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62" r:id="rId1"/>
  </p:sldMasterIdLst>
  <p:notesMasterIdLst>
    <p:notesMasterId r:id="rId26"/>
  </p:notesMasterIdLst>
  <p:sldIdLst>
    <p:sldId id="256" r:id="rId2"/>
    <p:sldId id="257" r:id="rId3"/>
    <p:sldId id="258" r:id="rId4"/>
    <p:sldId id="282" r:id="rId5"/>
    <p:sldId id="260" r:id="rId6"/>
    <p:sldId id="261" r:id="rId7"/>
    <p:sldId id="262" r:id="rId8"/>
    <p:sldId id="263" r:id="rId9"/>
    <p:sldId id="264" r:id="rId10"/>
    <p:sldId id="265" r:id="rId11"/>
    <p:sldId id="266" r:id="rId12"/>
    <p:sldId id="267" r:id="rId13"/>
    <p:sldId id="268" r:id="rId14"/>
    <p:sldId id="269" r:id="rId15"/>
    <p:sldId id="270" r:id="rId16"/>
    <p:sldId id="271" r:id="rId17"/>
    <p:sldId id="280" r:id="rId18"/>
    <p:sldId id="273" r:id="rId19"/>
    <p:sldId id="281" r:id="rId20"/>
    <p:sldId id="274" r:id="rId21"/>
    <p:sldId id="275" r:id="rId22"/>
    <p:sldId id="276" r:id="rId23"/>
    <p:sldId id="277" r:id="rId24"/>
    <p:sldId id="278" r:id="rId25"/>
  </p:sldIdLst>
  <p:sldSz cx="9144000" cy="5143500" type="screen16x9"/>
  <p:notesSz cx="6858000" cy="9144000"/>
  <p:embeddedFontLst>
    <p:embeddedFont>
      <p:font typeface="Georgia" panose="02040502050405020303" pitchFamily="18" charset="0"/>
      <p:regular r:id="rId27"/>
      <p:bold r:id="rId28"/>
      <p:italic r:id="rId29"/>
      <p:boldItalic r:id="rId30"/>
    </p:embeddedFont>
    <p:embeddedFont>
      <p:font typeface="Lato" panose="020F0502020204030203" pitchFamily="34" charset="0"/>
      <p:regular r:id="rId31"/>
      <p:bold r:id="rId32"/>
      <p:italic r:id="rId33"/>
      <p:boldItalic r:id="rId34"/>
    </p:embeddedFont>
    <p:embeddedFont>
      <p:font typeface="Lato Black" panose="020F0502020204030203" pitchFamily="34" charset="0"/>
      <p:bold r:id="rId35"/>
      <p:italic r:id="rId36"/>
      <p:boldItalic r:id="rId37"/>
    </p:embeddedFont>
    <p:embeddedFont>
      <p:font typeface="Lato Light" panose="020F0502020204030203"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600"/>
    <a:srgbClr val="003C71"/>
    <a:srgbClr val="162F40"/>
    <a:srgbClr val="50164A"/>
    <a:srgbClr val="B256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3DC775-72F7-FB45-ACBB-45F0E2CDB5C9}" v="39" dt="2024-07-19T14:49:58.297"/>
  </p1510:revLst>
</p1510:revInfo>
</file>

<file path=ppt/tableStyles.xml><?xml version="1.0" encoding="utf-8"?>
<a:tblStyleLst xmlns:a="http://schemas.openxmlformats.org/drawingml/2006/main" def="{8719D48F-9C66-4B17-8C23-CFFCC3AA2710}">
  <a:tblStyle styleId="{8719D48F-9C66-4B17-8C23-CFFCC3AA271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2386D50-DA77-44F9-8E13-52C880F75050}"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56"/>
    <p:restoredTop sz="94737"/>
  </p:normalViewPr>
  <p:slideViewPr>
    <p:cSldViewPr snapToGrid="0">
      <p:cViewPr varScale="1">
        <p:scale>
          <a:sx n="131" d="100"/>
          <a:sy n="131" d="100"/>
        </p:scale>
        <p:origin x="312"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e2a576de0c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e2a576de0c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ec1115cac0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ec1115cac0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eb1132c5c9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eb1132c5c9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ebd063cb83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ebd063cb83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76ec80ebd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276ec80ebd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76ec80ebd9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76ec80ebd9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eb8ee1f4b2_1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2eb8ee1f4b2_1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eb8ee1f4b2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eb8ee1f4b2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1808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eb8ee1f4b2_1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2eb8ee1f4b2_1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eb8ee1f4b2_1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2eb8ee1f4b2_1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1449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eb1132c5c9_1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eb1132c5c9_1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ec1115cac0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ec1115cac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eb1132c5c9_1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2eb1132c5c9_1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eb1132c5c9_1_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2eb1132c5c9_1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76ef6a7e5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76ef6a7e5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e2a576de0c_0_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2e2a576de0c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eb1132c5c9_1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eb1132c5c9_1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ec1115cac0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ec1115cac0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eacb10a98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eacb10a98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ebd063cb83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ebd063cb83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ec1115cac0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ec1115cac0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eb1132c5c9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eb1132c5c9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ebd063cb83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ebd063cb83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l="238" t="69639" r="238" b="7131"/>
          <a:stretch/>
        </p:blipFill>
        <p:spPr>
          <a:xfrm>
            <a:off x="461100" y="3197676"/>
            <a:ext cx="8221798" cy="1515024"/>
          </a:xfrm>
          <a:prstGeom prst="rect">
            <a:avLst/>
          </a:prstGeom>
          <a:noFill/>
          <a:ln>
            <a:noFill/>
          </a:ln>
        </p:spPr>
      </p:pic>
      <p:sp>
        <p:nvSpPr>
          <p:cNvPr id="11" name="Google Shape;11;p2"/>
          <p:cNvSpPr txBox="1">
            <a:spLocks noGrp="1"/>
          </p:cNvSpPr>
          <p:nvPr>
            <p:ph type="title"/>
          </p:nvPr>
        </p:nvSpPr>
        <p:spPr>
          <a:xfrm>
            <a:off x="461100" y="763500"/>
            <a:ext cx="5027100" cy="1834800"/>
          </a:xfrm>
          <a:prstGeom prst="rect">
            <a:avLst/>
          </a:prstGeom>
        </p:spPr>
        <p:txBody>
          <a:bodyPr spcFirstLastPara="1" wrap="square" lIns="0" tIns="91425" rIns="0" bIns="91425" anchor="b" anchorCtr="0">
            <a:normAutofit/>
          </a:bodyPr>
          <a:lstStyle>
            <a:lvl1pPr lvl="0" rtl="0">
              <a:lnSpc>
                <a:spcPct val="75000"/>
              </a:lnSpc>
              <a:spcBef>
                <a:spcPts val="0"/>
              </a:spcBef>
              <a:spcAft>
                <a:spcPts val="0"/>
              </a:spcAft>
              <a:buSzPts val="4800"/>
              <a:buFont typeface="Lato"/>
              <a:buNone/>
              <a:defRPr sz="4800">
                <a:latin typeface="Lato"/>
                <a:ea typeface="Lato"/>
                <a:cs typeface="Lato"/>
                <a:sym typeface="Lato"/>
              </a:defRPr>
            </a:lvl1pPr>
            <a:lvl2pPr lvl="1" rtl="0">
              <a:spcBef>
                <a:spcPts val="0"/>
              </a:spcBef>
              <a:spcAft>
                <a:spcPts val="0"/>
              </a:spcAft>
              <a:buSzPts val="3400"/>
              <a:buNone/>
              <a:defRPr sz="3400"/>
            </a:lvl2pPr>
            <a:lvl3pPr lvl="2" rtl="0">
              <a:spcBef>
                <a:spcPts val="0"/>
              </a:spcBef>
              <a:spcAft>
                <a:spcPts val="0"/>
              </a:spcAft>
              <a:buSzPts val="3400"/>
              <a:buNone/>
              <a:defRPr sz="3400"/>
            </a:lvl3pPr>
            <a:lvl4pPr lvl="3" rtl="0">
              <a:spcBef>
                <a:spcPts val="0"/>
              </a:spcBef>
              <a:spcAft>
                <a:spcPts val="0"/>
              </a:spcAft>
              <a:buSzPts val="3400"/>
              <a:buNone/>
              <a:defRPr sz="3400"/>
            </a:lvl4pPr>
            <a:lvl5pPr lvl="4" rtl="0">
              <a:spcBef>
                <a:spcPts val="0"/>
              </a:spcBef>
              <a:spcAft>
                <a:spcPts val="0"/>
              </a:spcAft>
              <a:buSzPts val="3400"/>
              <a:buNone/>
              <a:defRPr sz="3400"/>
            </a:lvl5pPr>
            <a:lvl6pPr lvl="5" rtl="0">
              <a:spcBef>
                <a:spcPts val="0"/>
              </a:spcBef>
              <a:spcAft>
                <a:spcPts val="0"/>
              </a:spcAft>
              <a:buSzPts val="3400"/>
              <a:buNone/>
              <a:defRPr sz="3400"/>
            </a:lvl6pPr>
            <a:lvl7pPr lvl="6" rtl="0">
              <a:spcBef>
                <a:spcPts val="0"/>
              </a:spcBef>
              <a:spcAft>
                <a:spcPts val="0"/>
              </a:spcAft>
              <a:buSzPts val="3400"/>
              <a:buNone/>
              <a:defRPr sz="3400"/>
            </a:lvl7pPr>
            <a:lvl8pPr lvl="7" rtl="0">
              <a:spcBef>
                <a:spcPts val="0"/>
              </a:spcBef>
              <a:spcAft>
                <a:spcPts val="0"/>
              </a:spcAft>
              <a:buSzPts val="3400"/>
              <a:buNone/>
              <a:defRPr sz="3400"/>
            </a:lvl8pPr>
            <a:lvl9pPr lvl="8" rtl="0">
              <a:spcBef>
                <a:spcPts val="0"/>
              </a:spcBef>
              <a:spcAft>
                <a:spcPts val="0"/>
              </a:spcAft>
              <a:buSzPts val="3400"/>
              <a:buNone/>
              <a:defRPr sz="3400"/>
            </a:lvl9pPr>
          </a:lstStyle>
          <a:p>
            <a:endParaRPr/>
          </a:p>
        </p:txBody>
      </p:sp>
      <p:sp>
        <p:nvSpPr>
          <p:cNvPr id="12" name="Google Shape;12;p2"/>
          <p:cNvSpPr txBox="1">
            <a:spLocks noGrp="1"/>
          </p:cNvSpPr>
          <p:nvPr>
            <p:ph type="subTitle" idx="1"/>
          </p:nvPr>
        </p:nvSpPr>
        <p:spPr>
          <a:xfrm>
            <a:off x="461100" y="2568275"/>
            <a:ext cx="5027100" cy="629400"/>
          </a:xfrm>
          <a:prstGeom prst="rect">
            <a:avLst/>
          </a:prstGeom>
        </p:spPr>
        <p:txBody>
          <a:bodyPr spcFirstLastPara="1" wrap="square" lIns="0" tIns="91425" rIns="0" bIns="91425" anchor="t" anchorCtr="0">
            <a:normAutofit/>
          </a:bodyPr>
          <a:lstStyle>
            <a:lvl1pPr lvl="0" rtl="0">
              <a:lnSpc>
                <a:spcPct val="75000"/>
              </a:lnSpc>
              <a:spcBef>
                <a:spcPts val="0"/>
              </a:spcBef>
              <a:spcAft>
                <a:spcPts val="0"/>
              </a:spcAft>
              <a:buClr>
                <a:schemeClr val="accent1"/>
              </a:buClr>
              <a:buSzPts val="1800"/>
              <a:buFont typeface="Lato Light"/>
              <a:buNone/>
              <a:defRPr i="1">
                <a:solidFill>
                  <a:schemeClr val="accent1"/>
                </a:solidFill>
                <a:latin typeface="Lato Light"/>
                <a:ea typeface="Lato Light"/>
                <a:cs typeface="Lato Light"/>
                <a:sym typeface="Lato Light"/>
              </a:defRPr>
            </a:lvl1pPr>
            <a:lvl2pPr lvl="1" rtl="0">
              <a:spcBef>
                <a:spcPts val="0"/>
              </a:spcBef>
              <a:spcAft>
                <a:spcPts val="0"/>
              </a:spcAft>
              <a:buSzPts val="1400"/>
              <a:buNone/>
              <a:defRPr b="1"/>
            </a:lvl2pPr>
            <a:lvl3pPr lvl="2" rtl="0">
              <a:spcBef>
                <a:spcPts val="1000"/>
              </a:spcBef>
              <a:spcAft>
                <a:spcPts val="0"/>
              </a:spcAft>
              <a:buSzPts val="1400"/>
              <a:buNone/>
              <a:defRPr b="1"/>
            </a:lvl3pPr>
            <a:lvl4pPr lvl="3" rtl="0">
              <a:spcBef>
                <a:spcPts val="1000"/>
              </a:spcBef>
              <a:spcAft>
                <a:spcPts val="0"/>
              </a:spcAft>
              <a:buSzPts val="1400"/>
              <a:buNone/>
              <a:defRPr b="1"/>
            </a:lvl4pPr>
            <a:lvl5pPr lvl="4" rtl="0">
              <a:spcBef>
                <a:spcPts val="1000"/>
              </a:spcBef>
              <a:spcAft>
                <a:spcPts val="0"/>
              </a:spcAft>
              <a:buSzPts val="1400"/>
              <a:buNone/>
              <a:defRPr b="1"/>
            </a:lvl5pPr>
            <a:lvl6pPr lvl="5" rtl="0">
              <a:spcBef>
                <a:spcPts val="1000"/>
              </a:spcBef>
              <a:spcAft>
                <a:spcPts val="0"/>
              </a:spcAft>
              <a:buSzPts val="1400"/>
              <a:buNone/>
              <a:defRPr b="1"/>
            </a:lvl6pPr>
            <a:lvl7pPr lvl="6" rtl="0">
              <a:spcBef>
                <a:spcPts val="1000"/>
              </a:spcBef>
              <a:spcAft>
                <a:spcPts val="0"/>
              </a:spcAft>
              <a:buSzPts val="1400"/>
              <a:buNone/>
              <a:defRPr b="1"/>
            </a:lvl7pPr>
            <a:lvl8pPr lvl="7" rtl="0">
              <a:spcBef>
                <a:spcPts val="1000"/>
              </a:spcBef>
              <a:spcAft>
                <a:spcPts val="0"/>
              </a:spcAft>
              <a:buSzPts val="1400"/>
              <a:buNone/>
              <a:defRPr b="1"/>
            </a:lvl8pPr>
            <a:lvl9pPr lvl="8" rtl="0">
              <a:spcBef>
                <a:spcPts val="1000"/>
              </a:spcBef>
              <a:spcAft>
                <a:spcPts val="1000"/>
              </a:spcAft>
              <a:buSzPts val="1400"/>
              <a:buNone/>
              <a:defRPr b="1"/>
            </a:lvl9pPr>
          </a:lstStyle>
          <a:p>
            <a:endParaRPr/>
          </a:p>
        </p:txBody>
      </p:sp>
      <p:pic>
        <p:nvPicPr>
          <p:cNvPr id="13" name="Google Shape;13;p2" title="vva-logomark-vert-4color.png"/>
          <p:cNvPicPr preferRelativeResize="0"/>
          <p:nvPr/>
        </p:nvPicPr>
        <p:blipFill>
          <a:blip r:embed="rId3">
            <a:alphaModFix/>
          </a:blip>
          <a:stretch>
            <a:fillRect/>
          </a:stretch>
        </p:blipFill>
        <p:spPr>
          <a:xfrm>
            <a:off x="7356856" y="332700"/>
            <a:ext cx="1326044" cy="430800"/>
          </a:xfrm>
          <a:prstGeom prst="rect">
            <a:avLst/>
          </a:prstGeom>
          <a:noFill/>
          <a:ln>
            <a:noFill/>
          </a:ln>
        </p:spPr>
      </p:pic>
      <p:sp>
        <p:nvSpPr>
          <p:cNvPr id="14" name="Google Shape;14;p2"/>
          <p:cNvSpPr txBox="1">
            <a:spLocks noGrp="1"/>
          </p:cNvSpPr>
          <p:nvPr>
            <p:ph type="sldNum" idx="12"/>
          </p:nvPr>
        </p:nvSpPr>
        <p:spPr>
          <a:xfrm>
            <a:off x="8138108" y="4717142"/>
            <a:ext cx="548700" cy="393600"/>
          </a:xfrm>
          <a:prstGeom prst="rect">
            <a:avLst/>
          </a:prstGeom>
        </p:spPr>
        <p:txBody>
          <a:bodyPr spcFirstLastPara="1" wrap="square" lIns="91425" tIns="91425" rIns="0"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Intro with Description">
  <p:cSld name="SECTION_TITLE_AND_DESCRIPTION">
    <p:spTree>
      <p:nvGrpSpPr>
        <p:cNvPr id="1" name="Shape 71"/>
        <p:cNvGrpSpPr/>
        <p:nvPr/>
      </p:nvGrpSpPr>
      <p:grpSpPr>
        <a:xfrm>
          <a:off x="0" y="0"/>
          <a:ext cx="0" cy="0"/>
          <a:chOff x="0" y="0"/>
          <a:chExt cx="0" cy="0"/>
        </a:xfrm>
      </p:grpSpPr>
      <p:pic>
        <p:nvPicPr>
          <p:cNvPr id="72" name="Google Shape;72;p12"/>
          <p:cNvPicPr preferRelativeResize="0"/>
          <p:nvPr/>
        </p:nvPicPr>
        <p:blipFill rotWithShape="1">
          <a:blip r:embed="rId2">
            <a:alphaModFix/>
          </a:blip>
          <a:srcRect l="44364" t="33763" b="5685"/>
          <a:stretch/>
        </p:blipFill>
        <p:spPr>
          <a:xfrm>
            <a:off x="3654899" y="2125"/>
            <a:ext cx="5485199" cy="4712698"/>
          </a:xfrm>
          <a:prstGeom prst="rect">
            <a:avLst/>
          </a:prstGeom>
          <a:noFill/>
          <a:ln>
            <a:noFill/>
          </a:ln>
        </p:spPr>
      </p:pic>
      <p:sp>
        <p:nvSpPr>
          <p:cNvPr id="73" name="Google Shape;73;p12"/>
          <p:cNvSpPr txBox="1">
            <a:spLocks noGrp="1"/>
          </p:cNvSpPr>
          <p:nvPr>
            <p:ph type="title"/>
          </p:nvPr>
        </p:nvSpPr>
        <p:spPr>
          <a:xfrm>
            <a:off x="457200" y="934413"/>
            <a:ext cx="2967300" cy="1952100"/>
          </a:xfrm>
          <a:prstGeom prst="rect">
            <a:avLst/>
          </a:prstGeom>
        </p:spPr>
        <p:txBody>
          <a:bodyPr spcFirstLastPara="1" wrap="square" lIns="0" tIns="91425" rIns="91425" bIns="0" anchor="b" anchorCtr="0">
            <a:normAutofit/>
          </a:bodyPr>
          <a:lstStyle>
            <a:lvl1pPr lvl="0">
              <a:spcBef>
                <a:spcPts val="0"/>
              </a:spcBef>
              <a:spcAft>
                <a:spcPts val="0"/>
              </a:spcAft>
              <a:buSzPts val="3300"/>
              <a:buNone/>
              <a:defRPr sz="33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74" name="Google Shape;74;p12"/>
          <p:cNvSpPr txBox="1">
            <a:spLocks noGrp="1"/>
          </p:cNvSpPr>
          <p:nvPr>
            <p:ph type="subTitle" idx="1"/>
          </p:nvPr>
        </p:nvSpPr>
        <p:spPr>
          <a:xfrm>
            <a:off x="457200" y="2973988"/>
            <a:ext cx="2967300" cy="1235100"/>
          </a:xfrm>
          <a:prstGeom prst="rect">
            <a:avLst/>
          </a:prstGeom>
        </p:spPr>
        <p:txBody>
          <a:bodyPr spcFirstLastPara="1" wrap="square" lIns="0" tIns="91425" rIns="0" bIns="91425" anchor="t" anchorCtr="0">
            <a:normAutofit/>
          </a:bodyPr>
          <a:lstStyle>
            <a:lvl1pPr lvl="0">
              <a:lnSpc>
                <a:spcPct val="100000"/>
              </a:lnSpc>
              <a:spcBef>
                <a:spcPts val="0"/>
              </a:spcBef>
              <a:spcAft>
                <a:spcPts val="0"/>
              </a:spcAft>
              <a:buClr>
                <a:schemeClr val="accent1"/>
              </a:buClr>
              <a:buSzPts val="1800"/>
              <a:buFont typeface="Lato Light"/>
              <a:buNone/>
              <a:defRPr i="1">
                <a:solidFill>
                  <a:schemeClr val="accent1"/>
                </a:solidFill>
                <a:latin typeface="Lato Light"/>
                <a:ea typeface="Lato Light"/>
                <a:cs typeface="Lato Light"/>
                <a:sym typeface="Lato Light"/>
              </a:defRPr>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a:endParaRPr/>
          </a:p>
        </p:txBody>
      </p:sp>
      <p:sp>
        <p:nvSpPr>
          <p:cNvPr id="75" name="Google Shape;75;p12"/>
          <p:cNvSpPr txBox="1">
            <a:spLocks noGrp="1"/>
          </p:cNvSpPr>
          <p:nvPr>
            <p:ph type="body" idx="2"/>
          </p:nvPr>
        </p:nvSpPr>
        <p:spPr>
          <a:xfrm>
            <a:off x="4119950" y="763500"/>
            <a:ext cx="4566900" cy="3655800"/>
          </a:xfrm>
          <a:prstGeom prst="rect">
            <a:avLst/>
          </a:prstGeom>
          <a:effectLst>
            <a:outerShdw blurRad="57150" dist="19050" dir="5400000" algn="bl" rotWithShape="0">
              <a:srgbClr val="000000">
                <a:alpha val="50000"/>
              </a:srgbClr>
            </a:outerShdw>
          </a:effectLst>
        </p:spPr>
        <p:txBody>
          <a:bodyPr spcFirstLastPara="1" wrap="square" lIns="0" tIns="91425" rIns="0"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000"/>
              </a:spcBef>
              <a:spcAft>
                <a:spcPts val="0"/>
              </a:spcAft>
              <a:buClr>
                <a:schemeClr val="lt1"/>
              </a:buClr>
              <a:buSzPts val="1400"/>
              <a:buChar char="○"/>
              <a:defRPr>
                <a:solidFill>
                  <a:schemeClr val="lt1"/>
                </a:solidFill>
              </a:defRPr>
            </a:lvl2pPr>
            <a:lvl3pPr marL="1371600" lvl="2" indent="-317500">
              <a:spcBef>
                <a:spcPts val="1000"/>
              </a:spcBef>
              <a:spcAft>
                <a:spcPts val="0"/>
              </a:spcAft>
              <a:buClr>
                <a:schemeClr val="lt1"/>
              </a:buClr>
              <a:buSzPts val="1400"/>
              <a:buChar char="■"/>
              <a:defRPr>
                <a:solidFill>
                  <a:schemeClr val="lt1"/>
                </a:solidFill>
              </a:defRPr>
            </a:lvl3pPr>
            <a:lvl4pPr marL="1828800" lvl="3" indent="-317500">
              <a:spcBef>
                <a:spcPts val="1000"/>
              </a:spcBef>
              <a:spcAft>
                <a:spcPts val="0"/>
              </a:spcAft>
              <a:buClr>
                <a:schemeClr val="lt1"/>
              </a:buClr>
              <a:buSzPts val="1400"/>
              <a:buChar char="●"/>
              <a:defRPr>
                <a:solidFill>
                  <a:schemeClr val="lt1"/>
                </a:solidFill>
              </a:defRPr>
            </a:lvl4pPr>
            <a:lvl5pPr marL="2286000" lvl="4" indent="-317500">
              <a:spcBef>
                <a:spcPts val="1000"/>
              </a:spcBef>
              <a:spcAft>
                <a:spcPts val="0"/>
              </a:spcAft>
              <a:buClr>
                <a:schemeClr val="lt1"/>
              </a:buClr>
              <a:buSzPts val="1400"/>
              <a:buChar char="○"/>
              <a:defRPr>
                <a:solidFill>
                  <a:schemeClr val="lt1"/>
                </a:solidFill>
              </a:defRPr>
            </a:lvl5pPr>
            <a:lvl6pPr marL="2743200" lvl="5" indent="-317500">
              <a:spcBef>
                <a:spcPts val="1000"/>
              </a:spcBef>
              <a:spcAft>
                <a:spcPts val="0"/>
              </a:spcAft>
              <a:buClr>
                <a:schemeClr val="lt1"/>
              </a:buClr>
              <a:buSzPts val="1400"/>
              <a:buChar char="■"/>
              <a:defRPr>
                <a:solidFill>
                  <a:schemeClr val="lt1"/>
                </a:solidFill>
              </a:defRPr>
            </a:lvl6pPr>
            <a:lvl7pPr marL="3200400" lvl="6" indent="-317500">
              <a:spcBef>
                <a:spcPts val="1000"/>
              </a:spcBef>
              <a:spcAft>
                <a:spcPts val="0"/>
              </a:spcAft>
              <a:buClr>
                <a:schemeClr val="lt1"/>
              </a:buClr>
              <a:buSzPts val="1400"/>
              <a:buChar char="●"/>
              <a:defRPr>
                <a:solidFill>
                  <a:schemeClr val="lt1"/>
                </a:solidFill>
              </a:defRPr>
            </a:lvl7pPr>
            <a:lvl8pPr marL="3657600" lvl="7" indent="-317500">
              <a:spcBef>
                <a:spcPts val="1000"/>
              </a:spcBef>
              <a:spcAft>
                <a:spcPts val="0"/>
              </a:spcAft>
              <a:buClr>
                <a:schemeClr val="lt1"/>
              </a:buClr>
              <a:buSzPts val="1400"/>
              <a:buChar char="○"/>
              <a:defRPr>
                <a:solidFill>
                  <a:schemeClr val="lt1"/>
                </a:solidFill>
              </a:defRPr>
            </a:lvl8pPr>
            <a:lvl9pPr marL="4114800" lvl="8" indent="-317500">
              <a:spcBef>
                <a:spcPts val="1000"/>
              </a:spcBef>
              <a:spcAft>
                <a:spcPts val="1000"/>
              </a:spcAft>
              <a:buClr>
                <a:schemeClr val="lt1"/>
              </a:buClr>
              <a:buSzPts val="1400"/>
              <a:buChar char="■"/>
              <a:defRPr>
                <a:solidFill>
                  <a:schemeClr val="lt1"/>
                </a:solidFill>
              </a:defRPr>
            </a:lvl9pPr>
          </a:lstStyle>
          <a:p>
            <a:endParaRPr/>
          </a:p>
        </p:txBody>
      </p:sp>
      <p:sp>
        <p:nvSpPr>
          <p:cNvPr id="76" name="Google Shape;76;p12"/>
          <p:cNvSpPr txBox="1">
            <a:spLocks noGrp="1"/>
          </p:cNvSpPr>
          <p:nvPr>
            <p:ph type="sldNum" idx="12"/>
          </p:nvPr>
        </p:nvSpPr>
        <p:spPr>
          <a:xfrm>
            <a:off x="8138108" y="4717142"/>
            <a:ext cx="548700" cy="393600"/>
          </a:xfrm>
          <a:prstGeom prst="rect">
            <a:avLst/>
          </a:prstGeom>
        </p:spPr>
        <p:txBody>
          <a:bodyPr spcFirstLastPara="1" wrap="square" lIns="91425" tIns="91425" rIns="0" bIns="91425" anchor="ctr" anchorCtr="0">
            <a:noAutofit/>
          </a:bodyPr>
          <a:lstStyle>
            <a:lvl1pPr lvl="0">
              <a:buNone/>
              <a:defRPr>
                <a:latin typeface="Lato Light"/>
                <a:ea typeface="Lato Light"/>
                <a:cs typeface="Lato Light"/>
                <a:sym typeface="Lato Light"/>
              </a:defRPr>
            </a:lvl1pPr>
            <a:lvl2pPr lvl="1">
              <a:buNone/>
              <a:defRPr>
                <a:latin typeface="Lato Light"/>
                <a:ea typeface="Lato Light"/>
                <a:cs typeface="Lato Light"/>
                <a:sym typeface="Lato Light"/>
              </a:defRPr>
            </a:lvl2pPr>
            <a:lvl3pPr lvl="2">
              <a:buNone/>
              <a:defRPr>
                <a:latin typeface="Lato Light"/>
                <a:ea typeface="Lato Light"/>
                <a:cs typeface="Lato Light"/>
                <a:sym typeface="Lato Light"/>
              </a:defRPr>
            </a:lvl3pPr>
            <a:lvl4pPr lvl="3">
              <a:buNone/>
              <a:defRPr>
                <a:latin typeface="Lato Light"/>
                <a:ea typeface="Lato Light"/>
                <a:cs typeface="Lato Light"/>
                <a:sym typeface="Lato Light"/>
              </a:defRPr>
            </a:lvl4pPr>
            <a:lvl5pPr lvl="4">
              <a:buNone/>
              <a:defRPr>
                <a:latin typeface="Lato Light"/>
                <a:ea typeface="Lato Light"/>
                <a:cs typeface="Lato Light"/>
                <a:sym typeface="Lato Light"/>
              </a:defRPr>
            </a:lvl5pPr>
            <a:lvl6pPr lvl="5">
              <a:buNone/>
              <a:defRPr>
                <a:latin typeface="Lato Light"/>
                <a:ea typeface="Lato Light"/>
                <a:cs typeface="Lato Light"/>
                <a:sym typeface="Lato Light"/>
              </a:defRPr>
            </a:lvl6pPr>
            <a:lvl7pPr lvl="6">
              <a:buNone/>
              <a:defRPr>
                <a:latin typeface="Lato Light"/>
                <a:ea typeface="Lato Light"/>
                <a:cs typeface="Lato Light"/>
                <a:sym typeface="Lato Light"/>
              </a:defRPr>
            </a:lvl7pPr>
            <a:lvl8pPr lvl="7">
              <a:buNone/>
              <a:defRPr>
                <a:latin typeface="Lato Light"/>
                <a:ea typeface="Lato Light"/>
                <a:cs typeface="Lato Light"/>
                <a:sym typeface="Lato Light"/>
              </a:defRPr>
            </a:lvl8pPr>
            <a:lvl9pPr lvl="8">
              <a:buNone/>
              <a:defRPr>
                <a:latin typeface="Lato Light"/>
                <a:ea typeface="Lato Light"/>
                <a:cs typeface="Lato Light"/>
                <a:sym typeface="Lato Light"/>
              </a:defRPr>
            </a:lvl9pPr>
          </a:lstStyle>
          <a:p>
            <a:pPr marL="0" lvl="0" indent="0" algn="r" rtl="0">
              <a:spcBef>
                <a:spcPts val="0"/>
              </a:spcBef>
              <a:spcAft>
                <a:spcPts val="0"/>
              </a:spcAft>
              <a:buNone/>
            </a:pPr>
            <a:fld id="{00000000-1234-1234-1234-123412341234}" type="slidenum">
              <a:rPr lang="en"/>
              <a:t>‹#›</a:t>
            </a:fld>
            <a:endParaRPr/>
          </a:p>
        </p:txBody>
      </p:sp>
      <p:pic>
        <p:nvPicPr>
          <p:cNvPr id="77" name="Google Shape;77;p12" title="vva-wordmark-1color.png"/>
          <p:cNvPicPr preferRelativeResize="0"/>
          <p:nvPr/>
        </p:nvPicPr>
        <p:blipFill>
          <a:blip r:embed="rId3">
            <a:alphaModFix/>
          </a:blip>
          <a:stretch>
            <a:fillRect/>
          </a:stretch>
        </p:blipFill>
        <p:spPr>
          <a:xfrm>
            <a:off x="457200" y="4839050"/>
            <a:ext cx="638925" cy="190825"/>
          </a:xfrm>
          <a:prstGeom prst="rect">
            <a:avLst/>
          </a:prstGeom>
          <a:noFill/>
          <a:ln>
            <a:noFill/>
          </a:ln>
        </p:spPr>
      </p:pic>
      <p:cxnSp>
        <p:nvCxnSpPr>
          <p:cNvPr id="78" name="Google Shape;78;p12"/>
          <p:cNvCxnSpPr/>
          <p:nvPr/>
        </p:nvCxnSpPr>
        <p:spPr>
          <a:xfrm>
            <a:off x="457500" y="4717150"/>
            <a:ext cx="30375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Intro with Image">
  <p:cSld name="SECTION_TITLE_AND_DESCRIPTION_1">
    <p:spTree>
      <p:nvGrpSpPr>
        <p:cNvPr id="1" name="Shape 79"/>
        <p:cNvGrpSpPr/>
        <p:nvPr/>
      </p:nvGrpSpPr>
      <p:grpSpPr>
        <a:xfrm>
          <a:off x="0" y="0"/>
          <a:ext cx="0" cy="0"/>
          <a:chOff x="0" y="0"/>
          <a:chExt cx="0" cy="0"/>
        </a:xfrm>
      </p:grpSpPr>
      <p:sp>
        <p:nvSpPr>
          <p:cNvPr id="80" name="Google Shape;80;p13"/>
          <p:cNvSpPr txBox="1">
            <a:spLocks noGrp="1"/>
          </p:cNvSpPr>
          <p:nvPr>
            <p:ph type="title"/>
          </p:nvPr>
        </p:nvSpPr>
        <p:spPr>
          <a:xfrm>
            <a:off x="457200" y="2055000"/>
            <a:ext cx="2967300" cy="2364300"/>
          </a:xfrm>
          <a:prstGeom prst="rect">
            <a:avLst/>
          </a:prstGeom>
        </p:spPr>
        <p:txBody>
          <a:bodyPr spcFirstLastPara="1" wrap="square" lIns="0" tIns="91425" rIns="91425" bIns="0" anchor="b" anchorCtr="0">
            <a:normAutofit/>
          </a:bodyPr>
          <a:lstStyle>
            <a:lvl1pPr lvl="0" rtl="0">
              <a:spcBef>
                <a:spcPts val="0"/>
              </a:spcBef>
              <a:spcAft>
                <a:spcPts val="0"/>
              </a:spcAft>
              <a:buSzPts val="3300"/>
              <a:buNone/>
              <a:defRPr sz="33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1" name="Google Shape;81;p13"/>
          <p:cNvSpPr txBox="1">
            <a:spLocks noGrp="1"/>
          </p:cNvSpPr>
          <p:nvPr>
            <p:ph type="body" idx="1"/>
          </p:nvPr>
        </p:nvSpPr>
        <p:spPr>
          <a:xfrm>
            <a:off x="3940500" y="3256800"/>
            <a:ext cx="4746300" cy="1162500"/>
          </a:xfrm>
          <a:prstGeom prst="rect">
            <a:avLst/>
          </a:prstGeom>
        </p:spPr>
        <p:txBody>
          <a:bodyPr spcFirstLastPara="1" wrap="square" lIns="0" tIns="91425" rIns="0" bIns="91425" anchor="t" anchorCtr="0">
            <a:normAutofit/>
          </a:bodyPr>
          <a:lstStyle>
            <a:lvl1pPr marL="457200" lvl="0" indent="-311150" rtl="0">
              <a:spcBef>
                <a:spcPts val="0"/>
              </a:spcBef>
              <a:spcAft>
                <a:spcPts val="0"/>
              </a:spcAft>
              <a:buSzPts val="1300"/>
              <a:buChar char="●"/>
              <a:defRPr sz="1300"/>
            </a:lvl1pPr>
            <a:lvl2pPr marL="914400" lvl="1" indent="-285750" rtl="0">
              <a:spcBef>
                <a:spcPts val="1000"/>
              </a:spcBef>
              <a:spcAft>
                <a:spcPts val="0"/>
              </a:spcAft>
              <a:buSzPts val="900"/>
              <a:buChar char="○"/>
              <a:defRPr sz="900"/>
            </a:lvl2pPr>
            <a:lvl3pPr marL="1371600" lvl="2" indent="-285750" rtl="0">
              <a:spcBef>
                <a:spcPts val="1000"/>
              </a:spcBef>
              <a:spcAft>
                <a:spcPts val="0"/>
              </a:spcAft>
              <a:buSzPts val="900"/>
              <a:buChar char="■"/>
              <a:defRPr sz="900"/>
            </a:lvl3pPr>
            <a:lvl4pPr marL="1828800" lvl="3" indent="-285750" rtl="0">
              <a:spcBef>
                <a:spcPts val="1000"/>
              </a:spcBef>
              <a:spcAft>
                <a:spcPts val="0"/>
              </a:spcAft>
              <a:buSzPts val="900"/>
              <a:buChar char="●"/>
              <a:defRPr sz="900"/>
            </a:lvl4pPr>
            <a:lvl5pPr marL="2286000" lvl="4" indent="-285750" rtl="0">
              <a:spcBef>
                <a:spcPts val="1000"/>
              </a:spcBef>
              <a:spcAft>
                <a:spcPts val="0"/>
              </a:spcAft>
              <a:buSzPts val="900"/>
              <a:buChar char="○"/>
              <a:defRPr sz="900"/>
            </a:lvl5pPr>
            <a:lvl6pPr marL="2743200" lvl="5" indent="-285750" rtl="0">
              <a:spcBef>
                <a:spcPts val="1000"/>
              </a:spcBef>
              <a:spcAft>
                <a:spcPts val="0"/>
              </a:spcAft>
              <a:buSzPts val="900"/>
              <a:buChar char="■"/>
              <a:defRPr sz="900"/>
            </a:lvl6pPr>
            <a:lvl7pPr marL="3200400" lvl="6" indent="-285750" rtl="0">
              <a:spcBef>
                <a:spcPts val="1000"/>
              </a:spcBef>
              <a:spcAft>
                <a:spcPts val="0"/>
              </a:spcAft>
              <a:buSzPts val="900"/>
              <a:buChar char="●"/>
              <a:defRPr sz="900"/>
            </a:lvl7pPr>
            <a:lvl8pPr marL="3657600" lvl="7" indent="-285750" rtl="0">
              <a:spcBef>
                <a:spcPts val="1000"/>
              </a:spcBef>
              <a:spcAft>
                <a:spcPts val="0"/>
              </a:spcAft>
              <a:buSzPts val="900"/>
              <a:buChar char="○"/>
              <a:defRPr sz="900"/>
            </a:lvl8pPr>
            <a:lvl9pPr marL="4114800" lvl="8" indent="-285750" rtl="0">
              <a:spcBef>
                <a:spcPts val="1000"/>
              </a:spcBef>
              <a:spcAft>
                <a:spcPts val="1000"/>
              </a:spcAft>
              <a:buSzPts val="900"/>
              <a:buChar char="■"/>
              <a:defRPr sz="900"/>
            </a:lvl9pPr>
          </a:lstStyle>
          <a:p>
            <a:endParaRPr/>
          </a:p>
        </p:txBody>
      </p:sp>
      <p:sp>
        <p:nvSpPr>
          <p:cNvPr id="82" name="Google Shape;82;p13"/>
          <p:cNvSpPr txBox="1">
            <a:spLocks noGrp="1"/>
          </p:cNvSpPr>
          <p:nvPr>
            <p:ph type="sldNum" idx="12"/>
          </p:nvPr>
        </p:nvSpPr>
        <p:spPr>
          <a:xfrm>
            <a:off x="8138108" y="4717142"/>
            <a:ext cx="548700" cy="393600"/>
          </a:xfrm>
          <a:prstGeom prst="rect">
            <a:avLst/>
          </a:prstGeom>
        </p:spPr>
        <p:txBody>
          <a:bodyPr spcFirstLastPara="1" wrap="square" lIns="91425" tIns="91425" rIns="0" bIns="91425" anchor="ctr" anchorCtr="0">
            <a:noAutofit/>
          </a:bodyPr>
          <a:lstStyle>
            <a:lvl1pPr lvl="0" rtl="0">
              <a:buNone/>
              <a:defRPr>
                <a:latin typeface="Lato Light"/>
                <a:ea typeface="Lato Light"/>
                <a:cs typeface="Lato Light"/>
                <a:sym typeface="Lato Light"/>
              </a:defRPr>
            </a:lvl1pPr>
            <a:lvl2pPr lvl="1" rtl="0">
              <a:buNone/>
              <a:defRPr>
                <a:latin typeface="Lato Light"/>
                <a:ea typeface="Lato Light"/>
                <a:cs typeface="Lato Light"/>
                <a:sym typeface="Lato Light"/>
              </a:defRPr>
            </a:lvl2pPr>
            <a:lvl3pPr lvl="2" rtl="0">
              <a:buNone/>
              <a:defRPr>
                <a:latin typeface="Lato Light"/>
                <a:ea typeface="Lato Light"/>
                <a:cs typeface="Lato Light"/>
                <a:sym typeface="Lato Light"/>
              </a:defRPr>
            </a:lvl3pPr>
            <a:lvl4pPr lvl="3" rtl="0">
              <a:buNone/>
              <a:defRPr>
                <a:latin typeface="Lato Light"/>
                <a:ea typeface="Lato Light"/>
                <a:cs typeface="Lato Light"/>
                <a:sym typeface="Lato Light"/>
              </a:defRPr>
            </a:lvl4pPr>
            <a:lvl5pPr lvl="4" rtl="0">
              <a:buNone/>
              <a:defRPr>
                <a:latin typeface="Lato Light"/>
                <a:ea typeface="Lato Light"/>
                <a:cs typeface="Lato Light"/>
                <a:sym typeface="Lato Light"/>
              </a:defRPr>
            </a:lvl5pPr>
            <a:lvl6pPr lvl="5" rtl="0">
              <a:buNone/>
              <a:defRPr>
                <a:latin typeface="Lato Light"/>
                <a:ea typeface="Lato Light"/>
                <a:cs typeface="Lato Light"/>
                <a:sym typeface="Lato Light"/>
              </a:defRPr>
            </a:lvl6pPr>
            <a:lvl7pPr lvl="6" rtl="0">
              <a:buNone/>
              <a:defRPr>
                <a:latin typeface="Lato Light"/>
                <a:ea typeface="Lato Light"/>
                <a:cs typeface="Lato Light"/>
                <a:sym typeface="Lato Light"/>
              </a:defRPr>
            </a:lvl7pPr>
            <a:lvl8pPr lvl="7" rtl="0">
              <a:buNone/>
              <a:defRPr>
                <a:latin typeface="Lato Light"/>
                <a:ea typeface="Lato Light"/>
                <a:cs typeface="Lato Light"/>
                <a:sym typeface="Lato Light"/>
              </a:defRPr>
            </a:lvl8pPr>
            <a:lvl9pPr lvl="8" rtl="0">
              <a:buNone/>
              <a:defRPr>
                <a:latin typeface="Lato Light"/>
                <a:ea typeface="Lato Light"/>
                <a:cs typeface="Lato Light"/>
                <a:sym typeface="Lato Light"/>
              </a:defRPr>
            </a:lvl9pPr>
          </a:lstStyle>
          <a:p>
            <a:pPr marL="0" lvl="0" indent="0" algn="r" rtl="0">
              <a:spcBef>
                <a:spcPts val="0"/>
              </a:spcBef>
              <a:spcAft>
                <a:spcPts val="0"/>
              </a:spcAft>
              <a:buNone/>
            </a:pPr>
            <a:fld id="{00000000-1234-1234-1234-123412341234}" type="slidenum">
              <a:rPr lang="en"/>
              <a:t>‹#›</a:t>
            </a:fld>
            <a:endParaRPr/>
          </a:p>
        </p:txBody>
      </p:sp>
      <p:pic>
        <p:nvPicPr>
          <p:cNvPr id="83" name="Google Shape;83;p13" title="vva-wordmark-1color.png"/>
          <p:cNvPicPr preferRelativeResize="0"/>
          <p:nvPr/>
        </p:nvPicPr>
        <p:blipFill>
          <a:blip r:embed="rId2">
            <a:alphaModFix/>
          </a:blip>
          <a:stretch>
            <a:fillRect/>
          </a:stretch>
        </p:blipFill>
        <p:spPr>
          <a:xfrm>
            <a:off x="457200" y="4839050"/>
            <a:ext cx="638925" cy="190825"/>
          </a:xfrm>
          <a:prstGeom prst="rect">
            <a:avLst/>
          </a:prstGeom>
          <a:noFill/>
          <a:ln>
            <a:noFill/>
          </a:ln>
        </p:spPr>
      </p:pic>
      <p:cxnSp>
        <p:nvCxnSpPr>
          <p:cNvPr id="84" name="Google Shape;84;p13"/>
          <p:cNvCxnSpPr/>
          <p:nvPr/>
        </p:nvCxnSpPr>
        <p:spPr>
          <a:xfrm>
            <a:off x="457500" y="4717150"/>
            <a:ext cx="8235000" cy="0"/>
          </a:xfrm>
          <a:prstGeom prst="straightConnector1">
            <a:avLst/>
          </a:prstGeom>
          <a:noFill/>
          <a:ln w="9525" cap="flat" cmpd="sng">
            <a:solidFill>
              <a:schemeClr val="dk2"/>
            </a:solidFill>
            <a:prstDash val="solid"/>
            <a:round/>
            <a:headEnd type="none" w="med" len="med"/>
            <a:tailEnd type="none" w="med" len="med"/>
          </a:ln>
        </p:spPr>
      </p:cxnSp>
      <p:sp>
        <p:nvSpPr>
          <p:cNvPr id="85" name="Google Shape;85;p13"/>
          <p:cNvSpPr>
            <a:spLocks noGrp="1"/>
          </p:cNvSpPr>
          <p:nvPr>
            <p:ph type="pic" idx="2"/>
          </p:nvPr>
        </p:nvSpPr>
        <p:spPr>
          <a:xfrm>
            <a:off x="3662700" y="0"/>
            <a:ext cx="5024100" cy="2958900"/>
          </a:xfrm>
          <a:prstGeom prst="rect">
            <a:avLst/>
          </a:prstGeom>
          <a:noFill/>
          <a:ln>
            <a:noFill/>
          </a:ln>
        </p:spPr>
      </p:sp>
      <p:cxnSp>
        <p:nvCxnSpPr>
          <p:cNvPr id="86" name="Google Shape;86;p13"/>
          <p:cNvCxnSpPr/>
          <p:nvPr/>
        </p:nvCxnSpPr>
        <p:spPr>
          <a:xfrm>
            <a:off x="3682500" y="3180000"/>
            <a:ext cx="0" cy="12975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mpact Number">
  <p:cSld name="BIG_NUMBER">
    <p:spTree>
      <p:nvGrpSpPr>
        <p:cNvPr id="1" name="Shape 87"/>
        <p:cNvGrpSpPr/>
        <p:nvPr/>
      </p:nvGrpSpPr>
      <p:grpSpPr>
        <a:xfrm>
          <a:off x="0" y="0"/>
          <a:ext cx="0" cy="0"/>
          <a:chOff x="0" y="0"/>
          <a:chExt cx="0" cy="0"/>
        </a:xfrm>
      </p:grpSpPr>
      <p:pic>
        <p:nvPicPr>
          <p:cNvPr id="88" name="Google Shape;88;p14"/>
          <p:cNvPicPr preferRelativeResize="0"/>
          <p:nvPr/>
        </p:nvPicPr>
        <p:blipFill rotWithShape="1">
          <a:blip r:embed="rId2">
            <a:alphaModFix/>
          </a:blip>
          <a:srcRect l="22358" t="20614" r="22353" b="7131"/>
          <a:stretch/>
        </p:blipFill>
        <p:spPr>
          <a:xfrm>
            <a:off x="2287500" y="0"/>
            <a:ext cx="4567501" cy="3069624"/>
          </a:xfrm>
          <a:prstGeom prst="rect">
            <a:avLst/>
          </a:prstGeom>
          <a:noFill/>
          <a:ln>
            <a:noFill/>
          </a:ln>
        </p:spPr>
      </p:pic>
      <p:sp>
        <p:nvSpPr>
          <p:cNvPr id="89" name="Google Shape;89;p14"/>
          <p:cNvSpPr txBox="1">
            <a:spLocks noGrp="1"/>
          </p:cNvSpPr>
          <p:nvPr>
            <p:ph type="title" hasCustomPrompt="1"/>
          </p:nvPr>
        </p:nvSpPr>
        <p:spPr>
          <a:xfrm>
            <a:off x="2287500" y="1106125"/>
            <a:ext cx="4567500" cy="1963500"/>
          </a:xfrm>
          <a:prstGeom prst="rect">
            <a:avLst/>
          </a:prstGeom>
          <a:effectLst>
            <a:outerShdw blurRad="57150" dist="19050" dir="5400000" algn="bl" rotWithShape="0">
              <a:srgbClr val="000000">
                <a:alpha val="50000"/>
              </a:srgbClr>
            </a:outerShdw>
          </a:effectLst>
        </p:spPr>
        <p:txBody>
          <a:bodyPr spcFirstLastPara="1" wrap="square" lIns="0" tIns="91425" rIns="0" bIns="91425" anchor="b" anchorCtr="0">
            <a:norm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0" name="Google Shape;90;p14"/>
          <p:cNvSpPr txBox="1">
            <a:spLocks noGrp="1"/>
          </p:cNvSpPr>
          <p:nvPr>
            <p:ph type="body" idx="1"/>
          </p:nvPr>
        </p:nvSpPr>
        <p:spPr>
          <a:xfrm>
            <a:off x="2287500" y="3152225"/>
            <a:ext cx="4567500" cy="1302900"/>
          </a:xfrm>
          <a:prstGeom prst="rect">
            <a:avLst/>
          </a:prstGeom>
        </p:spPr>
        <p:txBody>
          <a:bodyPr spcFirstLastPara="1" wrap="square" lIns="0" tIns="91425" rIns="0" bIns="91425" anchor="t" anchorCtr="0">
            <a:normAutofit/>
          </a:bodyPr>
          <a:lstStyle>
            <a:lvl1pPr marL="457200" lvl="0" indent="-323850" algn="ctr">
              <a:spcBef>
                <a:spcPts val="0"/>
              </a:spcBef>
              <a:spcAft>
                <a:spcPts val="0"/>
              </a:spcAft>
              <a:buSzPts val="1500"/>
              <a:buChar char="●"/>
              <a:defRPr sz="1500"/>
            </a:lvl1pPr>
            <a:lvl2pPr marL="914400" lvl="1" indent="-298450" algn="ctr">
              <a:spcBef>
                <a:spcPts val="1000"/>
              </a:spcBef>
              <a:spcAft>
                <a:spcPts val="0"/>
              </a:spcAft>
              <a:buSzPts val="1100"/>
              <a:buChar char="○"/>
              <a:defRPr sz="1100"/>
            </a:lvl2pPr>
            <a:lvl3pPr marL="1371600" lvl="2" indent="-298450" algn="ctr">
              <a:spcBef>
                <a:spcPts val="1000"/>
              </a:spcBef>
              <a:spcAft>
                <a:spcPts val="0"/>
              </a:spcAft>
              <a:buSzPts val="1100"/>
              <a:buChar char="■"/>
              <a:defRPr sz="1100"/>
            </a:lvl3pPr>
            <a:lvl4pPr marL="1828800" lvl="3" indent="-298450" algn="ctr">
              <a:spcBef>
                <a:spcPts val="1000"/>
              </a:spcBef>
              <a:spcAft>
                <a:spcPts val="0"/>
              </a:spcAft>
              <a:buSzPts val="1100"/>
              <a:buChar char="●"/>
              <a:defRPr sz="1100"/>
            </a:lvl4pPr>
            <a:lvl5pPr marL="2286000" lvl="4" indent="-298450" algn="ctr">
              <a:spcBef>
                <a:spcPts val="1000"/>
              </a:spcBef>
              <a:spcAft>
                <a:spcPts val="0"/>
              </a:spcAft>
              <a:buSzPts val="1100"/>
              <a:buChar char="○"/>
              <a:defRPr sz="1100"/>
            </a:lvl5pPr>
            <a:lvl6pPr marL="2743200" lvl="5" indent="-298450" algn="ctr">
              <a:spcBef>
                <a:spcPts val="1000"/>
              </a:spcBef>
              <a:spcAft>
                <a:spcPts val="0"/>
              </a:spcAft>
              <a:buSzPts val="1100"/>
              <a:buChar char="■"/>
              <a:defRPr sz="1100"/>
            </a:lvl6pPr>
            <a:lvl7pPr marL="3200400" lvl="6" indent="-298450" algn="ctr">
              <a:spcBef>
                <a:spcPts val="1000"/>
              </a:spcBef>
              <a:spcAft>
                <a:spcPts val="0"/>
              </a:spcAft>
              <a:buSzPts val="1100"/>
              <a:buChar char="●"/>
              <a:defRPr sz="1100"/>
            </a:lvl7pPr>
            <a:lvl8pPr marL="3657600" lvl="7" indent="-298450" algn="ctr">
              <a:spcBef>
                <a:spcPts val="1000"/>
              </a:spcBef>
              <a:spcAft>
                <a:spcPts val="0"/>
              </a:spcAft>
              <a:buSzPts val="1100"/>
              <a:buChar char="○"/>
              <a:defRPr sz="1100"/>
            </a:lvl8pPr>
            <a:lvl9pPr marL="4114800" lvl="8" indent="-298450" algn="ctr">
              <a:spcBef>
                <a:spcPts val="1000"/>
              </a:spcBef>
              <a:spcAft>
                <a:spcPts val="1000"/>
              </a:spcAft>
              <a:buSzPts val="1100"/>
              <a:buChar char="■"/>
              <a:defRPr sz="1100"/>
            </a:lvl9pPr>
          </a:lstStyle>
          <a:p>
            <a:endParaRPr/>
          </a:p>
        </p:txBody>
      </p:sp>
      <p:sp>
        <p:nvSpPr>
          <p:cNvPr id="91" name="Google Shape;91;p14"/>
          <p:cNvSpPr txBox="1">
            <a:spLocks noGrp="1"/>
          </p:cNvSpPr>
          <p:nvPr>
            <p:ph type="sldNum" idx="12"/>
          </p:nvPr>
        </p:nvSpPr>
        <p:spPr>
          <a:xfrm>
            <a:off x="8138108" y="4717142"/>
            <a:ext cx="548700" cy="393600"/>
          </a:xfrm>
          <a:prstGeom prst="rect">
            <a:avLst/>
          </a:prstGeom>
        </p:spPr>
        <p:txBody>
          <a:bodyPr spcFirstLastPara="1" wrap="square" lIns="91425" tIns="91425" rIns="0"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92" name="Google Shape;92;p14" title="vva-wordmark-1color.png"/>
          <p:cNvPicPr preferRelativeResize="0"/>
          <p:nvPr/>
        </p:nvPicPr>
        <p:blipFill>
          <a:blip r:embed="rId3">
            <a:alphaModFix/>
          </a:blip>
          <a:stretch>
            <a:fillRect/>
          </a:stretch>
        </p:blipFill>
        <p:spPr>
          <a:xfrm>
            <a:off x="457200" y="4839050"/>
            <a:ext cx="638925" cy="19082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bg>
      <p:bgPr>
        <a:solidFill>
          <a:schemeClr val="lt1"/>
        </a:solidFill>
        <a:effectLst/>
      </p:bgPr>
    </p:bg>
    <p:spTree>
      <p:nvGrpSpPr>
        <p:cNvPr id="1" name="Shape 93"/>
        <p:cNvGrpSpPr/>
        <p:nvPr/>
      </p:nvGrpSpPr>
      <p:grpSpPr>
        <a:xfrm>
          <a:off x="0" y="0"/>
          <a:ext cx="0" cy="0"/>
          <a:chOff x="0" y="0"/>
          <a:chExt cx="0" cy="0"/>
        </a:xfrm>
      </p:grpSpPr>
      <p:sp>
        <p:nvSpPr>
          <p:cNvPr id="94" name="Google Shape;94;p15"/>
          <p:cNvSpPr/>
          <p:nvPr/>
        </p:nvSpPr>
        <p:spPr>
          <a:xfrm>
            <a:off x="0" y="0"/>
            <a:ext cx="9144000" cy="992981"/>
          </a:xfrm>
          <a:custGeom>
            <a:avLst/>
            <a:gdLst/>
            <a:ahLst/>
            <a:cxnLst/>
            <a:rect l="l" t="t" r="r" b="b"/>
            <a:pathLst>
              <a:path w="12192000" h="1323975" extrusionOk="0">
                <a:moveTo>
                  <a:pt x="12192000" y="0"/>
                </a:moveTo>
                <a:lnTo>
                  <a:pt x="0" y="0"/>
                </a:lnTo>
                <a:lnTo>
                  <a:pt x="0" y="1323975"/>
                </a:lnTo>
                <a:lnTo>
                  <a:pt x="12192000" y="1323975"/>
                </a:lnTo>
                <a:lnTo>
                  <a:pt x="12192000" y="0"/>
                </a:lnTo>
                <a:close/>
              </a:path>
            </a:pathLst>
          </a:custGeom>
          <a:solidFill>
            <a:srgbClr val="003B70"/>
          </a:solidFill>
          <a:ln>
            <a:noFill/>
          </a:ln>
        </p:spPr>
        <p:txBody>
          <a:bodyPr spcFirstLastPara="1" wrap="square" lIns="0" tIns="0" rIns="0" bIns="0" anchor="t" anchorCtr="0">
            <a:noAutofit/>
          </a:bodyPr>
          <a:lstStyle/>
          <a:p>
            <a:pPr marL="0" lvl="0" indent="0" algn="l" rtl="0">
              <a:spcBef>
                <a:spcPts val="0"/>
              </a:spcBef>
              <a:spcAft>
                <a:spcPts val="0"/>
              </a:spcAft>
              <a:buNone/>
            </a:pPr>
            <a:endParaRPr sz="1400"/>
          </a:p>
        </p:txBody>
      </p:sp>
      <p:sp>
        <p:nvSpPr>
          <p:cNvPr id="95" name="Google Shape;95;p15"/>
          <p:cNvSpPr txBox="1">
            <a:spLocks noGrp="1"/>
          </p:cNvSpPr>
          <p:nvPr>
            <p:ph type="title"/>
          </p:nvPr>
        </p:nvSpPr>
        <p:spPr>
          <a:xfrm>
            <a:off x="608171" y="406907"/>
            <a:ext cx="7590300" cy="525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2800"/>
              <a:buNone/>
              <a:defRPr sz="2600" b="0" i="0">
                <a:solidFill>
                  <a:schemeClr val="lt1"/>
                </a:solidFill>
                <a:latin typeface="Georgia"/>
                <a:ea typeface="Georgia"/>
                <a:cs typeface="Georgia"/>
                <a:sym typeface="Georgi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6" name="Google Shape;96;p15"/>
          <p:cNvSpPr txBox="1">
            <a:spLocks noGrp="1"/>
          </p:cNvSpPr>
          <p:nvPr>
            <p:ph type="body" idx="1"/>
          </p:nvPr>
        </p:nvSpPr>
        <p:spPr>
          <a:xfrm>
            <a:off x="341090" y="1230249"/>
            <a:ext cx="8527800" cy="35433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1800"/>
              <a:buNone/>
              <a:defRPr b="0" i="0">
                <a:solidFill>
                  <a:schemeClr val="dk1"/>
                </a:solidFill>
              </a:defRPr>
            </a:lvl1pPr>
            <a:lvl2pPr marL="914400" lvl="1" indent="-228600" algn="l" rtl="0">
              <a:spcBef>
                <a:spcPts val="1000"/>
              </a:spcBef>
              <a:spcAft>
                <a:spcPts val="0"/>
              </a:spcAft>
              <a:buSzPts val="1400"/>
              <a:buNone/>
              <a:defRPr/>
            </a:lvl2pPr>
            <a:lvl3pPr marL="1371600" lvl="2" indent="-228600" algn="l" rtl="0">
              <a:spcBef>
                <a:spcPts val="1000"/>
              </a:spcBef>
              <a:spcAft>
                <a:spcPts val="0"/>
              </a:spcAft>
              <a:buSzPts val="1400"/>
              <a:buNone/>
              <a:defRPr/>
            </a:lvl3pPr>
            <a:lvl4pPr marL="1828800" lvl="3" indent="-228600" algn="l" rtl="0">
              <a:spcBef>
                <a:spcPts val="1000"/>
              </a:spcBef>
              <a:spcAft>
                <a:spcPts val="0"/>
              </a:spcAft>
              <a:buSzPts val="1400"/>
              <a:buNone/>
              <a:defRPr/>
            </a:lvl4pPr>
            <a:lvl5pPr marL="2286000" lvl="4" indent="-228600" algn="l" rtl="0">
              <a:spcBef>
                <a:spcPts val="1000"/>
              </a:spcBef>
              <a:spcAft>
                <a:spcPts val="0"/>
              </a:spcAft>
              <a:buSzPts val="1400"/>
              <a:buNone/>
              <a:defRPr/>
            </a:lvl5pPr>
            <a:lvl6pPr marL="2743200" lvl="5" indent="-228600" algn="l" rtl="0">
              <a:spcBef>
                <a:spcPts val="1000"/>
              </a:spcBef>
              <a:spcAft>
                <a:spcPts val="0"/>
              </a:spcAft>
              <a:buSzPts val="1400"/>
              <a:buNone/>
              <a:defRPr/>
            </a:lvl6pPr>
            <a:lvl7pPr marL="3200400" lvl="6" indent="-228600" algn="l" rtl="0">
              <a:spcBef>
                <a:spcPts val="1000"/>
              </a:spcBef>
              <a:spcAft>
                <a:spcPts val="0"/>
              </a:spcAft>
              <a:buSzPts val="1400"/>
              <a:buNone/>
              <a:defRPr/>
            </a:lvl7pPr>
            <a:lvl8pPr marL="3657600" lvl="7" indent="-228600" algn="l" rtl="0">
              <a:spcBef>
                <a:spcPts val="1000"/>
              </a:spcBef>
              <a:spcAft>
                <a:spcPts val="0"/>
              </a:spcAft>
              <a:buSzPts val="1400"/>
              <a:buNone/>
              <a:defRPr/>
            </a:lvl8pPr>
            <a:lvl9pPr marL="4114800" lvl="8" indent="-228600" algn="l" rtl="0">
              <a:spcBef>
                <a:spcPts val="1000"/>
              </a:spcBef>
              <a:spcAft>
                <a:spcPts val="1000"/>
              </a:spcAft>
              <a:buSzPts val="1400"/>
              <a:buNone/>
              <a:defRPr/>
            </a:lvl9pPr>
          </a:lstStyle>
          <a:p>
            <a:endParaRPr/>
          </a:p>
        </p:txBody>
      </p:sp>
      <p:sp>
        <p:nvSpPr>
          <p:cNvPr id="97" name="Google Shape;97;p15"/>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100"/>
              <a:buNone/>
              <a:defRPr sz="1100">
                <a:solidFill>
                  <a:srgbClr val="888888"/>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a:endParaRPr/>
          </a:p>
        </p:txBody>
      </p:sp>
      <p:sp>
        <p:nvSpPr>
          <p:cNvPr id="98" name="Google Shape;98;p15"/>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100"/>
              <a:buNone/>
              <a:defRPr sz="1100">
                <a:solidFill>
                  <a:srgbClr val="888888"/>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a:endParaRPr/>
          </a:p>
        </p:txBody>
      </p:sp>
      <p:sp>
        <p:nvSpPr>
          <p:cNvPr id="99" name="Google Shape;99;p15"/>
          <p:cNvSpPr txBox="1">
            <a:spLocks noGrp="1"/>
          </p:cNvSpPr>
          <p:nvPr>
            <p:ph type="sldNum" idx="12"/>
          </p:nvPr>
        </p:nvSpPr>
        <p:spPr>
          <a:xfrm>
            <a:off x="8368951" y="4854416"/>
            <a:ext cx="124800" cy="138600"/>
          </a:xfrm>
          <a:prstGeom prst="rect">
            <a:avLst/>
          </a:prstGeom>
          <a:noFill/>
          <a:ln>
            <a:noFill/>
          </a:ln>
        </p:spPr>
        <p:txBody>
          <a:bodyPr spcFirstLastPara="1" wrap="square" lIns="0" tIns="0" rIns="0" bIns="0" anchor="t" anchorCtr="0">
            <a:spAutoFit/>
          </a:bodyPr>
          <a:lstStyle>
            <a:lvl1pPr marL="25400" lvl="0" indent="0" rtl="0">
              <a:lnSpc>
                <a:spcPct val="103333"/>
              </a:lnSpc>
              <a:spcBef>
                <a:spcPts val="0"/>
              </a:spcBef>
              <a:buNone/>
              <a:defRPr sz="900" b="0" i="0">
                <a:solidFill>
                  <a:srgbClr val="8891A4"/>
                </a:solidFill>
                <a:latin typeface="Calibri"/>
                <a:ea typeface="Calibri"/>
                <a:cs typeface="Calibri"/>
                <a:sym typeface="Calibri"/>
              </a:defRPr>
            </a:lvl1pPr>
            <a:lvl2pPr marL="25400" lvl="1" indent="0" rtl="0">
              <a:lnSpc>
                <a:spcPct val="103333"/>
              </a:lnSpc>
              <a:spcBef>
                <a:spcPts val="0"/>
              </a:spcBef>
              <a:buNone/>
              <a:defRPr sz="900" b="0" i="0">
                <a:solidFill>
                  <a:srgbClr val="8891A4"/>
                </a:solidFill>
                <a:latin typeface="Calibri"/>
                <a:ea typeface="Calibri"/>
                <a:cs typeface="Calibri"/>
                <a:sym typeface="Calibri"/>
              </a:defRPr>
            </a:lvl2pPr>
            <a:lvl3pPr marL="25400" lvl="2" indent="0" rtl="0">
              <a:lnSpc>
                <a:spcPct val="103333"/>
              </a:lnSpc>
              <a:spcBef>
                <a:spcPts val="0"/>
              </a:spcBef>
              <a:buNone/>
              <a:defRPr sz="900" b="0" i="0">
                <a:solidFill>
                  <a:srgbClr val="8891A4"/>
                </a:solidFill>
                <a:latin typeface="Calibri"/>
                <a:ea typeface="Calibri"/>
                <a:cs typeface="Calibri"/>
                <a:sym typeface="Calibri"/>
              </a:defRPr>
            </a:lvl3pPr>
            <a:lvl4pPr marL="25400" lvl="3" indent="0" rtl="0">
              <a:lnSpc>
                <a:spcPct val="103333"/>
              </a:lnSpc>
              <a:spcBef>
                <a:spcPts val="0"/>
              </a:spcBef>
              <a:buNone/>
              <a:defRPr sz="900" b="0" i="0">
                <a:solidFill>
                  <a:srgbClr val="8891A4"/>
                </a:solidFill>
                <a:latin typeface="Calibri"/>
                <a:ea typeface="Calibri"/>
                <a:cs typeface="Calibri"/>
                <a:sym typeface="Calibri"/>
              </a:defRPr>
            </a:lvl4pPr>
            <a:lvl5pPr marL="25400" lvl="4" indent="0" rtl="0">
              <a:lnSpc>
                <a:spcPct val="103333"/>
              </a:lnSpc>
              <a:spcBef>
                <a:spcPts val="0"/>
              </a:spcBef>
              <a:buNone/>
              <a:defRPr sz="900" b="0" i="0">
                <a:solidFill>
                  <a:srgbClr val="8891A4"/>
                </a:solidFill>
                <a:latin typeface="Calibri"/>
                <a:ea typeface="Calibri"/>
                <a:cs typeface="Calibri"/>
                <a:sym typeface="Calibri"/>
              </a:defRPr>
            </a:lvl5pPr>
            <a:lvl6pPr marL="25400" lvl="5" indent="0" rtl="0">
              <a:lnSpc>
                <a:spcPct val="103333"/>
              </a:lnSpc>
              <a:spcBef>
                <a:spcPts val="0"/>
              </a:spcBef>
              <a:buNone/>
              <a:defRPr sz="900" b="0" i="0">
                <a:solidFill>
                  <a:srgbClr val="8891A4"/>
                </a:solidFill>
                <a:latin typeface="Calibri"/>
                <a:ea typeface="Calibri"/>
                <a:cs typeface="Calibri"/>
                <a:sym typeface="Calibri"/>
              </a:defRPr>
            </a:lvl6pPr>
            <a:lvl7pPr marL="25400" lvl="6" indent="0" rtl="0">
              <a:lnSpc>
                <a:spcPct val="103333"/>
              </a:lnSpc>
              <a:spcBef>
                <a:spcPts val="0"/>
              </a:spcBef>
              <a:buNone/>
              <a:defRPr sz="900" b="0" i="0">
                <a:solidFill>
                  <a:srgbClr val="8891A4"/>
                </a:solidFill>
                <a:latin typeface="Calibri"/>
                <a:ea typeface="Calibri"/>
                <a:cs typeface="Calibri"/>
                <a:sym typeface="Calibri"/>
              </a:defRPr>
            </a:lvl7pPr>
            <a:lvl8pPr marL="25400" lvl="7" indent="0" rtl="0">
              <a:lnSpc>
                <a:spcPct val="103333"/>
              </a:lnSpc>
              <a:spcBef>
                <a:spcPts val="0"/>
              </a:spcBef>
              <a:buNone/>
              <a:defRPr sz="900" b="0" i="0">
                <a:solidFill>
                  <a:srgbClr val="8891A4"/>
                </a:solidFill>
                <a:latin typeface="Calibri"/>
                <a:ea typeface="Calibri"/>
                <a:cs typeface="Calibri"/>
                <a:sym typeface="Calibri"/>
              </a:defRPr>
            </a:lvl8pPr>
            <a:lvl9pPr marL="25400" lvl="8" indent="0" rtl="0">
              <a:lnSpc>
                <a:spcPct val="103333"/>
              </a:lnSpc>
              <a:spcBef>
                <a:spcPts val="0"/>
              </a:spcBef>
              <a:buNone/>
              <a:defRPr sz="900" b="0" i="0">
                <a:solidFill>
                  <a:srgbClr val="8891A4"/>
                </a:solidFill>
                <a:latin typeface="Calibri"/>
                <a:ea typeface="Calibri"/>
                <a:cs typeface="Calibri"/>
                <a:sym typeface="Calibri"/>
              </a:defRPr>
            </a:lvl9pPr>
          </a:lstStyle>
          <a:p>
            <a:pPr marL="2540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genda/Outline (Option 1)">
  <p:cSld name="SECTION_HEADER_1">
    <p:spTree>
      <p:nvGrpSpPr>
        <p:cNvPr id="1" name="Shape 21"/>
        <p:cNvGrpSpPr/>
        <p:nvPr/>
      </p:nvGrpSpPr>
      <p:grpSpPr>
        <a:xfrm>
          <a:off x="0" y="0"/>
          <a:ext cx="0" cy="0"/>
          <a:chOff x="0" y="0"/>
          <a:chExt cx="0" cy="0"/>
        </a:xfrm>
      </p:grpSpPr>
      <p:sp>
        <p:nvSpPr>
          <p:cNvPr id="22" name="Google Shape;22;p4"/>
          <p:cNvSpPr txBox="1">
            <a:spLocks noGrp="1"/>
          </p:cNvSpPr>
          <p:nvPr>
            <p:ph type="sldNum" idx="12"/>
          </p:nvPr>
        </p:nvSpPr>
        <p:spPr>
          <a:xfrm>
            <a:off x="8138108" y="4717142"/>
            <a:ext cx="548700" cy="393600"/>
          </a:xfrm>
          <a:prstGeom prst="rect">
            <a:avLst/>
          </a:prstGeom>
        </p:spPr>
        <p:txBody>
          <a:bodyPr spcFirstLastPara="1" wrap="square" lIns="91425" tIns="91425" rIns="0"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3" name="Google Shape;23;p4"/>
          <p:cNvPicPr preferRelativeResize="0"/>
          <p:nvPr/>
        </p:nvPicPr>
        <p:blipFill rotWithShape="1">
          <a:blip r:embed="rId2">
            <a:alphaModFix/>
          </a:blip>
          <a:srcRect l="239" t="20614" r="77742" b="7131"/>
          <a:stretch/>
        </p:blipFill>
        <p:spPr>
          <a:xfrm>
            <a:off x="6867900" y="0"/>
            <a:ext cx="1818900" cy="4712698"/>
          </a:xfrm>
          <a:prstGeom prst="rect">
            <a:avLst/>
          </a:prstGeom>
          <a:noFill/>
          <a:ln>
            <a:noFill/>
          </a:ln>
        </p:spPr>
      </p:pic>
      <p:pic>
        <p:nvPicPr>
          <p:cNvPr id="24" name="Google Shape;24;p4" title="vva-wordmark-1color.png"/>
          <p:cNvPicPr preferRelativeResize="0"/>
          <p:nvPr/>
        </p:nvPicPr>
        <p:blipFill>
          <a:blip r:embed="rId3">
            <a:alphaModFix/>
          </a:blip>
          <a:stretch>
            <a:fillRect/>
          </a:stretch>
        </p:blipFill>
        <p:spPr>
          <a:xfrm>
            <a:off x="457200" y="4839050"/>
            <a:ext cx="638925" cy="190825"/>
          </a:xfrm>
          <a:prstGeom prst="rect">
            <a:avLst/>
          </a:prstGeom>
          <a:noFill/>
          <a:ln>
            <a:noFill/>
          </a:ln>
        </p:spPr>
      </p:pic>
      <p:sp>
        <p:nvSpPr>
          <p:cNvPr id="25" name="Google Shape;25;p4"/>
          <p:cNvSpPr txBox="1">
            <a:spLocks noGrp="1"/>
          </p:cNvSpPr>
          <p:nvPr>
            <p:ph type="title"/>
          </p:nvPr>
        </p:nvSpPr>
        <p:spPr>
          <a:xfrm>
            <a:off x="457200" y="394900"/>
            <a:ext cx="6175200" cy="368700"/>
          </a:xfrm>
          <a:prstGeom prst="rect">
            <a:avLst/>
          </a:prstGeom>
        </p:spPr>
        <p:txBody>
          <a:bodyPr spcFirstLastPara="1" wrap="square" lIns="0" tIns="91425" rIns="0"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 name="Google Shape;26;p4"/>
          <p:cNvSpPr txBox="1">
            <a:spLocks noGrp="1"/>
          </p:cNvSpPr>
          <p:nvPr>
            <p:ph type="body" idx="1"/>
          </p:nvPr>
        </p:nvSpPr>
        <p:spPr>
          <a:xfrm>
            <a:off x="457200" y="1152475"/>
            <a:ext cx="6175200" cy="3428400"/>
          </a:xfrm>
          <a:prstGeom prst="rect">
            <a:avLst/>
          </a:prstGeom>
        </p:spPr>
        <p:txBody>
          <a:bodyPr spcFirstLastPara="1" wrap="square" lIns="0" tIns="91425" rIns="0" bIns="91425" anchor="t"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cxnSp>
        <p:nvCxnSpPr>
          <p:cNvPr id="27" name="Google Shape;27;p4"/>
          <p:cNvCxnSpPr/>
          <p:nvPr/>
        </p:nvCxnSpPr>
        <p:spPr>
          <a:xfrm>
            <a:off x="457500" y="4710000"/>
            <a:ext cx="6208800" cy="0"/>
          </a:xfrm>
          <a:prstGeom prst="straightConnector1">
            <a:avLst/>
          </a:prstGeom>
          <a:noFill/>
          <a:ln w="9525" cap="flat" cmpd="sng">
            <a:solidFill>
              <a:srgbClr val="003C71"/>
            </a:solidFill>
            <a:prstDash val="solid"/>
            <a:round/>
            <a:headEnd type="none" w="med" len="med"/>
            <a:tailEnd type="none" w="med" len="me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genda/Outline (Option 2)">
  <p:cSld name="TITLE_AND_BODY_2_1">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457200" y="394900"/>
            <a:ext cx="3195300" cy="2357700"/>
          </a:xfrm>
          <a:prstGeom prst="rect">
            <a:avLst/>
          </a:prstGeom>
        </p:spPr>
        <p:txBody>
          <a:bodyPr spcFirstLastPara="1" wrap="square" lIns="0" tIns="91425" rIns="0" bIns="91425" anchor="t" anchorCtr="0">
            <a:normAutofit/>
          </a:bodyPr>
          <a:lstStyle>
            <a:lvl1pPr lvl="0" rtl="0">
              <a:spcBef>
                <a:spcPts val="0"/>
              </a:spcBef>
              <a:spcAft>
                <a:spcPts val="0"/>
              </a:spcAft>
              <a:buSzPts val="3300"/>
              <a:buNone/>
              <a:defRPr sz="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 name="Google Shape;30;p5"/>
          <p:cNvSpPr txBox="1">
            <a:spLocks noGrp="1"/>
          </p:cNvSpPr>
          <p:nvPr>
            <p:ph type="body" idx="1"/>
          </p:nvPr>
        </p:nvSpPr>
        <p:spPr>
          <a:xfrm>
            <a:off x="4560000" y="394900"/>
            <a:ext cx="4126800" cy="4185900"/>
          </a:xfrm>
          <a:prstGeom prst="rect">
            <a:avLst/>
          </a:prstGeom>
        </p:spPr>
        <p:txBody>
          <a:bodyPr spcFirstLastPara="1" wrap="square" lIns="0" tIns="91425" rIns="0" bIns="91425" anchor="t"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31" name="Google Shape;31;p5"/>
          <p:cNvSpPr txBox="1">
            <a:spLocks noGrp="1"/>
          </p:cNvSpPr>
          <p:nvPr>
            <p:ph type="sldNum" idx="12"/>
          </p:nvPr>
        </p:nvSpPr>
        <p:spPr>
          <a:xfrm>
            <a:off x="8138108" y="4717142"/>
            <a:ext cx="548700" cy="393600"/>
          </a:xfrm>
          <a:prstGeom prst="rect">
            <a:avLst/>
          </a:prstGeom>
        </p:spPr>
        <p:txBody>
          <a:bodyPr spcFirstLastPara="1" wrap="square" lIns="91425" tIns="91425" rIns="0"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cxnSp>
        <p:nvCxnSpPr>
          <p:cNvPr id="32" name="Google Shape;32;p5"/>
          <p:cNvCxnSpPr/>
          <p:nvPr/>
        </p:nvCxnSpPr>
        <p:spPr>
          <a:xfrm>
            <a:off x="457500" y="4710000"/>
            <a:ext cx="8220000" cy="0"/>
          </a:xfrm>
          <a:prstGeom prst="straightConnector1">
            <a:avLst/>
          </a:prstGeom>
          <a:noFill/>
          <a:ln w="9525" cap="flat" cmpd="sng">
            <a:solidFill>
              <a:schemeClr val="lt2"/>
            </a:solidFill>
            <a:prstDash val="solid"/>
            <a:round/>
            <a:headEnd type="none" w="med" len="med"/>
            <a:tailEnd type="none" w="med" len="med"/>
          </a:ln>
        </p:spPr>
      </p:cxnSp>
      <p:pic>
        <p:nvPicPr>
          <p:cNvPr id="33" name="Google Shape;33;p5" title="vva-wordmark-1color.png"/>
          <p:cNvPicPr preferRelativeResize="0"/>
          <p:nvPr/>
        </p:nvPicPr>
        <p:blipFill>
          <a:blip r:embed="rId2">
            <a:alphaModFix/>
          </a:blip>
          <a:stretch>
            <a:fillRect/>
          </a:stretch>
        </p:blipFill>
        <p:spPr>
          <a:xfrm>
            <a:off x="457200" y="4839050"/>
            <a:ext cx="638925" cy="190825"/>
          </a:xfrm>
          <a:prstGeom prst="rect">
            <a:avLst/>
          </a:prstGeom>
          <a:noFill/>
          <a:ln>
            <a:noFill/>
          </a:ln>
        </p:spPr>
      </p:pic>
      <p:pic>
        <p:nvPicPr>
          <p:cNvPr id="34" name="Google Shape;34;p5"/>
          <p:cNvPicPr preferRelativeResize="0"/>
          <p:nvPr/>
        </p:nvPicPr>
        <p:blipFill rotWithShape="1">
          <a:blip r:embed="rId3">
            <a:alphaModFix/>
          </a:blip>
          <a:srcRect l="24783" t="20845" r="24783" b="20845"/>
          <a:stretch/>
        </p:blipFill>
        <p:spPr>
          <a:xfrm>
            <a:off x="461100" y="2901199"/>
            <a:ext cx="1818900" cy="166019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ody" type="tx">
  <p:cSld name="TITLE_AND_BOD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457200" y="394900"/>
            <a:ext cx="8229600" cy="368700"/>
          </a:xfrm>
          <a:prstGeom prst="rect">
            <a:avLst/>
          </a:prstGeom>
        </p:spPr>
        <p:txBody>
          <a:bodyPr spcFirstLastPara="1" wrap="square" lIns="0" tIns="91425" rIns="0"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 name="Google Shape;37;p6"/>
          <p:cNvSpPr txBox="1">
            <a:spLocks noGrp="1"/>
          </p:cNvSpPr>
          <p:nvPr>
            <p:ph type="body" idx="1"/>
          </p:nvPr>
        </p:nvSpPr>
        <p:spPr>
          <a:xfrm>
            <a:off x="457200" y="1152475"/>
            <a:ext cx="8229600" cy="3428400"/>
          </a:xfrm>
          <a:prstGeom prst="rect">
            <a:avLst/>
          </a:prstGeom>
        </p:spPr>
        <p:txBody>
          <a:bodyPr spcFirstLastPara="1" wrap="square" lIns="0" tIns="91425" rIns="0" bIns="91425" anchor="t" anchorCtr="0">
            <a:normAutofit/>
          </a:bodyPr>
          <a:lstStyle>
            <a:lvl1pPr marL="457200" lvl="0" indent="-342900">
              <a:spcBef>
                <a:spcPts val="0"/>
              </a:spcBef>
              <a:spcAft>
                <a:spcPts val="0"/>
              </a:spcAft>
              <a:buSzPts val="1800"/>
              <a:buChar char="●"/>
              <a:defRPr/>
            </a:lvl1pPr>
            <a:lvl2pPr marL="914400" lvl="1" indent="-317500">
              <a:spcBef>
                <a:spcPts val="1000"/>
              </a:spcBef>
              <a:spcAft>
                <a:spcPts val="0"/>
              </a:spcAft>
              <a:buSzPts val="1400"/>
              <a:buChar char="○"/>
              <a:defRPr/>
            </a:lvl2pPr>
            <a:lvl3pPr marL="1371600" lvl="2" indent="-317500">
              <a:spcBef>
                <a:spcPts val="1000"/>
              </a:spcBef>
              <a:spcAft>
                <a:spcPts val="0"/>
              </a:spcAft>
              <a:buSzPts val="1400"/>
              <a:buChar char="■"/>
              <a:defRPr/>
            </a:lvl3pPr>
            <a:lvl4pPr marL="1828800" lvl="3" indent="-317500">
              <a:spcBef>
                <a:spcPts val="1000"/>
              </a:spcBef>
              <a:spcAft>
                <a:spcPts val="0"/>
              </a:spcAft>
              <a:buSzPts val="1400"/>
              <a:buChar char="●"/>
              <a:defRPr/>
            </a:lvl4pPr>
            <a:lvl5pPr marL="2286000" lvl="4" indent="-317500">
              <a:spcBef>
                <a:spcPts val="1000"/>
              </a:spcBef>
              <a:spcAft>
                <a:spcPts val="0"/>
              </a:spcAft>
              <a:buSzPts val="1400"/>
              <a:buChar char="○"/>
              <a:defRPr/>
            </a:lvl5pPr>
            <a:lvl6pPr marL="2743200" lvl="5" indent="-317500">
              <a:spcBef>
                <a:spcPts val="1000"/>
              </a:spcBef>
              <a:spcAft>
                <a:spcPts val="0"/>
              </a:spcAft>
              <a:buSzPts val="1400"/>
              <a:buChar char="■"/>
              <a:defRPr/>
            </a:lvl6pPr>
            <a:lvl7pPr marL="3200400" lvl="6" indent="-317500">
              <a:spcBef>
                <a:spcPts val="1000"/>
              </a:spcBef>
              <a:spcAft>
                <a:spcPts val="0"/>
              </a:spcAft>
              <a:buSzPts val="1400"/>
              <a:buChar char="●"/>
              <a:defRPr/>
            </a:lvl7pPr>
            <a:lvl8pPr marL="3657600" lvl="7" indent="-317500">
              <a:spcBef>
                <a:spcPts val="1000"/>
              </a:spcBef>
              <a:spcAft>
                <a:spcPts val="0"/>
              </a:spcAft>
              <a:buSzPts val="1400"/>
              <a:buChar char="○"/>
              <a:defRPr/>
            </a:lvl8pPr>
            <a:lvl9pPr marL="4114800" lvl="8" indent="-317500">
              <a:spcBef>
                <a:spcPts val="1000"/>
              </a:spcBef>
              <a:spcAft>
                <a:spcPts val="1000"/>
              </a:spcAft>
              <a:buSzPts val="1400"/>
              <a:buChar char="■"/>
              <a:defRPr/>
            </a:lvl9pPr>
          </a:lstStyle>
          <a:p>
            <a:endParaRPr/>
          </a:p>
        </p:txBody>
      </p:sp>
      <p:sp>
        <p:nvSpPr>
          <p:cNvPr id="38" name="Google Shape;38;p6"/>
          <p:cNvSpPr txBox="1">
            <a:spLocks noGrp="1"/>
          </p:cNvSpPr>
          <p:nvPr>
            <p:ph type="sldNum" idx="12"/>
          </p:nvPr>
        </p:nvSpPr>
        <p:spPr>
          <a:xfrm>
            <a:off x="8138108" y="4717142"/>
            <a:ext cx="548700" cy="393600"/>
          </a:xfrm>
          <a:prstGeom prst="rect">
            <a:avLst/>
          </a:prstGeom>
        </p:spPr>
        <p:txBody>
          <a:bodyPr spcFirstLastPara="1" wrap="square" lIns="91425" tIns="91425" rIns="0"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39" name="Google Shape;39;p6"/>
          <p:cNvCxnSpPr/>
          <p:nvPr/>
        </p:nvCxnSpPr>
        <p:spPr>
          <a:xfrm>
            <a:off x="457500" y="4710000"/>
            <a:ext cx="8220000" cy="0"/>
          </a:xfrm>
          <a:prstGeom prst="straightConnector1">
            <a:avLst/>
          </a:prstGeom>
          <a:noFill/>
          <a:ln w="9525" cap="flat" cmpd="sng">
            <a:solidFill>
              <a:schemeClr val="lt2"/>
            </a:solidFill>
            <a:prstDash val="solid"/>
            <a:round/>
            <a:headEnd type="none" w="med" len="med"/>
            <a:tailEnd type="none" w="med" len="med"/>
          </a:ln>
        </p:spPr>
      </p:cxnSp>
      <p:pic>
        <p:nvPicPr>
          <p:cNvPr id="40" name="Google Shape;40;p6" title="vva-wordmark-1color.png"/>
          <p:cNvPicPr preferRelativeResize="0"/>
          <p:nvPr/>
        </p:nvPicPr>
        <p:blipFill>
          <a:blip r:embed="rId2">
            <a:alphaModFix/>
          </a:blip>
          <a:stretch>
            <a:fillRect/>
          </a:stretch>
        </p:blipFill>
        <p:spPr>
          <a:xfrm>
            <a:off x="457200" y="4839050"/>
            <a:ext cx="638925" cy="1908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ody - Title Only">
  <p:cSld name="TITLE_AND_BODY_3">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457200" y="394900"/>
            <a:ext cx="8229600" cy="368700"/>
          </a:xfrm>
          <a:prstGeom prst="rect">
            <a:avLst/>
          </a:prstGeom>
        </p:spPr>
        <p:txBody>
          <a:bodyPr spcFirstLastPara="1" wrap="square" lIns="0" tIns="91425" rIns="0"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 name="Google Shape;43;p7"/>
          <p:cNvSpPr txBox="1">
            <a:spLocks noGrp="1"/>
          </p:cNvSpPr>
          <p:nvPr>
            <p:ph type="sldNum" idx="12"/>
          </p:nvPr>
        </p:nvSpPr>
        <p:spPr>
          <a:xfrm>
            <a:off x="8138108" y="4717142"/>
            <a:ext cx="548700" cy="393600"/>
          </a:xfrm>
          <a:prstGeom prst="rect">
            <a:avLst/>
          </a:prstGeom>
        </p:spPr>
        <p:txBody>
          <a:bodyPr spcFirstLastPara="1" wrap="square" lIns="91425" tIns="91425" rIns="0"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cxnSp>
        <p:nvCxnSpPr>
          <p:cNvPr id="44" name="Google Shape;44;p7"/>
          <p:cNvCxnSpPr/>
          <p:nvPr/>
        </p:nvCxnSpPr>
        <p:spPr>
          <a:xfrm>
            <a:off x="457500" y="4710000"/>
            <a:ext cx="8220000" cy="0"/>
          </a:xfrm>
          <a:prstGeom prst="straightConnector1">
            <a:avLst/>
          </a:prstGeom>
          <a:noFill/>
          <a:ln w="9525" cap="flat" cmpd="sng">
            <a:solidFill>
              <a:schemeClr val="lt2"/>
            </a:solidFill>
            <a:prstDash val="solid"/>
            <a:round/>
            <a:headEnd type="none" w="med" len="med"/>
            <a:tailEnd type="none" w="med" len="med"/>
          </a:ln>
        </p:spPr>
      </p:cxnSp>
      <p:pic>
        <p:nvPicPr>
          <p:cNvPr id="45" name="Google Shape;45;p7" title="vva-wordmark-1color.png"/>
          <p:cNvPicPr preferRelativeResize="0"/>
          <p:nvPr/>
        </p:nvPicPr>
        <p:blipFill>
          <a:blip r:embed="rId2">
            <a:alphaModFix/>
          </a:blip>
          <a:stretch>
            <a:fillRect/>
          </a:stretch>
        </p:blipFill>
        <p:spPr>
          <a:xfrm>
            <a:off x="457200" y="4839050"/>
            <a:ext cx="638925" cy="1908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ody &amp; Image - Vertical">
  <p:cSld name="TITLE_AND_BODY_1">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3885000" y="394900"/>
            <a:ext cx="4801800" cy="368700"/>
          </a:xfrm>
          <a:prstGeom prst="rect">
            <a:avLst/>
          </a:prstGeom>
        </p:spPr>
        <p:txBody>
          <a:bodyPr spcFirstLastPara="1" wrap="square" lIns="0" tIns="91425" rIns="0"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8" name="Google Shape;48;p8"/>
          <p:cNvSpPr txBox="1">
            <a:spLocks noGrp="1"/>
          </p:cNvSpPr>
          <p:nvPr>
            <p:ph type="body" idx="1"/>
          </p:nvPr>
        </p:nvSpPr>
        <p:spPr>
          <a:xfrm>
            <a:off x="3885000" y="1152475"/>
            <a:ext cx="4801800" cy="3428400"/>
          </a:xfrm>
          <a:prstGeom prst="rect">
            <a:avLst/>
          </a:prstGeom>
        </p:spPr>
        <p:txBody>
          <a:bodyPr spcFirstLastPara="1" wrap="square" lIns="0" tIns="91425" rIns="0" bIns="91425" anchor="t"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49" name="Google Shape;49;p8"/>
          <p:cNvSpPr txBox="1">
            <a:spLocks noGrp="1"/>
          </p:cNvSpPr>
          <p:nvPr>
            <p:ph type="sldNum" idx="12"/>
          </p:nvPr>
        </p:nvSpPr>
        <p:spPr>
          <a:xfrm>
            <a:off x="8138108" y="4717142"/>
            <a:ext cx="548700" cy="393600"/>
          </a:xfrm>
          <a:prstGeom prst="rect">
            <a:avLst/>
          </a:prstGeom>
        </p:spPr>
        <p:txBody>
          <a:bodyPr spcFirstLastPara="1" wrap="square" lIns="91425" tIns="91425" rIns="0"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cxnSp>
        <p:nvCxnSpPr>
          <p:cNvPr id="50" name="Google Shape;50;p8"/>
          <p:cNvCxnSpPr/>
          <p:nvPr/>
        </p:nvCxnSpPr>
        <p:spPr>
          <a:xfrm>
            <a:off x="457500" y="4710000"/>
            <a:ext cx="8220000" cy="0"/>
          </a:xfrm>
          <a:prstGeom prst="straightConnector1">
            <a:avLst/>
          </a:prstGeom>
          <a:noFill/>
          <a:ln w="9525" cap="flat" cmpd="sng">
            <a:solidFill>
              <a:schemeClr val="lt2"/>
            </a:solidFill>
            <a:prstDash val="solid"/>
            <a:round/>
            <a:headEnd type="none" w="med" len="med"/>
            <a:tailEnd type="none" w="med" len="med"/>
          </a:ln>
        </p:spPr>
      </p:cxnSp>
      <p:pic>
        <p:nvPicPr>
          <p:cNvPr id="51" name="Google Shape;51;p8" title="vva-wordmark-1color.png"/>
          <p:cNvPicPr preferRelativeResize="0"/>
          <p:nvPr/>
        </p:nvPicPr>
        <p:blipFill>
          <a:blip r:embed="rId2">
            <a:alphaModFix/>
          </a:blip>
          <a:stretch>
            <a:fillRect/>
          </a:stretch>
        </p:blipFill>
        <p:spPr>
          <a:xfrm>
            <a:off x="457200" y="4839050"/>
            <a:ext cx="638925" cy="190825"/>
          </a:xfrm>
          <a:prstGeom prst="rect">
            <a:avLst/>
          </a:prstGeom>
          <a:noFill/>
          <a:ln>
            <a:noFill/>
          </a:ln>
        </p:spPr>
      </p:pic>
      <p:sp>
        <p:nvSpPr>
          <p:cNvPr id="52" name="Google Shape;52;p8"/>
          <p:cNvSpPr>
            <a:spLocks noGrp="1"/>
          </p:cNvSpPr>
          <p:nvPr>
            <p:ph type="pic" idx="2"/>
          </p:nvPr>
        </p:nvSpPr>
        <p:spPr>
          <a:xfrm>
            <a:off x="457500" y="0"/>
            <a:ext cx="3195000" cy="45810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ody &amp; Image - Horizontal">
  <p:cSld name="TITLE_AND_BODY_1_1">
    <p:spTree>
      <p:nvGrpSpPr>
        <p:cNvPr id="1" name="Shape 53"/>
        <p:cNvGrpSpPr/>
        <p:nvPr/>
      </p:nvGrpSpPr>
      <p:grpSpPr>
        <a:xfrm>
          <a:off x="0" y="0"/>
          <a:ext cx="0" cy="0"/>
          <a:chOff x="0" y="0"/>
          <a:chExt cx="0" cy="0"/>
        </a:xfrm>
      </p:grpSpPr>
      <p:sp>
        <p:nvSpPr>
          <p:cNvPr id="54" name="Google Shape;54;p9"/>
          <p:cNvSpPr>
            <a:spLocks noGrp="1"/>
          </p:cNvSpPr>
          <p:nvPr>
            <p:ph type="pic" idx="2"/>
          </p:nvPr>
        </p:nvSpPr>
        <p:spPr>
          <a:xfrm>
            <a:off x="3652500" y="1152475"/>
            <a:ext cx="5491500" cy="3428700"/>
          </a:xfrm>
          <a:prstGeom prst="rect">
            <a:avLst/>
          </a:prstGeom>
          <a:noFill/>
          <a:ln>
            <a:noFill/>
          </a:ln>
        </p:spPr>
      </p:sp>
      <p:sp>
        <p:nvSpPr>
          <p:cNvPr id="55" name="Google Shape;55;p9"/>
          <p:cNvSpPr txBox="1">
            <a:spLocks noGrp="1"/>
          </p:cNvSpPr>
          <p:nvPr>
            <p:ph type="title"/>
          </p:nvPr>
        </p:nvSpPr>
        <p:spPr>
          <a:xfrm>
            <a:off x="457200" y="394900"/>
            <a:ext cx="8220000" cy="368700"/>
          </a:xfrm>
          <a:prstGeom prst="rect">
            <a:avLst/>
          </a:prstGeom>
        </p:spPr>
        <p:txBody>
          <a:bodyPr spcFirstLastPara="1" wrap="square" lIns="0" tIns="91425" rIns="0"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 name="Google Shape;56;p9"/>
          <p:cNvSpPr txBox="1">
            <a:spLocks noGrp="1"/>
          </p:cNvSpPr>
          <p:nvPr>
            <p:ph type="body" idx="1"/>
          </p:nvPr>
        </p:nvSpPr>
        <p:spPr>
          <a:xfrm>
            <a:off x="457200" y="1152475"/>
            <a:ext cx="2970300" cy="3564600"/>
          </a:xfrm>
          <a:prstGeom prst="rect">
            <a:avLst/>
          </a:prstGeom>
        </p:spPr>
        <p:txBody>
          <a:bodyPr spcFirstLastPara="1" wrap="square" lIns="0" tIns="91425" rIns="0" bIns="91425" anchor="t" anchorCtr="0">
            <a:normAutofit/>
          </a:bodyPr>
          <a:lstStyle>
            <a:lvl1pPr marL="457200" lvl="0" indent="-342900" rtl="0">
              <a:spcBef>
                <a:spcPts val="0"/>
              </a:spcBef>
              <a:spcAft>
                <a:spcPts val="0"/>
              </a:spcAft>
              <a:buSzPts val="1800"/>
              <a:buChar char="●"/>
              <a:defRPr/>
            </a:lvl1pPr>
            <a:lvl2pPr marL="914400" lvl="1" indent="-317500" rtl="0">
              <a:spcBef>
                <a:spcPts val="1000"/>
              </a:spcBef>
              <a:spcAft>
                <a:spcPts val="0"/>
              </a:spcAft>
              <a:buSzPts val="1400"/>
              <a:buChar char="○"/>
              <a:defRPr/>
            </a:lvl2pPr>
            <a:lvl3pPr marL="1371600" lvl="2" indent="-317500" rtl="0">
              <a:spcBef>
                <a:spcPts val="1000"/>
              </a:spcBef>
              <a:spcAft>
                <a:spcPts val="0"/>
              </a:spcAft>
              <a:buSzPts val="1400"/>
              <a:buChar char="■"/>
              <a:defRPr/>
            </a:lvl3pPr>
            <a:lvl4pPr marL="1828800" lvl="3" indent="-317500" rtl="0">
              <a:spcBef>
                <a:spcPts val="1000"/>
              </a:spcBef>
              <a:spcAft>
                <a:spcPts val="0"/>
              </a:spcAft>
              <a:buSzPts val="1400"/>
              <a:buChar char="●"/>
              <a:defRPr/>
            </a:lvl4pPr>
            <a:lvl5pPr marL="2286000" lvl="4" indent="-317500" rtl="0">
              <a:spcBef>
                <a:spcPts val="1000"/>
              </a:spcBef>
              <a:spcAft>
                <a:spcPts val="0"/>
              </a:spcAft>
              <a:buSzPts val="1400"/>
              <a:buChar char="○"/>
              <a:defRPr/>
            </a:lvl5pPr>
            <a:lvl6pPr marL="2743200" lvl="5" indent="-317500" rtl="0">
              <a:spcBef>
                <a:spcPts val="1000"/>
              </a:spcBef>
              <a:spcAft>
                <a:spcPts val="0"/>
              </a:spcAft>
              <a:buSzPts val="1400"/>
              <a:buChar char="■"/>
              <a:defRPr/>
            </a:lvl6pPr>
            <a:lvl7pPr marL="3200400" lvl="6" indent="-317500" rtl="0">
              <a:spcBef>
                <a:spcPts val="1000"/>
              </a:spcBef>
              <a:spcAft>
                <a:spcPts val="0"/>
              </a:spcAft>
              <a:buSzPts val="1400"/>
              <a:buChar char="●"/>
              <a:defRPr/>
            </a:lvl7pPr>
            <a:lvl8pPr marL="3657600" lvl="7" indent="-317500" rtl="0">
              <a:spcBef>
                <a:spcPts val="1000"/>
              </a:spcBef>
              <a:spcAft>
                <a:spcPts val="0"/>
              </a:spcAft>
              <a:buSzPts val="1400"/>
              <a:buChar char="○"/>
              <a:defRPr/>
            </a:lvl8pPr>
            <a:lvl9pPr marL="4114800" lvl="8" indent="-317500" rtl="0">
              <a:spcBef>
                <a:spcPts val="1000"/>
              </a:spcBef>
              <a:spcAft>
                <a:spcPts val="1000"/>
              </a:spcAft>
              <a:buSzPts val="1400"/>
              <a:buChar char="■"/>
              <a:defRPr/>
            </a:lvl9pPr>
          </a:lstStyle>
          <a:p>
            <a:endParaRPr/>
          </a:p>
        </p:txBody>
      </p:sp>
      <p:sp>
        <p:nvSpPr>
          <p:cNvPr id="57" name="Google Shape;57;p9"/>
          <p:cNvSpPr txBox="1">
            <a:spLocks noGrp="1"/>
          </p:cNvSpPr>
          <p:nvPr>
            <p:ph type="sldNum" idx="12"/>
          </p:nvPr>
        </p:nvSpPr>
        <p:spPr>
          <a:xfrm>
            <a:off x="8138108" y="4717142"/>
            <a:ext cx="548700" cy="393600"/>
          </a:xfrm>
          <a:prstGeom prst="rect">
            <a:avLst/>
          </a:prstGeom>
        </p:spPr>
        <p:txBody>
          <a:bodyPr spcFirstLastPara="1" wrap="square" lIns="91425" tIns="91425" rIns="0"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cxnSp>
        <p:nvCxnSpPr>
          <p:cNvPr id="58" name="Google Shape;58;p9"/>
          <p:cNvCxnSpPr/>
          <p:nvPr/>
        </p:nvCxnSpPr>
        <p:spPr>
          <a:xfrm>
            <a:off x="457500" y="4710000"/>
            <a:ext cx="8220000" cy="0"/>
          </a:xfrm>
          <a:prstGeom prst="straightConnector1">
            <a:avLst/>
          </a:prstGeom>
          <a:noFill/>
          <a:ln w="9525" cap="flat" cmpd="sng">
            <a:solidFill>
              <a:schemeClr val="lt2"/>
            </a:solidFill>
            <a:prstDash val="solid"/>
            <a:round/>
            <a:headEnd type="none" w="med" len="med"/>
            <a:tailEnd type="none" w="med" len="med"/>
          </a:ln>
        </p:spPr>
      </p:cxnSp>
      <p:pic>
        <p:nvPicPr>
          <p:cNvPr id="59" name="Google Shape;59;p9" title="vva-wordmark-1color.png"/>
          <p:cNvPicPr preferRelativeResize="0"/>
          <p:nvPr/>
        </p:nvPicPr>
        <p:blipFill>
          <a:blip r:embed="rId2">
            <a:alphaModFix/>
          </a:blip>
          <a:stretch>
            <a:fillRect/>
          </a:stretch>
        </p:blipFill>
        <p:spPr>
          <a:xfrm>
            <a:off x="457200" y="4839050"/>
            <a:ext cx="638925" cy="1908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ody - Title &amp; Image" type="titleOnly">
  <p:cSld name="TITLE_ONLY">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457200" y="394900"/>
            <a:ext cx="8229600" cy="368700"/>
          </a:xfrm>
          <a:prstGeom prst="rect">
            <a:avLst/>
          </a:prstGeom>
        </p:spPr>
        <p:txBody>
          <a:bodyPr spcFirstLastPara="1" wrap="square" lIns="0" tIns="91425" rIns="0"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2" name="Google Shape;62;p10"/>
          <p:cNvSpPr txBox="1">
            <a:spLocks noGrp="1"/>
          </p:cNvSpPr>
          <p:nvPr>
            <p:ph type="sldNum" idx="12"/>
          </p:nvPr>
        </p:nvSpPr>
        <p:spPr>
          <a:xfrm>
            <a:off x="8138108" y="4717142"/>
            <a:ext cx="548700" cy="393600"/>
          </a:xfrm>
          <a:prstGeom prst="rect">
            <a:avLst/>
          </a:prstGeom>
        </p:spPr>
        <p:txBody>
          <a:bodyPr spcFirstLastPara="1" wrap="square" lIns="91425" tIns="91425" rIns="0"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63" name="Google Shape;63;p10" title="vva-wordmark-1color.png"/>
          <p:cNvPicPr preferRelativeResize="0"/>
          <p:nvPr/>
        </p:nvPicPr>
        <p:blipFill>
          <a:blip r:embed="rId2">
            <a:alphaModFix/>
          </a:blip>
          <a:stretch>
            <a:fillRect/>
          </a:stretch>
        </p:blipFill>
        <p:spPr>
          <a:xfrm>
            <a:off x="457200" y="4839050"/>
            <a:ext cx="638925" cy="190825"/>
          </a:xfrm>
          <a:prstGeom prst="rect">
            <a:avLst/>
          </a:prstGeom>
          <a:noFill/>
          <a:ln>
            <a:noFill/>
          </a:ln>
        </p:spPr>
      </p:pic>
      <p:cxnSp>
        <p:nvCxnSpPr>
          <p:cNvPr id="64" name="Google Shape;64;p10"/>
          <p:cNvCxnSpPr/>
          <p:nvPr/>
        </p:nvCxnSpPr>
        <p:spPr>
          <a:xfrm>
            <a:off x="457500" y="4710000"/>
            <a:ext cx="8220000" cy="0"/>
          </a:xfrm>
          <a:prstGeom prst="straightConnector1">
            <a:avLst/>
          </a:prstGeom>
          <a:noFill/>
          <a:ln w="9525" cap="flat" cmpd="sng">
            <a:solidFill>
              <a:schemeClr val="lt2"/>
            </a:solidFill>
            <a:prstDash val="solid"/>
            <a:round/>
            <a:headEnd type="none" w="med" len="med"/>
            <a:tailEnd type="none" w="med" len="med"/>
          </a:ln>
        </p:spPr>
      </p:cxnSp>
      <p:sp>
        <p:nvSpPr>
          <p:cNvPr id="65" name="Google Shape;65;p10"/>
          <p:cNvSpPr>
            <a:spLocks noGrp="1"/>
          </p:cNvSpPr>
          <p:nvPr>
            <p:ph type="pic" idx="2"/>
          </p:nvPr>
        </p:nvSpPr>
        <p:spPr>
          <a:xfrm>
            <a:off x="457200" y="1027500"/>
            <a:ext cx="8229600" cy="3434100"/>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pact Quote/Statement">
  <p:cSld name="MAIN_POINT">
    <p:spTree>
      <p:nvGrpSpPr>
        <p:cNvPr id="1" name="Shape 66"/>
        <p:cNvGrpSpPr/>
        <p:nvPr/>
      </p:nvGrpSpPr>
      <p:grpSpPr>
        <a:xfrm>
          <a:off x="0" y="0"/>
          <a:ext cx="0" cy="0"/>
          <a:chOff x="0" y="0"/>
          <a:chExt cx="0" cy="0"/>
        </a:xfrm>
      </p:grpSpPr>
      <p:pic>
        <p:nvPicPr>
          <p:cNvPr id="67" name="Google Shape;67;p11"/>
          <p:cNvPicPr preferRelativeResize="0"/>
          <p:nvPr/>
        </p:nvPicPr>
        <p:blipFill rotWithShape="1">
          <a:blip r:embed="rId2">
            <a:alphaModFix/>
          </a:blip>
          <a:srcRect l="11678" t="32316" r="246" b="7132"/>
          <a:stretch/>
        </p:blipFill>
        <p:spPr>
          <a:xfrm>
            <a:off x="0" y="0"/>
            <a:ext cx="8682900" cy="4712698"/>
          </a:xfrm>
          <a:prstGeom prst="rect">
            <a:avLst/>
          </a:prstGeom>
          <a:noFill/>
          <a:ln>
            <a:noFill/>
          </a:ln>
        </p:spPr>
      </p:pic>
      <p:sp>
        <p:nvSpPr>
          <p:cNvPr id="68" name="Google Shape;68;p11"/>
          <p:cNvSpPr txBox="1">
            <a:spLocks noGrp="1"/>
          </p:cNvSpPr>
          <p:nvPr>
            <p:ph type="title"/>
          </p:nvPr>
        </p:nvSpPr>
        <p:spPr>
          <a:xfrm>
            <a:off x="457200" y="1141500"/>
            <a:ext cx="6852900" cy="3175200"/>
          </a:xfrm>
          <a:prstGeom prst="rect">
            <a:avLst/>
          </a:prstGeom>
          <a:effectLst>
            <a:outerShdw blurRad="57150" dist="19050" dir="5400000" algn="bl" rotWithShape="0">
              <a:srgbClr val="000000">
                <a:alpha val="50000"/>
              </a:srgbClr>
            </a:outerShdw>
          </a:effectLst>
        </p:spPr>
        <p:txBody>
          <a:bodyPr spcFirstLastPara="1" wrap="square" lIns="0" tIns="91425" rIns="0" bIns="91425" anchor="t" anchorCtr="0">
            <a:normAutofit/>
          </a:bodyPr>
          <a:lstStyle>
            <a:lvl1pPr lvl="0">
              <a:spcBef>
                <a:spcPts val="0"/>
              </a:spcBef>
              <a:spcAft>
                <a:spcPts val="0"/>
              </a:spcAft>
              <a:buClr>
                <a:schemeClr val="lt1"/>
              </a:buClr>
              <a:buSzPts val="3300"/>
              <a:buNone/>
              <a:defRPr sz="33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69" name="Google Shape;69;p11"/>
          <p:cNvSpPr txBox="1">
            <a:spLocks noGrp="1"/>
          </p:cNvSpPr>
          <p:nvPr>
            <p:ph type="sldNum" idx="12"/>
          </p:nvPr>
        </p:nvSpPr>
        <p:spPr>
          <a:xfrm>
            <a:off x="8138108" y="4717142"/>
            <a:ext cx="548700" cy="393600"/>
          </a:xfrm>
          <a:prstGeom prst="rect">
            <a:avLst/>
          </a:prstGeom>
        </p:spPr>
        <p:txBody>
          <a:bodyPr spcFirstLastPara="1" wrap="square" lIns="0" tIns="0" rIns="0" bIns="0"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0" name="Google Shape;70;p11" title="vva-wordmark-1color.png"/>
          <p:cNvPicPr preferRelativeResize="0"/>
          <p:nvPr/>
        </p:nvPicPr>
        <p:blipFill>
          <a:blip r:embed="rId3">
            <a:alphaModFix/>
          </a:blip>
          <a:stretch>
            <a:fillRect/>
          </a:stretch>
        </p:blipFill>
        <p:spPr>
          <a:xfrm>
            <a:off x="457200" y="4839050"/>
            <a:ext cx="638925" cy="1908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394900"/>
            <a:ext cx="8229600" cy="368700"/>
          </a:xfrm>
          <a:prstGeom prst="rect">
            <a:avLst/>
          </a:prstGeom>
          <a:noFill/>
          <a:ln>
            <a:noFill/>
          </a:ln>
        </p:spPr>
        <p:txBody>
          <a:bodyPr spcFirstLastPara="1" wrap="square" lIns="0" tIns="91425" rIns="0" bIns="91425" anchor="t" anchorCtr="0">
            <a:normAutofit/>
          </a:bodyPr>
          <a:lstStyle>
            <a:lvl1pPr lvl="0">
              <a:lnSpc>
                <a:spcPct val="75000"/>
              </a:lnSpc>
              <a:spcBef>
                <a:spcPts val="0"/>
              </a:spcBef>
              <a:spcAft>
                <a:spcPts val="0"/>
              </a:spcAft>
              <a:buClr>
                <a:schemeClr val="lt2"/>
              </a:buClr>
              <a:buSzPts val="2800"/>
              <a:buFont typeface="Lato"/>
              <a:buNone/>
              <a:defRPr sz="2800">
                <a:solidFill>
                  <a:schemeClr val="lt2"/>
                </a:solidFill>
                <a:latin typeface="Lato"/>
                <a:ea typeface="Lato"/>
                <a:cs typeface="Lato"/>
                <a:sym typeface="Lat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57200" y="1152475"/>
            <a:ext cx="8229600" cy="3564600"/>
          </a:xfrm>
          <a:prstGeom prst="rect">
            <a:avLst/>
          </a:prstGeom>
          <a:noFill/>
          <a:ln>
            <a:noFill/>
          </a:ln>
        </p:spPr>
        <p:txBody>
          <a:bodyPr spcFirstLastPara="1" wrap="square" lIns="0" tIns="91425" rIns="0" bIns="91425" anchor="t" anchorCtr="0">
            <a:normAutofit/>
          </a:bodyPr>
          <a:lstStyle>
            <a:lvl1pPr marL="457200" lvl="0" indent="-342900">
              <a:lnSpc>
                <a:spcPct val="100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00000"/>
              </a:lnSpc>
              <a:spcBef>
                <a:spcPts val="10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00000"/>
              </a:lnSpc>
              <a:spcBef>
                <a:spcPts val="10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00000"/>
              </a:lnSpc>
              <a:spcBef>
                <a:spcPts val="10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00000"/>
              </a:lnSpc>
              <a:spcBef>
                <a:spcPts val="10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00000"/>
              </a:lnSpc>
              <a:spcBef>
                <a:spcPts val="10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00000"/>
              </a:lnSpc>
              <a:spcBef>
                <a:spcPts val="10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00000"/>
              </a:lnSpc>
              <a:spcBef>
                <a:spcPts val="10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00000"/>
              </a:lnSpc>
              <a:spcBef>
                <a:spcPts val="1000"/>
              </a:spcBef>
              <a:spcAft>
                <a:spcPts val="10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138108" y="4717142"/>
            <a:ext cx="548700" cy="393600"/>
          </a:xfrm>
          <a:prstGeom prst="rect">
            <a:avLst/>
          </a:prstGeom>
          <a:noFill/>
          <a:ln>
            <a:noFill/>
          </a:ln>
        </p:spPr>
        <p:txBody>
          <a:bodyPr spcFirstLastPara="1" wrap="square" lIns="91425" tIns="91425" rIns="0" bIns="91425" anchor="ctr" anchorCtr="0">
            <a:noAutofit/>
          </a:bodyPr>
          <a:lstStyle>
            <a:lvl1pPr lvl="0" algn="r">
              <a:buNone/>
              <a:defRPr sz="2400">
                <a:solidFill>
                  <a:schemeClr val="accent1"/>
                </a:solidFill>
                <a:latin typeface="Lato Light"/>
                <a:ea typeface="Lato Light"/>
                <a:cs typeface="Lato Light"/>
                <a:sym typeface="Lato Light"/>
              </a:defRPr>
            </a:lvl1pPr>
            <a:lvl2pPr lvl="1" algn="r">
              <a:buNone/>
              <a:defRPr sz="2400">
                <a:solidFill>
                  <a:schemeClr val="accent1"/>
                </a:solidFill>
                <a:latin typeface="Lato Light"/>
                <a:ea typeface="Lato Light"/>
                <a:cs typeface="Lato Light"/>
                <a:sym typeface="Lato Light"/>
              </a:defRPr>
            </a:lvl2pPr>
            <a:lvl3pPr lvl="2" algn="r">
              <a:buNone/>
              <a:defRPr sz="2400">
                <a:solidFill>
                  <a:schemeClr val="accent1"/>
                </a:solidFill>
                <a:latin typeface="Lato Light"/>
                <a:ea typeface="Lato Light"/>
                <a:cs typeface="Lato Light"/>
                <a:sym typeface="Lato Light"/>
              </a:defRPr>
            </a:lvl3pPr>
            <a:lvl4pPr lvl="3" algn="r">
              <a:buNone/>
              <a:defRPr sz="2400">
                <a:solidFill>
                  <a:schemeClr val="accent1"/>
                </a:solidFill>
                <a:latin typeface="Lato Light"/>
                <a:ea typeface="Lato Light"/>
                <a:cs typeface="Lato Light"/>
                <a:sym typeface="Lato Light"/>
              </a:defRPr>
            </a:lvl4pPr>
            <a:lvl5pPr lvl="4" algn="r">
              <a:buNone/>
              <a:defRPr sz="2400">
                <a:solidFill>
                  <a:schemeClr val="accent1"/>
                </a:solidFill>
                <a:latin typeface="Lato Light"/>
                <a:ea typeface="Lato Light"/>
                <a:cs typeface="Lato Light"/>
                <a:sym typeface="Lato Light"/>
              </a:defRPr>
            </a:lvl5pPr>
            <a:lvl6pPr lvl="5" algn="r">
              <a:buNone/>
              <a:defRPr sz="2400">
                <a:solidFill>
                  <a:schemeClr val="accent1"/>
                </a:solidFill>
                <a:latin typeface="Lato Light"/>
                <a:ea typeface="Lato Light"/>
                <a:cs typeface="Lato Light"/>
                <a:sym typeface="Lato Light"/>
              </a:defRPr>
            </a:lvl6pPr>
            <a:lvl7pPr lvl="6" algn="r">
              <a:buNone/>
              <a:defRPr sz="2400">
                <a:solidFill>
                  <a:schemeClr val="accent1"/>
                </a:solidFill>
                <a:latin typeface="Lato Light"/>
                <a:ea typeface="Lato Light"/>
                <a:cs typeface="Lato Light"/>
                <a:sym typeface="Lato Light"/>
              </a:defRPr>
            </a:lvl7pPr>
            <a:lvl8pPr lvl="7" algn="r">
              <a:buNone/>
              <a:defRPr sz="2400">
                <a:solidFill>
                  <a:schemeClr val="accent1"/>
                </a:solidFill>
                <a:latin typeface="Lato Light"/>
                <a:ea typeface="Lato Light"/>
                <a:cs typeface="Lato Light"/>
                <a:sym typeface="Lato Light"/>
              </a:defRPr>
            </a:lvl8pPr>
            <a:lvl9pPr lvl="8" algn="r">
              <a:buNone/>
              <a:defRPr sz="2400">
                <a:solidFill>
                  <a:schemeClr val="accent1"/>
                </a:solidFill>
                <a:latin typeface="Lato Light"/>
                <a:ea typeface="Lato Light"/>
                <a:cs typeface="Lato Light"/>
                <a:sym typeface="Lato Ligh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472">
          <p15:clr>
            <a:srgbClr val="E46962"/>
          </p15:clr>
        </p15:guide>
        <p15:guide id="2" orient="horz" pos="2971">
          <p15:clr>
            <a:srgbClr val="E46962"/>
          </p15:clr>
        </p15:guide>
        <p15:guide id="3" orient="horz" pos="481">
          <p15:clr>
            <a:srgbClr val="E46962"/>
          </p15:clr>
        </p15:guide>
        <p15:guide id="4" pos="288">
          <p15:clr>
            <a:srgbClr val="E46962"/>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6"/>
          <p:cNvSpPr txBox="1">
            <a:spLocks noGrp="1"/>
          </p:cNvSpPr>
          <p:nvPr>
            <p:ph type="title"/>
          </p:nvPr>
        </p:nvSpPr>
        <p:spPr>
          <a:xfrm>
            <a:off x="461100" y="763500"/>
            <a:ext cx="5027100" cy="1834800"/>
          </a:xfrm>
          <a:prstGeom prst="rect">
            <a:avLst/>
          </a:prstGeom>
        </p:spPr>
        <p:txBody>
          <a:bodyPr spcFirstLastPara="1" wrap="square" lIns="0" tIns="91425" rIns="0" bIns="91425" anchor="b" anchorCtr="0">
            <a:normAutofit/>
          </a:bodyPr>
          <a:lstStyle/>
          <a:p>
            <a:pPr marL="0" lvl="0" indent="0" algn="l" rtl="0">
              <a:spcBef>
                <a:spcPts val="0"/>
              </a:spcBef>
              <a:spcAft>
                <a:spcPts val="0"/>
              </a:spcAft>
              <a:buNone/>
            </a:pPr>
            <a:r>
              <a:rPr lang="en" sz="3700"/>
              <a:t>Virtual Virginia</a:t>
            </a:r>
            <a:endParaRPr sz="3700"/>
          </a:p>
        </p:txBody>
      </p:sp>
      <p:sp>
        <p:nvSpPr>
          <p:cNvPr id="106" name="Google Shape;106;p16"/>
          <p:cNvSpPr txBox="1"/>
          <p:nvPr/>
        </p:nvSpPr>
        <p:spPr>
          <a:xfrm>
            <a:off x="461100" y="480975"/>
            <a:ext cx="2373600" cy="2901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1000">
                <a:solidFill>
                  <a:schemeClr val="dk2"/>
                </a:solidFill>
                <a:latin typeface="Lato Light"/>
                <a:ea typeface="Lato Light"/>
                <a:cs typeface="Lato Light"/>
                <a:sym typeface="Lato Light"/>
              </a:rPr>
              <a:t>Presented by</a:t>
            </a:r>
            <a:endParaRPr sz="1000">
              <a:solidFill>
                <a:schemeClr val="dk2"/>
              </a:solidFill>
              <a:latin typeface="Lato Light"/>
              <a:ea typeface="Lato Light"/>
              <a:cs typeface="Lato Light"/>
              <a:sym typeface="Lato Light"/>
            </a:endParaRPr>
          </a:p>
          <a:p>
            <a:pPr marL="0" lvl="0" indent="0" algn="l" rtl="0">
              <a:spcBef>
                <a:spcPts val="0"/>
              </a:spcBef>
              <a:spcAft>
                <a:spcPts val="0"/>
              </a:spcAft>
              <a:buNone/>
            </a:pPr>
            <a:r>
              <a:rPr lang="en" sz="1000" b="1">
                <a:solidFill>
                  <a:schemeClr val="dk2"/>
                </a:solidFill>
                <a:latin typeface="Lato"/>
                <a:ea typeface="Lato"/>
                <a:cs typeface="Lato"/>
                <a:sym typeface="Lato"/>
              </a:rPr>
              <a:t>Brian Mott, PhD</a:t>
            </a:r>
            <a:endParaRPr sz="1000" b="1">
              <a:solidFill>
                <a:schemeClr val="dk2"/>
              </a:solidFill>
              <a:latin typeface="Lato"/>
              <a:ea typeface="Lato"/>
              <a:cs typeface="Lato"/>
              <a:sym typeface="Lato"/>
            </a:endParaRPr>
          </a:p>
        </p:txBody>
      </p:sp>
      <p:sp>
        <p:nvSpPr>
          <p:cNvPr id="107" name="Google Shape;107;p16"/>
          <p:cNvSpPr txBox="1"/>
          <p:nvPr/>
        </p:nvSpPr>
        <p:spPr>
          <a:xfrm>
            <a:off x="3385200" y="480975"/>
            <a:ext cx="2373600" cy="2901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1000">
                <a:solidFill>
                  <a:schemeClr val="dk2"/>
                </a:solidFill>
                <a:latin typeface="Lato Light"/>
                <a:ea typeface="Lato Light"/>
                <a:cs typeface="Lato Light"/>
                <a:sym typeface="Lato Light"/>
              </a:rPr>
              <a:t>Date</a:t>
            </a:r>
            <a:endParaRPr sz="1000">
              <a:solidFill>
                <a:schemeClr val="dk2"/>
              </a:solidFill>
              <a:latin typeface="Lato Light"/>
              <a:ea typeface="Lato Light"/>
              <a:cs typeface="Lato Light"/>
              <a:sym typeface="Lato Light"/>
            </a:endParaRPr>
          </a:p>
          <a:p>
            <a:pPr marL="0" lvl="0" indent="0" algn="l" rtl="0">
              <a:spcBef>
                <a:spcPts val="0"/>
              </a:spcBef>
              <a:spcAft>
                <a:spcPts val="0"/>
              </a:spcAft>
              <a:buNone/>
            </a:pPr>
            <a:r>
              <a:rPr lang="en" sz="1000" b="1">
                <a:solidFill>
                  <a:schemeClr val="dk2"/>
                </a:solidFill>
                <a:latin typeface="Lato"/>
                <a:ea typeface="Lato"/>
                <a:cs typeface="Lato"/>
                <a:sym typeface="Lato"/>
              </a:rPr>
              <a:t>July 24, 2024</a:t>
            </a:r>
            <a:endParaRPr sz="1000" b="1">
              <a:solidFill>
                <a:schemeClr val="dk2"/>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5"/>
          <p:cNvSpPr txBox="1">
            <a:spLocks noGrp="1"/>
          </p:cNvSpPr>
          <p:nvPr>
            <p:ph type="title"/>
          </p:nvPr>
        </p:nvSpPr>
        <p:spPr>
          <a:xfrm>
            <a:off x="457200" y="394900"/>
            <a:ext cx="8229600" cy="368700"/>
          </a:xfrm>
          <a:prstGeom prst="rect">
            <a:avLst/>
          </a:prstGeom>
        </p:spPr>
        <p:txBody>
          <a:bodyPr spcFirstLastPara="1" wrap="square" lIns="0" tIns="91425" rIns="0" bIns="91425" anchor="t" anchorCtr="0">
            <a:normAutofit fontScale="90000"/>
          </a:bodyPr>
          <a:lstStyle/>
          <a:p>
            <a:pPr marL="0" lvl="0" indent="0" algn="l" rtl="0">
              <a:spcBef>
                <a:spcPts val="0"/>
              </a:spcBef>
              <a:spcAft>
                <a:spcPts val="0"/>
              </a:spcAft>
              <a:buNone/>
            </a:pPr>
            <a:r>
              <a:rPr lang="en"/>
              <a:t>Charlottesville City | Science</a:t>
            </a:r>
            <a:endParaRPr/>
          </a:p>
        </p:txBody>
      </p:sp>
      <p:sp>
        <p:nvSpPr>
          <p:cNvPr id="188" name="Google Shape;188;p25"/>
          <p:cNvSpPr txBox="1">
            <a:spLocks noGrp="1"/>
          </p:cNvSpPr>
          <p:nvPr>
            <p:ph type="body" idx="1"/>
          </p:nvPr>
        </p:nvSpPr>
        <p:spPr>
          <a:xfrm>
            <a:off x="457200" y="1152475"/>
            <a:ext cx="4533000" cy="3428400"/>
          </a:xfrm>
          <a:prstGeom prst="rect">
            <a:avLst/>
          </a:prstGeom>
        </p:spPr>
        <p:txBody>
          <a:bodyPr spcFirstLastPara="1" wrap="square" lIns="0" tIns="91425" rIns="0" bIns="91425" anchor="t" anchorCtr="0">
            <a:normAutofit fontScale="77500" lnSpcReduction="20000"/>
          </a:bodyPr>
          <a:lstStyle/>
          <a:p>
            <a:pPr marL="457200" lvl="0" indent="-313499" algn="l" rtl="0">
              <a:lnSpc>
                <a:spcPct val="150000"/>
              </a:lnSpc>
              <a:spcBef>
                <a:spcPts val="0"/>
              </a:spcBef>
              <a:spcAft>
                <a:spcPts val="0"/>
              </a:spcAft>
              <a:buClr>
                <a:schemeClr val="dk1"/>
              </a:buClr>
              <a:buSzPct val="82683"/>
              <a:buFont typeface="Arial"/>
              <a:buChar char="●"/>
            </a:pPr>
            <a:r>
              <a:rPr lang="en" sz="2310"/>
              <a:t>Biology I or Biology II: Ecology</a:t>
            </a:r>
            <a:r>
              <a:rPr lang="en" sz="2310">
                <a:solidFill>
                  <a:schemeClr val="dk1"/>
                </a:solidFill>
              </a:rPr>
              <a:t>​</a:t>
            </a:r>
            <a:endParaRPr sz="2310">
              <a:solidFill>
                <a:schemeClr val="dk1"/>
              </a:solidFill>
            </a:endParaRPr>
          </a:p>
          <a:p>
            <a:pPr marL="457200" lvl="0" indent="-313499" algn="l" rtl="0">
              <a:lnSpc>
                <a:spcPct val="150000"/>
              </a:lnSpc>
              <a:spcBef>
                <a:spcPts val="0"/>
              </a:spcBef>
              <a:spcAft>
                <a:spcPts val="0"/>
              </a:spcAft>
              <a:buClr>
                <a:schemeClr val="dk1"/>
              </a:buClr>
              <a:buSzPct val="82683"/>
              <a:buFont typeface="Arial"/>
              <a:buChar char="●"/>
            </a:pPr>
            <a:r>
              <a:rPr lang="en" sz="2310"/>
              <a:t>Designed as a temporary solution until staffed locally</a:t>
            </a:r>
            <a:r>
              <a:rPr lang="en" sz="2310">
                <a:solidFill>
                  <a:schemeClr val="dk1"/>
                </a:solidFill>
              </a:rPr>
              <a:t>​</a:t>
            </a:r>
            <a:endParaRPr sz="2310">
              <a:solidFill>
                <a:schemeClr val="dk1"/>
              </a:solidFill>
            </a:endParaRPr>
          </a:p>
          <a:p>
            <a:pPr marL="457200" lvl="0" indent="-313499" algn="l" rtl="0">
              <a:lnSpc>
                <a:spcPct val="150000"/>
              </a:lnSpc>
              <a:spcBef>
                <a:spcPts val="0"/>
              </a:spcBef>
              <a:spcAft>
                <a:spcPts val="0"/>
              </a:spcAft>
              <a:buClr>
                <a:schemeClr val="dk1"/>
              </a:buClr>
              <a:buSzPct val="82683"/>
              <a:buFont typeface="Arial"/>
              <a:buChar char="●"/>
            </a:pPr>
            <a:r>
              <a:rPr lang="en" sz="2310"/>
              <a:t>Students enrolled after school started</a:t>
            </a:r>
            <a:r>
              <a:rPr lang="en" sz="2310">
                <a:solidFill>
                  <a:schemeClr val="dk1"/>
                </a:solidFill>
              </a:rPr>
              <a:t>​</a:t>
            </a:r>
            <a:endParaRPr sz="2310">
              <a:solidFill>
                <a:schemeClr val="dk1"/>
              </a:solidFill>
            </a:endParaRPr>
          </a:p>
          <a:p>
            <a:pPr marL="457200" lvl="0" indent="-313499" algn="l" rtl="0">
              <a:lnSpc>
                <a:spcPct val="150000"/>
              </a:lnSpc>
              <a:spcBef>
                <a:spcPts val="0"/>
              </a:spcBef>
              <a:spcAft>
                <a:spcPts val="0"/>
              </a:spcAft>
              <a:buClr>
                <a:schemeClr val="dk1"/>
              </a:buClr>
              <a:buSzPct val="82683"/>
              <a:buFont typeface="Arial"/>
              <a:buChar char="●"/>
            </a:pPr>
            <a:r>
              <a:rPr lang="en" sz="2310"/>
              <a:t>On-site support &amp; onboarding</a:t>
            </a:r>
            <a:r>
              <a:rPr lang="en" sz="2310">
                <a:solidFill>
                  <a:schemeClr val="dk1"/>
                </a:solidFill>
              </a:rPr>
              <a:t>​</a:t>
            </a:r>
            <a:endParaRPr sz="2310">
              <a:solidFill>
                <a:schemeClr val="dk1"/>
              </a:solidFill>
            </a:endParaRPr>
          </a:p>
          <a:p>
            <a:pPr marL="1549400" lvl="0" indent="-313499" algn="l" rtl="0">
              <a:lnSpc>
                <a:spcPct val="150000"/>
              </a:lnSpc>
              <a:spcBef>
                <a:spcPts val="0"/>
              </a:spcBef>
              <a:spcAft>
                <a:spcPts val="0"/>
              </a:spcAft>
              <a:buClr>
                <a:schemeClr val="dk1"/>
              </a:buClr>
              <a:buSzPct val="82683"/>
              <a:buFont typeface="Arial"/>
              <a:buChar char="○"/>
            </a:pPr>
            <a:r>
              <a:rPr lang="en" sz="2310"/>
              <a:t>Mentor</a:t>
            </a:r>
            <a:r>
              <a:rPr lang="en" sz="2310">
                <a:solidFill>
                  <a:schemeClr val="dk1"/>
                </a:solidFill>
              </a:rPr>
              <a:t>​</a:t>
            </a:r>
            <a:endParaRPr sz="2310">
              <a:solidFill>
                <a:schemeClr val="dk1"/>
              </a:solidFill>
            </a:endParaRPr>
          </a:p>
          <a:p>
            <a:pPr marL="1549400" lvl="0" indent="-313499" algn="l" rtl="0">
              <a:lnSpc>
                <a:spcPct val="150000"/>
              </a:lnSpc>
              <a:spcBef>
                <a:spcPts val="0"/>
              </a:spcBef>
              <a:spcAft>
                <a:spcPts val="0"/>
              </a:spcAft>
              <a:buClr>
                <a:schemeClr val="dk1"/>
              </a:buClr>
              <a:buSzPct val="82683"/>
              <a:buFont typeface="Arial"/>
              <a:buChar char="○"/>
            </a:pPr>
            <a:r>
              <a:rPr lang="en" sz="2310"/>
              <a:t>Students</a:t>
            </a:r>
            <a:r>
              <a:rPr lang="en" sz="2310">
                <a:solidFill>
                  <a:schemeClr val="dk1"/>
                </a:solidFill>
              </a:rPr>
              <a:t>​</a:t>
            </a:r>
            <a:endParaRPr sz="2310">
              <a:solidFill>
                <a:schemeClr val="dk1"/>
              </a:solidFill>
            </a:endParaRPr>
          </a:p>
          <a:p>
            <a:pPr marL="457200" lvl="0" indent="-331279" algn="l" rtl="0">
              <a:lnSpc>
                <a:spcPct val="150000"/>
              </a:lnSpc>
              <a:spcBef>
                <a:spcPts val="0"/>
              </a:spcBef>
              <a:spcAft>
                <a:spcPts val="0"/>
              </a:spcAft>
              <a:buSzPct val="100000"/>
              <a:buChar char="●"/>
            </a:pPr>
            <a:r>
              <a:rPr lang="en" sz="2310"/>
              <a:t>Transitioned to an in-person teacher after semester</a:t>
            </a:r>
            <a:r>
              <a:rPr lang="en" sz="2310">
                <a:solidFill>
                  <a:schemeClr val="dk1"/>
                </a:solidFill>
              </a:rPr>
              <a:t>​</a:t>
            </a:r>
            <a:endParaRPr sz="2310">
              <a:solidFill>
                <a:schemeClr val="dk1"/>
              </a:solidFill>
            </a:endParaRPr>
          </a:p>
          <a:p>
            <a:pPr marL="457200" lvl="0" indent="0" algn="l" rtl="0">
              <a:lnSpc>
                <a:spcPct val="115000"/>
              </a:lnSpc>
              <a:spcBef>
                <a:spcPts val="0"/>
              </a:spcBef>
              <a:spcAft>
                <a:spcPts val="0"/>
              </a:spcAft>
              <a:buNone/>
            </a:pPr>
            <a:endParaRPr/>
          </a:p>
          <a:p>
            <a:pPr marL="0" lvl="0" indent="0" algn="l" rtl="0">
              <a:spcBef>
                <a:spcPts val="0"/>
              </a:spcBef>
              <a:spcAft>
                <a:spcPts val="1000"/>
              </a:spcAft>
              <a:buNone/>
            </a:pPr>
            <a:endParaRPr/>
          </a:p>
        </p:txBody>
      </p:sp>
      <p:sp>
        <p:nvSpPr>
          <p:cNvPr id="189" name="Google Shape;189;p25"/>
          <p:cNvSpPr txBox="1">
            <a:spLocks noGrp="1"/>
          </p:cNvSpPr>
          <p:nvPr>
            <p:ph type="sldNum" idx="12"/>
          </p:nvPr>
        </p:nvSpPr>
        <p:spPr>
          <a:xfrm>
            <a:off x="8138108" y="4717142"/>
            <a:ext cx="548700" cy="3936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fld id="{00000000-1234-1234-1234-123412341234}" type="slidenum">
              <a:rPr lang="en"/>
              <a:t>10</a:t>
            </a:fld>
            <a:endParaRPr/>
          </a:p>
        </p:txBody>
      </p:sp>
      <p:pic>
        <p:nvPicPr>
          <p:cNvPr id="190" name="Google Shape;190;p25"/>
          <p:cNvPicPr preferRelativeResize="0"/>
          <p:nvPr/>
        </p:nvPicPr>
        <p:blipFill>
          <a:blip r:embed="rId3">
            <a:alphaModFix/>
          </a:blip>
          <a:stretch>
            <a:fillRect/>
          </a:stretch>
        </p:blipFill>
        <p:spPr>
          <a:xfrm>
            <a:off x="5417400" y="1403150"/>
            <a:ext cx="3269401" cy="267444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6"/>
          <p:cNvSpPr txBox="1">
            <a:spLocks noGrp="1"/>
          </p:cNvSpPr>
          <p:nvPr>
            <p:ph type="sldNum" idx="12"/>
          </p:nvPr>
        </p:nvSpPr>
        <p:spPr>
          <a:xfrm>
            <a:off x="8138108" y="4717142"/>
            <a:ext cx="548700" cy="3936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fld id="{00000000-1234-1234-1234-123412341234}" type="slidenum">
              <a:rPr lang="en"/>
              <a:t>11</a:t>
            </a:fld>
            <a:endParaRPr/>
          </a:p>
        </p:txBody>
      </p:sp>
      <p:sp>
        <p:nvSpPr>
          <p:cNvPr id="196" name="Google Shape;196;p26"/>
          <p:cNvSpPr txBox="1">
            <a:spLocks noGrp="1"/>
          </p:cNvSpPr>
          <p:nvPr>
            <p:ph type="title"/>
          </p:nvPr>
        </p:nvSpPr>
        <p:spPr>
          <a:xfrm>
            <a:off x="457200" y="394900"/>
            <a:ext cx="6175200" cy="368700"/>
          </a:xfrm>
          <a:prstGeom prst="rect">
            <a:avLst/>
          </a:prstGeom>
        </p:spPr>
        <p:txBody>
          <a:bodyPr spcFirstLastPara="1" wrap="square" lIns="0" tIns="91425" rIns="0" bIns="91425" anchor="t" anchorCtr="0">
            <a:normAutofit fontScale="90000"/>
          </a:bodyPr>
          <a:lstStyle/>
          <a:p>
            <a:pPr marL="0" lvl="0" indent="0" algn="l" rtl="0">
              <a:spcBef>
                <a:spcPts val="0"/>
              </a:spcBef>
              <a:spcAft>
                <a:spcPts val="0"/>
              </a:spcAft>
              <a:buNone/>
            </a:pPr>
            <a:r>
              <a:rPr lang="en"/>
              <a:t>Charlottesville City | Science Mentor</a:t>
            </a:r>
            <a:endParaRPr/>
          </a:p>
        </p:txBody>
      </p:sp>
      <p:pic>
        <p:nvPicPr>
          <p:cNvPr id="3" name="Charlottesville-Mentor_1.mp4">
            <a:hlinkClick r:id="" action="ppaction://media"/>
            <a:extLst>
              <a:ext uri="{FF2B5EF4-FFF2-40B4-BE49-F238E27FC236}">
                <a16:creationId xmlns:a16="http://schemas.microsoft.com/office/drawing/2014/main" id="{3BC1AD7C-3867-9C54-3C08-02C85DE2498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953262"/>
            <a:ext cx="6175200" cy="34735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27"/>
          <p:cNvPicPr preferRelativeResize="0"/>
          <p:nvPr/>
        </p:nvPicPr>
        <p:blipFill>
          <a:blip r:embed="rId3">
            <a:alphaModFix/>
          </a:blip>
          <a:stretch>
            <a:fillRect/>
          </a:stretch>
        </p:blipFill>
        <p:spPr>
          <a:xfrm>
            <a:off x="2037625" y="394900"/>
            <a:ext cx="6639575" cy="2859424"/>
          </a:xfrm>
          <a:prstGeom prst="rect">
            <a:avLst/>
          </a:prstGeom>
          <a:noFill/>
          <a:ln>
            <a:noFill/>
          </a:ln>
        </p:spPr>
      </p:pic>
      <p:sp>
        <p:nvSpPr>
          <p:cNvPr id="203" name="Google Shape;203;p27"/>
          <p:cNvSpPr txBox="1">
            <a:spLocks noGrp="1"/>
          </p:cNvSpPr>
          <p:nvPr>
            <p:ph type="title"/>
          </p:nvPr>
        </p:nvSpPr>
        <p:spPr>
          <a:xfrm>
            <a:off x="457200" y="394900"/>
            <a:ext cx="5376300" cy="368700"/>
          </a:xfrm>
          <a:prstGeom prst="rect">
            <a:avLst/>
          </a:prstGeom>
        </p:spPr>
        <p:txBody>
          <a:bodyPr spcFirstLastPara="1" wrap="square" lIns="0" tIns="91425" rIns="0" bIns="91425" anchor="t" anchorCtr="0">
            <a:normAutofit fontScale="90000"/>
          </a:bodyPr>
          <a:lstStyle/>
          <a:p>
            <a:pPr marL="0" lvl="0" indent="0" algn="l" rtl="0">
              <a:spcBef>
                <a:spcPts val="0"/>
              </a:spcBef>
              <a:spcAft>
                <a:spcPts val="0"/>
              </a:spcAft>
              <a:buNone/>
            </a:pPr>
            <a:r>
              <a:rPr lang="en" sz="3000">
                <a:solidFill>
                  <a:srgbClr val="003C71"/>
                </a:solidFill>
                <a:highlight>
                  <a:schemeClr val="lt1"/>
                </a:highlight>
              </a:rPr>
              <a:t>Asynchronous Advanced Independent Study</a:t>
            </a:r>
            <a:r>
              <a:rPr lang="en" sz="3000">
                <a:solidFill>
                  <a:schemeClr val="dk1"/>
                </a:solidFill>
                <a:highlight>
                  <a:schemeClr val="lt1"/>
                </a:highlight>
              </a:rPr>
              <a:t>​</a:t>
            </a:r>
            <a:endParaRPr>
              <a:highlight>
                <a:schemeClr val="lt1"/>
              </a:highlight>
            </a:endParaRPr>
          </a:p>
        </p:txBody>
      </p:sp>
      <p:sp>
        <p:nvSpPr>
          <p:cNvPr id="204" name="Google Shape;204;p27"/>
          <p:cNvSpPr txBox="1">
            <a:spLocks noGrp="1"/>
          </p:cNvSpPr>
          <p:nvPr>
            <p:ph type="body" idx="1"/>
          </p:nvPr>
        </p:nvSpPr>
        <p:spPr>
          <a:xfrm>
            <a:off x="4231250" y="3506625"/>
            <a:ext cx="4445700" cy="1210500"/>
          </a:xfrm>
          <a:prstGeom prst="rect">
            <a:avLst/>
          </a:prstGeom>
        </p:spPr>
        <p:txBody>
          <a:bodyPr spcFirstLastPara="1" wrap="square" lIns="0" tIns="91425" rIns="0" bIns="91425" anchor="t" anchorCtr="0">
            <a:normAutofit/>
          </a:bodyPr>
          <a:lstStyle/>
          <a:p>
            <a:pPr marL="457200" lvl="0" indent="-342900" algn="l" rtl="0">
              <a:spcBef>
                <a:spcPts val="0"/>
              </a:spcBef>
              <a:spcAft>
                <a:spcPts val="0"/>
              </a:spcAft>
              <a:buSzPts val="1800"/>
              <a:buChar char="●"/>
            </a:pPr>
            <a:r>
              <a:rPr lang="en"/>
              <a:t>Tazewell County: AP World History</a:t>
            </a:r>
            <a:endParaRPr/>
          </a:p>
          <a:p>
            <a:pPr marL="457200" lvl="0" indent="-342900" algn="l" rtl="0">
              <a:spcBef>
                <a:spcPts val="0"/>
              </a:spcBef>
              <a:spcAft>
                <a:spcPts val="0"/>
              </a:spcAft>
              <a:buSzPts val="1800"/>
              <a:buChar char="●"/>
            </a:pPr>
            <a:r>
              <a:rPr lang="en"/>
              <a:t>Stafford County: AP CS Principles</a:t>
            </a:r>
            <a:endParaRPr/>
          </a:p>
          <a:p>
            <a:pPr marL="457200" lvl="0" indent="-342900" algn="l" rtl="0">
              <a:spcBef>
                <a:spcPts val="0"/>
              </a:spcBef>
              <a:spcAft>
                <a:spcPts val="0"/>
              </a:spcAft>
              <a:buSzPts val="1800"/>
              <a:buChar char="●"/>
            </a:pPr>
            <a:r>
              <a:rPr lang="en"/>
              <a:t>Chesapeake City: AP European History</a:t>
            </a:r>
            <a:endParaRPr/>
          </a:p>
        </p:txBody>
      </p:sp>
      <p:sp>
        <p:nvSpPr>
          <p:cNvPr id="205" name="Google Shape;205;p27"/>
          <p:cNvSpPr txBox="1">
            <a:spLocks noGrp="1"/>
          </p:cNvSpPr>
          <p:nvPr>
            <p:ph type="sldNum" idx="12"/>
          </p:nvPr>
        </p:nvSpPr>
        <p:spPr>
          <a:xfrm>
            <a:off x="8138108" y="4717142"/>
            <a:ext cx="548700" cy="3936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fld id="{00000000-1234-1234-1234-123412341234}" type="slidenum">
              <a:rPr lang="en"/>
              <a:t>12</a:t>
            </a:fld>
            <a:endParaRPr/>
          </a:p>
        </p:txBody>
      </p:sp>
      <p:pic>
        <p:nvPicPr>
          <p:cNvPr id="206" name="Google Shape;206;p27"/>
          <p:cNvPicPr preferRelativeResize="0"/>
          <p:nvPr/>
        </p:nvPicPr>
        <p:blipFill rotWithShape="1">
          <a:blip r:embed="rId4">
            <a:alphaModFix/>
          </a:blip>
          <a:srcRect/>
          <a:stretch/>
        </p:blipFill>
        <p:spPr>
          <a:xfrm>
            <a:off x="295475" y="2304100"/>
            <a:ext cx="3269401" cy="2674449"/>
          </a:xfrm>
          <a:prstGeom prst="rect">
            <a:avLst/>
          </a:prstGeom>
          <a:noFill/>
          <a:ln>
            <a:noFill/>
          </a:ln>
          <a:effectLst>
            <a:outerShdw blurRad="57150" dist="19050" dir="5400000" algn="bl" rotWithShape="0">
              <a:srgbClr val="000000">
                <a:alpha val="50000"/>
              </a:srgbClr>
            </a:outerShdw>
          </a:effectLst>
        </p:spPr>
      </p:pic>
      <p:sp>
        <p:nvSpPr>
          <p:cNvPr id="207" name="Google Shape;207;p27"/>
          <p:cNvSpPr/>
          <p:nvPr/>
        </p:nvSpPr>
        <p:spPr>
          <a:xfrm>
            <a:off x="3564875" y="2672175"/>
            <a:ext cx="258600" cy="246000"/>
          </a:xfrm>
          <a:prstGeom prst="star5">
            <a:avLst>
              <a:gd name="adj" fmla="val 19098"/>
              <a:gd name="hf" fmla="val 105146"/>
              <a:gd name="vf" fmla="val 110557"/>
            </a:avLst>
          </a:prstGeom>
          <a:solidFill>
            <a:schemeClr val="lt2"/>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08" name="Google Shape;208;p27"/>
          <p:cNvSpPr/>
          <p:nvPr/>
        </p:nvSpPr>
        <p:spPr>
          <a:xfrm>
            <a:off x="6743000" y="1404675"/>
            <a:ext cx="258600" cy="246000"/>
          </a:xfrm>
          <a:prstGeom prst="star5">
            <a:avLst>
              <a:gd name="adj" fmla="val 19098"/>
              <a:gd name="hf" fmla="val 105146"/>
              <a:gd name="vf" fmla="val 110557"/>
            </a:avLst>
          </a:prstGeom>
          <a:solidFill>
            <a:schemeClr val="accent2"/>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09" name="Google Shape;209;p27"/>
          <p:cNvSpPr/>
          <p:nvPr/>
        </p:nvSpPr>
        <p:spPr>
          <a:xfrm>
            <a:off x="7458950" y="2837400"/>
            <a:ext cx="258600" cy="246000"/>
          </a:xfrm>
          <a:prstGeom prst="star5">
            <a:avLst>
              <a:gd name="adj" fmla="val 19098"/>
              <a:gd name="hf" fmla="val 105146"/>
              <a:gd name="vf" fmla="val 110557"/>
            </a:avLst>
          </a:prstGeom>
          <a:solidFill>
            <a:schemeClr val="accent4"/>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10" name="Google Shape;210;p27"/>
          <p:cNvSpPr/>
          <p:nvPr/>
        </p:nvSpPr>
        <p:spPr>
          <a:xfrm>
            <a:off x="4267200" y="3620200"/>
            <a:ext cx="258600" cy="246000"/>
          </a:xfrm>
          <a:prstGeom prst="star5">
            <a:avLst>
              <a:gd name="adj" fmla="val 19098"/>
              <a:gd name="hf" fmla="val 105146"/>
              <a:gd name="vf" fmla="val 110557"/>
            </a:avLst>
          </a:prstGeom>
          <a:solidFill>
            <a:schemeClr val="lt2"/>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11" name="Google Shape;211;p27"/>
          <p:cNvSpPr/>
          <p:nvPr/>
        </p:nvSpPr>
        <p:spPr>
          <a:xfrm>
            <a:off x="4267200" y="3891363"/>
            <a:ext cx="258600" cy="246000"/>
          </a:xfrm>
          <a:prstGeom prst="star5">
            <a:avLst>
              <a:gd name="adj" fmla="val 19098"/>
              <a:gd name="hf" fmla="val 105146"/>
              <a:gd name="vf" fmla="val 110557"/>
            </a:avLst>
          </a:prstGeom>
          <a:solidFill>
            <a:schemeClr val="accent2"/>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212" name="Google Shape;212;p27"/>
          <p:cNvSpPr/>
          <p:nvPr/>
        </p:nvSpPr>
        <p:spPr>
          <a:xfrm>
            <a:off x="4267200" y="4162525"/>
            <a:ext cx="258600" cy="246000"/>
          </a:xfrm>
          <a:prstGeom prst="star5">
            <a:avLst>
              <a:gd name="adj" fmla="val 19098"/>
              <a:gd name="hf" fmla="val 105146"/>
              <a:gd name="vf" fmla="val 110557"/>
            </a:avLst>
          </a:prstGeom>
          <a:solidFill>
            <a:schemeClr val="accent4"/>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8"/>
          <p:cNvSpPr txBox="1">
            <a:spLocks noGrp="1"/>
          </p:cNvSpPr>
          <p:nvPr>
            <p:ph type="title"/>
          </p:nvPr>
        </p:nvSpPr>
        <p:spPr>
          <a:xfrm>
            <a:off x="457200" y="394900"/>
            <a:ext cx="8229600" cy="368700"/>
          </a:xfrm>
          <a:prstGeom prst="rect">
            <a:avLst/>
          </a:prstGeom>
        </p:spPr>
        <p:txBody>
          <a:bodyPr spcFirstLastPara="1" wrap="square" lIns="0" tIns="91425" rIns="0" bIns="91425" anchor="t" anchorCtr="0">
            <a:normAutofit fontScale="90000"/>
          </a:bodyPr>
          <a:lstStyle/>
          <a:p>
            <a:pPr marL="0" lvl="0" indent="0" algn="l" rtl="0">
              <a:spcBef>
                <a:spcPts val="0"/>
              </a:spcBef>
              <a:spcAft>
                <a:spcPts val="0"/>
              </a:spcAft>
              <a:buNone/>
            </a:pPr>
            <a:r>
              <a:rPr lang="en"/>
              <a:t>VVA AP Courses </a:t>
            </a:r>
            <a:endParaRPr/>
          </a:p>
        </p:txBody>
      </p:sp>
      <p:sp>
        <p:nvSpPr>
          <p:cNvPr id="218" name="Google Shape;218;p28"/>
          <p:cNvSpPr txBox="1">
            <a:spLocks noGrp="1"/>
          </p:cNvSpPr>
          <p:nvPr>
            <p:ph type="body" idx="1"/>
          </p:nvPr>
        </p:nvSpPr>
        <p:spPr>
          <a:xfrm>
            <a:off x="457200" y="1152475"/>
            <a:ext cx="4743900" cy="3428400"/>
          </a:xfrm>
          <a:prstGeom prst="rect">
            <a:avLst/>
          </a:prstGeom>
        </p:spPr>
        <p:txBody>
          <a:bodyPr spcFirstLastPara="1" wrap="square" lIns="0" tIns="91425" rIns="0" bIns="91425" anchor="t" anchorCtr="0">
            <a:normAutofit lnSpcReduction="10000"/>
          </a:bodyPr>
          <a:lstStyle/>
          <a:p>
            <a:pPr marL="457200" lvl="0" indent="-323056" algn="l" rtl="0">
              <a:lnSpc>
                <a:spcPct val="150000"/>
              </a:lnSpc>
              <a:spcBef>
                <a:spcPts val="0"/>
              </a:spcBef>
              <a:spcAft>
                <a:spcPts val="0"/>
              </a:spcAft>
              <a:buClr>
                <a:schemeClr val="dk1"/>
              </a:buClr>
              <a:buSzPct val="81395"/>
              <a:buFont typeface="Arial"/>
              <a:buChar char="●"/>
            </a:pPr>
            <a:r>
              <a:rPr lang="en" sz="2150"/>
              <a:t>Flexible schedule</a:t>
            </a:r>
            <a:r>
              <a:rPr lang="en" sz="2150">
                <a:solidFill>
                  <a:schemeClr val="dk1"/>
                </a:solidFill>
              </a:rPr>
              <a:t>​</a:t>
            </a:r>
            <a:endParaRPr sz="2150">
              <a:solidFill>
                <a:schemeClr val="dk1"/>
              </a:solidFill>
            </a:endParaRPr>
          </a:p>
          <a:p>
            <a:pPr marL="457200" lvl="0" indent="-323056" algn="l" rtl="0">
              <a:lnSpc>
                <a:spcPct val="150000"/>
              </a:lnSpc>
              <a:spcBef>
                <a:spcPts val="0"/>
              </a:spcBef>
              <a:spcAft>
                <a:spcPts val="0"/>
              </a:spcAft>
              <a:buClr>
                <a:schemeClr val="dk1"/>
              </a:buClr>
              <a:buSzPct val="81395"/>
              <a:buFont typeface="Arial"/>
              <a:buChar char="●"/>
            </a:pPr>
            <a:r>
              <a:rPr lang="en" sz="2150"/>
              <a:t>Supports courses with varying enrollment</a:t>
            </a:r>
            <a:r>
              <a:rPr lang="en" sz="2150">
                <a:solidFill>
                  <a:schemeClr val="dk1"/>
                </a:solidFill>
              </a:rPr>
              <a:t>​</a:t>
            </a:r>
            <a:endParaRPr sz="2150">
              <a:solidFill>
                <a:schemeClr val="dk1"/>
              </a:solidFill>
            </a:endParaRPr>
          </a:p>
          <a:p>
            <a:pPr marL="457200" lvl="0" indent="-323056" algn="l" rtl="0">
              <a:lnSpc>
                <a:spcPct val="150000"/>
              </a:lnSpc>
              <a:spcBef>
                <a:spcPts val="0"/>
              </a:spcBef>
              <a:spcAft>
                <a:spcPts val="0"/>
              </a:spcAft>
              <a:buClr>
                <a:schemeClr val="dk1"/>
              </a:buClr>
              <a:buSzPct val="81395"/>
              <a:buFont typeface="Arial"/>
              <a:buChar char="●"/>
            </a:pPr>
            <a:r>
              <a:rPr lang="en" sz="2150"/>
              <a:t>Mixed delivery</a:t>
            </a:r>
            <a:r>
              <a:rPr lang="en" sz="2150">
                <a:solidFill>
                  <a:schemeClr val="dk1"/>
                </a:solidFill>
              </a:rPr>
              <a:t>​</a:t>
            </a:r>
            <a:endParaRPr sz="2150">
              <a:solidFill>
                <a:schemeClr val="dk1"/>
              </a:solidFill>
            </a:endParaRPr>
          </a:p>
          <a:p>
            <a:pPr marL="457200" lvl="0" indent="-323056" algn="l" rtl="0">
              <a:lnSpc>
                <a:spcPct val="150000"/>
              </a:lnSpc>
              <a:spcBef>
                <a:spcPts val="0"/>
              </a:spcBef>
              <a:spcAft>
                <a:spcPts val="0"/>
              </a:spcAft>
              <a:buClr>
                <a:schemeClr val="dk1"/>
              </a:buClr>
              <a:buSzPct val="81395"/>
              <a:buFont typeface="Arial"/>
              <a:buChar char="●"/>
            </a:pPr>
            <a:r>
              <a:rPr lang="en" sz="2150"/>
              <a:t>Students meet with VVA teachers in whole class, small group, and 1:1 settings</a:t>
            </a:r>
            <a:endParaRPr sz="2150"/>
          </a:p>
          <a:p>
            <a:pPr marL="457200" lvl="0" indent="0" algn="l" rtl="0">
              <a:lnSpc>
                <a:spcPct val="150000"/>
              </a:lnSpc>
              <a:spcBef>
                <a:spcPts val="0"/>
              </a:spcBef>
              <a:spcAft>
                <a:spcPts val="0"/>
              </a:spcAft>
              <a:buNone/>
            </a:pPr>
            <a:endParaRPr/>
          </a:p>
          <a:p>
            <a:pPr marL="457200" lvl="0" indent="0" algn="l" rtl="0">
              <a:lnSpc>
                <a:spcPct val="150000"/>
              </a:lnSpc>
              <a:spcBef>
                <a:spcPts val="1000"/>
              </a:spcBef>
              <a:spcAft>
                <a:spcPts val="1000"/>
              </a:spcAft>
              <a:buNone/>
            </a:pPr>
            <a:endParaRPr/>
          </a:p>
        </p:txBody>
      </p:sp>
      <p:sp>
        <p:nvSpPr>
          <p:cNvPr id="219" name="Google Shape;219;p28"/>
          <p:cNvSpPr txBox="1">
            <a:spLocks noGrp="1"/>
          </p:cNvSpPr>
          <p:nvPr>
            <p:ph type="sldNum" idx="12"/>
          </p:nvPr>
        </p:nvSpPr>
        <p:spPr>
          <a:xfrm>
            <a:off x="8138108" y="4717142"/>
            <a:ext cx="548700" cy="3936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fld id="{00000000-1234-1234-1234-123412341234}" type="slidenum">
              <a:rPr lang="en"/>
              <a:t>13</a:t>
            </a:fld>
            <a:endParaRPr/>
          </a:p>
        </p:txBody>
      </p:sp>
      <p:pic>
        <p:nvPicPr>
          <p:cNvPr id="220" name="Google Shape;220;p28"/>
          <p:cNvPicPr preferRelativeResize="0"/>
          <p:nvPr/>
        </p:nvPicPr>
        <p:blipFill rotWithShape="1">
          <a:blip r:embed="rId3">
            <a:alphaModFix/>
          </a:blip>
          <a:srcRect/>
          <a:stretch/>
        </p:blipFill>
        <p:spPr>
          <a:xfrm>
            <a:off x="5417400" y="1403150"/>
            <a:ext cx="3269401" cy="267444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9"/>
          <p:cNvSpPr txBox="1">
            <a:spLocks noGrp="1"/>
          </p:cNvSpPr>
          <p:nvPr>
            <p:ph type="title"/>
          </p:nvPr>
        </p:nvSpPr>
        <p:spPr>
          <a:xfrm>
            <a:off x="457200" y="394900"/>
            <a:ext cx="5404500" cy="368700"/>
          </a:xfrm>
          <a:prstGeom prst="rect">
            <a:avLst/>
          </a:prstGeom>
        </p:spPr>
        <p:txBody>
          <a:bodyPr spcFirstLastPara="1" wrap="square" lIns="0" tIns="91425" rIns="0" bIns="91425" anchor="t" anchorCtr="0">
            <a:normAutofit fontScale="90000"/>
          </a:bodyPr>
          <a:lstStyle/>
          <a:p>
            <a:pPr marL="0" lvl="0" indent="0" algn="l" rtl="0">
              <a:spcBef>
                <a:spcPts val="0"/>
              </a:spcBef>
              <a:spcAft>
                <a:spcPts val="0"/>
              </a:spcAft>
              <a:buNone/>
            </a:pPr>
            <a:r>
              <a:rPr lang="en"/>
              <a:t>Variety of Advanced Course Offerings</a:t>
            </a:r>
            <a:endParaRPr/>
          </a:p>
        </p:txBody>
      </p:sp>
      <p:sp>
        <p:nvSpPr>
          <p:cNvPr id="226" name="Google Shape;226;p29"/>
          <p:cNvSpPr txBox="1">
            <a:spLocks noGrp="1"/>
          </p:cNvSpPr>
          <p:nvPr>
            <p:ph type="sldNum" idx="12"/>
          </p:nvPr>
        </p:nvSpPr>
        <p:spPr>
          <a:xfrm>
            <a:off x="8138108" y="4717142"/>
            <a:ext cx="548700" cy="3936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fld id="{00000000-1234-1234-1234-123412341234}" type="slidenum">
              <a:rPr lang="en"/>
              <a:t>14</a:t>
            </a:fld>
            <a:endParaRPr/>
          </a:p>
        </p:txBody>
      </p:sp>
      <p:sp>
        <p:nvSpPr>
          <p:cNvPr id="12" name="Rounded Rectangle 11">
            <a:extLst>
              <a:ext uri="{FF2B5EF4-FFF2-40B4-BE49-F238E27FC236}">
                <a16:creationId xmlns:a16="http://schemas.microsoft.com/office/drawing/2014/main" id="{C9867D7C-9E12-A091-7C47-2AC90893E207}"/>
              </a:ext>
            </a:extLst>
          </p:cNvPr>
          <p:cNvSpPr/>
          <p:nvPr/>
        </p:nvSpPr>
        <p:spPr>
          <a:xfrm>
            <a:off x="571650" y="1934489"/>
            <a:ext cx="1494400" cy="1112240"/>
          </a:xfrm>
          <a:prstGeom prst="roundRect">
            <a:avLst/>
          </a:prstGeom>
          <a:solidFill>
            <a:srgbClr val="003C7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AP</a:t>
            </a:r>
          </a:p>
        </p:txBody>
      </p:sp>
      <p:sp>
        <p:nvSpPr>
          <p:cNvPr id="13" name="Rounded Rectangle 12">
            <a:extLst>
              <a:ext uri="{FF2B5EF4-FFF2-40B4-BE49-F238E27FC236}">
                <a16:creationId xmlns:a16="http://schemas.microsoft.com/office/drawing/2014/main" id="{D01C5F1C-9C2D-5B2D-A1C2-63CE006428AD}"/>
              </a:ext>
            </a:extLst>
          </p:cNvPr>
          <p:cNvSpPr/>
          <p:nvPr/>
        </p:nvSpPr>
        <p:spPr>
          <a:xfrm>
            <a:off x="3924046" y="1924175"/>
            <a:ext cx="1494400" cy="1112240"/>
          </a:xfrm>
          <a:prstGeom prst="roundRect">
            <a:avLst/>
          </a:prstGeom>
          <a:solidFill>
            <a:srgbClr val="FFC60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3C71"/>
                </a:solidFill>
              </a:rPr>
              <a:t>Cybersecurity</a:t>
            </a:r>
          </a:p>
        </p:txBody>
      </p:sp>
      <p:sp>
        <p:nvSpPr>
          <p:cNvPr id="14" name="Rounded Rectangle 13">
            <a:extLst>
              <a:ext uri="{FF2B5EF4-FFF2-40B4-BE49-F238E27FC236}">
                <a16:creationId xmlns:a16="http://schemas.microsoft.com/office/drawing/2014/main" id="{4F87A143-88FD-6A1E-2DB8-80F07EE5FA0C}"/>
              </a:ext>
            </a:extLst>
          </p:cNvPr>
          <p:cNvSpPr/>
          <p:nvPr/>
        </p:nvSpPr>
        <p:spPr>
          <a:xfrm>
            <a:off x="2293293" y="1924175"/>
            <a:ext cx="1443209" cy="1112240"/>
          </a:xfrm>
          <a:prstGeom prst="roundRect">
            <a:avLst/>
          </a:prstGeom>
          <a:solidFill>
            <a:schemeClr val="accent6">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3C71"/>
                </a:solidFill>
              </a:rPr>
              <a:t>Dual Enrollment</a:t>
            </a:r>
          </a:p>
        </p:txBody>
      </p:sp>
      <p:sp>
        <p:nvSpPr>
          <p:cNvPr id="15" name="Rounded Rectangle 14">
            <a:extLst>
              <a:ext uri="{FF2B5EF4-FFF2-40B4-BE49-F238E27FC236}">
                <a16:creationId xmlns:a16="http://schemas.microsoft.com/office/drawing/2014/main" id="{35311B62-015E-05B0-B803-E198D5D44F6D}"/>
              </a:ext>
            </a:extLst>
          </p:cNvPr>
          <p:cNvSpPr/>
          <p:nvPr/>
        </p:nvSpPr>
        <p:spPr>
          <a:xfrm>
            <a:off x="5605990" y="1924175"/>
            <a:ext cx="1443209" cy="1112240"/>
          </a:xfrm>
          <a:prstGeom prst="roundRect">
            <a:avLst/>
          </a:prstGeom>
          <a:solidFill>
            <a:schemeClr val="accent5">
              <a:lumMod val="9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3C71"/>
                </a:solidFill>
              </a:rPr>
              <a:t>Other Advanced Courses</a:t>
            </a:r>
          </a:p>
        </p:txBody>
      </p:sp>
      <p:sp>
        <p:nvSpPr>
          <p:cNvPr id="16" name="Rounded Rectangle 15">
            <a:extLst>
              <a:ext uri="{FF2B5EF4-FFF2-40B4-BE49-F238E27FC236}">
                <a16:creationId xmlns:a16="http://schemas.microsoft.com/office/drawing/2014/main" id="{45166BEB-AB2A-1310-EFBD-739B6BA3DA4D}"/>
              </a:ext>
            </a:extLst>
          </p:cNvPr>
          <p:cNvSpPr/>
          <p:nvPr/>
        </p:nvSpPr>
        <p:spPr>
          <a:xfrm>
            <a:off x="7276442" y="1934489"/>
            <a:ext cx="1443209" cy="1112240"/>
          </a:xfrm>
          <a:prstGeom prst="roundRect">
            <a:avLst/>
          </a:prstGeom>
          <a:solidFill>
            <a:srgbClr val="C0000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1400" b="1" dirty="0">
                <a:solidFill>
                  <a:schemeClr val="bg1"/>
                </a:solidFill>
                <a:ea typeface="Lato Black"/>
                <a:cs typeface="Lato Black"/>
                <a:sym typeface="Lato Black"/>
              </a:rPr>
              <a:t>MOPS</a:t>
            </a:r>
          </a:p>
          <a:p>
            <a:pPr algn="ctr">
              <a:lnSpc>
                <a:spcPct val="115000"/>
              </a:lnSpc>
            </a:pPr>
            <a:r>
              <a:rPr lang="en-US" sz="1400" b="1" dirty="0">
                <a:solidFill>
                  <a:schemeClr val="bg1"/>
                </a:solidFill>
                <a:ea typeface="Lato Black"/>
                <a:cs typeface="Lato Black"/>
                <a:sym typeface="Lato Black"/>
              </a:rPr>
              <a:t>(</a:t>
            </a:r>
            <a:r>
              <a:rPr lang="en-US" sz="1400" b="1" dirty="0" err="1">
                <a:solidFill>
                  <a:schemeClr val="bg1"/>
                </a:solidFill>
                <a:ea typeface="Lato Black"/>
                <a:cs typeface="Lato Black"/>
                <a:sym typeface="Lato Black"/>
              </a:rPr>
              <a:t>Multidivision</a:t>
            </a:r>
            <a:r>
              <a:rPr lang="en-US" sz="1400" b="1" dirty="0">
                <a:solidFill>
                  <a:schemeClr val="bg1"/>
                </a:solidFill>
                <a:ea typeface="Lato Black"/>
                <a:cs typeface="Lato Black"/>
                <a:sym typeface="Lato Black"/>
              </a:rPr>
              <a:t> Online Providers)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0"/>
          <p:cNvSpPr txBox="1">
            <a:spLocks noGrp="1"/>
          </p:cNvSpPr>
          <p:nvPr>
            <p:ph type="title"/>
          </p:nvPr>
        </p:nvSpPr>
        <p:spPr>
          <a:xfrm>
            <a:off x="457200" y="394900"/>
            <a:ext cx="5404500" cy="368700"/>
          </a:xfrm>
          <a:prstGeom prst="rect">
            <a:avLst/>
          </a:prstGeom>
        </p:spPr>
        <p:txBody>
          <a:bodyPr spcFirstLastPara="1" wrap="square" lIns="0" tIns="91425" rIns="0" bIns="91425" anchor="t" anchorCtr="0">
            <a:normAutofit fontScale="90000"/>
          </a:bodyPr>
          <a:lstStyle/>
          <a:p>
            <a:pPr marL="0" lvl="0" indent="0" algn="l" rtl="0">
              <a:spcBef>
                <a:spcPts val="0"/>
              </a:spcBef>
              <a:spcAft>
                <a:spcPts val="0"/>
              </a:spcAft>
              <a:buNone/>
            </a:pPr>
            <a:r>
              <a:rPr lang="en"/>
              <a:t>Variety of Advanced Course Offerings</a:t>
            </a:r>
            <a:endParaRPr/>
          </a:p>
        </p:txBody>
      </p:sp>
      <p:sp>
        <p:nvSpPr>
          <p:cNvPr id="237" name="Google Shape;237;p30"/>
          <p:cNvSpPr txBox="1">
            <a:spLocks noGrp="1"/>
          </p:cNvSpPr>
          <p:nvPr>
            <p:ph type="sldNum" idx="12"/>
          </p:nvPr>
        </p:nvSpPr>
        <p:spPr>
          <a:xfrm>
            <a:off x="8138108" y="4717142"/>
            <a:ext cx="548700" cy="3936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fld id="{00000000-1234-1234-1234-123412341234}" type="slidenum">
              <a:rPr lang="en"/>
              <a:t>15</a:t>
            </a:fld>
            <a:endParaRPr/>
          </a:p>
        </p:txBody>
      </p:sp>
      <p:sp>
        <p:nvSpPr>
          <p:cNvPr id="239" name="Google Shape;239;p30"/>
          <p:cNvSpPr txBox="1"/>
          <p:nvPr/>
        </p:nvSpPr>
        <p:spPr>
          <a:xfrm>
            <a:off x="4492075" y="1421400"/>
            <a:ext cx="2892000" cy="2300700"/>
          </a:xfrm>
          <a:prstGeom prst="rect">
            <a:avLst/>
          </a:prstGeom>
          <a:noFill/>
          <a:ln>
            <a:noFill/>
          </a:ln>
        </p:spPr>
        <p:txBody>
          <a:bodyPr spcFirstLastPara="1" wrap="square" lIns="91425" tIns="91425" rIns="91425" bIns="91425" anchor="ctr" anchorCtr="0">
            <a:noAutofit/>
          </a:bodyPr>
          <a:lstStyle/>
          <a:p>
            <a:pPr marL="457200" lvl="0" indent="-304800" algn="l" rtl="0">
              <a:lnSpc>
                <a:spcPct val="115000"/>
              </a:lnSpc>
              <a:spcBef>
                <a:spcPts val="0"/>
              </a:spcBef>
              <a:spcAft>
                <a:spcPts val="0"/>
              </a:spcAft>
              <a:buClr>
                <a:schemeClr val="lt2"/>
              </a:buClr>
              <a:buSzPts val="1200"/>
              <a:buFont typeface="Lato"/>
              <a:buChar char="⬢"/>
            </a:pPr>
            <a:r>
              <a:rPr lang="en" sz="1200">
                <a:solidFill>
                  <a:schemeClr val="dk2"/>
                </a:solidFill>
                <a:latin typeface="Lato"/>
                <a:ea typeface="Lato"/>
                <a:cs typeface="Lato"/>
                <a:sym typeface="Lato"/>
              </a:rPr>
              <a:t>Art History</a:t>
            </a:r>
            <a:endParaRPr sz="1200">
              <a:solidFill>
                <a:schemeClr val="dk2"/>
              </a:solidFill>
              <a:latin typeface="Lato"/>
              <a:ea typeface="Lato"/>
              <a:cs typeface="Lato"/>
              <a:sym typeface="Lato"/>
            </a:endParaRPr>
          </a:p>
          <a:p>
            <a:pPr marL="457200" lvl="0" indent="-304800" algn="l" rtl="0">
              <a:lnSpc>
                <a:spcPct val="115000"/>
              </a:lnSpc>
              <a:spcBef>
                <a:spcPts val="0"/>
              </a:spcBef>
              <a:spcAft>
                <a:spcPts val="0"/>
              </a:spcAft>
              <a:buClr>
                <a:schemeClr val="lt2"/>
              </a:buClr>
              <a:buSzPts val="1200"/>
              <a:buFont typeface="Lato"/>
              <a:buChar char="⬢"/>
            </a:pPr>
            <a:r>
              <a:rPr lang="en" sz="1200">
                <a:solidFill>
                  <a:schemeClr val="dk2"/>
                </a:solidFill>
                <a:latin typeface="Lato"/>
                <a:ea typeface="Lato"/>
                <a:cs typeface="Lato"/>
                <a:sym typeface="Lato"/>
              </a:rPr>
              <a:t>Comparative Government</a:t>
            </a:r>
            <a:endParaRPr sz="1200">
              <a:solidFill>
                <a:schemeClr val="dk2"/>
              </a:solidFill>
              <a:latin typeface="Lato"/>
              <a:ea typeface="Lato"/>
              <a:cs typeface="Lato"/>
              <a:sym typeface="Lato"/>
            </a:endParaRPr>
          </a:p>
          <a:p>
            <a:pPr marL="457200" lvl="0" indent="-304800" algn="l" rtl="0">
              <a:lnSpc>
                <a:spcPct val="115000"/>
              </a:lnSpc>
              <a:spcBef>
                <a:spcPts val="0"/>
              </a:spcBef>
              <a:spcAft>
                <a:spcPts val="0"/>
              </a:spcAft>
              <a:buClr>
                <a:schemeClr val="lt2"/>
              </a:buClr>
              <a:buSzPts val="1200"/>
              <a:buFont typeface="Lato"/>
              <a:buChar char="⬢"/>
            </a:pPr>
            <a:r>
              <a:rPr lang="en" sz="1200">
                <a:solidFill>
                  <a:schemeClr val="dk2"/>
                </a:solidFill>
                <a:latin typeface="Lato"/>
                <a:ea typeface="Lato"/>
                <a:cs typeface="Lato"/>
                <a:sym typeface="Lato"/>
              </a:rPr>
              <a:t>Computer Science Principles</a:t>
            </a:r>
            <a:endParaRPr sz="1200">
              <a:solidFill>
                <a:schemeClr val="dk2"/>
              </a:solidFill>
              <a:latin typeface="Lato"/>
              <a:ea typeface="Lato"/>
              <a:cs typeface="Lato"/>
              <a:sym typeface="Lato"/>
            </a:endParaRPr>
          </a:p>
          <a:p>
            <a:pPr marL="457200" lvl="0" indent="-304800" algn="l" rtl="0">
              <a:lnSpc>
                <a:spcPct val="115000"/>
              </a:lnSpc>
              <a:spcBef>
                <a:spcPts val="0"/>
              </a:spcBef>
              <a:spcAft>
                <a:spcPts val="0"/>
              </a:spcAft>
              <a:buClr>
                <a:schemeClr val="lt2"/>
              </a:buClr>
              <a:buSzPts val="1200"/>
              <a:buFont typeface="Lato"/>
              <a:buChar char="⬢"/>
            </a:pPr>
            <a:r>
              <a:rPr lang="en" sz="1200">
                <a:solidFill>
                  <a:schemeClr val="dk2"/>
                </a:solidFill>
                <a:latin typeface="Lato"/>
                <a:ea typeface="Lato"/>
                <a:cs typeface="Lato"/>
                <a:sym typeface="Lato"/>
              </a:rPr>
              <a:t>European History</a:t>
            </a:r>
            <a:endParaRPr sz="1200">
              <a:solidFill>
                <a:schemeClr val="dk2"/>
              </a:solidFill>
              <a:latin typeface="Lato"/>
              <a:ea typeface="Lato"/>
              <a:cs typeface="Lato"/>
              <a:sym typeface="Lato"/>
            </a:endParaRPr>
          </a:p>
          <a:p>
            <a:pPr marL="457200" lvl="0" indent="-304800" algn="l" rtl="0">
              <a:lnSpc>
                <a:spcPct val="115000"/>
              </a:lnSpc>
              <a:spcBef>
                <a:spcPts val="0"/>
              </a:spcBef>
              <a:spcAft>
                <a:spcPts val="0"/>
              </a:spcAft>
              <a:buClr>
                <a:schemeClr val="lt2"/>
              </a:buClr>
              <a:buSzPts val="1200"/>
              <a:buFont typeface="Lato"/>
              <a:buChar char="⬢"/>
            </a:pPr>
            <a:r>
              <a:rPr lang="en" sz="1200">
                <a:solidFill>
                  <a:schemeClr val="dk2"/>
                </a:solidFill>
                <a:latin typeface="Lato"/>
                <a:ea typeface="Lato"/>
                <a:cs typeface="Lato"/>
                <a:sym typeface="Lato"/>
              </a:rPr>
              <a:t>Human Geography</a:t>
            </a:r>
            <a:endParaRPr sz="1200">
              <a:solidFill>
                <a:schemeClr val="dk2"/>
              </a:solidFill>
              <a:latin typeface="Lato"/>
              <a:ea typeface="Lato"/>
              <a:cs typeface="Lato"/>
              <a:sym typeface="Lato"/>
            </a:endParaRPr>
          </a:p>
          <a:p>
            <a:pPr marL="457200" lvl="0" indent="-304800" algn="l" rtl="0">
              <a:lnSpc>
                <a:spcPct val="115000"/>
              </a:lnSpc>
              <a:spcBef>
                <a:spcPts val="0"/>
              </a:spcBef>
              <a:spcAft>
                <a:spcPts val="0"/>
              </a:spcAft>
              <a:buClr>
                <a:schemeClr val="lt2"/>
              </a:buClr>
              <a:buSzPts val="1200"/>
              <a:buFont typeface="Lato"/>
              <a:buChar char="⬢"/>
            </a:pPr>
            <a:r>
              <a:rPr lang="en" sz="1200">
                <a:solidFill>
                  <a:schemeClr val="dk2"/>
                </a:solidFill>
                <a:latin typeface="Lato"/>
                <a:ea typeface="Lato"/>
                <a:cs typeface="Lato"/>
                <a:sym typeface="Lato"/>
              </a:rPr>
              <a:t>Spanish Language &amp; Culture</a:t>
            </a:r>
            <a:endParaRPr sz="1200">
              <a:solidFill>
                <a:schemeClr val="dk2"/>
              </a:solidFill>
              <a:latin typeface="Lato"/>
              <a:ea typeface="Lato"/>
              <a:cs typeface="Lato"/>
              <a:sym typeface="Lato"/>
            </a:endParaRPr>
          </a:p>
          <a:p>
            <a:pPr marL="457200" lvl="0" indent="-304800" algn="l" rtl="0">
              <a:lnSpc>
                <a:spcPct val="115000"/>
              </a:lnSpc>
              <a:spcBef>
                <a:spcPts val="0"/>
              </a:spcBef>
              <a:spcAft>
                <a:spcPts val="0"/>
              </a:spcAft>
              <a:buClr>
                <a:schemeClr val="lt2"/>
              </a:buClr>
              <a:buSzPts val="1200"/>
              <a:buFont typeface="Lato"/>
              <a:buChar char="⬢"/>
            </a:pPr>
            <a:r>
              <a:rPr lang="en" sz="1200">
                <a:solidFill>
                  <a:schemeClr val="dk2"/>
                </a:solidFill>
                <a:latin typeface="Lato"/>
                <a:ea typeface="Lato"/>
                <a:cs typeface="Lato"/>
                <a:sym typeface="Lato"/>
              </a:rPr>
              <a:t>U.S. History</a:t>
            </a:r>
            <a:endParaRPr sz="1200">
              <a:solidFill>
                <a:schemeClr val="dk2"/>
              </a:solidFill>
              <a:latin typeface="Lato"/>
              <a:ea typeface="Lato"/>
              <a:cs typeface="Lato"/>
              <a:sym typeface="Lato"/>
            </a:endParaRPr>
          </a:p>
          <a:p>
            <a:pPr marL="457200" lvl="0" indent="-304800" algn="l" rtl="0">
              <a:lnSpc>
                <a:spcPct val="115000"/>
              </a:lnSpc>
              <a:spcBef>
                <a:spcPts val="0"/>
              </a:spcBef>
              <a:spcAft>
                <a:spcPts val="0"/>
              </a:spcAft>
              <a:buClr>
                <a:schemeClr val="lt2"/>
              </a:buClr>
              <a:buSzPts val="1200"/>
              <a:buFont typeface="Lato"/>
              <a:buChar char="⬢"/>
            </a:pPr>
            <a:r>
              <a:rPr lang="en" sz="1200">
                <a:solidFill>
                  <a:schemeClr val="dk2"/>
                </a:solidFill>
                <a:latin typeface="Lato"/>
                <a:ea typeface="Lato"/>
                <a:cs typeface="Lato"/>
                <a:sym typeface="Lato"/>
              </a:rPr>
              <a:t>World History: Modern</a:t>
            </a:r>
            <a:endParaRPr sz="1200">
              <a:solidFill>
                <a:schemeClr val="dk2"/>
              </a:solidFill>
              <a:latin typeface="Lato"/>
              <a:ea typeface="Lato"/>
              <a:cs typeface="Lato"/>
              <a:sym typeface="Lato"/>
            </a:endParaRPr>
          </a:p>
          <a:p>
            <a:pPr marL="457200" lvl="0" indent="-304800" algn="l" rtl="0">
              <a:lnSpc>
                <a:spcPct val="115000"/>
              </a:lnSpc>
              <a:spcBef>
                <a:spcPts val="0"/>
              </a:spcBef>
              <a:spcAft>
                <a:spcPts val="0"/>
              </a:spcAft>
              <a:buClr>
                <a:schemeClr val="lt2"/>
              </a:buClr>
              <a:buSzPts val="1200"/>
              <a:buFont typeface="Lato"/>
              <a:buChar char="⬢"/>
            </a:pPr>
            <a:r>
              <a:rPr lang="en" sz="1200">
                <a:solidFill>
                  <a:schemeClr val="dk2"/>
                </a:solidFill>
                <a:latin typeface="Lato"/>
                <a:ea typeface="Lato"/>
                <a:cs typeface="Lato"/>
                <a:sym typeface="Lato"/>
              </a:rPr>
              <a:t>…and more!</a:t>
            </a:r>
            <a:endParaRPr sz="1200">
              <a:solidFill>
                <a:schemeClr val="dk2"/>
              </a:solidFill>
              <a:latin typeface="Lato"/>
              <a:ea typeface="Lato"/>
              <a:cs typeface="Lato"/>
              <a:sym typeface="Lato"/>
            </a:endParaRPr>
          </a:p>
        </p:txBody>
      </p:sp>
      <p:sp>
        <p:nvSpPr>
          <p:cNvPr id="2" name="Rounded Rectangle 1">
            <a:extLst>
              <a:ext uri="{FF2B5EF4-FFF2-40B4-BE49-F238E27FC236}">
                <a16:creationId xmlns:a16="http://schemas.microsoft.com/office/drawing/2014/main" id="{FCBACAF9-2310-6084-3CE6-31E56C3254A0}"/>
              </a:ext>
            </a:extLst>
          </p:cNvPr>
          <p:cNvSpPr/>
          <p:nvPr/>
        </p:nvSpPr>
        <p:spPr>
          <a:xfrm>
            <a:off x="1397914" y="1538806"/>
            <a:ext cx="2775717" cy="2065888"/>
          </a:xfrm>
          <a:prstGeom prst="roundRect">
            <a:avLst/>
          </a:prstGeom>
          <a:solidFill>
            <a:srgbClr val="003C7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AP</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1"/>
          <p:cNvSpPr txBox="1">
            <a:spLocks noGrp="1"/>
          </p:cNvSpPr>
          <p:nvPr>
            <p:ph type="title"/>
          </p:nvPr>
        </p:nvSpPr>
        <p:spPr>
          <a:xfrm>
            <a:off x="457200" y="394900"/>
            <a:ext cx="5404500" cy="368700"/>
          </a:xfrm>
          <a:prstGeom prst="rect">
            <a:avLst/>
          </a:prstGeom>
        </p:spPr>
        <p:txBody>
          <a:bodyPr spcFirstLastPara="1" wrap="square" lIns="0" tIns="91425" rIns="0" bIns="91425" anchor="t" anchorCtr="0">
            <a:normAutofit fontScale="90000"/>
          </a:bodyPr>
          <a:lstStyle/>
          <a:p>
            <a:pPr marL="0" lvl="0" indent="0" algn="l" rtl="0">
              <a:spcBef>
                <a:spcPts val="0"/>
              </a:spcBef>
              <a:spcAft>
                <a:spcPts val="0"/>
              </a:spcAft>
              <a:buNone/>
            </a:pPr>
            <a:r>
              <a:rPr lang="en"/>
              <a:t>Variety of Advanced Course Pathways</a:t>
            </a:r>
            <a:endParaRPr/>
          </a:p>
        </p:txBody>
      </p:sp>
      <p:sp>
        <p:nvSpPr>
          <p:cNvPr id="245" name="Google Shape;245;p31"/>
          <p:cNvSpPr txBox="1">
            <a:spLocks noGrp="1"/>
          </p:cNvSpPr>
          <p:nvPr>
            <p:ph type="sldNum" idx="12"/>
          </p:nvPr>
        </p:nvSpPr>
        <p:spPr>
          <a:xfrm>
            <a:off x="8138108" y="4717142"/>
            <a:ext cx="548700" cy="3936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fld id="{00000000-1234-1234-1234-123412341234}" type="slidenum">
              <a:rPr lang="en"/>
              <a:t>16</a:t>
            </a:fld>
            <a:endParaRPr/>
          </a:p>
        </p:txBody>
      </p:sp>
      <p:sp>
        <p:nvSpPr>
          <p:cNvPr id="247" name="Google Shape;247;p31"/>
          <p:cNvSpPr txBox="1"/>
          <p:nvPr/>
        </p:nvSpPr>
        <p:spPr>
          <a:xfrm>
            <a:off x="4492075" y="1421400"/>
            <a:ext cx="3243300" cy="2300700"/>
          </a:xfrm>
          <a:prstGeom prst="rect">
            <a:avLst/>
          </a:prstGeom>
          <a:noFill/>
          <a:ln>
            <a:noFill/>
          </a:ln>
        </p:spPr>
        <p:txBody>
          <a:bodyPr spcFirstLastPara="1" wrap="square" lIns="91425" tIns="91425" rIns="91425" bIns="91425" anchor="ctr" anchorCtr="0">
            <a:noAutofit/>
          </a:bodyPr>
          <a:lstStyle/>
          <a:p>
            <a:pPr marL="457200" lvl="0" indent="-304800" algn="l" rtl="0">
              <a:lnSpc>
                <a:spcPct val="115000"/>
              </a:lnSpc>
              <a:spcBef>
                <a:spcPts val="0"/>
              </a:spcBef>
              <a:spcAft>
                <a:spcPts val="0"/>
              </a:spcAft>
              <a:buClr>
                <a:srgbClr val="003C71"/>
              </a:buClr>
              <a:buSzPts val="1200"/>
              <a:buFont typeface="Lato"/>
              <a:buChar char="⬢"/>
            </a:pPr>
            <a:r>
              <a:rPr lang="en" sz="1200" dirty="0">
                <a:solidFill>
                  <a:schemeClr val="dk2"/>
                </a:solidFill>
                <a:latin typeface="Lato"/>
                <a:ea typeface="Lato"/>
                <a:cs typeface="Lato"/>
                <a:sym typeface="Lato"/>
              </a:rPr>
              <a:t>Career Studies Certificate in Cybersecurity &amp; Network Foundations</a:t>
            </a:r>
            <a:endParaRPr sz="1200" dirty="0">
              <a:solidFill>
                <a:schemeClr val="dk2"/>
              </a:solidFill>
              <a:latin typeface="Lato"/>
              <a:ea typeface="Lato"/>
              <a:cs typeface="Lato"/>
              <a:sym typeface="Lato"/>
            </a:endParaRPr>
          </a:p>
          <a:p>
            <a:pPr marL="457200" lvl="0" indent="-304800" algn="l" rtl="0">
              <a:lnSpc>
                <a:spcPct val="115000"/>
              </a:lnSpc>
              <a:spcBef>
                <a:spcPts val="1000"/>
              </a:spcBef>
              <a:spcAft>
                <a:spcPts val="0"/>
              </a:spcAft>
              <a:buClr>
                <a:srgbClr val="003C71"/>
              </a:buClr>
              <a:buSzPts val="1200"/>
              <a:buFont typeface="Lato"/>
              <a:buChar char="⬢"/>
            </a:pPr>
            <a:r>
              <a:rPr lang="en" sz="1200" dirty="0">
                <a:solidFill>
                  <a:schemeClr val="dk2"/>
                </a:solidFill>
                <a:latin typeface="Lato"/>
                <a:ea typeface="Lato"/>
                <a:cs typeface="Lato"/>
                <a:sym typeface="Lato"/>
              </a:rPr>
              <a:t>VCCS Uniform Certificate of General Studies (UCGS)</a:t>
            </a:r>
            <a:endParaRPr sz="1200" dirty="0">
              <a:solidFill>
                <a:schemeClr val="dk2"/>
              </a:solidFill>
              <a:latin typeface="Lato"/>
              <a:ea typeface="Lato"/>
              <a:cs typeface="Lato"/>
              <a:sym typeface="Lato"/>
            </a:endParaRPr>
          </a:p>
          <a:p>
            <a:pPr marL="457200" lvl="0" indent="-304800" algn="l" rtl="0">
              <a:lnSpc>
                <a:spcPct val="115000"/>
              </a:lnSpc>
              <a:spcBef>
                <a:spcPts val="1000"/>
              </a:spcBef>
              <a:spcAft>
                <a:spcPts val="1000"/>
              </a:spcAft>
              <a:buClr>
                <a:srgbClr val="003C71"/>
              </a:buClr>
              <a:buSzPts val="1200"/>
              <a:buFont typeface="Lato"/>
              <a:buChar char="⬢"/>
            </a:pPr>
            <a:r>
              <a:rPr lang="en" sz="1200" dirty="0">
                <a:solidFill>
                  <a:schemeClr val="dk2"/>
                </a:solidFill>
                <a:latin typeface="Lato"/>
                <a:ea typeface="Lato"/>
                <a:cs typeface="Lato"/>
                <a:sym typeface="Lato"/>
              </a:rPr>
              <a:t>VCCS Passport</a:t>
            </a:r>
            <a:endParaRPr sz="1200" dirty="0">
              <a:solidFill>
                <a:schemeClr val="dk2"/>
              </a:solidFill>
              <a:latin typeface="Lato"/>
              <a:ea typeface="Lato"/>
              <a:cs typeface="Lato"/>
              <a:sym typeface="Lato"/>
            </a:endParaRPr>
          </a:p>
        </p:txBody>
      </p:sp>
      <p:sp>
        <p:nvSpPr>
          <p:cNvPr id="3" name="Rounded Rectangle 2">
            <a:extLst>
              <a:ext uri="{FF2B5EF4-FFF2-40B4-BE49-F238E27FC236}">
                <a16:creationId xmlns:a16="http://schemas.microsoft.com/office/drawing/2014/main" id="{A5B748C7-0DD0-FC15-2C44-461E498DCC65}"/>
              </a:ext>
            </a:extLst>
          </p:cNvPr>
          <p:cNvSpPr/>
          <p:nvPr/>
        </p:nvSpPr>
        <p:spPr>
          <a:xfrm>
            <a:off x="1397914" y="1538806"/>
            <a:ext cx="2775717" cy="2065888"/>
          </a:xfrm>
          <a:prstGeom prst="roundRect">
            <a:avLst/>
          </a:prstGeom>
          <a:solidFill>
            <a:schemeClr val="accent6">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3C71"/>
                </a:solidFill>
              </a:rPr>
              <a:t>Dual Enrollment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2"/>
          <p:cNvSpPr txBox="1">
            <a:spLocks noGrp="1"/>
          </p:cNvSpPr>
          <p:nvPr>
            <p:ph type="title"/>
          </p:nvPr>
        </p:nvSpPr>
        <p:spPr>
          <a:xfrm>
            <a:off x="457200" y="394900"/>
            <a:ext cx="5404500" cy="368700"/>
          </a:xfrm>
          <a:prstGeom prst="rect">
            <a:avLst/>
          </a:prstGeom>
        </p:spPr>
        <p:txBody>
          <a:bodyPr spcFirstLastPara="1" wrap="square" lIns="0" tIns="91425" rIns="0" bIns="91425" anchor="t" anchorCtr="0">
            <a:normAutofit fontScale="90000"/>
          </a:bodyPr>
          <a:lstStyle/>
          <a:p>
            <a:pPr marL="0" lvl="0" indent="0" algn="l" rtl="0">
              <a:spcBef>
                <a:spcPts val="0"/>
              </a:spcBef>
              <a:spcAft>
                <a:spcPts val="0"/>
              </a:spcAft>
              <a:buNone/>
            </a:pPr>
            <a:r>
              <a:rPr lang="en"/>
              <a:t>Variety of Advanced Course Offerings</a:t>
            </a:r>
            <a:endParaRPr/>
          </a:p>
        </p:txBody>
      </p:sp>
      <p:sp>
        <p:nvSpPr>
          <p:cNvPr id="253" name="Google Shape;253;p32"/>
          <p:cNvSpPr txBox="1">
            <a:spLocks noGrp="1"/>
          </p:cNvSpPr>
          <p:nvPr>
            <p:ph type="sldNum" idx="12"/>
          </p:nvPr>
        </p:nvSpPr>
        <p:spPr>
          <a:xfrm>
            <a:off x="8138108" y="4717142"/>
            <a:ext cx="548700" cy="3936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fld id="{00000000-1234-1234-1234-123412341234}" type="slidenum">
              <a:rPr lang="en"/>
              <a:t>17</a:t>
            </a:fld>
            <a:endParaRPr/>
          </a:p>
        </p:txBody>
      </p:sp>
      <p:sp>
        <p:nvSpPr>
          <p:cNvPr id="255" name="Google Shape;255;p32"/>
          <p:cNvSpPr txBox="1"/>
          <p:nvPr/>
        </p:nvSpPr>
        <p:spPr>
          <a:xfrm>
            <a:off x="4492075" y="1421400"/>
            <a:ext cx="2892000" cy="2300700"/>
          </a:xfrm>
          <a:prstGeom prst="rect">
            <a:avLst/>
          </a:prstGeom>
          <a:noFill/>
          <a:ln>
            <a:noFill/>
          </a:ln>
        </p:spPr>
        <p:txBody>
          <a:bodyPr spcFirstLastPara="1" wrap="square" lIns="91425" tIns="91425" rIns="91425" bIns="91425" anchor="ctr" anchorCtr="0">
            <a:noAutofit/>
          </a:bodyPr>
          <a:lstStyle/>
          <a:p>
            <a:pPr marL="457200" lvl="0" indent="-304800" algn="l" rtl="0">
              <a:spcBef>
                <a:spcPts val="0"/>
              </a:spcBef>
              <a:spcAft>
                <a:spcPts val="0"/>
              </a:spcAft>
              <a:buClr>
                <a:srgbClr val="003C71"/>
              </a:buClr>
              <a:buSzPts val="1200"/>
              <a:buFont typeface="Lato"/>
              <a:buChar char="⬢"/>
            </a:pPr>
            <a:r>
              <a:rPr lang="en" sz="1200" dirty="0">
                <a:solidFill>
                  <a:schemeClr val="dk2"/>
                </a:solidFill>
                <a:latin typeface="Lato"/>
                <a:ea typeface="Lato"/>
                <a:cs typeface="Lato"/>
                <a:sym typeface="Lato"/>
              </a:rPr>
              <a:t>ITP 100 Software Design</a:t>
            </a:r>
            <a:endParaRPr sz="1200" dirty="0">
              <a:solidFill>
                <a:schemeClr val="dk2"/>
              </a:solidFill>
              <a:latin typeface="Lato"/>
              <a:ea typeface="Lato"/>
              <a:cs typeface="Lato"/>
              <a:sym typeface="Lato"/>
            </a:endParaRPr>
          </a:p>
          <a:p>
            <a:pPr marL="457200" lvl="0" indent="-304800" algn="l" rtl="0">
              <a:spcBef>
                <a:spcPts val="1000"/>
              </a:spcBef>
              <a:spcAft>
                <a:spcPts val="0"/>
              </a:spcAft>
              <a:buClr>
                <a:srgbClr val="003C71"/>
              </a:buClr>
              <a:buSzPts val="1200"/>
              <a:buFont typeface="Lato"/>
              <a:buChar char="⬢"/>
            </a:pPr>
            <a:r>
              <a:rPr lang="en" sz="1200" dirty="0">
                <a:solidFill>
                  <a:schemeClr val="dk2"/>
                </a:solidFill>
                <a:latin typeface="Lato"/>
                <a:ea typeface="Lato"/>
                <a:cs typeface="Lato"/>
                <a:sym typeface="Lato"/>
              </a:rPr>
              <a:t>ITN 101 Introduction to Network Concepts</a:t>
            </a:r>
            <a:endParaRPr sz="1200" dirty="0">
              <a:solidFill>
                <a:schemeClr val="dk2"/>
              </a:solidFill>
              <a:latin typeface="Lato"/>
              <a:ea typeface="Lato"/>
              <a:cs typeface="Lato"/>
              <a:sym typeface="Lato"/>
            </a:endParaRPr>
          </a:p>
          <a:p>
            <a:pPr marL="457200" lvl="0" indent="-304800" algn="l" rtl="0">
              <a:spcBef>
                <a:spcPts val="1000"/>
              </a:spcBef>
              <a:spcAft>
                <a:spcPts val="0"/>
              </a:spcAft>
              <a:buClr>
                <a:srgbClr val="003C71"/>
              </a:buClr>
              <a:buSzPts val="1200"/>
              <a:buFont typeface="Lato"/>
              <a:buChar char="⬢"/>
            </a:pPr>
            <a:r>
              <a:rPr lang="en" sz="1200" dirty="0">
                <a:solidFill>
                  <a:schemeClr val="dk2"/>
                </a:solidFill>
                <a:latin typeface="Lato"/>
                <a:ea typeface="Lato"/>
                <a:cs typeface="Lato"/>
                <a:sym typeface="Lato"/>
              </a:rPr>
              <a:t>ITN 106 Microcomputer Operating Systems</a:t>
            </a:r>
            <a:endParaRPr sz="1200" dirty="0">
              <a:solidFill>
                <a:schemeClr val="dk2"/>
              </a:solidFill>
              <a:latin typeface="Lato"/>
              <a:ea typeface="Lato"/>
              <a:cs typeface="Lato"/>
              <a:sym typeface="Lato"/>
            </a:endParaRPr>
          </a:p>
          <a:p>
            <a:pPr marL="457200" lvl="0" indent="-304800" algn="l" rtl="0">
              <a:spcBef>
                <a:spcPts val="1000"/>
              </a:spcBef>
              <a:spcAft>
                <a:spcPts val="0"/>
              </a:spcAft>
              <a:buClr>
                <a:srgbClr val="003C71"/>
              </a:buClr>
              <a:buSzPts val="1200"/>
              <a:buFont typeface="Lato"/>
              <a:buChar char="⬢"/>
            </a:pPr>
            <a:r>
              <a:rPr lang="en" sz="1200" dirty="0">
                <a:solidFill>
                  <a:schemeClr val="dk2"/>
                </a:solidFill>
                <a:latin typeface="Lato"/>
                <a:ea typeface="Lato"/>
                <a:cs typeface="Lato"/>
                <a:sym typeface="Lato"/>
              </a:rPr>
              <a:t>ITN 107 Personal Computer Hardware &amp; Troubleshooting</a:t>
            </a:r>
            <a:endParaRPr sz="1200" dirty="0">
              <a:solidFill>
                <a:schemeClr val="dk2"/>
              </a:solidFill>
              <a:latin typeface="Lato"/>
              <a:ea typeface="Lato"/>
              <a:cs typeface="Lato"/>
              <a:sym typeface="Lato"/>
            </a:endParaRPr>
          </a:p>
          <a:p>
            <a:pPr marL="457200" lvl="0" indent="-304800" algn="l" rtl="0">
              <a:spcBef>
                <a:spcPts val="1000"/>
              </a:spcBef>
              <a:spcAft>
                <a:spcPts val="1000"/>
              </a:spcAft>
              <a:buClr>
                <a:srgbClr val="003C71"/>
              </a:buClr>
              <a:buSzPts val="1200"/>
              <a:buFont typeface="Lato"/>
              <a:buChar char="⬢"/>
            </a:pPr>
            <a:r>
              <a:rPr lang="en" sz="1200" dirty="0">
                <a:solidFill>
                  <a:schemeClr val="dk2"/>
                </a:solidFill>
                <a:latin typeface="Lato"/>
                <a:ea typeface="Lato"/>
                <a:cs typeface="Lato"/>
                <a:sym typeface="Lato"/>
              </a:rPr>
              <a:t>INT 260 Network Security Basics</a:t>
            </a:r>
            <a:endParaRPr sz="1200" dirty="0">
              <a:solidFill>
                <a:schemeClr val="dk2"/>
              </a:solidFill>
              <a:latin typeface="Lato"/>
              <a:ea typeface="Lato"/>
              <a:cs typeface="Lato"/>
              <a:sym typeface="Lato"/>
            </a:endParaRPr>
          </a:p>
        </p:txBody>
      </p:sp>
      <p:sp>
        <p:nvSpPr>
          <p:cNvPr id="4" name="Rounded Rectangle 3">
            <a:extLst>
              <a:ext uri="{FF2B5EF4-FFF2-40B4-BE49-F238E27FC236}">
                <a16:creationId xmlns:a16="http://schemas.microsoft.com/office/drawing/2014/main" id="{D21842B7-94C9-D452-18F8-61937265B10A}"/>
              </a:ext>
            </a:extLst>
          </p:cNvPr>
          <p:cNvSpPr/>
          <p:nvPr/>
        </p:nvSpPr>
        <p:spPr>
          <a:xfrm>
            <a:off x="1397914" y="1538806"/>
            <a:ext cx="2775717" cy="2065888"/>
          </a:xfrm>
          <a:prstGeom prst="roundRect">
            <a:avLst/>
          </a:prstGeom>
          <a:solidFill>
            <a:srgbClr val="FFC60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3C71"/>
                </a:solidFill>
              </a:rPr>
              <a:t>Cybersecurity</a:t>
            </a:r>
          </a:p>
        </p:txBody>
      </p:sp>
    </p:spTree>
    <p:extLst>
      <p:ext uri="{BB962C8B-B14F-4D97-AF65-F5344CB8AC3E}">
        <p14:creationId xmlns:p14="http://schemas.microsoft.com/office/powerpoint/2010/main" val="65570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3"/>
          <p:cNvSpPr txBox="1">
            <a:spLocks noGrp="1"/>
          </p:cNvSpPr>
          <p:nvPr>
            <p:ph type="title"/>
          </p:nvPr>
        </p:nvSpPr>
        <p:spPr>
          <a:xfrm>
            <a:off x="457200" y="394900"/>
            <a:ext cx="5971500" cy="368700"/>
          </a:xfrm>
          <a:prstGeom prst="rect">
            <a:avLst/>
          </a:prstGeom>
        </p:spPr>
        <p:txBody>
          <a:bodyPr spcFirstLastPara="1" wrap="square" lIns="0" tIns="91425" rIns="0" bIns="91425" anchor="t" anchorCtr="0">
            <a:normAutofit fontScale="90000"/>
          </a:bodyPr>
          <a:lstStyle/>
          <a:p>
            <a:pPr marL="0" lvl="0" indent="0" algn="l" rtl="0">
              <a:spcBef>
                <a:spcPts val="0"/>
              </a:spcBef>
              <a:spcAft>
                <a:spcPts val="0"/>
              </a:spcAft>
              <a:buNone/>
            </a:pPr>
            <a:r>
              <a:rPr lang="en"/>
              <a:t>Variety of Advanced Courses &amp; Offerings</a:t>
            </a:r>
            <a:endParaRPr/>
          </a:p>
        </p:txBody>
      </p:sp>
      <p:sp>
        <p:nvSpPr>
          <p:cNvPr id="261" name="Google Shape;261;p33"/>
          <p:cNvSpPr txBox="1">
            <a:spLocks noGrp="1"/>
          </p:cNvSpPr>
          <p:nvPr>
            <p:ph type="sldNum" idx="12"/>
          </p:nvPr>
        </p:nvSpPr>
        <p:spPr>
          <a:xfrm>
            <a:off x="8138108" y="4717142"/>
            <a:ext cx="548700" cy="3936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fld id="{00000000-1234-1234-1234-123412341234}" type="slidenum">
              <a:rPr lang="en"/>
              <a:t>18</a:t>
            </a:fld>
            <a:endParaRPr/>
          </a:p>
        </p:txBody>
      </p:sp>
      <p:sp>
        <p:nvSpPr>
          <p:cNvPr id="263" name="Google Shape;263;p33"/>
          <p:cNvSpPr txBox="1"/>
          <p:nvPr/>
        </p:nvSpPr>
        <p:spPr>
          <a:xfrm>
            <a:off x="4492075" y="1421400"/>
            <a:ext cx="2892000" cy="2300700"/>
          </a:xfrm>
          <a:prstGeom prst="rect">
            <a:avLst/>
          </a:prstGeom>
          <a:noFill/>
          <a:ln>
            <a:noFill/>
          </a:ln>
        </p:spPr>
        <p:txBody>
          <a:bodyPr spcFirstLastPara="1" wrap="square" lIns="91425" tIns="91425" rIns="91425" bIns="91425" anchor="ctr" anchorCtr="0">
            <a:noAutofit/>
          </a:bodyPr>
          <a:lstStyle/>
          <a:p>
            <a:pPr marL="457200" lvl="0" indent="-304800" algn="l" rtl="0">
              <a:lnSpc>
                <a:spcPct val="115000"/>
              </a:lnSpc>
              <a:spcBef>
                <a:spcPts val="0"/>
              </a:spcBef>
              <a:spcAft>
                <a:spcPts val="0"/>
              </a:spcAft>
              <a:buClr>
                <a:schemeClr val="lt2"/>
              </a:buClr>
              <a:buSzPts val="1200"/>
              <a:buFont typeface="Lato"/>
              <a:buChar char="⬢"/>
            </a:pPr>
            <a:r>
              <a:rPr lang="en" sz="1200" dirty="0">
                <a:solidFill>
                  <a:schemeClr val="dk2"/>
                </a:solidFill>
                <a:latin typeface="Lato"/>
                <a:ea typeface="Lato"/>
                <a:cs typeface="Lato"/>
                <a:sym typeface="Lato"/>
              </a:rPr>
              <a:t>ASL III</a:t>
            </a:r>
            <a:endParaRPr sz="1200" dirty="0">
              <a:solidFill>
                <a:schemeClr val="dk2"/>
              </a:solidFill>
              <a:latin typeface="Lato"/>
              <a:ea typeface="Lato"/>
              <a:cs typeface="Lato"/>
              <a:sym typeface="Lato"/>
            </a:endParaRPr>
          </a:p>
          <a:p>
            <a:pPr marL="457200" lvl="0" indent="-304800" algn="l" rtl="0">
              <a:lnSpc>
                <a:spcPct val="115000"/>
              </a:lnSpc>
              <a:spcBef>
                <a:spcPts val="0"/>
              </a:spcBef>
              <a:spcAft>
                <a:spcPts val="0"/>
              </a:spcAft>
              <a:buClr>
                <a:schemeClr val="lt2"/>
              </a:buClr>
              <a:buSzPts val="1200"/>
              <a:buFont typeface="Lato"/>
              <a:buChar char="⬢"/>
            </a:pPr>
            <a:r>
              <a:rPr lang="en" sz="1200" dirty="0">
                <a:solidFill>
                  <a:schemeClr val="dk2"/>
                </a:solidFill>
                <a:latin typeface="Lato"/>
                <a:ea typeface="Lato"/>
                <a:cs typeface="Lato"/>
                <a:sym typeface="Lato"/>
              </a:rPr>
              <a:t>Biology II: Anatomy/Physiology</a:t>
            </a:r>
            <a:endParaRPr sz="1200" dirty="0">
              <a:solidFill>
                <a:schemeClr val="dk2"/>
              </a:solidFill>
              <a:latin typeface="Lato"/>
              <a:ea typeface="Lato"/>
              <a:cs typeface="Lato"/>
              <a:sym typeface="Lato"/>
            </a:endParaRPr>
          </a:p>
          <a:p>
            <a:pPr marL="457200" lvl="0" indent="-304800" algn="l" rtl="0">
              <a:lnSpc>
                <a:spcPct val="115000"/>
              </a:lnSpc>
              <a:spcBef>
                <a:spcPts val="0"/>
              </a:spcBef>
              <a:spcAft>
                <a:spcPts val="0"/>
              </a:spcAft>
              <a:buClr>
                <a:schemeClr val="lt2"/>
              </a:buClr>
              <a:buSzPts val="1200"/>
              <a:buFont typeface="Lato"/>
              <a:buChar char="⬢"/>
            </a:pPr>
            <a:r>
              <a:rPr lang="en" sz="1200" dirty="0">
                <a:solidFill>
                  <a:schemeClr val="dk2"/>
                </a:solidFill>
                <a:latin typeface="Lato"/>
                <a:ea typeface="Lato"/>
                <a:cs typeface="Lato"/>
                <a:sym typeface="Lato"/>
              </a:rPr>
              <a:t>Creative Writing</a:t>
            </a:r>
            <a:endParaRPr sz="1200" dirty="0">
              <a:solidFill>
                <a:schemeClr val="dk2"/>
              </a:solidFill>
              <a:latin typeface="Lato"/>
              <a:ea typeface="Lato"/>
              <a:cs typeface="Lato"/>
              <a:sym typeface="Lato"/>
            </a:endParaRPr>
          </a:p>
          <a:p>
            <a:pPr marL="457200" lvl="0" indent="-304800" algn="l" rtl="0">
              <a:lnSpc>
                <a:spcPct val="115000"/>
              </a:lnSpc>
              <a:spcBef>
                <a:spcPts val="0"/>
              </a:spcBef>
              <a:spcAft>
                <a:spcPts val="0"/>
              </a:spcAft>
              <a:buClr>
                <a:schemeClr val="lt2"/>
              </a:buClr>
              <a:buSzPts val="1200"/>
              <a:buFont typeface="Lato"/>
              <a:buChar char="⬢"/>
            </a:pPr>
            <a:r>
              <a:rPr lang="en" sz="1200" dirty="0">
                <a:solidFill>
                  <a:schemeClr val="dk2"/>
                </a:solidFill>
                <a:latin typeface="Lato"/>
                <a:ea typeface="Lato"/>
                <a:cs typeface="Lato"/>
                <a:sym typeface="Lato"/>
              </a:rPr>
              <a:t>Data Science</a:t>
            </a:r>
            <a:endParaRPr sz="1200" dirty="0">
              <a:solidFill>
                <a:schemeClr val="dk2"/>
              </a:solidFill>
              <a:latin typeface="Lato"/>
              <a:ea typeface="Lato"/>
              <a:cs typeface="Lato"/>
              <a:sym typeface="Lato"/>
            </a:endParaRPr>
          </a:p>
          <a:p>
            <a:pPr marL="457200" lvl="0" indent="-304800" algn="l" rtl="0">
              <a:lnSpc>
                <a:spcPct val="115000"/>
              </a:lnSpc>
              <a:spcBef>
                <a:spcPts val="0"/>
              </a:spcBef>
              <a:spcAft>
                <a:spcPts val="0"/>
              </a:spcAft>
              <a:buClr>
                <a:schemeClr val="lt2"/>
              </a:buClr>
              <a:buSzPts val="1200"/>
              <a:buFont typeface="Lato"/>
              <a:buChar char="⬢"/>
            </a:pPr>
            <a:r>
              <a:rPr lang="en" sz="1200" dirty="0">
                <a:solidFill>
                  <a:schemeClr val="dk2"/>
                </a:solidFill>
                <a:latin typeface="Lato"/>
                <a:ea typeface="Lato"/>
                <a:cs typeface="Lato"/>
                <a:sym typeface="Lato"/>
              </a:rPr>
              <a:t>German III &amp; IV</a:t>
            </a:r>
            <a:endParaRPr sz="1200" dirty="0">
              <a:solidFill>
                <a:schemeClr val="dk2"/>
              </a:solidFill>
              <a:latin typeface="Lato"/>
              <a:ea typeface="Lato"/>
              <a:cs typeface="Lato"/>
              <a:sym typeface="Lato"/>
            </a:endParaRPr>
          </a:p>
          <a:p>
            <a:pPr marL="457200" lvl="0" indent="-304800" algn="l" rtl="0">
              <a:lnSpc>
                <a:spcPct val="115000"/>
              </a:lnSpc>
              <a:spcBef>
                <a:spcPts val="0"/>
              </a:spcBef>
              <a:spcAft>
                <a:spcPts val="0"/>
              </a:spcAft>
              <a:buClr>
                <a:schemeClr val="lt2"/>
              </a:buClr>
              <a:buSzPts val="1200"/>
              <a:buFont typeface="Lato"/>
              <a:buChar char="⬢"/>
            </a:pPr>
            <a:r>
              <a:rPr lang="en" sz="1200" dirty="0">
                <a:solidFill>
                  <a:schemeClr val="dk2"/>
                </a:solidFill>
                <a:latin typeface="Lato"/>
                <a:ea typeface="Lato"/>
                <a:cs typeface="Lato"/>
                <a:sym typeface="Lato"/>
              </a:rPr>
              <a:t>Health Informatics</a:t>
            </a:r>
            <a:endParaRPr sz="1200" dirty="0">
              <a:solidFill>
                <a:schemeClr val="dk2"/>
              </a:solidFill>
              <a:latin typeface="Lato"/>
              <a:ea typeface="Lato"/>
              <a:cs typeface="Lato"/>
              <a:sym typeface="Lato"/>
            </a:endParaRPr>
          </a:p>
          <a:p>
            <a:pPr marL="457200" lvl="0" indent="-304800" algn="l" rtl="0">
              <a:lnSpc>
                <a:spcPct val="115000"/>
              </a:lnSpc>
              <a:spcBef>
                <a:spcPts val="0"/>
              </a:spcBef>
              <a:spcAft>
                <a:spcPts val="0"/>
              </a:spcAft>
              <a:buClr>
                <a:schemeClr val="lt2"/>
              </a:buClr>
              <a:buSzPts val="1200"/>
              <a:buFont typeface="Lato"/>
              <a:buChar char="⬢"/>
            </a:pPr>
            <a:r>
              <a:rPr lang="en" sz="1200" dirty="0">
                <a:solidFill>
                  <a:schemeClr val="dk2"/>
                </a:solidFill>
                <a:latin typeface="Lato"/>
                <a:ea typeface="Lato"/>
                <a:cs typeface="Lato"/>
                <a:sym typeface="Lato"/>
              </a:rPr>
              <a:t>Trigonometry</a:t>
            </a:r>
            <a:endParaRPr sz="1200" dirty="0">
              <a:solidFill>
                <a:schemeClr val="dk2"/>
              </a:solidFill>
              <a:latin typeface="Lato"/>
              <a:ea typeface="Lato"/>
              <a:cs typeface="Lato"/>
              <a:sym typeface="Lato"/>
            </a:endParaRPr>
          </a:p>
          <a:p>
            <a:pPr marL="457200" lvl="0" indent="-304800" algn="l" rtl="0">
              <a:lnSpc>
                <a:spcPct val="115000"/>
              </a:lnSpc>
              <a:spcBef>
                <a:spcPts val="0"/>
              </a:spcBef>
              <a:spcAft>
                <a:spcPts val="0"/>
              </a:spcAft>
              <a:buClr>
                <a:schemeClr val="lt2"/>
              </a:buClr>
              <a:buSzPts val="1200"/>
              <a:buFont typeface="Lato"/>
              <a:buChar char="⬢"/>
            </a:pPr>
            <a:r>
              <a:rPr lang="en" sz="1200" dirty="0">
                <a:solidFill>
                  <a:schemeClr val="dk2"/>
                </a:solidFill>
                <a:latin typeface="Lato"/>
                <a:ea typeface="Lato"/>
                <a:cs typeface="Lato"/>
                <a:sym typeface="Lato"/>
              </a:rPr>
              <a:t>Visual Art &amp; Design II</a:t>
            </a:r>
            <a:endParaRPr sz="1200" dirty="0">
              <a:solidFill>
                <a:schemeClr val="dk2"/>
              </a:solidFill>
              <a:latin typeface="Lato"/>
              <a:ea typeface="Lato"/>
              <a:cs typeface="Lato"/>
              <a:sym typeface="Lato"/>
            </a:endParaRPr>
          </a:p>
          <a:p>
            <a:pPr marL="457200" lvl="0" indent="-304800" algn="l" rtl="0">
              <a:lnSpc>
                <a:spcPct val="115000"/>
              </a:lnSpc>
              <a:spcBef>
                <a:spcPts val="0"/>
              </a:spcBef>
              <a:spcAft>
                <a:spcPts val="0"/>
              </a:spcAft>
              <a:buClr>
                <a:schemeClr val="lt2"/>
              </a:buClr>
              <a:buSzPts val="1200"/>
              <a:buFont typeface="Lato"/>
              <a:buChar char="⬢"/>
            </a:pPr>
            <a:r>
              <a:rPr lang="en" sz="1200" dirty="0">
                <a:solidFill>
                  <a:schemeClr val="dk2"/>
                </a:solidFill>
                <a:latin typeface="Lato"/>
                <a:ea typeface="Lato"/>
                <a:cs typeface="Lato"/>
                <a:sym typeface="Lato"/>
              </a:rPr>
              <a:t>…and more!</a:t>
            </a:r>
            <a:endParaRPr sz="1200" dirty="0">
              <a:solidFill>
                <a:schemeClr val="dk1"/>
              </a:solidFill>
              <a:latin typeface="Lato"/>
              <a:ea typeface="Lato"/>
              <a:cs typeface="Lato"/>
              <a:sym typeface="Lato"/>
            </a:endParaRPr>
          </a:p>
        </p:txBody>
      </p:sp>
      <p:sp>
        <p:nvSpPr>
          <p:cNvPr id="4" name="Rounded Rectangle 3">
            <a:extLst>
              <a:ext uri="{FF2B5EF4-FFF2-40B4-BE49-F238E27FC236}">
                <a16:creationId xmlns:a16="http://schemas.microsoft.com/office/drawing/2014/main" id="{3A84DE1B-FC99-E217-A601-9E87C5A18A91}"/>
              </a:ext>
            </a:extLst>
          </p:cNvPr>
          <p:cNvSpPr/>
          <p:nvPr/>
        </p:nvSpPr>
        <p:spPr>
          <a:xfrm>
            <a:off x="1397914" y="1538806"/>
            <a:ext cx="2775717" cy="2065888"/>
          </a:xfrm>
          <a:prstGeom prst="roundRect">
            <a:avLst/>
          </a:prstGeom>
          <a:solidFill>
            <a:schemeClr val="accent5">
              <a:lumMod val="9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3C71"/>
                </a:solidFill>
              </a:rPr>
              <a:t>Other Advanced Courses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3"/>
          <p:cNvSpPr txBox="1">
            <a:spLocks noGrp="1"/>
          </p:cNvSpPr>
          <p:nvPr>
            <p:ph type="title"/>
          </p:nvPr>
        </p:nvSpPr>
        <p:spPr>
          <a:xfrm>
            <a:off x="457200" y="394900"/>
            <a:ext cx="5971500" cy="368700"/>
          </a:xfrm>
          <a:prstGeom prst="rect">
            <a:avLst/>
          </a:prstGeom>
        </p:spPr>
        <p:txBody>
          <a:bodyPr spcFirstLastPara="1" wrap="square" lIns="0" tIns="91425" rIns="0" bIns="91425" anchor="t" anchorCtr="0">
            <a:normAutofit fontScale="90000"/>
          </a:bodyPr>
          <a:lstStyle/>
          <a:p>
            <a:pPr marL="0" lvl="0" indent="0" algn="l" rtl="0">
              <a:spcBef>
                <a:spcPts val="0"/>
              </a:spcBef>
              <a:spcAft>
                <a:spcPts val="0"/>
              </a:spcAft>
              <a:buNone/>
            </a:pPr>
            <a:r>
              <a:rPr lang="en" dirty="0"/>
              <a:t>Other Virtual Course Options</a:t>
            </a:r>
            <a:endParaRPr dirty="0"/>
          </a:p>
        </p:txBody>
      </p:sp>
      <p:sp>
        <p:nvSpPr>
          <p:cNvPr id="261" name="Google Shape;261;p33"/>
          <p:cNvSpPr txBox="1">
            <a:spLocks noGrp="1"/>
          </p:cNvSpPr>
          <p:nvPr>
            <p:ph type="sldNum" idx="12"/>
          </p:nvPr>
        </p:nvSpPr>
        <p:spPr>
          <a:xfrm>
            <a:off x="8138108" y="4717142"/>
            <a:ext cx="548700" cy="3936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fld id="{00000000-1234-1234-1234-123412341234}" type="slidenum">
              <a:rPr lang="en"/>
              <a:t>19</a:t>
            </a:fld>
            <a:endParaRPr/>
          </a:p>
        </p:txBody>
      </p:sp>
      <p:sp>
        <p:nvSpPr>
          <p:cNvPr id="263" name="Google Shape;263;p33"/>
          <p:cNvSpPr txBox="1"/>
          <p:nvPr/>
        </p:nvSpPr>
        <p:spPr>
          <a:xfrm>
            <a:off x="4492074" y="1421400"/>
            <a:ext cx="4045997" cy="2300700"/>
          </a:xfrm>
          <a:prstGeom prst="rect">
            <a:avLst/>
          </a:prstGeom>
          <a:noFill/>
          <a:ln>
            <a:noFill/>
          </a:ln>
        </p:spPr>
        <p:txBody>
          <a:bodyPr spcFirstLastPara="1" wrap="square" lIns="91425" tIns="91425" rIns="91425" bIns="91425" anchor="ctr" anchorCtr="0">
            <a:noAutofit/>
          </a:bodyPr>
          <a:lstStyle/>
          <a:p>
            <a:pPr marL="609585" indent="-406390">
              <a:lnSpc>
                <a:spcPct val="115000"/>
              </a:lnSpc>
              <a:buClr>
                <a:schemeClr val="lt2"/>
              </a:buClr>
              <a:buSzPts val="1200"/>
              <a:buFont typeface="Lato"/>
              <a:buChar char="⬢"/>
            </a:pPr>
            <a:r>
              <a:rPr lang="en-US" sz="1200" dirty="0">
                <a:solidFill>
                  <a:schemeClr val="dk1"/>
                </a:solidFill>
                <a:latin typeface="Lato"/>
                <a:ea typeface="Lato"/>
                <a:cs typeface="Lato"/>
                <a:sym typeface="Lato"/>
              </a:rPr>
              <a:t>Code of Virginia §22.2-212.23 allows school divisions to offer online instruction using a private organization, educational institution, or nonprofit virtual school organization subject to accreditation and BOE approval.  </a:t>
            </a:r>
          </a:p>
          <a:p>
            <a:pPr marL="609585" indent="-406390">
              <a:lnSpc>
                <a:spcPct val="115000"/>
              </a:lnSpc>
              <a:buClr>
                <a:schemeClr val="lt2"/>
              </a:buClr>
              <a:buSzPts val="1200"/>
              <a:buFont typeface="Lato"/>
              <a:buChar char="⬢"/>
            </a:pPr>
            <a:r>
              <a:rPr lang="en-US" sz="1200" dirty="0">
                <a:solidFill>
                  <a:schemeClr val="dk1"/>
                </a:solidFill>
                <a:latin typeface="Lato"/>
                <a:ea typeface="Lato"/>
                <a:cs typeface="Lato"/>
                <a:sym typeface="Lato"/>
              </a:rPr>
              <a:t>Can provide one or full array of courses contracted with a local school division.</a:t>
            </a:r>
          </a:p>
          <a:p>
            <a:pPr marL="609585" indent="-406390">
              <a:lnSpc>
                <a:spcPct val="115000"/>
              </a:lnSpc>
              <a:buClr>
                <a:schemeClr val="lt2"/>
              </a:buClr>
              <a:buSzPts val="1200"/>
              <a:buFont typeface="Lato"/>
              <a:buChar char="⬢"/>
            </a:pPr>
            <a:r>
              <a:rPr lang="en-US" sz="1200" dirty="0">
                <a:solidFill>
                  <a:schemeClr val="dk1"/>
                </a:solidFill>
                <a:latin typeface="Lato"/>
                <a:ea typeface="Lato"/>
                <a:cs typeface="Lato"/>
                <a:sym typeface="Lato"/>
              </a:rPr>
              <a:t>VDOE currently approves 24 MOPs.</a:t>
            </a:r>
          </a:p>
        </p:txBody>
      </p:sp>
      <p:sp>
        <p:nvSpPr>
          <p:cNvPr id="4" name="Rounded Rectangle 3">
            <a:extLst>
              <a:ext uri="{FF2B5EF4-FFF2-40B4-BE49-F238E27FC236}">
                <a16:creationId xmlns:a16="http://schemas.microsoft.com/office/drawing/2014/main" id="{3A84DE1B-FC99-E217-A601-9E87C5A18A91}"/>
              </a:ext>
            </a:extLst>
          </p:cNvPr>
          <p:cNvSpPr/>
          <p:nvPr/>
        </p:nvSpPr>
        <p:spPr>
          <a:xfrm>
            <a:off x="1397914" y="1538806"/>
            <a:ext cx="2775717" cy="2065888"/>
          </a:xfrm>
          <a:prstGeom prst="roundRect">
            <a:avLst/>
          </a:prstGeom>
          <a:solidFill>
            <a:srgbClr val="C0000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2800" b="1" dirty="0">
                <a:solidFill>
                  <a:schemeClr val="bg1"/>
                </a:solidFill>
                <a:ea typeface="Lato Black"/>
                <a:cs typeface="Lato Black"/>
                <a:sym typeface="Lato Black"/>
              </a:rPr>
              <a:t>MOPS</a:t>
            </a:r>
          </a:p>
          <a:p>
            <a:pPr algn="ctr">
              <a:lnSpc>
                <a:spcPct val="115000"/>
              </a:lnSpc>
            </a:pPr>
            <a:r>
              <a:rPr lang="en-US" sz="2800" b="1" dirty="0">
                <a:solidFill>
                  <a:schemeClr val="bg1"/>
                </a:solidFill>
                <a:ea typeface="Lato Black"/>
                <a:cs typeface="Lato Black"/>
                <a:sym typeface="Lato Black"/>
              </a:rPr>
              <a:t>(</a:t>
            </a:r>
            <a:r>
              <a:rPr lang="en-US" sz="2800" b="1" dirty="0" err="1">
                <a:solidFill>
                  <a:schemeClr val="bg1"/>
                </a:solidFill>
                <a:ea typeface="Lato Black"/>
                <a:cs typeface="Lato Black"/>
                <a:sym typeface="Lato Black"/>
              </a:rPr>
              <a:t>Multidivision</a:t>
            </a:r>
            <a:r>
              <a:rPr lang="en-US" sz="2800" b="1" dirty="0">
                <a:solidFill>
                  <a:schemeClr val="bg1"/>
                </a:solidFill>
                <a:ea typeface="Lato Black"/>
                <a:cs typeface="Lato Black"/>
                <a:sym typeface="Lato Black"/>
              </a:rPr>
              <a:t> Online Providers)</a:t>
            </a:r>
          </a:p>
        </p:txBody>
      </p:sp>
    </p:spTree>
    <p:extLst>
      <p:ext uri="{BB962C8B-B14F-4D97-AF65-F5344CB8AC3E}">
        <p14:creationId xmlns:p14="http://schemas.microsoft.com/office/powerpoint/2010/main" val="672456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7"/>
          <p:cNvSpPr txBox="1">
            <a:spLocks noGrp="1"/>
          </p:cNvSpPr>
          <p:nvPr>
            <p:ph type="title"/>
          </p:nvPr>
        </p:nvSpPr>
        <p:spPr>
          <a:xfrm>
            <a:off x="457200" y="394900"/>
            <a:ext cx="8229600" cy="368700"/>
          </a:xfrm>
          <a:prstGeom prst="rect">
            <a:avLst/>
          </a:prstGeom>
        </p:spPr>
        <p:txBody>
          <a:bodyPr spcFirstLastPara="1" wrap="square" lIns="0" tIns="91425" rIns="0" bIns="91425" anchor="t" anchorCtr="0">
            <a:normAutofit fontScale="90000"/>
          </a:bodyPr>
          <a:lstStyle/>
          <a:p>
            <a:pPr marL="0" lvl="0" indent="0" algn="l" rtl="0">
              <a:spcBef>
                <a:spcPts val="0"/>
              </a:spcBef>
              <a:spcAft>
                <a:spcPts val="0"/>
              </a:spcAft>
              <a:buNone/>
            </a:pPr>
            <a:r>
              <a:rPr lang="en"/>
              <a:t>VVA Program Overview</a:t>
            </a:r>
            <a:endParaRPr/>
          </a:p>
        </p:txBody>
      </p:sp>
      <p:sp>
        <p:nvSpPr>
          <p:cNvPr id="113" name="Google Shape;113;p17"/>
          <p:cNvSpPr txBox="1">
            <a:spLocks noGrp="1"/>
          </p:cNvSpPr>
          <p:nvPr>
            <p:ph type="body" idx="1"/>
          </p:nvPr>
        </p:nvSpPr>
        <p:spPr>
          <a:xfrm>
            <a:off x="457200" y="1152475"/>
            <a:ext cx="8040600" cy="3428400"/>
          </a:xfrm>
          <a:prstGeom prst="rect">
            <a:avLst/>
          </a:prstGeom>
        </p:spPr>
        <p:txBody>
          <a:bodyPr spcFirstLastPara="1" wrap="square" lIns="0" tIns="91425" rIns="0" bIns="91425" anchor="t" anchorCtr="0">
            <a:normAutofit fontScale="47500" lnSpcReduction="20000"/>
          </a:bodyPr>
          <a:lstStyle/>
          <a:p>
            <a:pPr marL="457200" lvl="0" indent="-319228" algn="l" rtl="0">
              <a:lnSpc>
                <a:spcPct val="150000"/>
              </a:lnSpc>
              <a:spcBef>
                <a:spcPts val="0"/>
              </a:spcBef>
              <a:spcAft>
                <a:spcPts val="0"/>
              </a:spcAft>
              <a:buClr>
                <a:schemeClr val="dk1"/>
              </a:buClr>
              <a:buSzPct val="100000"/>
              <a:buChar char="●"/>
            </a:pPr>
            <a:r>
              <a:rPr lang="en" sz="3004">
                <a:solidFill>
                  <a:schemeClr val="dk1"/>
                </a:solidFill>
              </a:rPr>
              <a:t> For more than 40 years, Virtual Virginia (VVA) has made digital learning available to all students in the Commonwealth with no barriers to enrollment—regardless of each student’s academic history or geographic location.​</a:t>
            </a:r>
            <a:endParaRPr sz="3004">
              <a:solidFill>
                <a:schemeClr val="dk1"/>
              </a:solidFill>
            </a:endParaRPr>
          </a:p>
          <a:p>
            <a:pPr marL="457200" lvl="0" indent="-319228" algn="l" rtl="0">
              <a:lnSpc>
                <a:spcPct val="150000"/>
              </a:lnSpc>
              <a:spcBef>
                <a:spcPts val="0"/>
              </a:spcBef>
              <a:spcAft>
                <a:spcPts val="0"/>
              </a:spcAft>
              <a:buClr>
                <a:schemeClr val="dk1"/>
              </a:buClr>
              <a:buSzPct val="100000"/>
              <a:buChar char="●"/>
            </a:pPr>
            <a:r>
              <a:rPr lang="en" sz="3004">
                <a:solidFill>
                  <a:schemeClr val="dk1"/>
                </a:solidFill>
              </a:rPr>
              <a:t> VVA is a partner to Virginia’s school divisions.​</a:t>
            </a:r>
            <a:endParaRPr sz="3004">
              <a:solidFill>
                <a:schemeClr val="dk1"/>
              </a:solidFill>
            </a:endParaRPr>
          </a:p>
          <a:p>
            <a:pPr marL="457200" lvl="0" indent="-319228" algn="l" rtl="0">
              <a:lnSpc>
                <a:spcPct val="150000"/>
              </a:lnSpc>
              <a:spcBef>
                <a:spcPts val="0"/>
              </a:spcBef>
              <a:spcAft>
                <a:spcPts val="0"/>
              </a:spcAft>
              <a:buClr>
                <a:schemeClr val="dk1"/>
              </a:buClr>
              <a:buSzPct val="100000"/>
              <a:buChar char="●"/>
            </a:pPr>
            <a:r>
              <a:rPr lang="en" sz="3004">
                <a:solidFill>
                  <a:schemeClr val="dk1"/>
                </a:solidFill>
              </a:rPr>
              <a:t> Nearly all divisions use VVA in some capacity.​</a:t>
            </a:r>
            <a:endParaRPr sz="3004">
              <a:solidFill>
                <a:schemeClr val="dk1"/>
              </a:solidFill>
            </a:endParaRPr>
          </a:p>
          <a:p>
            <a:pPr marL="457200" lvl="0" indent="-319228" algn="l" rtl="0">
              <a:lnSpc>
                <a:spcPct val="150000"/>
              </a:lnSpc>
              <a:spcBef>
                <a:spcPts val="0"/>
              </a:spcBef>
              <a:spcAft>
                <a:spcPts val="0"/>
              </a:spcAft>
              <a:buClr>
                <a:schemeClr val="dk1"/>
              </a:buClr>
              <a:buSzPct val="100000"/>
              <a:buChar char="●"/>
            </a:pPr>
            <a:r>
              <a:rPr lang="en" sz="3004">
                <a:solidFill>
                  <a:schemeClr val="dk1"/>
                </a:solidFill>
              </a:rPr>
              <a:t> Students, families, and school personnel report high levels of satisfaction with VVA course offerings.​</a:t>
            </a:r>
            <a:endParaRPr sz="3004">
              <a:solidFill>
                <a:schemeClr val="dk1"/>
              </a:solidFill>
            </a:endParaRPr>
          </a:p>
          <a:p>
            <a:pPr marL="457200" lvl="0" indent="-319228" algn="l" rtl="0">
              <a:lnSpc>
                <a:spcPct val="150000"/>
              </a:lnSpc>
              <a:spcBef>
                <a:spcPts val="0"/>
              </a:spcBef>
              <a:spcAft>
                <a:spcPts val="0"/>
              </a:spcAft>
              <a:buClr>
                <a:schemeClr val="dk1"/>
              </a:buClr>
              <a:buSzPct val="100000"/>
              <a:buChar char="●"/>
            </a:pPr>
            <a:r>
              <a:rPr lang="en" sz="3004">
                <a:solidFill>
                  <a:schemeClr val="dk1"/>
                </a:solidFill>
              </a:rPr>
              <a:t> VVA student support model involves school/division personnel in a variety of roles.​</a:t>
            </a:r>
            <a:endParaRPr sz="3004">
              <a:solidFill>
                <a:schemeClr val="dk1"/>
              </a:solidFill>
            </a:endParaRPr>
          </a:p>
          <a:p>
            <a:pPr marL="457200" lvl="0" indent="-319228" algn="l" rtl="0">
              <a:lnSpc>
                <a:spcPct val="150000"/>
              </a:lnSpc>
              <a:spcBef>
                <a:spcPts val="0"/>
              </a:spcBef>
              <a:spcAft>
                <a:spcPts val="0"/>
              </a:spcAft>
              <a:buClr>
                <a:schemeClr val="dk1"/>
              </a:buClr>
              <a:buSzPct val="100000"/>
              <a:buChar char="●"/>
            </a:pPr>
            <a:r>
              <a:rPr lang="en" sz="3004">
                <a:solidFill>
                  <a:schemeClr val="dk1"/>
                </a:solidFill>
              </a:rPr>
              <a:t> Students and schools participate for a variety of reasons.</a:t>
            </a:r>
            <a:endParaRPr sz="3004">
              <a:solidFill>
                <a:schemeClr val="dk1"/>
              </a:solidFill>
            </a:endParaRPr>
          </a:p>
          <a:p>
            <a:pPr marL="0" lvl="0" indent="0" algn="l" rtl="0">
              <a:lnSpc>
                <a:spcPct val="150000"/>
              </a:lnSpc>
              <a:spcBef>
                <a:spcPts val="0"/>
              </a:spcBef>
              <a:spcAft>
                <a:spcPts val="0"/>
              </a:spcAft>
              <a:buNone/>
            </a:pPr>
            <a:endParaRPr sz="1746">
              <a:solidFill>
                <a:schemeClr val="dk1"/>
              </a:solidFill>
              <a:highlight>
                <a:schemeClr val="lt1"/>
              </a:highlight>
            </a:endParaRPr>
          </a:p>
          <a:p>
            <a:pPr marL="0" lvl="0" indent="0" algn="l" rtl="0">
              <a:lnSpc>
                <a:spcPct val="150000"/>
              </a:lnSpc>
              <a:spcBef>
                <a:spcPts val="1000"/>
              </a:spcBef>
              <a:spcAft>
                <a:spcPts val="0"/>
              </a:spcAft>
              <a:buNone/>
            </a:pPr>
            <a:endParaRPr/>
          </a:p>
          <a:p>
            <a:pPr marL="457200" lvl="0" indent="0" algn="l" rtl="0">
              <a:spcBef>
                <a:spcPts val="1000"/>
              </a:spcBef>
              <a:spcAft>
                <a:spcPts val="1000"/>
              </a:spcAft>
              <a:buNone/>
            </a:pPr>
            <a:endParaRPr/>
          </a:p>
        </p:txBody>
      </p:sp>
      <p:sp>
        <p:nvSpPr>
          <p:cNvPr id="114" name="Google Shape;114;p17"/>
          <p:cNvSpPr txBox="1">
            <a:spLocks noGrp="1"/>
          </p:cNvSpPr>
          <p:nvPr>
            <p:ph type="sldNum" idx="12"/>
          </p:nvPr>
        </p:nvSpPr>
        <p:spPr>
          <a:xfrm>
            <a:off x="8138108" y="4717142"/>
            <a:ext cx="548700" cy="3936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4"/>
          <p:cNvSpPr txBox="1">
            <a:spLocks noGrp="1"/>
          </p:cNvSpPr>
          <p:nvPr>
            <p:ph type="title"/>
          </p:nvPr>
        </p:nvSpPr>
        <p:spPr>
          <a:xfrm>
            <a:off x="457200" y="394900"/>
            <a:ext cx="8229600" cy="368700"/>
          </a:xfrm>
          <a:prstGeom prst="rect">
            <a:avLst/>
          </a:prstGeom>
        </p:spPr>
        <p:txBody>
          <a:bodyPr spcFirstLastPara="1" wrap="square" lIns="0" tIns="91425" rIns="0" bIns="91425" anchor="t" anchorCtr="0">
            <a:normAutofit fontScale="90000"/>
          </a:bodyPr>
          <a:lstStyle/>
          <a:p>
            <a:pPr marL="0" lvl="0" indent="0" algn="l" rtl="0">
              <a:spcBef>
                <a:spcPts val="0"/>
              </a:spcBef>
              <a:spcAft>
                <a:spcPts val="0"/>
              </a:spcAft>
              <a:buNone/>
            </a:pPr>
            <a:r>
              <a:rPr lang="en"/>
              <a:t>VVA Enrollment Fees (6–12)</a:t>
            </a:r>
            <a:endParaRPr/>
          </a:p>
        </p:txBody>
      </p:sp>
      <p:sp>
        <p:nvSpPr>
          <p:cNvPr id="269" name="Google Shape;269;p34"/>
          <p:cNvSpPr txBox="1">
            <a:spLocks noGrp="1"/>
          </p:cNvSpPr>
          <p:nvPr>
            <p:ph type="sldNum" idx="12"/>
          </p:nvPr>
        </p:nvSpPr>
        <p:spPr>
          <a:xfrm>
            <a:off x="8138108" y="4717142"/>
            <a:ext cx="548700" cy="3936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fld id="{00000000-1234-1234-1234-123412341234}" type="slidenum">
              <a:rPr lang="en"/>
              <a:t>20</a:t>
            </a:fld>
            <a:endParaRPr/>
          </a:p>
        </p:txBody>
      </p:sp>
      <p:sp>
        <p:nvSpPr>
          <p:cNvPr id="271" name="Google Shape;271;p34"/>
          <p:cNvSpPr txBox="1"/>
          <p:nvPr/>
        </p:nvSpPr>
        <p:spPr>
          <a:xfrm>
            <a:off x="952500" y="4288255"/>
            <a:ext cx="7239000" cy="261900"/>
          </a:xfrm>
          <a:prstGeom prst="rect">
            <a:avLst/>
          </a:prstGeom>
          <a:noFill/>
          <a:ln>
            <a:noFill/>
          </a:ln>
        </p:spPr>
        <p:txBody>
          <a:bodyPr spcFirstLastPara="1" wrap="square" lIns="0" tIns="91425" rIns="91425" bIns="91425" anchor="t" anchorCtr="0">
            <a:noAutofit/>
          </a:bodyPr>
          <a:lstStyle/>
          <a:p>
            <a:pPr marL="0" lvl="0" indent="0" algn="l" rtl="0">
              <a:spcBef>
                <a:spcPts val="0"/>
              </a:spcBef>
              <a:spcAft>
                <a:spcPts val="0"/>
              </a:spcAft>
              <a:buNone/>
            </a:pPr>
            <a:r>
              <a:rPr lang="en" sz="800" i="1" dirty="0">
                <a:latin typeface="Lato"/>
                <a:ea typeface="Lato"/>
                <a:cs typeface="Lato"/>
                <a:sym typeface="Lato"/>
              </a:rPr>
              <a:t>*Global = Band IV: Private school, homeschooled, out-of-state, and international enrollments</a:t>
            </a:r>
            <a:endParaRPr sz="800" i="1" dirty="0">
              <a:latin typeface="Lato"/>
              <a:ea typeface="Lato"/>
              <a:cs typeface="Lato"/>
              <a:sym typeface="Lato"/>
            </a:endParaRPr>
          </a:p>
        </p:txBody>
      </p:sp>
      <p:sp>
        <p:nvSpPr>
          <p:cNvPr id="23" name="Rectangle 22">
            <a:extLst>
              <a:ext uri="{FF2B5EF4-FFF2-40B4-BE49-F238E27FC236}">
                <a16:creationId xmlns:a16="http://schemas.microsoft.com/office/drawing/2014/main" id="{909243EF-9314-CD8A-BD6B-F0F11A42117E}"/>
              </a:ext>
            </a:extLst>
          </p:cNvPr>
          <p:cNvSpPr/>
          <p:nvPr/>
        </p:nvSpPr>
        <p:spPr>
          <a:xfrm>
            <a:off x="757285" y="1015764"/>
            <a:ext cx="3454951" cy="1442624"/>
          </a:xfrm>
          <a:prstGeom prst="rect">
            <a:avLst/>
          </a:prstGeom>
          <a:solidFill>
            <a:srgbClr val="B25628"/>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sp>
        <p:nvSpPr>
          <p:cNvPr id="24" name="TextBox 23">
            <a:extLst>
              <a:ext uri="{FF2B5EF4-FFF2-40B4-BE49-F238E27FC236}">
                <a16:creationId xmlns:a16="http://schemas.microsoft.com/office/drawing/2014/main" id="{C93E867B-90F7-EB9E-4F65-8F02EF1EB1EB}"/>
              </a:ext>
            </a:extLst>
          </p:cNvPr>
          <p:cNvSpPr txBox="1"/>
          <p:nvPr/>
        </p:nvSpPr>
        <p:spPr>
          <a:xfrm>
            <a:off x="1887830" y="1022214"/>
            <a:ext cx="1193859" cy="461665"/>
          </a:xfrm>
          <a:prstGeom prst="rect">
            <a:avLst/>
          </a:prstGeom>
          <a:noFill/>
        </p:spPr>
        <p:txBody>
          <a:bodyPr wrap="square" rtlCol="0">
            <a:spAutoFit/>
          </a:bodyPr>
          <a:lstStyle/>
          <a:p>
            <a:r>
              <a:rPr lang="en-US" sz="2400" b="1" dirty="0">
                <a:solidFill>
                  <a:schemeClr val="bg1"/>
                </a:solidFill>
              </a:rPr>
              <a:t>BAND</a:t>
            </a:r>
            <a:r>
              <a:rPr lang="en-US" sz="1050" b="1" dirty="0">
                <a:solidFill>
                  <a:schemeClr val="bg1"/>
                </a:solidFill>
              </a:rPr>
              <a:t> </a:t>
            </a:r>
            <a:r>
              <a:rPr lang="en-US" sz="2400" b="1" dirty="0">
                <a:solidFill>
                  <a:schemeClr val="bg1"/>
                </a:solidFill>
              </a:rPr>
              <a:t>I</a:t>
            </a:r>
            <a:endParaRPr lang="en-US" sz="1050" b="1" dirty="0">
              <a:solidFill>
                <a:schemeClr val="bg1"/>
              </a:solidFill>
            </a:endParaRPr>
          </a:p>
        </p:txBody>
      </p:sp>
      <p:sp>
        <p:nvSpPr>
          <p:cNvPr id="25" name="TextBox 24">
            <a:extLst>
              <a:ext uri="{FF2B5EF4-FFF2-40B4-BE49-F238E27FC236}">
                <a16:creationId xmlns:a16="http://schemas.microsoft.com/office/drawing/2014/main" id="{BAA46B4F-EE70-DDB9-CB9E-49684F976C5B}"/>
              </a:ext>
            </a:extLst>
          </p:cNvPr>
          <p:cNvSpPr txBox="1"/>
          <p:nvPr/>
        </p:nvSpPr>
        <p:spPr>
          <a:xfrm>
            <a:off x="872901" y="1601801"/>
            <a:ext cx="3174444" cy="738664"/>
          </a:xfrm>
          <a:prstGeom prst="rect">
            <a:avLst/>
          </a:prstGeom>
          <a:noFill/>
        </p:spPr>
        <p:txBody>
          <a:bodyPr wrap="square" rtlCol="0">
            <a:spAutoFit/>
          </a:bodyPr>
          <a:lstStyle/>
          <a:p>
            <a:r>
              <a:rPr lang="en-US" b="1" dirty="0">
                <a:solidFill>
                  <a:schemeClr val="bg1"/>
                </a:solidFill>
              </a:rPr>
              <a:t>2024-2026 LCI</a:t>
            </a:r>
            <a:r>
              <a:rPr lang="en-US" dirty="0">
                <a:solidFill>
                  <a:schemeClr val="bg1"/>
                </a:solidFill>
              </a:rPr>
              <a:t>	0.0001-0.3700</a:t>
            </a:r>
          </a:p>
          <a:p>
            <a:r>
              <a:rPr lang="en-US" b="1" dirty="0">
                <a:solidFill>
                  <a:schemeClr val="bg1"/>
                </a:solidFill>
              </a:rPr>
              <a:t>Semester (0.5 </a:t>
            </a:r>
            <a:r>
              <a:rPr lang="en-US" b="1" dirty="0" err="1">
                <a:solidFill>
                  <a:schemeClr val="bg1"/>
                </a:solidFill>
              </a:rPr>
              <a:t>cr</a:t>
            </a:r>
            <a:r>
              <a:rPr lang="en-US" b="1" dirty="0">
                <a:solidFill>
                  <a:schemeClr val="bg1"/>
                </a:solidFill>
              </a:rPr>
              <a:t>)</a:t>
            </a:r>
            <a:r>
              <a:rPr lang="en-US" dirty="0">
                <a:solidFill>
                  <a:schemeClr val="bg1"/>
                </a:solidFill>
              </a:rPr>
              <a:t>	$125</a:t>
            </a:r>
          </a:p>
          <a:p>
            <a:r>
              <a:rPr lang="en-US" b="1" dirty="0">
                <a:solidFill>
                  <a:schemeClr val="bg1"/>
                </a:solidFill>
              </a:rPr>
              <a:t>Year</a:t>
            </a:r>
            <a:r>
              <a:rPr lang="en-US" dirty="0">
                <a:solidFill>
                  <a:schemeClr val="bg1"/>
                </a:solidFill>
              </a:rPr>
              <a:t>		$250</a:t>
            </a:r>
          </a:p>
        </p:txBody>
      </p:sp>
      <p:cxnSp>
        <p:nvCxnSpPr>
          <p:cNvPr id="26" name="Straight Connector 25">
            <a:extLst>
              <a:ext uri="{FF2B5EF4-FFF2-40B4-BE49-F238E27FC236}">
                <a16:creationId xmlns:a16="http://schemas.microsoft.com/office/drawing/2014/main" id="{F61184C6-69ED-251F-BA4E-6D7ED15B6E32}"/>
              </a:ext>
            </a:extLst>
          </p:cNvPr>
          <p:cNvCxnSpPr>
            <a:cxnSpLocks/>
          </p:cNvCxnSpPr>
          <p:nvPr/>
        </p:nvCxnSpPr>
        <p:spPr>
          <a:xfrm>
            <a:off x="921619" y="1483879"/>
            <a:ext cx="307700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0" name="Rectangle 29">
            <a:extLst>
              <a:ext uri="{FF2B5EF4-FFF2-40B4-BE49-F238E27FC236}">
                <a16:creationId xmlns:a16="http://schemas.microsoft.com/office/drawing/2014/main" id="{8FE3AE9C-161C-F03A-D800-ECEA2D20D439}"/>
              </a:ext>
            </a:extLst>
          </p:cNvPr>
          <p:cNvSpPr/>
          <p:nvPr/>
        </p:nvSpPr>
        <p:spPr>
          <a:xfrm>
            <a:off x="4683157" y="1015764"/>
            <a:ext cx="3454951" cy="1442624"/>
          </a:xfrm>
          <a:prstGeom prst="rect">
            <a:avLst/>
          </a:prstGeom>
          <a:solidFill>
            <a:schemeClr val="accent6">
              <a:lumMod val="5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sp>
        <p:nvSpPr>
          <p:cNvPr id="31" name="TextBox 30">
            <a:extLst>
              <a:ext uri="{FF2B5EF4-FFF2-40B4-BE49-F238E27FC236}">
                <a16:creationId xmlns:a16="http://schemas.microsoft.com/office/drawing/2014/main" id="{4DCAFD2B-A2C0-BF12-CECD-79679BF51ACB}"/>
              </a:ext>
            </a:extLst>
          </p:cNvPr>
          <p:cNvSpPr txBox="1"/>
          <p:nvPr/>
        </p:nvSpPr>
        <p:spPr>
          <a:xfrm>
            <a:off x="5822128" y="1022214"/>
            <a:ext cx="1306626" cy="461665"/>
          </a:xfrm>
          <a:prstGeom prst="rect">
            <a:avLst/>
          </a:prstGeom>
          <a:noFill/>
        </p:spPr>
        <p:txBody>
          <a:bodyPr wrap="square" rtlCol="0">
            <a:spAutoFit/>
          </a:bodyPr>
          <a:lstStyle/>
          <a:p>
            <a:r>
              <a:rPr lang="en-US" sz="2400" b="1" dirty="0">
                <a:solidFill>
                  <a:schemeClr val="bg1"/>
                </a:solidFill>
              </a:rPr>
              <a:t>BAND</a:t>
            </a:r>
            <a:r>
              <a:rPr lang="en-US" sz="1050" b="1" dirty="0">
                <a:solidFill>
                  <a:schemeClr val="bg1"/>
                </a:solidFill>
              </a:rPr>
              <a:t> </a:t>
            </a:r>
            <a:r>
              <a:rPr lang="en-US" sz="2400" b="1" dirty="0">
                <a:solidFill>
                  <a:schemeClr val="bg1"/>
                </a:solidFill>
              </a:rPr>
              <a:t>II</a:t>
            </a:r>
            <a:endParaRPr lang="en-US" sz="1050" b="1" dirty="0">
              <a:solidFill>
                <a:schemeClr val="bg1"/>
              </a:solidFill>
            </a:endParaRPr>
          </a:p>
        </p:txBody>
      </p:sp>
      <p:sp>
        <p:nvSpPr>
          <p:cNvPr id="32" name="TextBox 31">
            <a:extLst>
              <a:ext uri="{FF2B5EF4-FFF2-40B4-BE49-F238E27FC236}">
                <a16:creationId xmlns:a16="http://schemas.microsoft.com/office/drawing/2014/main" id="{3EFC5705-95F7-7F7A-055F-9A1B99C916B5}"/>
              </a:ext>
            </a:extLst>
          </p:cNvPr>
          <p:cNvSpPr txBox="1"/>
          <p:nvPr/>
        </p:nvSpPr>
        <p:spPr>
          <a:xfrm>
            <a:off x="4798773" y="1601801"/>
            <a:ext cx="3228460" cy="738664"/>
          </a:xfrm>
          <a:prstGeom prst="rect">
            <a:avLst/>
          </a:prstGeom>
          <a:noFill/>
        </p:spPr>
        <p:txBody>
          <a:bodyPr wrap="square" rtlCol="0">
            <a:spAutoFit/>
          </a:bodyPr>
          <a:lstStyle/>
          <a:p>
            <a:r>
              <a:rPr lang="en-US" b="1" dirty="0">
                <a:solidFill>
                  <a:schemeClr val="bg1"/>
                </a:solidFill>
              </a:rPr>
              <a:t>2024-2026 LCI</a:t>
            </a:r>
            <a:r>
              <a:rPr lang="en-US" sz="1400" dirty="0">
                <a:solidFill>
                  <a:schemeClr val="bg1"/>
                </a:solidFill>
              </a:rPr>
              <a:t> 	0.3701–0.5000</a:t>
            </a:r>
            <a:endParaRPr lang="en-US" dirty="0">
              <a:solidFill>
                <a:schemeClr val="bg1"/>
              </a:solidFill>
            </a:endParaRPr>
          </a:p>
          <a:p>
            <a:r>
              <a:rPr lang="en-US" b="1" dirty="0">
                <a:solidFill>
                  <a:schemeClr val="bg1"/>
                </a:solidFill>
              </a:rPr>
              <a:t>Semester (0.5 </a:t>
            </a:r>
            <a:r>
              <a:rPr lang="en-US" b="1" dirty="0" err="1">
                <a:solidFill>
                  <a:schemeClr val="bg1"/>
                </a:solidFill>
              </a:rPr>
              <a:t>cr</a:t>
            </a:r>
            <a:r>
              <a:rPr lang="en-US" b="1" dirty="0">
                <a:solidFill>
                  <a:schemeClr val="bg1"/>
                </a:solidFill>
              </a:rPr>
              <a:t>)</a:t>
            </a:r>
            <a:r>
              <a:rPr lang="en-US" dirty="0">
                <a:solidFill>
                  <a:schemeClr val="bg1"/>
                </a:solidFill>
              </a:rPr>
              <a:t>	$175</a:t>
            </a:r>
          </a:p>
          <a:p>
            <a:r>
              <a:rPr lang="en-US" b="1" dirty="0">
                <a:solidFill>
                  <a:schemeClr val="bg1"/>
                </a:solidFill>
              </a:rPr>
              <a:t>Year</a:t>
            </a:r>
            <a:r>
              <a:rPr lang="en-US" dirty="0">
                <a:solidFill>
                  <a:schemeClr val="bg1"/>
                </a:solidFill>
              </a:rPr>
              <a:t>		</a:t>
            </a:r>
            <a:r>
              <a:rPr lang="en-US" sz="1400" dirty="0">
                <a:solidFill>
                  <a:schemeClr val="bg1"/>
                </a:solidFill>
              </a:rPr>
              <a:t>$350</a:t>
            </a:r>
            <a:endParaRPr lang="en-US" dirty="0">
              <a:solidFill>
                <a:schemeClr val="bg1"/>
              </a:solidFill>
            </a:endParaRPr>
          </a:p>
        </p:txBody>
      </p:sp>
      <p:cxnSp>
        <p:nvCxnSpPr>
          <p:cNvPr id="33" name="Straight Connector 32">
            <a:extLst>
              <a:ext uri="{FF2B5EF4-FFF2-40B4-BE49-F238E27FC236}">
                <a16:creationId xmlns:a16="http://schemas.microsoft.com/office/drawing/2014/main" id="{6E836117-B0F6-F97E-442C-D3471287E727}"/>
              </a:ext>
            </a:extLst>
          </p:cNvPr>
          <p:cNvCxnSpPr>
            <a:cxnSpLocks/>
          </p:cNvCxnSpPr>
          <p:nvPr/>
        </p:nvCxnSpPr>
        <p:spPr>
          <a:xfrm>
            <a:off x="4847491" y="1483879"/>
            <a:ext cx="307700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4104F489-6ABA-FFC0-E809-F51143DEFFDA}"/>
              </a:ext>
            </a:extLst>
          </p:cNvPr>
          <p:cNvSpPr/>
          <p:nvPr/>
        </p:nvSpPr>
        <p:spPr>
          <a:xfrm>
            <a:off x="757285" y="2652009"/>
            <a:ext cx="3454951" cy="1442624"/>
          </a:xfrm>
          <a:prstGeom prst="rect">
            <a:avLst/>
          </a:prstGeom>
          <a:solidFill>
            <a:srgbClr val="162F4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sp>
        <p:nvSpPr>
          <p:cNvPr id="35" name="TextBox 34">
            <a:extLst>
              <a:ext uri="{FF2B5EF4-FFF2-40B4-BE49-F238E27FC236}">
                <a16:creationId xmlns:a16="http://schemas.microsoft.com/office/drawing/2014/main" id="{072EF782-2DE1-FC14-005C-26C071898477}"/>
              </a:ext>
            </a:extLst>
          </p:cNvPr>
          <p:cNvSpPr txBox="1"/>
          <p:nvPr/>
        </p:nvSpPr>
        <p:spPr>
          <a:xfrm>
            <a:off x="1805989" y="2658459"/>
            <a:ext cx="1357540" cy="461665"/>
          </a:xfrm>
          <a:prstGeom prst="rect">
            <a:avLst/>
          </a:prstGeom>
          <a:noFill/>
        </p:spPr>
        <p:txBody>
          <a:bodyPr wrap="square" rtlCol="0">
            <a:spAutoFit/>
          </a:bodyPr>
          <a:lstStyle/>
          <a:p>
            <a:r>
              <a:rPr lang="en-US" sz="2400" b="1" dirty="0">
                <a:solidFill>
                  <a:schemeClr val="bg1"/>
                </a:solidFill>
              </a:rPr>
              <a:t>BAND</a:t>
            </a:r>
            <a:r>
              <a:rPr lang="en-US" sz="1050" b="1" dirty="0">
                <a:solidFill>
                  <a:schemeClr val="bg1"/>
                </a:solidFill>
              </a:rPr>
              <a:t> </a:t>
            </a:r>
            <a:r>
              <a:rPr lang="en-US" sz="2400" b="1" dirty="0">
                <a:solidFill>
                  <a:schemeClr val="bg1"/>
                </a:solidFill>
              </a:rPr>
              <a:t>III</a:t>
            </a:r>
            <a:endParaRPr lang="en-US" sz="1050" b="1" dirty="0">
              <a:solidFill>
                <a:schemeClr val="bg1"/>
              </a:solidFill>
            </a:endParaRPr>
          </a:p>
        </p:txBody>
      </p:sp>
      <p:sp>
        <p:nvSpPr>
          <p:cNvPr id="36" name="TextBox 35">
            <a:extLst>
              <a:ext uri="{FF2B5EF4-FFF2-40B4-BE49-F238E27FC236}">
                <a16:creationId xmlns:a16="http://schemas.microsoft.com/office/drawing/2014/main" id="{847B07F1-3D6C-0242-10C7-43997F2CEF99}"/>
              </a:ext>
            </a:extLst>
          </p:cNvPr>
          <p:cNvSpPr txBox="1"/>
          <p:nvPr/>
        </p:nvSpPr>
        <p:spPr>
          <a:xfrm>
            <a:off x="872901" y="3238046"/>
            <a:ext cx="3279374" cy="738664"/>
          </a:xfrm>
          <a:prstGeom prst="rect">
            <a:avLst/>
          </a:prstGeom>
          <a:noFill/>
        </p:spPr>
        <p:txBody>
          <a:bodyPr wrap="square" rtlCol="0">
            <a:spAutoFit/>
          </a:bodyPr>
          <a:lstStyle/>
          <a:p>
            <a:r>
              <a:rPr lang="en-US" b="1" dirty="0">
                <a:solidFill>
                  <a:schemeClr val="bg1"/>
                </a:solidFill>
              </a:rPr>
              <a:t>2024-2026 LCI</a:t>
            </a:r>
            <a:r>
              <a:rPr lang="en-US" dirty="0">
                <a:solidFill>
                  <a:schemeClr val="bg1"/>
                </a:solidFill>
              </a:rPr>
              <a:t>	</a:t>
            </a:r>
            <a:r>
              <a:rPr lang="en-US" sz="1400" dirty="0">
                <a:solidFill>
                  <a:schemeClr val="bg1"/>
                </a:solidFill>
              </a:rPr>
              <a:t>0.5001–0.8000</a:t>
            </a:r>
            <a:endParaRPr lang="en-US" dirty="0">
              <a:solidFill>
                <a:schemeClr val="bg1"/>
              </a:solidFill>
            </a:endParaRPr>
          </a:p>
          <a:p>
            <a:r>
              <a:rPr lang="en-US" b="1" dirty="0">
                <a:solidFill>
                  <a:schemeClr val="bg1"/>
                </a:solidFill>
              </a:rPr>
              <a:t>Semester (0.5 </a:t>
            </a:r>
            <a:r>
              <a:rPr lang="en-US" b="1" dirty="0" err="1">
                <a:solidFill>
                  <a:schemeClr val="bg1"/>
                </a:solidFill>
              </a:rPr>
              <a:t>cr</a:t>
            </a:r>
            <a:r>
              <a:rPr lang="en-US" b="1" dirty="0">
                <a:solidFill>
                  <a:schemeClr val="bg1"/>
                </a:solidFill>
              </a:rPr>
              <a:t>)</a:t>
            </a:r>
            <a:r>
              <a:rPr lang="en-US" dirty="0">
                <a:solidFill>
                  <a:schemeClr val="bg1"/>
                </a:solidFill>
              </a:rPr>
              <a:t>	</a:t>
            </a:r>
            <a:r>
              <a:rPr lang="en-US" sz="1400" dirty="0">
                <a:solidFill>
                  <a:schemeClr val="bg1"/>
                </a:solidFill>
              </a:rPr>
              <a:t>$225</a:t>
            </a:r>
          </a:p>
          <a:p>
            <a:r>
              <a:rPr lang="en-US" b="1" dirty="0">
                <a:solidFill>
                  <a:schemeClr val="bg1"/>
                </a:solidFill>
              </a:rPr>
              <a:t>Year</a:t>
            </a:r>
            <a:r>
              <a:rPr lang="en-US" dirty="0">
                <a:solidFill>
                  <a:schemeClr val="bg1"/>
                </a:solidFill>
              </a:rPr>
              <a:t>		</a:t>
            </a:r>
            <a:r>
              <a:rPr lang="en-US" sz="1400" dirty="0">
                <a:solidFill>
                  <a:schemeClr val="bg1"/>
                </a:solidFill>
              </a:rPr>
              <a:t> $450</a:t>
            </a:r>
            <a:endParaRPr lang="en-US" dirty="0">
              <a:solidFill>
                <a:schemeClr val="bg1"/>
              </a:solidFill>
            </a:endParaRPr>
          </a:p>
        </p:txBody>
      </p:sp>
      <p:cxnSp>
        <p:nvCxnSpPr>
          <p:cNvPr id="37" name="Straight Connector 36">
            <a:extLst>
              <a:ext uri="{FF2B5EF4-FFF2-40B4-BE49-F238E27FC236}">
                <a16:creationId xmlns:a16="http://schemas.microsoft.com/office/drawing/2014/main" id="{2B3A0FD0-25D6-602E-A978-35C9F07C5EF1}"/>
              </a:ext>
            </a:extLst>
          </p:cNvPr>
          <p:cNvCxnSpPr>
            <a:cxnSpLocks/>
          </p:cNvCxnSpPr>
          <p:nvPr/>
        </p:nvCxnSpPr>
        <p:spPr>
          <a:xfrm>
            <a:off x="921619" y="3120124"/>
            <a:ext cx="307700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49914177-EC62-812D-E8AF-2D9A23104054}"/>
              </a:ext>
            </a:extLst>
          </p:cNvPr>
          <p:cNvSpPr/>
          <p:nvPr/>
        </p:nvSpPr>
        <p:spPr>
          <a:xfrm>
            <a:off x="4683157" y="2658459"/>
            <a:ext cx="3454951" cy="1442624"/>
          </a:xfrm>
          <a:prstGeom prst="rect">
            <a:avLst/>
          </a:prstGeom>
          <a:solidFill>
            <a:srgbClr val="50164A"/>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sp>
        <p:nvSpPr>
          <p:cNvPr id="39" name="TextBox 38">
            <a:extLst>
              <a:ext uri="{FF2B5EF4-FFF2-40B4-BE49-F238E27FC236}">
                <a16:creationId xmlns:a16="http://schemas.microsoft.com/office/drawing/2014/main" id="{83E35906-E01D-2260-5542-1AFEB865451F}"/>
              </a:ext>
            </a:extLst>
          </p:cNvPr>
          <p:cNvSpPr txBox="1"/>
          <p:nvPr/>
        </p:nvSpPr>
        <p:spPr>
          <a:xfrm>
            <a:off x="5668479" y="2674573"/>
            <a:ext cx="1613924" cy="461665"/>
          </a:xfrm>
          <a:prstGeom prst="rect">
            <a:avLst/>
          </a:prstGeom>
          <a:noFill/>
        </p:spPr>
        <p:txBody>
          <a:bodyPr wrap="square" rtlCol="0">
            <a:spAutoFit/>
          </a:bodyPr>
          <a:lstStyle/>
          <a:p>
            <a:r>
              <a:rPr lang="en-US" sz="2400" b="1" dirty="0">
                <a:solidFill>
                  <a:schemeClr val="bg1"/>
                </a:solidFill>
              </a:rPr>
              <a:t>GLOBAL*</a:t>
            </a:r>
            <a:endParaRPr lang="en-US" sz="1050" b="1" dirty="0">
              <a:solidFill>
                <a:schemeClr val="bg1"/>
              </a:solidFill>
            </a:endParaRPr>
          </a:p>
        </p:txBody>
      </p:sp>
      <p:sp>
        <p:nvSpPr>
          <p:cNvPr id="40" name="TextBox 39">
            <a:extLst>
              <a:ext uri="{FF2B5EF4-FFF2-40B4-BE49-F238E27FC236}">
                <a16:creationId xmlns:a16="http://schemas.microsoft.com/office/drawing/2014/main" id="{8CF914D2-F619-96AC-32EF-3FF2A466A400}"/>
              </a:ext>
            </a:extLst>
          </p:cNvPr>
          <p:cNvSpPr txBox="1"/>
          <p:nvPr/>
        </p:nvSpPr>
        <p:spPr>
          <a:xfrm>
            <a:off x="4798773" y="3244496"/>
            <a:ext cx="3174444" cy="738664"/>
          </a:xfrm>
          <a:prstGeom prst="rect">
            <a:avLst/>
          </a:prstGeom>
          <a:noFill/>
        </p:spPr>
        <p:txBody>
          <a:bodyPr wrap="square" rtlCol="0">
            <a:spAutoFit/>
          </a:bodyPr>
          <a:lstStyle/>
          <a:p>
            <a:r>
              <a:rPr lang="en-US" b="1" dirty="0">
                <a:solidFill>
                  <a:schemeClr val="bg1"/>
                </a:solidFill>
              </a:rPr>
              <a:t>2024-2026 LCI</a:t>
            </a:r>
            <a:r>
              <a:rPr lang="en-US" dirty="0">
                <a:solidFill>
                  <a:schemeClr val="bg1"/>
                </a:solidFill>
              </a:rPr>
              <a:t>	</a:t>
            </a:r>
            <a:r>
              <a:rPr lang="en-US" sz="1400" dirty="0">
                <a:solidFill>
                  <a:schemeClr val="bg1"/>
                </a:solidFill>
              </a:rPr>
              <a:t>N/A</a:t>
            </a:r>
            <a:endParaRPr lang="en-US" dirty="0">
              <a:solidFill>
                <a:schemeClr val="bg1"/>
              </a:solidFill>
            </a:endParaRPr>
          </a:p>
          <a:p>
            <a:r>
              <a:rPr lang="en-US" b="1" dirty="0">
                <a:solidFill>
                  <a:schemeClr val="bg1"/>
                </a:solidFill>
              </a:rPr>
              <a:t>Semester (0.5 </a:t>
            </a:r>
            <a:r>
              <a:rPr lang="en-US" b="1" dirty="0" err="1">
                <a:solidFill>
                  <a:schemeClr val="bg1"/>
                </a:solidFill>
              </a:rPr>
              <a:t>cr</a:t>
            </a:r>
            <a:r>
              <a:rPr lang="en-US" b="1" dirty="0">
                <a:solidFill>
                  <a:schemeClr val="bg1"/>
                </a:solidFill>
              </a:rPr>
              <a:t>)</a:t>
            </a:r>
            <a:r>
              <a:rPr lang="en-US" dirty="0">
                <a:solidFill>
                  <a:schemeClr val="bg1"/>
                </a:solidFill>
              </a:rPr>
              <a:t>	</a:t>
            </a:r>
            <a:r>
              <a:rPr lang="en-US" sz="1400" dirty="0">
                <a:solidFill>
                  <a:schemeClr val="bg1"/>
                </a:solidFill>
              </a:rPr>
              <a:t>$275 </a:t>
            </a:r>
          </a:p>
          <a:p>
            <a:r>
              <a:rPr lang="en-US" b="1" dirty="0">
                <a:solidFill>
                  <a:schemeClr val="bg1"/>
                </a:solidFill>
              </a:rPr>
              <a:t>Year</a:t>
            </a:r>
            <a:r>
              <a:rPr lang="en-US" dirty="0">
                <a:solidFill>
                  <a:schemeClr val="bg1"/>
                </a:solidFill>
              </a:rPr>
              <a:t>		</a:t>
            </a:r>
            <a:r>
              <a:rPr lang="en-US" sz="1400" dirty="0">
                <a:solidFill>
                  <a:schemeClr val="bg1"/>
                </a:solidFill>
              </a:rPr>
              <a:t>$550</a:t>
            </a:r>
            <a:endParaRPr lang="en-US" dirty="0">
              <a:solidFill>
                <a:schemeClr val="bg1"/>
              </a:solidFill>
            </a:endParaRPr>
          </a:p>
        </p:txBody>
      </p:sp>
      <p:cxnSp>
        <p:nvCxnSpPr>
          <p:cNvPr id="41" name="Straight Connector 40">
            <a:extLst>
              <a:ext uri="{FF2B5EF4-FFF2-40B4-BE49-F238E27FC236}">
                <a16:creationId xmlns:a16="http://schemas.microsoft.com/office/drawing/2014/main" id="{AC90FD0E-F895-B7B8-4FFD-D3D59B89A8F8}"/>
              </a:ext>
            </a:extLst>
          </p:cNvPr>
          <p:cNvCxnSpPr>
            <a:cxnSpLocks/>
          </p:cNvCxnSpPr>
          <p:nvPr/>
        </p:nvCxnSpPr>
        <p:spPr>
          <a:xfrm>
            <a:off x="4847491" y="3126574"/>
            <a:ext cx="3077008"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5"/>
          <p:cNvSpPr txBox="1">
            <a:spLocks noGrp="1"/>
          </p:cNvSpPr>
          <p:nvPr>
            <p:ph type="title"/>
          </p:nvPr>
        </p:nvSpPr>
        <p:spPr>
          <a:xfrm>
            <a:off x="457200" y="394900"/>
            <a:ext cx="8229600" cy="368700"/>
          </a:xfrm>
          <a:prstGeom prst="rect">
            <a:avLst/>
          </a:prstGeom>
        </p:spPr>
        <p:txBody>
          <a:bodyPr spcFirstLastPara="1" wrap="square" lIns="0" tIns="91425" rIns="0" bIns="91425" anchor="t" anchorCtr="0">
            <a:normAutofit fontScale="90000"/>
          </a:bodyPr>
          <a:lstStyle/>
          <a:p>
            <a:pPr marL="0" lvl="0" indent="0" algn="l" rtl="0">
              <a:spcBef>
                <a:spcPts val="0"/>
              </a:spcBef>
              <a:spcAft>
                <a:spcPts val="0"/>
              </a:spcAft>
              <a:buClr>
                <a:schemeClr val="dk1"/>
              </a:buClr>
              <a:buSzPct val="39285"/>
              <a:buFont typeface="Arial"/>
              <a:buNone/>
            </a:pPr>
            <a:r>
              <a:rPr lang="en"/>
              <a:t>Engagement Costs: 6–12 Single Class (30:1) &amp; PT Mentor</a:t>
            </a:r>
            <a:endParaRPr/>
          </a:p>
          <a:p>
            <a:pPr marL="0" lvl="0" indent="0" algn="l" rtl="0">
              <a:spcBef>
                <a:spcPts val="0"/>
              </a:spcBef>
              <a:spcAft>
                <a:spcPts val="0"/>
              </a:spcAft>
              <a:buNone/>
            </a:pPr>
            <a:endParaRPr/>
          </a:p>
        </p:txBody>
      </p:sp>
      <p:sp>
        <p:nvSpPr>
          <p:cNvPr id="277" name="Google Shape;277;p35"/>
          <p:cNvSpPr txBox="1">
            <a:spLocks noGrp="1"/>
          </p:cNvSpPr>
          <p:nvPr>
            <p:ph type="sldNum" idx="12"/>
          </p:nvPr>
        </p:nvSpPr>
        <p:spPr>
          <a:xfrm>
            <a:off x="8138108" y="4717142"/>
            <a:ext cx="548700" cy="3936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fld id="{00000000-1234-1234-1234-123412341234}" type="slidenum">
              <a:rPr lang="en"/>
              <a:t>21</a:t>
            </a:fld>
            <a:endParaRPr/>
          </a:p>
        </p:txBody>
      </p:sp>
      <p:sp>
        <p:nvSpPr>
          <p:cNvPr id="2" name="Rectangle 1">
            <a:extLst>
              <a:ext uri="{FF2B5EF4-FFF2-40B4-BE49-F238E27FC236}">
                <a16:creationId xmlns:a16="http://schemas.microsoft.com/office/drawing/2014/main" id="{B2CD8B5D-F17B-3112-1EA6-1CB9D774931B}"/>
              </a:ext>
            </a:extLst>
          </p:cNvPr>
          <p:cNvSpPr/>
          <p:nvPr/>
        </p:nvSpPr>
        <p:spPr>
          <a:xfrm>
            <a:off x="457200" y="910785"/>
            <a:ext cx="3894463" cy="1588393"/>
          </a:xfrm>
          <a:prstGeom prst="rect">
            <a:avLst/>
          </a:prstGeom>
          <a:solidFill>
            <a:srgbClr val="B25628"/>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sp>
        <p:nvSpPr>
          <p:cNvPr id="3" name="TextBox 2">
            <a:extLst>
              <a:ext uri="{FF2B5EF4-FFF2-40B4-BE49-F238E27FC236}">
                <a16:creationId xmlns:a16="http://schemas.microsoft.com/office/drawing/2014/main" id="{91A82849-86DE-C6C1-007D-42E31DBD9DC8}"/>
              </a:ext>
            </a:extLst>
          </p:cNvPr>
          <p:cNvSpPr txBox="1"/>
          <p:nvPr/>
        </p:nvSpPr>
        <p:spPr>
          <a:xfrm>
            <a:off x="1402736" y="910701"/>
            <a:ext cx="2041887" cy="400110"/>
          </a:xfrm>
          <a:prstGeom prst="rect">
            <a:avLst/>
          </a:prstGeom>
          <a:noFill/>
        </p:spPr>
        <p:txBody>
          <a:bodyPr wrap="square" rtlCol="0">
            <a:spAutoFit/>
          </a:bodyPr>
          <a:lstStyle/>
          <a:p>
            <a:pPr algn="ctr"/>
            <a:r>
              <a:rPr lang="en-US" sz="2000" b="1" dirty="0">
                <a:solidFill>
                  <a:schemeClr val="bg1"/>
                </a:solidFill>
              </a:rPr>
              <a:t>BAND I</a:t>
            </a:r>
          </a:p>
        </p:txBody>
      </p:sp>
      <p:sp>
        <p:nvSpPr>
          <p:cNvPr id="4" name="TextBox 3">
            <a:extLst>
              <a:ext uri="{FF2B5EF4-FFF2-40B4-BE49-F238E27FC236}">
                <a16:creationId xmlns:a16="http://schemas.microsoft.com/office/drawing/2014/main" id="{2A27A86E-E6B3-7A26-7FD8-EDDA8F812D5B}"/>
              </a:ext>
            </a:extLst>
          </p:cNvPr>
          <p:cNvSpPr txBox="1"/>
          <p:nvPr/>
        </p:nvSpPr>
        <p:spPr>
          <a:xfrm>
            <a:off x="572815" y="1391711"/>
            <a:ext cx="3701730" cy="1077218"/>
          </a:xfrm>
          <a:prstGeom prst="rect">
            <a:avLst/>
          </a:prstGeom>
          <a:noFill/>
        </p:spPr>
        <p:txBody>
          <a:bodyPr wrap="square" rtlCol="0">
            <a:spAutoFit/>
          </a:bodyPr>
          <a:lstStyle/>
          <a:p>
            <a:r>
              <a:rPr lang="en-US" sz="1200" b="1" dirty="0">
                <a:solidFill>
                  <a:schemeClr val="bg1"/>
                </a:solidFill>
              </a:rPr>
              <a:t>Class Size</a:t>
            </a:r>
            <a:r>
              <a:rPr lang="en-US" sz="1200" dirty="0">
                <a:solidFill>
                  <a:schemeClr val="bg1"/>
                </a:solidFill>
              </a:rPr>
              <a:t>			30</a:t>
            </a:r>
          </a:p>
          <a:p>
            <a:r>
              <a:rPr lang="en-US" sz="1200" b="1" dirty="0">
                <a:solidFill>
                  <a:schemeClr val="bg1"/>
                </a:solidFill>
              </a:rPr>
              <a:t>Semester (0.5 </a:t>
            </a:r>
            <a:r>
              <a:rPr lang="en-US" sz="1200" b="1" dirty="0" err="1">
                <a:solidFill>
                  <a:schemeClr val="bg1"/>
                </a:solidFill>
              </a:rPr>
              <a:t>cr</a:t>
            </a:r>
            <a:r>
              <a:rPr lang="en-US" sz="1200" b="1" dirty="0">
                <a:solidFill>
                  <a:schemeClr val="bg1"/>
                </a:solidFill>
              </a:rPr>
              <a:t>)</a:t>
            </a:r>
            <a:r>
              <a:rPr lang="en-US" sz="1200" dirty="0">
                <a:solidFill>
                  <a:schemeClr val="bg1"/>
                </a:solidFill>
              </a:rPr>
              <a:t>		$125</a:t>
            </a:r>
          </a:p>
          <a:p>
            <a:r>
              <a:rPr lang="en-US" sz="1200" b="1" dirty="0">
                <a:solidFill>
                  <a:schemeClr val="bg1"/>
                </a:solidFill>
              </a:rPr>
              <a:t>VVA Fees (1.0 </a:t>
            </a:r>
            <a:r>
              <a:rPr lang="en-US" sz="1200" b="1" dirty="0" err="1">
                <a:solidFill>
                  <a:schemeClr val="bg1"/>
                </a:solidFill>
              </a:rPr>
              <a:t>cr</a:t>
            </a:r>
            <a:r>
              <a:rPr lang="en-US" sz="1200" b="1" dirty="0">
                <a:solidFill>
                  <a:schemeClr val="bg1"/>
                </a:solidFill>
              </a:rPr>
              <a:t>)</a:t>
            </a:r>
            <a:r>
              <a:rPr lang="en-US" sz="1200" dirty="0">
                <a:solidFill>
                  <a:schemeClr val="bg1"/>
                </a:solidFill>
              </a:rPr>
              <a:t>		</a:t>
            </a:r>
            <a:r>
              <a:rPr lang="en" sz="1200" dirty="0">
                <a:solidFill>
                  <a:schemeClr val="bg1"/>
                </a:solidFill>
                <a:latin typeface="Lato"/>
                <a:ea typeface="Lato"/>
                <a:cs typeface="Lato"/>
                <a:sym typeface="Lato"/>
              </a:rPr>
              <a:t>$7,500</a:t>
            </a:r>
          </a:p>
          <a:p>
            <a:r>
              <a:rPr lang="en-US" sz="1200" b="1" dirty="0">
                <a:solidFill>
                  <a:schemeClr val="bg1"/>
                </a:solidFill>
                <a:latin typeface="+mn-lt"/>
                <a:ea typeface="Lato Black"/>
                <a:cs typeface="Lato Black"/>
                <a:sym typeface="Lato Black"/>
              </a:rPr>
              <a:t>Mentor: $30/</a:t>
            </a:r>
            <a:r>
              <a:rPr lang="en-US" sz="1200" b="1" dirty="0" err="1">
                <a:solidFill>
                  <a:schemeClr val="bg1"/>
                </a:solidFill>
                <a:latin typeface="+mn-lt"/>
                <a:ea typeface="Lato Black"/>
                <a:cs typeface="Lato Black"/>
                <a:sym typeface="Lato Black"/>
              </a:rPr>
              <a:t>hr</a:t>
            </a:r>
            <a:r>
              <a:rPr lang="en-US" sz="1200" b="1" dirty="0">
                <a:solidFill>
                  <a:schemeClr val="bg1"/>
                </a:solidFill>
                <a:latin typeface="+mn-lt"/>
                <a:ea typeface="Lato Black"/>
                <a:cs typeface="Lato Black"/>
                <a:sym typeface="Lato Black"/>
              </a:rPr>
              <a:t> (2.0 </a:t>
            </a:r>
            <a:r>
              <a:rPr lang="en-US" sz="1200" b="1" dirty="0" err="1">
                <a:solidFill>
                  <a:schemeClr val="bg1"/>
                </a:solidFill>
                <a:latin typeface="+mn-lt"/>
                <a:ea typeface="Lato Black"/>
                <a:cs typeface="Lato Black"/>
                <a:sym typeface="Lato Black"/>
              </a:rPr>
              <a:t>hr</a:t>
            </a:r>
            <a:r>
              <a:rPr lang="en-US" sz="1200" b="1" dirty="0">
                <a:solidFill>
                  <a:schemeClr val="bg1"/>
                </a:solidFill>
                <a:latin typeface="+mn-lt"/>
                <a:ea typeface="Lato Black"/>
                <a:cs typeface="Lato Black"/>
                <a:sym typeface="Lato Black"/>
              </a:rPr>
              <a:t>) @ 180 days</a:t>
            </a:r>
            <a:r>
              <a:rPr lang="en-US" sz="1200" dirty="0">
                <a:solidFill>
                  <a:schemeClr val="bg1"/>
                </a:solidFill>
                <a:latin typeface="Lato Black"/>
                <a:ea typeface="Lato Black"/>
                <a:cs typeface="Lato Black"/>
                <a:sym typeface="Lato Black"/>
              </a:rPr>
              <a:t>	</a:t>
            </a:r>
            <a:r>
              <a:rPr lang="en-US" sz="1200" dirty="0">
                <a:solidFill>
                  <a:schemeClr val="bg1"/>
                </a:solidFill>
                <a:latin typeface="Lato"/>
                <a:sym typeface="Lato Black"/>
              </a:rPr>
              <a:t>$10,800</a:t>
            </a:r>
          </a:p>
          <a:p>
            <a:r>
              <a:rPr lang="en-US" sz="1600" b="1" dirty="0">
                <a:solidFill>
                  <a:schemeClr val="bg1"/>
                </a:solidFill>
                <a:latin typeface="+mn-lt"/>
                <a:ea typeface="Lato Black"/>
                <a:cs typeface="Lato Black"/>
                <a:sym typeface="Lato Black"/>
              </a:rPr>
              <a:t>TOTAL</a:t>
            </a:r>
            <a:r>
              <a:rPr lang="en-US" sz="1600" dirty="0">
                <a:solidFill>
                  <a:schemeClr val="bg1"/>
                </a:solidFill>
                <a:latin typeface="Lato Black"/>
                <a:ea typeface="Lato Black"/>
                <a:cs typeface="Lato Black"/>
                <a:sym typeface="Lato Black"/>
              </a:rPr>
              <a:t>			</a:t>
            </a:r>
            <a:r>
              <a:rPr lang="en" sz="1600" b="1" dirty="0">
                <a:solidFill>
                  <a:schemeClr val="bg1"/>
                </a:solidFill>
                <a:latin typeface="+mn-lt"/>
                <a:ea typeface="Lato"/>
                <a:cs typeface="Lato"/>
                <a:sym typeface="Lato"/>
              </a:rPr>
              <a:t>$18,300</a:t>
            </a:r>
            <a:endParaRPr lang="en-US" sz="1600" dirty="0">
              <a:solidFill>
                <a:schemeClr val="bg1"/>
              </a:solidFill>
              <a:latin typeface="Lato Black"/>
              <a:ea typeface="Lato Black"/>
              <a:cs typeface="Lato Black"/>
              <a:sym typeface="Lato Black"/>
            </a:endParaRPr>
          </a:p>
        </p:txBody>
      </p:sp>
      <p:cxnSp>
        <p:nvCxnSpPr>
          <p:cNvPr id="5" name="Straight Connector 4">
            <a:extLst>
              <a:ext uri="{FF2B5EF4-FFF2-40B4-BE49-F238E27FC236}">
                <a16:creationId xmlns:a16="http://schemas.microsoft.com/office/drawing/2014/main" id="{5D0DAA9A-C6F4-CBCC-5F8B-8E912FC29CC6}"/>
              </a:ext>
            </a:extLst>
          </p:cNvPr>
          <p:cNvCxnSpPr>
            <a:cxnSpLocks/>
          </p:cNvCxnSpPr>
          <p:nvPr/>
        </p:nvCxnSpPr>
        <p:spPr>
          <a:xfrm>
            <a:off x="572815" y="1319139"/>
            <a:ext cx="359156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1A46A909-4B64-368C-A49B-6FBCA840AA64}"/>
              </a:ext>
            </a:extLst>
          </p:cNvPr>
          <p:cNvSpPr/>
          <p:nvPr/>
        </p:nvSpPr>
        <p:spPr>
          <a:xfrm>
            <a:off x="4572000" y="910785"/>
            <a:ext cx="3894463" cy="1588393"/>
          </a:xfrm>
          <a:prstGeom prst="rect">
            <a:avLst/>
          </a:prstGeom>
          <a:solidFill>
            <a:schemeClr val="accent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TextBox 14">
            <a:extLst>
              <a:ext uri="{FF2B5EF4-FFF2-40B4-BE49-F238E27FC236}">
                <a16:creationId xmlns:a16="http://schemas.microsoft.com/office/drawing/2014/main" id="{63E88783-F782-7BC5-1C82-C86C57F2B81D}"/>
              </a:ext>
            </a:extLst>
          </p:cNvPr>
          <p:cNvSpPr txBox="1"/>
          <p:nvPr/>
        </p:nvSpPr>
        <p:spPr>
          <a:xfrm>
            <a:off x="5517536" y="910701"/>
            <a:ext cx="2041887" cy="400110"/>
          </a:xfrm>
          <a:prstGeom prst="rect">
            <a:avLst/>
          </a:prstGeom>
          <a:noFill/>
        </p:spPr>
        <p:txBody>
          <a:bodyPr wrap="square" rtlCol="0">
            <a:spAutoFit/>
          </a:bodyPr>
          <a:lstStyle/>
          <a:p>
            <a:pPr algn="ctr"/>
            <a:r>
              <a:rPr lang="en-US" sz="2000" b="1" dirty="0">
                <a:solidFill>
                  <a:schemeClr val="bg1"/>
                </a:solidFill>
              </a:rPr>
              <a:t>BAND II</a:t>
            </a:r>
          </a:p>
        </p:txBody>
      </p:sp>
      <p:sp>
        <p:nvSpPr>
          <p:cNvPr id="16" name="TextBox 15">
            <a:extLst>
              <a:ext uri="{FF2B5EF4-FFF2-40B4-BE49-F238E27FC236}">
                <a16:creationId xmlns:a16="http://schemas.microsoft.com/office/drawing/2014/main" id="{24530244-D6C1-6E0A-92E8-D1E4B54129D1}"/>
              </a:ext>
            </a:extLst>
          </p:cNvPr>
          <p:cNvSpPr txBox="1"/>
          <p:nvPr/>
        </p:nvSpPr>
        <p:spPr>
          <a:xfrm>
            <a:off x="4687615" y="1391711"/>
            <a:ext cx="3701730" cy="1077218"/>
          </a:xfrm>
          <a:prstGeom prst="rect">
            <a:avLst/>
          </a:prstGeom>
          <a:noFill/>
        </p:spPr>
        <p:txBody>
          <a:bodyPr wrap="square" rtlCol="0">
            <a:spAutoFit/>
          </a:bodyPr>
          <a:lstStyle/>
          <a:p>
            <a:r>
              <a:rPr lang="en-US" sz="1200" b="1" dirty="0">
                <a:solidFill>
                  <a:schemeClr val="bg1"/>
                </a:solidFill>
              </a:rPr>
              <a:t>Class Size</a:t>
            </a:r>
            <a:r>
              <a:rPr lang="en-US" sz="1200" dirty="0">
                <a:solidFill>
                  <a:schemeClr val="bg1"/>
                </a:solidFill>
              </a:rPr>
              <a:t>			30</a:t>
            </a:r>
          </a:p>
          <a:p>
            <a:r>
              <a:rPr lang="en-US" sz="1200" b="1" dirty="0">
                <a:solidFill>
                  <a:schemeClr val="bg1"/>
                </a:solidFill>
              </a:rPr>
              <a:t>Semester (0.5 </a:t>
            </a:r>
            <a:r>
              <a:rPr lang="en-US" sz="1200" b="1" dirty="0" err="1">
                <a:solidFill>
                  <a:schemeClr val="bg1"/>
                </a:solidFill>
              </a:rPr>
              <a:t>cr</a:t>
            </a:r>
            <a:r>
              <a:rPr lang="en-US" sz="1200" b="1" dirty="0">
                <a:solidFill>
                  <a:schemeClr val="bg1"/>
                </a:solidFill>
              </a:rPr>
              <a:t>)</a:t>
            </a:r>
            <a:r>
              <a:rPr lang="en-US" sz="1200" dirty="0">
                <a:solidFill>
                  <a:schemeClr val="bg1"/>
                </a:solidFill>
              </a:rPr>
              <a:t>		$175</a:t>
            </a:r>
          </a:p>
          <a:p>
            <a:r>
              <a:rPr lang="en-US" sz="1200" b="1" dirty="0">
                <a:solidFill>
                  <a:schemeClr val="bg1"/>
                </a:solidFill>
              </a:rPr>
              <a:t>VVA Fees (1.0 </a:t>
            </a:r>
            <a:r>
              <a:rPr lang="en-US" sz="1200" b="1" dirty="0" err="1">
                <a:solidFill>
                  <a:schemeClr val="bg1"/>
                </a:solidFill>
              </a:rPr>
              <a:t>cr</a:t>
            </a:r>
            <a:r>
              <a:rPr lang="en-US" sz="1200" b="1" dirty="0">
                <a:solidFill>
                  <a:schemeClr val="bg1"/>
                </a:solidFill>
              </a:rPr>
              <a:t>)</a:t>
            </a:r>
            <a:r>
              <a:rPr lang="en-US" sz="1200" dirty="0">
                <a:solidFill>
                  <a:schemeClr val="bg1"/>
                </a:solidFill>
              </a:rPr>
              <a:t>		</a:t>
            </a:r>
            <a:r>
              <a:rPr lang="en" sz="1200" dirty="0">
                <a:solidFill>
                  <a:schemeClr val="bg1"/>
                </a:solidFill>
                <a:latin typeface="Lato"/>
                <a:ea typeface="Lato"/>
                <a:cs typeface="Lato"/>
                <a:sym typeface="Lato"/>
              </a:rPr>
              <a:t>$10,500</a:t>
            </a:r>
          </a:p>
          <a:p>
            <a:r>
              <a:rPr lang="en-US" sz="1200" b="1" dirty="0">
                <a:solidFill>
                  <a:schemeClr val="bg1"/>
                </a:solidFill>
                <a:latin typeface="+mn-lt"/>
                <a:ea typeface="Lato Black"/>
                <a:cs typeface="Lato Black"/>
                <a:sym typeface="Lato Black"/>
              </a:rPr>
              <a:t>Mentor: $30/</a:t>
            </a:r>
            <a:r>
              <a:rPr lang="en-US" sz="1200" b="1" dirty="0" err="1">
                <a:solidFill>
                  <a:schemeClr val="bg1"/>
                </a:solidFill>
                <a:latin typeface="+mn-lt"/>
                <a:ea typeface="Lato Black"/>
                <a:cs typeface="Lato Black"/>
                <a:sym typeface="Lato Black"/>
              </a:rPr>
              <a:t>hr</a:t>
            </a:r>
            <a:r>
              <a:rPr lang="en-US" sz="1200" b="1" dirty="0">
                <a:solidFill>
                  <a:schemeClr val="bg1"/>
                </a:solidFill>
                <a:latin typeface="+mn-lt"/>
                <a:ea typeface="Lato Black"/>
                <a:cs typeface="Lato Black"/>
                <a:sym typeface="Lato Black"/>
              </a:rPr>
              <a:t> (2.0 </a:t>
            </a:r>
            <a:r>
              <a:rPr lang="en-US" sz="1200" b="1" dirty="0" err="1">
                <a:solidFill>
                  <a:schemeClr val="bg1"/>
                </a:solidFill>
                <a:latin typeface="+mn-lt"/>
                <a:ea typeface="Lato Black"/>
                <a:cs typeface="Lato Black"/>
                <a:sym typeface="Lato Black"/>
              </a:rPr>
              <a:t>hr</a:t>
            </a:r>
            <a:r>
              <a:rPr lang="en-US" sz="1200" b="1" dirty="0">
                <a:solidFill>
                  <a:schemeClr val="bg1"/>
                </a:solidFill>
                <a:latin typeface="+mn-lt"/>
                <a:ea typeface="Lato Black"/>
                <a:cs typeface="Lato Black"/>
                <a:sym typeface="Lato Black"/>
              </a:rPr>
              <a:t>) @ 180 days</a:t>
            </a:r>
            <a:r>
              <a:rPr lang="en-US" sz="1200" dirty="0">
                <a:solidFill>
                  <a:schemeClr val="bg1"/>
                </a:solidFill>
                <a:latin typeface="Lato Black"/>
                <a:ea typeface="Lato Black"/>
                <a:cs typeface="Lato Black"/>
                <a:sym typeface="Lato Black"/>
              </a:rPr>
              <a:t>	</a:t>
            </a:r>
            <a:r>
              <a:rPr lang="en-US" sz="1200" dirty="0">
                <a:solidFill>
                  <a:schemeClr val="bg1"/>
                </a:solidFill>
                <a:latin typeface="Lato"/>
                <a:sym typeface="Lato Black"/>
              </a:rPr>
              <a:t>$10,800</a:t>
            </a:r>
          </a:p>
          <a:p>
            <a:r>
              <a:rPr lang="en-US" sz="1600" b="1" dirty="0">
                <a:solidFill>
                  <a:schemeClr val="bg1"/>
                </a:solidFill>
                <a:latin typeface="+mn-lt"/>
                <a:ea typeface="Lato Black"/>
                <a:cs typeface="Lato Black"/>
                <a:sym typeface="Lato Black"/>
              </a:rPr>
              <a:t>TOTAL</a:t>
            </a:r>
            <a:r>
              <a:rPr lang="en-US" sz="1600" dirty="0">
                <a:solidFill>
                  <a:schemeClr val="bg1"/>
                </a:solidFill>
                <a:latin typeface="Lato Black"/>
                <a:ea typeface="Lato Black"/>
                <a:cs typeface="Lato Black"/>
                <a:sym typeface="Lato Black"/>
              </a:rPr>
              <a:t>			</a:t>
            </a:r>
            <a:r>
              <a:rPr lang="en" sz="1600" b="1" dirty="0">
                <a:solidFill>
                  <a:schemeClr val="bg1"/>
                </a:solidFill>
                <a:latin typeface="+mn-lt"/>
                <a:ea typeface="Lato"/>
                <a:cs typeface="Lato"/>
                <a:sym typeface="Lato"/>
              </a:rPr>
              <a:t>$21,300</a:t>
            </a:r>
            <a:endParaRPr lang="en-US" sz="1600" dirty="0">
              <a:solidFill>
                <a:schemeClr val="bg1"/>
              </a:solidFill>
              <a:latin typeface="Lato Black"/>
              <a:ea typeface="Lato Black"/>
              <a:cs typeface="Lato Black"/>
              <a:sym typeface="Lato Black"/>
            </a:endParaRPr>
          </a:p>
        </p:txBody>
      </p:sp>
      <p:cxnSp>
        <p:nvCxnSpPr>
          <p:cNvPr id="17" name="Straight Connector 16">
            <a:extLst>
              <a:ext uri="{FF2B5EF4-FFF2-40B4-BE49-F238E27FC236}">
                <a16:creationId xmlns:a16="http://schemas.microsoft.com/office/drawing/2014/main" id="{E9106939-C6C2-005B-304E-E468ED026D12}"/>
              </a:ext>
            </a:extLst>
          </p:cNvPr>
          <p:cNvCxnSpPr>
            <a:cxnSpLocks/>
          </p:cNvCxnSpPr>
          <p:nvPr/>
        </p:nvCxnSpPr>
        <p:spPr>
          <a:xfrm>
            <a:off x="4687615" y="1319139"/>
            <a:ext cx="359156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EE980A93-D5E8-AA65-2F08-DC78CC821FB3}"/>
              </a:ext>
            </a:extLst>
          </p:cNvPr>
          <p:cNvSpPr/>
          <p:nvPr/>
        </p:nvSpPr>
        <p:spPr>
          <a:xfrm>
            <a:off x="2624768" y="2731346"/>
            <a:ext cx="3894463" cy="1588393"/>
          </a:xfrm>
          <a:prstGeom prst="rect">
            <a:avLst/>
          </a:prstGeom>
          <a:solidFill>
            <a:srgbClr val="162F4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TextBox 18">
            <a:extLst>
              <a:ext uri="{FF2B5EF4-FFF2-40B4-BE49-F238E27FC236}">
                <a16:creationId xmlns:a16="http://schemas.microsoft.com/office/drawing/2014/main" id="{CDF9E10D-0A24-677D-D0B6-E65F7906B432}"/>
              </a:ext>
            </a:extLst>
          </p:cNvPr>
          <p:cNvSpPr txBox="1"/>
          <p:nvPr/>
        </p:nvSpPr>
        <p:spPr>
          <a:xfrm>
            <a:off x="3515219" y="2731262"/>
            <a:ext cx="2041887" cy="400110"/>
          </a:xfrm>
          <a:prstGeom prst="rect">
            <a:avLst/>
          </a:prstGeom>
          <a:noFill/>
        </p:spPr>
        <p:txBody>
          <a:bodyPr wrap="square" rtlCol="0">
            <a:spAutoFit/>
          </a:bodyPr>
          <a:lstStyle/>
          <a:p>
            <a:pPr algn="ctr"/>
            <a:r>
              <a:rPr lang="en-US" sz="2000" b="1" dirty="0">
                <a:solidFill>
                  <a:schemeClr val="bg1"/>
                </a:solidFill>
              </a:rPr>
              <a:t>BAND III</a:t>
            </a:r>
          </a:p>
        </p:txBody>
      </p:sp>
      <p:sp>
        <p:nvSpPr>
          <p:cNvPr id="20" name="TextBox 19">
            <a:extLst>
              <a:ext uri="{FF2B5EF4-FFF2-40B4-BE49-F238E27FC236}">
                <a16:creationId xmlns:a16="http://schemas.microsoft.com/office/drawing/2014/main" id="{20C723F3-994A-DCF5-E8C9-E8A53694F14B}"/>
              </a:ext>
            </a:extLst>
          </p:cNvPr>
          <p:cNvSpPr txBox="1"/>
          <p:nvPr/>
        </p:nvSpPr>
        <p:spPr>
          <a:xfrm>
            <a:off x="2740383" y="3212272"/>
            <a:ext cx="3701730" cy="1077218"/>
          </a:xfrm>
          <a:prstGeom prst="rect">
            <a:avLst/>
          </a:prstGeom>
          <a:noFill/>
        </p:spPr>
        <p:txBody>
          <a:bodyPr wrap="square" rtlCol="0">
            <a:spAutoFit/>
          </a:bodyPr>
          <a:lstStyle/>
          <a:p>
            <a:r>
              <a:rPr lang="en-US" sz="1200" b="1" dirty="0">
                <a:solidFill>
                  <a:schemeClr val="bg1"/>
                </a:solidFill>
              </a:rPr>
              <a:t>Class Size</a:t>
            </a:r>
            <a:r>
              <a:rPr lang="en-US" sz="1200" dirty="0">
                <a:solidFill>
                  <a:schemeClr val="bg1"/>
                </a:solidFill>
              </a:rPr>
              <a:t>			30</a:t>
            </a:r>
          </a:p>
          <a:p>
            <a:r>
              <a:rPr lang="en-US" sz="1200" b="1" dirty="0">
                <a:solidFill>
                  <a:schemeClr val="bg1"/>
                </a:solidFill>
              </a:rPr>
              <a:t>Semester (0.5 </a:t>
            </a:r>
            <a:r>
              <a:rPr lang="en-US" sz="1200" b="1" dirty="0" err="1">
                <a:solidFill>
                  <a:schemeClr val="bg1"/>
                </a:solidFill>
              </a:rPr>
              <a:t>cr</a:t>
            </a:r>
            <a:r>
              <a:rPr lang="en-US" sz="1200" b="1" dirty="0">
                <a:solidFill>
                  <a:schemeClr val="bg1"/>
                </a:solidFill>
              </a:rPr>
              <a:t>)</a:t>
            </a:r>
            <a:r>
              <a:rPr lang="en-US" sz="1200" dirty="0">
                <a:solidFill>
                  <a:schemeClr val="bg1"/>
                </a:solidFill>
              </a:rPr>
              <a:t>		$225</a:t>
            </a:r>
          </a:p>
          <a:p>
            <a:r>
              <a:rPr lang="en-US" sz="1200" b="1" dirty="0">
                <a:solidFill>
                  <a:schemeClr val="bg1"/>
                </a:solidFill>
              </a:rPr>
              <a:t>VVA Fees (1.0 </a:t>
            </a:r>
            <a:r>
              <a:rPr lang="en-US" sz="1200" b="1" dirty="0" err="1">
                <a:solidFill>
                  <a:schemeClr val="bg1"/>
                </a:solidFill>
              </a:rPr>
              <a:t>cr</a:t>
            </a:r>
            <a:r>
              <a:rPr lang="en-US" sz="1200" b="1" dirty="0">
                <a:solidFill>
                  <a:schemeClr val="bg1"/>
                </a:solidFill>
              </a:rPr>
              <a:t>)</a:t>
            </a:r>
            <a:r>
              <a:rPr lang="en-US" sz="1200" dirty="0">
                <a:solidFill>
                  <a:schemeClr val="bg1"/>
                </a:solidFill>
              </a:rPr>
              <a:t>		</a:t>
            </a:r>
            <a:r>
              <a:rPr lang="en" sz="1200" dirty="0">
                <a:solidFill>
                  <a:schemeClr val="bg1"/>
                </a:solidFill>
                <a:latin typeface="Lato"/>
                <a:ea typeface="Lato"/>
                <a:cs typeface="Lato"/>
                <a:sym typeface="Lato"/>
              </a:rPr>
              <a:t>$13,500</a:t>
            </a:r>
          </a:p>
          <a:p>
            <a:r>
              <a:rPr lang="en-US" sz="1200" b="1" dirty="0">
                <a:solidFill>
                  <a:schemeClr val="bg1"/>
                </a:solidFill>
                <a:latin typeface="+mn-lt"/>
                <a:ea typeface="Lato Black"/>
                <a:cs typeface="Lato Black"/>
                <a:sym typeface="Lato Black"/>
              </a:rPr>
              <a:t>Mentor: $30/</a:t>
            </a:r>
            <a:r>
              <a:rPr lang="en-US" sz="1200" b="1" dirty="0" err="1">
                <a:solidFill>
                  <a:schemeClr val="bg1"/>
                </a:solidFill>
                <a:latin typeface="+mn-lt"/>
                <a:ea typeface="Lato Black"/>
                <a:cs typeface="Lato Black"/>
                <a:sym typeface="Lato Black"/>
              </a:rPr>
              <a:t>hr</a:t>
            </a:r>
            <a:r>
              <a:rPr lang="en-US" sz="1200" b="1" dirty="0">
                <a:solidFill>
                  <a:schemeClr val="bg1"/>
                </a:solidFill>
                <a:latin typeface="+mn-lt"/>
                <a:ea typeface="Lato Black"/>
                <a:cs typeface="Lato Black"/>
                <a:sym typeface="Lato Black"/>
              </a:rPr>
              <a:t> (2.0 </a:t>
            </a:r>
            <a:r>
              <a:rPr lang="en-US" sz="1200" b="1" dirty="0" err="1">
                <a:solidFill>
                  <a:schemeClr val="bg1"/>
                </a:solidFill>
                <a:latin typeface="+mn-lt"/>
                <a:ea typeface="Lato Black"/>
                <a:cs typeface="Lato Black"/>
                <a:sym typeface="Lato Black"/>
              </a:rPr>
              <a:t>hr</a:t>
            </a:r>
            <a:r>
              <a:rPr lang="en-US" sz="1200" b="1" dirty="0">
                <a:solidFill>
                  <a:schemeClr val="bg1"/>
                </a:solidFill>
                <a:latin typeface="+mn-lt"/>
                <a:ea typeface="Lato Black"/>
                <a:cs typeface="Lato Black"/>
                <a:sym typeface="Lato Black"/>
              </a:rPr>
              <a:t>) @ 180 days</a:t>
            </a:r>
            <a:r>
              <a:rPr lang="en-US" sz="1200" dirty="0">
                <a:solidFill>
                  <a:schemeClr val="bg1"/>
                </a:solidFill>
                <a:latin typeface="Lato Black"/>
                <a:ea typeface="Lato Black"/>
                <a:cs typeface="Lato Black"/>
                <a:sym typeface="Lato Black"/>
              </a:rPr>
              <a:t>	</a:t>
            </a:r>
            <a:r>
              <a:rPr lang="en-US" sz="1200" dirty="0">
                <a:solidFill>
                  <a:schemeClr val="bg1"/>
                </a:solidFill>
                <a:latin typeface="Lato"/>
                <a:sym typeface="Lato Black"/>
              </a:rPr>
              <a:t>$10,800</a:t>
            </a:r>
          </a:p>
          <a:p>
            <a:r>
              <a:rPr lang="en-US" sz="1600" b="1" dirty="0">
                <a:solidFill>
                  <a:schemeClr val="bg1"/>
                </a:solidFill>
                <a:latin typeface="+mn-lt"/>
                <a:ea typeface="Lato Black"/>
                <a:cs typeface="Lato Black"/>
                <a:sym typeface="Lato Black"/>
              </a:rPr>
              <a:t>TOTAL</a:t>
            </a:r>
            <a:r>
              <a:rPr lang="en-US" sz="1600" dirty="0">
                <a:solidFill>
                  <a:schemeClr val="bg1"/>
                </a:solidFill>
                <a:latin typeface="Lato Black"/>
                <a:ea typeface="Lato Black"/>
                <a:cs typeface="Lato Black"/>
                <a:sym typeface="Lato Black"/>
              </a:rPr>
              <a:t>			</a:t>
            </a:r>
            <a:r>
              <a:rPr lang="en" sz="1600" b="1" dirty="0">
                <a:solidFill>
                  <a:schemeClr val="bg1"/>
                </a:solidFill>
                <a:latin typeface="+mn-lt"/>
                <a:ea typeface="Lato"/>
                <a:cs typeface="Lato"/>
                <a:sym typeface="Lato"/>
              </a:rPr>
              <a:t>$24,300</a:t>
            </a:r>
            <a:endParaRPr lang="en-US" sz="1600" dirty="0">
              <a:solidFill>
                <a:schemeClr val="bg1"/>
              </a:solidFill>
              <a:latin typeface="Lato Black"/>
              <a:ea typeface="Lato Black"/>
              <a:cs typeface="Lato Black"/>
              <a:sym typeface="Lato Black"/>
            </a:endParaRPr>
          </a:p>
        </p:txBody>
      </p:sp>
      <p:cxnSp>
        <p:nvCxnSpPr>
          <p:cNvPr id="21" name="Straight Connector 20">
            <a:extLst>
              <a:ext uri="{FF2B5EF4-FFF2-40B4-BE49-F238E27FC236}">
                <a16:creationId xmlns:a16="http://schemas.microsoft.com/office/drawing/2014/main" id="{93E83CAF-A5BD-4485-EC63-A910AC726910}"/>
              </a:ext>
            </a:extLst>
          </p:cNvPr>
          <p:cNvCxnSpPr>
            <a:cxnSpLocks/>
          </p:cNvCxnSpPr>
          <p:nvPr/>
        </p:nvCxnSpPr>
        <p:spPr>
          <a:xfrm>
            <a:off x="2740383" y="3139700"/>
            <a:ext cx="359156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6"/>
          <p:cNvSpPr txBox="1">
            <a:spLocks noGrp="1"/>
          </p:cNvSpPr>
          <p:nvPr>
            <p:ph type="title"/>
          </p:nvPr>
        </p:nvSpPr>
        <p:spPr>
          <a:xfrm>
            <a:off x="457200" y="394900"/>
            <a:ext cx="8229600" cy="368700"/>
          </a:xfrm>
          <a:prstGeom prst="rect">
            <a:avLst/>
          </a:prstGeom>
        </p:spPr>
        <p:txBody>
          <a:bodyPr spcFirstLastPara="1" wrap="square" lIns="0" tIns="91425" rIns="0" bIns="91425" anchor="t" anchorCtr="0">
            <a:normAutofit fontScale="90000"/>
          </a:bodyPr>
          <a:lstStyle/>
          <a:p>
            <a:pPr marL="0" lvl="0" indent="0" algn="l" rtl="0">
              <a:spcBef>
                <a:spcPts val="0"/>
              </a:spcBef>
              <a:spcAft>
                <a:spcPts val="0"/>
              </a:spcAft>
              <a:buNone/>
            </a:pPr>
            <a:r>
              <a:rPr lang="en"/>
              <a:t>Engagement Costs: Teacher (150:1) &amp; FT Mentor</a:t>
            </a:r>
            <a:endParaRPr/>
          </a:p>
          <a:p>
            <a:pPr marL="0" lvl="0" indent="0" algn="l" rtl="0">
              <a:spcBef>
                <a:spcPts val="0"/>
              </a:spcBef>
              <a:spcAft>
                <a:spcPts val="0"/>
              </a:spcAft>
              <a:buNone/>
            </a:pPr>
            <a:endParaRPr/>
          </a:p>
        </p:txBody>
      </p:sp>
      <p:sp>
        <p:nvSpPr>
          <p:cNvPr id="284" name="Google Shape;284;p36"/>
          <p:cNvSpPr txBox="1">
            <a:spLocks noGrp="1"/>
          </p:cNvSpPr>
          <p:nvPr>
            <p:ph type="sldNum" idx="12"/>
          </p:nvPr>
        </p:nvSpPr>
        <p:spPr>
          <a:xfrm>
            <a:off x="8138108" y="4717142"/>
            <a:ext cx="548700" cy="3936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fld id="{00000000-1234-1234-1234-123412341234}" type="slidenum">
              <a:rPr lang="en"/>
              <a:t>22</a:t>
            </a:fld>
            <a:endParaRPr/>
          </a:p>
        </p:txBody>
      </p:sp>
      <p:sp>
        <p:nvSpPr>
          <p:cNvPr id="2" name="Rectangle 1">
            <a:extLst>
              <a:ext uri="{FF2B5EF4-FFF2-40B4-BE49-F238E27FC236}">
                <a16:creationId xmlns:a16="http://schemas.microsoft.com/office/drawing/2014/main" id="{9FF82B29-67CA-196C-B6E2-5FC1968B06D9}"/>
              </a:ext>
            </a:extLst>
          </p:cNvPr>
          <p:cNvSpPr/>
          <p:nvPr/>
        </p:nvSpPr>
        <p:spPr>
          <a:xfrm>
            <a:off x="457200" y="910785"/>
            <a:ext cx="3894463" cy="1588393"/>
          </a:xfrm>
          <a:prstGeom prst="rect">
            <a:avLst/>
          </a:prstGeom>
          <a:solidFill>
            <a:srgbClr val="B25628"/>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75000"/>
                </a:schemeClr>
              </a:solidFill>
            </a:endParaRPr>
          </a:p>
        </p:txBody>
      </p:sp>
      <p:sp>
        <p:nvSpPr>
          <p:cNvPr id="3" name="TextBox 2">
            <a:extLst>
              <a:ext uri="{FF2B5EF4-FFF2-40B4-BE49-F238E27FC236}">
                <a16:creationId xmlns:a16="http://schemas.microsoft.com/office/drawing/2014/main" id="{9FC9F2B6-30E9-4C5C-E0BC-0E53D856AF3A}"/>
              </a:ext>
            </a:extLst>
          </p:cNvPr>
          <p:cNvSpPr txBox="1"/>
          <p:nvPr/>
        </p:nvSpPr>
        <p:spPr>
          <a:xfrm>
            <a:off x="1402736" y="910701"/>
            <a:ext cx="2041887" cy="400110"/>
          </a:xfrm>
          <a:prstGeom prst="rect">
            <a:avLst/>
          </a:prstGeom>
          <a:noFill/>
        </p:spPr>
        <p:txBody>
          <a:bodyPr wrap="square" rtlCol="0">
            <a:spAutoFit/>
          </a:bodyPr>
          <a:lstStyle/>
          <a:p>
            <a:pPr algn="ctr"/>
            <a:r>
              <a:rPr lang="en-US" sz="2000" b="1" dirty="0">
                <a:solidFill>
                  <a:schemeClr val="bg1"/>
                </a:solidFill>
              </a:rPr>
              <a:t>BAND I</a:t>
            </a:r>
          </a:p>
        </p:txBody>
      </p:sp>
      <p:sp>
        <p:nvSpPr>
          <p:cNvPr id="4" name="TextBox 3">
            <a:extLst>
              <a:ext uri="{FF2B5EF4-FFF2-40B4-BE49-F238E27FC236}">
                <a16:creationId xmlns:a16="http://schemas.microsoft.com/office/drawing/2014/main" id="{91211BD5-7AC6-4B57-500D-99519250E03A}"/>
              </a:ext>
            </a:extLst>
          </p:cNvPr>
          <p:cNvSpPr txBox="1"/>
          <p:nvPr/>
        </p:nvSpPr>
        <p:spPr>
          <a:xfrm>
            <a:off x="572815" y="1391711"/>
            <a:ext cx="3701730" cy="1077218"/>
          </a:xfrm>
          <a:prstGeom prst="rect">
            <a:avLst/>
          </a:prstGeom>
          <a:noFill/>
        </p:spPr>
        <p:txBody>
          <a:bodyPr wrap="square" rtlCol="0">
            <a:spAutoFit/>
          </a:bodyPr>
          <a:lstStyle/>
          <a:p>
            <a:r>
              <a:rPr lang="en-US" sz="1200" b="1" dirty="0">
                <a:solidFill>
                  <a:schemeClr val="bg1"/>
                </a:solidFill>
              </a:rPr>
              <a:t>Class Size</a:t>
            </a:r>
            <a:r>
              <a:rPr lang="en-US" sz="1200" dirty="0">
                <a:solidFill>
                  <a:schemeClr val="bg1"/>
                </a:solidFill>
              </a:rPr>
              <a:t>			150</a:t>
            </a:r>
          </a:p>
          <a:p>
            <a:r>
              <a:rPr lang="en-US" sz="1200" b="1" dirty="0">
                <a:solidFill>
                  <a:schemeClr val="bg1"/>
                </a:solidFill>
              </a:rPr>
              <a:t>Semester (0.5 </a:t>
            </a:r>
            <a:r>
              <a:rPr lang="en-US" sz="1200" b="1" dirty="0" err="1">
                <a:solidFill>
                  <a:schemeClr val="bg1"/>
                </a:solidFill>
              </a:rPr>
              <a:t>cr</a:t>
            </a:r>
            <a:r>
              <a:rPr lang="en-US" sz="1200" b="1" dirty="0">
                <a:solidFill>
                  <a:schemeClr val="bg1"/>
                </a:solidFill>
              </a:rPr>
              <a:t>)</a:t>
            </a:r>
            <a:r>
              <a:rPr lang="en-US" sz="1200" dirty="0">
                <a:solidFill>
                  <a:schemeClr val="bg1"/>
                </a:solidFill>
              </a:rPr>
              <a:t>		$125</a:t>
            </a:r>
          </a:p>
          <a:p>
            <a:r>
              <a:rPr lang="en-US" sz="1200" b="1" dirty="0">
                <a:solidFill>
                  <a:schemeClr val="bg1"/>
                </a:solidFill>
              </a:rPr>
              <a:t>VVA Fees (1.0 </a:t>
            </a:r>
            <a:r>
              <a:rPr lang="en-US" sz="1200" b="1" dirty="0" err="1">
                <a:solidFill>
                  <a:schemeClr val="bg1"/>
                </a:solidFill>
              </a:rPr>
              <a:t>cr</a:t>
            </a:r>
            <a:r>
              <a:rPr lang="en-US" sz="1200" b="1" dirty="0">
                <a:solidFill>
                  <a:schemeClr val="bg1"/>
                </a:solidFill>
              </a:rPr>
              <a:t>)</a:t>
            </a:r>
            <a:r>
              <a:rPr lang="en-US" sz="1200" dirty="0">
                <a:solidFill>
                  <a:schemeClr val="bg1"/>
                </a:solidFill>
              </a:rPr>
              <a:t>		</a:t>
            </a:r>
            <a:r>
              <a:rPr lang="en" sz="1200" dirty="0">
                <a:solidFill>
                  <a:schemeClr val="bg1"/>
                </a:solidFill>
                <a:latin typeface="Lato"/>
                <a:ea typeface="Lato"/>
                <a:cs typeface="Lato"/>
                <a:sym typeface="Lato"/>
              </a:rPr>
              <a:t>$37,500</a:t>
            </a:r>
          </a:p>
          <a:p>
            <a:r>
              <a:rPr lang="en-US" sz="1200" b="1" dirty="0">
                <a:solidFill>
                  <a:schemeClr val="bg1"/>
                </a:solidFill>
                <a:latin typeface="+mn-lt"/>
                <a:ea typeface="Lato Black"/>
                <a:cs typeface="Lato Black"/>
                <a:sym typeface="Lato Black"/>
              </a:rPr>
              <a:t>Mentor: $125/day @ 180 days</a:t>
            </a:r>
            <a:r>
              <a:rPr lang="en-US" sz="1200" dirty="0">
                <a:solidFill>
                  <a:schemeClr val="bg1"/>
                </a:solidFill>
                <a:latin typeface="Lato Black"/>
                <a:ea typeface="Lato Black"/>
                <a:cs typeface="Lato Black"/>
                <a:sym typeface="Lato Black"/>
              </a:rPr>
              <a:t>	</a:t>
            </a:r>
            <a:r>
              <a:rPr lang="en-US" sz="1200" dirty="0">
                <a:solidFill>
                  <a:schemeClr val="bg1"/>
                </a:solidFill>
                <a:latin typeface="Lato"/>
                <a:sym typeface="Lato Black"/>
              </a:rPr>
              <a:t>$22,500</a:t>
            </a:r>
          </a:p>
          <a:p>
            <a:r>
              <a:rPr lang="en-US" sz="1600" b="1" dirty="0">
                <a:solidFill>
                  <a:schemeClr val="bg1"/>
                </a:solidFill>
                <a:latin typeface="+mn-lt"/>
                <a:ea typeface="Lato Black"/>
                <a:cs typeface="Lato Black"/>
                <a:sym typeface="Lato Black"/>
              </a:rPr>
              <a:t>TOTAL</a:t>
            </a:r>
            <a:r>
              <a:rPr lang="en-US" sz="1600" dirty="0">
                <a:solidFill>
                  <a:schemeClr val="bg1"/>
                </a:solidFill>
                <a:latin typeface="Lato Black"/>
                <a:ea typeface="Lato Black"/>
                <a:cs typeface="Lato Black"/>
                <a:sym typeface="Lato Black"/>
              </a:rPr>
              <a:t>			</a:t>
            </a:r>
            <a:r>
              <a:rPr lang="en" sz="1600" b="1" dirty="0">
                <a:solidFill>
                  <a:schemeClr val="bg1"/>
                </a:solidFill>
                <a:latin typeface="+mn-lt"/>
                <a:ea typeface="Lato"/>
                <a:cs typeface="Lato"/>
                <a:sym typeface="Lato"/>
              </a:rPr>
              <a:t>$60,000</a:t>
            </a:r>
            <a:endParaRPr lang="en-US" sz="1600" dirty="0">
              <a:solidFill>
                <a:schemeClr val="bg1"/>
              </a:solidFill>
              <a:latin typeface="Lato Black"/>
              <a:ea typeface="Lato Black"/>
              <a:cs typeface="Lato Black"/>
              <a:sym typeface="Lato Black"/>
            </a:endParaRPr>
          </a:p>
        </p:txBody>
      </p:sp>
      <p:cxnSp>
        <p:nvCxnSpPr>
          <p:cNvPr id="5" name="Straight Connector 4">
            <a:extLst>
              <a:ext uri="{FF2B5EF4-FFF2-40B4-BE49-F238E27FC236}">
                <a16:creationId xmlns:a16="http://schemas.microsoft.com/office/drawing/2014/main" id="{9BA1B1D2-756B-7809-625A-9122A4FCFB08}"/>
              </a:ext>
            </a:extLst>
          </p:cNvPr>
          <p:cNvCxnSpPr>
            <a:cxnSpLocks/>
          </p:cNvCxnSpPr>
          <p:nvPr/>
        </p:nvCxnSpPr>
        <p:spPr>
          <a:xfrm>
            <a:off x="572815" y="1319139"/>
            <a:ext cx="359156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9AA87D15-F04F-19F7-371A-FCFFBC30B077}"/>
              </a:ext>
            </a:extLst>
          </p:cNvPr>
          <p:cNvSpPr/>
          <p:nvPr/>
        </p:nvSpPr>
        <p:spPr>
          <a:xfrm>
            <a:off x="4572000" y="910785"/>
            <a:ext cx="3894463" cy="1588393"/>
          </a:xfrm>
          <a:prstGeom prst="rect">
            <a:avLst/>
          </a:prstGeom>
          <a:solidFill>
            <a:schemeClr val="accent1">
              <a:lumMod val="7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extBox 6">
            <a:extLst>
              <a:ext uri="{FF2B5EF4-FFF2-40B4-BE49-F238E27FC236}">
                <a16:creationId xmlns:a16="http://schemas.microsoft.com/office/drawing/2014/main" id="{E7A4E799-56A4-4FD0-EA76-A81CEE7709D6}"/>
              </a:ext>
            </a:extLst>
          </p:cNvPr>
          <p:cNvSpPr txBox="1"/>
          <p:nvPr/>
        </p:nvSpPr>
        <p:spPr>
          <a:xfrm>
            <a:off x="5517536" y="910701"/>
            <a:ext cx="2041887" cy="400110"/>
          </a:xfrm>
          <a:prstGeom prst="rect">
            <a:avLst/>
          </a:prstGeom>
          <a:noFill/>
        </p:spPr>
        <p:txBody>
          <a:bodyPr wrap="square" rtlCol="0">
            <a:spAutoFit/>
          </a:bodyPr>
          <a:lstStyle/>
          <a:p>
            <a:pPr algn="ctr"/>
            <a:r>
              <a:rPr lang="en-US" sz="2000" b="1" dirty="0">
                <a:solidFill>
                  <a:schemeClr val="bg1"/>
                </a:solidFill>
              </a:rPr>
              <a:t>BAND II</a:t>
            </a:r>
          </a:p>
        </p:txBody>
      </p:sp>
      <p:sp>
        <p:nvSpPr>
          <p:cNvPr id="8" name="TextBox 7">
            <a:extLst>
              <a:ext uri="{FF2B5EF4-FFF2-40B4-BE49-F238E27FC236}">
                <a16:creationId xmlns:a16="http://schemas.microsoft.com/office/drawing/2014/main" id="{B5FB46F7-0BD6-DEDF-317F-61A736011BEC}"/>
              </a:ext>
            </a:extLst>
          </p:cNvPr>
          <p:cNvSpPr txBox="1"/>
          <p:nvPr/>
        </p:nvSpPr>
        <p:spPr>
          <a:xfrm>
            <a:off x="4687615" y="1391711"/>
            <a:ext cx="3701730" cy="1077218"/>
          </a:xfrm>
          <a:prstGeom prst="rect">
            <a:avLst/>
          </a:prstGeom>
          <a:noFill/>
        </p:spPr>
        <p:txBody>
          <a:bodyPr wrap="square" rtlCol="0">
            <a:spAutoFit/>
          </a:bodyPr>
          <a:lstStyle/>
          <a:p>
            <a:r>
              <a:rPr lang="en-US" sz="1200" b="1" dirty="0">
                <a:solidFill>
                  <a:schemeClr val="bg1"/>
                </a:solidFill>
              </a:rPr>
              <a:t>Class Size</a:t>
            </a:r>
            <a:r>
              <a:rPr lang="en-US" sz="1200" dirty="0">
                <a:solidFill>
                  <a:schemeClr val="bg1"/>
                </a:solidFill>
              </a:rPr>
              <a:t>			150</a:t>
            </a:r>
          </a:p>
          <a:p>
            <a:r>
              <a:rPr lang="en-US" sz="1200" b="1" dirty="0">
                <a:solidFill>
                  <a:schemeClr val="bg1"/>
                </a:solidFill>
              </a:rPr>
              <a:t>Semester (0.5 </a:t>
            </a:r>
            <a:r>
              <a:rPr lang="en-US" sz="1200" b="1" dirty="0" err="1">
                <a:solidFill>
                  <a:schemeClr val="bg1"/>
                </a:solidFill>
              </a:rPr>
              <a:t>cr</a:t>
            </a:r>
            <a:r>
              <a:rPr lang="en-US" sz="1200" b="1" dirty="0">
                <a:solidFill>
                  <a:schemeClr val="bg1"/>
                </a:solidFill>
              </a:rPr>
              <a:t>)</a:t>
            </a:r>
            <a:r>
              <a:rPr lang="en-US" sz="1200" dirty="0">
                <a:solidFill>
                  <a:schemeClr val="bg1"/>
                </a:solidFill>
              </a:rPr>
              <a:t>		$175</a:t>
            </a:r>
          </a:p>
          <a:p>
            <a:r>
              <a:rPr lang="en-US" sz="1200" b="1" dirty="0">
                <a:solidFill>
                  <a:schemeClr val="bg1"/>
                </a:solidFill>
              </a:rPr>
              <a:t>VVA Fees (1.0 </a:t>
            </a:r>
            <a:r>
              <a:rPr lang="en-US" sz="1200" b="1" dirty="0" err="1">
                <a:solidFill>
                  <a:schemeClr val="bg1"/>
                </a:solidFill>
              </a:rPr>
              <a:t>cr</a:t>
            </a:r>
            <a:r>
              <a:rPr lang="en-US" sz="1200" b="1" dirty="0">
                <a:solidFill>
                  <a:schemeClr val="bg1"/>
                </a:solidFill>
              </a:rPr>
              <a:t>)</a:t>
            </a:r>
            <a:r>
              <a:rPr lang="en-US" sz="1200" dirty="0">
                <a:solidFill>
                  <a:schemeClr val="bg1"/>
                </a:solidFill>
              </a:rPr>
              <a:t>		</a:t>
            </a:r>
            <a:r>
              <a:rPr lang="en" sz="1200" dirty="0">
                <a:solidFill>
                  <a:schemeClr val="bg1"/>
                </a:solidFill>
                <a:latin typeface="Lato"/>
                <a:ea typeface="Lato"/>
                <a:cs typeface="Lato"/>
                <a:sym typeface="Lato"/>
              </a:rPr>
              <a:t>$52,500</a:t>
            </a:r>
          </a:p>
          <a:p>
            <a:r>
              <a:rPr lang="en-US" sz="1200" b="1" dirty="0">
                <a:solidFill>
                  <a:schemeClr val="bg1"/>
                </a:solidFill>
                <a:latin typeface="+mn-lt"/>
                <a:ea typeface="Lato Black"/>
                <a:cs typeface="Lato Black"/>
                <a:sym typeface="Lato Black"/>
              </a:rPr>
              <a:t>Mentor: $125/day @ 180 days</a:t>
            </a:r>
            <a:r>
              <a:rPr lang="en-US" sz="1200" dirty="0">
                <a:solidFill>
                  <a:schemeClr val="bg1"/>
                </a:solidFill>
                <a:latin typeface="Lato Black"/>
                <a:ea typeface="Lato Black"/>
                <a:cs typeface="Lato Black"/>
                <a:sym typeface="Lato Black"/>
              </a:rPr>
              <a:t>	</a:t>
            </a:r>
            <a:r>
              <a:rPr lang="en-US" sz="1200" dirty="0">
                <a:solidFill>
                  <a:schemeClr val="bg1"/>
                </a:solidFill>
                <a:latin typeface="Lato"/>
                <a:sym typeface="Lato Black"/>
              </a:rPr>
              <a:t>$22,500</a:t>
            </a:r>
          </a:p>
          <a:p>
            <a:r>
              <a:rPr lang="en-US" sz="1600" b="1" dirty="0">
                <a:solidFill>
                  <a:schemeClr val="bg1"/>
                </a:solidFill>
                <a:latin typeface="+mn-lt"/>
                <a:ea typeface="Lato Black"/>
                <a:cs typeface="Lato Black"/>
                <a:sym typeface="Lato Black"/>
              </a:rPr>
              <a:t>TOTAL</a:t>
            </a:r>
            <a:r>
              <a:rPr lang="en-US" sz="1600" dirty="0">
                <a:solidFill>
                  <a:schemeClr val="bg1"/>
                </a:solidFill>
                <a:latin typeface="Lato Black"/>
                <a:ea typeface="Lato Black"/>
                <a:cs typeface="Lato Black"/>
                <a:sym typeface="Lato Black"/>
              </a:rPr>
              <a:t>			</a:t>
            </a:r>
            <a:r>
              <a:rPr lang="en" sz="1600" b="1" dirty="0">
                <a:solidFill>
                  <a:schemeClr val="bg1"/>
                </a:solidFill>
                <a:latin typeface="+mn-lt"/>
                <a:ea typeface="Lato"/>
                <a:cs typeface="Lato"/>
                <a:sym typeface="Lato"/>
              </a:rPr>
              <a:t>$75,000</a:t>
            </a:r>
            <a:endParaRPr lang="en-US" sz="1600" dirty="0">
              <a:solidFill>
                <a:schemeClr val="bg1"/>
              </a:solidFill>
              <a:latin typeface="Lato Black"/>
              <a:ea typeface="Lato Black"/>
              <a:cs typeface="Lato Black"/>
              <a:sym typeface="Lato Black"/>
            </a:endParaRPr>
          </a:p>
        </p:txBody>
      </p:sp>
      <p:cxnSp>
        <p:nvCxnSpPr>
          <p:cNvPr id="9" name="Straight Connector 8">
            <a:extLst>
              <a:ext uri="{FF2B5EF4-FFF2-40B4-BE49-F238E27FC236}">
                <a16:creationId xmlns:a16="http://schemas.microsoft.com/office/drawing/2014/main" id="{A0F4EB16-F41D-DDA1-73F0-9B8E712DF63E}"/>
              </a:ext>
            </a:extLst>
          </p:cNvPr>
          <p:cNvCxnSpPr>
            <a:cxnSpLocks/>
          </p:cNvCxnSpPr>
          <p:nvPr/>
        </p:nvCxnSpPr>
        <p:spPr>
          <a:xfrm>
            <a:off x="4687615" y="1319139"/>
            <a:ext cx="359156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493360A3-6F34-99E3-F96E-C9744DF79BB1}"/>
              </a:ext>
            </a:extLst>
          </p:cNvPr>
          <p:cNvSpPr/>
          <p:nvPr/>
        </p:nvSpPr>
        <p:spPr>
          <a:xfrm>
            <a:off x="2624768" y="2731346"/>
            <a:ext cx="3894463" cy="1588393"/>
          </a:xfrm>
          <a:prstGeom prst="rect">
            <a:avLst/>
          </a:prstGeom>
          <a:solidFill>
            <a:srgbClr val="162F4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TextBox 10">
            <a:extLst>
              <a:ext uri="{FF2B5EF4-FFF2-40B4-BE49-F238E27FC236}">
                <a16:creationId xmlns:a16="http://schemas.microsoft.com/office/drawing/2014/main" id="{6BF7401D-C295-923B-8CE3-4523C89A7C53}"/>
              </a:ext>
            </a:extLst>
          </p:cNvPr>
          <p:cNvSpPr txBox="1"/>
          <p:nvPr/>
        </p:nvSpPr>
        <p:spPr>
          <a:xfrm>
            <a:off x="3515219" y="2731262"/>
            <a:ext cx="2041887" cy="400110"/>
          </a:xfrm>
          <a:prstGeom prst="rect">
            <a:avLst/>
          </a:prstGeom>
          <a:noFill/>
        </p:spPr>
        <p:txBody>
          <a:bodyPr wrap="square" rtlCol="0">
            <a:spAutoFit/>
          </a:bodyPr>
          <a:lstStyle/>
          <a:p>
            <a:pPr algn="ctr"/>
            <a:r>
              <a:rPr lang="en-US" sz="2000" b="1" dirty="0">
                <a:solidFill>
                  <a:schemeClr val="bg1"/>
                </a:solidFill>
              </a:rPr>
              <a:t>BAND III</a:t>
            </a:r>
          </a:p>
        </p:txBody>
      </p:sp>
      <p:sp>
        <p:nvSpPr>
          <p:cNvPr id="12" name="TextBox 11">
            <a:extLst>
              <a:ext uri="{FF2B5EF4-FFF2-40B4-BE49-F238E27FC236}">
                <a16:creationId xmlns:a16="http://schemas.microsoft.com/office/drawing/2014/main" id="{519913AA-C6B0-890D-C3B8-E8BA2534A6C5}"/>
              </a:ext>
            </a:extLst>
          </p:cNvPr>
          <p:cNvSpPr txBox="1"/>
          <p:nvPr/>
        </p:nvSpPr>
        <p:spPr>
          <a:xfrm>
            <a:off x="2740383" y="3212272"/>
            <a:ext cx="3701730" cy="1077218"/>
          </a:xfrm>
          <a:prstGeom prst="rect">
            <a:avLst/>
          </a:prstGeom>
          <a:noFill/>
        </p:spPr>
        <p:txBody>
          <a:bodyPr wrap="square" rtlCol="0">
            <a:spAutoFit/>
          </a:bodyPr>
          <a:lstStyle/>
          <a:p>
            <a:r>
              <a:rPr lang="en-US" sz="1200" b="1" dirty="0">
                <a:solidFill>
                  <a:schemeClr val="bg1"/>
                </a:solidFill>
              </a:rPr>
              <a:t>Class Size</a:t>
            </a:r>
            <a:r>
              <a:rPr lang="en-US" sz="1200" dirty="0">
                <a:solidFill>
                  <a:schemeClr val="bg1"/>
                </a:solidFill>
              </a:rPr>
              <a:t>			150</a:t>
            </a:r>
          </a:p>
          <a:p>
            <a:r>
              <a:rPr lang="en-US" sz="1200" b="1" dirty="0">
                <a:solidFill>
                  <a:schemeClr val="bg1"/>
                </a:solidFill>
              </a:rPr>
              <a:t>Semester (0.5 </a:t>
            </a:r>
            <a:r>
              <a:rPr lang="en-US" sz="1200" b="1" dirty="0" err="1">
                <a:solidFill>
                  <a:schemeClr val="bg1"/>
                </a:solidFill>
              </a:rPr>
              <a:t>cr</a:t>
            </a:r>
            <a:r>
              <a:rPr lang="en-US" sz="1200" b="1" dirty="0">
                <a:solidFill>
                  <a:schemeClr val="bg1"/>
                </a:solidFill>
              </a:rPr>
              <a:t>)</a:t>
            </a:r>
            <a:r>
              <a:rPr lang="en-US" sz="1200" dirty="0">
                <a:solidFill>
                  <a:schemeClr val="bg1"/>
                </a:solidFill>
              </a:rPr>
              <a:t>		$225</a:t>
            </a:r>
          </a:p>
          <a:p>
            <a:r>
              <a:rPr lang="en-US" sz="1200" b="1" dirty="0">
                <a:solidFill>
                  <a:schemeClr val="bg1"/>
                </a:solidFill>
              </a:rPr>
              <a:t>VVA Fees (1.0 </a:t>
            </a:r>
            <a:r>
              <a:rPr lang="en-US" sz="1200" b="1" dirty="0" err="1">
                <a:solidFill>
                  <a:schemeClr val="bg1"/>
                </a:solidFill>
              </a:rPr>
              <a:t>cr</a:t>
            </a:r>
            <a:r>
              <a:rPr lang="en-US" sz="1200" b="1" dirty="0">
                <a:solidFill>
                  <a:schemeClr val="bg1"/>
                </a:solidFill>
              </a:rPr>
              <a:t>)</a:t>
            </a:r>
            <a:r>
              <a:rPr lang="en-US" sz="1200" dirty="0">
                <a:solidFill>
                  <a:schemeClr val="bg1"/>
                </a:solidFill>
              </a:rPr>
              <a:t>		</a:t>
            </a:r>
            <a:r>
              <a:rPr lang="en" sz="1200" dirty="0">
                <a:solidFill>
                  <a:schemeClr val="bg1"/>
                </a:solidFill>
                <a:latin typeface="Lato"/>
                <a:ea typeface="Lato"/>
                <a:cs typeface="Lato"/>
                <a:sym typeface="Lato"/>
              </a:rPr>
              <a:t>$67,500</a:t>
            </a:r>
          </a:p>
          <a:p>
            <a:r>
              <a:rPr lang="en-US" sz="1200" b="1" dirty="0">
                <a:solidFill>
                  <a:schemeClr val="bg1"/>
                </a:solidFill>
                <a:latin typeface="+mn-lt"/>
                <a:ea typeface="Lato Black"/>
                <a:cs typeface="Lato Black"/>
                <a:sym typeface="Lato Black"/>
              </a:rPr>
              <a:t>Mentor: $125/day @ 180 days</a:t>
            </a:r>
            <a:r>
              <a:rPr lang="en-US" sz="1200" dirty="0">
                <a:solidFill>
                  <a:schemeClr val="bg1"/>
                </a:solidFill>
                <a:latin typeface="Lato Black"/>
                <a:ea typeface="Lato Black"/>
                <a:cs typeface="Lato Black"/>
                <a:sym typeface="Lato Black"/>
              </a:rPr>
              <a:t>	</a:t>
            </a:r>
            <a:r>
              <a:rPr lang="en-US" sz="1200" dirty="0">
                <a:solidFill>
                  <a:schemeClr val="bg1"/>
                </a:solidFill>
                <a:latin typeface="Lato"/>
                <a:sym typeface="Lato Black"/>
              </a:rPr>
              <a:t>$22,500</a:t>
            </a:r>
          </a:p>
          <a:p>
            <a:r>
              <a:rPr lang="en-US" sz="1600" b="1" dirty="0">
                <a:solidFill>
                  <a:schemeClr val="bg1"/>
                </a:solidFill>
                <a:latin typeface="+mn-lt"/>
                <a:ea typeface="Lato Black"/>
                <a:cs typeface="Lato Black"/>
                <a:sym typeface="Lato Black"/>
              </a:rPr>
              <a:t>TOTAL</a:t>
            </a:r>
            <a:r>
              <a:rPr lang="en-US" sz="1600" dirty="0">
                <a:solidFill>
                  <a:schemeClr val="bg1"/>
                </a:solidFill>
                <a:latin typeface="Lato Black"/>
                <a:ea typeface="Lato Black"/>
                <a:cs typeface="Lato Black"/>
                <a:sym typeface="Lato Black"/>
              </a:rPr>
              <a:t>			</a:t>
            </a:r>
            <a:r>
              <a:rPr lang="en" sz="1600" b="1" dirty="0">
                <a:solidFill>
                  <a:schemeClr val="bg1"/>
                </a:solidFill>
                <a:latin typeface="+mn-lt"/>
                <a:ea typeface="Lato"/>
                <a:cs typeface="Lato"/>
                <a:sym typeface="Lato"/>
              </a:rPr>
              <a:t>$90,000</a:t>
            </a:r>
            <a:endParaRPr lang="en-US" sz="1600" dirty="0">
              <a:solidFill>
                <a:schemeClr val="bg1"/>
              </a:solidFill>
              <a:latin typeface="Lato Black"/>
              <a:ea typeface="Lato Black"/>
              <a:cs typeface="Lato Black"/>
              <a:sym typeface="Lato Black"/>
            </a:endParaRPr>
          </a:p>
        </p:txBody>
      </p:sp>
      <p:cxnSp>
        <p:nvCxnSpPr>
          <p:cNvPr id="13" name="Straight Connector 12">
            <a:extLst>
              <a:ext uri="{FF2B5EF4-FFF2-40B4-BE49-F238E27FC236}">
                <a16:creationId xmlns:a16="http://schemas.microsoft.com/office/drawing/2014/main" id="{120A458B-DDFB-497D-87A3-EF15E8739547}"/>
              </a:ext>
            </a:extLst>
          </p:cNvPr>
          <p:cNvCxnSpPr>
            <a:cxnSpLocks/>
          </p:cNvCxnSpPr>
          <p:nvPr/>
        </p:nvCxnSpPr>
        <p:spPr>
          <a:xfrm>
            <a:off x="2740383" y="3139700"/>
            <a:ext cx="359156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7"/>
          <p:cNvSpPr txBox="1">
            <a:spLocks noGrp="1"/>
          </p:cNvSpPr>
          <p:nvPr>
            <p:ph type="title"/>
          </p:nvPr>
        </p:nvSpPr>
        <p:spPr>
          <a:xfrm>
            <a:off x="457200" y="394900"/>
            <a:ext cx="8229600" cy="368700"/>
          </a:xfrm>
          <a:prstGeom prst="rect">
            <a:avLst/>
          </a:prstGeom>
        </p:spPr>
        <p:txBody>
          <a:bodyPr spcFirstLastPara="1" wrap="square" lIns="0" tIns="91425" rIns="0" bIns="91425" anchor="t" anchorCtr="0">
            <a:normAutofit fontScale="90000"/>
          </a:bodyPr>
          <a:lstStyle/>
          <a:p>
            <a:pPr marL="0" lvl="0" indent="0" algn="l" rtl="0">
              <a:spcBef>
                <a:spcPts val="0"/>
              </a:spcBef>
              <a:spcAft>
                <a:spcPts val="0"/>
              </a:spcAft>
              <a:buNone/>
            </a:pPr>
            <a:r>
              <a:rPr lang="en"/>
              <a:t>VVA Funding Options</a:t>
            </a:r>
            <a:endParaRPr/>
          </a:p>
        </p:txBody>
      </p:sp>
      <p:sp>
        <p:nvSpPr>
          <p:cNvPr id="291" name="Google Shape;291;p37"/>
          <p:cNvSpPr txBox="1">
            <a:spLocks noGrp="1"/>
          </p:cNvSpPr>
          <p:nvPr>
            <p:ph type="body" idx="1"/>
          </p:nvPr>
        </p:nvSpPr>
        <p:spPr>
          <a:xfrm>
            <a:off x="457200" y="1152475"/>
            <a:ext cx="8229600" cy="594300"/>
          </a:xfrm>
          <a:prstGeom prst="rect">
            <a:avLst/>
          </a:prstGeom>
        </p:spPr>
        <p:txBody>
          <a:bodyPr spcFirstLastPara="1" wrap="square" lIns="0" tIns="91425" rIns="0" bIns="91425" anchor="t" anchorCtr="0">
            <a:normAutofit fontScale="47500" lnSpcReduction="20000"/>
          </a:bodyPr>
          <a:lstStyle/>
          <a:p>
            <a:pPr marL="0" lvl="0" indent="0" algn="l" rtl="0">
              <a:lnSpc>
                <a:spcPct val="115000"/>
              </a:lnSpc>
              <a:spcBef>
                <a:spcPts val="0"/>
              </a:spcBef>
              <a:spcAft>
                <a:spcPts val="1000"/>
              </a:spcAft>
              <a:buNone/>
            </a:pPr>
            <a:r>
              <a:rPr lang="en"/>
              <a:t>Division leaders should consider the funding sources below to purchase courses, assessments, and VVA mentors that supplement—not supplant—other funding sources.</a:t>
            </a:r>
            <a:endParaRPr/>
          </a:p>
        </p:txBody>
      </p:sp>
      <p:sp>
        <p:nvSpPr>
          <p:cNvPr id="292" name="Google Shape;292;p37"/>
          <p:cNvSpPr txBox="1">
            <a:spLocks noGrp="1"/>
          </p:cNvSpPr>
          <p:nvPr>
            <p:ph type="sldNum" idx="12"/>
          </p:nvPr>
        </p:nvSpPr>
        <p:spPr>
          <a:xfrm>
            <a:off x="8138108" y="4717142"/>
            <a:ext cx="548700" cy="3936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fld id="{00000000-1234-1234-1234-123412341234}" type="slidenum">
              <a:rPr lang="en"/>
              <a:t>23</a:t>
            </a:fld>
            <a:endParaRPr/>
          </a:p>
        </p:txBody>
      </p:sp>
      <p:graphicFrame>
        <p:nvGraphicFramePr>
          <p:cNvPr id="293" name="Google Shape;293;p37"/>
          <p:cNvGraphicFramePr/>
          <p:nvPr/>
        </p:nvGraphicFramePr>
        <p:xfrm>
          <a:off x="457205" y="1882473"/>
          <a:ext cx="8229600" cy="2415700"/>
        </p:xfrm>
        <a:graphic>
          <a:graphicData uri="http://schemas.openxmlformats.org/drawingml/2006/table">
            <a:tbl>
              <a:tblPr firstRow="1" bandRow="1">
                <a:noFill/>
                <a:tableStyleId>{F2386D50-DA77-44F9-8E13-52C880F75050}</a:tableStyleId>
              </a:tblPr>
              <a:tblGrid>
                <a:gridCol w="1557175">
                  <a:extLst>
                    <a:ext uri="{9D8B030D-6E8A-4147-A177-3AD203B41FA5}">
                      <a16:colId xmlns:a16="http://schemas.microsoft.com/office/drawing/2014/main" val="20000"/>
                    </a:ext>
                  </a:extLst>
                </a:gridCol>
                <a:gridCol w="2583825">
                  <a:extLst>
                    <a:ext uri="{9D8B030D-6E8A-4147-A177-3AD203B41FA5}">
                      <a16:colId xmlns:a16="http://schemas.microsoft.com/office/drawing/2014/main" val="20001"/>
                    </a:ext>
                  </a:extLst>
                </a:gridCol>
                <a:gridCol w="4088600">
                  <a:extLst>
                    <a:ext uri="{9D8B030D-6E8A-4147-A177-3AD203B41FA5}">
                      <a16:colId xmlns:a16="http://schemas.microsoft.com/office/drawing/2014/main" val="20002"/>
                    </a:ext>
                  </a:extLst>
                </a:gridCol>
              </a:tblGrid>
              <a:tr h="278150">
                <a:tc>
                  <a:txBody>
                    <a:bodyPr/>
                    <a:lstStyle/>
                    <a:p>
                      <a:pPr marL="0" marR="0" lvl="0" indent="0" algn="l" rtl="0">
                        <a:spcBef>
                          <a:spcPts val="0"/>
                        </a:spcBef>
                        <a:spcAft>
                          <a:spcPts val="0"/>
                        </a:spcAft>
                        <a:buNone/>
                      </a:pPr>
                      <a:r>
                        <a:rPr lang="en" sz="1000" b="0" u="none" strike="noStrike" cap="none">
                          <a:solidFill>
                            <a:schemeClr val="lt2"/>
                          </a:solidFill>
                          <a:latin typeface="Lato Black"/>
                          <a:ea typeface="Lato Black"/>
                          <a:cs typeface="Lato Black"/>
                          <a:sym typeface="Lato Black"/>
                        </a:rPr>
                        <a:t>Funding Source</a:t>
                      </a:r>
                      <a:endParaRPr sz="1000" b="0">
                        <a:solidFill>
                          <a:schemeClr val="lt2"/>
                        </a:solidFill>
                        <a:latin typeface="Lato Black"/>
                        <a:ea typeface="Lato Black"/>
                        <a:cs typeface="Lato Black"/>
                        <a:sym typeface="Lato Black"/>
                      </a:endParaRPr>
                    </a:p>
                  </a:txBody>
                  <a:tcPr marL="68600" marR="68600" marT="34300" marB="3430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5"/>
                    </a:solidFill>
                  </a:tcPr>
                </a:tc>
                <a:tc>
                  <a:txBody>
                    <a:bodyPr/>
                    <a:lstStyle/>
                    <a:p>
                      <a:pPr marL="0" marR="0" lvl="0" indent="0" algn="l" rtl="0">
                        <a:spcBef>
                          <a:spcPts val="0"/>
                        </a:spcBef>
                        <a:spcAft>
                          <a:spcPts val="0"/>
                        </a:spcAft>
                        <a:buSzPts val="1200"/>
                        <a:buFont typeface="Georgia"/>
                        <a:buNone/>
                      </a:pPr>
                      <a:r>
                        <a:rPr lang="en" sz="1000" b="0">
                          <a:solidFill>
                            <a:schemeClr val="lt2"/>
                          </a:solidFill>
                          <a:latin typeface="Lato Black"/>
                          <a:ea typeface="Lato Black"/>
                          <a:cs typeface="Lato Black"/>
                          <a:sym typeface="Lato Black"/>
                        </a:rPr>
                        <a:t>Student Groups</a:t>
                      </a:r>
                      <a:endParaRPr sz="1000" b="0">
                        <a:solidFill>
                          <a:schemeClr val="lt2"/>
                        </a:solidFill>
                        <a:latin typeface="Lato Black"/>
                        <a:ea typeface="Lato Black"/>
                        <a:cs typeface="Lato Black"/>
                        <a:sym typeface="Lato Black"/>
                      </a:endParaRPr>
                    </a:p>
                  </a:txBody>
                  <a:tcPr marL="68600" marR="68600" marT="34300" marB="3430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5"/>
                    </a:solidFill>
                  </a:tcPr>
                </a:tc>
                <a:tc>
                  <a:txBody>
                    <a:bodyPr/>
                    <a:lstStyle/>
                    <a:p>
                      <a:pPr marL="0" marR="0" lvl="0" indent="0" algn="l" rtl="0">
                        <a:spcBef>
                          <a:spcPts val="0"/>
                        </a:spcBef>
                        <a:spcAft>
                          <a:spcPts val="0"/>
                        </a:spcAft>
                        <a:buNone/>
                      </a:pPr>
                      <a:r>
                        <a:rPr lang="en" sz="1000" b="0">
                          <a:solidFill>
                            <a:schemeClr val="lt2"/>
                          </a:solidFill>
                          <a:latin typeface="Lato Black"/>
                          <a:ea typeface="Lato Black"/>
                          <a:cs typeface="Lato Black"/>
                          <a:sym typeface="Lato Black"/>
                        </a:rPr>
                        <a:t>Allowable Expenses</a:t>
                      </a:r>
                      <a:endParaRPr sz="1000" b="0">
                        <a:solidFill>
                          <a:schemeClr val="lt2"/>
                        </a:solidFill>
                        <a:latin typeface="Lato Black"/>
                        <a:ea typeface="Lato Black"/>
                        <a:cs typeface="Lato Black"/>
                        <a:sym typeface="Lato Black"/>
                      </a:endParaRPr>
                    </a:p>
                  </a:txBody>
                  <a:tcPr marL="68600" marR="68600" marT="34300" marB="3430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5"/>
                    </a:solidFill>
                  </a:tcPr>
                </a:tc>
                <a:extLst>
                  <a:ext uri="{0D108BD9-81ED-4DB2-BD59-A6C34878D82A}">
                    <a16:rowId xmlns:a16="http://schemas.microsoft.com/office/drawing/2014/main" val="10000"/>
                  </a:ext>
                </a:extLst>
              </a:tr>
              <a:tr h="278150">
                <a:tc>
                  <a:txBody>
                    <a:bodyPr/>
                    <a:lstStyle/>
                    <a:p>
                      <a:pPr marL="0" marR="0" lvl="0" indent="0" algn="l" rtl="0">
                        <a:spcBef>
                          <a:spcPts val="0"/>
                        </a:spcBef>
                        <a:spcAft>
                          <a:spcPts val="0"/>
                        </a:spcAft>
                        <a:buNone/>
                      </a:pPr>
                      <a:r>
                        <a:rPr lang="en" sz="1000">
                          <a:solidFill>
                            <a:schemeClr val="dk2"/>
                          </a:solidFill>
                          <a:latin typeface="Lato"/>
                          <a:ea typeface="Lato"/>
                          <a:cs typeface="Lato"/>
                          <a:sym typeface="Lato"/>
                        </a:rPr>
                        <a:t>Perkins</a:t>
                      </a:r>
                      <a:endParaRPr sz="1000">
                        <a:latin typeface="Lato"/>
                        <a:ea typeface="Lato"/>
                        <a:cs typeface="Lato"/>
                        <a:sym typeface="Lato"/>
                      </a:endParaRPr>
                    </a:p>
                  </a:txBody>
                  <a:tcPr marL="68600" marR="68600" marT="34300" marB="3430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Clr>
                          <a:schemeClr val="dk2"/>
                        </a:buClr>
                        <a:buSzPts val="1200"/>
                        <a:buFont typeface="Georgia"/>
                        <a:buNone/>
                      </a:pPr>
                      <a:r>
                        <a:rPr lang="en" sz="1000">
                          <a:solidFill>
                            <a:schemeClr val="dk2"/>
                          </a:solidFill>
                          <a:latin typeface="Lato"/>
                          <a:ea typeface="Lato"/>
                          <a:cs typeface="Lato"/>
                          <a:sym typeface="Lato"/>
                        </a:rPr>
                        <a:t>Any high school student enrolled in an approved VVA CTE course</a:t>
                      </a:r>
                      <a:endParaRPr sz="1000">
                        <a:latin typeface="Lato"/>
                        <a:ea typeface="Lato"/>
                        <a:cs typeface="Lato"/>
                        <a:sym typeface="Lato"/>
                      </a:endParaRPr>
                    </a:p>
                  </a:txBody>
                  <a:tcPr marL="68600" marR="68600" marT="34300" marB="3430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 sz="1000">
                          <a:solidFill>
                            <a:schemeClr val="dk2"/>
                          </a:solidFill>
                          <a:latin typeface="Lato"/>
                          <a:ea typeface="Lato"/>
                          <a:cs typeface="Lato"/>
                          <a:sym typeface="Lato"/>
                        </a:rPr>
                        <a:t>Course materials and board-approved, industry-recognized credentials</a:t>
                      </a:r>
                      <a:endParaRPr sz="1000">
                        <a:latin typeface="Lato"/>
                        <a:ea typeface="Lato"/>
                        <a:cs typeface="Lato"/>
                        <a:sym typeface="Lato"/>
                      </a:endParaRPr>
                    </a:p>
                  </a:txBody>
                  <a:tcPr marL="68600" marR="68600" marT="34300" marB="3430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78150">
                <a:tc>
                  <a:txBody>
                    <a:bodyPr/>
                    <a:lstStyle/>
                    <a:p>
                      <a:pPr marL="0" marR="0" lvl="0" indent="0" algn="l" rtl="0">
                        <a:spcBef>
                          <a:spcPts val="0"/>
                        </a:spcBef>
                        <a:spcAft>
                          <a:spcPts val="0"/>
                        </a:spcAft>
                        <a:buClr>
                          <a:schemeClr val="dk2"/>
                        </a:buClr>
                        <a:buSzPts val="1200"/>
                        <a:buFont typeface="Georgia"/>
                        <a:buNone/>
                      </a:pPr>
                      <a:r>
                        <a:rPr lang="en" sz="1000">
                          <a:solidFill>
                            <a:schemeClr val="dk2"/>
                          </a:solidFill>
                          <a:latin typeface="Lato"/>
                          <a:ea typeface="Lato"/>
                          <a:cs typeface="Lato"/>
                          <a:sym typeface="Lato"/>
                        </a:rPr>
                        <a:t>Title IV</a:t>
                      </a:r>
                      <a:endParaRPr sz="1000">
                        <a:latin typeface="Lato"/>
                        <a:ea typeface="Lato"/>
                        <a:cs typeface="Lato"/>
                        <a:sym typeface="Lato"/>
                      </a:endParaRPr>
                    </a:p>
                  </a:txBody>
                  <a:tcPr marL="68600" marR="68600" marT="34300" marB="3430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Clr>
                          <a:schemeClr val="dk2"/>
                        </a:buClr>
                        <a:buSzPts val="1200"/>
                        <a:buFont typeface="Georgia"/>
                        <a:buNone/>
                      </a:pPr>
                      <a:r>
                        <a:rPr lang="en" sz="1000">
                          <a:solidFill>
                            <a:schemeClr val="dk2"/>
                          </a:solidFill>
                          <a:latin typeface="Lato"/>
                          <a:ea typeface="Lato"/>
                          <a:cs typeface="Lato"/>
                          <a:sym typeface="Lato"/>
                        </a:rPr>
                        <a:t>Any student in any school</a:t>
                      </a:r>
                      <a:endParaRPr sz="1000">
                        <a:latin typeface="Lato"/>
                        <a:ea typeface="Lato"/>
                        <a:cs typeface="Lato"/>
                        <a:sym typeface="Lato"/>
                      </a:endParaRPr>
                    </a:p>
                  </a:txBody>
                  <a:tcPr marL="68600" marR="68600" marT="34300" marB="3430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Clr>
                          <a:schemeClr val="dk2"/>
                        </a:buClr>
                        <a:buSzPts val="1200"/>
                        <a:buFont typeface="Georgia"/>
                        <a:buNone/>
                      </a:pPr>
                      <a:r>
                        <a:rPr lang="en" sz="1000" i="0" u="none" strike="noStrike">
                          <a:solidFill>
                            <a:schemeClr val="dk2"/>
                          </a:solidFill>
                          <a:latin typeface="Lato"/>
                          <a:ea typeface="Lato"/>
                          <a:cs typeface="Lato"/>
                          <a:sym typeface="Lato"/>
                        </a:rPr>
                        <a:t>Courses and assessments for students of low-income families</a:t>
                      </a:r>
                      <a:endParaRPr sz="1000">
                        <a:latin typeface="Lato"/>
                        <a:ea typeface="Lato"/>
                        <a:cs typeface="Lato"/>
                        <a:sym typeface="Lato"/>
                      </a:endParaRPr>
                    </a:p>
                  </a:txBody>
                  <a:tcPr marL="68600" marR="68600" marT="34300" marB="3430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78150">
                <a:tc>
                  <a:txBody>
                    <a:bodyPr/>
                    <a:lstStyle/>
                    <a:p>
                      <a:pPr marL="0" marR="0" lvl="0" indent="0" algn="l" rtl="0">
                        <a:spcBef>
                          <a:spcPts val="0"/>
                        </a:spcBef>
                        <a:spcAft>
                          <a:spcPts val="0"/>
                        </a:spcAft>
                        <a:buClr>
                          <a:schemeClr val="dk2"/>
                        </a:buClr>
                        <a:buSzPts val="1200"/>
                        <a:buFont typeface="Georgia"/>
                        <a:buNone/>
                      </a:pPr>
                      <a:r>
                        <a:rPr lang="en" sz="1000">
                          <a:solidFill>
                            <a:schemeClr val="dk2"/>
                          </a:solidFill>
                          <a:latin typeface="Lato"/>
                          <a:ea typeface="Lato"/>
                          <a:cs typeface="Lato"/>
                          <a:sym typeface="Lato"/>
                        </a:rPr>
                        <a:t>IDEA</a:t>
                      </a:r>
                      <a:endParaRPr sz="1000">
                        <a:latin typeface="Lato"/>
                        <a:ea typeface="Lato"/>
                        <a:cs typeface="Lato"/>
                        <a:sym typeface="Lato"/>
                      </a:endParaRPr>
                    </a:p>
                  </a:txBody>
                  <a:tcPr marL="68600" marR="68600" marT="34300" marB="3430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Clr>
                          <a:schemeClr val="dk2"/>
                        </a:buClr>
                        <a:buSzPts val="1200"/>
                        <a:buFont typeface="Georgia"/>
                        <a:buNone/>
                      </a:pPr>
                      <a:r>
                        <a:rPr lang="en" sz="1000">
                          <a:solidFill>
                            <a:schemeClr val="dk2"/>
                          </a:solidFill>
                          <a:latin typeface="Lato"/>
                          <a:ea typeface="Lato"/>
                          <a:cs typeface="Lato"/>
                          <a:sym typeface="Lato"/>
                        </a:rPr>
                        <a:t>Students with a virtual course identified in their IEP</a:t>
                      </a:r>
                      <a:endParaRPr sz="1000">
                        <a:latin typeface="Lato"/>
                        <a:ea typeface="Lato"/>
                        <a:cs typeface="Lato"/>
                        <a:sym typeface="Lato"/>
                      </a:endParaRPr>
                    </a:p>
                  </a:txBody>
                  <a:tcPr marL="68600" marR="68600" marT="34300" marB="3430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Clr>
                          <a:schemeClr val="dk2"/>
                        </a:buClr>
                        <a:buSzPts val="1200"/>
                        <a:buFont typeface="Georgia"/>
                        <a:buNone/>
                      </a:pPr>
                      <a:r>
                        <a:rPr lang="en" sz="1000" i="0" u="none" strike="noStrike">
                          <a:solidFill>
                            <a:schemeClr val="dk2"/>
                          </a:solidFill>
                          <a:latin typeface="Lato"/>
                          <a:ea typeface="Lato"/>
                          <a:cs typeface="Lato"/>
                          <a:sym typeface="Lato"/>
                        </a:rPr>
                        <a:t>Courses, assessments, and </a:t>
                      </a:r>
                      <a:r>
                        <a:rPr lang="en" sz="1000">
                          <a:solidFill>
                            <a:schemeClr val="dk2"/>
                          </a:solidFill>
                          <a:latin typeface="Lato"/>
                          <a:ea typeface="Lato"/>
                          <a:cs typeface="Lato"/>
                          <a:sym typeface="Lato"/>
                        </a:rPr>
                        <a:t>m</a:t>
                      </a:r>
                      <a:r>
                        <a:rPr lang="en" sz="1000" i="0" u="none" strike="noStrike">
                          <a:solidFill>
                            <a:schemeClr val="dk2"/>
                          </a:solidFill>
                          <a:latin typeface="Lato"/>
                          <a:ea typeface="Lato"/>
                          <a:cs typeface="Lato"/>
                          <a:sym typeface="Lato"/>
                        </a:rPr>
                        <a:t>entors</a:t>
                      </a:r>
                      <a:endParaRPr sz="1000">
                        <a:latin typeface="Lato"/>
                        <a:ea typeface="Lato"/>
                        <a:cs typeface="Lato"/>
                        <a:sym typeface="Lato"/>
                      </a:endParaRPr>
                    </a:p>
                  </a:txBody>
                  <a:tcPr marL="68600" marR="68600" marT="34300" marB="3430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278150">
                <a:tc>
                  <a:txBody>
                    <a:bodyPr/>
                    <a:lstStyle/>
                    <a:p>
                      <a:pPr marL="0" marR="0" lvl="0" indent="0" algn="l" rtl="0">
                        <a:spcBef>
                          <a:spcPts val="0"/>
                        </a:spcBef>
                        <a:spcAft>
                          <a:spcPts val="0"/>
                        </a:spcAft>
                        <a:buClr>
                          <a:schemeClr val="dk2"/>
                        </a:buClr>
                        <a:buSzPts val="1200"/>
                        <a:buFont typeface="Georgia"/>
                        <a:buNone/>
                      </a:pPr>
                      <a:r>
                        <a:rPr lang="en" sz="1000">
                          <a:solidFill>
                            <a:schemeClr val="dk2"/>
                          </a:solidFill>
                          <a:latin typeface="Lato"/>
                          <a:ea typeface="Lato"/>
                          <a:cs typeface="Lato"/>
                          <a:sym typeface="Lato"/>
                        </a:rPr>
                        <a:t>State SOQ Funds</a:t>
                      </a:r>
                      <a:endParaRPr sz="1000">
                        <a:solidFill>
                          <a:schemeClr val="dk2"/>
                        </a:solidFill>
                        <a:latin typeface="Lato"/>
                        <a:ea typeface="Lato"/>
                        <a:cs typeface="Lato"/>
                        <a:sym typeface="Lato"/>
                      </a:endParaRPr>
                    </a:p>
                  </a:txBody>
                  <a:tcPr marL="68600" marR="68600" marT="34300" marB="3430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Clr>
                          <a:schemeClr val="dk2"/>
                        </a:buClr>
                        <a:buSzPts val="1200"/>
                        <a:buFont typeface="Georgia"/>
                        <a:buNone/>
                      </a:pPr>
                      <a:r>
                        <a:rPr lang="en" sz="1000">
                          <a:solidFill>
                            <a:schemeClr val="dk2"/>
                          </a:solidFill>
                          <a:latin typeface="Lato"/>
                          <a:ea typeface="Lato"/>
                          <a:cs typeface="Lato"/>
                          <a:sym typeface="Lato"/>
                        </a:rPr>
                        <a:t>Any student in any school</a:t>
                      </a:r>
                      <a:endParaRPr sz="1000">
                        <a:latin typeface="Lato"/>
                        <a:ea typeface="Lato"/>
                        <a:cs typeface="Lato"/>
                        <a:sym typeface="Lato"/>
                      </a:endParaRPr>
                    </a:p>
                  </a:txBody>
                  <a:tcPr marL="68600" marR="68600" marT="34300" marB="3430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2"/>
                        </a:buClr>
                        <a:buSzPts val="1200"/>
                        <a:buFont typeface="Georgia"/>
                        <a:buNone/>
                      </a:pPr>
                      <a:r>
                        <a:rPr lang="en" sz="1000" i="0" u="none" strike="noStrike">
                          <a:solidFill>
                            <a:schemeClr val="dk2"/>
                          </a:solidFill>
                          <a:latin typeface="Lato"/>
                          <a:ea typeface="Lato"/>
                          <a:cs typeface="Lato"/>
                          <a:sym typeface="Lato"/>
                        </a:rPr>
                        <a:t>Courses, assessments, and </a:t>
                      </a:r>
                      <a:r>
                        <a:rPr lang="en" sz="1000">
                          <a:solidFill>
                            <a:schemeClr val="dk2"/>
                          </a:solidFill>
                          <a:latin typeface="Lato"/>
                          <a:ea typeface="Lato"/>
                          <a:cs typeface="Lato"/>
                          <a:sym typeface="Lato"/>
                        </a:rPr>
                        <a:t>m</a:t>
                      </a:r>
                      <a:r>
                        <a:rPr lang="en" sz="1000" i="0" u="none" strike="noStrike">
                          <a:solidFill>
                            <a:schemeClr val="dk2"/>
                          </a:solidFill>
                          <a:latin typeface="Lato"/>
                          <a:ea typeface="Lato"/>
                          <a:cs typeface="Lato"/>
                          <a:sym typeface="Lato"/>
                        </a:rPr>
                        <a:t>entors (after SOQ staffing standards met)</a:t>
                      </a:r>
                      <a:endParaRPr sz="1000">
                        <a:latin typeface="Lato"/>
                        <a:ea typeface="Lato"/>
                        <a:cs typeface="Lato"/>
                        <a:sym typeface="Lato"/>
                      </a:endParaRPr>
                    </a:p>
                  </a:txBody>
                  <a:tcPr marL="68600" marR="68600" marT="34300" marB="3430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278150">
                <a:tc>
                  <a:txBody>
                    <a:bodyPr/>
                    <a:lstStyle/>
                    <a:p>
                      <a:pPr marL="0" marR="0" lvl="0" indent="0" algn="l" rtl="0">
                        <a:spcBef>
                          <a:spcPts val="0"/>
                        </a:spcBef>
                        <a:spcAft>
                          <a:spcPts val="0"/>
                        </a:spcAft>
                        <a:buClr>
                          <a:schemeClr val="dk2"/>
                        </a:buClr>
                        <a:buSzPts val="1200"/>
                        <a:buFont typeface="Georgia"/>
                        <a:buNone/>
                      </a:pPr>
                      <a:r>
                        <a:rPr lang="en" sz="1000" i="0" u="none" strike="noStrike">
                          <a:solidFill>
                            <a:schemeClr val="dk2"/>
                          </a:solidFill>
                          <a:latin typeface="Lato"/>
                          <a:ea typeface="Lato"/>
                          <a:cs typeface="Lato"/>
                          <a:sym typeface="Lato"/>
                        </a:rPr>
                        <a:t>Per Pupil Lottery Funds</a:t>
                      </a:r>
                      <a:endParaRPr sz="1000">
                        <a:latin typeface="Lato"/>
                        <a:ea typeface="Lato"/>
                        <a:cs typeface="Lato"/>
                        <a:sym typeface="Lato"/>
                      </a:endParaRPr>
                    </a:p>
                  </a:txBody>
                  <a:tcPr marL="68600" marR="68600" marT="34300" marB="3430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2"/>
                        </a:buClr>
                        <a:buSzPts val="1200"/>
                        <a:buFont typeface="Georgia"/>
                        <a:buNone/>
                      </a:pPr>
                      <a:r>
                        <a:rPr lang="en" sz="1000" i="0" u="none" strike="noStrike">
                          <a:solidFill>
                            <a:schemeClr val="dk2"/>
                          </a:solidFill>
                          <a:latin typeface="Lato"/>
                          <a:ea typeface="Lato"/>
                          <a:cs typeface="Lato"/>
                          <a:sym typeface="Lato"/>
                        </a:rPr>
                        <a:t>Any student in any school</a:t>
                      </a:r>
                      <a:endParaRPr sz="1000" i="0" u="none" strike="noStrike">
                        <a:solidFill>
                          <a:srgbClr val="000000"/>
                        </a:solidFill>
                        <a:latin typeface="Lato"/>
                        <a:ea typeface="Lato"/>
                        <a:cs typeface="Lato"/>
                        <a:sym typeface="Lato"/>
                      </a:endParaRPr>
                    </a:p>
                  </a:txBody>
                  <a:tcPr marL="68600" marR="68600" marT="34300" marB="3430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Clr>
                          <a:schemeClr val="dk2"/>
                        </a:buClr>
                        <a:buSzPts val="1200"/>
                        <a:buFont typeface="Georgia"/>
                        <a:buNone/>
                      </a:pPr>
                      <a:r>
                        <a:rPr lang="en" sz="1000" i="0" u="none" strike="noStrike">
                          <a:solidFill>
                            <a:schemeClr val="dk2"/>
                          </a:solidFill>
                          <a:latin typeface="Lato"/>
                          <a:ea typeface="Lato"/>
                          <a:cs typeface="Lato"/>
                          <a:sym typeface="Lato"/>
                        </a:rPr>
                        <a:t>Courses, assessments, and </a:t>
                      </a:r>
                      <a:r>
                        <a:rPr lang="en" sz="1000">
                          <a:solidFill>
                            <a:schemeClr val="dk2"/>
                          </a:solidFill>
                          <a:latin typeface="Lato"/>
                          <a:ea typeface="Lato"/>
                          <a:cs typeface="Lato"/>
                          <a:sym typeface="Lato"/>
                        </a:rPr>
                        <a:t>m</a:t>
                      </a:r>
                      <a:r>
                        <a:rPr lang="en" sz="1000" i="0" u="none" strike="noStrike">
                          <a:solidFill>
                            <a:schemeClr val="dk2"/>
                          </a:solidFill>
                          <a:latin typeface="Lato"/>
                          <a:ea typeface="Lato"/>
                          <a:cs typeface="Lato"/>
                          <a:sym typeface="Lato"/>
                        </a:rPr>
                        <a:t>entors</a:t>
                      </a:r>
                      <a:endParaRPr sz="1000">
                        <a:latin typeface="Lato"/>
                        <a:ea typeface="Lato"/>
                        <a:cs typeface="Lato"/>
                        <a:sym typeface="Lato"/>
                      </a:endParaRPr>
                    </a:p>
                  </a:txBody>
                  <a:tcPr marL="68600" marR="68600" marT="34300" marB="3430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278150">
                <a:tc>
                  <a:txBody>
                    <a:bodyPr/>
                    <a:lstStyle/>
                    <a:p>
                      <a:pPr marL="0" marR="0" lvl="0" indent="0" algn="l" rtl="0">
                        <a:spcBef>
                          <a:spcPts val="0"/>
                        </a:spcBef>
                        <a:spcAft>
                          <a:spcPts val="0"/>
                        </a:spcAft>
                        <a:buClr>
                          <a:schemeClr val="dk2"/>
                        </a:buClr>
                        <a:buSzPts val="1200"/>
                        <a:buFont typeface="Georgia"/>
                        <a:buNone/>
                      </a:pPr>
                      <a:r>
                        <a:rPr lang="en" sz="1000">
                          <a:solidFill>
                            <a:schemeClr val="dk2"/>
                          </a:solidFill>
                          <a:latin typeface="Lato"/>
                          <a:ea typeface="Lato"/>
                          <a:cs typeface="Lato"/>
                          <a:sym typeface="Lato"/>
                        </a:rPr>
                        <a:t>Local Funds</a:t>
                      </a:r>
                      <a:endParaRPr sz="1000">
                        <a:latin typeface="Lato"/>
                        <a:ea typeface="Lato"/>
                        <a:cs typeface="Lato"/>
                        <a:sym typeface="Lato"/>
                      </a:endParaRPr>
                    </a:p>
                  </a:txBody>
                  <a:tcPr marL="68600" marR="68600" marT="34300" marB="3430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Clr>
                          <a:schemeClr val="dk2"/>
                        </a:buClr>
                        <a:buSzPts val="1200"/>
                        <a:buFont typeface="Georgia"/>
                        <a:buNone/>
                      </a:pPr>
                      <a:r>
                        <a:rPr lang="en" sz="1000">
                          <a:solidFill>
                            <a:schemeClr val="dk2"/>
                          </a:solidFill>
                          <a:latin typeface="Lato"/>
                          <a:ea typeface="Lato"/>
                          <a:cs typeface="Lato"/>
                          <a:sym typeface="Lato"/>
                        </a:rPr>
                        <a:t>Any student in any school</a:t>
                      </a:r>
                      <a:endParaRPr sz="1000">
                        <a:latin typeface="Lato"/>
                        <a:ea typeface="Lato"/>
                        <a:cs typeface="Lato"/>
                        <a:sym typeface="Lato"/>
                      </a:endParaRPr>
                    </a:p>
                  </a:txBody>
                  <a:tcPr marL="68600" marR="68600" marT="34300" marB="3430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Clr>
                          <a:schemeClr val="dk2"/>
                        </a:buClr>
                        <a:buSzPts val="1200"/>
                        <a:buFont typeface="Georgia"/>
                        <a:buNone/>
                      </a:pPr>
                      <a:r>
                        <a:rPr lang="en" sz="1000" i="0" u="none" strike="noStrike">
                          <a:solidFill>
                            <a:schemeClr val="dk2"/>
                          </a:solidFill>
                          <a:latin typeface="Lato"/>
                          <a:ea typeface="Lato"/>
                          <a:cs typeface="Lato"/>
                          <a:sym typeface="Lato"/>
                        </a:rPr>
                        <a:t>Courses, assessments, and </a:t>
                      </a:r>
                      <a:r>
                        <a:rPr lang="en" sz="1000">
                          <a:solidFill>
                            <a:schemeClr val="dk2"/>
                          </a:solidFill>
                          <a:latin typeface="Lato"/>
                          <a:ea typeface="Lato"/>
                          <a:cs typeface="Lato"/>
                          <a:sym typeface="Lato"/>
                        </a:rPr>
                        <a:t>m</a:t>
                      </a:r>
                      <a:r>
                        <a:rPr lang="en" sz="1000" i="0" u="none" strike="noStrike">
                          <a:solidFill>
                            <a:schemeClr val="dk2"/>
                          </a:solidFill>
                          <a:latin typeface="Lato"/>
                          <a:ea typeface="Lato"/>
                          <a:cs typeface="Lato"/>
                          <a:sym typeface="Lato"/>
                        </a:rPr>
                        <a:t>entors</a:t>
                      </a:r>
                      <a:endParaRPr sz="1000">
                        <a:latin typeface="Lato"/>
                        <a:ea typeface="Lato"/>
                        <a:cs typeface="Lato"/>
                        <a:sym typeface="Lato"/>
                      </a:endParaRPr>
                    </a:p>
                  </a:txBody>
                  <a:tcPr marL="68600" marR="68600" marT="34300" marB="3430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278150">
                <a:tc>
                  <a:txBody>
                    <a:bodyPr/>
                    <a:lstStyle/>
                    <a:p>
                      <a:pPr marL="0" marR="0" lvl="0" indent="0" algn="l" rtl="0">
                        <a:spcBef>
                          <a:spcPts val="0"/>
                        </a:spcBef>
                        <a:spcAft>
                          <a:spcPts val="0"/>
                        </a:spcAft>
                        <a:buClr>
                          <a:schemeClr val="dk2"/>
                        </a:buClr>
                        <a:buSzPts val="1200"/>
                        <a:buFont typeface="Georgia"/>
                        <a:buNone/>
                      </a:pPr>
                      <a:r>
                        <a:rPr lang="en" sz="1000">
                          <a:solidFill>
                            <a:schemeClr val="dk2"/>
                          </a:solidFill>
                          <a:latin typeface="Lato"/>
                          <a:ea typeface="Lato"/>
                          <a:cs typeface="Lato"/>
                          <a:sym typeface="Lato"/>
                        </a:rPr>
                        <a:t>ESSER</a:t>
                      </a:r>
                      <a:endParaRPr sz="1000">
                        <a:latin typeface="Lato"/>
                        <a:ea typeface="Lato"/>
                        <a:cs typeface="Lato"/>
                        <a:sym typeface="Lato"/>
                      </a:endParaRPr>
                    </a:p>
                  </a:txBody>
                  <a:tcPr marL="68600" marR="68600" marT="34300" marB="3430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Clr>
                          <a:schemeClr val="dk2"/>
                        </a:buClr>
                        <a:buSzPts val="1200"/>
                        <a:buFont typeface="Georgia"/>
                        <a:buNone/>
                      </a:pPr>
                      <a:r>
                        <a:rPr lang="en" sz="1000">
                          <a:solidFill>
                            <a:schemeClr val="dk2"/>
                          </a:solidFill>
                          <a:latin typeface="Lato"/>
                          <a:ea typeface="Lato"/>
                          <a:cs typeface="Lato"/>
                          <a:sym typeface="Lato"/>
                        </a:rPr>
                        <a:t>Any student in any school</a:t>
                      </a:r>
                      <a:endParaRPr sz="1000">
                        <a:latin typeface="Lato"/>
                        <a:ea typeface="Lato"/>
                        <a:cs typeface="Lato"/>
                        <a:sym typeface="Lato"/>
                      </a:endParaRPr>
                    </a:p>
                  </a:txBody>
                  <a:tcPr marL="68600" marR="68600" marT="34300" marB="3430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Clr>
                          <a:schemeClr val="dk2"/>
                        </a:buClr>
                        <a:buSzPts val="1200"/>
                        <a:buFont typeface="Georgia"/>
                        <a:buNone/>
                      </a:pPr>
                      <a:r>
                        <a:rPr lang="en" sz="1000" i="0" u="none" strike="noStrike" dirty="0">
                          <a:solidFill>
                            <a:schemeClr val="dk2"/>
                          </a:solidFill>
                          <a:latin typeface="Lato"/>
                          <a:ea typeface="Lato"/>
                          <a:cs typeface="Lato"/>
                          <a:sym typeface="Lato"/>
                        </a:rPr>
                        <a:t>Courses, assessments, and </a:t>
                      </a:r>
                      <a:r>
                        <a:rPr lang="en" sz="1000" dirty="0">
                          <a:solidFill>
                            <a:schemeClr val="dk2"/>
                          </a:solidFill>
                          <a:latin typeface="Lato"/>
                          <a:ea typeface="Lato"/>
                          <a:cs typeface="Lato"/>
                          <a:sym typeface="Lato"/>
                        </a:rPr>
                        <a:t>m</a:t>
                      </a:r>
                      <a:r>
                        <a:rPr lang="en" sz="1000" i="0" u="none" strike="noStrike" dirty="0">
                          <a:solidFill>
                            <a:schemeClr val="dk2"/>
                          </a:solidFill>
                          <a:latin typeface="Lato"/>
                          <a:ea typeface="Lato"/>
                          <a:cs typeface="Lato"/>
                          <a:sym typeface="Lato"/>
                        </a:rPr>
                        <a:t>entors</a:t>
                      </a:r>
                      <a:endParaRPr sz="1000" dirty="0">
                        <a:latin typeface="Lato"/>
                        <a:ea typeface="Lato"/>
                        <a:cs typeface="Lato"/>
                        <a:sym typeface="Lato"/>
                      </a:endParaRPr>
                    </a:p>
                  </a:txBody>
                  <a:tcPr marL="68600" marR="68600" marT="34300" marB="3430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8"/>
          <p:cNvSpPr txBox="1">
            <a:spLocks noGrp="1"/>
          </p:cNvSpPr>
          <p:nvPr>
            <p:ph type="title"/>
          </p:nvPr>
        </p:nvSpPr>
        <p:spPr>
          <a:xfrm>
            <a:off x="457200" y="394900"/>
            <a:ext cx="8229600" cy="368700"/>
          </a:xfrm>
          <a:prstGeom prst="rect">
            <a:avLst/>
          </a:prstGeom>
        </p:spPr>
        <p:txBody>
          <a:bodyPr spcFirstLastPara="1" wrap="square" lIns="0" tIns="91425" rIns="0" bIns="91425" anchor="t" anchorCtr="0">
            <a:normAutofit fontScale="90000"/>
          </a:bodyPr>
          <a:lstStyle/>
          <a:p>
            <a:pPr marL="0" lvl="0" indent="0" algn="l" rtl="0">
              <a:spcBef>
                <a:spcPts val="0"/>
              </a:spcBef>
              <a:spcAft>
                <a:spcPts val="0"/>
              </a:spcAft>
              <a:buNone/>
            </a:pPr>
            <a:r>
              <a:rPr lang="en"/>
              <a:t>Enrollment Periods</a:t>
            </a:r>
            <a:endParaRPr/>
          </a:p>
        </p:txBody>
      </p:sp>
      <p:sp>
        <p:nvSpPr>
          <p:cNvPr id="299" name="Google Shape;299;p38"/>
          <p:cNvSpPr txBox="1">
            <a:spLocks noGrp="1"/>
          </p:cNvSpPr>
          <p:nvPr>
            <p:ph type="body" idx="1"/>
          </p:nvPr>
        </p:nvSpPr>
        <p:spPr>
          <a:xfrm>
            <a:off x="457200" y="2419700"/>
            <a:ext cx="2609400" cy="2160900"/>
          </a:xfrm>
          <a:prstGeom prst="rect">
            <a:avLst/>
          </a:prstGeom>
        </p:spPr>
        <p:txBody>
          <a:bodyPr spcFirstLastPara="1" wrap="square" lIns="0" tIns="91425" rIns="0" bIns="91425" anchor="t" anchorCtr="0">
            <a:normAutofit/>
          </a:bodyPr>
          <a:lstStyle/>
          <a:p>
            <a:pPr marL="457200" lvl="0" indent="-285750" algn="l" rtl="0">
              <a:spcBef>
                <a:spcPts val="0"/>
              </a:spcBef>
              <a:spcAft>
                <a:spcPts val="0"/>
              </a:spcAft>
              <a:buClr>
                <a:schemeClr val="lt2"/>
              </a:buClr>
              <a:buSzPts val="900"/>
              <a:buChar char="⬣"/>
            </a:pPr>
            <a:r>
              <a:rPr lang="en" sz="900"/>
              <a:t>2 cohorts support statewide division calendars</a:t>
            </a:r>
            <a:endParaRPr sz="900"/>
          </a:p>
          <a:p>
            <a:pPr marL="457200" lvl="0" indent="-285750" algn="l" rtl="0">
              <a:spcBef>
                <a:spcPts val="1000"/>
              </a:spcBef>
              <a:spcAft>
                <a:spcPts val="0"/>
              </a:spcAft>
              <a:buClr>
                <a:schemeClr val="lt2"/>
              </a:buClr>
              <a:buSzPts val="900"/>
              <a:buChar char="⬣"/>
            </a:pPr>
            <a:r>
              <a:rPr lang="en" sz="900"/>
              <a:t>Deadline: June 27, 2024</a:t>
            </a:r>
            <a:endParaRPr sz="900"/>
          </a:p>
          <a:p>
            <a:pPr marL="457200" lvl="0" indent="-285750" algn="l" rtl="0">
              <a:spcBef>
                <a:spcPts val="1000"/>
              </a:spcBef>
              <a:spcAft>
                <a:spcPts val="1000"/>
              </a:spcAft>
              <a:buClr>
                <a:schemeClr val="lt2"/>
              </a:buClr>
              <a:buSzPts val="900"/>
              <a:buChar char="⬣"/>
            </a:pPr>
            <a:r>
              <a:rPr lang="en" sz="900"/>
              <a:t>Two Extended Enrollment Windows: July–August</a:t>
            </a:r>
            <a:endParaRPr sz="900"/>
          </a:p>
        </p:txBody>
      </p:sp>
      <p:sp>
        <p:nvSpPr>
          <p:cNvPr id="300" name="Google Shape;300;p38"/>
          <p:cNvSpPr txBox="1">
            <a:spLocks noGrp="1"/>
          </p:cNvSpPr>
          <p:nvPr>
            <p:ph type="sldNum" idx="12"/>
          </p:nvPr>
        </p:nvSpPr>
        <p:spPr>
          <a:xfrm>
            <a:off x="8138108" y="4717142"/>
            <a:ext cx="548700" cy="3936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fld id="{00000000-1234-1234-1234-123412341234}" type="slidenum">
              <a:rPr lang="en"/>
              <a:t>24</a:t>
            </a:fld>
            <a:endParaRPr/>
          </a:p>
        </p:txBody>
      </p:sp>
      <p:sp>
        <p:nvSpPr>
          <p:cNvPr id="301" name="Google Shape;301;p38"/>
          <p:cNvSpPr txBox="1">
            <a:spLocks noGrp="1"/>
          </p:cNvSpPr>
          <p:nvPr>
            <p:ph type="body" idx="1"/>
          </p:nvPr>
        </p:nvSpPr>
        <p:spPr>
          <a:xfrm>
            <a:off x="3267300" y="2419700"/>
            <a:ext cx="2609400" cy="2160900"/>
          </a:xfrm>
          <a:prstGeom prst="rect">
            <a:avLst/>
          </a:prstGeom>
        </p:spPr>
        <p:txBody>
          <a:bodyPr spcFirstLastPara="1" wrap="square" lIns="0" tIns="91425" rIns="0" bIns="91425" anchor="t" anchorCtr="0">
            <a:normAutofit/>
          </a:bodyPr>
          <a:lstStyle/>
          <a:p>
            <a:pPr marL="457200" lvl="0" indent="-285750" algn="l" rtl="0">
              <a:spcBef>
                <a:spcPts val="0"/>
              </a:spcBef>
              <a:spcAft>
                <a:spcPts val="0"/>
              </a:spcAft>
              <a:buClr>
                <a:schemeClr val="lt2"/>
              </a:buClr>
              <a:buSzPts val="900"/>
              <a:buChar char="⬣"/>
            </a:pPr>
            <a:r>
              <a:rPr lang="en" sz="900"/>
              <a:t>2 cohorts support statewide division calendars</a:t>
            </a:r>
            <a:endParaRPr sz="900"/>
          </a:p>
          <a:p>
            <a:pPr marL="457200" lvl="0" indent="-285750" algn="l" rtl="0">
              <a:spcBef>
                <a:spcPts val="1000"/>
              </a:spcBef>
              <a:spcAft>
                <a:spcPts val="0"/>
              </a:spcAft>
              <a:buClr>
                <a:schemeClr val="lt2"/>
              </a:buClr>
              <a:buSzPts val="900"/>
              <a:buChar char="⬣"/>
            </a:pPr>
            <a:r>
              <a:rPr lang="en" sz="900"/>
              <a:t>Deadline: December 5, 2024</a:t>
            </a:r>
            <a:endParaRPr sz="900"/>
          </a:p>
          <a:p>
            <a:pPr marL="457200" lvl="0" indent="-285750" algn="l" rtl="0">
              <a:spcBef>
                <a:spcPts val="1000"/>
              </a:spcBef>
              <a:spcAft>
                <a:spcPts val="1000"/>
              </a:spcAft>
              <a:buClr>
                <a:schemeClr val="lt2"/>
              </a:buClr>
              <a:buSzPts val="900"/>
              <a:buChar char="⬣"/>
            </a:pPr>
            <a:r>
              <a:rPr lang="en" sz="900"/>
              <a:t>Extended Enrollment Window: </a:t>
            </a:r>
            <a:br>
              <a:rPr lang="en" sz="900"/>
            </a:br>
            <a:r>
              <a:rPr lang="en" sz="900"/>
              <a:t>January</a:t>
            </a:r>
            <a:endParaRPr sz="900"/>
          </a:p>
        </p:txBody>
      </p:sp>
      <p:sp>
        <p:nvSpPr>
          <p:cNvPr id="302" name="Google Shape;302;p38"/>
          <p:cNvSpPr txBox="1">
            <a:spLocks noGrp="1"/>
          </p:cNvSpPr>
          <p:nvPr>
            <p:ph type="body" idx="1"/>
          </p:nvPr>
        </p:nvSpPr>
        <p:spPr>
          <a:xfrm>
            <a:off x="6077400" y="2419700"/>
            <a:ext cx="2609400" cy="2160900"/>
          </a:xfrm>
          <a:prstGeom prst="rect">
            <a:avLst/>
          </a:prstGeom>
        </p:spPr>
        <p:txBody>
          <a:bodyPr spcFirstLastPara="1" wrap="square" lIns="0" tIns="91425" rIns="0" bIns="91425" anchor="t" anchorCtr="0">
            <a:normAutofit/>
          </a:bodyPr>
          <a:lstStyle/>
          <a:p>
            <a:pPr marL="457200" lvl="0" indent="-285750" algn="l" rtl="0">
              <a:spcBef>
                <a:spcPts val="0"/>
              </a:spcBef>
              <a:spcAft>
                <a:spcPts val="0"/>
              </a:spcAft>
              <a:buClr>
                <a:schemeClr val="lt2"/>
              </a:buClr>
              <a:buSzPts val="900"/>
              <a:buChar char="⬣"/>
            </a:pPr>
            <a:r>
              <a:rPr lang="en" sz="900"/>
              <a:t>2 cohorts support statewide division calendars</a:t>
            </a:r>
            <a:endParaRPr sz="900"/>
          </a:p>
          <a:p>
            <a:pPr marL="457200" lvl="0" indent="-285750" algn="l" rtl="0">
              <a:spcBef>
                <a:spcPts val="1000"/>
              </a:spcBef>
              <a:spcAft>
                <a:spcPts val="1000"/>
              </a:spcAft>
              <a:buClr>
                <a:schemeClr val="lt2"/>
              </a:buClr>
              <a:buSzPts val="900"/>
              <a:buChar char="⬣"/>
            </a:pPr>
            <a:r>
              <a:rPr lang="en" sz="900"/>
              <a:t>Enrollment begins March 2025</a:t>
            </a:r>
            <a:endParaRPr sz="900"/>
          </a:p>
        </p:txBody>
      </p:sp>
      <p:sp>
        <p:nvSpPr>
          <p:cNvPr id="303" name="Google Shape;303;p38"/>
          <p:cNvSpPr/>
          <p:nvPr/>
        </p:nvSpPr>
        <p:spPr>
          <a:xfrm>
            <a:off x="1138359" y="1100025"/>
            <a:ext cx="1247100" cy="1080300"/>
          </a:xfrm>
          <a:prstGeom prst="hexagon">
            <a:avLst>
              <a:gd name="adj" fmla="val 28852"/>
              <a:gd name="vf" fmla="val 115470"/>
            </a:avLst>
          </a:prstGeom>
          <a:solidFill>
            <a:schemeClr val="lt2"/>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lvl="0" indent="0" algn="ctr" rtl="0">
              <a:lnSpc>
                <a:spcPct val="115000"/>
              </a:lnSpc>
              <a:spcBef>
                <a:spcPts val="0"/>
              </a:spcBef>
              <a:spcAft>
                <a:spcPts val="0"/>
              </a:spcAft>
              <a:buNone/>
            </a:pPr>
            <a:r>
              <a:rPr lang="en" sz="1200">
                <a:solidFill>
                  <a:schemeClr val="lt1"/>
                </a:solidFill>
                <a:latin typeface="Lato Black"/>
                <a:ea typeface="Lato Black"/>
                <a:cs typeface="Lato Black"/>
                <a:sym typeface="Lato Black"/>
              </a:rPr>
              <a:t>Fall </a:t>
            </a:r>
            <a:endParaRPr sz="1200">
              <a:solidFill>
                <a:schemeClr val="lt1"/>
              </a:solidFill>
              <a:latin typeface="Lato Black"/>
              <a:ea typeface="Lato Black"/>
              <a:cs typeface="Lato Black"/>
              <a:sym typeface="Lato Black"/>
            </a:endParaRPr>
          </a:p>
          <a:p>
            <a:pPr marL="0" lvl="0" indent="0" algn="ctr" rtl="0">
              <a:lnSpc>
                <a:spcPct val="115000"/>
              </a:lnSpc>
              <a:spcBef>
                <a:spcPts val="0"/>
              </a:spcBef>
              <a:spcAft>
                <a:spcPts val="0"/>
              </a:spcAft>
              <a:buNone/>
            </a:pPr>
            <a:r>
              <a:rPr lang="en" sz="1200">
                <a:solidFill>
                  <a:schemeClr val="lt1"/>
                </a:solidFill>
                <a:latin typeface="Lato Black"/>
                <a:ea typeface="Lato Black"/>
                <a:cs typeface="Lato Black"/>
                <a:sym typeface="Lato Black"/>
              </a:rPr>
              <a:t>2024</a:t>
            </a:r>
            <a:endParaRPr sz="900">
              <a:solidFill>
                <a:schemeClr val="lt1"/>
              </a:solidFill>
              <a:latin typeface="Lato Black"/>
              <a:ea typeface="Lato Black"/>
              <a:cs typeface="Lato Black"/>
              <a:sym typeface="Lato Black"/>
            </a:endParaRPr>
          </a:p>
        </p:txBody>
      </p:sp>
      <p:sp>
        <p:nvSpPr>
          <p:cNvPr id="304" name="Google Shape;304;p38"/>
          <p:cNvSpPr/>
          <p:nvPr/>
        </p:nvSpPr>
        <p:spPr>
          <a:xfrm>
            <a:off x="3948459" y="1100013"/>
            <a:ext cx="1247100" cy="1080300"/>
          </a:xfrm>
          <a:prstGeom prst="hexagon">
            <a:avLst>
              <a:gd name="adj" fmla="val 28852"/>
              <a:gd name="vf" fmla="val 115470"/>
            </a:avLst>
          </a:prstGeom>
          <a:solidFill>
            <a:schemeClr val="accent6"/>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lvl="0" indent="0" algn="ctr" rtl="0">
              <a:lnSpc>
                <a:spcPct val="115000"/>
              </a:lnSpc>
              <a:spcBef>
                <a:spcPts val="0"/>
              </a:spcBef>
              <a:spcAft>
                <a:spcPts val="0"/>
              </a:spcAft>
              <a:buNone/>
            </a:pPr>
            <a:r>
              <a:rPr lang="en" sz="1200">
                <a:solidFill>
                  <a:schemeClr val="lt2"/>
                </a:solidFill>
                <a:latin typeface="Lato Black"/>
                <a:ea typeface="Lato Black"/>
                <a:cs typeface="Lato Black"/>
                <a:sym typeface="Lato Black"/>
              </a:rPr>
              <a:t>Spring </a:t>
            </a:r>
            <a:endParaRPr sz="1200">
              <a:solidFill>
                <a:schemeClr val="lt2"/>
              </a:solidFill>
              <a:latin typeface="Lato Black"/>
              <a:ea typeface="Lato Black"/>
              <a:cs typeface="Lato Black"/>
              <a:sym typeface="Lato Black"/>
            </a:endParaRPr>
          </a:p>
          <a:p>
            <a:pPr marL="0" lvl="0" indent="0" algn="ctr" rtl="0">
              <a:lnSpc>
                <a:spcPct val="115000"/>
              </a:lnSpc>
              <a:spcBef>
                <a:spcPts val="0"/>
              </a:spcBef>
              <a:spcAft>
                <a:spcPts val="0"/>
              </a:spcAft>
              <a:buNone/>
            </a:pPr>
            <a:r>
              <a:rPr lang="en" sz="1200">
                <a:solidFill>
                  <a:schemeClr val="lt2"/>
                </a:solidFill>
                <a:latin typeface="Lato Black"/>
                <a:ea typeface="Lato Black"/>
                <a:cs typeface="Lato Black"/>
                <a:sym typeface="Lato Black"/>
              </a:rPr>
              <a:t>2025</a:t>
            </a:r>
            <a:endParaRPr sz="1200">
              <a:solidFill>
                <a:schemeClr val="lt2"/>
              </a:solidFill>
              <a:latin typeface="Lato Black"/>
              <a:ea typeface="Lato Black"/>
              <a:cs typeface="Lato Black"/>
              <a:sym typeface="Lato Black"/>
            </a:endParaRPr>
          </a:p>
        </p:txBody>
      </p:sp>
      <p:sp>
        <p:nvSpPr>
          <p:cNvPr id="305" name="Google Shape;305;p38"/>
          <p:cNvSpPr/>
          <p:nvPr/>
        </p:nvSpPr>
        <p:spPr>
          <a:xfrm>
            <a:off x="6758559" y="1100013"/>
            <a:ext cx="1247100" cy="1080300"/>
          </a:xfrm>
          <a:prstGeom prst="hexagon">
            <a:avLst>
              <a:gd name="adj" fmla="val 28852"/>
              <a:gd name="vf" fmla="val 115470"/>
            </a:avLst>
          </a:prstGeom>
          <a:solidFill>
            <a:schemeClr val="accent2"/>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lvl="0" indent="0" algn="ctr" rtl="0">
              <a:lnSpc>
                <a:spcPct val="115000"/>
              </a:lnSpc>
              <a:spcBef>
                <a:spcPts val="0"/>
              </a:spcBef>
              <a:spcAft>
                <a:spcPts val="0"/>
              </a:spcAft>
              <a:buNone/>
            </a:pPr>
            <a:r>
              <a:rPr lang="en" sz="1200">
                <a:solidFill>
                  <a:schemeClr val="lt2"/>
                </a:solidFill>
                <a:latin typeface="Lato Black"/>
                <a:ea typeface="Lato Black"/>
                <a:cs typeface="Lato Black"/>
                <a:sym typeface="Lato Black"/>
              </a:rPr>
              <a:t>Summer 2025</a:t>
            </a:r>
            <a:endParaRPr sz="1200">
              <a:solidFill>
                <a:schemeClr val="lt2"/>
              </a:solidFill>
              <a:latin typeface="Lato Black"/>
              <a:ea typeface="Lato Black"/>
              <a:cs typeface="Lato Black"/>
              <a:sym typeface="Lato Black"/>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8"/>
          <p:cNvSpPr txBox="1">
            <a:spLocks noGrp="1"/>
          </p:cNvSpPr>
          <p:nvPr>
            <p:ph type="title"/>
          </p:nvPr>
        </p:nvSpPr>
        <p:spPr>
          <a:xfrm>
            <a:off x="457200" y="394900"/>
            <a:ext cx="8229600" cy="368700"/>
          </a:xfrm>
          <a:prstGeom prst="rect">
            <a:avLst/>
          </a:prstGeom>
        </p:spPr>
        <p:txBody>
          <a:bodyPr spcFirstLastPara="1" wrap="square" lIns="0" tIns="91425" rIns="0" bIns="91425" anchor="t" anchorCtr="0">
            <a:normAutofit fontScale="90000"/>
          </a:bodyPr>
          <a:lstStyle/>
          <a:p>
            <a:pPr marL="0" lvl="0" indent="0" algn="l" rtl="0">
              <a:spcBef>
                <a:spcPts val="0"/>
              </a:spcBef>
              <a:spcAft>
                <a:spcPts val="0"/>
              </a:spcAft>
              <a:buNone/>
            </a:pPr>
            <a:r>
              <a:rPr lang="en"/>
              <a:t>Summer Session 2024 </a:t>
            </a:r>
            <a:endParaRPr/>
          </a:p>
        </p:txBody>
      </p:sp>
      <p:sp>
        <p:nvSpPr>
          <p:cNvPr id="120" name="Google Shape;120;p18"/>
          <p:cNvSpPr txBox="1">
            <a:spLocks noGrp="1"/>
          </p:cNvSpPr>
          <p:nvPr>
            <p:ph type="body" idx="4294967295"/>
          </p:nvPr>
        </p:nvSpPr>
        <p:spPr>
          <a:xfrm>
            <a:off x="457200" y="1152475"/>
            <a:ext cx="8229600" cy="3428400"/>
          </a:xfrm>
          <a:prstGeom prst="rect">
            <a:avLst/>
          </a:prstGeom>
        </p:spPr>
        <p:txBody>
          <a:bodyPr spcFirstLastPara="1" wrap="square" lIns="0" tIns="91425" rIns="0" bIns="91425" anchor="t" anchorCtr="0">
            <a:normAutofit/>
          </a:bodyPr>
          <a:lstStyle/>
          <a:p>
            <a:pPr marL="0" lvl="0" indent="0" algn="l" rtl="0">
              <a:spcBef>
                <a:spcPts val="0"/>
              </a:spcBef>
              <a:spcAft>
                <a:spcPts val="0"/>
              </a:spcAft>
              <a:buNone/>
            </a:pPr>
            <a:r>
              <a:rPr lang="en" b="1"/>
              <a:t>Total Enrollment: </a:t>
            </a:r>
            <a:r>
              <a:rPr lang="en"/>
              <a:t>6,399</a:t>
            </a:r>
            <a:endParaRPr/>
          </a:p>
          <a:p>
            <a:pPr marL="0" lvl="0" indent="0" algn="l" rtl="0">
              <a:spcBef>
                <a:spcPts val="1000"/>
              </a:spcBef>
              <a:spcAft>
                <a:spcPts val="0"/>
              </a:spcAft>
              <a:buNone/>
            </a:pPr>
            <a:endParaRPr b="1"/>
          </a:p>
          <a:p>
            <a:pPr marL="0" lvl="0" indent="0" algn="l" rtl="0">
              <a:spcBef>
                <a:spcPts val="1000"/>
              </a:spcBef>
              <a:spcAft>
                <a:spcPts val="0"/>
              </a:spcAft>
              <a:buNone/>
            </a:pPr>
            <a:r>
              <a:rPr lang="en" b="1"/>
              <a:t>Top Courses</a:t>
            </a:r>
            <a:endParaRPr b="1"/>
          </a:p>
          <a:p>
            <a:pPr marL="457200" lvl="0" indent="-342900" algn="l" rtl="0">
              <a:spcBef>
                <a:spcPts val="1000"/>
              </a:spcBef>
              <a:spcAft>
                <a:spcPts val="0"/>
              </a:spcAft>
              <a:buSzPts val="1800"/>
              <a:buAutoNum type="arabicPeriod"/>
            </a:pPr>
            <a:r>
              <a:rPr lang="en"/>
              <a:t>EPF</a:t>
            </a:r>
            <a:endParaRPr/>
          </a:p>
          <a:p>
            <a:pPr marL="457200" lvl="0" indent="-342900" algn="l" rtl="0">
              <a:spcBef>
                <a:spcPts val="0"/>
              </a:spcBef>
              <a:spcAft>
                <a:spcPts val="0"/>
              </a:spcAft>
              <a:buSzPts val="1800"/>
              <a:buAutoNum type="arabicPeriod"/>
            </a:pPr>
            <a:r>
              <a:rPr lang="en"/>
              <a:t>Health &amp; PE 10</a:t>
            </a:r>
            <a:endParaRPr/>
          </a:p>
          <a:p>
            <a:pPr marL="457200" lvl="0" indent="-342900" algn="l" rtl="0">
              <a:spcBef>
                <a:spcPts val="0"/>
              </a:spcBef>
              <a:spcAft>
                <a:spcPts val="0"/>
              </a:spcAft>
              <a:buSzPts val="1800"/>
              <a:buAutoNum type="arabicPeriod"/>
            </a:pPr>
            <a:r>
              <a:rPr lang="en"/>
              <a:t>Geometry</a:t>
            </a:r>
            <a:endParaRPr/>
          </a:p>
          <a:p>
            <a:pPr marL="457200" lvl="0" indent="-342900" algn="l" rtl="0">
              <a:spcBef>
                <a:spcPts val="0"/>
              </a:spcBef>
              <a:spcAft>
                <a:spcPts val="0"/>
              </a:spcAft>
              <a:buSzPts val="1800"/>
              <a:buAutoNum type="arabicPeriod"/>
            </a:pPr>
            <a:r>
              <a:rPr lang="en"/>
              <a:t>Health &amp; PE 9</a:t>
            </a:r>
            <a:endParaRPr/>
          </a:p>
          <a:p>
            <a:pPr marL="457200" lvl="0" indent="-342900" algn="l" rtl="0">
              <a:spcBef>
                <a:spcPts val="0"/>
              </a:spcBef>
              <a:spcAft>
                <a:spcPts val="0"/>
              </a:spcAft>
              <a:buSzPts val="1800"/>
              <a:buAutoNum type="arabicPeriod"/>
            </a:pPr>
            <a:r>
              <a:rPr lang="en"/>
              <a:t>Algebra II</a:t>
            </a:r>
            <a:endParaRPr/>
          </a:p>
          <a:p>
            <a:pPr marL="0" lvl="0" indent="0" algn="l" rtl="0">
              <a:spcBef>
                <a:spcPts val="1000"/>
              </a:spcBef>
              <a:spcAft>
                <a:spcPts val="0"/>
              </a:spcAft>
              <a:buClr>
                <a:schemeClr val="dk1"/>
              </a:buClr>
              <a:buSzPts val="1100"/>
              <a:buFont typeface="Arial"/>
              <a:buNone/>
            </a:pPr>
            <a:endParaRPr/>
          </a:p>
        </p:txBody>
      </p:sp>
      <p:pic>
        <p:nvPicPr>
          <p:cNvPr id="121" name="Google Shape;121;p18" title="Chart"/>
          <p:cNvPicPr preferRelativeResize="0"/>
          <p:nvPr/>
        </p:nvPicPr>
        <p:blipFill>
          <a:blip r:embed="rId3">
            <a:alphaModFix/>
          </a:blip>
          <a:stretch>
            <a:fillRect/>
          </a:stretch>
        </p:blipFill>
        <p:spPr>
          <a:xfrm>
            <a:off x="3390175" y="1370625"/>
            <a:ext cx="5109001" cy="2992100"/>
          </a:xfrm>
          <a:prstGeom prst="rect">
            <a:avLst/>
          </a:prstGeom>
          <a:noFill/>
          <a:ln>
            <a:noFill/>
          </a:ln>
        </p:spPr>
      </p:pic>
      <p:sp>
        <p:nvSpPr>
          <p:cNvPr id="122" name="Google Shape;122;p18"/>
          <p:cNvSpPr txBox="1">
            <a:spLocks noGrp="1"/>
          </p:cNvSpPr>
          <p:nvPr>
            <p:ph type="sldNum" idx="12"/>
          </p:nvPr>
        </p:nvSpPr>
        <p:spPr>
          <a:xfrm>
            <a:off x="8138108" y="4717142"/>
            <a:ext cx="548700" cy="3936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89662A-84AA-4D9A-E7B7-F51206BC3960}"/>
              </a:ext>
            </a:extLst>
          </p:cNvPr>
          <p:cNvSpPr>
            <a:spLocks noGrp="1"/>
          </p:cNvSpPr>
          <p:nvPr>
            <p:ph type="title"/>
          </p:nvPr>
        </p:nvSpPr>
        <p:spPr>
          <a:xfrm>
            <a:off x="457200" y="934413"/>
            <a:ext cx="2967300" cy="344638"/>
          </a:xfrm>
        </p:spPr>
        <p:txBody>
          <a:bodyPr>
            <a:normAutofit fontScale="90000"/>
          </a:bodyPr>
          <a:lstStyle/>
          <a:p>
            <a:r>
              <a:rPr lang="en" sz="2800" dirty="0"/>
              <a:t>Summer Session</a:t>
            </a:r>
            <a:endParaRPr lang="en-US" sz="2800" dirty="0"/>
          </a:p>
        </p:txBody>
      </p:sp>
      <p:sp>
        <p:nvSpPr>
          <p:cNvPr id="5" name="Subtitle 4">
            <a:extLst>
              <a:ext uri="{FF2B5EF4-FFF2-40B4-BE49-F238E27FC236}">
                <a16:creationId xmlns:a16="http://schemas.microsoft.com/office/drawing/2014/main" id="{60B31A16-8787-7FB5-5AE6-17A54419C01D}"/>
              </a:ext>
            </a:extLst>
          </p:cNvPr>
          <p:cNvSpPr>
            <a:spLocks noGrp="1"/>
          </p:cNvSpPr>
          <p:nvPr>
            <p:ph type="subTitle" idx="1"/>
          </p:nvPr>
        </p:nvSpPr>
        <p:spPr>
          <a:xfrm>
            <a:off x="457150" y="1356300"/>
            <a:ext cx="2967300" cy="1154289"/>
          </a:xfrm>
        </p:spPr>
        <p:txBody>
          <a:bodyPr/>
          <a:lstStyle/>
          <a:p>
            <a:pPr marL="0" lvl="0" indent="0" algn="l" rtl="0">
              <a:spcBef>
                <a:spcPts val="0"/>
              </a:spcBef>
              <a:spcAft>
                <a:spcPts val="0"/>
              </a:spcAft>
              <a:buNone/>
            </a:pPr>
            <a:r>
              <a:rPr lang="en-US" sz="1600" b="1" dirty="0">
                <a:latin typeface="Lato"/>
                <a:ea typeface="Lato"/>
                <a:cs typeface="Lato"/>
                <a:sym typeface="Lato"/>
              </a:rPr>
              <a:t>Canton Murphy,</a:t>
            </a:r>
            <a:r>
              <a:rPr lang="en-US" sz="1600" dirty="0"/>
              <a:t> student,</a:t>
            </a:r>
          </a:p>
          <a:p>
            <a:pPr marL="0" lvl="0" indent="0" algn="l" rtl="0">
              <a:spcBef>
                <a:spcPts val="0"/>
              </a:spcBef>
              <a:spcAft>
                <a:spcPts val="0"/>
              </a:spcAft>
              <a:buNone/>
            </a:pPr>
            <a:r>
              <a:rPr lang="en-US" sz="1600" dirty="0"/>
              <a:t>Williamsburg/James City County</a:t>
            </a:r>
          </a:p>
        </p:txBody>
      </p:sp>
      <p:sp>
        <p:nvSpPr>
          <p:cNvPr id="6" name="Text Placeholder 5">
            <a:extLst>
              <a:ext uri="{FF2B5EF4-FFF2-40B4-BE49-F238E27FC236}">
                <a16:creationId xmlns:a16="http://schemas.microsoft.com/office/drawing/2014/main" id="{5653075C-F12C-9E83-1745-DD96D780C3E3}"/>
              </a:ext>
            </a:extLst>
          </p:cNvPr>
          <p:cNvSpPr>
            <a:spLocks noGrp="1"/>
          </p:cNvSpPr>
          <p:nvPr>
            <p:ph type="body" idx="2"/>
          </p:nvPr>
        </p:nvSpPr>
        <p:spPr/>
        <p:txBody>
          <a:bodyPr>
            <a:normAutofit fontScale="70000" lnSpcReduction="20000"/>
          </a:bodyPr>
          <a:lstStyle/>
          <a:p>
            <a:pPr marL="457200" lvl="0" indent="-308610" algn="l" rtl="0">
              <a:spcBef>
                <a:spcPts val="0"/>
              </a:spcBef>
              <a:spcAft>
                <a:spcPts val="0"/>
              </a:spcAft>
              <a:buSzPct val="100000"/>
              <a:buChar char="●"/>
            </a:pPr>
            <a:r>
              <a:rPr lang="en-US" dirty="0"/>
              <a:t>"To meet my goal of 15 Advanced Placement classes without giving up my fine arts track, I needed to take summer classes."</a:t>
            </a:r>
          </a:p>
          <a:p>
            <a:pPr marL="457200" lvl="0" indent="-308610" algn="l" rtl="0">
              <a:spcBef>
                <a:spcPts val="1000"/>
              </a:spcBef>
              <a:spcAft>
                <a:spcPts val="0"/>
              </a:spcAft>
              <a:buSzPct val="100000"/>
              <a:buChar char="●"/>
            </a:pPr>
            <a:r>
              <a:rPr lang="en-US" dirty="0"/>
              <a:t>"Through Virtual Virginia I was able to take both Health &amp; PE 10 and Chemistry over the summer, [which] allowed me to clear my schedule to still take an AP science class (AP Physics) and add an AP social studies class (AP European History), all while still being able to take Musical Theatre and Honors Choir."</a:t>
            </a:r>
          </a:p>
          <a:p>
            <a:pPr marL="457200" lvl="0" indent="-308610" algn="l" rtl="0">
              <a:spcBef>
                <a:spcPts val="1000"/>
              </a:spcBef>
              <a:spcAft>
                <a:spcPts val="0"/>
              </a:spcAft>
              <a:buSzPct val="100000"/>
              <a:buChar char="●"/>
            </a:pPr>
            <a:r>
              <a:rPr lang="en-US" dirty="0"/>
              <a:t>"This would not have been possible without the flexibility of Virtual Virginia."</a:t>
            </a:r>
          </a:p>
          <a:p>
            <a:pPr marL="457200" lvl="0" indent="-308610" algn="l" rtl="0">
              <a:spcBef>
                <a:spcPts val="1000"/>
              </a:spcBef>
              <a:spcAft>
                <a:spcPts val="0"/>
              </a:spcAft>
              <a:buSzPct val="100000"/>
              <a:buChar char="●"/>
            </a:pPr>
            <a:r>
              <a:rPr lang="en-US" dirty="0"/>
              <a:t>"My hope is that more students are made aware of the opportunities that are in their reach with the help of Virtual Virginia."</a:t>
            </a:r>
          </a:p>
          <a:p>
            <a:pPr marL="457200" lvl="0" indent="-308610" algn="l" rtl="0">
              <a:spcBef>
                <a:spcPts val="1000"/>
              </a:spcBef>
              <a:spcAft>
                <a:spcPts val="1000"/>
              </a:spcAft>
              <a:buSzPct val="100000"/>
              <a:buChar char="●"/>
            </a:pPr>
            <a:r>
              <a:rPr lang="en-US" dirty="0"/>
              <a:t>"I appreciate the curriculum of Virtual Virginia. It is challenging but provides many layers of support in order to ensure student success."</a:t>
            </a:r>
          </a:p>
        </p:txBody>
      </p:sp>
      <p:sp>
        <p:nvSpPr>
          <p:cNvPr id="3" name="Slide Number Placeholder 2">
            <a:extLst>
              <a:ext uri="{FF2B5EF4-FFF2-40B4-BE49-F238E27FC236}">
                <a16:creationId xmlns:a16="http://schemas.microsoft.com/office/drawing/2014/main" id="{558D1036-19DA-93F4-F6B2-72EF7666DC2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pic>
        <p:nvPicPr>
          <p:cNvPr id="7" name="Google Shape;153;p28">
            <a:extLst>
              <a:ext uri="{FF2B5EF4-FFF2-40B4-BE49-F238E27FC236}">
                <a16:creationId xmlns:a16="http://schemas.microsoft.com/office/drawing/2014/main" id="{E187C0CA-0F56-CCAB-9849-DDED6CEB74F6}"/>
              </a:ext>
            </a:extLst>
          </p:cNvPr>
          <p:cNvPicPr preferRelativeResize="0"/>
          <p:nvPr/>
        </p:nvPicPr>
        <p:blipFill>
          <a:blip r:embed="rId2">
            <a:alphaModFix amt="25000"/>
          </a:blip>
          <a:stretch>
            <a:fillRect/>
          </a:stretch>
        </p:blipFill>
        <p:spPr>
          <a:xfrm rot="10800000">
            <a:off x="4056450" y="247950"/>
            <a:ext cx="1031100" cy="1031100"/>
          </a:xfrm>
          <a:prstGeom prst="rect">
            <a:avLst/>
          </a:prstGeom>
          <a:noFill/>
          <a:ln>
            <a:noFill/>
          </a:ln>
        </p:spPr>
      </p:pic>
      <p:pic>
        <p:nvPicPr>
          <p:cNvPr id="8" name="Google Shape;149;p28">
            <a:extLst>
              <a:ext uri="{FF2B5EF4-FFF2-40B4-BE49-F238E27FC236}">
                <a16:creationId xmlns:a16="http://schemas.microsoft.com/office/drawing/2014/main" id="{9A55915D-3D74-F074-6086-7798B89779BA}"/>
              </a:ext>
            </a:extLst>
          </p:cNvPr>
          <p:cNvPicPr preferRelativeResize="0"/>
          <p:nvPr/>
        </p:nvPicPr>
        <p:blipFill>
          <a:blip r:embed="rId2">
            <a:alphaModFix amt="25000"/>
          </a:blip>
          <a:stretch>
            <a:fillRect/>
          </a:stretch>
        </p:blipFill>
        <p:spPr>
          <a:xfrm>
            <a:off x="7896900" y="3541825"/>
            <a:ext cx="1031100" cy="1031100"/>
          </a:xfrm>
          <a:prstGeom prst="rect">
            <a:avLst/>
          </a:prstGeom>
          <a:noFill/>
          <a:ln>
            <a:noFill/>
          </a:ln>
        </p:spPr>
      </p:pic>
      <p:pic>
        <p:nvPicPr>
          <p:cNvPr id="10" name="Google Shape;154;p28">
            <a:extLst>
              <a:ext uri="{FF2B5EF4-FFF2-40B4-BE49-F238E27FC236}">
                <a16:creationId xmlns:a16="http://schemas.microsoft.com/office/drawing/2014/main" id="{3FEDC30E-2A3E-D105-8C01-AA508C1DA861}"/>
              </a:ext>
            </a:extLst>
          </p:cNvPr>
          <p:cNvPicPr preferRelativeResize="0"/>
          <p:nvPr/>
        </p:nvPicPr>
        <p:blipFill>
          <a:blip r:embed="rId3">
            <a:alphaModFix/>
          </a:blip>
          <a:stretch>
            <a:fillRect/>
          </a:stretch>
        </p:blipFill>
        <p:spPr>
          <a:xfrm>
            <a:off x="457201" y="2228300"/>
            <a:ext cx="1540175" cy="2191001"/>
          </a:xfrm>
          <a:prstGeom prst="rect">
            <a:avLst/>
          </a:prstGeom>
          <a:noFill/>
          <a:ln>
            <a:noFill/>
          </a:ln>
        </p:spPr>
      </p:pic>
    </p:spTree>
    <p:extLst>
      <p:ext uri="{BB962C8B-B14F-4D97-AF65-F5344CB8AC3E}">
        <p14:creationId xmlns:p14="http://schemas.microsoft.com/office/powerpoint/2010/main" val="468626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0"/>
          <p:cNvSpPr txBox="1">
            <a:spLocks noGrp="1"/>
          </p:cNvSpPr>
          <p:nvPr>
            <p:ph type="title"/>
          </p:nvPr>
        </p:nvSpPr>
        <p:spPr>
          <a:xfrm>
            <a:off x="457200" y="394900"/>
            <a:ext cx="8229600" cy="368700"/>
          </a:xfrm>
          <a:prstGeom prst="rect">
            <a:avLst/>
          </a:prstGeom>
        </p:spPr>
        <p:txBody>
          <a:bodyPr spcFirstLastPara="1" wrap="square" lIns="0" tIns="91425" rIns="0" bIns="91425" anchor="t" anchorCtr="0">
            <a:normAutofit fontScale="90000"/>
          </a:bodyPr>
          <a:lstStyle/>
          <a:p>
            <a:pPr marL="0" lvl="0" indent="0" algn="l" rtl="0">
              <a:spcBef>
                <a:spcPts val="0"/>
              </a:spcBef>
              <a:spcAft>
                <a:spcPts val="0"/>
              </a:spcAft>
              <a:buNone/>
            </a:pPr>
            <a:r>
              <a:rPr lang="en"/>
              <a:t>Division Support</a:t>
            </a:r>
            <a:endParaRPr/>
          </a:p>
        </p:txBody>
      </p:sp>
      <p:sp>
        <p:nvSpPr>
          <p:cNvPr id="135" name="Google Shape;135;p20"/>
          <p:cNvSpPr txBox="1">
            <a:spLocks noGrp="1"/>
          </p:cNvSpPr>
          <p:nvPr>
            <p:ph type="body" idx="1"/>
          </p:nvPr>
        </p:nvSpPr>
        <p:spPr>
          <a:xfrm>
            <a:off x="457200" y="1152475"/>
            <a:ext cx="4849800" cy="3428400"/>
          </a:xfrm>
          <a:prstGeom prst="rect">
            <a:avLst/>
          </a:prstGeom>
        </p:spPr>
        <p:txBody>
          <a:bodyPr spcFirstLastPara="1" wrap="square" lIns="0" tIns="91425" rIns="0" bIns="91425" anchor="t" anchorCtr="0">
            <a:normAutofit fontScale="85000" lnSpcReduction="10000"/>
          </a:bodyPr>
          <a:lstStyle/>
          <a:p>
            <a:pPr marL="457200" lvl="0" indent="-314960" algn="l" rtl="0">
              <a:lnSpc>
                <a:spcPct val="150000"/>
              </a:lnSpc>
              <a:spcBef>
                <a:spcPts val="0"/>
              </a:spcBef>
              <a:spcAft>
                <a:spcPts val="0"/>
              </a:spcAft>
              <a:buClr>
                <a:schemeClr val="dk1"/>
              </a:buClr>
              <a:buSzPct val="78048"/>
              <a:buFont typeface="Arial"/>
              <a:buChar char="●"/>
            </a:pPr>
            <a:r>
              <a:rPr lang="en" sz="2050"/>
              <a:t>The majority, roughly 85%, of students enrolled in VVA are part-time, in-person learners</a:t>
            </a:r>
            <a:r>
              <a:rPr lang="en" sz="2050">
                <a:solidFill>
                  <a:schemeClr val="dk1"/>
                </a:solidFill>
              </a:rPr>
              <a:t>​</a:t>
            </a:r>
            <a:endParaRPr sz="2050">
              <a:solidFill>
                <a:schemeClr val="dk1"/>
              </a:solidFill>
            </a:endParaRPr>
          </a:p>
          <a:p>
            <a:pPr marL="457200" lvl="0" indent="-314960" algn="l" rtl="0">
              <a:lnSpc>
                <a:spcPct val="150000"/>
              </a:lnSpc>
              <a:spcBef>
                <a:spcPts val="0"/>
              </a:spcBef>
              <a:spcAft>
                <a:spcPts val="0"/>
              </a:spcAft>
              <a:buClr>
                <a:schemeClr val="dk1"/>
              </a:buClr>
              <a:buSzPct val="78048"/>
              <a:buFont typeface="Arial"/>
              <a:buChar char="●"/>
            </a:pPr>
            <a:r>
              <a:rPr lang="en" sz="2050"/>
              <a:t>Students may be enrolled in synchronous, asynchronous, and mixed delivery courses</a:t>
            </a:r>
            <a:r>
              <a:rPr lang="en" sz="2050">
                <a:solidFill>
                  <a:schemeClr val="dk1"/>
                </a:solidFill>
              </a:rPr>
              <a:t>​</a:t>
            </a:r>
            <a:endParaRPr sz="2050">
              <a:solidFill>
                <a:schemeClr val="dk1"/>
              </a:solidFill>
            </a:endParaRPr>
          </a:p>
          <a:p>
            <a:pPr marL="457200" lvl="0" indent="-314960" algn="l" rtl="0">
              <a:lnSpc>
                <a:spcPct val="150000"/>
              </a:lnSpc>
              <a:spcBef>
                <a:spcPts val="0"/>
              </a:spcBef>
              <a:spcAft>
                <a:spcPts val="0"/>
              </a:spcAft>
              <a:buClr>
                <a:schemeClr val="dk1"/>
              </a:buClr>
              <a:buSzPct val="78048"/>
              <a:buFont typeface="Arial"/>
              <a:buChar char="●"/>
            </a:pPr>
            <a:r>
              <a:rPr lang="en" sz="2050"/>
              <a:t>VVA enrollment supports flexible schedules</a:t>
            </a:r>
            <a:r>
              <a:rPr lang="en" sz="2050">
                <a:solidFill>
                  <a:schemeClr val="dk1"/>
                </a:solidFill>
              </a:rPr>
              <a:t>​</a:t>
            </a:r>
            <a:endParaRPr sz="2050">
              <a:solidFill>
                <a:schemeClr val="dk1"/>
              </a:solidFill>
            </a:endParaRPr>
          </a:p>
          <a:p>
            <a:pPr marL="457200" lvl="0" indent="-314960" algn="l" rtl="0">
              <a:lnSpc>
                <a:spcPct val="150000"/>
              </a:lnSpc>
              <a:spcBef>
                <a:spcPts val="0"/>
              </a:spcBef>
              <a:spcAft>
                <a:spcPts val="0"/>
              </a:spcAft>
              <a:buClr>
                <a:schemeClr val="dk1"/>
              </a:buClr>
              <a:buSzPct val="78048"/>
              <a:buFont typeface="Arial"/>
              <a:buChar char="●"/>
            </a:pPr>
            <a:r>
              <a:rPr lang="en" sz="2050"/>
              <a:t>Division staffing &amp; innovation</a:t>
            </a:r>
            <a:endParaRPr sz="2050"/>
          </a:p>
          <a:p>
            <a:pPr marL="457200" lvl="0" indent="0" algn="l" rtl="0">
              <a:spcBef>
                <a:spcPts val="0"/>
              </a:spcBef>
              <a:spcAft>
                <a:spcPts val="1000"/>
              </a:spcAft>
              <a:buNone/>
            </a:pPr>
            <a:endParaRPr/>
          </a:p>
        </p:txBody>
      </p:sp>
      <p:sp>
        <p:nvSpPr>
          <p:cNvPr id="136" name="Google Shape;136;p20"/>
          <p:cNvSpPr txBox="1">
            <a:spLocks noGrp="1"/>
          </p:cNvSpPr>
          <p:nvPr>
            <p:ph type="sldNum" idx="12"/>
          </p:nvPr>
        </p:nvSpPr>
        <p:spPr>
          <a:xfrm>
            <a:off x="8138108" y="4717142"/>
            <a:ext cx="548700" cy="3936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fld id="{00000000-1234-1234-1234-123412341234}" type="slidenum">
              <a:rPr lang="en"/>
              <a:t>5</a:t>
            </a:fld>
            <a:endParaRPr/>
          </a:p>
        </p:txBody>
      </p:sp>
      <p:pic>
        <p:nvPicPr>
          <p:cNvPr id="137" name="Google Shape;137;p20"/>
          <p:cNvPicPr preferRelativeResize="0"/>
          <p:nvPr/>
        </p:nvPicPr>
        <p:blipFill>
          <a:blip r:embed="rId3">
            <a:alphaModFix/>
          </a:blip>
          <a:stretch>
            <a:fillRect/>
          </a:stretch>
        </p:blipFill>
        <p:spPr>
          <a:xfrm>
            <a:off x="5528050" y="1651424"/>
            <a:ext cx="3255675" cy="21778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1"/>
          <p:cNvPicPr preferRelativeResize="0"/>
          <p:nvPr/>
        </p:nvPicPr>
        <p:blipFill>
          <a:blip r:embed="rId3">
            <a:alphaModFix/>
          </a:blip>
          <a:stretch>
            <a:fillRect/>
          </a:stretch>
        </p:blipFill>
        <p:spPr>
          <a:xfrm>
            <a:off x="2037625" y="394900"/>
            <a:ext cx="6639575" cy="2859424"/>
          </a:xfrm>
          <a:prstGeom prst="rect">
            <a:avLst/>
          </a:prstGeom>
          <a:noFill/>
          <a:ln>
            <a:noFill/>
          </a:ln>
        </p:spPr>
      </p:pic>
      <p:sp>
        <p:nvSpPr>
          <p:cNvPr id="143" name="Google Shape;143;p21"/>
          <p:cNvSpPr txBox="1">
            <a:spLocks noGrp="1"/>
          </p:cNvSpPr>
          <p:nvPr>
            <p:ph type="title"/>
          </p:nvPr>
        </p:nvSpPr>
        <p:spPr>
          <a:xfrm>
            <a:off x="457200" y="394900"/>
            <a:ext cx="8220000" cy="368700"/>
          </a:xfrm>
          <a:prstGeom prst="rect">
            <a:avLst/>
          </a:prstGeom>
        </p:spPr>
        <p:txBody>
          <a:bodyPr spcFirstLastPara="1" wrap="square" lIns="0" tIns="91425" rIns="0" bIns="91425" anchor="t" anchorCtr="0">
            <a:normAutofit fontScale="90000"/>
          </a:bodyPr>
          <a:lstStyle/>
          <a:p>
            <a:pPr marL="0" lvl="0" indent="0" algn="l" rtl="0">
              <a:spcBef>
                <a:spcPts val="0"/>
              </a:spcBef>
              <a:spcAft>
                <a:spcPts val="0"/>
              </a:spcAft>
              <a:buNone/>
            </a:pPr>
            <a:r>
              <a:rPr lang="en" sz="3000">
                <a:solidFill>
                  <a:srgbClr val="003C71"/>
                </a:solidFill>
                <a:highlight>
                  <a:schemeClr val="lt1"/>
                </a:highlight>
              </a:rPr>
              <a:t>Virtual Live Classroom Model</a:t>
            </a:r>
            <a:r>
              <a:rPr lang="en" sz="3000">
                <a:solidFill>
                  <a:schemeClr val="dk1"/>
                </a:solidFill>
                <a:highlight>
                  <a:schemeClr val="lt1"/>
                </a:highlight>
              </a:rPr>
              <a:t>​</a:t>
            </a:r>
            <a:endParaRPr>
              <a:highlight>
                <a:schemeClr val="lt1"/>
              </a:highlight>
            </a:endParaRPr>
          </a:p>
        </p:txBody>
      </p:sp>
      <p:sp>
        <p:nvSpPr>
          <p:cNvPr id="144" name="Google Shape;144;p21"/>
          <p:cNvSpPr txBox="1">
            <a:spLocks noGrp="1"/>
          </p:cNvSpPr>
          <p:nvPr>
            <p:ph type="body" idx="1"/>
          </p:nvPr>
        </p:nvSpPr>
        <p:spPr>
          <a:xfrm>
            <a:off x="4231250" y="3506625"/>
            <a:ext cx="4445700" cy="1210500"/>
          </a:xfrm>
          <a:prstGeom prst="rect">
            <a:avLst/>
          </a:prstGeom>
          <a:ln w="9525" cap="flat" cmpd="sng">
            <a:solidFill>
              <a:schemeClr val="lt1"/>
            </a:solidFill>
            <a:prstDash val="solid"/>
            <a:round/>
            <a:headEnd type="none" w="sm" len="sm"/>
            <a:tailEnd type="none" w="sm" len="sm"/>
          </a:ln>
        </p:spPr>
        <p:txBody>
          <a:bodyPr spcFirstLastPara="1" wrap="square" lIns="0" tIns="91425" rIns="0" bIns="91425" anchor="t" anchorCtr="0">
            <a:normAutofit/>
          </a:bodyPr>
          <a:lstStyle/>
          <a:p>
            <a:pPr marL="457200" lvl="0" indent="-342900" algn="l" rtl="0">
              <a:spcBef>
                <a:spcPts val="0"/>
              </a:spcBef>
              <a:spcAft>
                <a:spcPts val="0"/>
              </a:spcAft>
              <a:buSzPts val="1800"/>
              <a:buChar char="●"/>
            </a:pPr>
            <a:r>
              <a:rPr lang="en"/>
              <a:t>Franklin County: Chemistry</a:t>
            </a:r>
            <a:endParaRPr/>
          </a:p>
          <a:p>
            <a:pPr marL="457200" lvl="0" indent="-342900" algn="l" rtl="0">
              <a:spcBef>
                <a:spcPts val="0"/>
              </a:spcBef>
              <a:spcAft>
                <a:spcPts val="0"/>
              </a:spcAft>
              <a:buSzPts val="1800"/>
              <a:buChar char="●"/>
            </a:pPr>
            <a:r>
              <a:rPr lang="en"/>
              <a:t>Southampton County: Trigonometry</a:t>
            </a:r>
            <a:endParaRPr/>
          </a:p>
          <a:p>
            <a:pPr marL="457200" lvl="0" indent="-342900" algn="l" rtl="0">
              <a:spcBef>
                <a:spcPts val="0"/>
              </a:spcBef>
              <a:spcAft>
                <a:spcPts val="0"/>
              </a:spcAft>
              <a:buSzPts val="1800"/>
              <a:buChar char="●"/>
            </a:pPr>
            <a:r>
              <a:rPr lang="en"/>
              <a:t>Manassas City: ELA 7</a:t>
            </a:r>
            <a:endParaRPr/>
          </a:p>
        </p:txBody>
      </p:sp>
      <p:sp>
        <p:nvSpPr>
          <p:cNvPr id="145" name="Google Shape;145;p21"/>
          <p:cNvSpPr txBox="1">
            <a:spLocks noGrp="1"/>
          </p:cNvSpPr>
          <p:nvPr>
            <p:ph type="sldNum" idx="12"/>
          </p:nvPr>
        </p:nvSpPr>
        <p:spPr>
          <a:xfrm>
            <a:off x="8138108" y="4717142"/>
            <a:ext cx="548700" cy="3936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146" name="Google Shape;146;p21"/>
          <p:cNvPicPr preferRelativeResize="0"/>
          <p:nvPr/>
        </p:nvPicPr>
        <p:blipFill>
          <a:blip r:embed="rId4">
            <a:alphaModFix/>
          </a:blip>
          <a:stretch>
            <a:fillRect/>
          </a:stretch>
        </p:blipFill>
        <p:spPr>
          <a:xfrm>
            <a:off x="295475" y="2304100"/>
            <a:ext cx="3269401" cy="2674449"/>
          </a:xfrm>
          <a:prstGeom prst="rect">
            <a:avLst/>
          </a:prstGeom>
          <a:noFill/>
          <a:ln>
            <a:noFill/>
          </a:ln>
          <a:effectLst>
            <a:outerShdw blurRad="57150" dist="19050" dir="5400000" algn="bl" rotWithShape="0">
              <a:srgbClr val="000000">
                <a:alpha val="50000"/>
              </a:srgbClr>
            </a:outerShdw>
          </a:effectLst>
        </p:spPr>
      </p:pic>
      <p:sp>
        <p:nvSpPr>
          <p:cNvPr id="147" name="Google Shape;147;p21"/>
          <p:cNvSpPr/>
          <p:nvPr/>
        </p:nvSpPr>
        <p:spPr>
          <a:xfrm>
            <a:off x="5329325" y="2304100"/>
            <a:ext cx="258600" cy="246000"/>
          </a:xfrm>
          <a:prstGeom prst="star5">
            <a:avLst>
              <a:gd name="adj" fmla="val 19098"/>
              <a:gd name="hf" fmla="val 105146"/>
              <a:gd name="vf" fmla="val 110557"/>
            </a:avLst>
          </a:prstGeom>
          <a:solidFill>
            <a:schemeClr val="lt2"/>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48" name="Google Shape;148;p21"/>
          <p:cNvSpPr/>
          <p:nvPr/>
        </p:nvSpPr>
        <p:spPr>
          <a:xfrm>
            <a:off x="6776000" y="2855150"/>
            <a:ext cx="258600" cy="246000"/>
          </a:xfrm>
          <a:prstGeom prst="star5">
            <a:avLst>
              <a:gd name="adj" fmla="val 19098"/>
              <a:gd name="hf" fmla="val 105146"/>
              <a:gd name="vf" fmla="val 110557"/>
            </a:avLst>
          </a:prstGeom>
          <a:solidFill>
            <a:schemeClr val="accent2"/>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49" name="Google Shape;149;p21"/>
          <p:cNvSpPr/>
          <p:nvPr/>
        </p:nvSpPr>
        <p:spPr>
          <a:xfrm>
            <a:off x="6517400" y="1054700"/>
            <a:ext cx="258600" cy="246000"/>
          </a:xfrm>
          <a:prstGeom prst="star5">
            <a:avLst>
              <a:gd name="adj" fmla="val 19098"/>
              <a:gd name="hf" fmla="val 105146"/>
              <a:gd name="vf" fmla="val 110557"/>
            </a:avLst>
          </a:prstGeom>
          <a:solidFill>
            <a:schemeClr val="accent4"/>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50" name="Google Shape;150;p21"/>
          <p:cNvSpPr/>
          <p:nvPr/>
        </p:nvSpPr>
        <p:spPr>
          <a:xfrm>
            <a:off x="4267200" y="3620200"/>
            <a:ext cx="258600" cy="246000"/>
          </a:xfrm>
          <a:prstGeom prst="star5">
            <a:avLst>
              <a:gd name="adj" fmla="val 19098"/>
              <a:gd name="hf" fmla="val 105146"/>
              <a:gd name="vf" fmla="val 110557"/>
            </a:avLst>
          </a:prstGeom>
          <a:solidFill>
            <a:schemeClr val="lt2"/>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51" name="Google Shape;151;p21"/>
          <p:cNvSpPr/>
          <p:nvPr/>
        </p:nvSpPr>
        <p:spPr>
          <a:xfrm>
            <a:off x="4267200" y="3891363"/>
            <a:ext cx="258600" cy="246000"/>
          </a:xfrm>
          <a:prstGeom prst="star5">
            <a:avLst>
              <a:gd name="adj" fmla="val 19098"/>
              <a:gd name="hf" fmla="val 105146"/>
              <a:gd name="vf" fmla="val 110557"/>
            </a:avLst>
          </a:prstGeom>
          <a:solidFill>
            <a:schemeClr val="accent2"/>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52" name="Google Shape;152;p21"/>
          <p:cNvSpPr/>
          <p:nvPr/>
        </p:nvSpPr>
        <p:spPr>
          <a:xfrm>
            <a:off x="4267200" y="4162525"/>
            <a:ext cx="258600" cy="246000"/>
          </a:xfrm>
          <a:prstGeom prst="star5">
            <a:avLst>
              <a:gd name="adj" fmla="val 19098"/>
              <a:gd name="hf" fmla="val 105146"/>
              <a:gd name="vf" fmla="val 110557"/>
            </a:avLst>
          </a:prstGeom>
          <a:solidFill>
            <a:schemeClr val="accent4"/>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2"/>
          <p:cNvSpPr txBox="1">
            <a:spLocks noGrp="1"/>
          </p:cNvSpPr>
          <p:nvPr>
            <p:ph type="title"/>
          </p:nvPr>
        </p:nvSpPr>
        <p:spPr>
          <a:xfrm>
            <a:off x="457200" y="394900"/>
            <a:ext cx="8229600" cy="368700"/>
          </a:xfrm>
          <a:prstGeom prst="rect">
            <a:avLst/>
          </a:prstGeom>
        </p:spPr>
        <p:txBody>
          <a:bodyPr spcFirstLastPara="1" wrap="square" lIns="0" tIns="91425" rIns="0" bIns="91425" anchor="t" anchorCtr="0">
            <a:normAutofit fontScale="90000"/>
          </a:bodyPr>
          <a:lstStyle/>
          <a:p>
            <a:pPr marL="0" lvl="0" indent="0" algn="l" rtl="0">
              <a:spcBef>
                <a:spcPts val="0"/>
              </a:spcBef>
              <a:spcAft>
                <a:spcPts val="0"/>
              </a:spcAft>
              <a:buNone/>
            </a:pPr>
            <a:r>
              <a:rPr lang="en"/>
              <a:t>Franklin County | Chemistry I</a:t>
            </a:r>
            <a:endParaRPr/>
          </a:p>
        </p:txBody>
      </p:sp>
      <p:sp>
        <p:nvSpPr>
          <p:cNvPr id="158" name="Google Shape;158;p22"/>
          <p:cNvSpPr txBox="1">
            <a:spLocks noGrp="1"/>
          </p:cNvSpPr>
          <p:nvPr>
            <p:ph type="body" idx="1"/>
          </p:nvPr>
        </p:nvSpPr>
        <p:spPr>
          <a:xfrm>
            <a:off x="457200" y="1152475"/>
            <a:ext cx="4688400" cy="3428400"/>
          </a:xfrm>
          <a:prstGeom prst="rect">
            <a:avLst/>
          </a:prstGeom>
        </p:spPr>
        <p:txBody>
          <a:bodyPr spcFirstLastPara="1" wrap="square" lIns="0" tIns="91425" rIns="0" bIns="91425" anchor="t" anchorCtr="0">
            <a:normAutofit/>
          </a:bodyPr>
          <a:lstStyle/>
          <a:p>
            <a:pPr marL="457200" lvl="0" indent="-342900" algn="l" rtl="0">
              <a:lnSpc>
                <a:spcPct val="150000"/>
              </a:lnSpc>
              <a:spcBef>
                <a:spcPts val="0"/>
              </a:spcBef>
              <a:spcAft>
                <a:spcPts val="0"/>
              </a:spcAft>
              <a:buSzPts val="1800"/>
              <a:buChar char="●"/>
            </a:pPr>
            <a:r>
              <a:rPr lang="en"/>
              <a:t>Multiple class periods</a:t>
            </a:r>
            <a:endParaRPr/>
          </a:p>
          <a:p>
            <a:pPr marL="457200" lvl="0" indent="-342900" algn="l" rtl="0">
              <a:lnSpc>
                <a:spcPct val="150000"/>
              </a:lnSpc>
              <a:spcBef>
                <a:spcPts val="0"/>
              </a:spcBef>
              <a:spcAft>
                <a:spcPts val="0"/>
              </a:spcAft>
              <a:buSzPts val="1800"/>
              <a:buChar char="●"/>
            </a:pPr>
            <a:r>
              <a:rPr lang="en"/>
              <a:t>1 Mentor</a:t>
            </a:r>
            <a:endParaRPr/>
          </a:p>
          <a:p>
            <a:pPr marL="457200" lvl="0" indent="-342900" algn="l" rtl="0">
              <a:lnSpc>
                <a:spcPct val="150000"/>
              </a:lnSpc>
              <a:spcBef>
                <a:spcPts val="0"/>
              </a:spcBef>
              <a:spcAft>
                <a:spcPts val="0"/>
              </a:spcAft>
              <a:buSzPts val="1800"/>
              <a:buChar char="●"/>
            </a:pPr>
            <a:r>
              <a:rPr lang="en"/>
              <a:t>Several semesters</a:t>
            </a:r>
            <a:endParaRPr/>
          </a:p>
          <a:p>
            <a:pPr marL="457200" lvl="0" indent="-342900" algn="l" rtl="0">
              <a:lnSpc>
                <a:spcPct val="150000"/>
              </a:lnSpc>
              <a:spcBef>
                <a:spcPts val="0"/>
              </a:spcBef>
              <a:spcAft>
                <a:spcPts val="0"/>
              </a:spcAft>
              <a:buSzPts val="1800"/>
              <a:buChar char="●"/>
            </a:pPr>
            <a:r>
              <a:rPr lang="en"/>
              <a:t>Delivery: Live &amp; Mixed</a:t>
            </a:r>
            <a:endParaRPr/>
          </a:p>
          <a:p>
            <a:pPr marL="914400" lvl="1" indent="-317500" algn="l" rtl="0">
              <a:lnSpc>
                <a:spcPct val="150000"/>
              </a:lnSpc>
              <a:spcBef>
                <a:spcPts val="0"/>
              </a:spcBef>
              <a:spcAft>
                <a:spcPts val="0"/>
              </a:spcAft>
              <a:buSzPts val="1400"/>
              <a:buChar char="○"/>
            </a:pPr>
            <a:r>
              <a:rPr lang="en"/>
              <a:t>Started with synchronous delivery in all periods</a:t>
            </a:r>
            <a:endParaRPr/>
          </a:p>
          <a:p>
            <a:pPr marL="914400" lvl="1" indent="-317500" algn="l" rtl="0">
              <a:lnSpc>
                <a:spcPct val="150000"/>
              </a:lnSpc>
              <a:spcBef>
                <a:spcPts val="0"/>
              </a:spcBef>
              <a:spcAft>
                <a:spcPts val="0"/>
              </a:spcAft>
              <a:buSzPts val="1400"/>
              <a:buChar char="○"/>
            </a:pPr>
            <a:r>
              <a:rPr lang="en"/>
              <a:t>Transitioned to first period with synchronous delivery and later periods with asynchronous delivery</a:t>
            </a:r>
            <a:endParaRPr/>
          </a:p>
        </p:txBody>
      </p:sp>
      <p:sp>
        <p:nvSpPr>
          <p:cNvPr id="159" name="Google Shape;159;p22"/>
          <p:cNvSpPr txBox="1">
            <a:spLocks noGrp="1"/>
          </p:cNvSpPr>
          <p:nvPr>
            <p:ph type="sldNum" idx="12"/>
          </p:nvPr>
        </p:nvSpPr>
        <p:spPr>
          <a:xfrm>
            <a:off x="8138108" y="4717142"/>
            <a:ext cx="548700" cy="3936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fld id="{00000000-1234-1234-1234-123412341234}" type="slidenum">
              <a:rPr lang="en"/>
              <a:t>7</a:t>
            </a:fld>
            <a:endParaRPr/>
          </a:p>
        </p:txBody>
      </p:sp>
      <p:pic>
        <p:nvPicPr>
          <p:cNvPr id="160" name="Google Shape;160;p22"/>
          <p:cNvPicPr preferRelativeResize="0"/>
          <p:nvPr/>
        </p:nvPicPr>
        <p:blipFill>
          <a:blip r:embed="rId3">
            <a:alphaModFix/>
          </a:blip>
          <a:stretch>
            <a:fillRect/>
          </a:stretch>
        </p:blipFill>
        <p:spPr>
          <a:xfrm>
            <a:off x="5417400" y="1403150"/>
            <a:ext cx="3269401" cy="267444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3"/>
          <p:cNvSpPr txBox="1">
            <a:spLocks noGrp="1"/>
          </p:cNvSpPr>
          <p:nvPr>
            <p:ph type="sldNum" idx="12"/>
          </p:nvPr>
        </p:nvSpPr>
        <p:spPr>
          <a:xfrm>
            <a:off x="8138108" y="4717142"/>
            <a:ext cx="548700" cy="3936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166" name="Google Shape;166;p23"/>
          <p:cNvSpPr txBox="1">
            <a:spLocks noGrp="1"/>
          </p:cNvSpPr>
          <p:nvPr>
            <p:ph type="title"/>
          </p:nvPr>
        </p:nvSpPr>
        <p:spPr>
          <a:xfrm>
            <a:off x="457200" y="394900"/>
            <a:ext cx="6175200" cy="368700"/>
          </a:xfrm>
          <a:prstGeom prst="rect">
            <a:avLst/>
          </a:prstGeom>
        </p:spPr>
        <p:txBody>
          <a:bodyPr spcFirstLastPara="1" wrap="square" lIns="0" tIns="91425" rIns="0" bIns="91425" anchor="t" anchorCtr="0">
            <a:normAutofit fontScale="90000"/>
          </a:bodyPr>
          <a:lstStyle/>
          <a:p>
            <a:pPr marL="0" lvl="0" indent="0" algn="l" rtl="0">
              <a:spcBef>
                <a:spcPts val="0"/>
              </a:spcBef>
              <a:spcAft>
                <a:spcPts val="0"/>
              </a:spcAft>
              <a:buClr>
                <a:schemeClr val="dk1"/>
              </a:buClr>
              <a:buSzPct val="39285"/>
              <a:buFont typeface="Arial"/>
              <a:buNone/>
            </a:pPr>
            <a:r>
              <a:rPr lang="en"/>
              <a:t>Franklin County | Chemistry Mentor</a:t>
            </a:r>
            <a:endParaRPr/>
          </a:p>
        </p:txBody>
      </p:sp>
      <p:pic>
        <p:nvPicPr>
          <p:cNvPr id="2" name="Franklin-Mentor.mp4">
            <a:hlinkClick r:id="" action="ppaction://media"/>
            <a:extLst>
              <a:ext uri="{FF2B5EF4-FFF2-40B4-BE49-F238E27FC236}">
                <a16:creationId xmlns:a16="http://schemas.microsoft.com/office/drawing/2014/main" id="{DBA0283A-0108-8190-8EFE-7D82C088073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0" y="1072930"/>
            <a:ext cx="6124400" cy="34449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4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4"/>
          <p:cNvPicPr preferRelativeResize="0"/>
          <p:nvPr/>
        </p:nvPicPr>
        <p:blipFill>
          <a:blip r:embed="rId3">
            <a:alphaModFix/>
          </a:blip>
          <a:stretch>
            <a:fillRect/>
          </a:stretch>
        </p:blipFill>
        <p:spPr>
          <a:xfrm>
            <a:off x="2037625" y="394900"/>
            <a:ext cx="6639575" cy="2859424"/>
          </a:xfrm>
          <a:prstGeom prst="rect">
            <a:avLst/>
          </a:prstGeom>
          <a:noFill/>
          <a:ln>
            <a:noFill/>
          </a:ln>
        </p:spPr>
      </p:pic>
      <p:sp>
        <p:nvSpPr>
          <p:cNvPr id="173" name="Google Shape;173;p24"/>
          <p:cNvSpPr txBox="1">
            <a:spLocks noGrp="1"/>
          </p:cNvSpPr>
          <p:nvPr>
            <p:ph type="title"/>
          </p:nvPr>
        </p:nvSpPr>
        <p:spPr>
          <a:xfrm>
            <a:off x="457200" y="394900"/>
            <a:ext cx="5152800" cy="368700"/>
          </a:xfrm>
          <a:prstGeom prst="rect">
            <a:avLst/>
          </a:prstGeom>
        </p:spPr>
        <p:txBody>
          <a:bodyPr spcFirstLastPara="1" wrap="square" lIns="0" tIns="91425" rIns="0" bIns="91425" anchor="t" anchorCtr="0">
            <a:normAutofit fontScale="90000"/>
          </a:bodyPr>
          <a:lstStyle/>
          <a:p>
            <a:pPr marL="0" lvl="0" indent="0" algn="l" rtl="0">
              <a:spcBef>
                <a:spcPts val="0"/>
              </a:spcBef>
              <a:spcAft>
                <a:spcPts val="0"/>
              </a:spcAft>
              <a:buNone/>
            </a:pPr>
            <a:r>
              <a:rPr lang="en" sz="3000">
                <a:solidFill>
                  <a:srgbClr val="003C71"/>
                </a:solidFill>
                <a:highlight>
                  <a:schemeClr val="lt1"/>
                </a:highlight>
              </a:rPr>
              <a:t>Mixed Independent Synchronous Study</a:t>
            </a:r>
            <a:r>
              <a:rPr lang="en" sz="3000">
                <a:solidFill>
                  <a:schemeClr val="dk1"/>
                </a:solidFill>
                <a:highlight>
                  <a:schemeClr val="lt1"/>
                </a:highlight>
              </a:rPr>
              <a:t>​</a:t>
            </a:r>
            <a:endParaRPr>
              <a:highlight>
                <a:schemeClr val="lt1"/>
              </a:highlight>
            </a:endParaRPr>
          </a:p>
        </p:txBody>
      </p:sp>
      <p:sp>
        <p:nvSpPr>
          <p:cNvPr id="174" name="Google Shape;174;p24"/>
          <p:cNvSpPr txBox="1">
            <a:spLocks noGrp="1"/>
          </p:cNvSpPr>
          <p:nvPr>
            <p:ph type="body" idx="1"/>
          </p:nvPr>
        </p:nvSpPr>
        <p:spPr>
          <a:xfrm>
            <a:off x="4231250" y="3506625"/>
            <a:ext cx="4445700" cy="1210500"/>
          </a:xfrm>
          <a:prstGeom prst="rect">
            <a:avLst/>
          </a:prstGeom>
        </p:spPr>
        <p:txBody>
          <a:bodyPr spcFirstLastPara="1" wrap="square" lIns="0" tIns="91425" rIns="0" bIns="91425" anchor="t" anchorCtr="0">
            <a:normAutofit/>
          </a:bodyPr>
          <a:lstStyle/>
          <a:p>
            <a:pPr marL="457200" lvl="0" indent="-342900" algn="l" rtl="0">
              <a:spcBef>
                <a:spcPts val="0"/>
              </a:spcBef>
              <a:spcAft>
                <a:spcPts val="0"/>
              </a:spcAft>
              <a:buSzPts val="1800"/>
              <a:buChar char="●"/>
            </a:pPr>
            <a:r>
              <a:rPr lang="en"/>
              <a:t>Charlottesville City: Biology</a:t>
            </a:r>
            <a:endParaRPr/>
          </a:p>
          <a:p>
            <a:pPr marL="457200" lvl="0" indent="-342900" algn="l" rtl="0">
              <a:spcBef>
                <a:spcPts val="0"/>
              </a:spcBef>
              <a:spcAft>
                <a:spcPts val="0"/>
              </a:spcAft>
              <a:buSzPts val="1800"/>
              <a:buChar char="●"/>
            </a:pPr>
            <a:r>
              <a:rPr lang="en"/>
              <a:t>Grayson County: Spanish I</a:t>
            </a:r>
            <a:endParaRPr/>
          </a:p>
          <a:p>
            <a:pPr marL="457200" lvl="0" indent="-342900" algn="l" rtl="0">
              <a:spcBef>
                <a:spcPts val="0"/>
              </a:spcBef>
              <a:spcAft>
                <a:spcPts val="0"/>
              </a:spcAft>
              <a:buSzPts val="1800"/>
              <a:buChar char="●"/>
            </a:pPr>
            <a:r>
              <a:rPr lang="en"/>
              <a:t>Appomattox County: Earth Science</a:t>
            </a:r>
            <a:endParaRPr/>
          </a:p>
        </p:txBody>
      </p:sp>
      <p:sp>
        <p:nvSpPr>
          <p:cNvPr id="175" name="Google Shape;175;p24"/>
          <p:cNvSpPr txBox="1">
            <a:spLocks noGrp="1"/>
          </p:cNvSpPr>
          <p:nvPr>
            <p:ph type="sldNum" idx="12"/>
          </p:nvPr>
        </p:nvSpPr>
        <p:spPr>
          <a:xfrm>
            <a:off x="8138108" y="4717142"/>
            <a:ext cx="548700" cy="393600"/>
          </a:xfrm>
          <a:prstGeom prst="rect">
            <a:avLst/>
          </a:prstGeom>
        </p:spPr>
        <p:txBody>
          <a:bodyPr spcFirstLastPara="1" wrap="square" lIns="91425" tIns="91425" rIns="0" bIns="91425" anchor="ctr" anchorCtr="0">
            <a:noAutofit/>
          </a:bodyPr>
          <a:lstStyle/>
          <a:p>
            <a:pPr marL="0" lvl="0" indent="0" algn="r" rtl="0">
              <a:spcBef>
                <a:spcPts val="0"/>
              </a:spcBef>
              <a:spcAft>
                <a:spcPts val="0"/>
              </a:spcAft>
              <a:buNone/>
            </a:pPr>
            <a:fld id="{00000000-1234-1234-1234-123412341234}" type="slidenum">
              <a:rPr lang="en"/>
              <a:t>9</a:t>
            </a:fld>
            <a:endParaRPr/>
          </a:p>
        </p:txBody>
      </p:sp>
      <p:pic>
        <p:nvPicPr>
          <p:cNvPr id="176" name="Google Shape;176;p24"/>
          <p:cNvPicPr preferRelativeResize="0"/>
          <p:nvPr/>
        </p:nvPicPr>
        <p:blipFill>
          <a:blip r:embed="rId4">
            <a:alphaModFix/>
          </a:blip>
          <a:stretch>
            <a:fillRect/>
          </a:stretch>
        </p:blipFill>
        <p:spPr>
          <a:xfrm>
            <a:off x="295475" y="2304100"/>
            <a:ext cx="3269401" cy="2674449"/>
          </a:xfrm>
          <a:prstGeom prst="rect">
            <a:avLst/>
          </a:prstGeom>
          <a:noFill/>
          <a:ln>
            <a:noFill/>
          </a:ln>
          <a:effectLst>
            <a:outerShdw blurRad="57150" dist="19050" dir="5400000" algn="bl" rotWithShape="0">
              <a:srgbClr val="000000">
                <a:alpha val="50000"/>
              </a:srgbClr>
            </a:outerShdw>
          </a:effectLst>
        </p:spPr>
      </p:pic>
      <p:sp>
        <p:nvSpPr>
          <p:cNvPr id="177" name="Google Shape;177;p24"/>
          <p:cNvSpPr/>
          <p:nvPr/>
        </p:nvSpPr>
        <p:spPr>
          <a:xfrm>
            <a:off x="5838725" y="1833088"/>
            <a:ext cx="258600" cy="246000"/>
          </a:xfrm>
          <a:prstGeom prst="star5">
            <a:avLst>
              <a:gd name="adj" fmla="val 19098"/>
              <a:gd name="hf" fmla="val 105146"/>
              <a:gd name="vf" fmla="val 110557"/>
            </a:avLst>
          </a:prstGeom>
          <a:solidFill>
            <a:schemeClr val="lt2"/>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78" name="Google Shape;178;p24"/>
          <p:cNvSpPr/>
          <p:nvPr/>
        </p:nvSpPr>
        <p:spPr>
          <a:xfrm>
            <a:off x="4267200" y="2936000"/>
            <a:ext cx="258600" cy="246000"/>
          </a:xfrm>
          <a:prstGeom prst="star5">
            <a:avLst>
              <a:gd name="adj" fmla="val 19098"/>
              <a:gd name="hf" fmla="val 105146"/>
              <a:gd name="vf" fmla="val 110557"/>
            </a:avLst>
          </a:prstGeom>
          <a:solidFill>
            <a:schemeClr val="accent2"/>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79" name="Google Shape;179;p24"/>
          <p:cNvSpPr/>
          <p:nvPr/>
        </p:nvSpPr>
        <p:spPr>
          <a:xfrm>
            <a:off x="6182175" y="2448750"/>
            <a:ext cx="258600" cy="246000"/>
          </a:xfrm>
          <a:prstGeom prst="star5">
            <a:avLst>
              <a:gd name="adj" fmla="val 19098"/>
              <a:gd name="hf" fmla="val 105146"/>
              <a:gd name="vf" fmla="val 110557"/>
            </a:avLst>
          </a:prstGeom>
          <a:solidFill>
            <a:schemeClr val="accent4"/>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80" name="Google Shape;180;p24"/>
          <p:cNvSpPr/>
          <p:nvPr/>
        </p:nvSpPr>
        <p:spPr>
          <a:xfrm>
            <a:off x="4267200" y="3620200"/>
            <a:ext cx="258600" cy="246000"/>
          </a:xfrm>
          <a:prstGeom prst="star5">
            <a:avLst>
              <a:gd name="adj" fmla="val 19098"/>
              <a:gd name="hf" fmla="val 105146"/>
              <a:gd name="vf" fmla="val 110557"/>
            </a:avLst>
          </a:prstGeom>
          <a:solidFill>
            <a:schemeClr val="lt2"/>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81" name="Google Shape;181;p24"/>
          <p:cNvSpPr/>
          <p:nvPr/>
        </p:nvSpPr>
        <p:spPr>
          <a:xfrm>
            <a:off x="4267200" y="3891363"/>
            <a:ext cx="258600" cy="246000"/>
          </a:xfrm>
          <a:prstGeom prst="star5">
            <a:avLst>
              <a:gd name="adj" fmla="val 19098"/>
              <a:gd name="hf" fmla="val 105146"/>
              <a:gd name="vf" fmla="val 110557"/>
            </a:avLst>
          </a:prstGeom>
          <a:solidFill>
            <a:schemeClr val="accent2"/>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182" name="Google Shape;182;p24"/>
          <p:cNvSpPr/>
          <p:nvPr/>
        </p:nvSpPr>
        <p:spPr>
          <a:xfrm>
            <a:off x="4267200" y="4162525"/>
            <a:ext cx="258600" cy="246000"/>
          </a:xfrm>
          <a:prstGeom prst="star5">
            <a:avLst>
              <a:gd name="adj" fmla="val 19098"/>
              <a:gd name="hf" fmla="val 105146"/>
              <a:gd name="vf" fmla="val 110557"/>
            </a:avLst>
          </a:prstGeom>
          <a:solidFill>
            <a:schemeClr val="accent4"/>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
</file>

<file path=ppt/theme/theme1.xml><?xml version="1.0" encoding="utf-8"?>
<a:theme xmlns:a="http://schemas.openxmlformats.org/drawingml/2006/main" name="VVA 25">
  <a:themeElements>
    <a:clrScheme name="Simple Light">
      <a:dk1>
        <a:srgbClr val="000000"/>
      </a:dk1>
      <a:lt1>
        <a:srgbClr val="FFFFFF"/>
      </a:lt1>
      <a:dk2>
        <a:srgbClr val="434343"/>
      </a:dk2>
      <a:lt2>
        <a:srgbClr val="003C71"/>
      </a:lt2>
      <a:accent1>
        <a:srgbClr val="279989"/>
      </a:accent1>
      <a:accent2>
        <a:srgbClr val="FFC600"/>
      </a:accent2>
      <a:accent3>
        <a:srgbClr val="E48F40"/>
      </a:accent3>
      <a:accent4>
        <a:srgbClr val="00AEEF"/>
      </a:accent4>
      <a:accent5>
        <a:srgbClr val="CFE8FF"/>
      </a:accent5>
      <a:accent6>
        <a:srgbClr val="39E6CF"/>
      </a:accent6>
      <a:hlink>
        <a:srgbClr val="03487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1378</Words>
  <Application>Microsoft Office PowerPoint</Application>
  <PresentationFormat>On-screen Show (16:9)</PresentationFormat>
  <Paragraphs>235</Paragraphs>
  <Slides>24</Slides>
  <Notes>23</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Lato Light</vt:lpstr>
      <vt:lpstr>Calibri</vt:lpstr>
      <vt:lpstr>Arial</vt:lpstr>
      <vt:lpstr>Lato Black</vt:lpstr>
      <vt:lpstr>Lato</vt:lpstr>
      <vt:lpstr>Georgia</vt:lpstr>
      <vt:lpstr>VVA 25</vt:lpstr>
      <vt:lpstr>Virtual Virginia</vt:lpstr>
      <vt:lpstr>VVA Program Overview</vt:lpstr>
      <vt:lpstr>Summer Session 2024 </vt:lpstr>
      <vt:lpstr>Summer Session</vt:lpstr>
      <vt:lpstr>Division Support</vt:lpstr>
      <vt:lpstr>Virtual Live Classroom Model​</vt:lpstr>
      <vt:lpstr>Franklin County | Chemistry I</vt:lpstr>
      <vt:lpstr>Franklin County | Chemistry Mentor</vt:lpstr>
      <vt:lpstr>Mixed Independent Synchronous Study​</vt:lpstr>
      <vt:lpstr>Charlottesville City | Science</vt:lpstr>
      <vt:lpstr>Charlottesville City | Science Mentor</vt:lpstr>
      <vt:lpstr>Asynchronous Advanced Independent Study​</vt:lpstr>
      <vt:lpstr>VVA AP Courses </vt:lpstr>
      <vt:lpstr>Variety of Advanced Course Offerings</vt:lpstr>
      <vt:lpstr>Variety of Advanced Course Offerings</vt:lpstr>
      <vt:lpstr>Variety of Advanced Course Pathways</vt:lpstr>
      <vt:lpstr>Variety of Advanced Course Offerings</vt:lpstr>
      <vt:lpstr>Variety of Advanced Courses &amp; Offerings</vt:lpstr>
      <vt:lpstr>Other Virtual Course Options</vt:lpstr>
      <vt:lpstr>VVA Enrollment Fees (6–12)</vt:lpstr>
      <vt:lpstr>Engagement Costs: 6–12 Single Class (30:1) &amp; PT Mentor </vt:lpstr>
      <vt:lpstr>Engagement Costs: Teacher (150:1) &amp; FT Mentor </vt:lpstr>
      <vt:lpstr>VVA Funding Options</vt:lpstr>
      <vt:lpstr>Enrollment Periods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modified xsi:type="dcterms:W3CDTF">2024-07-19T19:43:56Z</dcterms:modified>
</cp:coreProperties>
</file>