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46"/>
  </p:notesMasterIdLst>
  <p:sldIdLst>
    <p:sldId id="256" r:id="rId5"/>
    <p:sldId id="258" r:id="rId6"/>
    <p:sldId id="267" r:id="rId7"/>
    <p:sldId id="268" r:id="rId8"/>
    <p:sldId id="269" r:id="rId9"/>
    <p:sldId id="270" r:id="rId10"/>
    <p:sldId id="271" r:id="rId11"/>
    <p:sldId id="262" r:id="rId12"/>
    <p:sldId id="299" r:id="rId13"/>
    <p:sldId id="261" r:id="rId14"/>
    <p:sldId id="260" r:id="rId15"/>
    <p:sldId id="274" r:id="rId16"/>
    <p:sldId id="275" r:id="rId17"/>
    <p:sldId id="319" r:id="rId18"/>
    <p:sldId id="276" r:id="rId19"/>
    <p:sldId id="277" r:id="rId20"/>
    <p:sldId id="278" r:id="rId21"/>
    <p:sldId id="302" r:id="rId22"/>
    <p:sldId id="304" r:id="rId23"/>
    <p:sldId id="303" r:id="rId24"/>
    <p:sldId id="281" r:id="rId25"/>
    <p:sldId id="307" r:id="rId26"/>
    <p:sldId id="306" r:id="rId27"/>
    <p:sldId id="305" r:id="rId28"/>
    <p:sldId id="285" r:id="rId29"/>
    <p:sldId id="308" r:id="rId30"/>
    <p:sldId id="288" r:id="rId31"/>
    <p:sldId id="310" r:id="rId32"/>
    <p:sldId id="309" r:id="rId33"/>
    <p:sldId id="311" r:id="rId34"/>
    <p:sldId id="291" r:id="rId35"/>
    <p:sldId id="312" r:id="rId36"/>
    <p:sldId id="294" r:id="rId37"/>
    <p:sldId id="313" r:id="rId38"/>
    <p:sldId id="315" r:id="rId39"/>
    <p:sldId id="316" r:id="rId40"/>
    <p:sldId id="317" r:id="rId41"/>
    <p:sldId id="297" r:id="rId42"/>
    <p:sldId id="314" r:id="rId43"/>
    <p:sldId id="300" r:id="rId44"/>
    <p:sldId id="26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9057810-8ABD-53F0-775E-85E61074BF7D}" name="Cary Wright" initials="CW" userId="S::cary.wright_martinsville.k12.va.us#ext#@covgov.onmicrosoft.com::c02aa755-4d02-464a-9546-f86cbee5a187" providerId="AD"/>
  <p188:author id="{B5A968F7-0107-3553-0A05-28BBA0278549}" name="emily_stains" initials="em" userId="S::emily_stains_ccpsnet.net#ext#@covgov.onmicrosoft.com::9f35bc52-034b-4cb6-a832-fd429f07ca1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5555"/>
    <a:srgbClr val="1A4480"/>
    <a:srgbClr val="3E5B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514111-D4DD-88DC-F039-C5DA90D45ECE}" v="25" dt="2024-05-24T11:48:26.0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80"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millen, Emily (DOE)" userId="S::emily.mcmillen@doe.virginia.gov::87206365-0237-470f-9f00-e4273e6c1546" providerId="AD" clId="Web-{58514111-D4DD-88DC-F039-C5DA90D45ECE}"/>
    <pc:docChg chg="">
      <pc:chgData name="Mcmillen, Emily (DOE)" userId="S::emily.mcmillen@doe.virginia.gov::87206365-0237-470f-9f00-e4273e6c1546" providerId="AD" clId="Web-{58514111-D4DD-88DC-F039-C5DA90D45ECE}" dt="2024-05-24T11:48:26.086" v="24"/>
      <pc:docMkLst>
        <pc:docMk/>
      </pc:docMkLst>
      <pc:sldChg chg="delCm">
        <pc:chgData name="Mcmillen, Emily (DOE)" userId="S::emily.mcmillen@doe.virginia.gov::87206365-0237-470f-9f00-e4273e6c1546" providerId="AD" clId="Web-{58514111-D4DD-88DC-F039-C5DA90D45ECE}" dt="2024-05-24T11:47:33.368" v="0"/>
        <pc:sldMkLst>
          <pc:docMk/>
          <pc:sldMk cId="3464685916" sldId="258"/>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58514111-D4DD-88DC-F039-C5DA90D45ECE}" dt="2024-05-24T11:47:33.368" v="0"/>
              <pc2:cmMkLst xmlns:pc2="http://schemas.microsoft.com/office/powerpoint/2019/9/main/command">
                <pc:docMk/>
                <pc:sldMk cId="3464685916" sldId="258"/>
                <pc2:cmMk id="{D8C751A9-1FFA-4385-9D1C-6C68849AC05A}"/>
              </pc2:cmMkLst>
            </pc226:cmChg>
          </p:ext>
        </pc:extLst>
      </pc:sldChg>
      <pc:sldChg chg="delCm">
        <pc:chgData name="Mcmillen, Emily (DOE)" userId="S::emily.mcmillen@doe.virginia.gov::87206365-0237-470f-9f00-e4273e6c1546" providerId="AD" clId="Web-{58514111-D4DD-88DC-F039-C5DA90D45ECE}" dt="2024-05-24T11:47:40.024" v="2"/>
        <pc:sldMkLst>
          <pc:docMk/>
          <pc:sldMk cId="3614739899" sldId="260"/>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58514111-D4DD-88DC-F039-C5DA90D45ECE}" dt="2024-05-24T11:47:40.024" v="2"/>
              <pc2:cmMkLst xmlns:pc2="http://schemas.microsoft.com/office/powerpoint/2019/9/main/command">
                <pc:docMk/>
                <pc:sldMk cId="3614739899" sldId="260"/>
                <pc2:cmMk id="{05EEC04F-A7BC-4893-908D-489307A51EC2}"/>
              </pc2:cmMkLst>
            </pc226:cmChg>
          </p:ext>
        </pc:extLst>
      </pc:sldChg>
      <pc:sldChg chg="delCm">
        <pc:chgData name="Mcmillen, Emily (DOE)" userId="S::emily.mcmillen@doe.virginia.gov::87206365-0237-470f-9f00-e4273e6c1546" providerId="AD" clId="Web-{58514111-D4DD-88DC-F039-C5DA90D45ECE}" dt="2024-05-24T11:47:41.977" v="3"/>
        <pc:sldMkLst>
          <pc:docMk/>
          <pc:sldMk cId="3865323158" sldId="274"/>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58514111-D4DD-88DC-F039-C5DA90D45ECE}" dt="2024-05-24T11:47:41.977" v="3"/>
              <pc2:cmMkLst xmlns:pc2="http://schemas.microsoft.com/office/powerpoint/2019/9/main/command">
                <pc:docMk/>
                <pc:sldMk cId="3865323158" sldId="274"/>
                <pc2:cmMk id="{08119BDA-D3D8-4BD8-81CB-EF0424C5AC56}"/>
              </pc2:cmMkLst>
            </pc226:cmChg>
          </p:ext>
        </pc:extLst>
      </pc:sldChg>
      <pc:sldChg chg="delCm">
        <pc:chgData name="Mcmillen, Emily (DOE)" userId="S::emily.mcmillen@doe.virginia.gov::87206365-0237-470f-9f00-e4273e6c1546" providerId="AD" clId="Web-{58514111-D4DD-88DC-F039-C5DA90D45ECE}" dt="2024-05-24T11:47:46.040" v="4"/>
        <pc:sldMkLst>
          <pc:docMk/>
          <pc:sldMk cId="981762987" sldId="275"/>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58514111-D4DD-88DC-F039-C5DA90D45ECE}" dt="2024-05-24T11:47:46.040" v="4"/>
              <pc2:cmMkLst xmlns:pc2="http://schemas.microsoft.com/office/powerpoint/2019/9/main/command">
                <pc:docMk/>
                <pc:sldMk cId="981762987" sldId="275"/>
                <pc2:cmMk id="{FC44312C-E4CB-4516-AAA0-63BFE2D48818}"/>
              </pc2:cmMkLst>
            </pc226:cmChg>
          </p:ext>
        </pc:extLst>
      </pc:sldChg>
      <pc:sldChg chg="delCm">
        <pc:chgData name="Mcmillen, Emily (DOE)" userId="S::emily.mcmillen@doe.virginia.gov::87206365-0237-470f-9f00-e4273e6c1546" providerId="AD" clId="Web-{58514111-D4DD-88DC-F039-C5DA90D45ECE}" dt="2024-05-24T11:47:50.555" v="7"/>
        <pc:sldMkLst>
          <pc:docMk/>
          <pc:sldMk cId="3587019935" sldId="276"/>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58514111-D4DD-88DC-F039-C5DA90D45ECE}" dt="2024-05-24T11:47:50.555" v="7"/>
              <pc2:cmMkLst xmlns:pc2="http://schemas.microsoft.com/office/powerpoint/2019/9/main/command">
                <pc:docMk/>
                <pc:sldMk cId="3587019935" sldId="276"/>
                <pc2:cmMk id="{156FCD35-6DB8-4DF8-9375-46A260D549BA}"/>
              </pc2:cmMkLst>
            </pc226:cmChg>
          </p:ext>
        </pc:extLst>
      </pc:sldChg>
      <pc:sldChg chg="delCm">
        <pc:chgData name="Mcmillen, Emily (DOE)" userId="S::emily.mcmillen@doe.virginia.gov::87206365-0237-470f-9f00-e4273e6c1546" providerId="AD" clId="Web-{58514111-D4DD-88DC-F039-C5DA90D45ECE}" dt="2024-05-24T11:47:52.837" v="8"/>
        <pc:sldMkLst>
          <pc:docMk/>
          <pc:sldMk cId="2463719107" sldId="277"/>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58514111-D4DD-88DC-F039-C5DA90D45ECE}" dt="2024-05-24T11:47:52.837" v="8"/>
              <pc2:cmMkLst xmlns:pc2="http://schemas.microsoft.com/office/powerpoint/2019/9/main/command">
                <pc:docMk/>
                <pc:sldMk cId="2463719107" sldId="277"/>
                <pc2:cmMk id="{42E99358-433A-4B37-91B2-4748150794AA}"/>
              </pc2:cmMkLst>
            </pc226:cmChg>
          </p:ext>
        </pc:extLst>
      </pc:sldChg>
      <pc:sldChg chg="delCm">
        <pc:chgData name="Mcmillen, Emily (DOE)" userId="S::emily.mcmillen@doe.virginia.gov::87206365-0237-470f-9f00-e4273e6c1546" providerId="AD" clId="Web-{58514111-D4DD-88DC-F039-C5DA90D45ECE}" dt="2024-05-24T11:47:55.977" v="9"/>
        <pc:sldMkLst>
          <pc:docMk/>
          <pc:sldMk cId="1311975068" sldId="278"/>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58514111-D4DD-88DC-F039-C5DA90D45ECE}" dt="2024-05-24T11:47:55.977" v="9"/>
              <pc2:cmMkLst xmlns:pc2="http://schemas.microsoft.com/office/powerpoint/2019/9/main/command">
                <pc:docMk/>
                <pc:sldMk cId="1311975068" sldId="278"/>
                <pc2:cmMk id="{62D380A4-A8B1-4FF2-9943-B99ED74F87CD}"/>
              </pc2:cmMkLst>
            </pc226:cmChg>
          </p:ext>
        </pc:extLst>
      </pc:sldChg>
      <pc:sldChg chg="delCm">
        <pc:chgData name="Mcmillen, Emily (DOE)" userId="S::emily.mcmillen@doe.virginia.gov::87206365-0237-470f-9f00-e4273e6c1546" providerId="AD" clId="Web-{58514111-D4DD-88DC-F039-C5DA90D45ECE}" dt="2024-05-24T11:47:37.259" v="1"/>
        <pc:sldMkLst>
          <pc:docMk/>
          <pc:sldMk cId="748858690" sldId="299"/>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58514111-D4DD-88DC-F039-C5DA90D45ECE}" dt="2024-05-24T11:47:37.259" v="1"/>
              <pc2:cmMkLst xmlns:pc2="http://schemas.microsoft.com/office/powerpoint/2019/9/main/command">
                <pc:docMk/>
                <pc:sldMk cId="748858690" sldId="299"/>
                <pc2:cmMk id="{863FE9EC-6E60-46EF-87D8-FA4E03B1D1F6}"/>
              </pc2:cmMkLst>
            </pc226:cmChg>
          </p:ext>
        </pc:extLst>
      </pc:sldChg>
      <pc:sldChg chg="delCm">
        <pc:chgData name="Mcmillen, Emily (DOE)" userId="S::emily.mcmillen@doe.virginia.gov::87206365-0237-470f-9f00-e4273e6c1546" providerId="AD" clId="Web-{58514111-D4DD-88DC-F039-C5DA90D45ECE}" dt="2024-05-24T11:47:58.727" v="11"/>
        <pc:sldMkLst>
          <pc:docMk/>
          <pc:sldMk cId="3500064055" sldId="302"/>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58514111-D4DD-88DC-F039-C5DA90D45ECE}" dt="2024-05-24T11:47:58.305" v="10"/>
              <pc2:cmMkLst xmlns:pc2="http://schemas.microsoft.com/office/powerpoint/2019/9/main/command">
                <pc:docMk/>
                <pc:sldMk cId="3500064055" sldId="302"/>
                <pc2:cmMk id="{D9C67D17-0F21-4375-AADE-BA83683097B4}"/>
              </pc2:cmMkLst>
            </pc226:cmChg>
            <pc226:cmChg xmlns:pc226="http://schemas.microsoft.com/office/powerpoint/2022/06/main/command" chg="del">
              <pc226:chgData name="Mcmillen, Emily (DOE)" userId="S::emily.mcmillen@doe.virginia.gov::87206365-0237-470f-9f00-e4273e6c1546" providerId="AD" clId="Web-{58514111-D4DD-88DC-F039-C5DA90D45ECE}" dt="2024-05-24T11:47:58.727" v="11"/>
              <pc2:cmMkLst xmlns:pc2="http://schemas.microsoft.com/office/powerpoint/2019/9/main/command">
                <pc:docMk/>
                <pc:sldMk cId="3500064055" sldId="302"/>
                <pc2:cmMk id="{883A5DEF-1A74-4F99-97A0-CD7501D0DCC5}"/>
              </pc2:cmMkLst>
            </pc226:cmChg>
          </p:ext>
        </pc:extLst>
      </pc:sldChg>
      <pc:sldChg chg="delCm">
        <pc:chgData name="Mcmillen, Emily (DOE)" userId="S::emily.mcmillen@doe.virginia.gov::87206365-0237-470f-9f00-e4273e6c1546" providerId="AD" clId="Web-{58514111-D4DD-88DC-F039-C5DA90D45ECE}" dt="2024-05-24T11:48:03.368" v="13"/>
        <pc:sldMkLst>
          <pc:docMk/>
          <pc:sldMk cId="2174632778" sldId="303"/>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58514111-D4DD-88DC-F039-C5DA90D45ECE}" dt="2024-05-24T11:48:03.368" v="13"/>
              <pc2:cmMkLst xmlns:pc2="http://schemas.microsoft.com/office/powerpoint/2019/9/main/command">
                <pc:docMk/>
                <pc:sldMk cId="2174632778" sldId="303"/>
                <pc2:cmMk id="{6AFF5C9E-E133-4E8E-91C7-F159FF91772F}"/>
              </pc2:cmMkLst>
            </pc226:cmChg>
          </p:ext>
        </pc:extLst>
      </pc:sldChg>
      <pc:sldChg chg="delCm">
        <pc:chgData name="Mcmillen, Emily (DOE)" userId="S::emily.mcmillen@doe.virginia.gov::87206365-0237-470f-9f00-e4273e6c1546" providerId="AD" clId="Web-{58514111-D4DD-88DC-F039-C5DA90D45ECE}" dt="2024-05-24T11:48:01.290" v="12"/>
        <pc:sldMkLst>
          <pc:docMk/>
          <pc:sldMk cId="2961656008" sldId="304"/>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58514111-D4DD-88DC-F039-C5DA90D45ECE}" dt="2024-05-24T11:48:01.290" v="12"/>
              <pc2:cmMkLst xmlns:pc2="http://schemas.microsoft.com/office/powerpoint/2019/9/main/command">
                <pc:docMk/>
                <pc:sldMk cId="2961656008" sldId="304"/>
                <pc2:cmMk id="{1651CBD7-680B-485F-8D2B-7B609C2D4CBE}"/>
              </pc2:cmMkLst>
            </pc226:cmChg>
          </p:ext>
        </pc:extLst>
      </pc:sldChg>
      <pc:sldChg chg="delCm">
        <pc:chgData name="Mcmillen, Emily (DOE)" userId="S::emily.mcmillen@doe.virginia.gov::87206365-0237-470f-9f00-e4273e6c1546" providerId="AD" clId="Web-{58514111-D4DD-88DC-F039-C5DA90D45ECE}" dt="2024-05-24T11:48:08.258" v="16"/>
        <pc:sldMkLst>
          <pc:docMk/>
          <pc:sldMk cId="1314995355" sldId="305"/>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58514111-D4DD-88DC-F039-C5DA90D45ECE}" dt="2024-05-24T11:48:08.258" v="16"/>
              <pc2:cmMkLst xmlns:pc2="http://schemas.microsoft.com/office/powerpoint/2019/9/main/command">
                <pc:docMk/>
                <pc:sldMk cId="1314995355" sldId="305"/>
                <pc2:cmMk id="{A5F4E25B-FB99-478F-9C5B-2526C058AD23}"/>
              </pc2:cmMkLst>
            </pc226:cmChg>
          </p:ext>
        </pc:extLst>
      </pc:sldChg>
      <pc:sldChg chg="delCm">
        <pc:chgData name="Mcmillen, Emily (DOE)" userId="S::emily.mcmillen@doe.virginia.gov::87206365-0237-470f-9f00-e4273e6c1546" providerId="AD" clId="Web-{58514111-D4DD-88DC-F039-C5DA90D45ECE}" dt="2024-05-24T11:48:06.243" v="15"/>
        <pc:sldMkLst>
          <pc:docMk/>
          <pc:sldMk cId="3031561342" sldId="307"/>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58514111-D4DD-88DC-F039-C5DA90D45ECE}" dt="2024-05-24T11:48:06.243" v="15"/>
              <pc2:cmMkLst xmlns:pc2="http://schemas.microsoft.com/office/powerpoint/2019/9/main/command">
                <pc:docMk/>
                <pc:sldMk cId="3031561342" sldId="307"/>
                <pc2:cmMk id="{B9C18BA1-BAF2-4AF4-AB3B-3D1690954218}"/>
              </pc2:cmMkLst>
            </pc226:cmChg>
            <pc226:cmChg xmlns:pc226="http://schemas.microsoft.com/office/powerpoint/2022/06/main/command" chg="del">
              <pc226:chgData name="Mcmillen, Emily (DOE)" userId="S::emily.mcmillen@doe.virginia.gov::87206365-0237-470f-9f00-e4273e6c1546" providerId="AD" clId="Web-{58514111-D4DD-88DC-F039-C5DA90D45ECE}" dt="2024-05-24T11:48:05.743" v="14"/>
              <pc2:cmMkLst xmlns:pc2="http://schemas.microsoft.com/office/powerpoint/2019/9/main/command">
                <pc:docMk/>
                <pc:sldMk cId="3031561342" sldId="307"/>
                <pc2:cmMk id="{EDF859AB-521B-4CD8-9E86-080C5D76886A}"/>
              </pc2:cmMkLst>
            </pc226:cmChg>
          </p:ext>
        </pc:extLst>
      </pc:sldChg>
      <pc:sldChg chg="delCm">
        <pc:chgData name="Mcmillen, Emily (DOE)" userId="S::emily.mcmillen@doe.virginia.gov::87206365-0237-470f-9f00-e4273e6c1546" providerId="AD" clId="Web-{58514111-D4DD-88DC-F039-C5DA90D45ECE}" dt="2024-05-24T11:48:11.789" v="18"/>
        <pc:sldMkLst>
          <pc:docMk/>
          <pc:sldMk cId="1100734563" sldId="309"/>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58514111-D4DD-88DC-F039-C5DA90D45ECE}" dt="2024-05-24T11:48:11.789" v="18"/>
              <pc2:cmMkLst xmlns:pc2="http://schemas.microsoft.com/office/powerpoint/2019/9/main/command">
                <pc:docMk/>
                <pc:sldMk cId="1100734563" sldId="309"/>
                <pc2:cmMk id="{9B17F0B6-F109-4639-B045-90D35BE42D91}"/>
              </pc2:cmMkLst>
            </pc226:cmChg>
          </p:ext>
        </pc:extLst>
      </pc:sldChg>
      <pc:sldChg chg="delCm">
        <pc:chgData name="Mcmillen, Emily (DOE)" userId="S::emily.mcmillen@doe.virginia.gov::87206365-0237-470f-9f00-e4273e6c1546" providerId="AD" clId="Web-{58514111-D4DD-88DC-F039-C5DA90D45ECE}" dt="2024-05-24T11:48:09.790" v="17"/>
        <pc:sldMkLst>
          <pc:docMk/>
          <pc:sldMk cId="1531579604" sldId="310"/>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58514111-D4DD-88DC-F039-C5DA90D45ECE}" dt="2024-05-24T11:48:09.790" v="17"/>
              <pc2:cmMkLst xmlns:pc2="http://schemas.microsoft.com/office/powerpoint/2019/9/main/command">
                <pc:docMk/>
                <pc:sldMk cId="1531579604" sldId="310"/>
                <pc2:cmMk id="{005003FB-E127-4213-BF65-BE09D40F114C}"/>
              </pc2:cmMkLst>
            </pc226:cmChg>
          </p:ext>
        </pc:extLst>
      </pc:sldChg>
      <pc:sldChg chg="delCm">
        <pc:chgData name="Mcmillen, Emily (DOE)" userId="S::emily.mcmillen@doe.virginia.gov::87206365-0237-470f-9f00-e4273e6c1546" providerId="AD" clId="Web-{58514111-D4DD-88DC-F039-C5DA90D45ECE}" dt="2024-05-24T11:48:13.664" v="19"/>
        <pc:sldMkLst>
          <pc:docMk/>
          <pc:sldMk cId="1206428733" sldId="312"/>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58514111-D4DD-88DC-F039-C5DA90D45ECE}" dt="2024-05-24T11:48:13.664" v="19"/>
              <pc2:cmMkLst xmlns:pc2="http://schemas.microsoft.com/office/powerpoint/2019/9/main/command">
                <pc:docMk/>
                <pc:sldMk cId="1206428733" sldId="312"/>
                <pc2:cmMk id="{A7EBAD1D-C946-49A0-9661-2E2732AF3B9C}"/>
              </pc2:cmMkLst>
            </pc226:cmChg>
          </p:ext>
        </pc:extLst>
      </pc:sldChg>
      <pc:sldChg chg="delCm">
        <pc:chgData name="Mcmillen, Emily (DOE)" userId="S::emily.mcmillen@doe.virginia.gov::87206365-0237-470f-9f00-e4273e6c1546" providerId="AD" clId="Web-{58514111-D4DD-88DC-F039-C5DA90D45ECE}" dt="2024-05-24T11:48:16.024" v="20"/>
        <pc:sldMkLst>
          <pc:docMk/>
          <pc:sldMk cId="456961857" sldId="313"/>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58514111-D4DD-88DC-F039-C5DA90D45ECE}" dt="2024-05-24T11:48:16.024" v="20"/>
              <pc2:cmMkLst xmlns:pc2="http://schemas.microsoft.com/office/powerpoint/2019/9/main/command">
                <pc:docMk/>
                <pc:sldMk cId="456961857" sldId="313"/>
                <pc2:cmMk id="{ADE185AC-A6CB-454F-BF4A-ED7ABE545243}"/>
              </pc2:cmMkLst>
            </pc226:cmChg>
          </p:ext>
        </pc:extLst>
      </pc:sldChg>
      <pc:sldChg chg="delCm">
        <pc:chgData name="Mcmillen, Emily (DOE)" userId="S::emily.mcmillen@doe.virginia.gov::87206365-0237-470f-9f00-e4273e6c1546" providerId="AD" clId="Web-{58514111-D4DD-88DC-F039-C5DA90D45ECE}" dt="2024-05-24T11:48:23.164" v="23"/>
        <pc:sldMkLst>
          <pc:docMk/>
          <pc:sldMk cId="326779936" sldId="314"/>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58514111-D4DD-88DC-F039-C5DA90D45ECE}" dt="2024-05-24T11:48:22.602" v="22"/>
              <pc2:cmMkLst xmlns:pc2="http://schemas.microsoft.com/office/powerpoint/2019/9/main/command">
                <pc:docMk/>
                <pc:sldMk cId="326779936" sldId="314"/>
                <pc2:cmMk id="{A36D2A21-B1D5-4A64-BF32-7EA78DB5BA49}"/>
              </pc2:cmMkLst>
            </pc226:cmChg>
            <pc226:cmChg xmlns:pc226="http://schemas.microsoft.com/office/powerpoint/2022/06/main/command" chg="del">
              <pc226:chgData name="Mcmillen, Emily (DOE)" userId="S::emily.mcmillen@doe.virginia.gov::87206365-0237-470f-9f00-e4273e6c1546" providerId="AD" clId="Web-{58514111-D4DD-88DC-F039-C5DA90D45ECE}" dt="2024-05-24T11:48:23.164" v="23"/>
              <pc2:cmMkLst xmlns:pc2="http://schemas.microsoft.com/office/powerpoint/2019/9/main/command">
                <pc:docMk/>
                <pc:sldMk cId="326779936" sldId="314"/>
                <pc2:cmMk id="{E5EE6A24-4310-4096-AF35-2A440A541639}"/>
              </pc2:cmMkLst>
            </pc226:cmChg>
          </p:ext>
        </pc:extLst>
      </pc:sldChg>
      <pc:sldChg chg="delCm">
        <pc:chgData name="Mcmillen, Emily (DOE)" userId="S::emily.mcmillen@doe.virginia.gov::87206365-0237-470f-9f00-e4273e6c1546" providerId="AD" clId="Web-{58514111-D4DD-88DC-F039-C5DA90D45ECE}" dt="2024-05-24T11:48:26.086" v="24"/>
        <pc:sldMkLst>
          <pc:docMk/>
          <pc:sldMk cId="1958521236" sldId="315"/>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58514111-D4DD-88DC-F039-C5DA90D45ECE}" dt="2024-05-24T11:48:26.086" v="24"/>
              <pc2:cmMkLst xmlns:pc2="http://schemas.microsoft.com/office/powerpoint/2019/9/main/command">
                <pc:docMk/>
                <pc:sldMk cId="1958521236" sldId="315"/>
                <pc2:cmMk id="{0816122A-AABE-49CE-89B8-23D7788A2145}"/>
              </pc2:cmMkLst>
            </pc226:cmChg>
          </p:ext>
        </pc:extLst>
      </pc:sldChg>
      <pc:sldChg chg="delCm">
        <pc:chgData name="Mcmillen, Emily (DOE)" userId="S::emily.mcmillen@doe.virginia.gov::87206365-0237-470f-9f00-e4273e6c1546" providerId="AD" clId="Web-{58514111-D4DD-88DC-F039-C5DA90D45ECE}" dt="2024-05-24T11:48:19.743" v="21"/>
        <pc:sldMkLst>
          <pc:docMk/>
          <pc:sldMk cId="1194425152" sldId="316"/>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58514111-D4DD-88DC-F039-C5DA90D45ECE}" dt="2024-05-24T11:48:19.743" v="21"/>
              <pc2:cmMkLst xmlns:pc2="http://schemas.microsoft.com/office/powerpoint/2019/9/main/command">
                <pc:docMk/>
                <pc:sldMk cId="1194425152" sldId="316"/>
                <pc2:cmMk id="{F32C24A8-FEB1-43CA-9E3E-291C1702FC13}"/>
              </pc2:cmMkLst>
            </pc226:cmChg>
          </p:ext>
        </pc:extLst>
      </pc:sldChg>
      <pc:sldChg chg="delCm">
        <pc:chgData name="Mcmillen, Emily (DOE)" userId="S::emily.mcmillen@doe.virginia.gov::87206365-0237-470f-9f00-e4273e6c1546" providerId="AD" clId="Web-{58514111-D4DD-88DC-F039-C5DA90D45ECE}" dt="2024-05-24T11:47:48.680" v="6"/>
        <pc:sldMkLst>
          <pc:docMk/>
          <pc:sldMk cId="3129393884" sldId="319"/>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58514111-D4DD-88DC-F039-C5DA90D45ECE}" dt="2024-05-24T11:47:48.212" v="5"/>
              <pc2:cmMkLst xmlns:pc2="http://schemas.microsoft.com/office/powerpoint/2019/9/main/command">
                <pc:docMk/>
                <pc:sldMk cId="3129393884" sldId="319"/>
                <pc2:cmMk id="{ED2B5F74-2940-4120-AD7D-1A4351E41269}"/>
              </pc2:cmMkLst>
            </pc226:cmChg>
            <pc226:cmChg xmlns:pc226="http://schemas.microsoft.com/office/powerpoint/2022/06/main/command" chg="del">
              <pc226:chgData name="Mcmillen, Emily (DOE)" userId="S::emily.mcmillen@doe.virginia.gov::87206365-0237-470f-9f00-e4273e6c1546" providerId="AD" clId="Web-{58514111-D4DD-88DC-F039-C5DA90D45ECE}" dt="2024-05-24T11:47:48.680" v="6"/>
              <pc2:cmMkLst xmlns:pc2="http://schemas.microsoft.com/office/powerpoint/2019/9/main/command">
                <pc:docMk/>
                <pc:sldMk cId="3129393884" sldId="319"/>
                <pc2:cmMk id="{8FE5FED1-C6D6-442A-8F4D-4F7E57BDE031}"/>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70128E-993C-4902-8012-4837AFDCDFE9}" type="datetimeFigureOut">
              <a:rPr lang="en-US" smtClean="0"/>
              <a:t>5/24/2024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DDDA28-A9E5-470C-8A90-D17729306CEC}" type="slidenum">
              <a:rPr lang="en-US" smtClean="0"/>
              <a:t>‹#›</a:t>
            </a:fld>
            <a:endParaRPr lang="en-US"/>
          </a:p>
        </p:txBody>
      </p:sp>
    </p:spTree>
    <p:extLst>
      <p:ext uri="{BB962C8B-B14F-4D97-AF65-F5344CB8AC3E}">
        <p14:creationId xmlns:p14="http://schemas.microsoft.com/office/powerpoint/2010/main" val="3834701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the Grade 9 Overview of Revisions to the English Standards of Learning from 2017 to 2024.   </a:t>
            </a:r>
          </a:p>
          <a:p>
            <a:endParaRPr lang="en-US">
              <a:cs typeface="+mn-lt"/>
            </a:endParaRPr>
          </a:p>
          <a:p>
            <a:r>
              <a:rPr lang="en-US"/>
              <a:t>It would be helpful to have a copy of the Grade 9 – Crosswalk (Summary of Revisions) and a copy of the 2024 Grade 9 English Standards of Learning for this PowerPoint. </a:t>
            </a:r>
            <a:endParaRPr lang="en-US">
              <a:cs typeface="Calibri" panose="020F0502020204030204"/>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1</a:t>
            </a:fld>
            <a:endParaRPr lang="en-US"/>
          </a:p>
        </p:txBody>
      </p:sp>
    </p:spTree>
    <p:extLst>
      <p:ext uri="{BB962C8B-B14F-4D97-AF65-F5344CB8AC3E}">
        <p14:creationId xmlns:p14="http://schemas.microsoft.com/office/powerpoint/2010/main" val="1471232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we'll dig deeper into the Standards and crosswalk by looking closer at each strand.  Let's start with the Foundations for Reading. </a:t>
            </a:r>
          </a:p>
        </p:txBody>
      </p:sp>
      <p:sp>
        <p:nvSpPr>
          <p:cNvPr id="4" name="Slide Number Placeholder 3"/>
          <p:cNvSpPr>
            <a:spLocks noGrp="1"/>
          </p:cNvSpPr>
          <p:nvPr>
            <p:ph type="sldNum" sz="quarter" idx="5"/>
          </p:nvPr>
        </p:nvSpPr>
        <p:spPr/>
        <p:txBody>
          <a:bodyPr/>
          <a:lstStyle/>
          <a:p>
            <a:fld id="{40DDDA28-A9E5-470C-8A90-D17729306CEC}" type="slidenum">
              <a:rPr lang="en-US" smtClean="0"/>
              <a:t>10</a:t>
            </a:fld>
            <a:endParaRPr lang="en-US"/>
          </a:p>
        </p:txBody>
      </p:sp>
    </p:spTree>
    <p:extLst>
      <p:ext uri="{BB962C8B-B14F-4D97-AF65-F5344CB8AC3E}">
        <p14:creationId xmlns:p14="http://schemas.microsoft.com/office/powerpoint/2010/main" val="1809663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Foundations for Reading is a strand with standards for the elementary grades. The Foundations for Reading strand focus on fostering students’ understanding and working knowledge of foundational reading skills. The Foundations for Reading strand is organized into three categories: Print Concepts, Phonological and Phonemic Awareness, and Phonics and Word Analysis. The foundational skills addressed in these standards are necessary and important components in developing proficiency in reading, but they are not the end goal themselves. By the secondary level, students should have a solid reading foundation that will be built upon in other standards. Refer to the K-5 standards as appropriate for scaffolding, review, intervention or remediation purposes to reach grade-level expectations.</a:t>
            </a:r>
          </a:p>
        </p:txBody>
      </p:sp>
      <p:sp>
        <p:nvSpPr>
          <p:cNvPr id="4" name="Slide Number Placeholder 3"/>
          <p:cNvSpPr>
            <a:spLocks noGrp="1"/>
          </p:cNvSpPr>
          <p:nvPr>
            <p:ph type="sldNum" sz="quarter" idx="5"/>
          </p:nvPr>
        </p:nvSpPr>
        <p:spPr/>
        <p:txBody>
          <a:bodyPr/>
          <a:lstStyle/>
          <a:p>
            <a:fld id="{40DDDA28-A9E5-470C-8A90-D17729306CEC}" type="slidenum">
              <a:rPr lang="en-US" smtClean="0"/>
              <a:t>11</a:t>
            </a:fld>
            <a:endParaRPr lang="en-US"/>
          </a:p>
        </p:txBody>
      </p:sp>
    </p:spTree>
    <p:extLst>
      <p:ext uri="{BB962C8B-B14F-4D97-AF65-F5344CB8AC3E}">
        <p14:creationId xmlns:p14="http://schemas.microsoft.com/office/powerpoint/2010/main" val="804873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look at the new strand, Developing Skilled Readers and Building Reading Stamina. </a:t>
            </a:r>
          </a:p>
          <a:p>
            <a:br>
              <a:rPr lang="en-US">
                <a:cs typeface="+mn-lt"/>
              </a:rPr>
            </a:br>
            <a:r>
              <a:rPr lang="en-US"/>
              <a:t>The Strand of Developing Skilled Readers and Building Reading Stamina was added to emphasize the skills and strategies students use every time they engage with text through reading, writing, collaborating, and researching. Strands from the 2017 Reading Standards (e.g., reading fiction, reading nonfiction, and reading vocabulary) have been included into Developing Skilled Readers and will support opportunities for cross-curricular content. </a:t>
            </a:r>
            <a:br>
              <a:rPr lang="en-US">
                <a:cs typeface="+mn-lt"/>
              </a:rPr>
            </a:br>
            <a:br>
              <a:rPr lang="en-US">
                <a:cs typeface="+mn-lt"/>
              </a:rPr>
            </a:br>
            <a:r>
              <a:rPr lang="en-US"/>
              <a:t>This strand serves as the bedrock for grade-level reading comprehension expectations and should be applied when students are reading, writing, collaborating, and researching. </a:t>
            </a:r>
          </a:p>
        </p:txBody>
      </p:sp>
      <p:sp>
        <p:nvSpPr>
          <p:cNvPr id="4" name="Slide Number Placeholder 3"/>
          <p:cNvSpPr>
            <a:spLocks noGrp="1"/>
          </p:cNvSpPr>
          <p:nvPr>
            <p:ph type="sldNum" sz="quarter" idx="5"/>
          </p:nvPr>
        </p:nvSpPr>
        <p:spPr/>
        <p:txBody>
          <a:bodyPr/>
          <a:lstStyle/>
          <a:p>
            <a:fld id="{40DDDA28-A9E5-470C-8A90-D17729306CEC}" type="slidenum">
              <a:rPr lang="en-US" smtClean="0"/>
              <a:t>12</a:t>
            </a:fld>
            <a:endParaRPr lang="en-US"/>
          </a:p>
        </p:txBody>
      </p:sp>
    </p:spTree>
    <p:extLst>
      <p:ext uri="{BB962C8B-B14F-4D97-AF65-F5344CB8AC3E}">
        <p14:creationId xmlns:p14="http://schemas.microsoft.com/office/powerpoint/2010/main" val="3117032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rPr>
              <a:t>The shift from the previous standards to the new 9.DSR standards marks a significant evolution in reading instruction. While the old standards focused on basic comprehension across various text types, the new standards emphasize deeper engagement with challenging, content-rich materials.</a:t>
            </a:r>
            <a:endParaRPr lang="en-US"/>
          </a:p>
          <a:p>
            <a:r>
              <a:rPr lang="en-US">
                <a:solidFill>
                  <a:srgbClr val="000000"/>
                </a:solidFill>
              </a:rPr>
              <a:t> </a:t>
            </a:r>
            <a:endParaRPr lang="en-US"/>
          </a:p>
          <a:p>
            <a:r>
              <a:rPr lang="en-US">
                <a:solidFill>
                  <a:srgbClr val="000000"/>
                </a:solidFill>
              </a:rPr>
              <a:t>In 9.DSR.A, students are expected to read fluently and gather evidence accurately from complex texts—a departure from the previous emphasis solely on comprehension. Standard 9.DSR.B showcases proficiency in comprehending and responding logically to questions, indicating a higher level of critical analysis.</a:t>
            </a:r>
            <a:endParaRPr lang="en-US"/>
          </a:p>
          <a:p>
            <a:r>
              <a:rPr lang="en-US">
                <a:solidFill>
                  <a:srgbClr val="000000"/>
                </a:solidFill>
              </a:rPr>
              <a:t> </a:t>
            </a:r>
            <a:endParaRPr lang="en-US"/>
          </a:p>
          <a:p>
            <a:endParaRPr lang="en-US">
              <a:cs typeface="Calibri"/>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13</a:t>
            </a:fld>
            <a:endParaRPr lang="en-US"/>
          </a:p>
        </p:txBody>
      </p:sp>
    </p:spTree>
    <p:extLst>
      <p:ext uri="{BB962C8B-B14F-4D97-AF65-F5344CB8AC3E}">
        <p14:creationId xmlns:p14="http://schemas.microsoft.com/office/powerpoint/2010/main" val="312879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significant shift is evident in 9.DSR, where the focus now lies on students regularly engaging with a series of conceptually related texts to build knowledge and vocabulary. Here, standard 9.DSR.D emphasizes the importance of this reading practice, fostering a deeper understanding of various topics across complexity levels. </a:t>
            </a:r>
          </a:p>
          <a:p>
            <a:endParaRPr lang="en-US"/>
          </a:p>
          <a:p>
            <a:r>
              <a:rPr lang="en-US"/>
              <a:t>Standard 9.DSR.E underscores the use of effective reading strategies to navigate challenging sections of text, ensuring students comprehend complex concepts with ease. So, keep an eye on standards 9.DSR.D for the reading routine and 9.DSR.E for strategic reading strategies.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14</a:t>
            </a:fld>
            <a:endParaRPr lang="en-US"/>
          </a:p>
        </p:txBody>
      </p:sp>
    </p:spTree>
    <p:extLst>
      <p:ext uri="{BB962C8B-B14F-4D97-AF65-F5344CB8AC3E}">
        <p14:creationId xmlns:p14="http://schemas.microsoft.com/office/powerpoint/2010/main" val="292209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powerful way to support students' vocabulary development is through reading high quality, content rich texts. The Reading and Vocabulary strand highlights how word etymology, context clues, and cross-discipline vocabulary words impact reading comprehension.</a:t>
            </a:r>
          </a:p>
        </p:txBody>
      </p:sp>
      <p:sp>
        <p:nvSpPr>
          <p:cNvPr id="4" name="Slide Number Placeholder 3"/>
          <p:cNvSpPr>
            <a:spLocks noGrp="1"/>
          </p:cNvSpPr>
          <p:nvPr>
            <p:ph type="sldNum" sz="quarter" idx="5"/>
          </p:nvPr>
        </p:nvSpPr>
        <p:spPr/>
        <p:txBody>
          <a:bodyPr/>
          <a:lstStyle/>
          <a:p>
            <a:fld id="{40DDDA28-A9E5-470C-8A90-D17729306CEC}" type="slidenum">
              <a:rPr lang="en-US" smtClean="0"/>
              <a:t>15</a:t>
            </a:fld>
            <a:endParaRPr lang="en-US"/>
          </a:p>
        </p:txBody>
      </p:sp>
    </p:spTree>
    <p:extLst>
      <p:ext uri="{BB962C8B-B14F-4D97-AF65-F5344CB8AC3E}">
        <p14:creationId xmlns:p14="http://schemas.microsoft.com/office/powerpoint/2010/main" val="177467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new 9.RV standards reflect a shift in vocabulary development and word analysis. While the 2017 standards focused on applying knowledge of word origins and figurative language, the new standards emphasize a more systematic approach to building vocabulary based on grade-level content and texts.</a:t>
            </a:r>
          </a:p>
          <a:p>
            <a:r>
              <a:rPr lang="en-US"/>
              <a:t> </a:t>
            </a:r>
            <a:endParaRPr lang="en-US">
              <a:cs typeface="Calibri"/>
            </a:endParaRPr>
          </a:p>
          <a:p>
            <a:r>
              <a:rPr lang="en-US"/>
              <a:t>Under the 2017 standards, students primarily engaged in dissecting word origins and meanings within texts. However, the new 9.RV standards, such as 9.RV.1.B, encourage students to utilize context and sentence structure to discern both literal and figurative meanings—a broader and more practical application of vocabulary skills.</a:t>
            </a:r>
            <a:endParaRPr lang="en-US">
              <a:cs typeface="Calibri"/>
            </a:endParaRPr>
          </a:p>
          <a:p>
            <a:r>
              <a:rPr lang="en-US">
                <a:cs typeface="Calibri"/>
              </a:rPr>
              <a:t>9.RV.1.F is more in depth by adding analytical language. </a:t>
            </a:r>
            <a:endParaRPr lang="en-US"/>
          </a:p>
          <a:p>
            <a:r>
              <a:rPr lang="en-US"/>
              <a:t> </a:t>
            </a:r>
            <a:endParaRPr lang="en-US">
              <a:cs typeface="Calibri"/>
            </a:endParaRPr>
          </a:p>
          <a:p>
            <a:r>
              <a:rPr lang="en-US"/>
              <a:t>9.RV.1.G underscores contextual usage in expanding vocabulary so students develop a deeper understanding of language nuances and usage.</a:t>
            </a:r>
            <a:endParaRPr lang="en-US">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16</a:t>
            </a:fld>
            <a:endParaRPr lang="en-US"/>
          </a:p>
        </p:txBody>
      </p:sp>
    </p:spTree>
    <p:extLst>
      <p:ext uri="{BB962C8B-B14F-4D97-AF65-F5344CB8AC3E}">
        <p14:creationId xmlns:p14="http://schemas.microsoft.com/office/powerpoint/2010/main" val="3018300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Reading Literary Text Strand was developed to emphasize the skills necessary for reading and comprehending literary texts. This strand is organized into three categories: Key Ideas and Plot Details, Craft and Style, and Integration of Concepts. In 2017, this strand was named "Reading Fiction." </a:t>
            </a:r>
          </a:p>
        </p:txBody>
      </p:sp>
      <p:sp>
        <p:nvSpPr>
          <p:cNvPr id="4" name="Slide Number Placeholder 3"/>
          <p:cNvSpPr>
            <a:spLocks noGrp="1"/>
          </p:cNvSpPr>
          <p:nvPr>
            <p:ph type="sldNum" sz="quarter" idx="5"/>
          </p:nvPr>
        </p:nvSpPr>
        <p:spPr/>
        <p:txBody>
          <a:bodyPr/>
          <a:lstStyle/>
          <a:p>
            <a:fld id="{40DDDA28-A9E5-470C-8A90-D17729306CEC}" type="slidenum">
              <a:rPr lang="en-US" smtClean="0"/>
              <a:t>17</a:t>
            </a:fld>
            <a:endParaRPr lang="en-US"/>
          </a:p>
        </p:txBody>
      </p:sp>
    </p:spTree>
    <p:extLst>
      <p:ext uri="{BB962C8B-B14F-4D97-AF65-F5344CB8AC3E}">
        <p14:creationId xmlns:p14="http://schemas.microsoft.com/office/powerpoint/2010/main" val="3781977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2024 standards, particularly 9.RL.1, advocate for a more critical exploration of themes across texts. </a:t>
            </a:r>
            <a:endParaRPr lang="en-US">
              <a:cs typeface="Calibri"/>
            </a:endParaRPr>
          </a:p>
          <a:p>
            <a:r>
              <a:rPr lang="en-US"/>
              <a:t>Standards like 9.RL.1.B underscore the importance of understanding how a text's structure contributes to its meaning and style. Exploring character types and dramatic conventions, as seen in 9.RL.1.C and 9.RL.1.D, expands students' literary toolkits, enabling them to analyze diverse techniques across genres and cultures.</a:t>
            </a:r>
            <a:endParaRPr lang="en-US">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18</a:t>
            </a:fld>
            <a:endParaRPr lang="en-US"/>
          </a:p>
        </p:txBody>
      </p:sp>
    </p:spTree>
    <p:extLst>
      <p:ext uri="{BB962C8B-B14F-4D97-AF65-F5344CB8AC3E}">
        <p14:creationId xmlns:p14="http://schemas.microsoft.com/office/powerpoint/2010/main" val="1761676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focus for 9 Reading Literary Text 2 is to incorporate the analysis of author's craft and style during reading analysis. </a:t>
            </a:r>
          </a:p>
          <a:p>
            <a:endParaRPr lang="en-US">
              <a:cs typeface="Calibri"/>
            </a:endParaRPr>
          </a:p>
          <a:p>
            <a:r>
              <a:rPr lang="en-US">
                <a:cs typeface="Calibri"/>
              </a:rPr>
              <a:t>- 9.RL.2 A - The new standard emphasizes a focused analysis of literary devices within poetry, a departure from the broader scope of previous standards.</a:t>
            </a:r>
            <a:endParaRPr lang="en-US"/>
          </a:p>
          <a:p>
            <a:r>
              <a:rPr lang="en-US">
                <a:cs typeface="Calibri"/>
              </a:rPr>
              <a:t>- 9.RL.2 B - While still aligning with previous standards, this standard now includes an expanded analysis that encompasses syntax, tone, and voice, providing a deeper understanding of authorial choices.</a:t>
            </a:r>
          </a:p>
          <a:p>
            <a:r>
              <a:rPr lang="en-US">
                <a:cs typeface="Calibri"/>
              </a:rPr>
              <a:t>- 9.RL.2 C - This standard builds upon previous ones by now incorporating analysis of various literary devices, such as hyperbole, irony, sarcasm, and understatement, enhancing students' critical thinking skills and interpretation abilities.</a:t>
            </a:r>
          </a:p>
        </p:txBody>
      </p:sp>
      <p:sp>
        <p:nvSpPr>
          <p:cNvPr id="4" name="Slide Number Placeholder 3"/>
          <p:cNvSpPr>
            <a:spLocks noGrp="1"/>
          </p:cNvSpPr>
          <p:nvPr>
            <p:ph type="sldNum" sz="quarter" idx="5"/>
          </p:nvPr>
        </p:nvSpPr>
        <p:spPr/>
        <p:txBody>
          <a:bodyPr/>
          <a:lstStyle/>
          <a:p>
            <a:fld id="{40DDDA28-A9E5-470C-8A90-D17729306CEC}" type="slidenum">
              <a:rPr lang="en-US" smtClean="0"/>
              <a:t>19</a:t>
            </a:fld>
            <a:endParaRPr lang="en-US"/>
          </a:p>
        </p:txBody>
      </p:sp>
    </p:spTree>
    <p:extLst>
      <p:ext uri="{BB962C8B-B14F-4D97-AF65-F5344CB8AC3E}">
        <p14:creationId xmlns:p14="http://schemas.microsoft.com/office/powerpoint/2010/main" val="3151242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purpose of this PowerPoint is to provide an overview of the changes in both the structure and the content of the 2024 English Standards of Learning.</a:t>
            </a:r>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2</a:t>
            </a:fld>
            <a:endParaRPr lang="en-US"/>
          </a:p>
        </p:txBody>
      </p:sp>
    </p:spTree>
    <p:extLst>
      <p:ext uri="{BB962C8B-B14F-4D97-AF65-F5344CB8AC3E}">
        <p14:creationId xmlns:p14="http://schemas.microsoft.com/office/powerpoint/2010/main" val="3427273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focus for 9 Reading Literary Text 3 is Integration of Concepts, which incorporates deep thinking between related texts.</a:t>
            </a:r>
          </a:p>
          <a:p>
            <a:endParaRPr lang="en-US">
              <a:cs typeface="Calibri"/>
            </a:endParaRPr>
          </a:p>
          <a:p>
            <a:r>
              <a:rPr lang="en-US">
                <a:cs typeface="Calibri"/>
              </a:rPr>
              <a:t>- 9.RL.3.A. - The new standard broadens students' understanding by requiring them to describe how a text's historical or social function depends on various contextual factors, including cultural, situational, historical, and geographical elements.</a:t>
            </a:r>
            <a:endParaRPr lang="en-US"/>
          </a:p>
          <a:p>
            <a:r>
              <a:rPr lang="en-US">
                <a:cs typeface="Calibri"/>
              </a:rPr>
              <a:t>- 9.RL.3.B. - While still addressing relationships between literary elements as in previous standards, this standard now emphasizes a deeper analysis of how the setting specifically shapes both plot and characters within a story or play, enhancing students' comprehension and critical thinking skills.</a:t>
            </a:r>
          </a:p>
        </p:txBody>
      </p:sp>
      <p:sp>
        <p:nvSpPr>
          <p:cNvPr id="4" name="Slide Number Placeholder 3"/>
          <p:cNvSpPr>
            <a:spLocks noGrp="1"/>
          </p:cNvSpPr>
          <p:nvPr>
            <p:ph type="sldNum" sz="quarter" idx="5"/>
          </p:nvPr>
        </p:nvSpPr>
        <p:spPr/>
        <p:txBody>
          <a:bodyPr/>
          <a:lstStyle/>
          <a:p>
            <a:fld id="{40DDDA28-A9E5-470C-8A90-D17729306CEC}" type="slidenum">
              <a:rPr lang="en-US" smtClean="0"/>
              <a:t>20</a:t>
            </a:fld>
            <a:endParaRPr lang="en-US"/>
          </a:p>
        </p:txBody>
      </p:sp>
    </p:spTree>
    <p:extLst>
      <p:ext uri="{BB962C8B-B14F-4D97-AF65-F5344CB8AC3E}">
        <p14:creationId xmlns:p14="http://schemas.microsoft.com/office/powerpoint/2010/main" val="3919023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look at the standard focusing on Reading Informational Texts. The Reading Informational Text Strand was developed to emphasize the skills necessary for reading and comprehending complex informational text. This strand is organized into three categories: Key Ideas and Confirming Details, Craft and Style, and Integration of Concepts. In 2017, this strand was named "Reading Nonfiction."</a:t>
            </a:r>
          </a:p>
        </p:txBody>
      </p:sp>
      <p:sp>
        <p:nvSpPr>
          <p:cNvPr id="4" name="Slide Number Placeholder 3"/>
          <p:cNvSpPr>
            <a:spLocks noGrp="1"/>
          </p:cNvSpPr>
          <p:nvPr>
            <p:ph type="sldNum" sz="quarter" idx="5"/>
          </p:nvPr>
        </p:nvSpPr>
        <p:spPr/>
        <p:txBody>
          <a:bodyPr/>
          <a:lstStyle/>
          <a:p>
            <a:fld id="{40DDDA28-A9E5-470C-8A90-D17729306CEC}" type="slidenum">
              <a:rPr lang="en-US" smtClean="0"/>
              <a:t>21</a:t>
            </a:fld>
            <a:endParaRPr lang="en-US"/>
          </a:p>
        </p:txBody>
      </p:sp>
    </p:spTree>
    <p:extLst>
      <p:ext uri="{BB962C8B-B14F-4D97-AF65-F5344CB8AC3E}">
        <p14:creationId xmlns:p14="http://schemas.microsoft.com/office/powerpoint/2010/main" val="252943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Transitioning from the 2017 standards to the 2024 standards emphasizes a deeper understanding and critical analysis of nonfiction texts. While the 2017 standards focused on text features and author qualifications, the 2024 standards, particularly 9.RI.1, delve into the development of main ideas and the interpretation of data.</a:t>
            </a:r>
          </a:p>
          <a:p>
            <a:r>
              <a:rPr lang="en-US"/>
              <a:t> </a:t>
            </a:r>
            <a:endParaRPr lang="en-US">
              <a:cs typeface="Calibri"/>
            </a:endParaRPr>
          </a:p>
          <a:p>
            <a:r>
              <a:rPr lang="en-US"/>
              <a:t>Under the 2017 standards, students learned to identify an author's purpose and main idea, while also summarizing and evaluating information. However, the 2024 standards expand upon these skills by guiding students to analyze how main ideas evolve throughout texts and how data is used to support arguments, as seen in 9.RI.1.A and 9.RI.1.B.</a:t>
            </a:r>
            <a:endParaRPr lang="en-US">
              <a:cs typeface="Calibri"/>
            </a:endParaRPr>
          </a:p>
          <a:p>
            <a:r>
              <a:rPr lang="en-US"/>
              <a:t> </a:t>
            </a:r>
            <a:endParaRPr lang="en-US">
              <a:cs typeface="Calibri"/>
            </a:endParaRPr>
          </a:p>
          <a:p>
            <a:r>
              <a:rPr lang="en-US"/>
              <a:t>Standards like 9.RI.1.C prompt students to distinguish between facts, reasoned judgments, and speculation, empowering them to critically evaluate the validity of information and identify where arguments can be confirmed, disproved, or modified.</a:t>
            </a:r>
            <a:endParaRPr lang="en-US">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22</a:t>
            </a:fld>
            <a:endParaRPr lang="en-US"/>
          </a:p>
        </p:txBody>
      </p:sp>
    </p:spTree>
    <p:extLst>
      <p:ext uri="{BB962C8B-B14F-4D97-AF65-F5344CB8AC3E}">
        <p14:creationId xmlns:p14="http://schemas.microsoft.com/office/powerpoint/2010/main" val="38238949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2024 standards have a deeper exploration of nonfiction texts, particularly in terms of analyzing craft and style. While the 2017 standards emphasized understanding text features and author qualifications, the 2024 standards, particularly 9.RI.2, focus on dissecting the nuances of persuasive writing.</a:t>
            </a:r>
          </a:p>
          <a:p>
            <a:r>
              <a:rPr lang="en-US"/>
              <a:t> </a:t>
            </a:r>
            <a:endParaRPr lang="en-US">
              <a:cs typeface="Calibri"/>
            </a:endParaRPr>
          </a:p>
          <a:p>
            <a:r>
              <a:rPr lang="en-US"/>
              <a:t>Under the 2017 standards, students learned to identify text features and the author's purpose, along with summarizing and evaluating information. However, the 2024 standards expand upon these skills by guiding students to compare different types of nonfiction texts, as seen in 9.RI.2.A, and analyze the author's word choice and use of rhetorical devices to persuade the audience, as demonstrated in 9.RI.2.B.</a:t>
            </a:r>
            <a:endParaRPr lang="en-US">
              <a:cs typeface="Calibri"/>
            </a:endParaRPr>
          </a:p>
          <a:p>
            <a:r>
              <a:rPr lang="en-US"/>
              <a:t> </a:t>
            </a:r>
            <a:endParaRPr lang="en-US">
              <a:cs typeface="Calibri"/>
            </a:endParaRPr>
          </a:p>
          <a:p>
            <a:r>
              <a:rPr lang="en-US"/>
              <a:t>Standards like 9.RI.2.C prompt students to analyze how authors employ rhetorical devices such as ethos, logos, and pathos to influence readers, further enhancing their critical reading and analytical abilities, moving language out of the 2017 curriculum framework and into the actual standards. </a:t>
            </a:r>
            <a:endParaRPr lang="en-US">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23</a:t>
            </a:fld>
            <a:endParaRPr lang="en-US"/>
          </a:p>
        </p:txBody>
      </p:sp>
    </p:spTree>
    <p:extLst>
      <p:ext uri="{BB962C8B-B14F-4D97-AF65-F5344CB8AC3E}">
        <p14:creationId xmlns:p14="http://schemas.microsoft.com/office/powerpoint/2010/main" val="597886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2024 standards have a shift towards a deeper integration of concepts within nonfiction texts. While the 2017 standards focused on understanding text features and author qualifications, the 2024 standards, particularly 9.RI.3, emphasize comparing perspectives and evaluating the clarity and accuracy of information.</a:t>
            </a:r>
          </a:p>
          <a:p>
            <a:r>
              <a:rPr lang="en-US"/>
              <a:t> </a:t>
            </a:r>
            <a:endParaRPr lang="en-US">
              <a:cs typeface="Calibri"/>
            </a:endParaRPr>
          </a:p>
          <a:p>
            <a:r>
              <a:rPr lang="en-US"/>
              <a:t>Under the 2017 standards, students learned to analyze text features, identify the author's purpose, and evaluate the clarity and accuracy of information. However, the 2024 standards expand upon these skills by guiding students to compare the perspectives and viewpoints of multiple authors on the same topic, as demonstrated in 9.RI.3.A.</a:t>
            </a:r>
            <a:endParaRPr lang="en-US">
              <a:cs typeface="Calibri" panose="020F0502020204030204"/>
            </a:endParaRPr>
          </a:p>
          <a:p>
            <a:r>
              <a:rPr lang="en-US"/>
              <a:t> </a:t>
            </a:r>
            <a:endParaRPr lang="en-US">
              <a:cs typeface="Calibri"/>
            </a:endParaRPr>
          </a:p>
          <a:p>
            <a:r>
              <a:rPr lang="en-US"/>
              <a:t>Furthermore, standard 9.RI.3.B prompts students to critically evaluate the information presented in nonfiction texts by corroborating or challenging conclusions with other sources, enhancing their ability to discern reliable information.</a:t>
            </a:r>
            <a:endParaRPr lang="en-US">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24</a:t>
            </a:fld>
            <a:endParaRPr lang="en-US"/>
          </a:p>
        </p:txBody>
      </p:sp>
    </p:spTree>
    <p:extLst>
      <p:ext uri="{BB962C8B-B14F-4D97-AF65-F5344CB8AC3E}">
        <p14:creationId xmlns:p14="http://schemas.microsoft.com/office/powerpoint/2010/main" val="3578727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Foundations for Writing Strand is new to the 2024 English Standards of Learning.  These standards focus on the foundational, transcription skills that students must have in order to effectively and efficiently communicate their ideas through writing. While there are no Foundations for Writing strands in high school, teachers may reference the Kindergarten through Grade 5 Foundations for Writing Standards as needed. </a:t>
            </a:r>
          </a:p>
        </p:txBody>
      </p:sp>
      <p:sp>
        <p:nvSpPr>
          <p:cNvPr id="4" name="Slide Number Placeholder 3"/>
          <p:cNvSpPr>
            <a:spLocks noGrp="1"/>
          </p:cNvSpPr>
          <p:nvPr>
            <p:ph type="sldNum" sz="quarter" idx="5"/>
          </p:nvPr>
        </p:nvSpPr>
        <p:spPr/>
        <p:txBody>
          <a:bodyPr/>
          <a:lstStyle/>
          <a:p>
            <a:fld id="{40DDDA28-A9E5-470C-8A90-D17729306CEC}" type="slidenum">
              <a:rPr lang="en-US" smtClean="0"/>
              <a:t>25</a:t>
            </a:fld>
            <a:endParaRPr lang="en-US"/>
          </a:p>
        </p:txBody>
      </p:sp>
    </p:spTree>
    <p:extLst>
      <p:ext uri="{BB962C8B-B14F-4D97-AF65-F5344CB8AC3E}">
        <p14:creationId xmlns:p14="http://schemas.microsoft.com/office/powerpoint/2010/main" val="2572180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Teachers should be familiar with the expectations in the strand that could help differentiate and align instruction according to student needs. Just like the Foundations for Reading Strand, teachers should be aware of where to find this strand to support writing instruction as needed in the classroom.  See Kindergarten through grade five for Foundations for Writing standards.</a:t>
            </a:r>
          </a:p>
        </p:txBody>
      </p:sp>
      <p:sp>
        <p:nvSpPr>
          <p:cNvPr id="4" name="Slide Number Placeholder 3"/>
          <p:cNvSpPr>
            <a:spLocks noGrp="1"/>
          </p:cNvSpPr>
          <p:nvPr>
            <p:ph type="sldNum" sz="quarter" idx="5"/>
          </p:nvPr>
        </p:nvSpPr>
        <p:spPr/>
        <p:txBody>
          <a:bodyPr/>
          <a:lstStyle/>
          <a:p>
            <a:fld id="{40DDDA28-A9E5-470C-8A90-D17729306CEC}" type="slidenum">
              <a:rPr lang="en-US" smtClean="0"/>
              <a:t>26</a:t>
            </a:fld>
            <a:endParaRPr lang="en-US"/>
          </a:p>
        </p:txBody>
      </p:sp>
    </p:spTree>
    <p:extLst>
      <p:ext uri="{BB962C8B-B14F-4D97-AF65-F5344CB8AC3E}">
        <p14:creationId xmlns:p14="http://schemas.microsoft.com/office/powerpoint/2010/main" val="30079177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we'll dig deeper into the standards focusing on Writing. This strand has been organized into three categories: Modes and Purposes for Writing, Organization and Composition, and Usage and Mechanics. In 2017, Grammar and Usage were part of the Writing strand, and it has been moved to Language Usage in 2024. </a:t>
            </a:r>
          </a:p>
        </p:txBody>
      </p:sp>
      <p:sp>
        <p:nvSpPr>
          <p:cNvPr id="4" name="Slide Number Placeholder 3"/>
          <p:cNvSpPr>
            <a:spLocks noGrp="1"/>
          </p:cNvSpPr>
          <p:nvPr>
            <p:ph type="sldNum" sz="quarter" idx="5"/>
          </p:nvPr>
        </p:nvSpPr>
        <p:spPr/>
        <p:txBody>
          <a:bodyPr/>
          <a:lstStyle/>
          <a:p>
            <a:fld id="{40DDDA28-A9E5-470C-8A90-D17729306CEC}" type="slidenum">
              <a:rPr lang="en-US" smtClean="0"/>
              <a:t>27</a:t>
            </a:fld>
            <a:endParaRPr lang="en-US"/>
          </a:p>
        </p:txBody>
      </p:sp>
    </p:spTree>
    <p:extLst>
      <p:ext uri="{BB962C8B-B14F-4D97-AF65-F5344CB8AC3E}">
        <p14:creationId xmlns:p14="http://schemas.microsoft.com/office/powerpoint/2010/main" val="11877141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 the previous 2017 standards in 9.6, students engaged in various forms of writing, such as expository, persuasive, reflective, and analytic. </a:t>
            </a:r>
          </a:p>
          <a:p>
            <a:r>
              <a:rPr lang="en-US"/>
              <a:t> </a:t>
            </a:r>
            <a:endParaRPr lang="en-US">
              <a:cs typeface="Calibri"/>
            </a:endParaRPr>
          </a:p>
          <a:p>
            <a:r>
              <a:rPr lang="en-US"/>
              <a:t>In contrast, the 2024 standards, notably 9.W.1.A.i, emphasize specific modes and purposes for writing. Students are now expected to introduce topics clearly by providing context, presenting well-defined theses, and previewing what follows. Additionally, the standards under 9.W.1.A.ii prompt students to adopt organizational structures that clarify relationships among ideas and concepts. The inclusion of 9.W.1.A.iii expects students to develop topics through sustained use of significant and relevant facts, details, quotations, or other information from multiple authoritative sources appropriate to the audience's knowledge. Moreover, 9.W.1.A.iv encourages students to provide concluding sections that follow logically from the information or explanation presented.</a:t>
            </a:r>
            <a:endParaRPr lang="en-US">
              <a:cs typeface="Calibri"/>
            </a:endParaRPr>
          </a:p>
          <a:p>
            <a:r>
              <a:rPr lang="en-US"/>
              <a:t> </a:t>
            </a:r>
            <a:endParaRPr lang="en-US">
              <a:cs typeface="Calibri"/>
            </a:endParaRPr>
          </a:p>
          <a:p>
            <a:r>
              <a:rPr lang="en-US"/>
              <a:t>The 2024 standards emphasize reflective writing in response to readings, as outlined in 9.W.1.B, where students compare two or more texts with details, examples, and other textual evidence to support an idea or position.</a:t>
            </a:r>
            <a:endParaRPr lang="en-US">
              <a:cs typeface="Calibri"/>
            </a:endParaRPr>
          </a:p>
          <a:p>
            <a:r>
              <a:rPr lang="en-US"/>
              <a:t> </a:t>
            </a:r>
            <a:endParaRPr lang="en-US">
              <a:cs typeface="Calibri"/>
            </a:endParaRPr>
          </a:p>
          <a:p>
            <a:r>
              <a:rPr lang="en-US"/>
              <a:t>Additionally, the standards address writing flexibility, as seen in 9.W.1.C, where students are expected to routinely produce shorter and longer pieces for a range of tasks, purposes, and audiences. This approach ensures that writing instruction aligns closely with grade nine reading content and texts. </a:t>
            </a:r>
          </a:p>
        </p:txBody>
      </p:sp>
      <p:sp>
        <p:nvSpPr>
          <p:cNvPr id="4" name="Slide Number Placeholder 3"/>
          <p:cNvSpPr>
            <a:spLocks noGrp="1"/>
          </p:cNvSpPr>
          <p:nvPr>
            <p:ph type="sldNum" sz="quarter" idx="5"/>
          </p:nvPr>
        </p:nvSpPr>
        <p:spPr/>
        <p:txBody>
          <a:bodyPr/>
          <a:lstStyle/>
          <a:p>
            <a:fld id="{40DDDA28-A9E5-470C-8A90-D17729306CEC}" type="slidenum">
              <a:rPr lang="en-US" smtClean="0"/>
              <a:t>28</a:t>
            </a:fld>
            <a:endParaRPr lang="en-US"/>
          </a:p>
        </p:txBody>
      </p:sp>
    </p:spTree>
    <p:extLst>
      <p:ext uri="{BB962C8B-B14F-4D97-AF65-F5344CB8AC3E}">
        <p14:creationId xmlns:p14="http://schemas.microsoft.com/office/powerpoint/2010/main" val="27784953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2024 standards, specifically 9.W.2, emphasize organization and composition in writing. The new standards require students to plan and organize writing to address specific audiences and purposes using the writing process, as outlined in 9.W.2.A. This includes composing a thesis statement (referenced in 9.W.2.A.i), establishing, supporting, and maintaining a central idea with evidence throughout a piece of writing (notably mentioned in 9.W.2.A.ii), and using transitions, precise vocabulary, and sentence variety to create a cohesive structure (highlighted in 9.W.2.A.iii).</a:t>
            </a:r>
          </a:p>
          <a:p>
            <a:r>
              <a:rPr lang="en-US"/>
              <a:t> </a:t>
            </a:r>
            <a:endParaRPr lang="en-US">
              <a:cs typeface="Calibri"/>
            </a:endParaRPr>
          </a:p>
          <a:p>
            <a:r>
              <a:rPr lang="en-US"/>
              <a:t>The 2024 standards under 9.W.2.A.iv expect students to use background knowledge to expand ideas and add depth, utilizing reference materials when necessary. Additionally, students are prompted to identify and address counterarguments and provide a rebuttal where appropriate, as specified in 9.W.2.A.v. </a:t>
            </a:r>
            <a:endParaRPr lang="en-US">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29</a:t>
            </a:fld>
            <a:endParaRPr lang="en-US"/>
          </a:p>
        </p:txBody>
      </p:sp>
    </p:spTree>
    <p:extLst>
      <p:ext uri="{BB962C8B-B14F-4D97-AF65-F5344CB8AC3E}">
        <p14:creationId xmlns:p14="http://schemas.microsoft.com/office/powerpoint/2010/main" val="78548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we will share the implementation timeline for the 2024 English Standards of Learning.</a:t>
            </a:r>
            <a:br>
              <a:rPr lang="en-US"/>
            </a:br>
            <a:endParaRPr lang="en-US"/>
          </a:p>
          <a:p>
            <a:r>
              <a:rPr lang="en-US"/>
              <a:t>Then, we will discuss the resources that are currently available as support.  These resources include the 2024 English Standards of Learning, along with the Crosswalk Document that contains the Summary of Revisions for each grade level. </a:t>
            </a:r>
          </a:p>
          <a:p>
            <a:endParaRPr lang="en-US"/>
          </a:p>
          <a:p>
            <a:r>
              <a:rPr lang="en-US"/>
              <a:t>We will also compare the strands and content of the 2017 and the 2024 English Standards of Learning. </a:t>
            </a:r>
          </a:p>
          <a:p>
            <a:br>
              <a:rPr lang="en-US">
                <a:cs typeface="+mn-lt"/>
              </a:rPr>
            </a:br>
            <a:br>
              <a:rPr lang="en-US">
                <a:cs typeface="+mn-lt"/>
              </a:rPr>
            </a:br>
            <a:endParaRPr lang="en-US">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3</a:t>
            </a:fld>
            <a:endParaRPr lang="en-US"/>
          </a:p>
        </p:txBody>
      </p:sp>
    </p:spTree>
    <p:extLst>
      <p:ext uri="{BB962C8B-B14F-4D97-AF65-F5344CB8AC3E}">
        <p14:creationId xmlns:p14="http://schemas.microsoft.com/office/powerpoint/2010/main" val="2671497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2024 standards, particularly under 9.W.3, emphasize usage and mechanics in writing. Students are now required to revise writing for clarity of content, accuracy, and adequate elaboration, as outlined in 9.W.3.A. Additionally, the new standards encourage the use of peer- and self-evaluation to edit writing for clarity and quality of information (9.W.3.B).</a:t>
            </a:r>
          </a:p>
          <a:p>
            <a:r>
              <a:rPr lang="en-US"/>
              <a:t> </a:t>
            </a:r>
            <a:endParaRPr lang="en-US">
              <a:cs typeface="Calibri"/>
            </a:endParaRPr>
          </a:p>
          <a:p>
            <a:r>
              <a:rPr lang="en-US"/>
              <a:t>Furthermore, under 9.W.3.C, students are prompted to edit writing for appropriate conventions, style, and language, aligning with grade-level, more specific expectations as outlined in the Language Usage standards. </a:t>
            </a:r>
          </a:p>
        </p:txBody>
      </p:sp>
      <p:sp>
        <p:nvSpPr>
          <p:cNvPr id="4" name="Slide Number Placeholder 3"/>
          <p:cNvSpPr>
            <a:spLocks noGrp="1"/>
          </p:cNvSpPr>
          <p:nvPr>
            <p:ph type="sldNum" sz="quarter" idx="5"/>
          </p:nvPr>
        </p:nvSpPr>
        <p:spPr/>
        <p:txBody>
          <a:bodyPr/>
          <a:lstStyle/>
          <a:p>
            <a:fld id="{40DDDA28-A9E5-470C-8A90-D17729306CEC}" type="slidenum">
              <a:rPr lang="en-US" smtClean="0"/>
              <a:t>30</a:t>
            </a:fld>
            <a:endParaRPr lang="en-US"/>
          </a:p>
        </p:txBody>
      </p:sp>
    </p:spTree>
    <p:extLst>
      <p:ext uri="{BB962C8B-B14F-4D97-AF65-F5344CB8AC3E}">
        <p14:creationId xmlns:p14="http://schemas.microsoft.com/office/powerpoint/2010/main" val="8312329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Language Usage Strand is new to the 2024 English Standards of Learning.  These standards house the grade level expectations for grammar and usage when applied to speaking and writing. These standards grow in content and rigor across the grade levels. This strand was formerly a part of the Writing strand.</a:t>
            </a:r>
          </a:p>
        </p:txBody>
      </p:sp>
      <p:sp>
        <p:nvSpPr>
          <p:cNvPr id="4" name="Slide Number Placeholder 3"/>
          <p:cNvSpPr>
            <a:spLocks noGrp="1"/>
          </p:cNvSpPr>
          <p:nvPr>
            <p:ph type="sldNum" sz="quarter" idx="5"/>
          </p:nvPr>
        </p:nvSpPr>
        <p:spPr/>
        <p:txBody>
          <a:bodyPr/>
          <a:lstStyle/>
          <a:p>
            <a:fld id="{40DDDA28-A9E5-470C-8A90-D17729306CEC}" type="slidenum">
              <a:rPr lang="en-US" smtClean="0"/>
              <a:t>31</a:t>
            </a:fld>
            <a:endParaRPr lang="en-US"/>
          </a:p>
        </p:txBody>
      </p:sp>
    </p:spTree>
    <p:extLst>
      <p:ext uri="{BB962C8B-B14F-4D97-AF65-F5344CB8AC3E}">
        <p14:creationId xmlns:p14="http://schemas.microsoft.com/office/powerpoint/2010/main" val="4228402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focus for Grade 9 Language Usage is the use of conventions of Standard English when speaking and writing, differentiating between contexts that call for formal English and situations where informal discourse is more appropriate. This strand contains the grammar and mechanics expectations for grade nine.</a:t>
            </a:r>
          </a:p>
          <a:p>
            <a:r>
              <a:rPr lang="en-US"/>
              <a:t>We've refined our focus on grammar and mechanics to ensure students develop strong writing skills. </a:t>
            </a:r>
            <a:endParaRPr lang="en-US">
              <a:cs typeface="Calibri"/>
            </a:endParaRPr>
          </a:p>
          <a:p>
            <a:r>
              <a:rPr lang="en-US"/>
              <a:t> </a:t>
            </a:r>
            <a:endParaRPr lang="en-US">
              <a:cs typeface="Calibri"/>
            </a:endParaRPr>
          </a:p>
          <a:p>
            <a:r>
              <a:rPr lang="en-US"/>
              <a:t>First, in 9.LU.1 Grammar:</a:t>
            </a:r>
            <a:endParaRPr lang="en-US">
              <a:cs typeface="Calibri"/>
            </a:endParaRPr>
          </a:p>
          <a:p>
            <a:r>
              <a:rPr lang="en-US"/>
              <a:t>- We've transitioned from emphasizing the use of appositives, main clauses, and subordinate clauses (2017 9.7b) to focusing on using appositives and main and subordinate clauses to convey and clarify messages in writing (9.LU.1.D).</a:t>
            </a:r>
            <a:endParaRPr lang="en-US">
              <a:cs typeface="Calibri"/>
            </a:endParaRPr>
          </a:p>
          <a:p>
            <a:r>
              <a:rPr lang="en-US"/>
              <a:t>- Additionally, while 2017's standard covered using commas and semicolons to distinguish and divide main and subordinate clauses (9.7c), our updated standard expands on this by emphasizing using commas and semicolons for linking closely related independent clauses (9.LU.2.A).</a:t>
            </a:r>
            <a:endParaRPr lang="en-US">
              <a:cs typeface="Calibri"/>
            </a:endParaRPr>
          </a:p>
          <a:p>
            <a:r>
              <a:rPr lang="en-US"/>
              <a:t>- We've also updated our approach to voice usage. Previously, we focused on distinguishing between active and passive voice (9.7d). Now, we teach students to use and apply the active and passive voice appropriately in speaking and writing (9.LU.1.C).</a:t>
            </a:r>
            <a:endParaRPr lang="en-US">
              <a:cs typeface="Calibri"/>
            </a:endParaRPr>
          </a:p>
          <a:p>
            <a:r>
              <a:rPr lang="en-US"/>
              <a:t>- Lastly, maintaining consistent verb tense was covered in the 2017 standard (9.7e), and this remains a focus in our 2024 curriculum (9.LU.1.E).</a:t>
            </a:r>
            <a:endParaRPr lang="en-US">
              <a:cs typeface="Calibri"/>
            </a:endParaRPr>
          </a:p>
          <a:p>
            <a:r>
              <a:rPr lang="en-US"/>
              <a:t> </a:t>
            </a:r>
            <a:endParaRPr lang="en-US">
              <a:cs typeface="Calibri"/>
            </a:endParaRPr>
          </a:p>
          <a:p>
            <a:r>
              <a:rPr lang="en-US"/>
              <a:t>Moving on to 9.LU.2 Mechanics:</a:t>
            </a:r>
            <a:endParaRPr lang="en-US">
              <a:cs typeface="Calibri"/>
            </a:endParaRPr>
          </a:p>
          <a:p>
            <a:r>
              <a:rPr lang="en-US"/>
              <a:t>- We continue to emphasize the importance of spelling correctly, consulting references as needed, as outlined in both the 2017 (9.7e) and 2024 (9.LU.2.C) standards.</a:t>
            </a:r>
            <a:endParaRPr lang="en-US">
              <a:cs typeface="Calibri"/>
            </a:endParaRPr>
          </a:p>
          <a:p>
            <a:r>
              <a:rPr lang="en-US"/>
              <a:t>- However, regarding the use of commas and semicolons, our focus has shifted. While previously, we taught their use to distinguish and divide main and subordinate clauses (9.7c), our updated standard focuses on using them to link closely related independent clauses (9.LU.2.A).</a:t>
            </a:r>
            <a:endParaRPr lang="en-US">
              <a:cs typeface="Calibri"/>
            </a:endParaRPr>
          </a:p>
          <a:p>
            <a:r>
              <a:rPr lang="en-US"/>
              <a:t>- Additionally, our updated curriculum incorporates the use of a style manual, such as MLA or APA, for applying rules when citing sources (9.LU.2.B), aligning with the evolving needs of research and writing in the digital age.</a:t>
            </a:r>
            <a:endParaRPr lang="en-US">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32</a:t>
            </a:fld>
            <a:endParaRPr lang="en-US"/>
          </a:p>
        </p:txBody>
      </p:sp>
    </p:spTree>
    <p:extLst>
      <p:ext uri="{BB962C8B-B14F-4D97-AF65-F5344CB8AC3E}">
        <p14:creationId xmlns:p14="http://schemas.microsoft.com/office/powerpoint/2010/main" val="382699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We’ll now dig deeper into the Communication and Multimodal Literacies Strand. The Communication and Multimodal Literacies strand is now organized into four categories: Communication, Listening, and Collaboration, Speaking and Presentation of Ideas, Integrating Multimodal Literacies, and Examining Media Messages.</a:t>
            </a:r>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33</a:t>
            </a:fld>
            <a:endParaRPr lang="en-US"/>
          </a:p>
        </p:txBody>
      </p:sp>
    </p:spTree>
    <p:extLst>
      <p:ext uri="{BB962C8B-B14F-4D97-AF65-F5344CB8AC3E}">
        <p14:creationId xmlns:p14="http://schemas.microsoft.com/office/powerpoint/2010/main" val="22537383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Grade 9 Communication and Multimodal Literacies emphasizes the development of effective oral communication and collaboration skills to build a community of learners that process, understand, and interpret content together.</a:t>
            </a:r>
          </a:p>
          <a:p>
            <a:endParaRPr lang="en-US">
              <a:cs typeface="Calibri"/>
            </a:endParaRPr>
          </a:p>
          <a:p>
            <a:r>
              <a:rPr lang="en-US"/>
              <a:t>This strand addresses skills that were previously in the 9.1 and 9.2 Standards in the 2017 English Standards of Learning. </a:t>
            </a:r>
            <a:endParaRPr lang="en-US">
              <a:cs typeface="Calibri"/>
            </a:endParaRPr>
          </a:p>
          <a:p>
            <a:endParaRPr lang="en-US">
              <a:cs typeface="Calibri"/>
            </a:endParaRPr>
          </a:p>
          <a:p>
            <a:r>
              <a:rPr lang="en-US">
                <a:cs typeface="Calibri"/>
              </a:rPr>
              <a:t>- The updated standards represent a departure by shifting the focus from mere participation in multimodal presentations to actively developing effective oral communication and collaboration skills, fostering a community of learners who process, understand, and interpret content together.</a:t>
            </a:r>
            <a:endParaRPr lang="en-US"/>
          </a:p>
          <a:p>
            <a:r>
              <a:rPr lang="en-US">
                <a:cs typeface="Calibri"/>
              </a:rPr>
              <a:t>- They introduce a more comprehensive approach by emphasizing sustained collaborative discussions with diverse partners on grade-level topics and texts, promoting active listening, purposeful speaking, and respectful communication strategies, a significant expansion from previous standards.</a:t>
            </a:r>
          </a:p>
          <a:p>
            <a:r>
              <a:rPr lang="en-US">
                <a:cs typeface="Calibri"/>
              </a:rPr>
              <a:t>- Additionally, the inclusion of new elements such as setting guidelines for group presentations and discussions, incorporating all group members in decision-making processes, and using reflection to evaluate one's own role and the process in paired or small-group activities signifies an enrichment of students' collaborative learning experiences beyond previous expectations.</a:t>
            </a:r>
          </a:p>
        </p:txBody>
      </p:sp>
      <p:sp>
        <p:nvSpPr>
          <p:cNvPr id="4" name="Slide Number Placeholder 3"/>
          <p:cNvSpPr>
            <a:spLocks noGrp="1"/>
          </p:cNvSpPr>
          <p:nvPr>
            <p:ph type="sldNum" sz="quarter" idx="5"/>
          </p:nvPr>
        </p:nvSpPr>
        <p:spPr/>
        <p:txBody>
          <a:bodyPr/>
          <a:lstStyle/>
          <a:p>
            <a:fld id="{40DDDA28-A9E5-470C-8A90-D17729306CEC}" type="slidenum">
              <a:rPr lang="en-US" smtClean="0"/>
              <a:t>34</a:t>
            </a:fld>
            <a:endParaRPr lang="en-US"/>
          </a:p>
        </p:txBody>
      </p:sp>
    </p:spTree>
    <p:extLst>
      <p:ext uri="{BB962C8B-B14F-4D97-AF65-F5344CB8AC3E}">
        <p14:creationId xmlns:p14="http://schemas.microsoft.com/office/powerpoint/2010/main" val="33272592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2024 standards, particularly under 9.C.2, focus on speaking and presentation of ideas. Students are now required to report orally on a topic or text, choosing vocabulary, language, and tone appropriate to the topic, audience, and purpose (9.C.2.B). They are also expected to use listening and speaking strategies effectively, analyze the effectiveness of their presentations, and memorize and accurately recite selections from longer texts with inflection and meaningful expression (9.C.2.A and 9.C.2.B).</a:t>
            </a:r>
          </a:p>
        </p:txBody>
      </p:sp>
      <p:sp>
        <p:nvSpPr>
          <p:cNvPr id="4" name="Slide Number Placeholder 3"/>
          <p:cNvSpPr>
            <a:spLocks noGrp="1"/>
          </p:cNvSpPr>
          <p:nvPr>
            <p:ph type="sldNum" sz="quarter" idx="5"/>
          </p:nvPr>
        </p:nvSpPr>
        <p:spPr/>
        <p:txBody>
          <a:bodyPr/>
          <a:lstStyle/>
          <a:p>
            <a:fld id="{40DDDA28-A9E5-470C-8A90-D17729306CEC}" type="slidenum">
              <a:rPr lang="en-US" smtClean="0"/>
              <a:t>35</a:t>
            </a:fld>
            <a:endParaRPr lang="en-US"/>
          </a:p>
        </p:txBody>
      </p:sp>
    </p:spTree>
    <p:extLst>
      <p:ext uri="{BB962C8B-B14F-4D97-AF65-F5344CB8AC3E}">
        <p14:creationId xmlns:p14="http://schemas.microsoft.com/office/powerpoint/2010/main" val="7419414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2024 standards, particularly under 9C.3, mark a departure from the previous focus on participation and collaboration in multimodal presentations. Instead, they emphasize integrating multimodal literacies across various aspects of learning.</a:t>
            </a:r>
          </a:p>
          <a:p>
            <a:r>
              <a:rPr lang="en-US"/>
              <a:t> </a:t>
            </a:r>
            <a:endParaRPr lang="en-US">
              <a:cs typeface="Calibri"/>
            </a:endParaRPr>
          </a:p>
          <a:p>
            <a:r>
              <a:rPr lang="en-US"/>
              <a:t>With the new standards, students are expected to make strategic use of multimodal tools (9C.3.A), monitor, analyze, and use multiple streams of simultaneous information (9C.3.B), and create media messages for diverse audiences and purposes (9C.3.C). The new specific language makes a shift towards fostering students' abilities to effectively navigate and create content across different media platforms and formats.</a:t>
            </a:r>
            <a:endParaRPr lang="en-US">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36</a:t>
            </a:fld>
            <a:endParaRPr lang="en-US"/>
          </a:p>
        </p:txBody>
      </p:sp>
    </p:spTree>
    <p:extLst>
      <p:ext uri="{BB962C8B-B14F-4D97-AF65-F5344CB8AC3E}">
        <p14:creationId xmlns:p14="http://schemas.microsoft.com/office/powerpoint/2010/main" val="19734259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 9.C.4, there is a shift towards examining media messages in greater depth.</a:t>
            </a:r>
          </a:p>
          <a:p>
            <a:r>
              <a:rPr lang="en-US"/>
              <a:t> </a:t>
            </a:r>
            <a:endParaRPr lang="en-US">
              <a:cs typeface="Calibri"/>
            </a:endParaRPr>
          </a:p>
          <a:p>
            <a:r>
              <a:rPr lang="en-US"/>
              <a:t>Under the new standards, students are expected to determine the purpose of media messages and their effects on the audience (9.C.4.A), analyze persuasive techniques used in diverse media formats (9.C.4.B), and evaluate credibility, word choice, viewpoints, and bias in media presentations (9.C.4.C). Additionally, they are tasked with examining how values and viewpoints are included or excluded in media messages and assessing the influence of media on beliefs, behaviors, and interpretations (9.C.4.D). </a:t>
            </a:r>
            <a:endParaRPr lang="en-US">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37</a:t>
            </a:fld>
            <a:endParaRPr lang="en-US"/>
          </a:p>
        </p:txBody>
      </p:sp>
    </p:spTree>
    <p:extLst>
      <p:ext uri="{BB962C8B-B14F-4D97-AF65-F5344CB8AC3E}">
        <p14:creationId xmlns:p14="http://schemas.microsoft.com/office/powerpoint/2010/main" val="17248055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finish by looking at the Research Strand. The focus of this strand is conducting research and reading conceptually related texts for a variety of purposes. </a:t>
            </a:r>
          </a:p>
          <a:p>
            <a:endParaRPr lang="en-US"/>
          </a:p>
          <a:p>
            <a:r>
              <a:rPr lang="en-US"/>
              <a:t>The Research strand has been organized into one category: Evaluation and Synthesis of Information. </a:t>
            </a:r>
          </a:p>
        </p:txBody>
      </p:sp>
      <p:sp>
        <p:nvSpPr>
          <p:cNvPr id="4" name="Slide Number Placeholder 3"/>
          <p:cNvSpPr>
            <a:spLocks noGrp="1"/>
          </p:cNvSpPr>
          <p:nvPr>
            <p:ph type="sldNum" sz="quarter" idx="5"/>
          </p:nvPr>
        </p:nvSpPr>
        <p:spPr/>
        <p:txBody>
          <a:bodyPr/>
          <a:lstStyle/>
          <a:p>
            <a:fld id="{40DDDA28-A9E5-470C-8A90-D17729306CEC}" type="slidenum">
              <a:rPr lang="en-US" smtClean="0"/>
              <a:t>38</a:t>
            </a:fld>
            <a:endParaRPr lang="en-US"/>
          </a:p>
        </p:txBody>
      </p:sp>
    </p:spTree>
    <p:extLst>
      <p:ext uri="{BB962C8B-B14F-4D97-AF65-F5344CB8AC3E}">
        <p14:creationId xmlns:p14="http://schemas.microsoft.com/office/powerpoint/2010/main" val="22491293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new 2024 standards, students will engage in research and reading to build knowledge on grade-nine content, texts, and areas prompted by student interest. Unlike before, they will now formulate and revise questions about research topics, gather information from various sources including the internet, and evaluate sources for credibility, reliability, and accuracy, as outlined in 9.R.1.A, 9.R.1.B, and 9.R.1.C. Additionally, they will synthesize multiple streams of information to support claims and introduce counterclaims, aligning their research products with reading and writing standards, as described in 9.R.1.D and 9.R.1.E. A noteable change to the other research standards mention mastering new technologies, such as AI. </a:t>
            </a:r>
          </a:p>
        </p:txBody>
      </p:sp>
      <p:sp>
        <p:nvSpPr>
          <p:cNvPr id="4" name="Slide Number Placeholder 3"/>
          <p:cNvSpPr>
            <a:spLocks noGrp="1"/>
          </p:cNvSpPr>
          <p:nvPr>
            <p:ph type="sldNum" sz="quarter" idx="5"/>
          </p:nvPr>
        </p:nvSpPr>
        <p:spPr/>
        <p:txBody>
          <a:bodyPr/>
          <a:lstStyle/>
          <a:p>
            <a:fld id="{40DDDA28-A9E5-470C-8A90-D17729306CEC}" type="slidenum">
              <a:rPr lang="en-US" smtClean="0"/>
              <a:t>39</a:t>
            </a:fld>
            <a:endParaRPr lang="en-US"/>
          </a:p>
        </p:txBody>
      </p:sp>
    </p:spTree>
    <p:extLst>
      <p:ext uri="{BB962C8B-B14F-4D97-AF65-F5344CB8AC3E}">
        <p14:creationId xmlns:p14="http://schemas.microsoft.com/office/powerpoint/2010/main" val="2942879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spring of 2024 VDOE staff is partnering with teams of teachers and specialists to develop and provide support documents, such as this </a:t>
            </a:r>
            <a:r>
              <a:rPr lang="en-US" err="1"/>
              <a:t>powerpoint</a:t>
            </a:r>
            <a:r>
              <a:rPr lang="en-US"/>
              <a:t>, around the 2024 English Standards of Learning.  The goal of these documents is to provide clarity around the revisions and highlight the changes between the 2017 and 2024 standards. </a:t>
            </a:r>
            <a:br>
              <a:rPr lang="en-US">
                <a:cs typeface="+mn-lt"/>
              </a:rPr>
            </a:br>
            <a:endParaRPr lang="en-US"/>
          </a:p>
          <a:p>
            <a:r>
              <a:rPr lang="en-US"/>
              <a:t>In the summer of 2024 VDOE staff will support divisions with professional learning through symposiums across the Commonwealth. </a:t>
            </a:r>
            <a:br>
              <a:rPr lang="en-US">
                <a:cs typeface="+mn-lt"/>
              </a:rPr>
            </a:br>
            <a:endParaRPr lang="en-US">
              <a:cs typeface="Calibri"/>
            </a:endParaRPr>
          </a:p>
          <a:p>
            <a:r>
              <a:rPr lang="en-US"/>
              <a:t>In the 2024-2025 school year, instruction will align fully to the 2024 English Standards of Learning and the VDOE will continue to develop resources to support divisions and teachers with implementation.  This roll out is done purposefully to align with the Virginia Literacy Act of 2022. </a:t>
            </a:r>
            <a:endParaRPr lang="en-US">
              <a:cs typeface="Calibri" panose="020F0502020204030204"/>
            </a:endParaRPr>
          </a:p>
          <a:p>
            <a:br>
              <a:rPr lang="en-US"/>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4</a:t>
            </a:fld>
            <a:endParaRPr lang="en-US"/>
          </a:p>
        </p:txBody>
      </p:sp>
    </p:spTree>
    <p:extLst>
      <p:ext uri="{BB962C8B-B14F-4D97-AF65-F5344CB8AC3E}">
        <p14:creationId xmlns:p14="http://schemas.microsoft.com/office/powerpoint/2010/main" val="22682624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2024 English Standards of Learning will raise academic expectations for students and schools.  They are designed to provide a clear and vertically coherent set skills that spiral up and increase in depth as students progress through K-12. </a:t>
            </a:r>
          </a:p>
          <a:p>
            <a:endParaRPr lang="en-US">
              <a:cs typeface="Calibri"/>
            </a:endParaRPr>
          </a:p>
          <a:p>
            <a:r>
              <a:rPr lang="en-US">
                <a:cs typeface="Calibri"/>
              </a:rPr>
              <a:t>The development and focus on Developing Skilled Readers and Build Reading Stamina will ensure that every students is equipped access to educational experiences that prepare them for their postsecondary opportunities. </a:t>
            </a:r>
          </a:p>
          <a:p>
            <a:endParaRPr lang="en-US">
              <a:cs typeface="Calibri"/>
            </a:endParaRPr>
          </a:p>
          <a:p>
            <a:r>
              <a:rPr lang="en-US">
                <a:cs typeface="Calibri"/>
              </a:rPr>
              <a:t>The 2024 English Standards of Learning offer clear and cohesive academic standards that allow for common experiences and expectations across the commonwealth.</a:t>
            </a:r>
          </a:p>
        </p:txBody>
      </p:sp>
      <p:sp>
        <p:nvSpPr>
          <p:cNvPr id="4" name="Slide Number Placeholder 3"/>
          <p:cNvSpPr>
            <a:spLocks noGrp="1"/>
          </p:cNvSpPr>
          <p:nvPr>
            <p:ph type="sldNum" sz="quarter" idx="5"/>
          </p:nvPr>
        </p:nvSpPr>
        <p:spPr/>
        <p:txBody>
          <a:bodyPr/>
          <a:lstStyle/>
          <a:p>
            <a:fld id="{40DDDA28-A9E5-470C-8A90-D17729306CEC}" type="slidenum">
              <a:rPr lang="en-US" smtClean="0"/>
              <a:t>40</a:t>
            </a:fld>
            <a:endParaRPr lang="en-US"/>
          </a:p>
        </p:txBody>
      </p:sp>
    </p:spTree>
    <p:extLst>
      <p:ext uri="{BB962C8B-B14F-4D97-AF65-F5344CB8AC3E}">
        <p14:creationId xmlns:p14="http://schemas.microsoft.com/office/powerpoint/2010/main" val="31233826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Additional supports around the 2024 English Standards of Learning will be provided throughout the spring and summer of 2024.  If you have questions, please reach out to the VDOE English Team.  </a:t>
            </a:r>
          </a:p>
        </p:txBody>
      </p:sp>
      <p:sp>
        <p:nvSpPr>
          <p:cNvPr id="4" name="Slide Number Placeholder 3"/>
          <p:cNvSpPr>
            <a:spLocks noGrp="1"/>
          </p:cNvSpPr>
          <p:nvPr>
            <p:ph type="sldNum" sz="quarter" idx="5"/>
          </p:nvPr>
        </p:nvSpPr>
        <p:spPr/>
        <p:txBody>
          <a:bodyPr/>
          <a:lstStyle/>
          <a:p>
            <a:fld id="{40DDDA28-A9E5-470C-8A90-D17729306CEC}" type="slidenum">
              <a:rPr lang="en-US" smtClean="0"/>
              <a:t>41</a:t>
            </a:fld>
            <a:endParaRPr lang="en-US"/>
          </a:p>
        </p:txBody>
      </p:sp>
    </p:spTree>
    <p:extLst>
      <p:ext uri="{BB962C8B-B14F-4D97-AF65-F5344CB8AC3E}">
        <p14:creationId xmlns:p14="http://schemas.microsoft.com/office/powerpoint/2010/main" val="430929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standards revisions focused on providing clarity for grade level expectations within the different aspects of literacy development.  </a:t>
            </a:r>
          </a:p>
          <a:p>
            <a:endParaRPr lang="en-US"/>
          </a:p>
          <a:p>
            <a:r>
              <a:rPr lang="en-US"/>
              <a:t>There was an increased emphasis on foundational literacy skills in addition to providing clarity for student expectations at each grade level. This will provide alignment with the requirements of the Virginia Literacy Act. </a:t>
            </a:r>
          </a:p>
          <a:p>
            <a:endParaRPr lang="en-US"/>
          </a:p>
          <a:p>
            <a:r>
              <a:rPr lang="en-US"/>
              <a:t>By adding the Developing Skills Readers and Building Reading Stamina strand, there is a continued emphasis on text reading and fluency as the student begins to read and comprehend more complex literary and informational text.</a:t>
            </a:r>
            <a:br>
              <a:rPr lang="en-US">
                <a:cs typeface="+mn-lt"/>
              </a:rPr>
            </a:br>
            <a:endParaRPr lang="en-US"/>
          </a:p>
          <a:p>
            <a:r>
              <a:rPr lang="en-US"/>
              <a:t>The 2024 English Standards of Learning provide a comprehensive progression of the content, ensuring developmental appropriateness, increasing support for teachers, clarifying expectations both for teaching and for student learning, and providing connections between the strands in a grade level, as well as how grade level skills build on one another.</a:t>
            </a:r>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5</a:t>
            </a:fld>
            <a:endParaRPr lang="en-US"/>
          </a:p>
        </p:txBody>
      </p:sp>
    </p:spTree>
    <p:extLst>
      <p:ext uri="{BB962C8B-B14F-4D97-AF65-F5344CB8AC3E}">
        <p14:creationId xmlns:p14="http://schemas.microsoft.com/office/powerpoint/2010/main" val="703842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2024 English Standards of Learning increased in number of strands, from four in 2017 to ten in 2024.  This restructuring of strands was done purposefully to provide additional support around the skills all students need to be strategic readers and writers. </a:t>
            </a:r>
          </a:p>
          <a:p>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6</a:t>
            </a:fld>
            <a:endParaRPr lang="en-US"/>
          </a:p>
        </p:txBody>
      </p:sp>
    </p:spTree>
    <p:extLst>
      <p:ext uri="{BB962C8B-B14F-4D97-AF65-F5344CB8AC3E}">
        <p14:creationId xmlns:p14="http://schemas.microsoft.com/office/powerpoint/2010/main" val="1482471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of the 10 strands in the 2024 English Standards of Learning, has sub-strands.  The sub-strands work as a support by grouping common standards together and providing clarity on what skills and strategies are needed at each grade level. </a:t>
            </a:r>
            <a:br>
              <a:rPr lang="en-US">
                <a:cs typeface="+mn-lt"/>
              </a:rPr>
            </a:br>
            <a:endParaRPr lang="en-US"/>
          </a:p>
          <a:p>
            <a:r>
              <a:rPr lang="en-US"/>
              <a:t>Some of the strands and sub-strands are specific to a certain grade or grade band.  For example, in the Foundations of Reading Strand in Kindergarten, there is a sub-strand for Print Concepts.  This sub-strand is in specific to Kindergarten because that is the grade level where those skills are the focus.  </a:t>
            </a:r>
          </a:p>
          <a:p>
            <a:br>
              <a:rPr lang="en-US">
                <a:cs typeface="+mn-lt"/>
              </a:rPr>
            </a:br>
            <a:r>
              <a:rPr lang="en-US"/>
              <a:t>Please take time to look over the strands and sub-strands for Grade 9. The strands in the Grade 9 2024 English Standards of Learning have sub-strands. We will review the strands and sub-strands for Grade 9 in this presentation. </a:t>
            </a:r>
            <a:endParaRPr lang="en-US">
              <a:cs typeface="Calibri"/>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7</a:t>
            </a:fld>
            <a:endParaRPr lang="en-US"/>
          </a:p>
        </p:txBody>
      </p:sp>
    </p:spTree>
    <p:extLst>
      <p:ext uri="{BB962C8B-B14F-4D97-AF65-F5344CB8AC3E}">
        <p14:creationId xmlns:p14="http://schemas.microsoft.com/office/powerpoint/2010/main" val="4022069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reading the 2024 English Standards of Learning, you will first see the strand name, followed by a number that corresponds to the sub-strand, then a letter to indicate each standard. </a:t>
            </a:r>
            <a:endParaRPr lang="en-US">
              <a:cs typeface="Calibri"/>
            </a:endParaRPr>
          </a:p>
          <a:p>
            <a:endParaRPr lang="en-US">
              <a:cs typeface="+mn-lt"/>
            </a:endParaRPr>
          </a:p>
          <a:p>
            <a:r>
              <a:rPr lang="en-US"/>
              <a:t>For example, in the Reading Information Text strand in grade</a:t>
            </a:r>
            <a:r>
              <a:rPr lang="en-US" baseline="0"/>
              <a:t> </a:t>
            </a:r>
            <a:r>
              <a:rPr lang="en-US"/>
              <a:t>9 there are three sub-strands; Key Ideas and Confirming Details, Craft and Style, and Integration of Concepts.  Under each sub-strand, are the standards themselves.  </a:t>
            </a:r>
            <a:br>
              <a:rPr lang="en-US">
                <a:cs typeface="+mn-lt"/>
              </a:rPr>
            </a:br>
            <a:endParaRPr lang="en-US"/>
          </a:p>
          <a:p>
            <a:r>
              <a:rPr lang="en-US"/>
              <a:t>This restructuring of the standards, allows teachers to focus on the grade level expectation for each strand and sub-strand, and to easily see how the standards build across grade levels.  </a:t>
            </a:r>
            <a:endParaRPr lang="en-US">
              <a:cs typeface="Calibri"/>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8</a:t>
            </a:fld>
            <a:endParaRPr lang="en-US"/>
          </a:p>
        </p:txBody>
      </p:sp>
    </p:spTree>
    <p:extLst>
      <p:ext uri="{BB962C8B-B14F-4D97-AF65-F5344CB8AC3E}">
        <p14:creationId xmlns:p14="http://schemas.microsoft.com/office/powerpoint/2010/main" val="1067826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snapshot of the Grade 9 Crosswalk and Summary of Revisions.  There are four quadrants – The 2017 SOL to the 2024 SOL Numbering, The Parameter Changes/Clarifications (2024 SOL), the Deletions from the grade level and the Additions to the Grade Level. </a:t>
            </a:r>
          </a:p>
          <a:p>
            <a:endParaRPr lang="en-US">
              <a:cs typeface="+mn-lt"/>
            </a:endParaRPr>
          </a:p>
          <a:p>
            <a:r>
              <a:rPr lang="en-US"/>
              <a:t>(Click1)- In the quadrant for the 2017 Numbering to the 2024 Numbering, you can see how the starting numbering is the 2017 Standards (Click 2) and then moves to the new 2024 Numbering.  This allows you to easily see where the old standards can be found in the new structure of the 2024 standards. </a:t>
            </a:r>
            <a:endParaRPr lang="en-US">
              <a:cs typeface="Calibri"/>
            </a:endParaRPr>
          </a:p>
          <a:p>
            <a:endParaRPr lang="en-US">
              <a:cs typeface="+mn-lt"/>
            </a:endParaRPr>
          </a:p>
          <a:p>
            <a:r>
              <a:rPr lang="en-US"/>
              <a:t>(Click 3)- In the quadrant for the Parameter Changes/Clarification (2024 SOL)- You can find the New Strands and sub-strand Numbering, along with the standards. (Click 4) You will see a short clarification for each sub-strand and below what skills are addressed in those standards.  </a:t>
            </a:r>
            <a:endParaRPr lang="en-US">
              <a:cs typeface="Calibri"/>
            </a:endParaRPr>
          </a:p>
          <a:p>
            <a:endParaRPr lang="en-US">
              <a:cs typeface="+mn-lt"/>
            </a:endParaRPr>
          </a:p>
          <a:p>
            <a:r>
              <a:rPr lang="en-US"/>
              <a:t>(Click 5)- In the Deletion from the Grade Level, you will find 2017 Standards that are no longer addressed in this grade  (Click 6).  If the Standard was moved to a different grade level that will be listed, or if they are no longer reflected in the 2024 standards there will be a short explanation. </a:t>
            </a:r>
            <a:endParaRPr lang="en-US">
              <a:cs typeface="Calibri"/>
            </a:endParaRPr>
          </a:p>
          <a:p>
            <a:endParaRPr lang="en-US">
              <a:cs typeface="+mn-lt"/>
            </a:endParaRPr>
          </a:p>
          <a:p>
            <a:r>
              <a:rPr lang="en-US"/>
              <a:t>(Click 7)- In the Additions to the Grade level, you will see which standards are new to that grade level.  If they were moved from another grade level in the 2017 standards, the grade level will be listed. </a:t>
            </a:r>
            <a:endParaRPr lang="en-US">
              <a:cs typeface="Calibri"/>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9</a:t>
            </a:fld>
            <a:endParaRPr lang="en-US"/>
          </a:p>
        </p:txBody>
      </p:sp>
    </p:spTree>
    <p:extLst>
      <p:ext uri="{BB962C8B-B14F-4D97-AF65-F5344CB8AC3E}">
        <p14:creationId xmlns:p14="http://schemas.microsoft.com/office/powerpoint/2010/main" val="32947122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5254951" cy="2387600"/>
          </a:xfrm>
        </p:spPr>
        <p:txBody>
          <a:bodyPr anchor="b"/>
          <a:lstStyle>
            <a:lvl1pPr algn="l">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5254951"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410D7D0-E191-4C83-8A0F-12414189B1E3}" type="datetime1">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Rectangle 7" descr="VDOE Logo"/>
          <p:cNvSpPr/>
          <p:nvPr userDrawn="1"/>
        </p:nvSpPr>
        <p:spPr>
          <a:xfrm>
            <a:off x="2020701" y="919537"/>
            <a:ext cx="10893915" cy="5938463"/>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2178121" y="5751826"/>
            <a:ext cx="9513869" cy="692497"/>
          </a:xfrm>
          <a:prstGeom prst="rect">
            <a:avLst/>
          </a:prstGeom>
          <a:noFill/>
        </p:spPr>
        <p:txBody>
          <a:bodyPr wrap="square" rtlCol="0">
            <a:spAutoFit/>
          </a:bodyPr>
          <a:lstStyle/>
          <a:p>
            <a:pPr algn="r"/>
            <a:r>
              <a:rPr lang="en-US" sz="3900" b="1">
                <a:solidFill>
                  <a:schemeClr val="tx1">
                    <a:alpha val="20000"/>
                  </a:schemeClr>
                </a:solidFill>
                <a:latin typeface="Trebuchet MS" panose="020B0603020202020204" pitchFamily="34" charset="0"/>
              </a:rPr>
              <a:t>VIRGINIA DEPARTMENT OF EDUCATION</a:t>
            </a:r>
          </a:p>
        </p:txBody>
      </p:sp>
    </p:spTree>
    <p:extLst>
      <p:ext uri="{BB962C8B-B14F-4D97-AF65-F5344CB8AC3E}">
        <p14:creationId xmlns:p14="http://schemas.microsoft.com/office/powerpoint/2010/main" val="1054030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06C96A5-1280-4BBD-93AB-AD67D678B93B}" type="datetime1">
              <a:rPr lang="en-US" smtClean="0"/>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Content Placeholder 2"/>
          <p:cNvSpPr>
            <a:spLocks noGrp="1"/>
          </p:cNvSpPr>
          <p:nvPr>
            <p:ph sz="half" idx="1"/>
          </p:nvPr>
        </p:nvSpPr>
        <p:spPr>
          <a:xfrm>
            <a:off x="838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172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293911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525199"/>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25199"/>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80D8FE-4F26-421C-BC9E-A31C57605D1F}" type="datetime1">
              <a:rPr lang="en-US" smtClean="0"/>
              <a:t>5/24/2024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102BAA-C61A-4A39-BDF1-4340D572B82C}" type="slidenum">
              <a:rPr lang="en-US" smtClean="0"/>
              <a:t>‹#›</a:t>
            </a:fld>
            <a:endParaRPr lang="en-US"/>
          </a:p>
        </p:txBody>
      </p:sp>
      <p:sp>
        <p:nvSpPr>
          <p:cNvPr id="11" name="Text Placeholder 10"/>
          <p:cNvSpPr>
            <a:spLocks noGrp="1"/>
          </p:cNvSpPr>
          <p:nvPr>
            <p:ph type="body" sz="quarter" idx="13" hasCustomPrompt="1"/>
          </p:nvPr>
        </p:nvSpPr>
        <p:spPr>
          <a:xfrm>
            <a:off x="0" y="0"/>
            <a:ext cx="12192000" cy="1323975"/>
          </a:xfrm>
          <a:solidFill>
            <a:schemeClr val="tx1"/>
          </a:solidFill>
        </p:spPr>
        <p:txBody>
          <a:bodyPr lIns="822960" tIns="640080">
            <a:normAutofit/>
          </a:bodyPr>
          <a:lstStyle>
            <a:lvl1pPr marL="0" indent="0">
              <a:buNone/>
              <a:defRPr sz="4400" cap="small" baseline="0">
                <a:solidFill>
                  <a:schemeClr val="bg1"/>
                </a:solidFill>
                <a:latin typeface="+mj-lt"/>
              </a:defRPr>
            </a:lvl1pPr>
          </a:lstStyle>
          <a:p>
            <a:pPr lvl="0"/>
            <a:r>
              <a:rPr lang="en-US"/>
              <a:t>Click Here to Edit Master Title</a:t>
            </a:r>
          </a:p>
        </p:txBody>
      </p:sp>
    </p:spTree>
    <p:extLst>
      <p:ext uri="{BB962C8B-B14F-4D97-AF65-F5344CB8AC3E}">
        <p14:creationId xmlns:p14="http://schemas.microsoft.com/office/powerpoint/2010/main" val="3344165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525199"/>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25199"/>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80D8FE-4F26-421C-BC9E-A31C57605D1F}" type="datetime1">
              <a:rPr lang="en-US" smtClean="0"/>
              <a:t>5/24/2024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102BAA-C61A-4A39-BDF1-4340D572B82C}" type="slidenum">
              <a:rPr lang="en-US" smtClean="0"/>
              <a:t>‹#›</a:t>
            </a:fld>
            <a:endParaRPr lang="en-US"/>
          </a:p>
        </p:txBody>
      </p:sp>
      <p:sp>
        <p:nvSpPr>
          <p:cNvPr id="11"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3832358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7859DFB-BBD1-424E-8E61-D0F07BC8954A}" type="datetime1">
              <a:rPr lang="en-US" smtClean="0"/>
              <a:t>5/24/2024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102BAA-C61A-4A39-BDF1-4340D572B82C}" type="slidenum">
              <a:rPr lang="en-US" smtClean="0"/>
              <a:t>‹#›</a:t>
            </a:fld>
            <a:endParaRPr lang="en-US"/>
          </a:p>
        </p:txBody>
      </p:sp>
      <p:sp>
        <p:nvSpPr>
          <p:cNvPr id="7"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4126667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11DC38-4FAD-4906-B701-8C1D07FFDAE2}" type="datetime1">
              <a:rPr lang="en-US" smtClean="0"/>
              <a:t>5/24/2024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164318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C962E0-DFCC-480B-934F-571908404525}" type="datetime1">
              <a:rPr lang="en-US" smtClean="0"/>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611398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2DB1A3-8D5C-47DE-BDB0-FBDB82B09CF6}" type="datetime1">
              <a:rPr lang="en-US" smtClean="0"/>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168677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2DB1A3-8D5C-47DE-BDB0-FBDB82B09CF6}" type="datetime1">
              <a:rPr lang="en-US" smtClean="0"/>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Picture Placeholder 2"/>
          <p:cNvSpPr>
            <a:spLocks noGrp="1"/>
          </p:cNvSpPr>
          <p:nvPr>
            <p:ph type="pic" idx="13"/>
          </p:nvPr>
        </p:nvSpPr>
        <p:spPr>
          <a:xfrm>
            <a:off x="5183188" y="3451509"/>
            <a:ext cx="2970212"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Picture Placeholder 2"/>
          <p:cNvSpPr>
            <a:spLocks noGrp="1"/>
          </p:cNvSpPr>
          <p:nvPr>
            <p:ph type="pic" idx="14"/>
          </p:nvPr>
        </p:nvSpPr>
        <p:spPr>
          <a:xfrm>
            <a:off x="8383588" y="3451508"/>
            <a:ext cx="2970212"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776831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1" y="1130909"/>
            <a:ext cx="10515600" cy="2387600"/>
          </a:xfrm>
        </p:spPr>
        <p:txBody>
          <a:bodyPr anchor="b"/>
          <a:lstStyle>
            <a:lvl1pPr algn="ctr">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10515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04C249E-D282-4660-885A-F74A817FB28E}" type="datetime1">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2817396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5254951" cy="2387600"/>
          </a:xfrm>
        </p:spPr>
        <p:txBody>
          <a:bodyPr anchor="b"/>
          <a:lstStyle>
            <a:lvl1pPr algn="l">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5254951"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E2D3C0D-AEE8-4C37-B586-2E02B9B135CF}" type="datetime1">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7" name="Rectangle 6" descr="VDOE Logo"/>
          <p:cNvSpPr/>
          <p:nvPr userDrawn="1"/>
        </p:nvSpPr>
        <p:spPr>
          <a:xfrm>
            <a:off x="2020701" y="919537"/>
            <a:ext cx="10893915" cy="5938463"/>
          </a:xfrm>
          <a:prstGeom prst="rect">
            <a:avLst/>
          </a:prstGeom>
          <a:blipFill dpi="0" rotWithShape="1">
            <a:blip r:embed="rId2">
              <a:alphaModFix amt="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2178121" y="5751826"/>
            <a:ext cx="9513869" cy="692497"/>
          </a:xfrm>
          <a:prstGeom prst="rect">
            <a:avLst/>
          </a:prstGeom>
          <a:noFill/>
        </p:spPr>
        <p:txBody>
          <a:bodyPr wrap="square" rtlCol="0">
            <a:spAutoFit/>
          </a:bodyPr>
          <a:lstStyle/>
          <a:p>
            <a:pPr algn="r"/>
            <a:r>
              <a:rPr lang="en-US" sz="3900" b="1">
                <a:solidFill>
                  <a:schemeClr val="tx1">
                    <a:alpha val="7000"/>
                  </a:schemeClr>
                </a:solidFill>
                <a:latin typeface="Trebuchet MS" panose="020B0603020202020204" pitchFamily="34" charset="0"/>
              </a:rPr>
              <a:t>VIRGINIA DEPARTMENT OF EDUCATION</a:t>
            </a:r>
          </a:p>
        </p:txBody>
      </p:sp>
    </p:spTree>
    <p:extLst>
      <p:ext uri="{BB962C8B-B14F-4D97-AF65-F5344CB8AC3E}">
        <p14:creationId xmlns:p14="http://schemas.microsoft.com/office/powerpoint/2010/main" val="115817387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bg>
      <p:bgPr>
        <a:gradFill rotWithShape="1">
          <a:gsLst>
            <a:gs pos="0">
              <a:srgbClr val="3E5B91"/>
            </a:gs>
            <a:gs pos="50000">
              <a:srgbClr val="1A4480"/>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10515600" cy="2387600"/>
          </a:xfrm>
        </p:spPr>
        <p:txBody>
          <a:bodyPr anchor="b"/>
          <a:lstStyle>
            <a:lvl1pPr algn="ctr">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105156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181799C-EA78-4FD4-8B5A-E18EB096E5C6}" type="datetime1">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87849773"/>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A720E70-56EB-42D6-915F-EA4C717EB9E4}" type="datetime1">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Content Placeholder 2"/>
          <p:cNvSpPr>
            <a:spLocks noGrp="1"/>
          </p:cNvSpPr>
          <p:nvPr>
            <p:ph idx="1"/>
          </p:nvPr>
        </p:nvSpPr>
        <p:spPr>
          <a:xfrm>
            <a:off x="838200" y="1458930"/>
            <a:ext cx="10515600" cy="4718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3" hasCustomPrompt="1"/>
          </p:nvPr>
        </p:nvSpPr>
        <p:spPr>
          <a:xfrm>
            <a:off x="0" y="0"/>
            <a:ext cx="12192000" cy="1323975"/>
          </a:xfrm>
          <a:solidFill>
            <a:schemeClr val="tx1"/>
          </a:solidFill>
        </p:spPr>
        <p:txBody>
          <a:bodyPr lIns="822960" tIns="640080">
            <a:normAutofit/>
          </a:bodyPr>
          <a:lstStyle>
            <a:lvl1pPr marL="0" indent="0">
              <a:buNone/>
              <a:defRPr sz="4400" cap="small" baseline="0">
                <a:solidFill>
                  <a:schemeClr val="bg1"/>
                </a:solidFill>
                <a:latin typeface="+mj-lt"/>
              </a:defRPr>
            </a:lvl1pPr>
          </a:lstStyle>
          <a:p>
            <a:pPr lvl="0"/>
            <a:r>
              <a:rPr lang="en-US"/>
              <a:t>Click Here to Edit Master Title</a:t>
            </a:r>
          </a:p>
        </p:txBody>
      </p:sp>
    </p:spTree>
    <p:extLst>
      <p:ext uri="{BB962C8B-B14F-4D97-AF65-F5344CB8AC3E}">
        <p14:creationId xmlns:p14="http://schemas.microsoft.com/office/powerpoint/2010/main" val="2216124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58930"/>
            <a:ext cx="10515600" cy="4718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20E70-56EB-42D6-915F-EA4C717EB9E4}" type="datetime1">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4088696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1AC85E-EDEC-42A1-88DA-B1145C21F245}" type="datetime1">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369611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Section Header">
    <p:bg>
      <p:bgPr>
        <a:gradFill flip="none" rotWithShape="1">
          <a:gsLst>
            <a:gs pos="0">
              <a:schemeClr val="tx1"/>
            </a:gs>
            <a:gs pos="50000">
              <a:srgbClr val="1A4480"/>
            </a:gs>
            <a:gs pos="100000">
              <a:srgbClr val="3E5B91"/>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1AC85E-EDEC-42A1-88DA-B1145C21F245}" type="datetime1">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2569919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6C96A5-1280-4BBD-93AB-AD67D678B93B}" type="datetime1">
              <a:rPr lang="en-US" smtClean="0"/>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Text Placeholder 10"/>
          <p:cNvSpPr>
            <a:spLocks noGrp="1"/>
          </p:cNvSpPr>
          <p:nvPr>
            <p:ph type="body" sz="quarter" idx="13" hasCustomPrompt="1"/>
          </p:nvPr>
        </p:nvSpPr>
        <p:spPr>
          <a:xfrm>
            <a:off x="0" y="0"/>
            <a:ext cx="12192000" cy="1323975"/>
          </a:xfrm>
          <a:solidFill>
            <a:schemeClr val="tx1"/>
          </a:solidFill>
        </p:spPr>
        <p:txBody>
          <a:bodyPr lIns="822960" tIns="640080">
            <a:normAutofit/>
          </a:bodyPr>
          <a:lstStyle>
            <a:lvl1pPr marL="0" indent="0">
              <a:buNone/>
              <a:defRPr sz="4400" cap="small" baseline="0">
                <a:solidFill>
                  <a:schemeClr val="bg1"/>
                </a:solidFill>
                <a:latin typeface="+mj-lt"/>
              </a:defRPr>
            </a:lvl1pPr>
          </a:lstStyle>
          <a:p>
            <a:pPr lvl="0"/>
            <a:r>
              <a:rPr lang="en-US"/>
              <a:t>Click Here to Edit Master Title</a:t>
            </a:r>
          </a:p>
        </p:txBody>
      </p:sp>
    </p:spTree>
    <p:extLst>
      <p:ext uri="{BB962C8B-B14F-4D97-AF65-F5344CB8AC3E}">
        <p14:creationId xmlns:p14="http://schemas.microsoft.com/office/powerpoint/2010/main" val="595260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8F71C4-ABB1-43BF-A1B6-165F4DBACD94}" type="datetime1">
              <a:rPr lang="en-US" smtClean="0"/>
              <a:t>5/24/2024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102BAA-C61A-4A39-BDF1-4340D572B82C}" type="slidenum">
              <a:rPr lang="en-US" smtClean="0"/>
              <a:t>‹#›</a:t>
            </a:fld>
            <a:endParaRPr lang="en-US"/>
          </a:p>
        </p:txBody>
      </p:sp>
    </p:spTree>
    <p:extLst>
      <p:ext uri="{BB962C8B-B14F-4D97-AF65-F5344CB8AC3E}">
        <p14:creationId xmlns:p14="http://schemas.microsoft.com/office/powerpoint/2010/main" val="2468087798"/>
      </p:ext>
    </p:extLst>
  </p:cSld>
  <p:clrMap bg1="lt1" tx1="dk1" bg2="lt2" tx2="dk2" accent1="accent1" accent2="accent2" accent3="accent3" accent4="accent4" accent5="accent5" accent6="accent6" hlink="hlink" folHlink="folHlink"/>
  <p:sldLayoutIdLst>
    <p:sldLayoutId id="2147483673" r:id="rId1"/>
    <p:sldLayoutId id="2147483685" r:id="rId2"/>
    <p:sldLayoutId id="2147483684" r:id="rId3"/>
    <p:sldLayoutId id="2147483686" r:id="rId4"/>
    <p:sldLayoutId id="2147483674" r:id="rId5"/>
    <p:sldLayoutId id="2147483687" r:id="rId6"/>
    <p:sldLayoutId id="2147483675" r:id="rId7"/>
    <p:sldLayoutId id="2147483691" r:id="rId8"/>
    <p:sldLayoutId id="2147483676" r:id="rId9"/>
    <p:sldLayoutId id="2147483689" r:id="rId10"/>
    <p:sldLayoutId id="2147483677" r:id="rId11"/>
    <p:sldLayoutId id="2147483690" r:id="rId12"/>
    <p:sldLayoutId id="2147483678" r:id="rId13"/>
    <p:sldLayoutId id="2147483679" r:id="rId14"/>
    <p:sldLayoutId id="2147483680" r:id="rId15"/>
    <p:sldLayoutId id="2147483681" r:id="rId16"/>
    <p:sldLayoutId id="2147483688"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555555"/>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panose="020F0502020204030204" pitchFamily="34" charset="0"/>
        <a:buChar char="-"/>
        <a:defRPr sz="2400" kern="1200">
          <a:solidFill>
            <a:srgbClr val="555555"/>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65000"/>
        <a:buFont typeface="Courier New" panose="02070309020205020404" pitchFamily="49" charset="0"/>
        <a:buChar char="o"/>
        <a:defRPr sz="2000" kern="1200">
          <a:solidFill>
            <a:srgbClr val="555555"/>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rgbClr val="555555"/>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Calibri" panose="020F0502020204030204" pitchFamily="34" charset="0"/>
        <a:buChar char="-"/>
        <a:defRPr sz="1800" kern="1200">
          <a:solidFill>
            <a:srgbClr val="5555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3.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3.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6.png"/><Relationship Id="rId5" Type="http://schemas.openxmlformats.org/officeDocument/2006/relationships/hyperlink" Target="mailto:VDOE.English@doe.virginia.gov" TargetMode="External"/><Relationship Id="rId4"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9.m4a"/><Relationship Id="rId7" Type="http://schemas.openxmlformats.org/officeDocument/2006/relationships/image" Target="../media/image5.png"/><Relationship Id="rId2" Type="http://schemas.microsoft.com/office/2007/relationships/media" Target="../media/media9.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9.xml"/><Relationship Id="rId4"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2024 English Standards of Learning </a:t>
            </a:r>
          </a:p>
        </p:txBody>
      </p:sp>
      <p:sp>
        <p:nvSpPr>
          <p:cNvPr id="3" name="Subtitle 2"/>
          <p:cNvSpPr>
            <a:spLocks noGrp="1"/>
          </p:cNvSpPr>
          <p:nvPr>
            <p:ph type="subTitle" idx="1"/>
          </p:nvPr>
        </p:nvSpPr>
        <p:spPr>
          <a:xfrm>
            <a:off x="838200" y="3636221"/>
            <a:ext cx="5549591" cy="1655762"/>
          </a:xfrm>
        </p:spPr>
        <p:txBody>
          <a:bodyPr vert="horz" lIns="91440" tIns="45720" rIns="91440" bIns="45720" rtlCol="0" anchor="t">
            <a:normAutofit/>
          </a:bodyPr>
          <a:lstStyle/>
          <a:p>
            <a:r>
              <a:rPr lang="en-US">
                <a:latin typeface="Georgia"/>
              </a:rPr>
              <a:t>Grade 9 </a:t>
            </a:r>
          </a:p>
          <a:p>
            <a:r>
              <a:rPr lang="en-US">
                <a:latin typeface="Georgia"/>
                <a:cs typeface="Calibri"/>
              </a:rPr>
              <a:t>Overview of Revisions from 2017 to 2024</a:t>
            </a:r>
          </a:p>
        </p:txBody>
      </p:sp>
      <p:sp>
        <p:nvSpPr>
          <p:cNvPr id="4" name="Slide Number Placeholder 3"/>
          <p:cNvSpPr>
            <a:spLocks noGrp="1"/>
          </p:cNvSpPr>
          <p:nvPr>
            <p:ph type="sldNum" sz="quarter" idx="12"/>
          </p:nvPr>
        </p:nvSpPr>
        <p:spPr/>
        <p:txBody>
          <a:bodyPr/>
          <a:lstStyle/>
          <a:p>
            <a:fld id="{B2102BAA-C61A-4A39-BDF1-4340D572B82C}" type="slidenum">
              <a:rPr lang="en-US" smtClean="0"/>
              <a:t>1</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31499876"/>
      </p:ext>
    </p:extLst>
  </p:cSld>
  <p:clrMapOvr>
    <a:masterClrMapping/>
  </p:clrMapOvr>
  <mc:AlternateContent xmlns:mc="http://schemas.openxmlformats.org/markup-compatibility/2006" xmlns:p14="http://schemas.microsoft.com/office/powerpoint/2010/main">
    <mc:Choice Requires="p14">
      <p:transition spd="slow" p14:dur="2000" advTm="17873"/>
    </mc:Choice>
    <mc:Fallback xmlns="">
      <p:transition spd="slow" advTm="17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Foundations for Reading</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10</a:t>
            </a:fld>
            <a:endParaRPr lang="en-US"/>
          </a:p>
        </p:txBody>
      </p:sp>
      <p:sp>
        <p:nvSpPr>
          <p:cNvPr id="6" name="Text Placeholder 5">
            <a:extLst>
              <a:ext uri="{FF2B5EF4-FFF2-40B4-BE49-F238E27FC236}">
                <a16:creationId xmlns:a16="http://schemas.microsoft.com/office/drawing/2014/main" id="{AF0F8EAF-7051-AA5A-B02E-FD9AB798AF7E}"/>
              </a:ext>
            </a:extLst>
          </p:cNvPr>
          <p:cNvSpPr>
            <a:spLocks noGrp="1"/>
          </p:cNvSpPr>
          <p:nvPr>
            <p:ph type="body" idx="1"/>
          </p:nvPr>
        </p:nvSpPr>
        <p:spPr/>
        <p:txBody>
          <a:bodyPr/>
          <a:lstStyle/>
          <a:p>
            <a:endParaRPr lang="en-US"/>
          </a:p>
        </p:txBody>
      </p:sp>
      <p:sp>
        <p:nvSpPr>
          <p:cNvPr id="3" name="AutoShape 2" descr="https://gbc-powerpoint.officeapps.live.com/pods/GetClipboardImage.ashx?Id=5827992e-a059-4d27-a180-1abdd666e160&amp;DC=GB4&amp;pkey=a4268fa2-1ead-4b46-9cf7-3537ad81232f&amp;wdwaccluster=GB4"/>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gbc-powerpoint.officeapps.live.com/pods/GetClipboardImage.ashx?Id=5827992e-a059-4d27-a180-1abdd666e160&amp;DC=GB4&amp;pkey=a4268fa2-1ead-4b46-9cf7-3537ad81232f&amp;wdwaccluster=GB4"/>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65478160"/>
      </p:ext>
    </p:extLst>
  </p:cSld>
  <p:clrMapOvr>
    <a:masterClrMapping/>
  </p:clrMapOvr>
  <mc:AlternateContent xmlns:mc="http://schemas.openxmlformats.org/markup-compatibility/2006" xmlns:p14="http://schemas.microsoft.com/office/powerpoint/2010/main">
    <mc:Choice Requires="p14">
      <p:transition spd="slow" p14:dur="2000" advTm="8068"/>
    </mc:Choice>
    <mc:Fallback xmlns="">
      <p:transition spd="slow" advTm="8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a:xfrm>
            <a:off x="8963722" y="6226252"/>
            <a:ext cx="2743200" cy="365125"/>
          </a:xfrm>
        </p:spPr>
        <p:txBody>
          <a:bodyPr/>
          <a:lstStyle/>
          <a:p>
            <a:fld id="{B2102BAA-C61A-4A39-BDF1-4340D572B82C}" type="slidenum">
              <a:rPr lang="en-US" smtClean="0"/>
              <a:t>11</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749198338"/>
              </p:ext>
            </p:extLst>
          </p:nvPr>
        </p:nvGraphicFramePr>
        <p:xfrm>
          <a:off x="353391" y="265043"/>
          <a:ext cx="11452080" cy="308229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fontAlgn="t"/>
                      <a:br>
                        <a:rPr lang="en-US">
                          <a:effectLst/>
                          <a:highlight>
                            <a:srgbClr val="FFFFFF"/>
                          </a:highlight>
                        </a:rPr>
                      </a:br>
                      <a:r>
                        <a:rPr lang="en-US">
                          <a:effectLst/>
                          <a:highlight>
                            <a:srgbClr val="FFFFFF"/>
                          </a:highlight>
                          <a:latin typeface="+mj-lt"/>
                        </a:rPr>
                        <a:t>N/A</a:t>
                      </a: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52070" indent="-287020" rtl="0" fontAlgn="t">
                        <a:spcBef>
                          <a:spcPts val="0"/>
                        </a:spcBef>
                        <a:spcAft>
                          <a:spcPts val="0"/>
                        </a:spcAft>
                      </a:pPr>
                      <a:br>
                        <a:rPr lang="en-US">
                          <a:effectLst/>
                          <a:highlight>
                            <a:srgbClr val="FFFFFF"/>
                          </a:highlight>
                          <a:latin typeface="Georgia"/>
                        </a:rPr>
                      </a:br>
                      <a:r>
                        <a:rPr lang="en-US" sz="1800" b="1" i="0" kern="1200">
                          <a:solidFill>
                            <a:schemeClr val="dk1"/>
                          </a:solidFill>
                          <a:effectLst/>
                          <a:latin typeface="+mj-lt"/>
                          <a:ea typeface="+mn-ea"/>
                          <a:cs typeface="+mn-cs"/>
                        </a:rPr>
                        <a:t>See Kindergarten through grade five for the Foundations for Reading standards.</a:t>
                      </a:r>
                      <a:endParaRPr lang="en-US">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3343965"/>
            <a:ext cx="11456505" cy="892552"/>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eorgia"/>
              </a:rPr>
              <a:t> </a:t>
            </a:r>
            <a:br>
              <a:rPr lang="en-US">
                <a:latin typeface="Georgia"/>
              </a:rPr>
            </a:br>
            <a:r>
              <a:rPr lang="en-US" sz="1600" b="1" u="sng">
                <a:solidFill>
                  <a:srgbClr val="FFFFFF"/>
                </a:solidFill>
                <a:latin typeface="Georgia"/>
                <a:cs typeface="Calibri"/>
              </a:rPr>
              <a:t>Revisions</a:t>
            </a:r>
            <a:r>
              <a:rPr lang="en-US" sz="1600" b="1">
                <a:solidFill>
                  <a:srgbClr val="FFFFFF"/>
                </a:solidFill>
                <a:latin typeface="Georgia"/>
                <a:cs typeface="Calibri"/>
              </a:rPr>
              <a:t>:</a:t>
            </a:r>
          </a:p>
          <a:p>
            <a:pPr marL="228600" indent="-228600">
              <a:buFont typeface=""/>
              <a:buChar char="•"/>
            </a:pPr>
            <a:r>
              <a:rPr lang="en-US" b="1">
                <a:solidFill>
                  <a:schemeClr val="bg2"/>
                </a:solidFill>
                <a:latin typeface="+mj-lt"/>
              </a:rPr>
              <a:t>Foundations for Reading  begins in grade K and ends in Grade 5</a:t>
            </a:r>
            <a:r>
              <a:rPr lang="en-US" b="1">
                <a:solidFill>
                  <a:schemeClr val="bg2"/>
                </a:solidFill>
              </a:rPr>
              <a:t>. </a:t>
            </a:r>
            <a:endParaRPr lang="en-US" sz="1600" b="1">
              <a:solidFill>
                <a:schemeClr val="bg2"/>
              </a:solidFill>
              <a:latin typeface="Georgia"/>
              <a:cs typeface="Calibri"/>
            </a:endParaRPr>
          </a:p>
        </p:txBody>
      </p:sp>
      <p:sp>
        <p:nvSpPr>
          <p:cNvPr id="2" name="AutoShape 2" descr="https://gbc-powerpoint.officeapps.live.com/pods/GetClipboardImage.ashx?Id=0f161145-bb5f-4759-87f7-a1bf76e05b59&amp;DC=GB4&amp;pkey=3088cc25-fea9-4f89-8e47-8179a4e9ddfd&amp;wdwaccluster=GB4"/>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14739899"/>
      </p:ext>
    </p:extLst>
  </p:cSld>
  <p:clrMapOvr>
    <a:masterClrMapping/>
  </p:clrMapOvr>
  <mc:AlternateContent xmlns:mc="http://schemas.openxmlformats.org/markup-compatibility/2006" xmlns:p14="http://schemas.microsoft.com/office/powerpoint/2010/main">
    <mc:Choice Requires="p14">
      <p:transition spd="slow" p14:dur="2000" advTm="42395"/>
    </mc:Choice>
    <mc:Fallback xmlns="">
      <p:transition spd="slow" advTm="42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Developing Skilled Readers and Building Reading Stamina</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12</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65323158"/>
      </p:ext>
    </p:extLst>
  </p:cSld>
  <p:clrMapOvr>
    <a:masterClrMapping/>
  </p:clrMapOvr>
  <mc:AlternateContent xmlns:mc="http://schemas.openxmlformats.org/markup-compatibility/2006" xmlns:p14="http://schemas.microsoft.com/office/powerpoint/2010/main">
    <mc:Choice Requires="p14">
      <p:transition spd="slow" p14:dur="2000" advTm="37497"/>
    </mc:Choice>
    <mc:Fallback xmlns="">
      <p:transition spd="slow" advTm="37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13</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893157050"/>
              </p:ext>
            </p:extLst>
          </p:nvPr>
        </p:nvGraphicFramePr>
        <p:xfrm>
          <a:off x="353391" y="265043"/>
          <a:ext cx="11452080" cy="542544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34172">
                <a:tc>
                  <a:txBody>
                    <a:bodyPr/>
                    <a:lstStyle/>
                    <a:p>
                      <a:pPr algn="ctr" rtl="0" fontAlgn="t">
                        <a:spcBef>
                          <a:spcPts val="0"/>
                        </a:spcBef>
                        <a:spcAft>
                          <a:spcPts val="0"/>
                        </a:spcAft>
                      </a:pPr>
                      <a:r>
                        <a:rPr lang="en-US" sz="2000" b="1">
                          <a:effectLst/>
                          <a:highlight>
                            <a:srgbClr val="D8D8D8"/>
                          </a:highlight>
                          <a:latin typeface="Georgia"/>
                        </a:rPr>
                        <a:t>2017 SOL   14, 11</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4292825">
                <a:tc>
                  <a:txBody>
                    <a:bodyPr/>
                    <a:lstStyle/>
                    <a:p>
                      <a:pPr lvl="0" indent="0" algn="l">
                        <a:lnSpc>
                          <a:spcPct val="100000"/>
                        </a:lnSpc>
                        <a:spcBef>
                          <a:spcPts val="0"/>
                        </a:spcBef>
                        <a:spcAft>
                          <a:spcPts val="0"/>
                        </a:spcAft>
                        <a:buClr>
                          <a:srgbClr val="003C71"/>
                        </a:buClr>
                        <a:buNone/>
                      </a:pPr>
                      <a:br>
                        <a:rPr lang="en-US" sz="1100" b="0" i="0" u="none" strike="noStrike" noProof="0">
                          <a:solidFill>
                            <a:srgbClr val="000000"/>
                          </a:solidFill>
                          <a:effectLst/>
                          <a:highlight>
                            <a:srgbClr val="FFFFFF"/>
                          </a:highlight>
                          <a:latin typeface="Times New Roman"/>
                        </a:rPr>
                      </a:br>
                      <a:r>
                        <a:rPr lang="en-US" sz="1400" b="1">
                          <a:latin typeface="+mj-lt"/>
                        </a:rPr>
                        <a:t>9.4 The student will read, comprehend, and analyze a variety of fictional texts including narratives, literary nonfiction, poetry, and drama. </a:t>
                      </a:r>
                      <a:endParaRPr lang="en-US"/>
                    </a:p>
                    <a:p>
                      <a:pPr lvl="1" indent="0" algn="l">
                        <a:lnSpc>
                          <a:spcPct val="100000"/>
                        </a:lnSpc>
                        <a:spcBef>
                          <a:spcPts val="0"/>
                        </a:spcBef>
                        <a:spcAft>
                          <a:spcPts val="0"/>
                        </a:spcAft>
                        <a:buNone/>
                      </a:pPr>
                      <a:r>
                        <a:rPr lang="en-US" sz="1100">
                          <a:latin typeface="+mj-lt"/>
                        </a:rPr>
                        <a:t>• a) Identify the characteristics that distinguish literary forms. </a:t>
                      </a:r>
                      <a:endParaRPr lang="en-US"/>
                    </a:p>
                    <a:p>
                      <a:pPr lvl="1" indent="0" algn="l">
                        <a:lnSpc>
                          <a:spcPct val="100000"/>
                        </a:lnSpc>
                        <a:spcBef>
                          <a:spcPts val="0"/>
                        </a:spcBef>
                        <a:spcAft>
                          <a:spcPts val="0"/>
                        </a:spcAft>
                        <a:buNone/>
                      </a:pPr>
                      <a:r>
                        <a:rPr lang="en-US" sz="1100">
                          <a:latin typeface="+mj-lt"/>
                        </a:rPr>
                        <a:t>• c) Interpret how themes are connected across texts. </a:t>
                      </a:r>
                      <a:endParaRPr lang="en-US"/>
                    </a:p>
                    <a:p>
                      <a:pPr lvl="1" indent="0" algn="l">
                        <a:lnSpc>
                          <a:spcPct val="100000"/>
                        </a:lnSpc>
                        <a:spcBef>
                          <a:spcPts val="0"/>
                        </a:spcBef>
                        <a:spcAft>
                          <a:spcPts val="0"/>
                        </a:spcAft>
                        <a:buNone/>
                      </a:pPr>
                      <a:r>
                        <a:rPr lang="en-US" sz="1100">
                          <a:latin typeface="+mj-lt"/>
                        </a:rPr>
                        <a:t>• j) Make inferences and draw conclusions using references from the text(s) for support. </a:t>
                      </a:r>
                      <a:endParaRPr lang="en-US"/>
                    </a:p>
                    <a:p>
                      <a:pPr lvl="1" indent="0" algn="l">
                        <a:lnSpc>
                          <a:spcPct val="100000"/>
                        </a:lnSpc>
                        <a:spcBef>
                          <a:spcPts val="0"/>
                        </a:spcBef>
                        <a:spcAft>
                          <a:spcPts val="0"/>
                        </a:spcAft>
                        <a:buNone/>
                      </a:pPr>
                      <a:r>
                        <a:rPr lang="en-US" sz="1100">
                          <a:latin typeface="+mj-lt"/>
                        </a:rPr>
                        <a:t>• k) Compare/contrast details in literary and informational nonfiction texts. </a:t>
                      </a:r>
                      <a:endParaRPr lang="en-US"/>
                    </a:p>
                    <a:p>
                      <a:pPr lvl="1" indent="0" algn="l">
                        <a:lnSpc>
                          <a:spcPct val="100000"/>
                        </a:lnSpc>
                        <a:spcBef>
                          <a:spcPts val="0"/>
                        </a:spcBef>
                        <a:spcAft>
                          <a:spcPts val="0"/>
                        </a:spcAft>
                        <a:buNone/>
                      </a:pPr>
                      <a:r>
                        <a:rPr lang="en-US" sz="1100">
                          <a:latin typeface="+mj-lt"/>
                        </a:rPr>
                        <a:t>• l) Use reading strategies to monitor comprehension throughout the reading process. </a:t>
                      </a:r>
                      <a:endParaRPr lang="en-US"/>
                    </a:p>
                    <a:p>
                      <a:pPr lvl="0" indent="0" algn="l">
                        <a:lnSpc>
                          <a:spcPct val="100000"/>
                        </a:lnSpc>
                        <a:spcBef>
                          <a:spcPts val="0"/>
                        </a:spcBef>
                        <a:spcAft>
                          <a:spcPts val="0"/>
                        </a:spcAft>
                        <a:buNone/>
                      </a:pPr>
                      <a:r>
                        <a:rPr lang="en-US" sz="1400" b="1">
                          <a:latin typeface="+mj-lt"/>
                        </a:rPr>
                        <a:t>9.5 The student will read and analyze a variety of nonfiction texts. </a:t>
                      </a:r>
                      <a:endParaRPr lang="en-US"/>
                    </a:p>
                    <a:p>
                      <a:pPr lvl="1" indent="0" algn="l">
                        <a:lnSpc>
                          <a:spcPct val="100000"/>
                        </a:lnSpc>
                        <a:spcBef>
                          <a:spcPts val="0"/>
                        </a:spcBef>
                        <a:spcAft>
                          <a:spcPts val="0"/>
                        </a:spcAft>
                        <a:buNone/>
                      </a:pPr>
                      <a:r>
                        <a:rPr lang="en-US" sz="1100">
                          <a:latin typeface="+mj-lt"/>
                        </a:rPr>
                        <a:t>b) Make inferences and draw conclusions based on explicit and implied information using evidence from text as support. </a:t>
                      </a:r>
                      <a:endParaRPr lang="en-US"/>
                    </a:p>
                    <a:p>
                      <a:pPr lvl="1" indent="0" algn="l">
                        <a:lnSpc>
                          <a:spcPct val="100000"/>
                        </a:lnSpc>
                        <a:spcBef>
                          <a:spcPts val="0"/>
                        </a:spcBef>
                        <a:spcAft>
                          <a:spcPts val="0"/>
                        </a:spcAft>
                        <a:buNone/>
                      </a:pPr>
                      <a:r>
                        <a:rPr lang="en-US" sz="1100">
                          <a:latin typeface="+mj-lt"/>
                        </a:rPr>
                        <a:t>• j) Differentiate between fact and opinion and evaluate their impact. </a:t>
                      </a:r>
                      <a:endParaRPr lang="en-US"/>
                    </a:p>
                    <a:p>
                      <a:pPr lvl="1" indent="0" algn="l">
                        <a:lnSpc>
                          <a:spcPct val="100000"/>
                        </a:lnSpc>
                        <a:spcBef>
                          <a:spcPts val="0"/>
                        </a:spcBef>
                        <a:spcAft>
                          <a:spcPts val="0"/>
                        </a:spcAft>
                        <a:buNone/>
                      </a:pPr>
                      <a:r>
                        <a:rPr lang="en-US" sz="1100">
                          <a:latin typeface="+mj-lt"/>
                        </a:rPr>
                        <a:t>• l) Use the reading strategies to monitor comprehension throughout the reading process.</a:t>
                      </a:r>
                      <a:endParaRPr lang="en-US" sz="1100" b="0" i="0" u="none" strike="noStrike" noProof="0">
                        <a:solidFill>
                          <a:srgbClr val="000000"/>
                        </a:solidFill>
                        <a:effectLst/>
                        <a:highlight>
                          <a:srgbClr val="FFFFFF"/>
                        </a:highlight>
                        <a:latin typeface="+mj-lt"/>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a:solidFill>
                          <a:schemeClr val="accent1"/>
                        </a:solidFill>
                        <a:latin typeface="Georgia"/>
                      </a:endParaRPr>
                    </a:p>
                    <a:p>
                      <a:pPr fontAlgn="t"/>
                      <a:br>
                        <a:rPr lang="en-US">
                          <a:effectLst/>
                          <a:highlight>
                            <a:srgbClr val="FFFFFF"/>
                          </a:highlight>
                        </a:rPr>
                      </a:b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endParaRPr lang="en-US">
                        <a:solidFill>
                          <a:schemeClr val="accent1"/>
                        </a:solidFill>
                        <a:latin typeface="Georgia"/>
                      </a:endParaRPr>
                    </a:p>
                    <a:p>
                      <a:pPr lvl="0" algn="l">
                        <a:lnSpc>
                          <a:spcPct val="100000"/>
                        </a:lnSpc>
                        <a:spcBef>
                          <a:spcPts val="0"/>
                        </a:spcBef>
                        <a:spcAft>
                          <a:spcPts val="0"/>
                        </a:spcAft>
                        <a:buClr>
                          <a:srgbClr val="003C71"/>
                        </a:buClr>
                        <a:buNone/>
                      </a:pPr>
                      <a:r>
                        <a:rPr lang="en-US" sz="1400" b="1">
                          <a:latin typeface="+mj-lt"/>
                        </a:rPr>
                        <a:t>9.DSR The student will build knowledge and comprehension skills from reading a range of challenging, content-rich texts. This includes fluently reading and gathering evidence from grade-level complex texts, reading widely on topics to gain worthwhile knowledge and vocabulary, and using reading strategies when comprehension breaks down. </a:t>
                      </a:r>
                    </a:p>
                    <a:p>
                      <a:pPr marL="685800" lvl="1" indent="-228600" algn="l">
                        <a:lnSpc>
                          <a:spcPct val="100000"/>
                        </a:lnSpc>
                        <a:spcBef>
                          <a:spcPts val="0"/>
                        </a:spcBef>
                        <a:spcAft>
                          <a:spcPts val="0"/>
                        </a:spcAft>
                        <a:buClr>
                          <a:srgbClr val="003C71"/>
                        </a:buClr>
                        <a:buAutoNum type="alphaUcPeriod"/>
                      </a:pPr>
                      <a:r>
                        <a:rPr lang="en-US" sz="1100">
                          <a:latin typeface="+mj-lt"/>
                        </a:rPr>
                        <a:t>Read a variety of grade-level complex text with accuracy, automaticity, appropriate rate, and meaningful expression in successive readings to support comprehension. Monitor while reading to confirm or self-correct word recognition and understanding, as necessary </a:t>
                      </a:r>
                      <a:r>
                        <a:rPr lang="en-US" sz="1100" b="1">
                          <a:latin typeface="+mj-lt"/>
                        </a:rPr>
                        <a:t>(Reading Fluency, K-12). </a:t>
                      </a:r>
                    </a:p>
                    <a:p>
                      <a:pPr marL="685800" lvl="1" indent="-228600" algn="l">
                        <a:lnSpc>
                          <a:spcPct val="100000"/>
                        </a:lnSpc>
                        <a:spcBef>
                          <a:spcPts val="0"/>
                        </a:spcBef>
                        <a:spcAft>
                          <a:spcPts val="0"/>
                        </a:spcAft>
                        <a:buClr>
                          <a:srgbClr val="003C71"/>
                        </a:buClr>
                        <a:buAutoNum type="alphaUcPeriod"/>
                      </a:pPr>
                      <a:r>
                        <a:rPr lang="en-US" sz="1100">
                          <a:latin typeface="+mj-lt"/>
                        </a:rPr>
                        <a:t>Proficiently read and comprehend a variety of literary and informational texts that exhibit complexity at the lower range of the grades 11-12 band to generate and respond logically to literal, inferential, evaluative, synthesizing, and critical thinking questions (See the Quantitative and Qualitative Analysis charts for determining complexity in the Appendix.) </a:t>
                      </a:r>
                      <a:r>
                        <a:rPr lang="en-US" sz="1100" b="1">
                          <a:latin typeface="+mj-lt"/>
                        </a:rPr>
                        <a:t>(Text Complexity, 2-12). </a:t>
                      </a:r>
                    </a:p>
                    <a:p>
                      <a:pPr marL="685800" lvl="1" indent="-228600" algn="l">
                        <a:lnSpc>
                          <a:spcPct val="100000"/>
                        </a:lnSpc>
                        <a:spcBef>
                          <a:spcPts val="0"/>
                        </a:spcBef>
                        <a:spcAft>
                          <a:spcPts val="0"/>
                        </a:spcAft>
                        <a:buClr>
                          <a:srgbClr val="003C71"/>
                        </a:buClr>
                        <a:buAutoNum type="alphaUcPeriod"/>
                      </a:pPr>
                      <a:r>
                        <a:rPr lang="en-US" sz="1100">
                          <a:latin typeface="+mj-lt"/>
                        </a:rPr>
                        <a:t>When responding to text through discussions and/or writing, draw several pieces of evidence from grade-level complex texts to support claims, conclusions, and inferences, including quoting or paraphrasing from texts accurately and tracing where relevant evidence is located (</a:t>
                      </a:r>
                      <a:r>
                        <a:rPr lang="en-US" sz="1100" b="1">
                          <a:latin typeface="+mj-lt"/>
                        </a:rPr>
                        <a:t>Textual Evidence, K-12).</a:t>
                      </a:r>
                    </a:p>
                    <a:p>
                      <a:pPr marL="285750" lvl="0" indent="-285750" algn="l">
                        <a:lnSpc>
                          <a:spcPct val="100000"/>
                        </a:lnSpc>
                        <a:spcBef>
                          <a:spcPts val="0"/>
                        </a:spcBef>
                        <a:spcAft>
                          <a:spcPts val="0"/>
                        </a:spcAft>
                        <a:buClr>
                          <a:srgbClr val="003C71"/>
                        </a:buClr>
                        <a:buAutoNum type="alphaUcPeriod"/>
                      </a:pPr>
                      <a:endParaRPr lang="en-US">
                        <a:latin typeface="Georgia"/>
                      </a:endParaRPr>
                    </a:p>
                    <a:p>
                      <a:pPr lvl="0" indent="0">
                        <a:spcBef>
                          <a:spcPts val="0"/>
                        </a:spcBef>
                        <a:spcAft>
                          <a:spcPts val="0"/>
                        </a:spcAft>
                        <a:buClr>
                          <a:srgbClr val="003C71"/>
                        </a:buClr>
                        <a:buNone/>
                      </a:pPr>
                      <a:endParaRPr lang="en-US">
                        <a:solidFill>
                          <a:schemeClr val="accent1"/>
                        </a:solidFill>
                        <a:latin typeface="Georgia"/>
                      </a:endParaRPr>
                    </a:p>
                    <a:p>
                      <a:pPr marL="52070" indent="-287020" rtl="0" fontAlgn="t">
                        <a:spcBef>
                          <a:spcPts val="0"/>
                        </a:spcBef>
                        <a:spcAft>
                          <a:spcPts val="0"/>
                        </a:spcAft>
                      </a:pPr>
                      <a:br>
                        <a:rPr lang="en-US">
                          <a:solidFill>
                            <a:srgbClr val="003C71"/>
                          </a:solidFill>
                          <a:effectLst/>
                          <a:highlight>
                            <a:srgbClr val="FFFFFF"/>
                          </a:highlight>
                          <a:latin typeface="Georgia"/>
                        </a:rPr>
                      </a:br>
                      <a:r>
                        <a:rPr lang="en-US" sz="1400" b="1">
                          <a:solidFill>
                            <a:schemeClr val="accent1"/>
                          </a:solidFill>
                          <a:effectLst/>
                          <a:highlight>
                            <a:srgbClr val="FFFFFF"/>
                          </a:highlight>
                          <a:latin typeface="Georgia"/>
                        </a:rPr>
                        <a:t> </a:t>
                      </a: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4720719"/>
            <a:ext cx="11444215" cy="2000548"/>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eorgia"/>
              </a:rPr>
              <a:t> </a:t>
            </a:r>
            <a:r>
              <a:rPr lang="en-US" sz="1600" b="1" u="sng">
                <a:solidFill>
                  <a:srgbClr val="FFFFFF"/>
                </a:solidFill>
                <a:latin typeface="Georgia"/>
                <a:cs typeface="Calibri"/>
              </a:rPr>
              <a:t>Revisions</a:t>
            </a:r>
            <a:r>
              <a:rPr lang="en-US" sz="1600" b="1">
                <a:solidFill>
                  <a:srgbClr val="FFFFFF"/>
                </a:solidFill>
                <a:latin typeface="Georgia"/>
                <a:cs typeface="Calibri"/>
              </a:rPr>
              <a:t>: </a:t>
            </a:r>
          </a:p>
          <a:p>
            <a:r>
              <a:rPr lang="en-US" sz="1400">
                <a:solidFill>
                  <a:schemeClr val="bg2"/>
                </a:solidFill>
                <a:latin typeface="Georgia"/>
                <a:ea typeface="+mn-lt"/>
                <a:cs typeface="+mn-lt"/>
              </a:rPr>
              <a:t>• 9.DSR.1 A. - Combines skill identified in 2017 9.4j and 9.5m with new content additions in 2024 (see the "Additions to Grade 9” section). </a:t>
            </a:r>
          </a:p>
          <a:p>
            <a:r>
              <a:rPr lang="en-US" sz="1400">
                <a:solidFill>
                  <a:schemeClr val="bg2"/>
                </a:solidFill>
                <a:latin typeface="Georgia"/>
                <a:ea typeface="+mn-lt"/>
                <a:cs typeface="+mn-lt"/>
              </a:rPr>
              <a:t>• 9.DSR.1 B. - Combines 2017 9.4 and 9.5 to demonstrate comprehension when reading both literary and informational texts at the grades 9-10 band. </a:t>
            </a:r>
            <a:endParaRPr lang="en-US">
              <a:solidFill>
                <a:schemeClr val="bg2"/>
              </a:solidFill>
              <a:latin typeface="Georgia"/>
              <a:ea typeface="+mn-lt"/>
              <a:cs typeface="+mn-lt"/>
            </a:endParaRPr>
          </a:p>
          <a:p>
            <a:r>
              <a:rPr lang="en-US" sz="1400">
                <a:solidFill>
                  <a:schemeClr val="bg2"/>
                </a:solidFill>
                <a:latin typeface="Georgia"/>
                <a:ea typeface="+mn-lt"/>
                <a:cs typeface="+mn-lt"/>
              </a:rPr>
              <a:t>• 9.DSR.1 C. - Combines 2017 9.4j, 9.5b, and 9.7g to apply comprehension of what is read through discussion and/or writing by providing textual evidence utilizing skills such as supporting claims, making inferences, and drawing conclusions.</a:t>
            </a:r>
            <a:endParaRPr lang="en-US">
              <a:solidFill>
                <a:schemeClr val="bg2"/>
              </a:solidFill>
              <a:latin typeface="Georgia"/>
              <a:cs typeface="Calibri"/>
            </a:endParaRPr>
          </a:p>
          <a:p>
            <a:endParaRPr lang="en-US">
              <a:solidFill>
                <a:schemeClr val="bg2"/>
              </a:solidFill>
              <a:cs typeface="Calibri"/>
            </a:endParaRPr>
          </a:p>
          <a:p>
            <a:pPr marL="228600" indent="-228600">
              <a:buFont typeface=""/>
              <a:buChar char="•"/>
            </a:pPr>
            <a:endParaRPr lang="en-US">
              <a:solidFill>
                <a:srgbClr val="003C71"/>
              </a:solidFill>
              <a:cs typeface="Calibri"/>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81762987"/>
      </p:ext>
    </p:extLst>
  </p:cSld>
  <p:clrMapOvr>
    <a:masterClrMapping/>
  </p:clrMapOvr>
  <mc:AlternateContent xmlns:mc="http://schemas.openxmlformats.org/markup-compatibility/2006" xmlns:p14="http://schemas.microsoft.com/office/powerpoint/2010/main">
    <mc:Choice Requires="p14">
      <p:transition spd="slow" p14:dur="2000" advTm="37908"/>
    </mc:Choice>
    <mc:Fallback xmlns="">
      <p:transition spd="slow" advTm="37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DDFA06-C74E-4207-8BA5-CF43F06BDC80}"/>
              </a:ext>
            </a:extLst>
          </p:cNvPr>
          <p:cNvSpPr>
            <a:spLocks noGrp="1"/>
          </p:cNvSpPr>
          <p:nvPr>
            <p:ph type="sldNum" sz="quarter" idx="12"/>
          </p:nvPr>
        </p:nvSpPr>
        <p:spPr/>
        <p:txBody>
          <a:bodyPr/>
          <a:lstStyle/>
          <a:p>
            <a:fld id="{B2102BAA-C61A-4A39-BDF1-4340D572B82C}" type="slidenum">
              <a:rPr lang="en-US" smtClean="0"/>
              <a:t>14</a:t>
            </a:fld>
            <a:endParaRPr lang="en-US"/>
          </a:p>
        </p:txBody>
      </p:sp>
      <p:graphicFrame>
        <p:nvGraphicFramePr>
          <p:cNvPr id="4" name="Table 3">
            <a:extLst>
              <a:ext uri="{FF2B5EF4-FFF2-40B4-BE49-F238E27FC236}">
                <a16:creationId xmlns:a16="http://schemas.microsoft.com/office/drawing/2014/main" id="{625D3C85-847F-BAE0-6632-6E72E858FAE3}"/>
              </a:ext>
            </a:extLst>
          </p:cNvPr>
          <p:cNvGraphicFramePr>
            <a:graphicFrameLocks noGrp="1"/>
          </p:cNvGraphicFramePr>
          <p:nvPr>
            <p:extLst>
              <p:ext uri="{D42A27DB-BD31-4B8C-83A1-F6EECF244321}">
                <p14:modId xmlns:p14="http://schemas.microsoft.com/office/powerpoint/2010/main" val="3022121458"/>
              </p:ext>
            </p:extLst>
          </p:nvPr>
        </p:nvGraphicFramePr>
        <p:xfrm>
          <a:off x="353391" y="265042"/>
          <a:ext cx="11452080" cy="5961209"/>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574042">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5387167">
                <a:tc>
                  <a:txBody>
                    <a:bodyPr/>
                    <a:lstStyle/>
                    <a:p>
                      <a:pPr lvl="0" indent="0" algn="l">
                        <a:lnSpc>
                          <a:spcPct val="100000"/>
                        </a:lnSpc>
                        <a:spcBef>
                          <a:spcPts val="0"/>
                        </a:spcBef>
                        <a:spcAft>
                          <a:spcPts val="0"/>
                        </a:spcAft>
                        <a:buClr>
                          <a:srgbClr val="003C71"/>
                        </a:buClr>
                        <a:buNone/>
                      </a:pPr>
                      <a:br>
                        <a:rPr lang="en-US">
                          <a:effectLst/>
                          <a:highlight>
                            <a:srgbClr val="FFFFFF"/>
                          </a:highlight>
                        </a:rPr>
                      </a:br>
                      <a:r>
                        <a:rPr lang="en-US" sz="1400" b="1" kern="1200">
                          <a:solidFill>
                            <a:schemeClr val="dk1"/>
                          </a:solidFill>
                          <a:latin typeface="+mj-lt"/>
                          <a:ea typeface="+mn-ea"/>
                          <a:cs typeface="+mn-cs"/>
                        </a:rPr>
                        <a:t>9.4 The student will read, comprehend, and analyze a variety of fictional texts including narratives, literary nonfiction, poetry, and drama. </a:t>
                      </a:r>
                    </a:p>
                    <a:p>
                      <a:pPr lvl="1" indent="0" algn="l">
                        <a:lnSpc>
                          <a:spcPct val="100000"/>
                        </a:lnSpc>
                        <a:spcBef>
                          <a:spcPts val="0"/>
                        </a:spcBef>
                        <a:spcAft>
                          <a:spcPts val="0"/>
                        </a:spcAft>
                        <a:buClr>
                          <a:srgbClr val="003C71"/>
                        </a:buClr>
                        <a:buNone/>
                      </a:pPr>
                      <a:r>
                        <a:rPr lang="en-US" sz="1100" kern="1200">
                          <a:solidFill>
                            <a:schemeClr val="dk1"/>
                          </a:solidFill>
                          <a:latin typeface="+mj-lt"/>
                          <a:ea typeface="+mn-ea"/>
                          <a:cs typeface="+mn-cs"/>
                        </a:rPr>
                        <a:t>• a) Identify the characteristics that distinguish literary forms. </a:t>
                      </a:r>
                    </a:p>
                    <a:p>
                      <a:pPr lvl="1" indent="0" algn="l">
                        <a:lnSpc>
                          <a:spcPct val="100000"/>
                        </a:lnSpc>
                        <a:spcBef>
                          <a:spcPts val="0"/>
                        </a:spcBef>
                        <a:spcAft>
                          <a:spcPts val="0"/>
                        </a:spcAft>
                        <a:buClr>
                          <a:srgbClr val="003C71"/>
                        </a:buClr>
                        <a:buNone/>
                      </a:pPr>
                      <a:r>
                        <a:rPr lang="en-US" sz="1100" kern="1200">
                          <a:solidFill>
                            <a:schemeClr val="dk1"/>
                          </a:solidFill>
                          <a:latin typeface="+mj-lt"/>
                          <a:ea typeface="+mn-ea"/>
                          <a:cs typeface="+mn-cs"/>
                        </a:rPr>
                        <a:t>• c) Interpret how themes are connected across texts. </a:t>
                      </a:r>
                    </a:p>
                    <a:p>
                      <a:pPr lvl="1" indent="0" algn="l">
                        <a:lnSpc>
                          <a:spcPct val="100000"/>
                        </a:lnSpc>
                        <a:spcBef>
                          <a:spcPts val="0"/>
                        </a:spcBef>
                        <a:spcAft>
                          <a:spcPts val="0"/>
                        </a:spcAft>
                        <a:buClr>
                          <a:srgbClr val="003C71"/>
                        </a:buClr>
                        <a:buNone/>
                      </a:pPr>
                      <a:r>
                        <a:rPr lang="en-US" sz="1100" kern="1200">
                          <a:solidFill>
                            <a:schemeClr val="dk1"/>
                          </a:solidFill>
                          <a:latin typeface="+mj-lt"/>
                          <a:ea typeface="+mn-ea"/>
                          <a:cs typeface="+mn-cs"/>
                        </a:rPr>
                        <a:t>• j) Make inferences and draw conclusions using references from the text(s) for support. </a:t>
                      </a:r>
                    </a:p>
                    <a:p>
                      <a:pPr lvl="1" indent="0" algn="l">
                        <a:lnSpc>
                          <a:spcPct val="100000"/>
                        </a:lnSpc>
                        <a:spcBef>
                          <a:spcPts val="0"/>
                        </a:spcBef>
                        <a:spcAft>
                          <a:spcPts val="0"/>
                        </a:spcAft>
                        <a:buClr>
                          <a:srgbClr val="003C71"/>
                        </a:buClr>
                        <a:buNone/>
                      </a:pPr>
                      <a:r>
                        <a:rPr lang="en-US" sz="1100" kern="1200">
                          <a:solidFill>
                            <a:schemeClr val="dk1"/>
                          </a:solidFill>
                          <a:latin typeface="+mj-lt"/>
                          <a:ea typeface="+mn-ea"/>
                          <a:cs typeface="+mn-cs"/>
                        </a:rPr>
                        <a:t>• k) Compare/contrast details in literary and informational nonfiction texts. </a:t>
                      </a:r>
                    </a:p>
                    <a:p>
                      <a:pPr lvl="1" indent="0" algn="l">
                        <a:lnSpc>
                          <a:spcPct val="100000"/>
                        </a:lnSpc>
                        <a:spcBef>
                          <a:spcPts val="0"/>
                        </a:spcBef>
                        <a:spcAft>
                          <a:spcPts val="0"/>
                        </a:spcAft>
                        <a:buClr>
                          <a:srgbClr val="003C71"/>
                        </a:buClr>
                        <a:buNone/>
                      </a:pPr>
                      <a:r>
                        <a:rPr lang="en-US" sz="1100" kern="1200">
                          <a:solidFill>
                            <a:schemeClr val="dk1"/>
                          </a:solidFill>
                          <a:latin typeface="+mj-lt"/>
                          <a:ea typeface="+mn-ea"/>
                          <a:cs typeface="+mn-cs"/>
                        </a:rPr>
                        <a:t>• l) Use reading strategies to monitor comprehension throughout the reading process. </a:t>
                      </a:r>
                    </a:p>
                    <a:p>
                      <a:pPr lvl="0" indent="0" algn="l">
                        <a:lnSpc>
                          <a:spcPct val="100000"/>
                        </a:lnSpc>
                        <a:spcBef>
                          <a:spcPts val="0"/>
                        </a:spcBef>
                        <a:spcAft>
                          <a:spcPts val="0"/>
                        </a:spcAft>
                        <a:buClr>
                          <a:srgbClr val="003C71"/>
                        </a:buClr>
                        <a:buNone/>
                      </a:pPr>
                      <a:r>
                        <a:rPr lang="en-US" sz="1400" b="1" kern="1200">
                          <a:solidFill>
                            <a:schemeClr val="dk1"/>
                          </a:solidFill>
                          <a:latin typeface="+mj-lt"/>
                          <a:ea typeface="+mn-ea"/>
                          <a:cs typeface="+mn-cs"/>
                        </a:rPr>
                        <a:t>9.5 The student will read and analyze a variety of nonfiction texts. </a:t>
                      </a:r>
                    </a:p>
                    <a:p>
                      <a:pPr lvl="1" indent="0" algn="l">
                        <a:lnSpc>
                          <a:spcPct val="100000"/>
                        </a:lnSpc>
                        <a:spcBef>
                          <a:spcPts val="0"/>
                        </a:spcBef>
                        <a:spcAft>
                          <a:spcPts val="0"/>
                        </a:spcAft>
                        <a:buClr>
                          <a:srgbClr val="003C71"/>
                        </a:buClr>
                        <a:buNone/>
                      </a:pPr>
                      <a:r>
                        <a:rPr lang="en-US" sz="1100" kern="1200">
                          <a:solidFill>
                            <a:schemeClr val="dk1"/>
                          </a:solidFill>
                          <a:latin typeface="+mj-lt"/>
                          <a:ea typeface="+mn-ea"/>
                          <a:cs typeface="+mn-cs"/>
                        </a:rPr>
                        <a:t>b) Make inferences and draw conclusions based on explicit and implied information using evidence from text as support. </a:t>
                      </a:r>
                    </a:p>
                    <a:p>
                      <a:pPr lvl="1" indent="0" algn="l">
                        <a:lnSpc>
                          <a:spcPct val="100000"/>
                        </a:lnSpc>
                        <a:spcBef>
                          <a:spcPts val="0"/>
                        </a:spcBef>
                        <a:spcAft>
                          <a:spcPts val="0"/>
                        </a:spcAft>
                        <a:buClr>
                          <a:srgbClr val="003C71"/>
                        </a:buClr>
                        <a:buNone/>
                      </a:pPr>
                      <a:r>
                        <a:rPr lang="en-US" sz="1100" kern="1200">
                          <a:solidFill>
                            <a:schemeClr val="dk1"/>
                          </a:solidFill>
                          <a:latin typeface="+mj-lt"/>
                          <a:ea typeface="+mn-ea"/>
                          <a:cs typeface="+mn-cs"/>
                        </a:rPr>
                        <a:t>• j) Differentiate between fact and opinion and evaluate their impact. </a:t>
                      </a:r>
                    </a:p>
                    <a:p>
                      <a:pPr lvl="1" indent="0" algn="l">
                        <a:lnSpc>
                          <a:spcPct val="100000"/>
                        </a:lnSpc>
                        <a:spcBef>
                          <a:spcPts val="0"/>
                        </a:spcBef>
                        <a:spcAft>
                          <a:spcPts val="0"/>
                        </a:spcAft>
                        <a:buClr>
                          <a:srgbClr val="003C71"/>
                        </a:buClr>
                        <a:buNone/>
                      </a:pPr>
                      <a:r>
                        <a:rPr lang="en-US" sz="1100" kern="1200">
                          <a:solidFill>
                            <a:schemeClr val="dk1"/>
                          </a:solidFill>
                          <a:latin typeface="+mj-lt"/>
                          <a:ea typeface="+mn-ea"/>
                          <a:cs typeface="+mn-cs"/>
                        </a:rPr>
                        <a:t>• l) Use the reading strategies to monitor comprehension throughout the reading process.</a:t>
                      </a:r>
                      <a:endParaRPr lang="en-US" sz="1100" b="0" i="0" u="none" strike="noStrike" kern="1200" noProof="0">
                        <a:solidFill>
                          <a:srgbClr val="000000"/>
                        </a:solidFill>
                        <a:effectLst/>
                        <a:highlight>
                          <a:srgbClr val="FFFFFF"/>
                        </a:highlight>
                        <a:latin typeface="+mj-lt"/>
                        <a:ea typeface="+mn-ea"/>
                        <a:cs typeface="+mn-cs"/>
                      </a:endParaRPr>
                    </a:p>
                    <a:p>
                      <a:pPr fontAlgn="t"/>
                      <a:endParaRPr lang="en-US">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52070" indent="-287020" rtl="0" fontAlgn="t">
                        <a:spcBef>
                          <a:spcPts val="0"/>
                        </a:spcBef>
                        <a:spcAft>
                          <a:spcPts val="0"/>
                        </a:spcAft>
                      </a:pPr>
                      <a:r>
                        <a:rPr lang="en-US" sz="1400" b="1">
                          <a:latin typeface="+mj-lt"/>
                        </a:rPr>
                        <a:t>9.DSR The student will build knowledge and comprehension skills from reading a range of challenging, content-rich texts. This includes fluently reading and gathering evidence from grade-level complex texts, reading widely on topics to gain worthwhile knowledge and vocabulary, and using reading strategies when comprehension breaks down.</a:t>
                      </a:r>
                    </a:p>
                    <a:p>
                      <a:pPr marL="52070" indent="-287020" rtl="0" fontAlgn="t">
                        <a:spcBef>
                          <a:spcPts val="0"/>
                        </a:spcBef>
                        <a:spcAft>
                          <a:spcPts val="0"/>
                        </a:spcAft>
                      </a:pPr>
                      <a:r>
                        <a:rPr lang="en-US" sz="1100">
                          <a:latin typeface="+mj-lt"/>
                        </a:rPr>
                        <a:t>D. Regularly engage in reading a series of conceptually related texts organized around topics of study to build knowledge and vocabulary (These texts should be at a range of complexity levels so students can read the texts independently, with peers, or with modest support.). Use this background knowledge as context for new </a:t>
                      </a:r>
                      <a:r>
                        <a:rPr lang="en-US" sz="1100" b="1">
                          <a:latin typeface="+mj-lt"/>
                        </a:rPr>
                        <a:t>learning (Deep Reading on Topics to Build Knowledge and Vocabulary, K-12). </a:t>
                      </a:r>
                    </a:p>
                    <a:p>
                      <a:pPr marL="52070" indent="-287020" rtl="0" fontAlgn="t">
                        <a:spcBef>
                          <a:spcPts val="0"/>
                        </a:spcBef>
                        <a:spcAft>
                          <a:spcPts val="0"/>
                        </a:spcAft>
                      </a:pPr>
                      <a:r>
                        <a:rPr lang="en-US" sz="1100">
                          <a:latin typeface="+mj-lt"/>
                        </a:rPr>
                        <a:t>E. Use reading strategies as needed to aid and monitor comprehension when encountering challenging sections of text. These sense-making strategies attend to text structure, common organizational structures, summarizing, asking questions of the text, and others </a:t>
                      </a:r>
                      <a:r>
                        <a:rPr lang="en-US" sz="1100" b="1">
                          <a:latin typeface="+mj-lt"/>
                        </a:rPr>
                        <a:t>(Reading Strategies, 3-12).</a:t>
                      </a:r>
                      <a:endParaRPr lang="en-US" sz="1100" b="1">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14399256"/>
                  </a:ext>
                </a:extLst>
              </a:tr>
            </a:tbl>
          </a:graphicData>
        </a:graphic>
      </p:graphicFrame>
      <p:sp>
        <p:nvSpPr>
          <p:cNvPr id="6" name="TextBox 5">
            <a:extLst>
              <a:ext uri="{FF2B5EF4-FFF2-40B4-BE49-F238E27FC236}">
                <a16:creationId xmlns:a16="http://schemas.microsoft.com/office/drawing/2014/main" id="{58400D2F-9800-59AC-7CA7-5CBD4B61BB67}"/>
              </a:ext>
            </a:extLst>
          </p:cNvPr>
          <p:cNvSpPr txBox="1"/>
          <p:nvPr/>
        </p:nvSpPr>
        <p:spPr>
          <a:xfrm>
            <a:off x="348966" y="5209897"/>
            <a:ext cx="11456505" cy="1015663"/>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eorgia"/>
              </a:rPr>
              <a:t> </a:t>
            </a:r>
            <a:r>
              <a:rPr lang="en-US" sz="1600" b="1" u="sng">
                <a:solidFill>
                  <a:srgbClr val="FFFFFF"/>
                </a:solidFill>
                <a:latin typeface="Georgia"/>
                <a:cs typeface="Calibri"/>
              </a:rPr>
              <a:t>Revisions</a:t>
            </a:r>
            <a:r>
              <a:rPr lang="en-US" sz="1600" b="1">
                <a:solidFill>
                  <a:srgbClr val="FFFFFF"/>
                </a:solidFill>
                <a:latin typeface="Georgia"/>
                <a:cs typeface="Calibri"/>
              </a:rPr>
              <a:t>:</a:t>
            </a:r>
          </a:p>
          <a:p>
            <a:r>
              <a:rPr lang="en-US" sz="1400">
                <a:solidFill>
                  <a:srgbClr val="FFFFFF"/>
                </a:solidFill>
                <a:latin typeface="Georgia"/>
                <a:ea typeface="+mn-lt"/>
                <a:cs typeface="+mn-lt"/>
              </a:rPr>
              <a:t>• 9.DSR.1 D. -Engages regularly opportunities to read conceptually related texts through various reading experiences.</a:t>
            </a:r>
          </a:p>
          <a:p>
            <a:r>
              <a:rPr lang="en-US" sz="1400">
                <a:solidFill>
                  <a:srgbClr val="FFFFFF"/>
                </a:solidFill>
                <a:latin typeface="Georgia"/>
                <a:ea typeface="+mn-lt"/>
                <a:cs typeface="+mn-lt"/>
              </a:rPr>
              <a:t>• 9.DSR.1 E. - Addresses skill identified in 2017 9.4l and 9.5l to use reading strategies effectively when encountering a challenging section of text. Specifies reading strategies that could be used.</a:t>
            </a:r>
            <a:endParaRPr lang="en-US">
              <a:latin typeface="Georgia"/>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29393884"/>
      </p:ext>
    </p:extLst>
  </p:cSld>
  <p:clrMapOvr>
    <a:masterClrMapping/>
  </p:clrMapOvr>
  <mc:AlternateContent xmlns:mc="http://schemas.openxmlformats.org/markup-compatibility/2006" xmlns:p14="http://schemas.microsoft.com/office/powerpoint/2010/main">
    <mc:Choice Requires="p14">
      <p:transition spd="slow" p14:dur="2000" advTm="39899"/>
    </mc:Choice>
    <mc:Fallback xmlns="">
      <p:transition spd="slow" advTm="39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Reading and Vocabulary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15</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87019935"/>
      </p:ext>
    </p:extLst>
  </p:cSld>
  <p:clrMapOvr>
    <a:masterClrMapping/>
  </p:clrMapOvr>
  <mc:AlternateContent xmlns:mc="http://schemas.openxmlformats.org/markup-compatibility/2006" xmlns:p14="http://schemas.microsoft.com/office/powerpoint/2010/main">
    <mc:Choice Requires="p14">
      <p:transition spd="slow" p14:dur="2000" advTm="17391"/>
    </mc:Choice>
    <mc:Fallback xmlns="">
      <p:transition spd="slow" advTm="17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16</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986045935"/>
              </p:ext>
            </p:extLst>
          </p:nvPr>
        </p:nvGraphicFramePr>
        <p:xfrm>
          <a:off x="353391" y="265043"/>
          <a:ext cx="11452080" cy="47244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br>
                        <a:rPr lang="en-US" sz="1100" b="0" i="0" u="none" strike="noStrike" noProof="0">
                          <a:solidFill>
                            <a:srgbClr val="000000"/>
                          </a:solidFill>
                          <a:effectLst/>
                          <a:highlight>
                            <a:srgbClr val="FFFFFF"/>
                          </a:highlight>
                          <a:latin typeface="Georgia"/>
                        </a:rPr>
                      </a:br>
                      <a:r>
                        <a:rPr lang="en-US" sz="1400" b="1">
                          <a:latin typeface="+mj-lt"/>
                        </a:rPr>
                        <a:t>9.3 The student will apply knowledge of word origins, derivations, and figurative language to extend vocabulary development in authentic texts. </a:t>
                      </a:r>
                    </a:p>
                    <a:p>
                      <a:pPr lvl="0" algn="l">
                        <a:lnSpc>
                          <a:spcPct val="100000"/>
                        </a:lnSpc>
                        <a:spcBef>
                          <a:spcPts val="0"/>
                        </a:spcBef>
                        <a:spcAft>
                          <a:spcPts val="0"/>
                        </a:spcAft>
                        <a:buNone/>
                      </a:pPr>
                      <a:r>
                        <a:rPr lang="en-US" sz="1100">
                          <a:latin typeface="+mj-lt"/>
                        </a:rPr>
                        <a:t>• a) Use structural analysis of roots, affixes, synonyms, and antonyms to understand complex words. </a:t>
                      </a:r>
                    </a:p>
                    <a:p>
                      <a:pPr lvl="0" algn="l">
                        <a:lnSpc>
                          <a:spcPct val="100000"/>
                        </a:lnSpc>
                        <a:spcBef>
                          <a:spcPts val="0"/>
                        </a:spcBef>
                        <a:spcAft>
                          <a:spcPts val="0"/>
                        </a:spcAft>
                        <a:buNone/>
                      </a:pPr>
                      <a:r>
                        <a:rPr lang="en-US" sz="1100">
                          <a:latin typeface="+mj-lt"/>
                        </a:rPr>
                        <a:t>• b) Use context, structure, and connotations to determine meanings of words and phrases. </a:t>
                      </a:r>
                    </a:p>
                    <a:p>
                      <a:pPr lvl="0" algn="l">
                        <a:lnSpc>
                          <a:spcPct val="100000"/>
                        </a:lnSpc>
                        <a:spcBef>
                          <a:spcPts val="0"/>
                        </a:spcBef>
                        <a:spcAft>
                          <a:spcPts val="0"/>
                        </a:spcAft>
                        <a:buNone/>
                      </a:pPr>
                      <a:r>
                        <a:rPr lang="en-US" sz="1100">
                          <a:latin typeface="+mj-lt"/>
                        </a:rPr>
                        <a:t>• c) Discriminate between connotative and denotative meanings and interpret the connotation. </a:t>
                      </a:r>
                    </a:p>
                    <a:p>
                      <a:pPr lvl="0" algn="l">
                        <a:lnSpc>
                          <a:spcPct val="100000"/>
                        </a:lnSpc>
                        <a:spcBef>
                          <a:spcPts val="0"/>
                        </a:spcBef>
                        <a:spcAft>
                          <a:spcPts val="0"/>
                        </a:spcAft>
                        <a:buNone/>
                      </a:pPr>
                      <a:r>
                        <a:rPr lang="en-US" sz="1100">
                          <a:latin typeface="+mj-lt"/>
                        </a:rPr>
                        <a:t>• d) Identify the meaning of common idioms. </a:t>
                      </a:r>
                    </a:p>
                    <a:p>
                      <a:pPr lvl="0" algn="l">
                        <a:lnSpc>
                          <a:spcPct val="100000"/>
                        </a:lnSpc>
                        <a:spcBef>
                          <a:spcPts val="0"/>
                        </a:spcBef>
                        <a:spcAft>
                          <a:spcPts val="0"/>
                        </a:spcAft>
                        <a:buNone/>
                      </a:pPr>
                      <a:r>
                        <a:rPr lang="en-US" sz="1100">
                          <a:latin typeface="+mj-lt"/>
                        </a:rPr>
                        <a:t>• e) Explain the meaning of literary and classical allusions and figurative language in text. </a:t>
                      </a:r>
                    </a:p>
                    <a:p>
                      <a:pPr lvl="0" algn="l">
                        <a:lnSpc>
                          <a:spcPct val="100000"/>
                        </a:lnSpc>
                        <a:spcBef>
                          <a:spcPts val="0"/>
                        </a:spcBef>
                        <a:spcAft>
                          <a:spcPts val="0"/>
                        </a:spcAft>
                        <a:buNone/>
                      </a:pPr>
                      <a:r>
                        <a:rPr lang="en-US" sz="1100">
                          <a:latin typeface="+mj-lt"/>
                        </a:rPr>
                        <a:t>• f) Extend general and cross-curricular vocabulary through speaking, listening, reading, and writing. </a:t>
                      </a:r>
                      <a:endParaRPr lang="en-US" sz="1100" b="0" i="0" u="none" strike="noStrike" noProof="0">
                        <a:solidFill>
                          <a:srgbClr val="000000"/>
                        </a:solidFill>
                        <a:effectLst/>
                        <a:highlight>
                          <a:srgbClr val="FFFFFF"/>
                        </a:highlight>
                        <a:latin typeface="+mj-lt"/>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a:solidFill>
                            <a:srgbClr val="000000"/>
                          </a:solidFill>
                          <a:effectLst/>
                          <a:highlight>
                            <a:srgbClr val="FFFFFF"/>
                          </a:highlight>
                          <a:latin typeface="Times New Roman"/>
                        </a:rPr>
                      </a:br>
                      <a:endParaRPr lang="en-US" sz="1100" b="0" i="0" u="none" strike="noStrike" noProof="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a:solidFill>
                          <a:schemeClr val="accent1"/>
                        </a:solidFill>
                        <a:latin typeface="Georgia"/>
                      </a:endParaRPr>
                    </a:p>
                    <a:p>
                      <a:pPr fontAlgn="t"/>
                      <a:br>
                        <a:rPr lang="en-US">
                          <a:effectLst/>
                          <a:highlight>
                            <a:srgbClr val="FFFFFF"/>
                          </a:highlight>
                        </a:rPr>
                      </a:b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Clr>
                          <a:srgbClr val="003C71"/>
                        </a:buClr>
                        <a:buNone/>
                      </a:pPr>
                      <a:r>
                        <a:rPr lang="en-US" sz="1400" b="1">
                          <a:latin typeface="+mj-lt"/>
                        </a:rPr>
                        <a:t>9.RV The student will systematically build vocabulary and word knowledge based on grade nine content and texts. </a:t>
                      </a:r>
                    </a:p>
                    <a:p>
                      <a:pPr lvl="0" algn="l">
                        <a:lnSpc>
                          <a:spcPct val="100000"/>
                        </a:lnSpc>
                        <a:spcBef>
                          <a:spcPts val="0"/>
                        </a:spcBef>
                        <a:spcAft>
                          <a:spcPts val="0"/>
                        </a:spcAft>
                        <a:buClr>
                          <a:srgbClr val="003C71"/>
                        </a:buClr>
                        <a:buNone/>
                      </a:pPr>
                      <a:endParaRPr lang="en-US" sz="1400" b="1">
                        <a:latin typeface="+mj-lt"/>
                      </a:endParaRPr>
                    </a:p>
                    <a:p>
                      <a:pPr lvl="0" algn="l">
                        <a:lnSpc>
                          <a:spcPct val="100000"/>
                        </a:lnSpc>
                        <a:spcBef>
                          <a:spcPts val="0"/>
                        </a:spcBef>
                        <a:spcAft>
                          <a:spcPts val="0"/>
                        </a:spcAft>
                        <a:buClr>
                          <a:srgbClr val="003C71"/>
                        </a:buClr>
                        <a:buNone/>
                      </a:pPr>
                      <a:r>
                        <a:rPr lang="en-US" sz="1400" b="1">
                          <a:latin typeface="+mj-lt"/>
                        </a:rPr>
                        <a:t>9.RV.1 Vocabulary Development and Word Analysis </a:t>
                      </a:r>
                    </a:p>
                    <a:p>
                      <a:pPr marL="228600" lvl="0" indent="-228600" algn="l">
                        <a:lnSpc>
                          <a:spcPct val="100000"/>
                        </a:lnSpc>
                        <a:spcBef>
                          <a:spcPts val="0"/>
                        </a:spcBef>
                        <a:spcAft>
                          <a:spcPts val="0"/>
                        </a:spcAft>
                        <a:buClr>
                          <a:srgbClr val="003C71"/>
                        </a:buClr>
                        <a:buAutoNum type="alphaUcPeriod"/>
                      </a:pPr>
                      <a:r>
                        <a:rPr lang="en-US" sz="1100">
                          <a:latin typeface="+mj-lt"/>
                        </a:rPr>
                        <a:t>Develop and accurately use general academic and content-specific vocabulary through reading, discussing, and writing about grade-level texts and topics. </a:t>
                      </a:r>
                    </a:p>
                    <a:p>
                      <a:pPr marL="228600" lvl="0" indent="-228600" algn="l">
                        <a:lnSpc>
                          <a:spcPct val="100000"/>
                        </a:lnSpc>
                        <a:spcBef>
                          <a:spcPts val="0"/>
                        </a:spcBef>
                        <a:spcAft>
                          <a:spcPts val="0"/>
                        </a:spcAft>
                        <a:buClr>
                          <a:srgbClr val="003C71"/>
                        </a:buClr>
                        <a:buAutoNum type="alphaUcPeriod"/>
                      </a:pPr>
                      <a:r>
                        <a:rPr lang="en-US" sz="1100">
                          <a:latin typeface="+mj-lt"/>
                        </a:rPr>
                        <a:t>Use context and sentence structure to clarify the literal and figurative meanings of words and phrases. </a:t>
                      </a:r>
                    </a:p>
                    <a:p>
                      <a:pPr marL="228600" lvl="0" indent="-228600" algn="l">
                        <a:lnSpc>
                          <a:spcPct val="100000"/>
                        </a:lnSpc>
                        <a:spcBef>
                          <a:spcPts val="0"/>
                        </a:spcBef>
                        <a:spcAft>
                          <a:spcPts val="0"/>
                        </a:spcAft>
                        <a:buClr>
                          <a:srgbClr val="003C71"/>
                        </a:buClr>
                        <a:buAutoNum type="alphaUcPeriod"/>
                      </a:pPr>
                      <a:r>
                        <a:rPr lang="en-US" sz="1100">
                          <a:latin typeface="+mj-lt"/>
                        </a:rPr>
                        <a:t>Use structural analysis of roots, affixes, and etymology to explain the meanings of unfamiliar and complex words.</a:t>
                      </a:r>
                    </a:p>
                    <a:p>
                      <a:pPr marL="228600" lvl="0" indent="-228600" algn="l">
                        <a:lnSpc>
                          <a:spcPct val="100000"/>
                        </a:lnSpc>
                        <a:spcBef>
                          <a:spcPts val="0"/>
                        </a:spcBef>
                        <a:spcAft>
                          <a:spcPts val="0"/>
                        </a:spcAft>
                        <a:buClr>
                          <a:srgbClr val="003C71"/>
                        </a:buClr>
                        <a:buAutoNum type="alphaUcPeriod"/>
                      </a:pPr>
                      <a:r>
                        <a:rPr lang="en-US" sz="1100">
                          <a:latin typeface="+mj-lt"/>
                        </a:rPr>
                        <a:t>Discriminate between the connotative and denotative meanings and interpret the connotation(s).</a:t>
                      </a:r>
                    </a:p>
                    <a:p>
                      <a:pPr marL="228600" lvl="0" indent="-228600" algn="l">
                        <a:lnSpc>
                          <a:spcPct val="100000"/>
                        </a:lnSpc>
                        <a:spcBef>
                          <a:spcPts val="0"/>
                        </a:spcBef>
                        <a:spcAft>
                          <a:spcPts val="0"/>
                        </a:spcAft>
                        <a:buClr>
                          <a:srgbClr val="003C71"/>
                        </a:buClr>
                        <a:buAutoNum type="alphaUcPeriod"/>
                      </a:pPr>
                      <a:r>
                        <a:rPr lang="en-US" sz="1100">
                          <a:latin typeface="+mj-lt"/>
                        </a:rPr>
                        <a:t>Identify and explain the meaning of common idioms in context.</a:t>
                      </a:r>
                    </a:p>
                    <a:p>
                      <a:pPr marL="228600" lvl="0" indent="-228600" algn="l">
                        <a:lnSpc>
                          <a:spcPct val="100000"/>
                        </a:lnSpc>
                        <a:spcBef>
                          <a:spcPts val="0"/>
                        </a:spcBef>
                        <a:spcAft>
                          <a:spcPts val="0"/>
                        </a:spcAft>
                        <a:buClr>
                          <a:srgbClr val="003C71"/>
                        </a:buClr>
                        <a:buAutoNum type="alphaUcPeriod"/>
                      </a:pPr>
                      <a:r>
                        <a:rPr lang="en-US" sz="1100">
                          <a:latin typeface="+mj-lt"/>
                        </a:rPr>
                        <a:t>Explain the meaning of literary and classical allusions and figurative language in context and analyze their roles in texts.</a:t>
                      </a:r>
                    </a:p>
                    <a:p>
                      <a:pPr marL="228600" lvl="0" indent="-228600" algn="l">
                        <a:lnSpc>
                          <a:spcPct val="100000"/>
                        </a:lnSpc>
                        <a:spcBef>
                          <a:spcPts val="0"/>
                        </a:spcBef>
                        <a:spcAft>
                          <a:spcPts val="0"/>
                        </a:spcAft>
                        <a:buClr>
                          <a:srgbClr val="003C71"/>
                        </a:buClr>
                        <a:buAutoNum type="alphaUcPeriod"/>
                      </a:pPr>
                      <a:r>
                        <a:rPr lang="en-US" sz="1100">
                          <a:latin typeface="+mj-lt"/>
                        </a:rPr>
                        <a:t>Use newly learned words and phrases in multiple contexts, including students’ discussions and speaking and writing activities.</a:t>
                      </a:r>
                    </a:p>
                    <a:p>
                      <a:pPr marL="285750" lvl="0" indent="-285750" algn="l">
                        <a:lnSpc>
                          <a:spcPct val="100000"/>
                        </a:lnSpc>
                        <a:spcBef>
                          <a:spcPts val="0"/>
                        </a:spcBef>
                        <a:spcAft>
                          <a:spcPts val="0"/>
                        </a:spcAft>
                        <a:buClr>
                          <a:srgbClr val="003C71"/>
                        </a:buClr>
                        <a:buAutoNum type="alphaUcPeriod"/>
                      </a:pPr>
                      <a:endParaRPr lang="en-US"/>
                    </a:p>
                    <a:p>
                      <a:pPr lvl="0" indent="0">
                        <a:spcBef>
                          <a:spcPts val="0"/>
                        </a:spcBef>
                        <a:spcAft>
                          <a:spcPts val="0"/>
                        </a:spcAft>
                        <a:buClr>
                          <a:srgbClr val="003C71"/>
                        </a:buClr>
                        <a:buNone/>
                      </a:pPr>
                      <a:endParaRPr lang="en-US">
                        <a:solidFill>
                          <a:schemeClr val="accent1"/>
                        </a:solidFill>
                      </a:endParaRPr>
                    </a:p>
                    <a:p>
                      <a:pPr marL="52070" indent="-287020" rtl="0" fontAlgn="t">
                        <a:spcBef>
                          <a:spcPts val="0"/>
                        </a:spcBef>
                        <a:spcAft>
                          <a:spcPts val="0"/>
                        </a:spcAft>
                      </a:pPr>
                      <a:br>
                        <a:rPr lang="en-US">
                          <a:solidFill>
                            <a:srgbClr val="003C71"/>
                          </a:solidFill>
                          <a:effectLst/>
                          <a:highlight>
                            <a:srgbClr val="FFFFFF"/>
                          </a:highlight>
                        </a:rPr>
                      </a:br>
                      <a:r>
                        <a:rPr lang="en-US" sz="1400" b="1">
                          <a:solidFill>
                            <a:schemeClr val="accent1"/>
                          </a:solidFill>
                          <a:effectLst/>
                          <a:highlight>
                            <a:srgbClr val="FFFFFF"/>
                          </a:highlight>
                          <a:latin typeface="Calibri"/>
                        </a:rPr>
                        <a:t> </a:t>
                      </a:r>
                      <a:endParaRPr lang="en-US">
                        <a:solidFill>
                          <a:schemeClr val="accent1"/>
                        </a:solidFill>
                        <a:effectLst/>
                        <a:highlight>
                          <a:srgbClr val="FFFFFF"/>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3792845"/>
            <a:ext cx="11456505" cy="2092881"/>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eorgia"/>
              </a:rPr>
              <a:t> </a:t>
            </a:r>
            <a:r>
              <a:rPr lang="en-US" sz="1600" b="1" u="sng">
                <a:solidFill>
                  <a:srgbClr val="FFFFFF"/>
                </a:solidFill>
                <a:latin typeface="Georgia"/>
                <a:cs typeface="Calibri"/>
              </a:rPr>
              <a:t>Revisions</a:t>
            </a:r>
            <a:r>
              <a:rPr lang="en-US" sz="1600" b="1">
                <a:solidFill>
                  <a:srgbClr val="FFFFFF"/>
                </a:solidFill>
                <a:latin typeface="Georgia"/>
                <a:cs typeface="Calibri"/>
              </a:rPr>
              <a:t>:</a:t>
            </a:r>
          </a:p>
          <a:p>
            <a:r>
              <a:rPr lang="en-US" sz="1400">
                <a:solidFill>
                  <a:schemeClr val="bg2"/>
                </a:solidFill>
                <a:latin typeface="Georgia"/>
                <a:ea typeface="+mn-lt"/>
                <a:cs typeface="+mn-lt"/>
              </a:rPr>
              <a:t>• 9.RV.1 A. - Expands 2017 9.3f to enhance the integration of academic and content vocabulary when listening, reading, and discussing grade nine texts and topics. </a:t>
            </a:r>
            <a:endParaRPr lang="en-US">
              <a:solidFill>
                <a:schemeClr val="bg2"/>
              </a:solidFill>
              <a:latin typeface="Georgia"/>
              <a:ea typeface="+mn-lt"/>
              <a:cs typeface="+mn-lt"/>
            </a:endParaRPr>
          </a:p>
          <a:p>
            <a:r>
              <a:rPr lang="en-US" sz="1400">
                <a:solidFill>
                  <a:schemeClr val="bg2"/>
                </a:solidFill>
                <a:latin typeface="Georgia"/>
                <a:ea typeface="+mn-lt"/>
                <a:cs typeface="+mn-lt"/>
              </a:rPr>
              <a:t>• 9.RV.1 B. - Combines skills addressed in 2017 9.3b and 9.3e. </a:t>
            </a:r>
            <a:endParaRPr lang="en-US">
              <a:solidFill>
                <a:schemeClr val="bg2"/>
              </a:solidFill>
              <a:latin typeface="Georgia"/>
              <a:ea typeface="+mn-lt"/>
              <a:cs typeface="+mn-lt"/>
            </a:endParaRPr>
          </a:p>
          <a:p>
            <a:r>
              <a:rPr lang="en-US" sz="1400">
                <a:solidFill>
                  <a:schemeClr val="bg2"/>
                </a:solidFill>
                <a:latin typeface="Georgia"/>
                <a:ea typeface="+mn-lt"/>
                <a:cs typeface="+mn-lt"/>
              </a:rPr>
              <a:t>• 9.RV.1 C.- Aligns with the skills identified in 2017 9.3a.  </a:t>
            </a:r>
            <a:endParaRPr lang="en-US">
              <a:solidFill>
                <a:schemeClr val="bg2"/>
              </a:solidFill>
              <a:latin typeface="Georgia"/>
              <a:ea typeface="+mn-lt"/>
              <a:cs typeface="+mn-lt"/>
            </a:endParaRPr>
          </a:p>
          <a:p>
            <a:r>
              <a:rPr lang="en-US" sz="1400">
                <a:solidFill>
                  <a:schemeClr val="bg2"/>
                </a:solidFill>
                <a:latin typeface="Georgia"/>
                <a:ea typeface="+mn-lt"/>
                <a:cs typeface="+mn-lt"/>
              </a:rPr>
              <a:t>• 9.RV.1 D. - Aligns with skills addressed in 2017 9.3c. </a:t>
            </a:r>
            <a:endParaRPr lang="en-US">
              <a:solidFill>
                <a:schemeClr val="bg2"/>
              </a:solidFill>
              <a:latin typeface="Georgia"/>
              <a:ea typeface="+mn-lt"/>
              <a:cs typeface="+mn-lt"/>
            </a:endParaRPr>
          </a:p>
          <a:p>
            <a:r>
              <a:rPr lang="en-US" sz="1400">
                <a:solidFill>
                  <a:schemeClr val="bg2"/>
                </a:solidFill>
                <a:latin typeface="Georgia"/>
                <a:ea typeface="+mn-lt"/>
                <a:cs typeface="+mn-lt"/>
              </a:rPr>
              <a:t>• 9.RV.1 E. - Aligns with the skills addressed in 2017 9.3d. </a:t>
            </a:r>
            <a:endParaRPr lang="en-US">
              <a:solidFill>
                <a:schemeClr val="bg2"/>
              </a:solidFill>
              <a:latin typeface="Georgia"/>
              <a:ea typeface="+mn-lt"/>
              <a:cs typeface="+mn-lt"/>
            </a:endParaRPr>
          </a:p>
          <a:p>
            <a:r>
              <a:rPr lang="en-US" sz="1400">
                <a:solidFill>
                  <a:schemeClr val="bg2"/>
                </a:solidFill>
                <a:latin typeface="Georgia"/>
                <a:ea typeface="+mn-lt"/>
                <a:cs typeface="+mn-lt"/>
              </a:rPr>
              <a:t>• 9.RV.1 F. Aligns with the skills addressed in 2017 9.3e to clarify how literary and classical allusions function in a text. </a:t>
            </a:r>
            <a:endParaRPr lang="en-US">
              <a:solidFill>
                <a:schemeClr val="bg2"/>
              </a:solidFill>
              <a:latin typeface="Georgia"/>
              <a:ea typeface="+mn-lt"/>
              <a:cs typeface="+mn-lt"/>
            </a:endParaRPr>
          </a:p>
          <a:p>
            <a:r>
              <a:rPr lang="en-US" sz="1400">
                <a:solidFill>
                  <a:schemeClr val="bg2"/>
                </a:solidFill>
                <a:latin typeface="Georgia"/>
                <a:ea typeface="+mn-lt"/>
                <a:cs typeface="+mn-lt"/>
              </a:rPr>
              <a:t>• 9.RV.1.G - Use newly learned words and phrases when speaking and writing and during discussions.</a:t>
            </a:r>
            <a:endParaRPr lang="en-US">
              <a:solidFill>
                <a:schemeClr val="bg2"/>
              </a:solidFill>
              <a:latin typeface="Georgia"/>
              <a:ea typeface="+mn-lt"/>
              <a:cs typeface="+mn-l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63719107"/>
      </p:ext>
    </p:extLst>
  </p:cSld>
  <p:clrMapOvr>
    <a:masterClrMapping/>
  </p:clrMapOvr>
  <mc:AlternateContent xmlns:mc="http://schemas.openxmlformats.org/markup-compatibility/2006" xmlns:p14="http://schemas.microsoft.com/office/powerpoint/2010/main">
    <mc:Choice Requires="p14">
      <p:transition spd="slow" p14:dur="2000" advTm="53037"/>
    </mc:Choice>
    <mc:Fallback xmlns="">
      <p:transition spd="slow" advTm="53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Reading Literary Text</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17</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11975068"/>
      </p:ext>
    </p:extLst>
  </p:cSld>
  <p:clrMapOvr>
    <a:masterClrMapping/>
  </p:clrMapOvr>
  <mc:AlternateContent xmlns:mc="http://schemas.openxmlformats.org/markup-compatibility/2006" xmlns:p14="http://schemas.microsoft.com/office/powerpoint/2010/main">
    <mc:Choice Requires="p14">
      <p:transition spd="slow" p14:dur="2000" advTm="18633"/>
    </mc:Choice>
    <mc:Fallback xmlns="">
      <p:transition spd="slow" advTm="18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a:xfrm>
            <a:off x="8963722" y="6226252"/>
            <a:ext cx="2743200" cy="365125"/>
          </a:xfrm>
        </p:spPr>
        <p:txBody>
          <a:bodyPr/>
          <a:lstStyle/>
          <a:p>
            <a:fld id="{B2102BAA-C61A-4A39-BDF1-4340D572B82C}" type="slidenum">
              <a:rPr lang="en-US" smtClean="0"/>
              <a:t>18</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839593113"/>
              </p:ext>
            </p:extLst>
          </p:nvPr>
        </p:nvGraphicFramePr>
        <p:xfrm>
          <a:off x="353391" y="265043"/>
          <a:ext cx="11452080" cy="359664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fontAlgn="t"/>
                      <a:r>
                        <a:rPr lang="en-US" b="1">
                          <a:effectLst/>
                          <a:highlight>
                            <a:srgbClr val="FFFFFF"/>
                          </a:highlight>
                          <a:latin typeface="+mj-lt"/>
                        </a:rPr>
                        <a:t>9.</a:t>
                      </a:r>
                      <a:r>
                        <a:rPr lang="en-US" b="1">
                          <a:latin typeface="+mj-lt"/>
                        </a:rPr>
                        <a:t>4 The student will read, comprehend, and analyze a variety of fictional texts including narratives, literary nonfiction, poetry, and drama. </a:t>
                      </a:r>
                    </a:p>
                    <a:p>
                      <a:pPr lvl="0">
                        <a:buNone/>
                      </a:pPr>
                      <a:r>
                        <a:rPr lang="en-US" sz="1100" b="0" i="0" u="none" strike="noStrike" noProof="0">
                          <a:latin typeface="Times New Roman"/>
                        </a:rPr>
                        <a:t>• a) Identify the characteristics that distinguish literary forms.</a:t>
                      </a:r>
                    </a:p>
                    <a:p>
                      <a:pPr lvl="0">
                        <a:buNone/>
                      </a:pPr>
                      <a:r>
                        <a:rPr lang="en-US" sz="1100">
                          <a:latin typeface="+mj-lt"/>
                        </a:rPr>
                        <a:t>• b) Explain the relationships between and among elements of literature: characters, plot, setting, tone, point of view, and theme. </a:t>
                      </a:r>
                    </a:p>
                    <a:p>
                      <a:pPr fontAlgn="t"/>
                      <a:r>
                        <a:rPr lang="en-US" sz="1100">
                          <a:latin typeface="+mj-lt"/>
                        </a:rPr>
                        <a:t>• d) Compare and contrast the use of rhyme, rhythm, sound, imagery, and other literary devices to convey a message and elicit the reader’s emotion. </a:t>
                      </a:r>
                    </a:p>
                    <a:p>
                      <a:pPr fontAlgn="t"/>
                      <a:r>
                        <a:rPr lang="en-US" sz="1100">
                          <a:latin typeface="+mj-lt"/>
                        </a:rPr>
                        <a:t>• e) Analyze the cultural or social function of a literary text. </a:t>
                      </a:r>
                    </a:p>
                    <a:p>
                      <a:pPr fontAlgn="t"/>
                      <a:r>
                        <a:rPr lang="en-US" sz="1100">
                          <a:latin typeface="+mj-lt"/>
                        </a:rPr>
                        <a:t>• f) Explain the relationship between the author’s style and literary effect. </a:t>
                      </a:r>
                    </a:p>
                    <a:p>
                      <a:pPr fontAlgn="t"/>
                      <a:r>
                        <a:rPr lang="en-US" sz="1100">
                          <a:latin typeface="+mj-lt"/>
                        </a:rPr>
                        <a:t>• g) Explain the influence of historical context on the form, style, and point of view of a written work. </a:t>
                      </a:r>
                    </a:p>
                    <a:p>
                      <a:pPr fontAlgn="t"/>
                      <a:r>
                        <a:rPr lang="en-US" sz="1100">
                          <a:latin typeface="+mj-lt"/>
                        </a:rPr>
                        <a:t>• h) Compare and contrast authors’ use of literary elements within a variety of genres. </a:t>
                      </a:r>
                    </a:p>
                    <a:p>
                      <a:pPr fontAlgn="t"/>
                      <a:r>
                        <a:rPr lang="en-US" sz="1100">
                          <a:latin typeface="+mj-lt"/>
                        </a:rPr>
                        <a:t>• </a:t>
                      </a:r>
                      <a:r>
                        <a:rPr lang="en-US" sz="1100" err="1">
                          <a:latin typeface="+mj-lt"/>
                        </a:rPr>
                        <a:t>i</a:t>
                      </a:r>
                      <a:r>
                        <a:rPr lang="en-US" sz="1100">
                          <a:latin typeface="+mj-lt"/>
                        </a:rPr>
                        <a:t>) Analyze how the author’s specific word choices and syntax impact the author’s purpose. </a:t>
                      </a:r>
                      <a:endParaRPr lang="en-US" sz="1100">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52070" indent="-287020" rtl="0" fontAlgn="t">
                        <a:spcBef>
                          <a:spcPts val="0"/>
                        </a:spcBef>
                        <a:spcAft>
                          <a:spcPts val="0"/>
                        </a:spcAft>
                      </a:pPr>
                      <a:r>
                        <a:rPr lang="en-US" sz="1400" b="1">
                          <a:latin typeface="+mj-lt"/>
                        </a:rPr>
                        <a:t>9.RL The student will use textual evidence to demonstrate comprehension and build knowledge from a variety of grade-level complex literary texts read to include narratives, literary nonfiction, poetry, and drama. </a:t>
                      </a:r>
                    </a:p>
                    <a:p>
                      <a:pPr marL="52070" indent="-287020" rtl="0" fontAlgn="t">
                        <a:spcBef>
                          <a:spcPts val="0"/>
                        </a:spcBef>
                        <a:spcAft>
                          <a:spcPts val="0"/>
                        </a:spcAft>
                      </a:pPr>
                      <a:endParaRPr lang="en-US" sz="1400" b="1">
                        <a:latin typeface="+mj-lt"/>
                      </a:endParaRPr>
                    </a:p>
                    <a:p>
                      <a:pPr marL="52070" indent="-287020" rtl="0" fontAlgn="t">
                        <a:spcBef>
                          <a:spcPts val="0"/>
                        </a:spcBef>
                        <a:spcAft>
                          <a:spcPts val="0"/>
                        </a:spcAft>
                      </a:pPr>
                      <a:r>
                        <a:rPr lang="en-US" sz="1400" b="1">
                          <a:latin typeface="+mj-lt"/>
                        </a:rPr>
                        <a:t>9.RL.1 Key Ideas and Plot Details </a:t>
                      </a:r>
                    </a:p>
                    <a:p>
                      <a:pPr marL="107950" indent="-342900" rtl="0" fontAlgn="t">
                        <a:spcBef>
                          <a:spcPts val="0"/>
                        </a:spcBef>
                        <a:spcAft>
                          <a:spcPts val="0"/>
                        </a:spcAft>
                        <a:buAutoNum type="alphaUcPeriod"/>
                      </a:pPr>
                      <a:r>
                        <a:rPr lang="en-US" sz="1100">
                          <a:latin typeface="+mj-lt"/>
                        </a:rPr>
                        <a:t>Explain stated or implied themes, analyzing their development over the course of texts, and the relationship of characters, setting, and plot to those themes. </a:t>
                      </a:r>
                    </a:p>
                    <a:p>
                      <a:pPr marL="107950" indent="-342900" rtl="0" fontAlgn="t">
                        <a:spcBef>
                          <a:spcPts val="0"/>
                        </a:spcBef>
                        <a:spcAft>
                          <a:spcPts val="0"/>
                        </a:spcAft>
                        <a:buAutoNum type="alphaUcPeriod"/>
                      </a:pPr>
                      <a:r>
                        <a:rPr lang="en-US" sz="1100">
                          <a:latin typeface="+mj-lt"/>
                        </a:rPr>
                        <a:t>Examine and analyze the characteristics that distinguish literary forms (e.g., fiction, nonfiction, poetry, prose, novel, drama, essay, speech) and analyze how the differing structure of each literary form contributes to its meaning and style.</a:t>
                      </a:r>
                    </a:p>
                    <a:p>
                      <a:pPr marL="107950" indent="-342900" rtl="0" fontAlgn="t">
                        <a:spcBef>
                          <a:spcPts val="0"/>
                        </a:spcBef>
                        <a:spcAft>
                          <a:spcPts val="0"/>
                        </a:spcAft>
                        <a:buAutoNum type="alphaUcPeriod"/>
                      </a:pPr>
                      <a:r>
                        <a:rPr lang="en-US" sz="1100">
                          <a:latin typeface="+mj-lt"/>
                        </a:rPr>
                        <a:t>Differentiate between character types in literary texts (e.g., dynamic/round character, static/flat character, and stereotype) and their impact on the theme.</a:t>
                      </a:r>
                    </a:p>
                    <a:p>
                      <a:pPr marL="107950" lvl="0" indent="-342900">
                        <a:spcBef>
                          <a:spcPts val="0"/>
                        </a:spcBef>
                        <a:spcAft>
                          <a:spcPts val="0"/>
                        </a:spcAft>
                        <a:buAutoNum type="alphaUcPeriod"/>
                      </a:pPr>
                      <a:r>
                        <a:rPr lang="en-US" sz="1100" b="0" i="0" u="none" strike="noStrike" noProof="0">
                          <a:solidFill>
                            <a:srgbClr val="002060"/>
                          </a:solidFill>
                          <a:latin typeface="Georgia"/>
                        </a:rPr>
                        <a:t>Identify and describe how dramatic conventions (e.g., soliloquy, aside, narration, direct address to the audience) contribute to the theme and effect of plays from various cultures</a:t>
                      </a:r>
                      <a:r>
                        <a:rPr lang="en-US" sz="1200" b="0" i="0" u="none" strike="noStrike" noProof="0">
                          <a:solidFill>
                            <a:srgbClr val="000000"/>
                          </a:solidFill>
                          <a:latin typeface="Times New Roman"/>
                        </a:rPr>
                        <a:t>.</a:t>
                      </a:r>
                      <a:endParaRPr lang="en-US" sz="1100">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3928616"/>
            <a:ext cx="11456505" cy="2154436"/>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eorgia"/>
              </a:rPr>
              <a:t> </a:t>
            </a:r>
            <a:br>
              <a:rPr lang="en-US">
                <a:latin typeface="Georgia"/>
              </a:rPr>
            </a:br>
            <a:r>
              <a:rPr lang="en-US" sz="1600" b="1" u="sng">
                <a:solidFill>
                  <a:srgbClr val="FFFFFF"/>
                </a:solidFill>
                <a:latin typeface="Georgia"/>
                <a:cs typeface="Calibri"/>
              </a:rPr>
              <a:t>Revisions</a:t>
            </a:r>
            <a:r>
              <a:rPr lang="en-US" sz="1600" b="1">
                <a:solidFill>
                  <a:srgbClr val="FFFFFF"/>
                </a:solidFill>
                <a:latin typeface="Georgia"/>
                <a:cs typeface="Calibri"/>
              </a:rPr>
              <a:t>:</a:t>
            </a:r>
          </a:p>
          <a:p>
            <a:r>
              <a:rPr lang="en-US" sz="1400">
                <a:solidFill>
                  <a:schemeClr val="bg2"/>
                </a:solidFill>
                <a:latin typeface="Georgia"/>
                <a:ea typeface="+mn-lt"/>
                <a:cs typeface="+mn-lt"/>
              </a:rPr>
              <a:t>• 9.RL.1 A.- Combines skills identified in 2017 9.4b and 9.4c and analyzes how themes are developed in texts through plot details. </a:t>
            </a:r>
          </a:p>
          <a:p>
            <a:r>
              <a:rPr lang="en-US" sz="1400">
                <a:solidFill>
                  <a:schemeClr val="bg2"/>
                </a:solidFill>
                <a:latin typeface="Georgia"/>
                <a:ea typeface="+mn-lt"/>
                <a:cs typeface="+mn-lt"/>
              </a:rPr>
              <a:t>• 9.RL.1 B. - Aligns with skills identified in 2017 9.4a and specifies the literary forms that could be used when analyzing and comparing one form’s characteristics to another. </a:t>
            </a:r>
          </a:p>
          <a:p>
            <a:r>
              <a:rPr lang="en-US" sz="1400">
                <a:solidFill>
                  <a:schemeClr val="bg2"/>
                </a:solidFill>
                <a:latin typeface="Georgia"/>
                <a:ea typeface="+mn-lt"/>
                <a:cs typeface="+mn-lt"/>
              </a:rPr>
              <a:t>• 9.RL.1 C. Aligns with skills identified in 2017 9.4b and increases the rigor to differentiate the actions of different character types and how they influence the theme. </a:t>
            </a:r>
          </a:p>
          <a:p>
            <a:r>
              <a:rPr lang="en-US" sz="1400">
                <a:solidFill>
                  <a:schemeClr val="bg2"/>
                </a:solidFill>
                <a:latin typeface="Georgia"/>
                <a:ea typeface="+mn-lt"/>
                <a:cs typeface="+mn-lt"/>
              </a:rPr>
              <a:t>• 9.RL.1.D. - Identifies and describes how dramatic conventions contribute to the theme and effect of plays from various cultures.</a:t>
            </a:r>
            <a:endParaRPr lang="en-US" sz="1400">
              <a:solidFill>
                <a:schemeClr val="bg2"/>
              </a:solidFill>
              <a:latin typeface="Georgia"/>
              <a:cs typeface="Calibri"/>
            </a:endParaRPr>
          </a:p>
          <a:p>
            <a:pPr marL="228600" indent="-228600">
              <a:buFont typeface=""/>
              <a:buChar char="•"/>
            </a:pPr>
            <a:endParaRPr lang="en-US" sz="1600" b="1">
              <a:solidFill>
                <a:schemeClr val="bg2"/>
              </a:solidFill>
              <a:latin typeface="Georgia"/>
              <a:cs typeface="Calibri"/>
            </a:endParaRPr>
          </a:p>
        </p:txBody>
      </p:sp>
      <p:sp>
        <p:nvSpPr>
          <p:cNvPr id="2" name="AutoShape 2" descr="https://gbc-powerpoint.officeapps.live.com/pods/GetClipboardImage.ashx?Id=0f161145-bb5f-4759-87f7-a1bf76e05b59&amp;DC=GB4&amp;pkey=3088cc25-fea9-4f89-8e47-8179a4e9ddfd&amp;wdwaccluster=GB4"/>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00064055"/>
      </p:ext>
    </p:extLst>
  </p:cSld>
  <p:clrMapOvr>
    <a:masterClrMapping/>
  </p:clrMapOvr>
  <mc:AlternateContent xmlns:mc="http://schemas.openxmlformats.org/markup-compatibility/2006" xmlns:p14="http://schemas.microsoft.com/office/powerpoint/2010/main">
    <mc:Choice Requires="p14">
      <p:transition spd="slow" p14:dur="2000" advTm="30122"/>
    </mc:Choice>
    <mc:Fallback xmlns="">
      <p:transition spd="slow" advTm="30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a:xfrm>
            <a:off x="8963722" y="6226252"/>
            <a:ext cx="2743200" cy="365125"/>
          </a:xfrm>
        </p:spPr>
        <p:txBody>
          <a:bodyPr/>
          <a:lstStyle/>
          <a:p>
            <a:fld id="{B2102BAA-C61A-4A39-BDF1-4340D572B82C}" type="slidenum">
              <a:rPr lang="en-US" smtClean="0"/>
              <a:t>19</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095192875"/>
              </p:ext>
            </p:extLst>
          </p:nvPr>
        </p:nvGraphicFramePr>
        <p:xfrm>
          <a:off x="353391" y="265043"/>
          <a:ext cx="11452080" cy="308229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fontAlgn="t"/>
                      <a:r>
                        <a:rPr lang="en-US" sz="1400" b="1" kern="1200">
                          <a:solidFill>
                            <a:schemeClr val="dk1"/>
                          </a:solidFill>
                          <a:effectLst/>
                          <a:highlight>
                            <a:srgbClr val="FFFFFF"/>
                          </a:highlight>
                          <a:latin typeface="+mj-lt"/>
                          <a:ea typeface="+mn-ea"/>
                          <a:cs typeface="+mn-cs"/>
                        </a:rPr>
                        <a:t>9.</a:t>
                      </a:r>
                      <a:r>
                        <a:rPr lang="en-US" sz="1400" b="1" kern="1200">
                          <a:solidFill>
                            <a:schemeClr val="dk1"/>
                          </a:solidFill>
                          <a:latin typeface="+mj-lt"/>
                          <a:ea typeface="+mn-ea"/>
                          <a:cs typeface="+mn-cs"/>
                        </a:rPr>
                        <a:t>4 The student will read, comprehend, and analyze a variety of fictional texts including narratives, literary nonfiction, poetry, and drama. </a:t>
                      </a:r>
                    </a:p>
                    <a:p>
                      <a:pPr fontAlgn="t"/>
                      <a:r>
                        <a:rPr lang="en-US" sz="1100" kern="1200">
                          <a:solidFill>
                            <a:schemeClr val="dk1"/>
                          </a:solidFill>
                          <a:latin typeface="+mj-lt"/>
                          <a:ea typeface="+mn-ea"/>
                          <a:cs typeface="+mn-cs"/>
                        </a:rPr>
                        <a:t>• b) Explain the relationships between and among elements of literature: characters, plot, setting, tone, point of view, and theme. </a:t>
                      </a:r>
                    </a:p>
                    <a:p>
                      <a:pPr fontAlgn="t"/>
                      <a:r>
                        <a:rPr lang="en-US" sz="1100" kern="1200">
                          <a:solidFill>
                            <a:schemeClr val="dk1"/>
                          </a:solidFill>
                          <a:latin typeface="+mj-lt"/>
                          <a:ea typeface="+mn-ea"/>
                          <a:cs typeface="+mn-cs"/>
                        </a:rPr>
                        <a:t>• d) Compare and contrast the use of rhyme, rhythm, sound, imagery, and other literary devices to convey a message and elicit the reader’s emotion. </a:t>
                      </a:r>
                    </a:p>
                    <a:p>
                      <a:pPr fontAlgn="t"/>
                      <a:r>
                        <a:rPr lang="en-US" sz="1100" kern="1200">
                          <a:solidFill>
                            <a:schemeClr val="dk1"/>
                          </a:solidFill>
                          <a:latin typeface="+mj-lt"/>
                          <a:ea typeface="+mn-ea"/>
                          <a:cs typeface="+mn-cs"/>
                        </a:rPr>
                        <a:t>• e) Analyze the cultural or social function of a literary text. </a:t>
                      </a:r>
                    </a:p>
                    <a:p>
                      <a:pPr fontAlgn="t"/>
                      <a:r>
                        <a:rPr lang="en-US" sz="1100" kern="1200">
                          <a:solidFill>
                            <a:schemeClr val="dk1"/>
                          </a:solidFill>
                          <a:latin typeface="+mj-lt"/>
                          <a:ea typeface="+mn-ea"/>
                          <a:cs typeface="+mn-cs"/>
                        </a:rPr>
                        <a:t>• f) Explain the relationship between the author’s style and literary effect. </a:t>
                      </a:r>
                    </a:p>
                    <a:p>
                      <a:pPr fontAlgn="t"/>
                      <a:r>
                        <a:rPr lang="en-US" sz="1100" kern="1200">
                          <a:solidFill>
                            <a:schemeClr val="dk1"/>
                          </a:solidFill>
                          <a:latin typeface="+mj-lt"/>
                          <a:ea typeface="+mn-ea"/>
                          <a:cs typeface="+mn-cs"/>
                        </a:rPr>
                        <a:t>• g) Explain the influence of historical context on the form, style, and point of view of a written work. </a:t>
                      </a:r>
                    </a:p>
                    <a:p>
                      <a:pPr fontAlgn="t"/>
                      <a:r>
                        <a:rPr lang="en-US" sz="1100" kern="1200">
                          <a:solidFill>
                            <a:schemeClr val="dk1"/>
                          </a:solidFill>
                          <a:latin typeface="+mj-lt"/>
                          <a:ea typeface="+mn-ea"/>
                          <a:cs typeface="+mn-cs"/>
                        </a:rPr>
                        <a:t>• h) Compare and contrast authors’ use of literary elements within a variety of genres. </a:t>
                      </a:r>
                    </a:p>
                    <a:p>
                      <a:pPr fontAlgn="t"/>
                      <a:r>
                        <a:rPr lang="en-US" sz="1100" kern="1200">
                          <a:solidFill>
                            <a:schemeClr val="dk1"/>
                          </a:solidFill>
                          <a:latin typeface="+mj-lt"/>
                          <a:ea typeface="+mn-ea"/>
                          <a:cs typeface="+mn-cs"/>
                        </a:rPr>
                        <a:t>• </a:t>
                      </a:r>
                      <a:r>
                        <a:rPr lang="en-US" sz="1100" kern="1200" err="1">
                          <a:solidFill>
                            <a:schemeClr val="dk1"/>
                          </a:solidFill>
                          <a:latin typeface="+mj-lt"/>
                          <a:ea typeface="+mn-ea"/>
                          <a:cs typeface="+mn-cs"/>
                        </a:rPr>
                        <a:t>i</a:t>
                      </a:r>
                      <a:r>
                        <a:rPr lang="en-US" sz="1100" kern="1200">
                          <a:solidFill>
                            <a:schemeClr val="dk1"/>
                          </a:solidFill>
                          <a:latin typeface="+mj-lt"/>
                          <a:ea typeface="+mn-ea"/>
                          <a:cs typeface="+mn-cs"/>
                        </a:rPr>
                        <a:t>) Analyze how the author’s specific word choices and syntax impact the author’s purpose. </a:t>
                      </a:r>
                      <a:endParaRPr lang="en-US" sz="1100" kern="1200">
                        <a:solidFill>
                          <a:schemeClr val="dk1"/>
                        </a:solidFill>
                        <a:effectLst/>
                        <a:highlight>
                          <a:srgbClr val="FFFFFF"/>
                        </a:highlight>
                        <a:latin typeface="+mj-lt"/>
                        <a:ea typeface="+mn-ea"/>
                        <a:cs typeface="+mn-cs"/>
                      </a:endParaRPr>
                    </a:p>
                    <a:p>
                      <a:pPr fontAlgn="t"/>
                      <a:endParaRPr lang="en-US">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52070" indent="-287020" rtl="0" fontAlgn="t">
                        <a:spcBef>
                          <a:spcPts val="0"/>
                        </a:spcBef>
                        <a:spcAft>
                          <a:spcPts val="0"/>
                        </a:spcAft>
                      </a:pPr>
                      <a:r>
                        <a:rPr lang="en-US" sz="1400" b="1">
                          <a:latin typeface="+mj-lt"/>
                        </a:rPr>
                        <a:t>9.RL The student will use textual evidence to demonstrate comprehension and build knowledge from a variety of grade-level complex literary texts read to include narratives, literary nonfiction, poetry, and drama. </a:t>
                      </a:r>
                    </a:p>
                    <a:p>
                      <a:pPr marL="52070" indent="-287020" rtl="0" fontAlgn="t">
                        <a:spcBef>
                          <a:spcPts val="0"/>
                        </a:spcBef>
                        <a:spcAft>
                          <a:spcPts val="0"/>
                        </a:spcAft>
                      </a:pPr>
                      <a:endParaRPr lang="en-US" sz="1400" b="1">
                        <a:latin typeface="+mj-lt"/>
                      </a:endParaRPr>
                    </a:p>
                    <a:p>
                      <a:pPr marL="52070" indent="-287020" rtl="0" fontAlgn="t">
                        <a:spcBef>
                          <a:spcPts val="0"/>
                        </a:spcBef>
                        <a:spcAft>
                          <a:spcPts val="0"/>
                        </a:spcAft>
                      </a:pPr>
                      <a:r>
                        <a:rPr lang="en-US" sz="1400" b="1">
                          <a:latin typeface="+mj-lt"/>
                        </a:rPr>
                        <a:t>9.RL.2 Craft and Style </a:t>
                      </a:r>
                    </a:p>
                    <a:p>
                      <a:pPr marL="107950" indent="-342900" rtl="0" fontAlgn="t">
                        <a:spcBef>
                          <a:spcPts val="0"/>
                        </a:spcBef>
                        <a:spcAft>
                          <a:spcPts val="0"/>
                        </a:spcAft>
                        <a:buAutoNum type="alphaUcPeriod"/>
                      </a:pPr>
                      <a:r>
                        <a:rPr lang="en-US" sz="1100">
                          <a:latin typeface="+mj-lt"/>
                        </a:rPr>
                        <a:t>Analyze the use of rhyme, rhythm, sound, imagery, and other literary devices in poetry to convey a message and elicit a reader’s emotions. </a:t>
                      </a:r>
                    </a:p>
                    <a:p>
                      <a:pPr marL="107950" indent="-342900" rtl="0" fontAlgn="t">
                        <a:spcBef>
                          <a:spcPts val="0"/>
                        </a:spcBef>
                        <a:spcAft>
                          <a:spcPts val="0"/>
                        </a:spcAft>
                        <a:buAutoNum type="alphaUcPeriod"/>
                      </a:pPr>
                      <a:r>
                        <a:rPr lang="en-US" sz="1100">
                          <a:latin typeface="+mj-lt"/>
                        </a:rPr>
                        <a:t>Explain how an author’s specific word choices, syntax, tone, and voice shape the meaning of the text.</a:t>
                      </a:r>
                    </a:p>
                    <a:p>
                      <a:pPr marL="107950" indent="-342900" rtl="0" fontAlgn="t">
                        <a:spcBef>
                          <a:spcPts val="0"/>
                        </a:spcBef>
                        <a:spcAft>
                          <a:spcPts val="0"/>
                        </a:spcAft>
                        <a:buAutoNum type="alphaUcPeriod"/>
                      </a:pPr>
                      <a:r>
                        <a:rPr lang="en-US" sz="1100">
                          <a:latin typeface="+mj-lt"/>
                        </a:rPr>
                        <a:t>Explain the point of view and distinguish between what is implied or intended because of the use of hyperbole, irony, sarcasm, and understatement. </a:t>
                      </a:r>
                    </a:p>
                    <a:p>
                      <a:pPr marL="52070" indent="-287020" rtl="0" fontAlgn="t">
                        <a:spcBef>
                          <a:spcPts val="0"/>
                        </a:spcBef>
                        <a:spcAft>
                          <a:spcPts val="0"/>
                        </a:spcAft>
                      </a:pPr>
                      <a:endParaRPr lang="en-US">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3452038"/>
            <a:ext cx="11456505" cy="2277547"/>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eorgia"/>
              </a:rPr>
              <a:t> </a:t>
            </a:r>
            <a:br>
              <a:rPr lang="en-US">
                <a:latin typeface="Georgia"/>
              </a:rPr>
            </a:br>
            <a:r>
              <a:rPr lang="en-US" sz="1600" b="1" u="sng">
                <a:solidFill>
                  <a:srgbClr val="FFFFFF"/>
                </a:solidFill>
                <a:latin typeface="Georgia"/>
                <a:cs typeface="Calibri"/>
              </a:rPr>
              <a:t>Revisions</a:t>
            </a:r>
            <a:r>
              <a:rPr lang="en-US" sz="1600" b="1">
                <a:solidFill>
                  <a:srgbClr val="FFFFFF"/>
                </a:solidFill>
                <a:latin typeface="Georgia"/>
                <a:cs typeface="Calibri"/>
              </a:rPr>
              <a:t>:</a:t>
            </a:r>
          </a:p>
          <a:p>
            <a:r>
              <a:rPr lang="en-US">
                <a:solidFill>
                  <a:schemeClr val="bg2"/>
                </a:solidFill>
                <a:latin typeface="Georgia"/>
                <a:ea typeface="+mn-lt"/>
                <a:cs typeface="+mn-lt"/>
              </a:rPr>
              <a:t>• 9.RL.2 A. - Aligns with 2017 9.4d and 9.4f and increases the rigor to analyze the use of literary devices in poetry and its impact on the reader. </a:t>
            </a:r>
          </a:p>
          <a:p>
            <a:r>
              <a:rPr lang="en-US">
                <a:solidFill>
                  <a:schemeClr val="bg2"/>
                </a:solidFill>
                <a:latin typeface="Georgia"/>
                <a:ea typeface="+mn-lt"/>
                <a:cs typeface="+mn-lt"/>
              </a:rPr>
              <a:t>• 9.RL.2 B. - Aligns with 2017 9.4f, 9.4i, and 9.4k and specifies ways the author creates meaning to include word choices, syntax, tone, and voice </a:t>
            </a:r>
          </a:p>
          <a:p>
            <a:r>
              <a:rPr lang="en-US">
                <a:solidFill>
                  <a:schemeClr val="bg2"/>
                </a:solidFill>
                <a:latin typeface="Georgia"/>
                <a:ea typeface="+mn-lt"/>
                <a:cs typeface="+mn-lt"/>
              </a:rPr>
              <a:t>• 9.RL.2 C. - Aligns with the skills identified in 9.4f, 9.4i, and 9.4j. Specifies how the use of hyperbole, irony, sarcasm, and understatement can impact what is implied or intended in a text.</a:t>
            </a:r>
            <a:endParaRPr lang="en-US">
              <a:solidFill>
                <a:schemeClr val="bg2"/>
              </a:solidFill>
              <a:latin typeface="Georgia"/>
              <a:cs typeface="Calibri"/>
            </a:endParaRPr>
          </a:p>
        </p:txBody>
      </p:sp>
      <p:sp>
        <p:nvSpPr>
          <p:cNvPr id="2" name="AutoShape 2" descr="https://gbc-powerpoint.officeapps.live.com/pods/GetClipboardImage.ashx?Id=0f161145-bb5f-4759-87f7-a1bf76e05b59&amp;DC=GB4&amp;pkey=3088cc25-fea9-4f89-8e47-8179a4e9ddfd&amp;wdwaccluster=GB4"/>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61656008"/>
      </p:ext>
    </p:extLst>
  </p:cSld>
  <p:clrMapOvr>
    <a:masterClrMapping/>
  </p:clrMapOvr>
  <mc:AlternateContent xmlns:mc="http://schemas.openxmlformats.org/markup-compatibility/2006" xmlns:p14="http://schemas.microsoft.com/office/powerpoint/2010/main">
    <mc:Choice Requires="p14">
      <p:transition spd="slow" p14:dur="2000" advTm="47057"/>
    </mc:Choice>
    <mc:Fallback xmlns="">
      <p:transition spd="slow" advTm="47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C20867-FB48-8916-757D-BC6E3D0E6F4A}"/>
              </a:ext>
            </a:extLst>
          </p:cNvPr>
          <p:cNvSpPr>
            <a:spLocks noGrp="1"/>
          </p:cNvSpPr>
          <p:nvPr>
            <p:ph type="body" sz="quarter" idx="13"/>
          </p:nvPr>
        </p:nvSpPr>
        <p:spPr/>
        <p:txBody>
          <a:bodyPr vert="horz" lIns="822960" tIns="640080" rIns="91440" bIns="45720" rtlCol="0" anchor="t">
            <a:normAutofit/>
          </a:bodyPr>
          <a:lstStyle/>
          <a:p>
            <a:r>
              <a:rPr lang="en-US" sz="3600">
                <a:ea typeface="+mj-lt"/>
                <a:cs typeface="+mj-lt"/>
              </a:rPr>
              <a:t>Purpose</a:t>
            </a:r>
            <a:endParaRPr lang="en-US"/>
          </a:p>
          <a:p>
            <a:endParaRPr lang="en-US"/>
          </a:p>
        </p:txBody>
      </p:sp>
      <p:sp>
        <p:nvSpPr>
          <p:cNvPr id="3" name="Content Placeholder 2">
            <a:extLst>
              <a:ext uri="{FF2B5EF4-FFF2-40B4-BE49-F238E27FC236}">
                <a16:creationId xmlns:a16="http://schemas.microsoft.com/office/drawing/2014/main" id="{207452D8-F8DE-17E6-1965-DC4AD21C598D}"/>
              </a:ext>
            </a:extLst>
          </p:cNvPr>
          <p:cNvSpPr>
            <a:spLocks noGrp="1"/>
          </p:cNvSpPr>
          <p:nvPr>
            <p:ph idx="1"/>
          </p:nvPr>
        </p:nvSpPr>
        <p:spPr/>
        <p:txBody>
          <a:bodyPr vert="horz" lIns="91440" tIns="45720" rIns="91440" bIns="45720" rtlCol="0" anchor="t">
            <a:normAutofit/>
          </a:bodyPr>
          <a:lstStyle/>
          <a:p>
            <a:r>
              <a:rPr lang="en-US" sz="3600">
                <a:solidFill>
                  <a:srgbClr val="000000"/>
                </a:solidFill>
                <a:latin typeface="Georgia"/>
                <a:cs typeface="Arial"/>
              </a:rPr>
              <a:t>Overview of the 2024 </a:t>
            </a:r>
            <a:r>
              <a:rPr lang="en-US" sz="3600" i="1">
                <a:solidFill>
                  <a:srgbClr val="000000"/>
                </a:solidFill>
                <a:latin typeface="Georgia"/>
                <a:cs typeface="Arial"/>
              </a:rPr>
              <a:t>English Standards of Learning</a:t>
            </a:r>
            <a:r>
              <a:rPr lang="en-US" sz="3600">
                <a:solidFill>
                  <a:srgbClr val="000000"/>
                </a:solidFill>
                <a:latin typeface="Georgia"/>
                <a:cs typeface="Arial"/>
              </a:rPr>
              <a:t> </a:t>
            </a:r>
            <a:endParaRPr lang="en-US" sz="3600">
              <a:latin typeface="Georgia"/>
              <a:cs typeface="Calibri"/>
            </a:endParaRPr>
          </a:p>
          <a:p>
            <a:pPr>
              <a:buFont typeface="Calibri" panose="020B0604020202020204" pitchFamily="34" charset="0"/>
            </a:pPr>
            <a:r>
              <a:rPr lang="en-US" sz="3600">
                <a:solidFill>
                  <a:srgbClr val="000000"/>
                </a:solidFill>
                <a:latin typeface="Georgia"/>
                <a:cs typeface="Arial"/>
              </a:rPr>
              <a:t>Highlight the changes in the structure and content between the 2017 and 2024 </a:t>
            </a:r>
            <a:r>
              <a:rPr lang="en-US" sz="3600" i="1">
                <a:solidFill>
                  <a:srgbClr val="000000"/>
                </a:solidFill>
                <a:latin typeface="Georgia"/>
                <a:cs typeface="Arial"/>
              </a:rPr>
              <a:t>English Standards of </a:t>
            </a:r>
            <a:r>
              <a:rPr lang="en-US" sz="3600" i="1">
                <a:solidFill>
                  <a:srgbClr val="000000"/>
                </a:solidFill>
                <a:latin typeface="Georgia"/>
                <a:ea typeface="+mn-lt"/>
                <a:cs typeface="Arial"/>
              </a:rPr>
              <a:t>Learning</a:t>
            </a:r>
            <a:endParaRPr lang="en-US" sz="3600" i="1">
              <a:latin typeface="Georgia"/>
              <a:cs typeface="Arial"/>
            </a:endParaRPr>
          </a:p>
          <a:p>
            <a:endParaRPr lang="en-US" sz="3200" i="1">
              <a:solidFill>
                <a:srgbClr val="000000"/>
              </a:solidFill>
              <a:latin typeface="Arial"/>
              <a:cs typeface="Arial"/>
            </a:endParaRPr>
          </a:p>
        </p:txBody>
      </p:sp>
      <p:sp>
        <p:nvSpPr>
          <p:cNvPr id="2" name="Slide Number Placeholder 1">
            <a:extLst>
              <a:ext uri="{FF2B5EF4-FFF2-40B4-BE49-F238E27FC236}">
                <a16:creationId xmlns:a16="http://schemas.microsoft.com/office/drawing/2014/main" id="{24FD08F6-7DC4-982C-B91C-DC9B3F87F5D3}"/>
              </a:ext>
            </a:extLst>
          </p:cNvPr>
          <p:cNvSpPr>
            <a:spLocks noGrp="1"/>
          </p:cNvSpPr>
          <p:nvPr>
            <p:ph type="sldNum" sz="quarter" idx="12"/>
          </p:nvPr>
        </p:nvSpPr>
        <p:spPr/>
        <p:txBody>
          <a:bodyPr/>
          <a:lstStyle/>
          <a:p>
            <a:fld id="{B2102BAA-C61A-4A39-BDF1-4340D572B82C}" type="slidenum">
              <a:rPr lang="en-US" smtClean="0"/>
              <a:t>2</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64685916"/>
      </p:ext>
    </p:extLst>
  </p:cSld>
  <p:clrMapOvr>
    <a:masterClrMapping/>
  </p:clrMapOvr>
  <mc:AlternateContent xmlns:mc="http://schemas.openxmlformats.org/markup-compatibility/2006" xmlns:p14="http://schemas.microsoft.com/office/powerpoint/2010/main">
    <mc:Choice Requires="p14">
      <p:transition spd="slow" p14:dur="2000" advTm="10623"/>
    </mc:Choice>
    <mc:Fallback xmlns="">
      <p:transition spd="slow" advTm="10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a:xfrm>
            <a:off x="8963722" y="6226252"/>
            <a:ext cx="2743200" cy="365125"/>
          </a:xfrm>
        </p:spPr>
        <p:txBody>
          <a:bodyPr/>
          <a:lstStyle/>
          <a:p>
            <a:fld id="{B2102BAA-C61A-4A39-BDF1-4340D572B82C}" type="slidenum">
              <a:rPr lang="en-US" smtClean="0"/>
              <a:t>20</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736745101"/>
              </p:ext>
            </p:extLst>
          </p:nvPr>
        </p:nvGraphicFramePr>
        <p:xfrm>
          <a:off x="353391" y="265043"/>
          <a:ext cx="11452080" cy="308229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fontAlgn="t"/>
                      <a:r>
                        <a:rPr lang="en-US" sz="1400" b="1" kern="1200">
                          <a:solidFill>
                            <a:schemeClr val="dk1"/>
                          </a:solidFill>
                          <a:effectLst/>
                          <a:highlight>
                            <a:srgbClr val="FFFFFF"/>
                          </a:highlight>
                          <a:latin typeface="+mj-lt"/>
                          <a:ea typeface="+mn-ea"/>
                          <a:cs typeface="+mn-cs"/>
                        </a:rPr>
                        <a:t>9.</a:t>
                      </a:r>
                      <a:r>
                        <a:rPr lang="en-US" sz="1400" b="1" kern="1200">
                          <a:solidFill>
                            <a:schemeClr val="dk1"/>
                          </a:solidFill>
                          <a:latin typeface="+mj-lt"/>
                          <a:ea typeface="+mn-ea"/>
                          <a:cs typeface="+mn-cs"/>
                        </a:rPr>
                        <a:t>4 The student will read, comprehend, and analyze a variety of fictional texts including narratives, literary nonfiction, poetry, and drama. </a:t>
                      </a:r>
                    </a:p>
                    <a:p>
                      <a:pPr fontAlgn="t"/>
                      <a:r>
                        <a:rPr lang="en-US" sz="1100" kern="1200">
                          <a:solidFill>
                            <a:schemeClr val="dk1"/>
                          </a:solidFill>
                          <a:latin typeface="+mj-lt"/>
                          <a:ea typeface="+mn-ea"/>
                          <a:cs typeface="+mn-cs"/>
                        </a:rPr>
                        <a:t>• b) Explain the relationships between and among elements of literature: characters, plot, setting, tone, point of view, and theme. </a:t>
                      </a:r>
                    </a:p>
                    <a:p>
                      <a:pPr fontAlgn="t"/>
                      <a:r>
                        <a:rPr lang="en-US" sz="1100" kern="1200">
                          <a:solidFill>
                            <a:schemeClr val="dk1"/>
                          </a:solidFill>
                          <a:latin typeface="+mj-lt"/>
                          <a:ea typeface="+mn-ea"/>
                          <a:cs typeface="+mn-cs"/>
                        </a:rPr>
                        <a:t>• d) Compare and contrast the use of rhyme, rhythm, sound, imagery, and other literary devices to convey a message and elicit the reader’s emotion. </a:t>
                      </a:r>
                    </a:p>
                    <a:p>
                      <a:pPr fontAlgn="t"/>
                      <a:r>
                        <a:rPr lang="en-US" sz="1100" kern="1200">
                          <a:solidFill>
                            <a:schemeClr val="dk1"/>
                          </a:solidFill>
                          <a:latin typeface="+mj-lt"/>
                          <a:ea typeface="+mn-ea"/>
                          <a:cs typeface="+mn-cs"/>
                        </a:rPr>
                        <a:t>• e) Analyze the cultural or social function of a literary text. </a:t>
                      </a:r>
                    </a:p>
                    <a:p>
                      <a:pPr fontAlgn="t"/>
                      <a:r>
                        <a:rPr lang="en-US" sz="1100" kern="1200">
                          <a:solidFill>
                            <a:schemeClr val="dk1"/>
                          </a:solidFill>
                          <a:latin typeface="+mj-lt"/>
                          <a:ea typeface="+mn-ea"/>
                          <a:cs typeface="+mn-cs"/>
                        </a:rPr>
                        <a:t>• f) Explain the relationship between the author’s style and literary effect. </a:t>
                      </a:r>
                    </a:p>
                    <a:p>
                      <a:pPr fontAlgn="t"/>
                      <a:r>
                        <a:rPr lang="en-US" sz="1100" kern="1200">
                          <a:solidFill>
                            <a:schemeClr val="dk1"/>
                          </a:solidFill>
                          <a:latin typeface="+mj-lt"/>
                          <a:ea typeface="+mn-ea"/>
                          <a:cs typeface="+mn-cs"/>
                        </a:rPr>
                        <a:t>• g) Explain the influence of historical context on the form, style, and point of view of a written work. </a:t>
                      </a:r>
                    </a:p>
                    <a:p>
                      <a:pPr fontAlgn="t"/>
                      <a:r>
                        <a:rPr lang="en-US" sz="1100" kern="1200">
                          <a:solidFill>
                            <a:schemeClr val="dk1"/>
                          </a:solidFill>
                          <a:latin typeface="+mj-lt"/>
                          <a:ea typeface="+mn-ea"/>
                          <a:cs typeface="+mn-cs"/>
                        </a:rPr>
                        <a:t>• h) Compare and contrast authors’ use of literary elements within a variety of genres. </a:t>
                      </a:r>
                    </a:p>
                    <a:p>
                      <a:pPr fontAlgn="t"/>
                      <a:r>
                        <a:rPr lang="en-US" sz="1100" kern="1200">
                          <a:solidFill>
                            <a:schemeClr val="dk1"/>
                          </a:solidFill>
                          <a:latin typeface="+mj-lt"/>
                          <a:ea typeface="+mn-ea"/>
                          <a:cs typeface="+mn-cs"/>
                        </a:rPr>
                        <a:t>• </a:t>
                      </a:r>
                      <a:r>
                        <a:rPr lang="en-US" sz="1100" kern="1200" err="1">
                          <a:solidFill>
                            <a:schemeClr val="dk1"/>
                          </a:solidFill>
                          <a:latin typeface="+mj-lt"/>
                          <a:ea typeface="+mn-ea"/>
                          <a:cs typeface="+mn-cs"/>
                        </a:rPr>
                        <a:t>i</a:t>
                      </a:r>
                      <a:r>
                        <a:rPr lang="en-US" sz="1100" kern="1200">
                          <a:solidFill>
                            <a:schemeClr val="dk1"/>
                          </a:solidFill>
                          <a:latin typeface="+mj-lt"/>
                          <a:ea typeface="+mn-ea"/>
                          <a:cs typeface="+mn-cs"/>
                        </a:rPr>
                        <a:t>) Analyze how the author’s specific word choices and syntax impact the author’s purpose.</a:t>
                      </a:r>
                      <a:endParaRPr lang="en-US" sz="1100">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52070" marR="0" lvl="0" indent="-287020" algn="l" rtl="0" eaLnBrk="1" fontAlgn="t" latinLnBrk="0" hangingPunct="1">
                        <a:lnSpc>
                          <a:spcPct val="100000"/>
                        </a:lnSpc>
                        <a:spcBef>
                          <a:spcPts val="0"/>
                        </a:spcBef>
                        <a:spcAft>
                          <a:spcPts val="0"/>
                        </a:spcAft>
                        <a:buClrTx/>
                        <a:buSzTx/>
                        <a:buFontTx/>
                        <a:buNone/>
                      </a:pPr>
                      <a:r>
                        <a:rPr lang="en-US" sz="1400" b="1" kern="1200">
                          <a:solidFill>
                            <a:schemeClr val="dk1"/>
                          </a:solidFill>
                          <a:latin typeface="+mj-lt"/>
                          <a:ea typeface="+mn-ea"/>
                          <a:cs typeface="+mn-cs"/>
                        </a:rPr>
                        <a:t>9.RL The student will use textual evidence to demonstrate comprehension and build knowledge from a variety of grade-level complex literary texts read to include narratives, literary nonfiction, poetry, and drama. </a:t>
                      </a:r>
                    </a:p>
                    <a:p>
                      <a:pPr marL="52070" indent="-287020" rtl="0" fontAlgn="t">
                        <a:spcBef>
                          <a:spcPts val="0"/>
                        </a:spcBef>
                        <a:spcAft>
                          <a:spcPts val="0"/>
                        </a:spcAft>
                      </a:pPr>
                      <a:endParaRPr lang="en-US" sz="1400" b="1">
                        <a:effectLst/>
                        <a:highlight>
                          <a:srgbClr val="FFFFFF"/>
                        </a:highlight>
                        <a:latin typeface="+mj-lt"/>
                      </a:endParaRPr>
                    </a:p>
                    <a:p>
                      <a:pPr marL="52070" indent="-287020" rtl="0" fontAlgn="t">
                        <a:spcBef>
                          <a:spcPts val="0"/>
                        </a:spcBef>
                        <a:spcAft>
                          <a:spcPts val="0"/>
                        </a:spcAft>
                      </a:pPr>
                      <a:endParaRPr lang="en-US" sz="1400" b="1">
                        <a:effectLst/>
                        <a:highlight>
                          <a:srgbClr val="FFFFFF"/>
                        </a:highlight>
                        <a:latin typeface="+mj-lt"/>
                      </a:endParaRPr>
                    </a:p>
                    <a:p>
                      <a:pPr marL="52070" indent="-287020" rtl="0" fontAlgn="t">
                        <a:spcBef>
                          <a:spcPts val="0"/>
                        </a:spcBef>
                        <a:spcAft>
                          <a:spcPts val="0"/>
                        </a:spcAft>
                      </a:pPr>
                      <a:r>
                        <a:rPr lang="en-US" sz="1400" b="1">
                          <a:effectLst/>
                          <a:highlight>
                            <a:srgbClr val="FFFFFF"/>
                          </a:highlight>
                          <a:latin typeface="+mj-lt"/>
                        </a:rPr>
                        <a:t>9</a:t>
                      </a:r>
                      <a:r>
                        <a:rPr lang="en-US" sz="1400" b="1">
                          <a:latin typeface="+mj-lt"/>
                        </a:rPr>
                        <a:t>.RL.3 Integration of Concepts</a:t>
                      </a:r>
                    </a:p>
                    <a:p>
                      <a:pPr marL="52070" indent="-287020" rtl="0" fontAlgn="t">
                        <a:spcBef>
                          <a:spcPts val="0"/>
                        </a:spcBef>
                        <a:spcAft>
                          <a:spcPts val="0"/>
                        </a:spcAft>
                        <a:buAutoNum type="alphaUcPeriod"/>
                      </a:pPr>
                      <a:r>
                        <a:rPr lang="en-US" sz="1200">
                          <a:latin typeface="+mj-lt"/>
                        </a:rPr>
                        <a:t>Describe how the historical or social function of a text depends on its context (e.g., cultural, situational, historical, geographical).</a:t>
                      </a:r>
                    </a:p>
                    <a:p>
                      <a:pPr marL="52070" indent="-287020" rtl="0" fontAlgn="t">
                        <a:spcBef>
                          <a:spcPts val="0"/>
                        </a:spcBef>
                        <a:spcAft>
                          <a:spcPts val="0"/>
                        </a:spcAft>
                        <a:buAutoNum type="alphaUcPeriod"/>
                      </a:pPr>
                      <a:r>
                        <a:rPr lang="en-US" sz="1200">
                          <a:latin typeface="+mj-lt"/>
                        </a:rPr>
                        <a:t>Explain the relationships between and among particular literary elements of a story or play, including how the setting shapes the plot and characters.</a:t>
                      </a:r>
                      <a:endParaRPr lang="en-US" sz="1200">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3343965"/>
            <a:ext cx="11456505" cy="1477328"/>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eorgia"/>
              </a:rPr>
              <a:t> </a:t>
            </a:r>
            <a:br>
              <a:rPr lang="en-US">
                <a:latin typeface="Georgia"/>
              </a:rPr>
            </a:br>
            <a:r>
              <a:rPr lang="en-US" sz="1600" b="1" u="sng">
                <a:solidFill>
                  <a:srgbClr val="FFFFFF"/>
                </a:solidFill>
                <a:latin typeface="Georgia"/>
                <a:cs typeface="Calibri"/>
              </a:rPr>
              <a:t>Revisions</a:t>
            </a:r>
            <a:r>
              <a:rPr lang="en-US" sz="1600" b="1">
                <a:solidFill>
                  <a:srgbClr val="FFFFFF"/>
                </a:solidFill>
                <a:latin typeface="Georgia"/>
                <a:cs typeface="Calibri"/>
              </a:rPr>
              <a:t>:</a:t>
            </a:r>
          </a:p>
          <a:p>
            <a:r>
              <a:rPr lang="en-US" sz="1400">
                <a:solidFill>
                  <a:schemeClr val="bg2"/>
                </a:solidFill>
                <a:latin typeface="Georgia"/>
                <a:ea typeface="+mn-lt"/>
                <a:cs typeface="+mn-lt"/>
              </a:rPr>
              <a:t>• 9.RL.3 A. - Aligns with skills identified in 2017 9.4e and 9.4g and specifies the contexts students in which students will describe the historical and social function of a text. </a:t>
            </a:r>
            <a:endParaRPr lang="en-US">
              <a:solidFill>
                <a:schemeClr val="bg2"/>
              </a:solidFill>
              <a:latin typeface="Georgia"/>
              <a:ea typeface="+mn-lt"/>
              <a:cs typeface="+mn-lt"/>
            </a:endParaRPr>
          </a:p>
          <a:p>
            <a:r>
              <a:rPr lang="en-US" sz="1400">
                <a:solidFill>
                  <a:schemeClr val="bg2"/>
                </a:solidFill>
                <a:latin typeface="Georgia"/>
                <a:ea typeface="+mn-lt"/>
                <a:cs typeface="+mn-lt"/>
              </a:rPr>
              <a:t>• 9.RL.3 B. - Aligns with skills identified in 2017 9.4h and integrates how different literary elements of a story or play create the plot and characters.</a:t>
            </a:r>
            <a:endParaRPr lang="en-US">
              <a:solidFill>
                <a:schemeClr val="bg2"/>
              </a:solidFill>
              <a:latin typeface="Georgia"/>
              <a:cs typeface="Calibri"/>
            </a:endParaRPr>
          </a:p>
        </p:txBody>
      </p:sp>
      <p:sp>
        <p:nvSpPr>
          <p:cNvPr id="2" name="AutoShape 2" descr="https://gbc-powerpoint.officeapps.live.com/pods/GetClipboardImage.ashx?Id=0f161145-bb5f-4759-87f7-a1bf76e05b59&amp;DC=GB4&amp;pkey=3088cc25-fea9-4f89-8e47-8179a4e9ddfd&amp;wdwaccluster=GB4"/>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74632778"/>
      </p:ext>
    </p:extLst>
  </p:cSld>
  <p:clrMapOvr>
    <a:masterClrMapping/>
  </p:clrMapOvr>
  <mc:AlternateContent xmlns:mc="http://schemas.openxmlformats.org/markup-compatibility/2006" xmlns:p14="http://schemas.microsoft.com/office/powerpoint/2010/main">
    <mc:Choice Requires="p14">
      <p:transition spd="slow" p14:dur="2000" advTm="39828"/>
    </mc:Choice>
    <mc:Fallback xmlns="">
      <p:transition spd="slow" advTm="39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Reading Informational Text</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21</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57561133"/>
      </p:ext>
    </p:extLst>
  </p:cSld>
  <p:clrMapOvr>
    <a:masterClrMapping/>
  </p:clrMapOvr>
  <mc:AlternateContent xmlns:mc="http://schemas.openxmlformats.org/markup-compatibility/2006" xmlns:p14="http://schemas.microsoft.com/office/powerpoint/2010/main">
    <mc:Choice Requires="p14">
      <p:transition spd="slow" p14:dur="2000" advTm="23924"/>
    </mc:Choice>
    <mc:Fallback xmlns="">
      <p:transition spd="slow" advTm="23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a:xfrm>
            <a:off x="8963722" y="6226252"/>
            <a:ext cx="2743200" cy="365125"/>
          </a:xfrm>
        </p:spPr>
        <p:txBody>
          <a:bodyPr/>
          <a:lstStyle/>
          <a:p>
            <a:fld id="{B2102BAA-C61A-4A39-BDF1-4340D572B82C}" type="slidenum">
              <a:rPr lang="en-US" smtClean="0"/>
              <a:t>22</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871578333"/>
              </p:ext>
            </p:extLst>
          </p:nvPr>
        </p:nvGraphicFramePr>
        <p:xfrm>
          <a:off x="353391" y="265043"/>
          <a:ext cx="11452080" cy="308229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fontAlgn="t"/>
                      <a:r>
                        <a:rPr lang="en-US" sz="1400" b="1">
                          <a:latin typeface="+mj-lt"/>
                        </a:rPr>
                        <a:t>9.5 The student will read and analyze a variety of nonfiction texts. </a:t>
                      </a:r>
                    </a:p>
                    <a:p>
                      <a:pPr fontAlgn="t"/>
                      <a:r>
                        <a:rPr lang="en-US" sz="1100">
                          <a:latin typeface="+mj-lt"/>
                        </a:rPr>
                        <a:t>• a) Apply knowledge of text features and organizational patterns to understand, analyze, and gain meaning from texts. </a:t>
                      </a:r>
                    </a:p>
                    <a:p>
                      <a:pPr fontAlgn="t"/>
                      <a:r>
                        <a:rPr lang="en-US" sz="1100">
                          <a:latin typeface="+mj-lt"/>
                        </a:rPr>
                        <a:t>• c) Analyze the author’s qualifications, viewpoint, and impact. </a:t>
                      </a:r>
                    </a:p>
                    <a:p>
                      <a:pPr fontAlgn="t"/>
                      <a:r>
                        <a:rPr lang="en-US" sz="1100">
                          <a:latin typeface="+mj-lt"/>
                        </a:rPr>
                        <a:t>• d) Recognize an author’s intended purpose for writing and identify the main idea. </a:t>
                      </a:r>
                    </a:p>
                    <a:p>
                      <a:pPr fontAlgn="t"/>
                      <a:r>
                        <a:rPr lang="en-US" sz="1100">
                          <a:latin typeface="+mj-lt"/>
                        </a:rPr>
                        <a:t>• e) Summarize, paraphrase, and synthesize ideas, while maintaining meaning and a logical sequence of events, within and between texts. </a:t>
                      </a:r>
                    </a:p>
                    <a:p>
                      <a:pPr fontAlgn="t"/>
                      <a:r>
                        <a:rPr lang="en-US" sz="1100">
                          <a:latin typeface="+mj-lt"/>
                        </a:rPr>
                        <a:t>• f) Identify characteristics of expository, technical, and persuasive texts. </a:t>
                      </a:r>
                    </a:p>
                    <a:p>
                      <a:pPr fontAlgn="t"/>
                      <a:r>
                        <a:rPr lang="en-US" sz="1100">
                          <a:latin typeface="+mj-lt"/>
                        </a:rPr>
                        <a:t>• g) Identify a position/argument to be confirmed, disproved, or modified. • h) Evaluate clarity and accuracy of information.</a:t>
                      </a:r>
                      <a:endParaRPr lang="en-US" sz="1100">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52070" indent="-287020" rtl="0" fontAlgn="t">
                        <a:spcBef>
                          <a:spcPts val="0"/>
                        </a:spcBef>
                        <a:spcAft>
                          <a:spcPts val="0"/>
                        </a:spcAft>
                      </a:pPr>
                      <a:r>
                        <a:rPr lang="en-US" sz="1400" b="1">
                          <a:effectLst/>
                          <a:highlight>
                            <a:srgbClr val="FFFFFF"/>
                          </a:highlight>
                          <a:latin typeface="+mj-lt"/>
                        </a:rPr>
                        <a:t>9</a:t>
                      </a:r>
                      <a:r>
                        <a:rPr lang="en-US" sz="1400" b="1">
                          <a:latin typeface="+mj-lt"/>
                        </a:rPr>
                        <a:t>.RI. The student will use textual evidence to demonstrate comprehension and build knowledge from grade-level complex informational texts read. </a:t>
                      </a:r>
                    </a:p>
                    <a:p>
                      <a:pPr marL="52070" indent="-287020" rtl="0" fontAlgn="t">
                        <a:spcBef>
                          <a:spcPts val="0"/>
                        </a:spcBef>
                        <a:spcAft>
                          <a:spcPts val="0"/>
                        </a:spcAft>
                      </a:pPr>
                      <a:endParaRPr lang="en-US" sz="1400" b="1">
                        <a:latin typeface="+mj-lt"/>
                      </a:endParaRPr>
                    </a:p>
                    <a:p>
                      <a:pPr marL="52070" indent="-287020" rtl="0" fontAlgn="t">
                        <a:spcBef>
                          <a:spcPts val="0"/>
                        </a:spcBef>
                        <a:spcAft>
                          <a:spcPts val="0"/>
                        </a:spcAft>
                      </a:pPr>
                      <a:r>
                        <a:rPr lang="en-US" sz="1400" b="1">
                          <a:latin typeface="+mj-lt"/>
                        </a:rPr>
                        <a:t>9.RI.1 Key Ideas and Confirming Details </a:t>
                      </a:r>
                    </a:p>
                    <a:p>
                      <a:pPr marL="52070" indent="-287020" rtl="0" fontAlgn="t">
                        <a:spcBef>
                          <a:spcPts val="0"/>
                        </a:spcBef>
                        <a:spcAft>
                          <a:spcPts val="0"/>
                        </a:spcAft>
                        <a:buAutoNum type="alphaUcPeriod"/>
                      </a:pPr>
                      <a:r>
                        <a:rPr lang="en-US" sz="1100">
                          <a:latin typeface="+mj-lt"/>
                        </a:rPr>
                        <a:t>Analyze the development of main ideas over the course of texts, including how they emerge, are shaped, and are refined by specific details to help reveal the author’s intended purpose for writing. </a:t>
                      </a:r>
                    </a:p>
                    <a:p>
                      <a:pPr marL="52070" indent="-287020" rtl="0" fontAlgn="t">
                        <a:spcBef>
                          <a:spcPts val="0"/>
                        </a:spcBef>
                        <a:spcAft>
                          <a:spcPts val="0"/>
                        </a:spcAft>
                        <a:buAutoNum type="alphaUcPeriod"/>
                      </a:pPr>
                      <a:r>
                        <a:rPr lang="en-US" sz="1100">
                          <a:latin typeface="+mj-lt"/>
                        </a:rPr>
                        <a:t>Explain the purpose and interpret the use of data and information in maps, charts, graphs, timelines, tables, and diagrams in historical, scientific, or technical texts.</a:t>
                      </a:r>
                    </a:p>
                    <a:p>
                      <a:pPr marL="52070" indent="-287020" rtl="0" fontAlgn="t">
                        <a:spcBef>
                          <a:spcPts val="0"/>
                        </a:spcBef>
                        <a:spcAft>
                          <a:spcPts val="0"/>
                        </a:spcAft>
                        <a:buAutoNum type="alphaUcPeriod"/>
                      </a:pPr>
                      <a:r>
                        <a:rPr lang="en-US" sz="1100">
                          <a:latin typeface="+mj-lt"/>
                        </a:rPr>
                        <a:t>Distinguish among, facts, reasoned judgments, and/or speculation in texts to determine where a position/argument is to be confirmed, disproved, or modified. </a:t>
                      </a:r>
                      <a:endParaRPr lang="en-US" sz="1100">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78" y="3653490"/>
            <a:ext cx="11456505" cy="1477328"/>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eorgia"/>
              </a:rPr>
              <a:t> </a:t>
            </a:r>
            <a:br>
              <a:rPr lang="en-US">
                <a:latin typeface="Georgia"/>
              </a:rPr>
            </a:br>
            <a:r>
              <a:rPr lang="en-US" sz="1600" b="1" u="sng">
                <a:solidFill>
                  <a:srgbClr val="FFFFFF"/>
                </a:solidFill>
                <a:latin typeface="Georgia"/>
                <a:cs typeface="Calibri"/>
              </a:rPr>
              <a:t>Revisions</a:t>
            </a:r>
            <a:r>
              <a:rPr lang="en-US" sz="1600" b="1">
                <a:solidFill>
                  <a:srgbClr val="FFFFFF"/>
                </a:solidFill>
                <a:latin typeface="Georgia"/>
                <a:cs typeface="Calibri"/>
              </a:rPr>
              <a:t>:</a:t>
            </a:r>
          </a:p>
          <a:p>
            <a:r>
              <a:rPr lang="en-US" sz="1400">
                <a:solidFill>
                  <a:schemeClr val="bg2"/>
                </a:solidFill>
                <a:latin typeface="Georgia"/>
                <a:ea typeface="+mn-lt"/>
                <a:cs typeface="+mn-lt"/>
              </a:rPr>
              <a:t>• 9.RI.1.A. - Aligns with skills identified in 2017 9.5d, 9.5e, and 9.5k and clarified how to analyze the development of main ideas in texts. </a:t>
            </a:r>
            <a:endParaRPr lang="en-US">
              <a:solidFill>
                <a:schemeClr val="bg2"/>
              </a:solidFill>
              <a:latin typeface="Georgia"/>
              <a:ea typeface="+mn-lt"/>
              <a:cs typeface="+mn-lt"/>
            </a:endParaRPr>
          </a:p>
          <a:p>
            <a:r>
              <a:rPr lang="en-US" sz="1400">
                <a:solidFill>
                  <a:schemeClr val="bg2"/>
                </a:solidFill>
                <a:latin typeface="Georgia"/>
                <a:ea typeface="+mn-lt"/>
                <a:cs typeface="+mn-lt"/>
              </a:rPr>
              <a:t>• 9.RI.1.B. - Aligns with skills identified in 2017 9.5a, 9.5d, 9.5f, 9.5j, and 9.5k. Specifies the types of visuals that can be used in informational, historical, scientific, or technical texts to explain the purpose. </a:t>
            </a:r>
            <a:endParaRPr lang="en-US">
              <a:solidFill>
                <a:schemeClr val="bg2"/>
              </a:solidFill>
              <a:latin typeface="Georgia"/>
              <a:ea typeface="+mn-lt"/>
              <a:cs typeface="+mn-lt"/>
            </a:endParaRPr>
          </a:p>
          <a:p>
            <a:r>
              <a:rPr lang="en-US" sz="1400">
                <a:solidFill>
                  <a:schemeClr val="bg2"/>
                </a:solidFill>
                <a:latin typeface="Georgia"/>
                <a:ea typeface="+mn-lt"/>
                <a:cs typeface="+mn-lt"/>
              </a:rPr>
              <a:t>• 9.RI.1.C.- Aligns with skills identified in 2017 9.5g, 9.5h, and 9.5i. </a:t>
            </a:r>
            <a:endParaRPr lang="en-US">
              <a:solidFill>
                <a:schemeClr val="bg2"/>
              </a:solidFill>
              <a:latin typeface="Georgia"/>
              <a:cs typeface="Calibri"/>
            </a:endParaRPr>
          </a:p>
        </p:txBody>
      </p:sp>
      <p:sp>
        <p:nvSpPr>
          <p:cNvPr id="2" name="AutoShape 2" descr="https://gbc-powerpoint.officeapps.live.com/pods/GetClipboardImage.ashx?Id=0f161145-bb5f-4759-87f7-a1bf76e05b59&amp;DC=GB4&amp;pkey=3088cc25-fea9-4f89-8e47-8179a4e9ddfd&amp;wdwaccluster=GB4"/>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31561342"/>
      </p:ext>
    </p:extLst>
  </p:cSld>
  <p:clrMapOvr>
    <a:masterClrMapping/>
  </p:clrMapOvr>
  <mc:AlternateContent xmlns:mc="http://schemas.openxmlformats.org/markup-compatibility/2006" xmlns:p14="http://schemas.microsoft.com/office/powerpoint/2010/main">
    <mc:Choice Requires="p14">
      <p:transition spd="slow" p14:dur="2000" advTm="55678"/>
    </mc:Choice>
    <mc:Fallback xmlns="">
      <p:transition spd="slow" advTm="55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a:xfrm>
            <a:off x="8963722" y="6226252"/>
            <a:ext cx="2743200" cy="365125"/>
          </a:xfrm>
        </p:spPr>
        <p:txBody>
          <a:bodyPr/>
          <a:lstStyle/>
          <a:p>
            <a:fld id="{B2102BAA-C61A-4A39-BDF1-4340D572B82C}" type="slidenum">
              <a:rPr lang="en-US" smtClean="0"/>
              <a:t>23</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508417205"/>
              </p:ext>
            </p:extLst>
          </p:nvPr>
        </p:nvGraphicFramePr>
        <p:xfrm>
          <a:off x="353391" y="265043"/>
          <a:ext cx="11452080" cy="308229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fontAlgn="t"/>
                      <a:r>
                        <a:rPr lang="en-US" sz="1400" b="1" kern="1200">
                          <a:solidFill>
                            <a:schemeClr val="dk1"/>
                          </a:solidFill>
                          <a:latin typeface="+mj-lt"/>
                          <a:ea typeface="+mn-ea"/>
                          <a:cs typeface="+mn-cs"/>
                        </a:rPr>
                        <a:t>9.5 The student will read and analyze a variety of nonfiction texts. </a:t>
                      </a:r>
                    </a:p>
                    <a:p>
                      <a:pPr fontAlgn="t"/>
                      <a:r>
                        <a:rPr lang="en-US" sz="1100" kern="1200">
                          <a:solidFill>
                            <a:schemeClr val="dk1"/>
                          </a:solidFill>
                          <a:latin typeface="+mj-lt"/>
                          <a:ea typeface="+mn-ea"/>
                          <a:cs typeface="+mn-cs"/>
                        </a:rPr>
                        <a:t>• a) Apply knowledge of text features and organizational patterns to understand, analyze, and gain meaning from texts. </a:t>
                      </a:r>
                    </a:p>
                    <a:p>
                      <a:pPr fontAlgn="t"/>
                      <a:r>
                        <a:rPr lang="en-US" sz="1100" kern="1200">
                          <a:solidFill>
                            <a:schemeClr val="dk1"/>
                          </a:solidFill>
                          <a:latin typeface="+mj-lt"/>
                          <a:ea typeface="+mn-ea"/>
                          <a:cs typeface="+mn-cs"/>
                        </a:rPr>
                        <a:t>• c) Analyze the author’s qualifications, viewpoint, and impact. </a:t>
                      </a:r>
                    </a:p>
                    <a:p>
                      <a:pPr fontAlgn="t"/>
                      <a:r>
                        <a:rPr lang="en-US" sz="1100" kern="1200">
                          <a:solidFill>
                            <a:schemeClr val="dk1"/>
                          </a:solidFill>
                          <a:latin typeface="+mj-lt"/>
                          <a:ea typeface="+mn-ea"/>
                          <a:cs typeface="+mn-cs"/>
                        </a:rPr>
                        <a:t>• d) Recognize an author’s intended purpose for writing and identify the main idea. </a:t>
                      </a:r>
                    </a:p>
                    <a:p>
                      <a:pPr fontAlgn="t"/>
                      <a:r>
                        <a:rPr lang="en-US" sz="1100" kern="1200">
                          <a:solidFill>
                            <a:schemeClr val="dk1"/>
                          </a:solidFill>
                          <a:latin typeface="+mj-lt"/>
                          <a:ea typeface="+mn-ea"/>
                          <a:cs typeface="+mn-cs"/>
                        </a:rPr>
                        <a:t>• e) Summarize, paraphrase, and synthesize ideas, while maintaining meaning and a logical sequence of events, within and between texts. </a:t>
                      </a:r>
                    </a:p>
                    <a:p>
                      <a:pPr fontAlgn="t"/>
                      <a:r>
                        <a:rPr lang="en-US" sz="1100" kern="1200">
                          <a:solidFill>
                            <a:schemeClr val="dk1"/>
                          </a:solidFill>
                          <a:latin typeface="+mj-lt"/>
                          <a:ea typeface="+mn-ea"/>
                          <a:cs typeface="+mn-cs"/>
                        </a:rPr>
                        <a:t>• f) Identify characteristics of expository, technical, and persuasive texts. </a:t>
                      </a:r>
                    </a:p>
                    <a:p>
                      <a:pPr fontAlgn="t"/>
                      <a:r>
                        <a:rPr lang="en-US" sz="1100" kern="1200">
                          <a:solidFill>
                            <a:schemeClr val="dk1"/>
                          </a:solidFill>
                          <a:latin typeface="+mj-lt"/>
                          <a:ea typeface="+mn-ea"/>
                          <a:cs typeface="+mn-cs"/>
                        </a:rPr>
                        <a:t>• g) Identify a position/argument to be confirmed, disproved, or modified. </a:t>
                      </a:r>
                      <a:endParaRPr lang="en-US" sz="1100" kern="1200">
                        <a:solidFill>
                          <a:schemeClr val="dk1"/>
                        </a:solidFill>
                        <a:effectLst/>
                        <a:highlight>
                          <a:srgbClr val="FFFFFF"/>
                        </a:highlight>
                        <a:latin typeface="+mj-lt"/>
                        <a:ea typeface="+mn-ea"/>
                        <a:cs typeface="+mn-cs"/>
                      </a:endParaRPr>
                    </a:p>
                    <a:p>
                      <a:pPr lvl="0">
                        <a:buNone/>
                      </a:pPr>
                      <a:r>
                        <a:rPr lang="en-US" sz="1100" kern="1200">
                          <a:solidFill>
                            <a:schemeClr val="dk1"/>
                          </a:solidFill>
                          <a:latin typeface="+mj-lt"/>
                          <a:ea typeface="+mn-ea"/>
                          <a:cs typeface="+mn-cs"/>
                        </a:rPr>
                        <a:t>• h) Evaluate clarity and accuracy of information.</a:t>
                      </a:r>
                      <a:endParaRPr lang="en-US" sz="1100" kern="1200">
                        <a:solidFill>
                          <a:schemeClr val="dk1"/>
                        </a:solidFill>
                        <a:effectLst/>
                        <a:highlight>
                          <a:srgbClr val="FFFFFF"/>
                        </a:highlight>
                        <a:latin typeface="+mj-lt"/>
                        <a:ea typeface="+mn-ea"/>
                        <a:cs typeface="+mn-cs"/>
                      </a:endParaRPr>
                    </a:p>
                    <a:p>
                      <a:pPr fontAlgn="t"/>
                      <a:endParaRPr lang="en-US">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52070" indent="-287020" rtl="0" fontAlgn="t">
                        <a:spcBef>
                          <a:spcPts val="0"/>
                        </a:spcBef>
                        <a:spcAft>
                          <a:spcPts val="0"/>
                        </a:spcAft>
                      </a:pPr>
                      <a:r>
                        <a:rPr lang="en-US" sz="1400" b="1">
                          <a:effectLst/>
                          <a:highlight>
                            <a:srgbClr val="FFFFFF"/>
                          </a:highlight>
                          <a:latin typeface="+mj-lt"/>
                        </a:rPr>
                        <a:t>9</a:t>
                      </a:r>
                      <a:r>
                        <a:rPr lang="en-US" sz="1400" b="1">
                          <a:latin typeface="+mj-lt"/>
                        </a:rPr>
                        <a:t>.RI The student will use textual evidence to demonstrate comprehension and build knowledge from grade-level complex informational texts read.</a:t>
                      </a:r>
                    </a:p>
                    <a:p>
                      <a:pPr marL="52070" indent="-287020" rtl="0" fontAlgn="t">
                        <a:spcBef>
                          <a:spcPts val="0"/>
                        </a:spcBef>
                        <a:spcAft>
                          <a:spcPts val="0"/>
                        </a:spcAft>
                      </a:pPr>
                      <a:r>
                        <a:rPr lang="en-US" sz="1400" b="1">
                          <a:effectLst/>
                          <a:highlight>
                            <a:srgbClr val="FFFFFF"/>
                          </a:highlight>
                          <a:latin typeface="+mj-lt"/>
                        </a:rPr>
                        <a:t>9</a:t>
                      </a:r>
                      <a:r>
                        <a:rPr lang="en-US" sz="1400" b="1">
                          <a:latin typeface="+mj-lt"/>
                        </a:rPr>
                        <a:t>.RI.2 Craft and Style</a:t>
                      </a:r>
                    </a:p>
                    <a:p>
                      <a:pPr marL="52070" indent="-287020" rtl="0" fontAlgn="t">
                        <a:spcBef>
                          <a:spcPts val="0"/>
                        </a:spcBef>
                        <a:spcAft>
                          <a:spcPts val="0"/>
                        </a:spcAft>
                        <a:buAutoNum type="alphaUcPeriod"/>
                      </a:pPr>
                      <a:r>
                        <a:rPr lang="en-US" sz="1100">
                          <a:latin typeface="+mj-lt"/>
                        </a:rPr>
                        <a:t>Compare characteristics of expository, technical, and persuasive texts, including their differences in purpose, format, and text structure. </a:t>
                      </a:r>
                    </a:p>
                    <a:p>
                      <a:pPr marL="52070" indent="-287020" rtl="0" fontAlgn="t">
                        <a:spcBef>
                          <a:spcPts val="0"/>
                        </a:spcBef>
                        <a:spcAft>
                          <a:spcPts val="0"/>
                        </a:spcAft>
                        <a:buAutoNum type="alphaUcPeriod"/>
                      </a:pPr>
                      <a:r>
                        <a:rPr lang="en-US" sz="1100">
                          <a:latin typeface="+mj-lt"/>
                        </a:rPr>
                        <a:t>Analyze an author’s word choice and use of rhetorical devices to persuade or convince an audience. </a:t>
                      </a:r>
                    </a:p>
                    <a:p>
                      <a:pPr marL="52070" indent="-287020" rtl="0" fontAlgn="t">
                        <a:spcBef>
                          <a:spcPts val="0"/>
                        </a:spcBef>
                        <a:spcAft>
                          <a:spcPts val="0"/>
                        </a:spcAft>
                        <a:buAutoNum type="alphaUcPeriod"/>
                      </a:pPr>
                      <a:r>
                        <a:rPr lang="en-US" sz="1100">
                          <a:latin typeface="+mj-lt"/>
                        </a:rPr>
                        <a:t>Analyze how authors use rhetorical devices to create ethos, logos, and pathos and impact the reader.</a:t>
                      </a:r>
                      <a:endParaRPr lang="en-US" sz="1100">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3347333"/>
            <a:ext cx="11456505" cy="1723549"/>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eorgia"/>
              </a:rPr>
              <a:t> </a:t>
            </a:r>
            <a:br>
              <a:rPr lang="en-US">
                <a:latin typeface="Georgia"/>
              </a:rPr>
            </a:br>
            <a:r>
              <a:rPr lang="en-US" sz="1600" b="1" u="sng">
                <a:solidFill>
                  <a:srgbClr val="FFFFFF"/>
                </a:solidFill>
                <a:latin typeface="Georgia"/>
                <a:cs typeface="Calibri"/>
              </a:rPr>
              <a:t>Revisions</a:t>
            </a:r>
            <a:r>
              <a:rPr lang="en-US" sz="1600" b="1">
                <a:solidFill>
                  <a:srgbClr val="FFFFFF"/>
                </a:solidFill>
                <a:latin typeface="Georgia"/>
                <a:cs typeface="Calibri"/>
              </a:rPr>
              <a:t>:</a:t>
            </a:r>
          </a:p>
          <a:p>
            <a:r>
              <a:rPr lang="en-US">
                <a:solidFill>
                  <a:schemeClr val="bg2"/>
                </a:solidFill>
                <a:latin typeface="Georgia"/>
                <a:ea typeface="+mn-lt"/>
                <a:cs typeface="+mn-lt"/>
              </a:rPr>
              <a:t>• 9.RI.2 A. - Aligns with skills identified in 2017 9.5 a and 9.5f. Increases the rigor of comparing characteristics of expository, technical, and persuasive texts. </a:t>
            </a:r>
          </a:p>
          <a:p>
            <a:r>
              <a:rPr lang="en-US">
                <a:solidFill>
                  <a:schemeClr val="bg2"/>
                </a:solidFill>
                <a:latin typeface="Georgia"/>
                <a:ea typeface="+mn-lt"/>
                <a:cs typeface="+mn-lt"/>
              </a:rPr>
              <a:t>• 9.RI.2.B. - Analyzes an author’s word choice and use of rhetorical devices to persuade an audience </a:t>
            </a:r>
          </a:p>
          <a:p>
            <a:r>
              <a:rPr lang="en-US">
                <a:solidFill>
                  <a:schemeClr val="bg2"/>
                </a:solidFill>
                <a:latin typeface="Georgia"/>
                <a:ea typeface="+mn-lt"/>
                <a:cs typeface="+mn-lt"/>
              </a:rPr>
              <a:t>• 9.RI.2.C. - Analyzes how authors use rhetorical devices to create ethos, logos, and pathos </a:t>
            </a:r>
            <a:endParaRPr lang="en-US">
              <a:solidFill>
                <a:schemeClr val="bg2"/>
              </a:solidFill>
              <a:latin typeface="Georgia"/>
              <a:cs typeface="Calibri"/>
            </a:endParaRPr>
          </a:p>
        </p:txBody>
      </p:sp>
      <p:sp>
        <p:nvSpPr>
          <p:cNvPr id="2" name="AutoShape 2" descr="https://gbc-powerpoint.officeapps.live.com/pods/GetClipboardImage.ashx?Id=0f161145-bb5f-4759-87f7-a1bf76e05b59&amp;DC=GB4&amp;pkey=3088cc25-fea9-4f89-8e47-8179a4e9ddfd&amp;wdwaccluster=GB4"/>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80403351"/>
      </p:ext>
    </p:extLst>
  </p:cSld>
  <p:clrMapOvr>
    <a:masterClrMapping/>
  </p:clrMapOvr>
  <mc:AlternateContent xmlns:mc="http://schemas.openxmlformats.org/markup-compatibility/2006" xmlns:p14="http://schemas.microsoft.com/office/powerpoint/2010/main">
    <mc:Choice Requires="p14">
      <p:transition spd="slow" p14:dur="2000" advTm="62965"/>
    </mc:Choice>
    <mc:Fallback xmlns="">
      <p:transition spd="slow" advTm="62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a:xfrm>
            <a:off x="8963722" y="6226252"/>
            <a:ext cx="2743200" cy="365125"/>
          </a:xfrm>
        </p:spPr>
        <p:txBody>
          <a:bodyPr/>
          <a:lstStyle/>
          <a:p>
            <a:fld id="{B2102BAA-C61A-4A39-BDF1-4340D572B82C}" type="slidenum">
              <a:rPr lang="en-US" smtClean="0"/>
              <a:t>24</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533797316"/>
              </p:ext>
            </p:extLst>
          </p:nvPr>
        </p:nvGraphicFramePr>
        <p:xfrm>
          <a:off x="353391" y="265043"/>
          <a:ext cx="11452080" cy="308229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fontAlgn="t"/>
                      <a:r>
                        <a:rPr lang="en-US" sz="1400" b="1" kern="1200">
                          <a:solidFill>
                            <a:schemeClr val="dk1"/>
                          </a:solidFill>
                          <a:latin typeface="+mj-lt"/>
                          <a:ea typeface="+mn-ea"/>
                          <a:cs typeface="+mn-cs"/>
                        </a:rPr>
                        <a:t>9.5 The student will read and analyze a variety of nonfiction texts. </a:t>
                      </a:r>
                    </a:p>
                    <a:p>
                      <a:pPr fontAlgn="t"/>
                      <a:r>
                        <a:rPr lang="en-US" sz="1100" kern="1200">
                          <a:solidFill>
                            <a:schemeClr val="dk1"/>
                          </a:solidFill>
                          <a:latin typeface="+mj-lt"/>
                          <a:ea typeface="+mn-ea"/>
                          <a:cs typeface="+mn-cs"/>
                        </a:rPr>
                        <a:t>• a) Apply knowledge of text features and organizational patterns to understand, analyze, and gain meaning from texts. </a:t>
                      </a:r>
                    </a:p>
                    <a:p>
                      <a:pPr fontAlgn="t"/>
                      <a:r>
                        <a:rPr lang="en-US" sz="1100" kern="1200">
                          <a:solidFill>
                            <a:schemeClr val="dk1"/>
                          </a:solidFill>
                          <a:latin typeface="+mj-lt"/>
                          <a:ea typeface="+mn-ea"/>
                          <a:cs typeface="+mn-cs"/>
                        </a:rPr>
                        <a:t>• c) Analyze the author’s qualifications, viewpoint, and impact. </a:t>
                      </a:r>
                    </a:p>
                    <a:p>
                      <a:pPr fontAlgn="t"/>
                      <a:r>
                        <a:rPr lang="en-US" sz="1100" kern="1200">
                          <a:solidFill>
                            <a:schemeClr val="dk1"/>
                          </a:solidFill>
                          <a:latin typeface="+mj-lt"/>
                          <a:ea typeface="+mn-ea"/>
                          <a:cs typeface="+mn-cs"/>
                        </a:rPr>
                        <a:t>• d) Recognize an author’s intended purpose for writing and identify the main idea. </a:t>
                      </a:r>
                    </a:p>
                    <a:p>
                      <a:pPr fontAlgn="t"/>
                      <a:r>
                        <a:rPr lang="en-US" sz="1100" kern="1200">
                          <a:solidFill>
                            <a:schemeClr val="dk1"/>
                          </a:solidFill>
                          <a:latin typeface="+mj-lt"/>
                          <a:ea typeface="+mn-ea"/>
                          <a:cs typeface="+mn-cs"/>
                        </a:rPr>
                        <a:t>• e) Summarize, paraphrase, and synthesize ideas, while maintaining meaning and a logical sequence of events, within and between texts. </a:t>
                      </a:r>
                    </a:p>
                    <a:p>
                      <a:pPr fontAlgn="t"/>
                      <a:r>
                        <a:rPr lang="en-US" sz="1100" kern="1200">
                          <a:solidFill>
                            <a:schemeClr val="dk1"/>
                          </a:solidFill>
                          <a:latin typeface="+mj-lt"/>
                          <a:ea typeface="+mn-ea"/>
                          <a:cs typeface="+mn-cs"/>
                        </a:rPr>
                        <a:t>• f) Identify characteristics of expository, technical, and persuasive texts. </a:t>
                      </a:r>
                    </a:p>
                    <a:p>
                      <a:pPr fontAlgn="t"/>
                      <a:r>
                        <a:rPr lang="en-US" sz="1100" kern="1200">
                          <a:solidFill>
                            <a:schemeClr val="dk1"/>
                          </a:solidFill>
                          <a:latin typeface="+mj-lt"/>
                          <a:ea typeface="+mn-ea"/>
                          <a:cs typeface="+mn-cs"/>
                        </a:rPr>
                        <a:t>• g) Identify a position/argument to be confirmed, disproved, or modified. </a:t>
                      </a:r>
                      <a:endParaRPr lang="en-US" sz="1100" kern="1200">
                        <a:solidFill>
                          <a:schemeClr val="dk1"/>
                        </a:solidFill>
                        <a:effectLst/>
                        <a:highlight>
                          <a:srgbClr val="FFFFFF"/>
                        </a:highlight>
                        <a:latin typeface="+mj-lt"/>
                        <a:ea typeface="+mn-ea"/>
                        <a:cs typeface="+mn-cs"/>
                      </a:endParaRPr>
                    </a:p>
                    <a:p>
                      <a:pPr lvl="0">
                        <a:buNone/>
                      </a:pPr>
                      <a:r>
                        <a:rPr lang="en-US" sz="1100" kern="1200">
                          <a:solidFill>
                            <a:schemeClr val="dk1"/>
                          </a:solidFill>
                          <a:latin typeface="+mj-lt"/>
                          <a:ea typeface="+mn-ea"/>
                          <a:cs typeface="+mn-cs"/>
                        </a:rPr>
                        <a:t>• h) Evaluate clarity and accuracy of information.</a:t>
                      </a:r>
                      <a:endParaRPr lang="en-US" sz="1100" kern="1200">
                        <a:solidFill>
                          <a:schemeClr val="dk1"/>
                        </a:solidFill>
                        <a:effectLst/>
                        <a:highlight>
                          <a:srgbClr val="FFFFFF"/>
                        </a:highlight>
                        <a:latin typeface="+mj-lt"/>
                        <a:ea typeface="+mn-ea"/>
                        <a:cs typeface="+mn-cs"/>
                      </a:endParaRPr>
                    </a:p>
                    <a:p>
                      <a:pPr fontAlgn="t"/>
                      <a:endParaRPr lang="en-US">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52070" indent="-287020" rtl="0" fontAlgn="t">
                        <a:spcBef>
                          <a:spcPts val="0"/>
                        </a:spcBef>
                        <a:spcAft>
                          <a:spcPts val="0"/>
                        </a:spcAft>
                      </a:pPr>
                      <a:r>
                        <a:rPr lang="en-US" sz="1400" b="1">
                          <a:effectLst/>
                          <a:highlight>
                            <a:srgbClr val="FFFFFF"/>
                          </a:highlight>
                          <a:latin typeface="+mj-lt"/>
                        </a:rPr>
                        <a:t>9</a:t>
                      </a:r>
                      <a:r>
                        <a:rPr lang="en-US" sz="1400" b="1">
                          <a:latin typeface="+mj-lt"/>
                        </a:rPr>
                        <a:t>.RI The student will use textual evidence to demonstrate comprehension and build knowledge from grade-level complex informational texts read.</a:t>
                      </a:r>
                    </a:p>
                    <a:p>
                      <a:pPr marL="52070" indent="-287020" rtl="0" fontAlgn="t">
                        <a:spcBef>
                          <a:spcPts val="0"/>
                        </a:spcBef>
                        <a:spcAft>
                          <a:spcPts val="0"/>
                        </a:spcAft>
                      </a:pPr>
                      <a:r>
                        <a:rPr lang="en-US" sz="1400" b="1">
                          <a:effectLst/>
                          <a:highlight>
                            <a:srgbClr val="FFFFFF"/>
                          </a:highlight>
                          <a:latin typeface="+mj-lt"/>
                        </a:rPr>
                        <a:t>9</a:t>
                      </a:r>
                      <a:r>
                        <a:rPr lang="en-US" sz="1400" b="1">
                          <a:latin typeface="+mj-lt"/>
                        </a:rPr>
                        <a:t>.RI.3 Integration of Concepts </a:t>
                      </a:r>
                    </a:p>
                    <a:p>
                      <a:pPr marL="52070" indent="-287020" rtl="0" fontAlgn="t">
                        <a:spcBef>
                          <a:spcPts val="0"/>
                        </a:spcBef>
                        <a:spcAft>
                          <a:spcPts val="0"/>
                        </a:spcAft>
                        <a:buAutoNum type="alphaUcPeriod"/>
                      </a:pPr>
                      <a:r>
                        <a:rPr lang="en-US" sz="1100">
                          <a:latin typeface="+mj-lt"/>
                        </a:rPr>
                        <a:t>Compare the perspectives and viewpoints of two or more authors regarding their treatment of the same or similar topics, including the details they include and emphasize in their respective accounts as well as the impact of each author’s qualifications. </a:t>
                      </a:r>
                    </a:p>
                    <a:p>
                      <a:pPr marL="52070" indent="-287020" rtl="0" fontAlgn="t">
                        <a:spcBef>
                          <a:spcPts val="0"/>
                        </a:spcBef>
                        <a:spcAft>
                          <a:spcPts val="0"/>
                        </a:spcAft>
                        <a:buAutoNum type="alphaUcPeriod"/>
                      </a:pPr>
                      <a:r>
                        <a:rPr lang="en-US" sz="1100">
                          <a:latin typeface="+mj-lt"/>
                        </a:rPr>
                        <a:t>Evaluate the clarity and accuracy of information found in informational texts, corroborating or challenging conclusions with other sources of information. </a:t>
                      </a:r>
                      <a:endParaRPr lang="en-US" sz="1100">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250417" y="3347333"/>
            <a:ext cx="11456505" cy="1107996"/>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eorgia"/>
              </a:rPr>
              <a:t> </a:t>
            </a:r>
            <a:br>
              <a:rPr lang="en-US">
                <a:latin typeface="Georgia"/>
              </a:rPr>
            </a:br>
            <a:r>
              <a:rPr lang="en-US" sz="1600" b="1" u="sng">
                <a:solidFill>
                  <a:srgbClr val="FFFFFF"/>
                </a:solidFill>
                <a:latin typeface="Georgia"/>
                <a:cs typeface="Calibri"/>
              </a:rPr>
              <a:t>Revisions</a:t>
            </a:r>
            <a:r>
              <a:rPr lang="en-US" sz="1600" b="1">
                <a:solidFill>
                  <a:srgbClr val="FFFFFF"/>
                </a:solidFill>
                <a:latin typeface="Georgia"/>
                <a:cs typeface="Calibri"/>
              </a:rPr>
              <a:t>:</a:t>
            </a:r>
          </a:p>
          <a:p>
            <a:r>
              <a:rPr lang="en-US" sz="1600">
                <a:solidFill>
                  <a:schemeClr val="bg2"/>
                </a:solidFill>
                <a:latin typeface="Georgia"/>
                <a:ea typeface="+mn-lt"/>
                <a:cs typeface="+mn-lt"/>
              </a:rPr>
              <a:t>• 9.RI.3 A. - Aligns with skills identified in 2017 9.5c, 9.5i, and 9.5k. </a:t>
            </a:r>
            <a:endParaRPr lang="en-US">
              <a:solidFill>
                <a:schemeClr val="bg2"/>
              </a:solidFill>
              <a:latin typeface="Georgia"/>
              <a:ea typeface="+mn-lt"/>
              <a:cs typeface="+mn-lt"/>
            </a:endParaRPr>
          </a:p>
          <a:p>
            <a:r>
              <a:rPr lang="en-US" sz="1600">
                <a:solidFill>
                  <a:schemeClr val="bg2"/>
                </a:solidFill>
                <a:latin typeface="Georgia"/>
                <a:ea typeface="+mn-lt"/>
                <a:cs typeface="+mn-lt"/>
              </a:rPr>
              <a:t>• 9.RI.3 B- Aligns with skills identified in 2017 9.5d and 9.5h.</a:t>
            </a:r>
            <a:endParaRPr lang="en-US">
              <a:solidFill>
                <a:schemeClr val="bg2"/>
              </a:solidFill>
              <a:latin typeface="Georgia"/>
              <a:cs typeface="Calibri"/>
            </a:endParaRPr>
          </a:p>
        </p:txBody>
      </p:sp>
      <p:sp>
        <p:nvSpPr>
          <p:cNvPr id="2" name="AutoShape 2" descr="https://gbc-powerpoint.officeapps.live.com/pods/GetClipboardImage.ashx?Id=0f161145-bb5f-4759-87f7-a1bf76e05b59&amp;DC=GB4&amp;pkey=3088cc25-fea9-4f89-8e47-8179a4e9ddfd&amp;wdwaccluster=GB4"/>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14995355"/>
      </p:ext>
    </p:extLst>
  </p:cSld>
  <p:clrMapOvr>
    <a:masterClrMapping/>
  </p:clrMapOvr>
  <mc:AlternateContent xmlns:mc="http://schemas.openxmlformats.org/markup-compatibility/2006" xmlns:p14="http://schemas.microsoft.com/office/powerpoint/2010/main">
    <mc:Choice Requires="p14">
      <p:transition spd="slow" p14:dur="2000" advTm="54491"/>
    </mc:Choice>
    <mc:Fallback xmlns="">
      <p:transition spd="slow" advTm="54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Foundations for Writing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25</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7897106"/>
      </p:ext>
    </p:extLst>
  </p:cSld>
  <p:clrMapOvr>
    <a:masterClrMapping/>
  </p:clrMapOvr>
  <mc:AlternateContent xmlns:mc="http://schemas.openxmlformats.org/markup-compatibility/2006" xmlns:p14="http://schemas.microsoft.com/office/powerpoint/2010/main">
    <mc:Choice Requires="p14">
      <p:transition spd="slow" p14:dur="2000" advTm="22057"/>
    </mc:Choice>
    <mc:Fallback xmlns="">
      <p:transition spd="slow" advTm="22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a:xfrm>
            <a:off x="8963722" y="6226252"/>
            <a:ext cx="2743200" cy="365125"/>
          </a:xfrm>
        </p:spPr>
        <p:txBody>
          <a:bodyPr/>
          <a:lstStyle/>
          <a:p>
            <a:fld id="{B2102BAA-C61A-4A39-BDF1-4340D572B82C}" type="slidenum">
              <a:rPr lang="en-US" smtClean="0"/>
              <a:t>26</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928142104"/>
              </p:ext>
            </p:extLst>
          </p:nvPr>
        </p:nvGraphicFramePr>
        <p:xfrm>
          <a:off x="353391" y="265043"/>
          <a:ext cx="11452080" cy="308229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fontAlgn="t"/>
                      <a:br>
                        <a:rPr lang="en-US">
                          <a:effectLst/>
                          <a:highlight>
                            <a:srgbClr val="FFFFFF"/>
                          </a:highlight>
                        </a:rPr>
                      </a:br>
                      <a:r>
                        <a:rPr lang="en-US">
                          <a:effectLst/>
                          <a:highlight>
                            <a:srgbClr val="FFFFFF"/>
                          </a:highlight>
                          <a:latin typeface="+mj-lt"/>
                        </a:rPr>
                        <a:t>N/A</a:t>
                      </a: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52070" indent="-287020" rtl="0" fontAlgn="t">
                        <a:spcBef>
                          <a:spcPts val="0"/>
                        </a:spcBef>
                        <a:spcAft>
                          <a:spcPts val="0"/>
                        </a:spcAft>
                      </a:pPr>
                      <a:br>
                        <a:rPr lang="en-US">
                          <a:effectLst/>
                          <a:highlight>
                            <a:srgbClr val="FFFFFF"/>
                          </a:highlight>
                          <a:latin typeface="Georgia"/>
                        </a:rPr>
                      </a:br>
                      <a:r>
                        <a:rPr lang="en-US" sz="1800" b="1" i="0" kern="1200">
                          <a:solidFill>
                            <a:schemeClr val="dk1"/>
                          </a:solidFill>
                          <a:effectLst/>
                          <a:latin typeface="+mj-lt"/>
                          <a:ea typeface="+mn-ea"/>
                          <a:cs typeface="+mn-cs"/>
                        </a:rPr>
                        <a:t>See Kindergarten through grade five for the Foundations for Writing standards.</a:t>
                      </a:r>
                      <a:endParaRPr lang="en-US">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3343965"/>
            <a:ext cx="11456505" cy="892552"/>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eorgia"/>
              </a:rPr>
              <a:t> </a:t>
            </a:r>
            <a:br>
              <a:rPr lang="en-US">
                <a:latin typeface="Georgia"/>
              </a:rPr>
            </a:br>
            <a:r>
              <a:rPr lang="en-US" sz="1600" b="1" u="sng">
                <a:solidFill>
                  <a:srgbClr val="FFFFFF"/>
                </a:solidFill>
                <a:latin typeface="Georgia"/>
                <a:cs typeface="Calibri"/>
              </a:rPr>
              <a:t>Revisions</a:t>
            </a:r>
            <a:r>
              <a:rPr lang="en-US" sz="1600" b="1">
                <a:solidFill>
                  <a:srgbClr val="FFFFFF"/>
                </a:solidFill>
                <a:latin typeface="Georgia"/>
                <a:cs typeface="Calibri"/>
              </a:rPr>
              <a:t>:</a:t>
            </a:r>
          </a:p>
          <a:p>
            <a:pPr marL="228600" indent="-228600">
              <a:buFont typeface=""/>
              <a:buChar char="•"/>
            </a:pPr>
            <a:r>
              <a:rPr lang="en-US" b="1">
                <a:solidFill>
                  <a:schemeClr val="bg2"/>
                </a:solidFill>
                <a:latin typeface="+mj-lt"/>
              </a:rPr>
              <a:t>Foundations for Writing begins in grade K and ends in Grade 5</a:t>
            </a:r>
            <a:r>
              <a:rPr lang="en-US" b="1">
                <a:solidFill>
                  <a:schemeClr val="bg2"/>
                </a:solidFill>
              </a:rPr>
              <a:t>. </a:t>
            </a:r>
            <a:endParaRPr lang="en-US" sz="1600" b="1">
              <a:solidFill>
                <a:schemeClr val="bg2"/>
              </a:solidFill>
              <a:latin typeface="Georgia"/>
              <a:cs typeface="Calibri"/>
            </a:endParaRPr>
          </a:p>
        </p:txBody>
      </p:sp>
      <p:sp>
        <p:nvSpPr>
          <p:cNvPr id="2" name="AutoShape 2" descr="https://gbc-powerpoint.officeapps.live.com/pods/GetClipboardImage.ashx?Id=0f161145-bb5f-4759-87f7-a1bf76e05b59&amp;DC=GB4&amp;pkey=3088cc25-fea9-4f89-8e47-8179a4e9ddfd&amp;wdwaccluster=GB4"/>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95330087"/>
      </p:ext>
    </p:extLst>
  </p:cSld>
  <p:clrMapOvr>
    <a:masterClrMapping/>
  </p:clrMapOvr>
  <mc:AlternateContent xmlns:mc="http://schemas.openxmlformats.org/markup-compatibility/2006" xmlns:p14="http://schemas.microsoft.com/office/powerpoint/2010/main">
    <mc:Choice Requires="p14">
      <p:transition spd="slow" p14:dur="2000" advTm="17130"/>
    </mc:Choice>
    <mc:Fallback xmlns="">
      <p:transition spd="slow" advTm="17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Writing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27</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41045290"/>
      </p:ext>
    </p:extLst>
  </p:cSld>
  <p:clrMapOvr>
    <a:masterClrMapping/>
  </p:clrMapOvr>
  <mc:AlternateContent xmlns:mc="http://schemas.openxmlformats.org/markup-compatibility/2006" xmlns:p14="http://schemas.microsoft.com/office/powerpoint/2010/main">
    <mc:Choice Requires="p14">
      <p:transition spd="slow" p14:dur="2000" advTm="21558"/>
    </mc:Choice>
    <mc:Fallback xmlns="">
      <p:transition spd="slow" advTm="21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a:xfrm>
            <a:off x="8963722" y="6226252"/>
            <a:ext cx="2743200" cy="365125"/>
          </a:xfrm>
        </p:spPr>
        <p:txBody>
          <a:bodyPr/>
          <a:lstStyle/>
          <a:p>
            <a:fld id="{B2102BAA-C61A-4A39-BDF1-4340D572B82C}" type="slidenum">
              <a:rPr lang="en-US" smtClean="0"/>
              <a:t>28</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157216124"/>
              </p:ext>
            </p:extLst>
          </p:nvPr>
        </p:nvGraphicFramePr>
        <p:xfrm>
          <a:off x="353391" y="265043"/>
          <a:ext cx="11452080" cy="41452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fontAlgn="t"/>
                      <a:r>
                        <a:rPr lang="en-US" sz="1400" b="1">
                          <a:latin typeface="+mj-lt"/>
                        </a:rPr>
                        <a:t>9.6 The student will write in a variety of forms to include expository, persuasive, reflective, and analytic with an emphasis on persuasion and analysis. </a:t>
                      </a:r>
                    </a:p>
                    <a:p>
                      <a:pPr fontAlgn="t"/>
                      <a:r>
                        <a:rPr lang="en-US" sz="1100">
                          <a:latin typeface="+mj-lt"/>
                        </a:rPr>
                        <a:t>• a) Engage in writing as a recursive process. </a:t>
                      </a:r>
                    </a:p>
                    <a:p>
                      <a:pPr fontAlgn="t"/>
                      <a:r>
                        <a:rPr lang="en-US" sz="1100">
                          <a:latin typeface="+mj-lt"/>
                        </a:rPr>
                        <a:t>• b) Plan, organize, and write for a variety of audiences and purposes. </a:t>
                      </a:r>
                    </a:p>
                    <a:p>
                      <a:pPr fontAlgn="t"/>
                      <a:r>
                        <a:rPr lang="en-US" sz="1100">
                          <a:latin typeface="+mj-lt"/>
                        </a:rPr>
                        <a:t>• c) Objectively introduce and develop topics, incorporating evidence and maintaining an organized structure and a formal style. </a:t>
                      </a:r>
                    </a:p>
                    <a:p>
                      <a:pPr fontAlgn="t"/>
                      <a:r>
                        <a:rPr lang="en-US" sz="1100">
                          <a:latin typeface="+mj-lt"/>
                        </a:rPr>
                        <a:t>• d) Blend multiple forms of writing including embedding a narrative to produce effective essays. </a:t>
                      </a:r>
                    </a:p>
                    <a:p>
                      <a:pPr fontAlgn="t"/>
                      <a:r>
                        <a:rPr lang="en-US" sz="1100">
                          <a:latin typeface="+mj-lt"/>
                        </a:rPr>
                        <a:t>• e) Communicate clearly the purpose of the writing using a thesis statement. </a:t>
                      </a:r>
                    </a:p>
                    <a:p>
                      <a:pPr fontAlgn="t"/>
                      <a:r>
                        <a:rPr lang="en-US" sz="1100">
                          <a:latin typeface="+mj-lt"/>
                        </a:rPr>
                        <a:t>• f) Compose a thesis for persuasive writing that advocates a position. </a:t>
                      </a:r>
                    </a:p>
                    <a:p>
                      <a:pPr fontAlgn="t"/>
                      <a:r>
                        <a:rPr lang="en-US" sz="1100">
                          <a:latin typeface="+mj-lt"/>
                        </a:rPr>
                        <a:t>• g) Clearly state and defend a position using reasons and evidence from credible sources as support. </a:t>
                      </a:r>
                    </a:p>
                    <a:p>
                      <a:pPr fontAlgn="t"/>
                      <a:r>
                        <a:rPr lang="en-US" sz="1100">
                          <a:latin typeface="+mj-lt"/>
                        </a:rPr>
                        <a:t>• h) Identify counterclaims and provide counter - arguments. </a:t>
                      </a:r>
                    </a:p>
                    <a:p>
                      <a:pPr fontAlgn="t"/>
                      <a:r>
                        <a:rPr lang="en-US" sz="1100">
                          <a:latin typeface="+mj-lt"/>
                        </a:rPr>
                        <a:t>• </a:t>
                      </a:r>
                      <a:r>
                        <a:rPr lang="en-US" sz="1100" err="1">
                          <a:latin typeface="+mj-lt"/>
                        </a:rPr>
                        <a:t>i</a:t>
                      </a:r>
                      <a:r>
                        <a:rPr lang="en-US" sz="1100">
                          <a:latin typeface="+mj-lt"/>
                        </a:rPr>
                        <a:t>) Determine the best kind of evidence to use for a claim, and effectively use fact and opinion to support a position. </a:t>
                      </a:r>
                    </a:p>
                    <a:p>
                      <a:pPr fontAlgn="t"/>
                      <a:r>
                        <a:rPr lang="en-US" sz="1100">
                          <a:latin typeface="+mj-lt"/>
                        </a:rPr>
                        <a:t>• j) Use textual evidence to compare and contrast multiple texts. </a:t>
                      </a:r>
                    </a:p>
                    <a:p>
                      <a:pPr fontAlgn="t"/>
                      <a:r>
                        <a:rPr lang="en-US" sz="1100">
                          <a:latin typeface="+mj-lt"/>
                        </a:rPr>
                        <a:t>• k) Arrange paragraphs in a logical progression, using transitions between paragraphs and ideas. </a:t>
                      </a:r>
                    </a:p>
                    <a:p>
                      <a:pPr fontAlgn="t"/>
                      <a:r>
                        <a:rPr lang="en-US" sz="1100">
                          <a:latin typeface="+mj-lt"/>
                        </a:rPr>
                        <a:t>• l) Revise writing for clarity of content, accuracy, and depth of information.</a:t>
                      </a:r>
                    </a:p>
                    <a:p>
                      <a:pPr fontAlgn="t"/>
                      <a:endParaRPr lang="en-US" sz="1100">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52070" indent="-287020" rtl="0" fontAlgn="t">
                        <a:spcBef>
                          <a:spcPts val="0"/>
                        </a:spcBef>
                        <a:spcAft>
                          <a:spcPts val="0"/>
                        </a:spcAft>
                      </a:pPr>
                      <a:r>
                        <a:rPr lang="en-US" sz="1400" b="1">
                          <a:latin typeface="+mj-lt"/>
                        </a:rPr>
                        <a:t>9.W The student will write in various forms for diverse audiences and purposes linked to grade nine content and texts with an emphasis on expository and persuasive writing. </a:t>
                      </a:r>
                    </a:p>
                    <a:p>
                      <a:pPr marL="52070" indent="-287020" rtl="0" fontAlgn="t">
                        <a:spcBef>
                          <a:spcPts val="0"/>
                        </a:spcBef>
                        <a:spcAft>
                          <a:spcPts val="0"/>
                        </a:spcAft>
                      </a:pPr>
                      <a:r>
                        <a:rPr lang="en-US" sz="1400" b="1">
                          <a:latin typeface="+mj-lt"/>
                        </a:rPr>
                        <a:t>9.W.1 Modes and Purposes for Writing </a:t>
                      </a:r>
                    </a:p>
                    <a:p>
                      <a:pPr marL="52070" indent="-287020" rtl="0" fontAlgn="t">
                        <a:spcBef>
                          <a:spcPts val="0"/>
                        </a:spcBef>
                        <a:spcAft>
                          <a:spcPts val="0"/>
                        </a:spcAft>
                        <a:buAutoNum type="alphaUcPeriod"/>
                      </a:pPr>
                      <a:r>
                        <a:rPr lang="en-US" sz="1100">
                          <a:latin typeface="+mj-lt"/>
                        </a:rPr>
                        <a:t>Write extended pieces that: </a:t>
                      </a:r>
                    </a:p>
                    <a:p>
                      <a:pPr marL="742950" lvl="1" indent="-285750" rtl="0" fontAlgn="t">
                        <a:spcBef>
                          <a:spcPts val="0"/>
                        </a:spcBef>
                        <a:spcAft>
                          <a:spcPts val="0"/>
                        </a:spcAft>
                        <a:buAutoNum type="romanLcPeriod"/>
                      </a:pPr>
                      <a:r>
                        <a:rPr lang="en-US" sz="1100">
                          <a:latin typeface="+mj-lt"/>
                        </a:rPr>
                        <a:t>Introduce a topic clearly by providing context, presenting well-defined theses, and previewing what follows. </a:t>
                      </a:r>
                    </a:p>
                    <a:p>
                      <a:pPr marL="742950" lvl="1" indent="-285750" rtl="0" fontAlgn="t">
                        <a:spcBef>
                          <a:spcPts val="0"/>
                        </a:spcBef>
                        <a:spcAft>
                          <a:spcPts val="0"/>
                        </a:spcAft>
                        <a:buAutoNum type="romanLcPeriod"/>
                      </a:pPr>
                      <a:r>
                        <a:rPr lang="en-US" sz="1100">
                          <a:latin typeface="+mj-lt"/>
                        </a:rPr>
                        <a:t>Adopt an organizational structure that clarifies relationships among ideas and concepts. </a:t>
                      </a:r>
                    </a:p>
                    <a:p>
                      <a:pPr marL="742950" lvl="1" indent="-285750" rtl="0" fontAlgn="t">
                        <a:spcBef>
                          <a:spcPts val="0"/>
                        </a:spcBef>
                        <a:spcAft>
                          <a:spcPts val="0"/>
                        </a:spcAft>
                        <a:buAutoNum type="romanLcPeriod"/>
                      </a:pPr>
                      <a:r>
                        <a:rPr lang="en-US" sz="1100">
                          <a:latin typeface="+mj-lt"/>
                        </a:rPr>
                        <a:t>Develop the topic through sustained use of the most significant and relevant facts, concrete details, quotations, or other information from multiple authoritative sources appropriate to the audience's knowledge. </a:t>
                      </a:r>
                    </a:p>
                    <a:p>
                      <a:pPr marL="742950" lvl="1" indent="-285750" rtl="0" fontAlgn="t">
                        <a:spcBef>
                          <a:spcPts val="0"/>
                        </a:spcBef>
                        <a:spcAft>
                          <a:spcPts val="0"/>
                        </a:spcAft>
                        <a:buAutoNum type="romanLcPeriod"/>
                      </a:pPr>
                      <a:r>
                        <a:rPr lang="en-US" sz="1100">
                          <a:latin typeface="+mj-lt"/>
                        </a:rPr>
                        <a:t>Provide a concluding section that follows from the information or explanation presented. </a:t>
                      </a:r>
                    </a:p>
                    <a:p>
                      <a:pPr marL="285750" lvl="0" indent="-285750" rtl="0" fontAlgn="t">
                        <a:spcBef>
                          <a:spcPts val="0"/>
                        </a:spcBef>
                        <a:spcAft>
                          <a:spcPts val="0"/>
                        </a:spcAft>
                        <a:buAutoNum type="alphaUcPeriod"/>
                      </a:pPr>
                      <a:r>
                        <a:rPr lang="en-US" sz="1100">
                          <a:latin typeface="+mj-lt"/>
                        </a:rPr>
                        <a:t>Write reflectively in response to readings in which students compare two or more texts with details, examples, and other textual evidence to support an idea or position.</a:t>
                      </a:r>
                    </a:p>
                    <a:p>
                      <a:pPr marL="285750" lvl="0" indent="-285750" rtl="0" fontAlgn="t">
                        <a:spcBef>
                          <a:spcPts val="0"/>
                        </a:spcBef>
                        <a:spcAft>
                          <a:spcPts val="0"/>
                        </a:spcAft>
                        <a:buAutoNum type="alphaUcPeriod"/>
                      </a:pPr>
                      <a:r>
                        <a:rPr lang="en-US" sz="1100">
                          <a:latin typeface="+mj-lt"/>
                        </a:rPr>
                        <a:t>Develop flexibility in writing by routinely producing shorter and longer pieces for a range of tasks, purposes, and audiences (e.g., summaries reflections, descriptions, critiques, letters, poetry, narratives, etc.).</a:t>
                      </a:r>
                      <a:endParaRPr lang="en-US" sz="1100">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4410323"/>
            <a:ext cx="11456505" cy="2123658"/>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eorgia"/>
              </a:rPr>
              <a:t> </a:t>
            </a:r>
            <a:br>
              <a:rPr lang="en-US">
                <a:latin typeface="Georgia"/>
              </a:rPr>
            </a:br>
            <a:r>
              <a:rPr lang="en-US" sz="1600" b="1" u="sng">
                <a:solidFill>
                  <a:srgbClr val="FFFFFF"/>
                </a:solidFill>
                <a:latin typeface="Georgia"/>
                <a:cs typeface="Calibri"/>
              </a:rPr>
              <a:t>Revisions</a:t>
            </a:r>
            <a:r>
              <a:rPr lang="en-US" sz="1600" b="1">
                <a:solidFill>
                  <a:srgbClr val="FFFFFF"/>
                </a:solidFill>
                <a:latin typeface="Georgia"/>
                <a:cs typeface="Calibri"/>
              </a:rPr>
              <a:t>:</a:t>
            </a:r>
          </a:p>
          <a:p>
            <a:r>
              <a:rPr lang="en-US" sz="1400">
                <a:solidFill>
                  <a:schemeClr val="bg2"/>
                </a:solidFill>
                <a:latin typeface="Georgia"/>
                <a:ea typeface="+mn-lt"/>
                <a:cs typeface="+mn-lt"/>
              </a:rPr>
              <a:t>• 9.W.1.A.i -Aligns with 2017 9.6c and 9.6d. </a:t>
            </a:r>
          </a:p>
          <a:p>
            <a:r>
              <a:rPr lang="en-US" sz="1400">
                <a:solidFill>
                  <a:schemeClr val="bg2"/>
                </a:solidFill>
                <a:latin typeface="Georgia"/>
                <a:ea typeface="+mn-lt"/>
                <a:cs typeface="+mn-lt"/>
              </a:rPr>
              <a:t>• 9.W.1.A.ii.- Aligns with 2017 9.6b and 9.6k.</a:t>
            </a:r>
            <a:endParaRPr lang="en-US">
              <a:solidFill>
                <a:schemeClr val="bg2"/>
              </a:solidFill>
              <a:latin typeface="Georgia"/>
            </a:endParaRPr>
          </a:p>
          <a:p>
            <a:r>
              <a:rPr lang="en-US" sz="1400">
                <a:solidFill>
                  <a:schemeClr val="bg2"/>
                </a:solidFill>
                <a:latin typeface="Georgia"/>
                <a:ea typeface="+mn-lt"/>
                <a:cs typeface="+mn-lt"/>
              </a:rPr>
              <a:t>• 9.W.1.A.iii. - Aligns with 2017 9.6i and 9.6j. Highlights specifics ways to develop a topic when using multiple sources </a:t>
            </a:r>
            <a:endParaRPr lang="en-US">
              <a:solidFill>
                <a:schemeClr val="bg2"/>
              </a:solidFill>
              <a:latin typeface="Georgia"/>
              <a:ea typeface="+mn-lt"/>
              <a:cs typeface="+mn-lt"/>
            </a:endParaRPr>
          </a:p>
          <a:p>
            <a:r>
              <a:rPr lang="en-US" sz="1400">
                <a:solidFill>
                  <a:schemeClr val="bg2"/>
                </a:solidFill>
                <a:latin typeface="Georgia"/>
                <a:ea typeface="+mn-lt"/>
                <a:cs typeface="+mn-lt"/>
              </a:rPr>
              <a:t>• 9.W.1.A.iv. - Aligns to 9.6k. </a:t>
            </a:r>
            <a:endParaRPr lang="en-US">
              <a:solidFill>
                <a:schemeClr val="bg2"/>
              </a:solidFill>
              <a:latin typeface="Georgia"/>
              <a:ea typeface="+mn-lt"/>
              <a:cs typeface="+mn-lt"/>
            </a:endParaRPr>
          </a:p>
          <a:p>
            <a:r>
              <a:rPr lang="en-US" sz="1400">
                <a:solidFill>
                  <a:schemeClr val="bg2"/>
                </a:solidFill>
                <a:latin typeface="Georgia"/>
                <a:ea typeface="+mn-lt"/>
                <a:cs typeface="+mn-lt"/>
              </a:rPr>
              <a:t>• 9.W.1.B. - Writes reflective responses to readings when comparing two or more texts with evidence</a:t>
            </a:r>
            <a:endParaRPr lang="en-US">
              <a:solidFill>
                <a:schemeClr val="bg2"/>
              </a:solidFill>
              <a:latin typeface="Georgia"/>
            </a:endParaRPr>
          </a:p>
          <a:p>
            <a:r>
              <a:rPr lang="en-US" sz="1400">
                <a:solidFill>
                  <a:schemeClr val="bg2"/>
                </a:solidFill>
                <a:latin typeface="Georgia"/>
                <a:ea typeface="+mn-lt"/>
                <a:cs typeface="+mn-lt"/>
              </a:rPr>
              <a:t>• 9.W.1 C. Aligns with skills identified in 9.6b and 9.6e. Specifies the different writing experiences student will engage in for various audiences and purposes.</a:t>
            </a:r>
            <a:endParaRPr lang="en-US">
              <a:solidFill>
                <a:schemeClr val="bg2"/>
              </a:solidFill>
              <a:latin typeface="Georgia"/>
              <a:cs typeface="Calibri"/>
            </a:endParaRPr>
          </a:p>
        </p:txBody>
      </p:sp>
      <p:sp>
        <p:nvSpPr>
          <p:cNvPr id="2" name="AutoShape 2" descr="https://gbc-powerpoint.officeapps.live.com/pods/GetClipboardImage.ashx?Id=0f161145-bb5f-4759-87f7-a1bf76e05b59&amp;DC=GB4&amp;pkey=3088cc25-fea9-4f89-8e47-8179a4e9ddfd&amp;wdwaccluster=GB4"/>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31579604"/>
      </p:ext>
    </p:extLst>
  </p:cSld>
  <p:clrMapOvr>
    <a:masterClrMapping/>
  </p:clrMapOvr>
  <mc:AlternateContent xmlns:mc="http://schemas.openxmlformats.org/markup-compatibility/2006" xmlns:p14="http://schemas.microsoft.com/office/powerpoint/2010/main">
    <mc:Choice Requires="p14">
      <p:transition spd="slow" p14:dur="2000" advTm="89798"/>
    </mc:Choice>
    <mc:Fallback xmlns="">
      <p:transition spd="slow" advTm="89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a:xfrm>
            <a:off x="8963722" y="6226252"/>
            <a:ext cx="2743200" cy="365125"/>
          </a:xfrm>
        </p:spPr>
        <p:txBody>
          <a:bodyPr/>
          <a:lstStyle/>
          <a:p>
            <a:fld id="{B2102BAA-C61A-4A39-BDF1-4340D572B82C}" type="slidenum">
              <a:rPr lang="en-US" smtClean="0"/>
              <a:t>29</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007104392"/>
              </p:ext>
            </p:extLst>
          </p:nvPr>
        </p:nvGraphicFramePr>
        <p:xfrm>
          <a:off x="353391" y="265043"/>
          <a:ext cx="11452080" cy="42519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fontAlgn="t"/>
                      <a:r>
                        <a:rPr lang="en-US" sz="1400" b="1" kern="1200">
                          <a:solidFill>
                            <a:schemeClr val="dk1"/>
                          </a:solidFill>
                          <a:latin typeface="+mj-lt"/>
                          <a:ea typeface="+mn-ea"/>
                          <a:cs typeface="+mn-cs"/>
                        </a:rPr>
                        <a:t>9.6 The student will write in a variety of forms to include expository, persuasive, reflective, and analytic with an emphasis on persuasion and analysis. </a:t>
                      </a:r>
                    </a:p>
                    <a:p>
                      <a:pPr fontAlgn="t"/>
                      <a:r>
                        <a:rPr lang="en-US" sz="1100" kern="1200">
                          <a:solidFill>
                            <a:schemeClr val="dk1"/>
                          </a:solidFill>
                          <a:latin typeface="+mj-lt"/>
                          <a:ea typeface="+mn-ea"/>
                          <a:cs typeface="+mn-cs"/>
                        </a:rPr>
                        <a:t>• a) Engage in writing as a recursive process. </a:t>
                      </a:r>
                    </a:p>
                    <a:p>
                      <a:pPr fontAlgn="t"/>
                      <a:r>
                        <a:rPr lang="en-US" sz="1100" kern="1200">
                          <a:solidFill>
                            <a:schemeClr val="dk1"/>
                          </a:solidFill>
                          <a:latin typeface="+mj-lt"/>
                          <a:ea typeface="+mn-ea"/>
                          <a:cs typeface="+mn-cs"/>
                        </a:rPr>
                        <a:t>• b) Plan, organize, and write for a variety of audiences and purposes. </a:t>
                      </a:r>
                    </a:p>
                    <a:p>
                      <a:pPr fontAlgn="t"/>
                      <a:r>
                        <a:rPr lang="en-US" sz="1100" kern="1200">
                          <a:solidFill>
                            <a:schemeClr val="dk1"/>
                          </a:solidFill>
                          <a:latin typeface="+mj-lt"/>
                          <a:ea typeface="+mn-ea"/>
                          <a:cs typeface="+mn-cs"/>
                        </a:rPr>
                        <a:t>• c) Objectively introduce and develop topics, incorporating evidence and maintaining an organized structure and a formal style. </a:t>
                      </a:r>
                    </a:p>
                    <a:p>
                      <a:pPr fontAlgn="t"/>
                      <a:r>
                        <a:rPr lang="en-US" sz="1100" kern="1200">
                          <a:solidFill>
                            <a:schemeClr val="dk1"/>
                          </a:solidFill>
                          <a:latin typeface="+mj-lt"/>
                          <a:ea typeface="+mn-ea"/>
                          <a:cs typeface="+mn-cs"/>
                        </a:rPr>
                        <a:t>• d) Blend multiple forms of writing including embedding a narrative to produce effective essays. </a:t>
                      </a:r>
                    </a:p>
                    <a:p>
                      <a:pPr fontAlgn="t"/>
                      <a:r>
                        <a:rPr lang="en-US" sz="1100" kern="1200">
                          <a:solidFill>
                            <a:schemeClr val="dk1"/>
                          </a:solidFill>
                          <a:latin typeface="+mj-lt"/>
                          <a:ea typeface="+mn-ea"/>
                          <a:cs typeface="+mn-cs"/>
                        </a:rPr>
                        <a:t>• e) Communicate clearly the purpose of the writing using a thesis statement. </a:t>
                      </a:r>
                    </a:p>
                    <a:p>
                      <a:pPr fontAlgn="t"/>
                      <a:r>
                        <a:rPr lang="en-US" sz="1100" kern="1200">
                          <a:solidFill>
                            <a:schemeClr val="dk1"/>
                          </a:solidFill>
                          <a:latin typeface="+mj-lt"/>
                          <a:ea typeface="+mn-ea"/>
                          <a:cs typeface="+mn-cs"/>
                        </a:rPr>
                        <a:t>• f) Compose a thesis for persuasive writing that advocates a position. </a:t>
                      </a:r>
                    </a:p>
                    <a:p>
                      <a:pPr fontAlgn="t"/>
                      <a:r>
                        <a:rPr lang="en-US" sz="1100" kern="1200">
                          <a:solidFill>
                            <a:schemeClr val="dk1"/>
                          </a:solidFill>
                          <a:latin typeface="+mj-lt"/>
                          <a:ea typeface="+mn-ea"/>
                          <a:cs typeface="+mn-cs"/>
                        </a:rPr>
                        <a:t>• g) Clearly state and defend a position using reasons and evidence from credible sources as support. </a:t>
                      </a:r>
                    </a:p>
                    <a:p>
                      <a:pPr fontAlgn="t"/>
                      <a:r>
                        <a:rPr lang="en-US" sz="1100" kern="1200">
                          <a:solidFill>
                            <a:schemeClr val="dk1"/>
                          </a:solidFill>
                          <a:latin typeface="+mj-lt"/>
                          <a:ea typeface="+mn-ea"/>
                          <a:cs typeface="+mn-cs"/>
                        </a:rPr>
                        <a:t>• h) Identify counterclaims and provide counter - arguments. </a:t>
                      </a:r>
                    </a:p>
                    <a:p>
                      <a:pPr fontAlgn="t"/>
                      <a:r>
                        <a:rPr lang="en-US" sz="1100" kern="1200">
                          <a:solidFill>
                            <a:schemeClr val="dk1"/>
                          </a:solidFill>
                          <a:latin typeface="+mj-lt"/>
                          <a:ea typeface="+mn-ea"/>
                          <a:cs typeface="+mn-cs"/>
                        </a:rPr>
                        <a:t>• </a:t>
                      </a:r>
                      <a:r>
                        <a:rPr lang="en-US" sz="1100" kern="1200" err="1">
                          <a:solidFill>
                            <a:schemeClr val="dk1"/>
                          </a:solidFill>
                          <a:latin typeface="+mj-lt"/>
                          <a:ea typeface="+mn-ea"/>
                          <a:cs typeface="+mn-cs"/>
                        </a:rPr>
                        <a:t>i</a:t>
                      </a:r>
                      <a:r>
                        <a:rPr lang="en-US" sz="1100" kern="1200">
                          <a:solidFill>
                            <a:schemeClr val="dk1"/>
                          </a:solidFill>
                          <a:latin typeface="+mj-lt"/>
                          <a:ea typeface="+mn-ea"/>
                          <a:cs typeface="+mn-cs"/>
                        </a:rPr>
                        <a:t>) Determine the best kind of evidence to use for a claim, and effectively use fact and opinion to support a position. </a:t>
                      </a:r>
                    </a:p>
                    <a:p>
                      <a:pPr fontAlgn="t"/>
                      <a:r>
                        <a:rPr lang="en-US" sz="1100" kern="1200">
                          <a:solidFill>
                            <a:schemeClr val="dk1"/>
                          </a:solidFill>
                          <a:latin typeface="+mj-lt"/>
                          <a:ea typeface="+mn-ea"/>
                          <a:cs typeface="+mn-cs"/>
                        </a:rPr>
                        <a:t>• j) Use textual evidence to compare and contrast multiple texts. </a:t>
                      </a:r>
                    </a:p>
                    <a:p>
                      <a:pPr fontAlgn="t"/>
                      <a:r>
                        <a:rPr lang="en-US" sz="1100" kern="1200">
                          <a:solidFill>
                            <a:schemeClr val="dk1"/>
                          </a:solidFill>
                          <a:latin typeface="+mj-lt"/>
                          <a:ea typeface="+mn-ea"/>
                          <a:cs typeface="+mn-cs"/>
                        </a:rPr>
                        <a:t>• k) Arrange paragraphs in a logical progression, using transitions between paragraphs and ideas. </a:t>
                      </a:r>
                    </a:p>
                    <a:p>
                      <a:pPr fontAlgn="t"/>
                      <a:r>
                        <a:rPr lang="en-US" sz="1100" kern="1200">
                          <a:solidFill>
                            <a:schemeClr val="dk1"/>
                          </a:solidFill>
                          <a:latin typeface="+mj-lt"/>
                          <a:ea typeface="+mn-ea"/>
                          <a:cs typeface="+mn-cs"/>
                        </a:rPr>
                        <a:t>• l) Revise writing for clarity of content, accuracy, and depth of information.</a:t>
                      </a:r>
                    </a:p>
                    <a:p>
                      <a:pPr fontAlgn="t"/>
                      <a:endParaRPr lang="en-US">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52070" marR="0" lvl="0" indent="-287020" algn="l" rtl="0" eaLnBrk="1" fontAlgn="t" latinLnBrk="0" hangingPunct="1">
                        <a:lnSpc>
                          <a:spcPct val="100000"/>
                        </a:lnSpc>
                        <a:spcBef>
                          <a:spcPts val="0"/>
                        </a:spcBef>
                        <a:spcAft>
                          <a:spcPts val="0"/>
                        </a:spcAft>
                        <a:buClrTx/>
                        <a:buSzTx/>
                        <a:buFontTx/>
                        <a:buNone/>
                      </a:pPr>
                      <a:r>
                        <a:rPr lang="en-US" sz="1400" b="1" kern="1200">
                          <a:solidFill>
                            <a:schemeClr val="dk1"/>
                          </a:solidFill>
                          <a:latin typeface="+mj-lt"/>
                          <a:ea typeface="+mn-ea"/>
                          <a:cs typeface="+mn-cs"/>
                        </a:rPr>
                        <a:t>9.W The student will write in various forms for diverse audiences and purposes linked to grade nine content and texts with an emphasis on expository and persuasive writing. </a:t>
                      </a:r>
                      <a:endParaRPr lang="en-US"/>
                    </a:p>
                    <a:p>
                      <a:pPr marL="52070" marR="0" lvl="0" indent="-287020" algn="l" defTabSz="914400">
                        <a:lnSpc>
                          <a:spcPct val="100000"/>
                        </a:lnSpc>
                        <a:spcBef>
                          <a:spcPts val="0"/>
                        </a:spcBef>
                        <a:spcAft>
                          <a:spcPts val="0"/>
                        </a:spcAft>
                        <a:buClrTx/>
                        <a:buSzTx/>
                        <a:buFontTx/>
                        <a:buNone/>
                        <a:tabLst/>
                        <a:defRPr/>
                      </a:pPr>
                      <a:endParaRPr lang="en-US" sz="1400" b="1" kern="1200">
                        <a:solidFill>
                          <a:schemeClr val="dk1"/>
                        </a:solidFill>
                        <a:latin typeface="+mj-lt"/>
                        <a:ea typeface="+mn-ea"/>
                        <a:cs typeface="+mn-cs"/>
                      </a:endParaRPr>
                    </a:p>
                    <a:p>
                      <a:pPr marL="52070" indent="-287020" rtl="0" fontAlgn="t">
                        <a:spcBef>
                          <a:spcPts val="0"/>
                        </a:spcBef>
                        <a:spcAft>
                          <a:spcPts val="0"/>
                        </a:spcAft>
                      </a:pPr>
                      <a:r>
                        <a:rPr lang="en-US" sz="1400" b="1">
                          <a:latin typeface="+mj-lt"/>
                        </a:rPr>
                        <a:t>9.W.2 Organization and Composition </a:t>
                      </a:r>
                    </a:p>
                    <a:p>
                      <a:pPr marL="52070" indent="-287020" rtl="0" fontAlgn="t">
                        <a:spcBef>
                          <a:spcPts val="0"/>
                        </a:spcBef>
                        <a:spcAft>
                          <a:spcPts val="0"/>
                        </a:spcAft>
                      </a:pPr>
                      <a:endParaRPr lang="en-US" sz="1400" b="1">
                        <a:latin typeface="+mj-lt"/>
                      </a:endParaRPr>
                    </a:p>
                    <a:p>
                      <a:pPr marL="52070" indent="-287020" rtl="0" fontAlgn="t">
                        <a:spcBef>
                          <a:spcPts val="0"/>
                        </a:spcBef>
                        <a:spcAft>
                          <a:spcPts val="0"/>
                        </a:spcAft>
                      </a:pPr>
                      <a:r>
                        <a:rPr lang="en-US" sz="1100">
                          <a:latin typeface="+mj-lt"/>
                        </a:rPr>
                        <a:t>A. Plan and organize writing to address specific audience and purpose using the writing process (planning, drafting, revising, editing). This includes: </a:t>
                      </a:r>
                    </a:p>
                    <a:p>
                      <a:pPr marL="509270" lvl="1" indent="-287020" rtl="0" fontAlgn="t">
                        <a:spcBef>
                          <a:spcPts val="0"/>
                        </a:spcBef>
                        <a:spcAft>
                          <a:spcPts val="0"/>
                        </a:spcAft>
                        <a:buAutoNum type="romanLcPeriod"/>
                      </a:pPr>
                      <a:r>
                        <a:rPr lang="en-US" sz="1100">
                          <a:latin typeface="+mj-lt"/>
                        </a:rPr>
                        <a:t>Composing a thesis statement that clearly communicates the writer’s position or assertion. </a:t>
                      </a:r>
                    </a:p>
                    <a:p>
                      <a:pPr marL="509270" lvl="1" indent="-287020" rtl="0" fontAlgn="t">
                        <a:spcBef>
                          <a:spcPts val="0"/>
                        </a:spcBef>
                        <a:spcAft>
                          <a:spcPts val="0"/>
                        </a:spcAft>
                        <a:buAutoNum type="romanLcPeriod"/>
                      </a:pPr>
                      <a:r>
                        <a:rPr lang="en-US" sz="1100">
                          <a:latin typeface="+mj-lt"/>
                        </a:rPr>
                        <a:t>Establishing, supporting, and maintaining a central idea with evidence throughout a piece of writing, organizing ideas in a logical sequence to exhibit unity. </a:t>
                      </a:r>
                    </a:p>
                    <a:p>
                      <a:pPr marL="509270" lvl="1" indent="-287020" rtl="0" fontAlgn="t">
                        <a:spcBef>
                          <a:spcPts val="0"/>
                        </a:spcBef>
                        <a:spcAft>
                          <a:spcPts val="0"/>
                        </a:spcAft>
                        <a:buAutoNum type="romanLcPeriod"/>
                      </a:pPr>
                      <a:r>
                        <a:rPr lang="en-US" sz="1100">
                          <a:latin typeface="+mj-lt"/>
                        </a:rPr>
                        <a:t>Using transitions, precise vocabulary, and sentence variety to create a cohesive structure that shows the relationship between arguments, evidence, and ideas. </a:t>
                      </a:r>
                    </a:p>
                    <a:p>
                      <a:pPr marL="509270" lvl="1" indent="-287020" rtl="0" fontAlgn="t">
                        <a:spcBef>
                          <a:spcPts val="0"/>
                        </a:spcBef>
                        <a:spcAft>
                          <a:spcPts val="0"/>
                        </a:spcAft>
                        <a:buAutoNum type="romanLcPeriod"/>
                      </a:pPr>
                      <a:r>
                        <a:rPr lang="en-US" sz="1100">
                          <a:latin typeface="+mj-lt"/>
                        </a:rPr>
                        <a:t>Using background knowledge to expand ideas and add depth, utilizing reference materials when necessary. </a:t>
                      </a:r>
                    </a:p>
                    <a:p>
                      <a:pPr marL="509270" lvl="1" indent="-287020" rtl="0" fontAlgn="t">
                        <a:spcBef>
                          <a:spcPts val="0"/>
                        </a:spcBef>
                        <a:spcAft>
                          <a:spcPts val="0"/>
                        </a:spcAft>
                        <a:buAutoNum type="romanLcPeriod"/>
                      </a:pPr>
                      <a:r>
                        <a:rPr lang="en-US" sz="1100">
                          <a:latin typeface="+mj-lt"/>
                        </a:rPr>
                        <a:t>Identifying and addressing counterarguments and providing a rebuttal where appropriate.</a:t>
                      </a:r>
                      <a:endParaRPr lang="en-US" sz="1100">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4517003"/>
            <a:ext cx="11456505" cy="2000548"/>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eorgia"/>
              </a:rPr>
              <a:t> </a:t>
            </a:r>
            <a:br>
              <a:rPr lang="en-US">
                <a:latin typeface="Georgia"/>
              </a:rPr>
            </a:br>
            <a:r>
              <a:rPr lang="en-US" sz="1600" b="1" u="sng">
                <a:solidFill>
                  <a:srgbClr val="FFFFFF"/>
                </a:solidFill>
                <a:latin typeface="Georgia"/>
                <a:cs typeface="Calibri"/>
              </a:rPr>
              <a:t>Revisions</a:t>
            </a:r>
            <a:r>
              <a:rPr lang="en-US" sz="1600" b="1">
                <a:solidFill>
                  <a:srgbClr val="FFFFFF"/>
                </a:solidFill>
                <a:latin typeface="Georgia"/>
                <a:cs typeface="Calibri"/>
              </a:rPr>
              <a:t>:</a:t>
            </a:r>
          </a:p>
          <a:p>
            <a:r>
              <a:rPr lang="en-US">
                <a:solidFill>
                  <a:schemeClr val="bg2"/>
                </a:solidFill>
                <a:latin typeface="Georgia"/>
                <a:ea typeface="+mn-lt"/>
                <a:cs typeface="+mn-lt"/>
              </a:rPr>
              <a:t>• 9.W.2.A.i. - Aligns with 2017 9.6c and 9.e, 9.6f, and 9.6g. </a:t>
            </a:r>
          </a:p>
          <a:p>
            <a:r>
              <a:rPr lang="en-US">
                <a:solidFill>
                  <a:schemeClr val="bg2"/>
                </a:solidFill>
                <a:latin typeface="Georgia"/>
                <a:ea typeface="+mn-lt"/>
                <a:cs typeface="+mn-lt"/>
              </a:rPr>
              <a:t>• 9.W.2.A.ii. - Aligns with 2017 9.6c and 9.6i. </a:t>
            </a:r>
          </a:p>
          <a:p>
            <a:r>
              <a:rPr lang="en-US">
                <a:solidFill>
                  <a:schemeClr val="bg2"/>
                </a:solidFill>
                <a:latin typeface="Georgia"/>
                <a:ea typeface="+mn-lt"/>
                <a:cs typeface="+mn-lt"/>
              </a:rPr>
              <a:t>• 9.W.2.A. iii. - Aligns with 2017 9.6 k and 9.7e. </a:t>
            </a:r>
          </a:p>
          <a:p>
            <a:r>
              <a:rPr lang="en-US">
                <a:solidFill>
                  <a:schemeClr val="bg2"/>
                </a:solidFill>
                <a:latin typeface="Georgia"/>
                <a:ea typeface="+mn-lt"/>
                <a:cs typeface="+mn-lt"/>
              </a:rPr>
              <a:t>• 9.W.2.A.iv. - Aligns with 2017 9.8d. </a:t>
            </a:r>
          </a:p>
          <a:p>
            <a:r>
              <a:rPr lang="en-US">
                <a:solidFill>
                  <a:schemeClr val="bg2"/>
                </a:solidFill>
                <a:latin typeface="Georgia"/>
                <a:ea typeface="+mn-lt"/>
                <a:cs typeface="+mn-lt"/>
              </a:rPr>
              <a:t>• 9.W.2.A.v.- Aligns with 9.6h.</a:t>
            </a:r>
            <a:endParaRPr lang="en-US">
              <a:solidFill>
                <a:schemeClr val="bg2"/>
              </a:solidFill>
              <a:latin typeface="Georgia"/>
              <a:cs typeface="Calibri"/>
            </a:endParaRPr>
          </a:p>
        </p:txBody>
      </p:sp>
      <p:sp>
        <p:nvSpPr>
          <p:cNvPr id="2" name="AutoShape 2" descr="https://gbc-powerpoint.officeapps.live.com/pods/GetClipboardImage.ashx?Id=0f161145-bb5f-4759-87f7-a1bf76e05b59&amp;DC=GB4&amp;pkey=3088cc25-fea9-4f89-8e47-8179a4e9ddfd&amp;wdwaccluster=GB4"/>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00734563"/>
      </p:ext>
    </p:extLst>
  </p:cSld>
  <p:clrMapOvr>
    <a:masterClrMapping/>
  </p:clrMapOvr>
  <mc:AlternateContent xmlns:mc="http://schemas.openxmlformats.org/markup-compatibility/2006" xmlns:p14="http://schemas.microsoft.com/office/powerpoint/2010/main">
    <mc:Choice Requires="p14">
      <p:transition spd="slow" p14:dur="2000" advTm="54248"/>
    </mc:Choice>
    <mc:Fallback xmlns="">
      <p:transition spd="slow" advTm="54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C20867-FB48-8916-757D-BC6E3D0E6F4A}"/>
              </a:ext>
            </a:extLst>
          </p:cNvPr>
          <p:cNvSpPr>
            <a:spLocks noGrp="1"/>
          </p:cNvSpPr>
          <p:nvPr>
            <p:ph type="body" sz="quarter" idx="13"/>
          </p:nvPr>
        </p:nvSpPr>
        <p:spPr/>
        <p:txBody>
          <a:bodyPr vert="horz" lIns="822960" tIns="640080" rIns="91440" bIns="45720" rtlCol="0" anchor="t">
            <a:normAutofit/>
          </a:bodyPr>
          <a:lstStyle/>
          <a:p>
            <a:r>
              <a:rPr lang="en-US" sz="3600">
                <a:ea typeface="+mj-lt"/>
                <a:cs typeface="+mj-lt"/>
              </a:rPr>
              <a:t>Agenda</a:t>
            </a:r>
            <a:endParaRPr lang="en-US"/>
          </a:p>
          <a:p>
            <a:endParaRPr lang="en-US"/>
          </a:p>
        </p:txBody>
      </p:sp>
      <p:sp>
        <p:nvSpPr>
          <p:cNvPr id="3" name="Content Placeholder 2">
            <a:extLst>
              <a:ext uri="{FF2B5EF4-FFF2-40B4-BE49-F238E27FC236}">
                <a16:creationId xmlns:a16="http://schemas.microsoft.com/office/drawing/2014/main" id="{207452D8-F8DE-17E6-1965-DC4AD21C598D}"/>
              </a:ext>
            </a:extLst>
          </p:cNvPr>
          <p:cNvSpPr>
            <a:spLocks noGrp="1"/>
          </p:cNvSpPr>
          <p:nvPr>
            <p:ph idx="1"/>
          </p:nvPr>
        </p:nvSpPr>
        <p:spPr/>
        <p:txBody>
          <a:bodyPr vert="horz" lIns="91440" tIns="45720" rIns="91440" bIns="45720" rtlCol="0" anchor="t">
            <a:normAutofit/>
          </a:bodyPr>
          <a:lstStyle/>
          <a:p>
            <a:r>
              <a:rPr lang="en-US" sz="3200">
                <a:solidFill>
                  <a:srgbClr val="000000"/>
                </a:solidFill>
                <a:latin typeface="Georgia"/>
                <a:cs typeface="Arial"/>
              </a:rPr>
              <a:t>Implementation Timeline</a:t>
            </a:r>
            <a:endParaRPr lang="en-US" sz="3200">
              <a:latin typeface="Georgia"/>
              <a:cs typeface="Calibri"/>
            </a:endParaRPr>
          </a:p>
          <a:p>
            <a:r>
              <a:rPr lang="en-US" sz="3200">
                <a:solidFill>
                  <a:srgbClr val="000000"/>
                </a:solidFill>
                <a:latin typeface="Georgia"/>
                <a:cs typeface="Arial"/>
              </a:rPr>
              <a:t>Resources Currently Available</a:t>
            </a:r>
            <a:endParaRPr lang="en-US" sz="3200">
              <a:latin typeface="Georgia"/>
              <a:cs typeface="Calibri"/>
            </a:endParaRPr>
          </a:p>
          <a:p>
            <a:pPr lvl="1"/>
            <a:r>
              <a:rPr lang="en-US" sz="2800">
                <a:solidFill>
                  <a:srgbClr val="000000"/>
                </a:solidFill>
                <a:latin typeface="Georgia"/>
                <a:cs typeface="Arial"/>
              </a:rPr>
              <a:t>Standards</a:t>
            </a:r>
            <a:endParaRPr lang="en-US" sz="2800">
              <a:latin typeface="Georgia"/>
              <a:cs typeface="Calibri"/>
            </a:endParaRPr>
          </a:p>
          <a:p>
            <a:pPr lvl="1"/>
            <a:r>
              <a:rPr lang="en-US" sz="2800">
                <a:solidFill>
                  <a:srgbClr val="000000"/>
                </a:solidFill>
                <a:latin typeface="Georgia"/>
                <a:cs typeface="Arial"/>
              </a:rPr>
              <a:t>Crosswalk (Summary of Revisions) </a:t>
            </a:r>
            <a:endParaRPr lang="en-US" sz="2800">
              <a:latin typeface="Georgia"/>
              <a:cs typeface="Calibri"/>
            </a:endParaRPr>
          </a:p>
          <a:p>
            <a:r>
              <a:rPr lang="en-US" sz="3200">
                <a:solidFill>
                  <a:srgbClr val="000000"/>
                </a:solidFill>
                <a:latin typeface="Georgia"/>
                <a:cs typeface="Arial"/>
              </a:rPr>
              <a:t>Comparison of 2017 to 2024 Standards</a:t>
            </a:r>
            <a:endParaRPr lang="en-US" sz="3200">
              <a:latin typeface="Georgia"/>
              <a:cs typeface="Calibri"/>
            </a:endParaRPr>
          </a:p>
          <a:p>
            <a:pPr lvl="1"/>
            <a:r>
              <a:rPr lang="en-US" sz="2800">
                <a:solidFill>
                  <a:srgbClr val="000000"/>
                </a:solidFill>
                <a:latin typeface="Georgia"/>
                <a:cs typeface="Arial"/>
              </a:rPr>
              <a:t>Strands </a:t>
            </a:r>
            <a:endParaRPr lang="en-US" sz="2800">
              <a:latin typeface="Georgia"/>
              <a:cs typeface="Calibri"/>
            </a:endParaRPr>
          </a:p>
          <a:p>
            <a:pPr lvl="1"/>
            <a:r>
              <a:rPr lang="en-US" sz="2800">
                <a:solidFill>
                  <a:srgbClr val="000000"/>
                </a:solidFill>
                <a:latin typeface="Georgia"/>
                <a:cs typeface="Arial"/>
              </a:rPr>
              <a:t>Content</a:t>
            </a:r>
            <a:r>
              <a:rPr lang="en-US" sz="2800">
                <a:solidFill>
                  <a:srgbClr val="000000"/>
                </a:solidFill>
                <a:latin typeface="Georgia"/>
                <a:ea typeface="+mn-lt"/>
                <a:cs typeface="Arial"/>
              </a:rPr>
              <a:t> </a:t>
            </a:r>
            <a:endParaRPr lang="en-US" sz="2800">
              <a:latin typeface="Georgia"/>
              <a:cs typeface="Calibri"/>
            </a:endParaRPr>
          </a:p>
          <a:p>
            <a:endParaRPr lang="en-US"/>
          </a:p>
          <a:p>
            <a:endParaRPr lang="en-US" sz="3200" i="1">
              <a:solidFill>
                <a:srgbClr val="000000"/>
              </a:solidFill>
              <a:latin typeface="Arial"/>
              <a:cs typeface="Arial"/>
            </a:endParaRPr>
          </a:p>
        </p:txBody>
      </p:sp>
      <p:sp>
        <p:nvSpPr>
          <p:cNvPr id="2" name="Slide Number Placeholder 1">
            <a:extLst>
              <a:ext uri="{FF2B5EF4-FFF2-40B4-BE49-F238E27FC236}">
                <a16:creationId xmlns:a16="http://schemas.microsoft.com/office/drawing/2014/main" id="{24FD08F6-7DC4-982C-B91C-DC9B3F87F5D3}"/>
              </a:ext>
            </a:extLst>
          </p:cNvPr>
          <p:cNvSpPr>
            <a:spLocks noGrp="1"/>
          </p:cNvSpPr>
          <p:nvPr>
            <p:ph type="sldNum" sz="quarter" idx="12"/>
          </p:nvPr>
        </p:nvSpPr>
        <p:spPr/>
        <p:txBody>
          <a:bodyPr/>
          <a:lstStyle/>
          <a:p>
            <a:fld id="{B2102BAA-C61A-4A39-BDF1-4340D572B82C}" type="slidenum">
              <a:rPr lang="en-US" smtClean="0"/>
              <a:t>3</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68565712"/>
      </p:ext>
    </p:extLst>
  </p:cSld>
  <p:clrMapOvr>
    <a:masterClrMapping/>
  </p:clrMapOvr>
  <mc:AlternateContent xmlns:mc="http://schemas.openxmlformats.org/markup-compatibility/2006" xmlns:p14="http://schemas.microsoft.com/office/powerpoint/2010/main">
    <mc:Choice Requires="p14">
      <p:transition spd="slow" p14:dur="2000" advTm="26200"/>
    </mc:Choice>
    <mc:Fallback xmlns="">
      <p:transition spd="slow" advTm="26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a:xfrm>
            <a:off x="8963722" y="6226252"/>
            <a:ext cx="2743200" cy="365125"/>
          </a:xfrm>
        </p:spPr>
        <p:txBody>
          <a:bodyPr/>
          <a:lstStyle/>
          <a:p>
            <a:fld id="{B2102BAA-C61A-4A39-BDF1-4340D572B82C}" type="slidenum">
              <a:rPr lang="en-US" smtClean="0"/>
              <a:t>30</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293287464"/>
              </p:ext>
            </p:extLst>
          </p:nvPr>
        </p:nvGraphicFramePr>
        <p:xfrm>
          <a:off x="353391" y="265043"/>
          <a:ext cx="11452080" cy="420624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fontAlgn="t"/>
                      <a:r>
                        <a:rPr lang="en-US" sz="1400" b="1" kern="1200">
                          <a:solidFill>
                            <a:schemeClr val="dk1"/>
                          </a:solidFill>
                          <a:latin typeface="+mj-lt"/>
                          <a:ea typeface="+mn-ea"/>
                          <a:cs typeface="+mn-cs"/>
                        </a:rPr>
                        <a:t>9.6 The student will write in a variety of forms to include expository, persuasive, </a:t>
                      </a:r>
                      <a:r>
                        <a:rPr lang="en-US" sz="1100" b="1" kern="1200">
                          <a:solidFill>
                            <a:schemeClr val="dk1"/>
                          </a:solidFill>
                          <a:latin typeface="+mj-lt"/>
                          <a:ea typeface="+mn-ea"/>
                          <a:cs typeface="+mn-cs"/>
                        </a:rPr>
                        <a:t>reflective, and analytic with an emphasis on persuasion and analysis. </a:t>
                      </a:r>
                    </a:p>
                    <a:p>
                      <a:pPr fontAlgn="t"/>
                      <a:r>
                        <a:rPr lang="en-US" sz="1100" kern="1200">
                          <a:solidFill>
                            <a:schemeClr val="dk1"/>
                          </a:solidFill>
                          <a:latin typeface="+mj-lt"/>
                          <a:ea typeface="+mn-ea"/>
                          <a:cs typeface="+mn-cs"/>
                        </a:rPr>
                        <a:t>• a) Engage in writing as a recursive process. </a:t>
                      </a:r>
                    </a:p>
                    <a:p>
                      <a:pPr fontAlgn="t"/>
                      <a:r>
                        <a:rPr lang="en-US" sz="1100" kern="1200">
                          <a:solidFill>
                            <a:schemeClr val="dk1"/>
                          </a:solidFill>
                          <a:latin typeface="+mj-lt"/>
                          <a:ea typeface="+mn-ea"/>
                          <a:cs typeface="+mn-cs"/>
                        </a:rPr>
                        <a:t>• b) Plan, organize, and write for a variety of audiences and purposes. </a:t>
                      </a:r>
                    </a:p>
                    <a:p>
                      <a:pPr fontAlgn="t"/>
                      <a:r>
                        <a:rPr lang="en-US" sz="1100" kern="1200">
                          <a:solidFill>
                            <a:schemeClr val="dk1"/>
                          </a:solidFill>
                          <a:latin typeface="+mj-lt"/>
                          <a:ea typeface="+mn-ea"/>
                          <a:cs typeface="+mn-cs"/>
                        </a:rPr>
                        <a:t>• c) Objectively introduce and develop topics, incorporating evidence and maintaining an organized structure and a formal style. </a:t>
                      </a:r>
                    </a:p>
                    <a:p>
                      <a:pPr fontAlgn="t"/>
                      <a:r>
                        <a:rPr lang="en-US" sz="1100" kern="1200">
                          <a:solidFill>
                            <a:schemeClr val="dk1"/>
                          </a:solidFill>
                          <a:latin typeface="+mj-lt"/>
                          <a:ea typeface="+mn-ea"/>
                          <a:cs typeface="+mn-cs"/>
                        </a:rPr>
                        <a:t>• d) Blend multiple forms of writing including embedding a narrative to produce effective essays. </a:t>
                      </a:r>
                    </a:p>
                    <a:p>
                      <a:pPr fontAlgn="t"/>
                      <a:r>
                        <a:rPr lang="en-US" sz="1100" kern="1200">
                          <a:solidFill>
                            <a:schemeClr val="dk1"/>
                          </a:solidFill>
                          <a:latin typeface="+mj-lt"/>
                          <a:ea typeface="+mn-ea"/>
                          <a:cs typeface="+mn-cs"/>
                        </a:rPr>
                        <a:t>• e) Communicate clearly the purpose of the writing using a thesis statement. </a:t>
                      </a:r>
                    </a:p>
                    <a:p>
                      <a:pPr fontAlgn="t"/>
                      <a:r>
                        <a:rPr lang="en-US" sz="1100" kern="1200">
                          <a:solidFill>
                            <a:schemeClr val="dk1"/>
                          </a:solidFill>
                          <a:latin typeface="+mj-lt"/>
                          <a:ea typeface="+mn-ea"/>
                          <a:cs typeface="+mn-cs"/>
                        </a:rPr>
                        <a:t>• f) Compose a thesis for persuasive writing that advocates a position. </a:t>
                      </a:r>
                    </a:p>
                    <a:p>
                      <a:pPr fontAlgn="t"/>
                      <a:r>
                        <a:rPr lang="en-US" sz="1100" kern="1200">
                          <a:solidFill>
                            <a:schemeClr val="dk1"/>
                          </a:solidFill>
                          <a:latin typeface="+mj-lt"/>
                          <a:ea typeface="+mn-ea"/>
                          <a:cs typeface="+mn-cs"/>
                        </a:rPr>
                        <a:t>• g) Clearly state and defend a position using reasons and evidence from credible sources as support. </a:t>
                      </a:r>
                    </a:p>
                    <a:p>
                      <a:pPr fontAlgn="t"/>
                      <a:r>
                        <a:rPr lang="en-US" sz="1100" kern="1200">
                          <a:solidFill>
                            <a:schemeClr val="dk1"/>
                          </a:solidFill>
                          <a:latin typeface="+mj-lt"/>
                          <a:ea typeface="+mn-ea"/>
                          <a:cs typeface="+mn-cs"/>
                        </a:rPr>
                        <a:t>• h) Identify counterclaims and provide counter - arguments. </a:t>
                      </a:r>
                    </a:p>
                    <a:p>
                      <a:pPr fontAlgn="t"/>
                      <a:r>
                        <a:rPr lang="en-US" sz="1100" kern="1200">
                          <a:solidFill>
                            <a:schemeClr val="dk1"/>
                          </a:solidFill>
                          <a:latin typeface="+mj-lt"/>
                          <a:ea typeface="+mn-ea"/>
                          <a:cs typeface="+mn-cs"/>
                        </a:rPr>
                        <a:t>• </a:t>
                      </a:r>
                      <a:r>
                        <a:rPr lang="en-US" sz="1100" kern="1200" err="1">
                          <a:solidFill>
                            <a:schemeClr val="dk1"/>
                          </a:solidFill>
                          <a:latin typeface="+mj-lt"/>
                          <a:ea typeface="+mn-ea"/>
                          <a:cs typeface="+mn-cs"/>
                        </a:rPr>
                        <a:t>i</a:t>
                      </a:r>
                      <a:r>
                        <a:rPr lang="en-US" sz="1100" kern="1200">
                          <a:solidFill>
                            <a:schemeClr val="dk1"/>
                          </a:solidFill>
                          <a:latin typeface="+mj-lt"/>
                          <a:ea typeface="+mn-ea"/>
                          <a:cs typeface="+mn-cs"/>
                        </a:rPr>
                        <a:t>) Determine the best kind of evidence to use for a claim, and effectively use fact and opinion to support a position. </a:t>
                      </a:r>
                    </a:p>
                    <a:p>
                      <a:pPr fontAlgn="t"/>
                      <a:r>
                        <a:rPr lang="en-US" sz="1100" kern="1200">
                          <a:solidFill>
                            <a:schemeClr val="dk1"/>
                          </a:solidFill>
                          <a:latin typeface="+mj-lt"/>
                          <a:ea typeface="+mn-ea"/>
                          <a:cs typeface="+mn-cs"/>
                        </a:rPr>
                        <a:t>• j) Use textual evidence to compare and contrast multiple texts. </a:t>
                      </a:r>
                    </a:p>
                    <a:p>
                      <a:pPr fontAlgn="t"/>
                      <a:r>
                        <a:rPr lang="en-US" sz="1100" kern="1200">
                          <a:solidFill>
                            <a:schemeClr val="dk1"/>
                          </a:solidFill>
                          <a:latin typeface="+mj-lt"/>
                          <a:ea typeface="+mn-ea"/>
                          <a:cs typeface="+mn-cs"/>
                        </a:rPr>
                        <a:t>• k) Arrange paragraphs in a logical progression, using transitions between paragraphs and ideas. </a:t>
                      </a:r>
                    </a:p>
                    <a:p>
                      <a:pPr fontAlgn="t"/>
                      <a:r>
                        <a:rPr lang="en-US" sz="1100" kern="1200">
                          <a:solidFill>
                            <a:schemeClr val="dk1"/>
                          </a:solidFill>
                          <a:latin typeface="+mj-lt"/>
                          <a:ea typeface="+mn-ea"/>
                          <a:cs typeface="+mn-cs"/>
                        </a:rPr>
                        <a:t>• l) Revise writing for clarity of content, accuracy, and depth of information.</a:t>
                      </a:r>
                    </a:p>
                    <a:p>
                      <a:pPr fontAlgn="t"/>
                      <a:endParaRPr lang="en-US">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52070" marR="0" lvl="0" indent="-287020" algn="l" rtl="0" eaLnBrk="1" fontAlgn="t" latinLnBrk="0" hangingPunct="1">
                        <a:lnSpc>
                          <a:spcPct val="100000"/>
                        </a:lnSpc>
                        <a:spcBef>
                          <a:spcPts val="0"/>
                        </a:spcBef>
                        <a:spcAft>
                          <a:spcPts val="0"/>
                        </a:spcAft>
                        <a:buClrTx/>
                        <a:buSzTx/>
                        <a:buFontTx/>
                        <a:buNone/>
                      </a:pPr>
                      <a:r>
                        <a:rPr lang="en-US" sz="1400" b="1" kern="1200">
                          <a:solidFill>
                            <a:schemeClr val="dk1"/>
                          </a:solidFill>
                          <a:latin typeface="+mj-lt"/>
                          <a:ea typeface="+mn-ea"/>
                          <a:cs typeface="+mn-cs"/>
                        </a:rPr>
                        <a:t>9.W The student will write in various forms for diverse audiences and purposes linked to grade nine content and texts with an emphasis on expository and persuasive writing. </a:t>
                      </a:r>
                    </a:p>
                    <a:p>
                      <a:pPr marL="52070" marR="0" lvl="0" indent="-287020" algn="l" defTabSz="914400" rtl="0" eaLnBrk="1" fontAlgn="t" latinLnBrk="0" hangingPunct="1">
                        <a:lnSpc>
                          <a:spcPct val="100000"/>
                        </a:lnSpc>
                        <a:spcBef>
                          <a:spcPts val="0"/>
                        </a:spcBef>
                        <a:spcAft>
                          <a:spcPts val="0"/>
                        </a:spcAft>
                        <a:buClrTx/>
                        <a:buSzTx/>
                        <a:buFontTx/>
                        <a:buNone/>
                        <a:tabLst/>
                        <a:defRPr/>
                      </a:pPr>
                      <a:endParaRPr lang="en-US" sz="1400" b="1" kern="1200">
                        <a:solidFill>
                          <a:schemeClr val="dk1"/>
                        </a:solidFill>
                        <a:latin typeface="+mj-lt"/>
                        <a:ea typeface="+mn-ea"/>
                        <a:cs typeface="+mn-cs"/>
                      </a:endParaRPr>
                    </a:p>
                    <a:p>
                      <a:pPr marL="52070" indent="-287020" rtl="0" fontAlgn="t">
                        <a:spcBef>
                          <a:spcPts val="0"/>
                        </a:spcBef>
                        <a:spcAft>
                          <a:spcPts val="0"/>
                        </a:spcAft>
                      </a:pPr>
                      <a:r>
                        <a:rPr lang="en-US" sz="1400" b="1">
                          <a:latin typeface="+mj-lt"/>
                        </a:rPr>
                        <a:t>9.W.3 Usage and Mechanics </a:t>
                      </a:r>
                    </a:p>
                    <a:p>
                      <a:pPr marL="52070" indent="-287020" rtl="0" fontAlgn="t">
                        <a:spcBef>
                          <a:spcPts val="0"/>
                        </a:spcBef>
                        <a:spcAft>
                          <a:spcPts val="0"/>
                        </a:spcAft>
                      </a:pPr>
                      <a:endParaRPr lang="en-US" sz="1400" b="1">
                        <a:latin typeface="+mj-lt"/>
                      </a:endParaRPr>
                    </a:p>
                    <a:p>
                      <a:pPr marL="52070" indent="-287020" rtl="0" fontAlgn="t">
                        <a:spcBef>
                          <a:spcPts val="0"/>
                        </a:spcBef>
                        <a:spcAft>
                          <a:spcPts val="0"/>
                        </a:spcAft>
                        <a:buAutoNum type="alphaUcPeriod"/>
                      </a:pPr>
                      <a:r>
                        <a:rPr lang="en-US" sz="1200">
                          <a:latin typeface="+mj-lt"/>
                        </a:rPr>
                        <a:t>Revise writing for clarity of content, accuracy, and adequate elaboration. </a:t>
                      </a:r>
                    </a:p>
                    <a:p>
                      <a:pPr marL="52070" indent="-287020" rtl="0" fontAlgn="t">
                        <a:spcBef>
                          <a:spcPts val="0"/>
                        </a:spcBef>
                        <a:spcAft>
                          <a:spcPts val="0"/>
                        </a:spcAft>
                        <a:buAutoNum type="alphaUcPeriod"/>
                      </a:pPr>
                      <a:r>
                        <a:rPr lang="en-US" sz="1200">
                          <a:latin typeface="+mj-lt"/>
                        </a:rPr>
                        <a:t>Use peer- and self-evaluation to edit writing for clarity and quality of information, addressing strengths and making suggestions regarding how writing might be improved.</a:t>
                      </a:r>
                    </a:p>
                    <a:p>
                      <a:pPr marL="52070" indent="-287020" rtl="0" fontAlgn="t">
                        <a:spcBef>
                          <a:spcPts val="0"/>
                        </a:spcBef>
                        <a:spcAft>
                          <a:spcPts val="0"/>
                        </a:spcAft>
                        <a:buAutoNum type="alphaUcPeriod"/>
                      </a:pPr>
                      <a:r>
                        <a:rPr lang="en-US" sz="1200">
                          <a:latin typeface="+mj-lt"/>
                        </a:rPr>
                        <a:t>Edit writing for appropriate conventions, style, and language (See Language Usage for grade level expectations). </a:t>
                      </a:r>
                      <a:endParaRPr lang="en-US" sz="1200">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4379843"/>
            <a:ext cx="11456505" cy="1231106"/>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eorgia"/>
              </a:rPr>
              <a:t> </a:t>
            </a:r>
            <a:r>
              <a:rPr lang="en-US" sz="1600" b="1" u="sng">
                <a:solidFill>
                  <a:srgbClr val="FFFFFF"/>
                </a:solidFill>
                <a:latin typeface="Georgia"/>
                <a:cs typeface="Calibri"/>
              </a:rPr>
              <a:t>Revisions</a:t>
            </a:r>
            <a:r>
              <a:rPr lang="en-US" sz="1600" b="1">
                <a:solidFill>
                  <a:srgbClr val="FFFFFF"/>
                </a:solidFill>
                <a:latin typeface="Georgia"/>
                <a:cs typeface="Calibri"/>
              </a:rPr>
              <a:t>:</a:t>
            </a:r>
          </a:p>
          <a:p>
            <a:r>
              <a:rPr lang="en-US" sz="1400">
                <a:solidFill>
                  <a:schemeClr val="bg2"/>
                </a:solidFill>
                <a:latin typeface="Georgia"/>
                <a:ea typeface="+mn-lt"/>
                <a:cs typeface="+mn-lt"/>
              </a:rPr>
              <a:t>• 9.W.3 A. - Aligns to 2017 9.6l. </a:t>
            </a:r>
            <a:endParaRPr lang="en-US">
              <a:solidFill>
                <a:schemeClr val="bg2"/>
              </a:solidFill>
              <a:latin typeface="Georgia"/>
              <a:ea typeface="+mn-lt"/>
              <a:cs typeface="+mn-lt"/>
            </a:endParaRPr>
          </a:p>
          <a:p>
            <a:r>
              <a:rPr lang="en-US" sz="1400">
                <a:solidFill>
                  <a:schemeClr val="bg2"/>
                </a:solidFill>
                <a:latin typeface="Georgia"/>
                <a:ea typeface="+mn-lt"/>
                <a:cs typeface="+mn-lt"/>
              </a:rPr>
              <a:t>• 9.W.3 B. - Aligns to skills identified in 9.6l and clarifies revision to include self- and peer-editing as part of the revision process and includes specific components students should include as part of their feedback to support editing and revising.</a:t>
            </a:r>
          </a:p>
          <a:p>
            <a:r>
              <a:rPr lang="en-US" sz="1400">
                <a:solidFill>
                  <a:schemeClr val="bg2"/>
                </a:solidFill>
                <a:latin typeface="Georgia"/>
                <a:cs typeface="Calibri"/>
              </a:rPr>
              <a:t>• 9.W.3.C - Aligns to 2017 9.7</a:t>
            </a:r>
          </a:p>
        </p:txBody>
      </p:sp>
      <p:sp>
        <p:nvSpPr>
          <p:cNvPr id="2" name="AutoShape 2" descr="https://gbc-powerpoint.officeapps.live.com/pods/GetClipboardImage.ashx?Id=0f161145-bb5f-4759-87f7-a1bf76e05b59&amp;DC=GB4&amp;pkey=3088cc25-fea9-4f89-8e47-8179a4e9ddfd&amp;wdwaccluster=GB4"/>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17545006"/>
      </p:ext>
    </p:extLst>
  </p:cSld>
  <p:clrMapOvr>
    <a:masterClrMapping/>
  </p:clrMapOvr>
  <mc:AlternateContent xmlns:mc="http://schemas.openxmlformats.org/markup-compatibility/2006" xmlns:p14="http://schemas.microsoft.com/office/powerpoint/2010/main">
    <mc:Choice Requires="p14">
      <p:transition spd="slow" p14:dur="2000" advTm="35963"/>
    </mc:Choice>
    <mc:Fallback xmlns="">
      <p:transition spd="slow" advTm="35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Language Usage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31</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11433069"/>
      </p:ext>
    </p:extLst>
  </p:cSld>
  <p:clrMapOvr>
    <a:masterClrMapping/>
  </p:clrMapOvr>
  <mc:AlternateContent xmlns:mc="http://schemas.openxmlformats.org/markup-compatibility/2006" xmlns:p14="http://schemas.microsoft.com/office/powerpoint/2010/main">
    <mc:Choice Requires="p14">
      <p:transition spd="slow" p14:dur="2000" advTm="16815"/>
    </mc:Choice>
    <mc:Fallback xmlns="">
      <p:transition spd="slow" advTm="16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a:xfrm>
            <a:off x="8963722" y="6226252"/>
            <a:ext cx="2743200" cy="365125"/>
          </a:xfrm>
        </p:spPr>
        <p:txBody>
          <a:bodyPr/>
          <a:lstStyle/>
          <a:p>
            <a:fld id="{B2102BAA-C61A-4A39-BDF1-4340D572B82C}" type="slidenum">
              <a:rPr lang="en-US" smtClean="0"/>
              <a:t>32</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109404761"/>
              </p:ext>
            </p:extLst>
          </p:nvPr>
        </p:nvGraphicFramePr>
        <p:xfrm>
          <a:off x="353391" y="265043"/>
          <a:ext cx="11452080" cy="416052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fontAlgn="t"/>
                      <a:r>
                        <a:rPr lang="en-US" sz="1400" b="1">
                          <a:effectLst/>
                          <a:highlight>
                            <a:srgbClr val="FFFFFF"/>
                          </a:highlight>
                          <a:latin typeface="+mj-lt"/>
                        </a:rPr>
                        <a:t>9</a:t>
                      </a:r>
                      <a:r>
                        <a:rPr lang="en-US" sz="1400" b="1">
                          <a:latin typeface="+mj-lt"/>
                        </a:rPr>
                        <a:t>.7 The student will self- and peer-edit writing for capitalization, punctuation, spelling, sentence structure, paragraphing, and Standard English.</a:t>
                      </a:r>
                    </a:p>
                    <a:p>
                      <a:pPr lvl="1" fontAlgn="t"/>
                      <a:r>
                        <a:rPr lang="en-US" sz="1100">
                          <a:latin typeface="+mj-lt"/>
                        </a:rPr>
                        <a:t>• a) Use parallel structure across sentences and paragraphs. </a:t>
                      </a:r>
                    </a:p>
                    <a:p>
                      <a:pPr lvl="1" fontAlgn="t"/>
                      <a:r>
                        <a:rPr lang="en-US" sz="1100">
                          <a:latin typeface="+mj-lt"/>
                        </a:rPr>
                        <a:t>• b) Use appositives, main clauses, and subordinate clauses. </a:t>
                      </a:r>
                    </a:p>
                    <a:p>
                      <a:pPr lvl="1" fontAlgn="t"/>
                      <a:r>
                        <a:rPr lang="en-US" sz="1100">
                          <a:latin typeface="+mj-lt"/>
                        </a:rPr>
                        <a:t>• c) Use commas and semicolons to distinguish and divide main and subordinate clauses. </a:t>
                      </a:r>
                    </a:p>
                    <a:p>
                      <a:pPr lvl="1" fontAlgn="t"/>
                      <a:r>
                        <a:rPr lang="en-US" sz="1100">
                          <a:latin typeface="+mj-lt"/>
                        </a:rPr>
                        <a:t>• d) Distinguish between active and passive voice. </a:t>
                      </a:r>
                    </a:p>
                    <a:p>
                      <a:pPr lvl="1" fontAlgn="t"/>
                      <a:r>
                        <a:rPr lang="en-US" sz="1100">
                          <a:latin typeface="+mj-lt"/>
                        </a:rPr>
                        <a:t>• e) Use a variety of sentence structures to infuse sentence variety in writing.</a:t>
                      </a:r>
                      <a:endParaRPr lang="en-US" sz="1100">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52070" indent="-287020" rtl="0" fontAlgn="t">
                        <a:spcBef>
                          <a:spcPts val="0"/>
                        </a:spcBef>
                        <a:spcAft>
                          <a:spcPts val="0"/>
                        </a:spcAft>
                      </a:pPr>
                      <a:r>
                        <a:rPr lang="en-US" sz="1400" b="1">
                          <a:effectLst/>
                          <a:highlight>
                            <a:srgbClr val="FFFFFF"/>
                          </a:highlight>
                          <a:latin typeface="+mj-lt"/>
                        </a:rPr>
                        <a:t>9</a:t>
                      </a:r>
                      <a:r>
                        <a:rPr lang="en-US" sz="1400" b="1">
                          <a:latin typeface="+mj-lt"/>
                        </a:rPr>
                        <a:t>.LU The student will use the conventions of Standard English when speaking and writing, differentiating between contexts that call for formal English and situations where informal discourse is more appropriate. </a:t>
                      </a:r>
                    </a:p>
                    <a:p>
                      <a:pPr marL="52070" indent="-287020" rtl="0" fontAlgn="t">
                        <a:spcBef>
                          <a:spcPts val="0"/>
                        </a:spcBef>
                        <a:spcAft>
                          <a:spcPts val="0"/>
                        </a:spcAft>
                      </a:pPr>
                      <a:endParaRPr lang="en-US" sz="1400" b="1">
                        <a:latin typeface="+mj-lt"/>
                      </a:endParaRPr>
                    </a:p>
                    <a:p>
                      <a:pPr marL="52070" indent="-287020" rtl="0" fontAlgn="t">
                        <a:spcBef>
                          <a:spcPts val="0"/>
                        </a:spcBef>
                        <a:spcAft>
                          <a:spcPts val="0"/>
                        </a:spcAft>
                      </a:pPr>
                      <a:r>
                        <a:rPr lang="en-US" sz="1400" b="1">
                          <a:latin typeface="+mj-lt"/>
                        </a:rPr>
                        <a:t>9.LU.1 Grammar </a:t>
                      </a:r>
                    </a:p>
                    <a:p>
                      <a:pPr marL="52070" indent="-287020" rtl="0" fontAlgn="t">
                        <a:spcBef>
                          <a:spcPts val="0"/>
                        </a:spcBef>
                        <a:spcAft>
                          <a:spcPts val="0"/>
                        </a:spcAft>
                        <a:buAutoNum type="alphaUcPeriod"/>
                      </a:pPr>
                      <a:r>
                        <a:rPr lang="en-US" sz="1100">
                          <a:latin typeface="+mj-lt"/>
                        </a:rPr>
                        <a:t>Use parallel structure across sentences and paragraphs to link and compare/contrast ideas in writing and speaking. </a:t>
                      </a:r>
                    </a:p>
                    <a:p>
                      <a:pPr marL="52070" indent="-287020" rtl="0" fontAlgn="t">
                        <a:spcBef>
                          <a:spcPts val="0"/>
                        </a:spcBef>
                        <a:spcAft>
                          <a:spcPts val="0"/>
                        </a:spcAft>
                        <a:buAutoNum type="alphaUcPeriod"/>
                      </a:pPr>
                      <a:r>
                        <a:rPr lang="en-US" sz="1100">
                          <a:latin typeface="+mj-lt"/>
                        </a:rPr>
                        <a:t>Craft and apply a variety of sentence structures to infuse sentence variety in writing.</a:t>
                      </a:r>
                    </a:p>
                    <a:p>
                      <a:pPr marL="52070" indent="-287020" rtl="0" fontAlgn="t">
                        <a:spcBef>
                          <a:spcPts val="0"/>
                        </a:spcBef>
                        <a:spcAft>
                          <a:spcPts val="0"/>
                        </a:spcAft>
                        <a:buAutoNum type="alphaUcPeriod"/>
                      </a:pPr>
                      <a:r>
                        <a:rPr lang="en-US" sz="1100">
                          <a:latin typeface="+mj-lt"/>
                        </a:rPr>
                        <a:t>Use and apply the active and passive voice as appropriate when speaking and writing.</a:t>
                      </a:r>
                    </a:p>
                    <a:p>
                      <a:pPr marL="52070" indent="-287020" rtl="0" fontAlgn="t">
                        <a:spcBef>
                          <a:spcPts val="0"/>
                        </a:spcBef>
                        <a:spcAft>
                          <a:spcPts val="0"/>
                        </a:spcAft>
                        <a:buAutoNum type="alphaUcPeriod"/>
                      </a:pPr>
                      <a:r>
                        <a:rPr lang="en-US" sz="1100">
                          <a:latin typeface="+mj-lt"/>
                        </a:rPr>
                        <a:t>Use appositives and main and subordinate clauses to convey and clarify a message when speaking and writing.</a:t>
                      </a:r>
                    </a:p>
                    <a:p>
                      <a:pPr marL="52070" indent="-287020" rtl="0" fontAlgn="t">
                        <a:spcBef>
                          <a:spcPts val="0"/>
                        </a:spcBef>
                        <a:spcAft>
                          <a:spcPts val="0"/>
                        </a:spcAft>
                        <a:buAutoNum type="alphaUcPeriod"/>
                      </a:pPr>
                      <a:r>
                        <a:rPr lang="en-US" sz="1100">
                          <a:latin typeface="+mj-lt"/>
                        </a:rPr>
                        <a:t>Maintain consistent verb tense when speaking and writing. </a:t>
                      </a:r>
                    </a:p>
                    <a:p>
                      <a:pPr marL="0" indent="0" rtl="0" fontAlgn="t">
                        <a:spcBef>
                          <a:spcPts val="0"/>
                        </a:spcBef>
                        <a:spcAft>
                          <a:spcPts val="0"/>
                        </a:spcAft>
                        <a:buNone/>
                      </a:pPr>
                      <a:endParaRPr lang="en-US" sz="1100">
                        <a:latin typeface="+mj-lt"/>
                      </a:endParaRPr>
                    </a:p>
                    <a:p>
                      <a:pPr marL="0" indent="0" rtl="0" fontAlgn="t">
                        <a:spcBef>
                          <a:spcPts val="0"/>
                        </a:spcBef>
                        <a:spcAft>
                          <a:spcPts val="0"/>
                        </a:spcAft>
                        <a:buNone/>
                      </a:pPr>
                      <a:r>
                        <a:rPr lang="en-US" sz="1400" b="1">
                          <a:latin typeface="+mj-lt"/>
                        </a:rPr>
                        <a:t>9.LU.2 Mechanics </a:t>
                      </a:r>
                    </a:p>
                    <a:p>
                      <a:pPr marL="228600" indent="-228600" rtl="0" fontAlgn="t">
                        <a:spcBef>
                          <a:spcPts val="0"/>
                        </a:spcBef>
                        <a:spcAft>
                          <a:spcPts val="0"/>
                        </a:spcAft>
                        <a:buAutoNum type="alphaUcPeriod"/>
                      </a:pPr>
                      <a:r>
                        <a:rPr lang="en-US" sz="1100">
                          <a:latin typeface="+mj-lt"/>
                        </a:rPr>
                        <a:t>Use commas and semicolons to distinguish and divide main and subordinate clauses to link two or more closely related independent clauses when writing. </a:t>
                      </a:r>
                    </a:p>
                    <a:p>
                      <a:pPr marL="228600" indent="-228600" rtl="0" fontAlgn="t">
                        <a:spcBef>
                          <a:spcPts val="0"/>
                        </a:spcBef>
                        <a:spcAft>
                          <a:spcPts val="0"/>
                        </a:spcAft>
                        <a:buAutoNum type="alphaUcPeriod"/>
                      </a:pPr>
                      <a:r>
                        <a:rPr lang="en-US" sz="1100">
                          <a:latin typeface="+mj-lt"/>
                        </a:rPr>
                        <a:t>Apply a style manual, such as that of the Modern Language Association (MLA) or the American Psychological Association (APA) to apply rules for citing sources. </a:t>
                      </a:r>
                    </a:p>
                    <a:p>
                      <a:pPr marL="228600" indent="-228600" rtl="0" fontAlgn="t">
                        <a:spcBef>
                          <a:spcPts val="0"/>
                        </a:spcBef>
                        <a:spcAft>
                          <a:spcPts val="0"/>
                        </a:spcAft>
                        <a:buAutoNum type="alphaUcPeriod"/>
                      </a:pPr>
                      <a:r>
                        <a:rPr lang="en-US" sz="1100">
                          <a:latin typeface="+mj-lt"/>
                        </a:rPr>
                        <a:t>Spell correctly, consulting reference materials to check as needed.</a:t>
                      </a:r>
                      <a:endParaRPr lang="en-US" sz="1100">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4418385"/>
            <a:ext cx="11456505" cy="2523768"/>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eorgia"/>
              </a:rPr>
              <a:t> </a:t>
            </a:r>
            <a:r>
              <a:rPr lang="en-US" sz="1600" b="1" u="sng">
                <a:solidFill>
                  <a:srgbClr val="FFFFFF"/>
                </a:solidFill>
                <a:latin typeface="Georgia"/>
                <a:cs typeface="Calibri"/>
              </a:rPr>
              <a:t>Revisions</a:t>
            </a:r>
            <a:r>
              <a:rPr lang="en-US" sz="1600" b="1">
                <a:solidFill>
                  <a:srgbClr val="FFFFFF"/>
                </a:solidFill>
                <a:latin typeface="Georgia"/>
                <a:cs typeface="Calibri"/>
              </a:rPr>
              <a:t>:</a:t>
            </a:r>
          </a:p>
          <a:p>
            <a:pPr marL="228600" indent="-228600">
              <a:buFont typeface=""/>
              <a:buChar char="•"/>
            </a:pPr>
            <a:r>
              <a:rPr lang="en-US" sz="1400">
                <a:solidFill>
                  <a:schemeClr val="bg2"/>
                </a:solidFill>
                <a:latin typeface="+mj-lt"/>
              </a:rPr>
              <a:t>9.LU - Shifts the focus from solely self- and peer-editing for specific writing elements to a broader emphasis on using the conventions of Standard English in speaking and writing, recognizing the distinction between formal and informal contexts.</a:t>
            </a:r>
          </a:p>
          <a:p>
            <a:r>
              <a:rPr lang="en-US" sz="1400">
                <a:solidFill>
                  <a:schemeClr val="bg2"/>
                </a:solidFill>
                <a:latin typeface="Georgia"/>
                <a:ea typeface="+mn-lt"/>
                <a:cs typeface="+mn-lt"/>
              </a:rPr>
              <a:t>• 9.LU.1 A. - Aligns to skills in 2017 9.7a and extends using parallel structure from writing to speaking and writing. </a:t>
            </a:r>
          </a:p>
          <a:p>
            <a:r>
              <a:rPr lang="en-US" sz="1400">
                <a:solidFill>
                  <a:schemeClr val="bg2"/>
                </a:solidFill>
                <a:latin typeface="Georgia"/>
                <a:ea typeface="+mn-lt"/>
                <a:cs typeface="+mn-lt"/>
              </a:rPr>
              <a:t>• 9.LU.1 B. - Aligns to skills identified in 2017 9.7e. </a:t>
            </a:r>
          </a:p>
          <a:p>
            <a:r>
              <a:rPr lang="en-US" sz="1400">
                <a:solidFill>
                  <a:schemeClr val="bg2"/>
                </a:solidFill>
                <a:latin typeface="Georgia"/>
                <a:ea typeface="+mn-lt"/>
                <a:cs typeface="+mn-lt"/>
              </a:rPr>
              <a:t>• 9.LU.1 C. - Aligns to skills identified in 2017 9.7d.</a:t>
            </a:r>
            <a:r>
              <a:rPr lang="en-US" sz="1400">
                <a:solidFill>
                  <a:schemeClr val="bg2"/>
                </a:solidFill>
                <a:latin typeface="Georgia"/>
                <a:cs typeface="Calibri"/>
              </a:rPr>
              <a:t> </a:t>
            </a:r>
            <a:endParaRPr lang="en-US" sz="1400">
              <a:solidFill>
                <a:schemeClr val="bg2"/>
              </a:solidFill>
              <a:latin typeface="Georgia"/>
              <a:ea typeface="+mn-lt"/>
              <a:cs typeface="+mn-lt"/>
            </a:endParaRPr>
          </a:p>
          <a:p>
            <a:r>
              <a:rPr lang="en-US" sz="1400">
                <a:solidFill>
                  <a:schemeClr val="bg2"/>
                </a:solidFill>
                <a:latin typeface="Georgia"/>
                <a:ea typeface="+mn-lt"/>
                <a:cs typeface="+mn-lt"/>
              </a:rPr>
              <a:t>• 9.LU.1 D. -Aligns to skills identified in 2017 9.7b and clarifies the use of appositives and main and subordinate clauses. </a:t>
            </a:r>
          </a:p>
          <a:p>
            <a:r>
              <a:rPr lang="en-US" sz="1400">
                <a:solidFill>
                  <a:schemeClr val="bg2"/>
                </a:solidFill>
                <a:latin typeface="Georgia"/>
                <a:ea typeface="+mn-lt"/>
                <a:cs typeface="+mn-lt"/>
              </a:rPr>
              <a:t>• 9.LU.1 E. - Aligns to skill identified in 2017 9.7e and extends to writing and speaking.  </a:t>
            </a:r>
          </a:p>
          <a:p>
            <a:r>
              <a:rPr lang="en-US" sz="1400">
                <a:solidFill>
                  <a:schemeClr val="bg2"/>
                </a:solidFill>
                <a:latin typeface="Georgia"/>
                <a:ea typeface="+mn-lt"/>
                <a:cs typeface="+mn-lt"/>
              </a:rPr>
              <a:t>• 9.LU.2 A. Aligns to 2017 9.7c and clarifies how to use commas and semicolons with main and subordinate clauses. </a:t>
            </a:r>
          </a:p>
          <a:p>
            <a:r>
              <a:rPr lang="en-US" sz="1400">
                <a:solidFill>
                  <a:schemeClr val="bg2"/>
                </a:solidFill>
                <a:latin typeface="Georgia"/>
                <a:ea typeface="+mn-lt"/>
                <a:cs typeface="+mn-lt"/>
              </a:rPr>
              <a:t>• 9.LU.2 B. - Aligns to skills identified in 2017 9.8d to use a style manual to apply rules for punctuation and citations of direct quotes</a:t>
            </a:r>
            <a:r>
              <a:rPr lang="en-US" sz="1400">
                <a:solidFill>
                  <a:schemeClr val="bg2"/>
                </a:solidFill>
                <a:latin typeface="+mj-lt"/>
              </a:rPr>
              <a:t> </a:t>
            </a:r>
          </a:p>
          <a:p>
            <a:r>
              <a:rPr lang="en-US" sz="1400">
                <a:solidFill>
                  <a:schemeClr val="bg2"/>
                </a:solidFill>
                <a:latin typeface="+mj-lt"/>
                <a:cs typeface="Calibri"/>
              </a:rPr>
              <a:t>-9.LU.2.C - Aligns to 2017 9.7</a:t>
            </a:r>
          </a:p>
        </p:txBody>
      </p:sp>
      <p:sp>
        <p:nvSpPr>
          <p:cNvPr id="2" name="AutoShape 2" descr="https://gbc-powerpoint.officeapps.live.com/pods/GetClipboardImage.ashx?Id=0f161145-bb5f-4759-87f7-a1bf76e05b59&amp;DC=GB4&amp;pkey=3088cc25-fea9-4f89-8e47-8179a4e9ddfd&amp;wdwaccluster=GB4"/>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06428733"/>
      </p:ext>
    </p:extLst>
  </p:cSld>
  <p:clrMapOvr>
    <a:masterClrMapping/>
  </p:clrMapOvr>
  <mc:AlternateContent xmlns:mc="http://schemas.openxmlformats.org/markup-compatibility/2006" xmlns:p14="http://schemas.microsoft.com/office/powerpoint/2010/main">
    <mc:Choice Requires="p14">
      <p:transition spd="slow" p14:dur="2000" advTm="47129"/>
    </mc:Choice>
    <mc:Fallback xmlns="">
      <p:transition spd="slow" advTm="47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Communications and Multimodal Literacies</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33</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37840485"/>
      </p:ext>
    </p:extLst>
  </p:cSld>
  <p:clrMapOvr>
    <a:masterClrMapping/>
  </p:clrMapOvr>
  <mc:AlternateContent xmlns:mc="http://schemas.openxmlformats.org/markup-compatibility/2006" xmlns:p14="http://schemas.microsoft.com/office/powerpoint/2010/main">
    <mc:Choice Requires="p14">
      <p:transition spd="slow" p14:dur="2000" advTm="17914"/>
    </mc:Choice>
    <mc:Fallback xmlns="">
      <p:transition spd="slow" advTm="17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a:xfrm>
            <a:off x="8963722" y="6226252"/>
            <a:ext cx="2743200" cy="365125"/>
          </a:xfrm>
        </p:spPr>
        <p:txBody>
          <a:bodyPr/>
          <a:lstStyle/>
          <a:p>
            <a:fld id="{B2102BAA-C61A-4A39-BDF1-4340D572B82C}" type="slidenum">
              <a:rPr lang="en-US" smtClean="0"/>
              <a:t>34</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613187974"/>
              </p:ext>
            </p:extLst>
          </p:nvPr>
        </p:nvGraphicFramePr>
        <p:xfrm>
          <a:off x="353391" y="265043"/>
          <a:ext cx="11452080" cy="46482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fontAlgn="t"/>
                      <a:r>
                        <a:rPr lang="en-US" sz="1400" b="1">
                          <a:latin typeface="+mj-lt"/>
                        </a:rPr>
                        <a:t>9.1 The student will participate in, collaborate in, and make multimodal presentations both independently and in small groups. </a:t>
                      </a:r>
                    </a:p>
                    <a:p>
                      <a:pPr fontAlgn="t"/>
                      <a:r>
                        <a:rPr lang="en-US" sz="1000">
                          <a:latin typeface="+mj-lt"/>
                        </a:rPr>
                        <a:t>• a) Make strategic use of multimodal tools. </a:t>
                      </a:r>
                    </a:p>
                    <a:p>
                      <a:pPr fontAlgn="t"/>
                      <a:r>
                        <a:rPr lang="en-US" sz="1000">
                          <a:latin typeface="+mj-lt"/>
                        </a:rPr>
                        <a:t>• b) Credit information sources.</a:t>
                      </a:r>
                    </a:p>
                    <a:p>
                      <a:pPr fontAlgn="t"/>
                      <a:r>
                        <a:rPr lang="en-US" sz="1000">
                          <a:latin typeface="+mj-lt"/>
                        </a:rPr>
                        <a:t> • c) Use vocabulary appropriate to the topic, audience, and purpose. </a:t>
                      </a:r>
                    </a:p>
                    <a:p>
                      <a:pPr fontAlgn="t"/>
                      <a:r>
                        <a:rPr lang="en-US" sz="1000">
                          <a:latin typeface="+mj-lt"/>
                        </a:rPr>
                        <a:t>• d) Assist with setting rules for group work including informal consensus, taking votes on key issues, presentation of alternate views and goal setting. </a:t>
                      </a:r>
                    </a:p>
                    <a:p>
                      <a:pPr fontAlgn="t"/>
                      <a:r>
                        <a:rPr lang="en-US" sz="1000">
                          <a:latin typeface="+mj-lt"/>
                        </a:rPr>
                        <a:t>• e) Assume responsibility for specific group tasks.</a:t>
                      </a:r>
                    </a:p>
                    <a:p>
                      <a:pPr fontAlgn="t"/>
                      <a:r>
                        <a:rPr lang="en-US" sz="1000">
                          <a:latin typeface="+mj-lt"/>
                        </a:rPr>
                        <a:t> • f) Share responsibility for collaborative work. </a:t>
                      </a:r>
                    </a:p>
                    <a:p>
                      <a:pPr fontAlgn="t"/>
                      <a:r>
                        <a:rPr lang="en-US" sz="1000">
                          <a:latin typeface="+mj-lt"/>
                        </a:rPr>
                        <a:t>• g) Use a variety of strategies to listen actively and speak using appropriate discussion rules with awareness of verbal and nonverbal cues. </a:t>
                      </a:r>
                    </a:p>
                    <a:p>
                      <a:pPr fontAlgn="t"/>
                      <a:r>
                        <a:rPr lang="en-US" sz="1000">
                          <a:latin typeface="+mj-lt"/>
                        </a:rPr>
                        <a:t>• h) Include all group members, acknowledge new information expressed by others, and value individual contributions made by each group member. </a:t>
                      </a:r>
                    </a:p>
                    <a:p>
                      <a:pPr fontAlgn="t"/>
                      <a:r>
                        <a:rPr lang="en-US" sz="1000">
                          <a:latin typeface="+mj-lt"/>
                        </a:rPr>
                        <a:t>• </a:t>
                      </a:r>
                      <a:r>
                        <a:rPr lang="en-US" sz="1000" err="1">
                          <a:latin typeface="+mj-lt"/>
                        </a:rPr>
                        <a:t>i</a:t>
                      </a:r>
                      <a:r>
                        <a:rPr lang="en-US" sz="1000">
                          <a:latin typeface="+mj-lt"/>
                        </a:rPr>
                        <a:t>) Respond thoughtfully and tactfully to diverse perspectives, summarizing points of agreement and disagreement. </a:t>
                      </a:r>
                    </a:p>
                    <a:p>
                      <a:pPr fontAlgn="t"/>
                      <a:r>
                        <a:rPr lang="en-US" sz="1000">
                          <a:latin typeface="+mj-lt"/>
                        </a:rPr>
                        <a:t>• j) Evaluate impact, purpose, point of view, reasoning, and use of evidence and rhetoric of presentation(s).</a:t>
                      </a:r>
                    </a:p>
                    <a:p>
                      <a:pPr fontAlgn="t"/>
                      <a:r>
                        <a:rPr lang="en-US" sz="1000">
                          <a:latin typeface="+mj-lt"/>
                        </a:rPr>
                        <a:t> • k) Use self-reflection to evaluate one’s own role in preparation and participation in small-group activities. </a:t>
                      </a:r>
                    </a:p>
                    <a:p>
                      <a:pPr fontAlgn="t"/>
                      <a:endParaRPr lang="en-US" sz="1100">
                        <a:latin typeface="+mj-lt"/>
                      </a:endParaRPr>
                    </a:p>
                    <a:p>
                      <a:pPr fontAlgn="t"/>
                      <a:r>
                        <a:rPr lang="en-US" sz="1400" b="1">
                          <a:latin typeface="+mj-lt"/>
                        </a:rPr>
                        <a:t>9.2 The student will produce, analyze, and evaluate media messages. </a:t>
                      </a:r>
                    </a:p>
                    <a:p>
                      <a:pPr fontAlgn="t"/>
                      <a:r>
                        <a:rPr lang="en-US" sz="1100">
                          <a:latin typeface="+mj-lt"/>
                        </a:rPr>
                        <a:t>• a) Analyze and interpret special effects used in media messages. </a:t>
                      </a:r>
                    </a:p>
                    <a:p>
                      <a:pPr fontAlgn="t"/>
                      <a:r>
                        <a:rPr lang="en-US" sz="1100">
                          <a:latin typeface="+mj-lt"/>
                        </a:rPr>
                        <a:t>• b) Determine the purpose of the media message and its effect on the audience.</a:t>
                      </a:r>
                      <a:endParaRPr lang="en-US" sz="1100">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52070" indent="-287020" rtl="0" fontAlgn="t">
                        <a:spcBef>
                          <a:spcPts val="0"/>
                        </a:spcBef>
                        <a:spcAft>
                          <a:spcPts val="0"/>
                        </a:spcAft>
                      </a:pPr>
                      <a:r>
                        <a:rPr lang="en-US" sz="1400" b="1">
                          <a:latin typeface="+mj-lt"/>
                        </a:rPr>
                        <a:t>9.C The student will develop effective oral communication and collaboration skills to build a community of learners that process, understand, and interpret content together. </a:t>
                      </a:r>
                    </a:p>
                    <a:p>
                      <a:pPr marL="52070" indent="-287020" rtl="0" fontAlgn="t">
                        <a:spcBef>
                          <a:spcPts val="0"/>
                        </a:spcBef>
                        <a:spcAft>
                          <a:spcPts val="0"/>
                        </a:spcAft>
                      </a:pPr>
                      <a:endParaRPr lang="en-US" sz="1400" b="1">
                        <a:latin typeface="+mj-lt"/>
                      </a:endParaRPr>
                    </a:p>
                    <a:p>
                      <a:pPr marL="52070" indent="-287020" rtl="0" fontAlgn="t">
                        <a:spcBef>
                          <a:spcPts val="0"/>
                        </a:spcBef>
                        <a:spcAft>
                          <a:spcPts val="0"/>
                        </a:spcAft>
                      </a:pPr>
                      <a:r>
                        <a:rPr lang="en-US" sz="1400" b="1">
                          <a:latin typeface="+mj-lt"/>
                        </a:rPr>
                        <a:t>9.C.1 Communication, Listening, and Collaboration </a:t>
                      </a:r>
                    </a:p>
                    <a:p>
                      <a:pPr marL="52070" indent="-287020" rtl="0" fontAlgn="t">
                        <a:spcBef>
                          <a:spcPts val="0"/>
                        </a:spcBef>
                        <a:spcAft>
                          <a:spcPts val="0"/>
                        </a:spcAft>
                      </a:pPr>
                      <a:endParaRPr lang="en-US" sz="1100">
                        <a:latin typeface="+mj-lt"/>
                      </a:endParaRPr>
                    </a:p>
                    <a:p>
                      <a:pPr marL="52070" indent="-287020" rtl="0" fontAlgn="t">
                        <a:spcBef>
                          <a:spcPts val="0"/>
                        </a:spcBef>
                        <a:spcAft>
                          <a:spcPts val="0"/>
                        </a:spcAft>
                        <a:buAutoNum type="alphaUcPeriod"/>
                      </a:pPr>
                      <a:r>
                        <a:rPr lang="en-US" sz="1100">
                          <a:latin typeface="+mj-lt"/>
                        </a:rPr>
                        <a:t>Facilitate and contribute to a range of sustained collaborative discussions with diverse partners on grade nine topics and texts. This includes: </a:t>
                      </a:r>
                    </a:p>
                    <a:p>
                      <a:pPr marL="742950" lvl="1" indent="-285750" rtl="0" fontAlgn="t">
                        <a:spcBef>
                          <a:spcPts val="0"/>
                        </a:spcBef>
                        <a:spcAft>
                          <a:spcPts val="0"/>
                        </a:spcAft>
                        <a:buAutoNum type="romanLcPeriod"/>
                      </a:pPr>
                      <a:r>
                        <a:rPr lang="en-US" sz="1100">
                          <a:latin typeface="+mj-lt"/>
                        </a:rPr>
                        <a:t>Applying a variety of strategies to listen actively and speak purposefully and respectfully. </a:t>
                      </a:r>
                    </a:p>
                    <a:p>
                      <a:pPr marL="742950" lvl="1" indent="-285750" rtl="0" fontAlgn="t">
                        <a:spcBef>
                          <a:spcPts val="0"/>
                        </a:spcBef>
                        <a:spcAft>
                          <a:spcPts val="0"/>
                        </a:spcAft>
                        <a:buAutoNum type="romanLcPeriod"/>
                      </a:pPr>
                      <a:r>
                        <a:rPr lang="en-US" sz="1100">
                          <a:latin typeface="+mj-lt"/>
                        </a:rPr>
                        <a:t>Setting guidelines for group presentations and discussions. </a:t>
                      </a:r>
                    </a:p>
                    <a:p>
                      <a:pPr marL="742950" lvl="1" indent="-285750" rtl="0" fontAlgn="t">
                        <a:spcBef>
                          <a:spcPts val="0"/>
                        </a:spcBef>
                        <a:spcAft>
                          <a:spcPts val="0"/>
                        </a:spcAft>
                        <a:buAutoNum type="romanLcPeriod"/>
                      </a:pPr>
                      <a:r>
                        <a:rPr lang="en-US" sz="1100">
                          <a:latin typeface="+mj-lt"/>
                        </a:rPr>
                        <a:t>Incorporating all group members in the development of new understandings, making decisions, and solving problems. </a:t>
                      </a:r>
                    </a:p>
                    <a:p>
                      <a:pPr marL="742950" lvl="1" indent="-285750" rtl="0" fontAlgn="t">
                        <a:spcBef>
                          <a:spcPts val="0"/>
                        </a:spcBef>
                        <a:spcAft>
                          <a:spcPts val="0"/>
                        </a:spcAft>
                        <a:buAutoNum type="romanLcPeriod"/>
                      </a:pPr>
                      <a:r>
                        <a:rPr lang="en-US" sz="1100">
                          <a:latin typeface="+mj-lt"/>
                        </a:rPr>
                        <a:t>Setting clear goals and deadlines and defining individual roles as needed. </a:t>
                      </a:r>
                    </a:p>
                    <a:p>
                      <a:pPr marL="742950" lvl="1" indent="-285750" rtl="0" fontAlgn="t">
                        <a:spcBef>
                          <a:spcPts val="0"/>
                        </a:spcBef>
                        <a:spcAft>
                          <a:spcPts val="0"/>
                        </a:spcAft>
                        <a:buAutoNum type="romanLcPeriod"/>
                      </a:pPr>
                      <a:r>
                        <a:rPr lang="en-US" sz="1100">
                          <a:latin typeface="+mj-lt"/>
                        </a:rPr>
                        <a:t>Responding thoughtfully and tactfully with evidence to diverse perspectives, including challenging, clarifying, or verifying ideas and conclusions. </a:t>
                      </a:r>
                    </a:p>
                    <a:p>
                      <a:pPr marL="742950" lvl="1" indent="-285750" rtl="0" fontAlgn="t">
                        <a:spcBef>
                          <a:spcPts val="0"/>
                        </a:spcBef>
                        <a:spcAft>
                          <a:spcPts val="0"/>
                        </a:spcAft>
                        <a:buAutoNum type="romanLcPeriod"/>
                      </a:pPr>
                      <a:r>
                        <a:rPr lang="en-US" sz="1100">
                          <a:latin typeface="+mj-lt"/>
                        </a:rPr>
                        <a:t>Summarizing points of agreement and disagreement.  </a:t>
                      </a:r>
                    </a:p>
                    <a:p>
                      <a:pPr marL="742950" lvl="1" indent="-285750" rtl="0" fontAlgn="t">
                        <a:spcBef>
                          <a:spcPts val="0"/>
                        </a:spcBef>
                        <a:spcAft>
                          <a:spcPts val="0"/>
                        </a:spcAft>
                        <a:buAutoNum type="romanLcPeriod"/>
                      </a:pPr>
                      <a:r>
                        <a:rPr lang="en-US" sz="1100">
                          <a:latin typeface="+mj-lt"/>
                        </a:rPr>
                        <a:t>Using reflection to evaluate one’s own role and the process in paired or small-group activities.</a:t>
                      </a:r>
                      <a:endParaRPr lang="en-US" sz="1100">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4770541"/>
            <a:ext cx="11456505" cy="1877437"/>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eorgia"/>
              </a:rPr>
              <a:t> </a:t>
            </a:r>
            <a:r>
              <a:rPr lang="en-US" sz="1600" b="1" u="sng">
                <a:solidFill>
                  <a:schemeClr val="bg2"/>
                </a:solidFill>
                <a:latin typeface="Georgia"/>
                <a:cs typeface="Calibri"/>
              </a:rPr>
              <a:t>Revisions</a:t>
            </a:r>
            <a:r>
              <a:rPr lang="en-US" sz="1600" b="1">
                <a:solidFill>
                  <a:schemeClr val="bg2"/>
                </a:solidFill>
                <a:latin typeface="Georgia"/>
                <a:cs typeface="Calibri"/>
              </a:rPr>
              <a:t>:</a:t>
            </a:r>
          </a:p>
          <a:p>
            <a:r>
              <a:rPr lang="en-US" sz="1400">
                <a:solidFill>
                  <a:schemeClr val="bg2"/>
                </a:solidFill>
                <a:latin typeface="Georgia"/>
                <a:ea typeface="+mn-lt"/>
                <a:cs typeface="+mn-lt"/>
              </a:rPr>
              <a:t>• 9.C.1 </a:t>
            </a:r>
            <a:r>
              <a:rPr lang="en-US" sz="1400" err="1">
                <a:solidFill>
                  <a:schemeClr val="bg2"/>
                </a:solidFill>
                <a:latin typeface="Georgia"/>
                <a:ea typeface="+mn-lt"/>
                <a:cs typeface="+mn-lt"/>
              </a:rPr>
              <a:t>A.i.</a:t>
            </a:r>
            <a:r>
              <a:rPr lang="en-US" sz="1400">
                <a:solidFill>
                  <a:schemeClr val="bg2"/>
                </a:solidFill>
                <a:latin typeface="Georgia"/>
                <a:ea typeface="+mn-lt"/>
                <a:cs typeface="+mn-lt"/>
              </a:rPr>
              <a:t> - Aligns with 2017 9.1g. </a:t>
            </a:r>
          </a:p>
          <a:p>
            <a:r>
              <a:rPr lang="en-US" sz="1400">
                <a:solidFill>
                  <a:schemeClr val="bg2"/>
                </a:solidFill>
                <a:latin typeface="Georgia"/>
                <a:ea typeface="+mn-lt"/>
                <a:cs typeface="+mn-lt"/>
              </a:rPr>
              <a:t>• 9.C.1 </a:t>
            </a:r>
            <a:r>
              <a:rPr lang="en-US" sz="1400" err="1">
                <a:solidFill>
                  <a:schemeClr val="bg2"/>
                </a:solidFill>
                <a:latin typeface="Georgia"/>
                <a:ea typeface="+mn-lt"/>
                <a:cs typeface="+mn-lt"/>
              </a:rPr>
              <a:t>A.ii</a:t>
            </a:r>
            <a:r>
              <a:rPr lang="en-US" sz="1400">
                <a:solidFill>
                  <a:schemeClr val="bg2"/>
                </a:solidFill>
                <a:latin typeface="Georgia"/>
                <a:ea typeface="+mn-lt"/>
                <a:cs typeface="+mn-lt"/>
              </a:rPr>
              <a:t> - Aligns with 2017 9.1f. </a:t>
            </a:r>
          </a:p>
          <a:p>
            <a:r>
              <a:rPr lang="en-US" sz="1400">
                <a:solidFill>
                  <a:schemeClr val="bg2"/>
                </a:solidFill>
                <a:latin typeface="Georgia"/>
                <a:ea typeface="+mn-lt"/>
                <a:cs typeface="+mn-lt"/>
              </a:rPr>
              <a:t>• 9.C.1 </a:t>
            </a:r>
            <a:r>
              <a:rPr lang="en-US" sz="1400" err="1">
                <a:solidFill>
                  <a:schemeClr val="bg2"/>
                </a:solidFill>
                <a:latin typeface="Georgia"/>
                <a:ea typeface="+mn-lt"/>
                <a:cs typeface="+mn-lt"/>
              </a:rPr>
              <a:t>A.iii</a:t>
            </a:r>
            <a:r>
              <a:rPr lang="en-US" sz="1400">
                <a:solidFill>
                  <a:schemeClr val="bg2"/>
                </a:solidFill>
                <a:latin typeface="Georgia"/>
                <a:ea typeface="+mn-lt"/>
                <a:cs typeface="+mn-lt"/>
              </a:rPr>
              <a:t>.- Aligns with 2017 9.1d and 9.1h. </a:t>
            </a:r>
          </a:p>
          <a:p>
            <a:r>
              <a:rPr lang="en-US" sz="1400">
                <a:solidFill>
                  <a:schemeClr val="bg2"/>
                </a:solidFill>
                <a:latin typeface="Georgia"/>
                <a:ea typeface="+mn-lt"/>
                <a:cs typeface="+mn-lt"/>
              </a:rPr>
              <a:t>• 9.C.1 </a:t>
            </a:r>
            <a:r>
              <a:rPr lang="en-US" sz="1400" err="1">
                <a:solidFill>
                  <a:schemeClr val="bg2"/>
                </a:solidFill>
                <a:latin typeface="Georgia"/>
                <a:ea typeface="+mn-lt"/>
                <a:cs typeface="+mn-lt"/>
              </a:rPr>
              <a:t>A.iv</a:t>
            </a:r>
            <a:r>
              <a:rPr lang="en-US" sz="1400">
                <a:solidFill>
                  <a:schemeClr val="bg2"/>
                </a:solidFill>
                <a:latin typeface="Georgia"/>
                <a:ea typeface="+mn-lt"/>
                <a:cs typeface="+mn-lt"/>
              </a:rPr>
              <a:t>. -Aligns with 2017 9.1e and 9.1f. </a:t>
            </a:r>
          </a:p>
          <a:p>
            <a:r>
              <a:rPr lang="en-US" sz="1400">
                <a:solidFill>
                  <a:schemeClr val="bg2"/>
                </a:solidFill>
                <a:latin typeface="Georgia"/>
                <a:ea typeface="+mn-lt"/>
                <a:cs typeface="+mn-lt"/>
              </a:rPr>
              <a:t>• 9.C.1 </a:t>
            </a:r>
            <a:r>
              <a:rPr lang="en-US" sz="1400" err="1">
                <a:solidFill>
                  <a:schemeClr val="bg2"/>
                </a:solidFill>
                <a:latin typeface="Georgia"/>
                <a:ea typeface="+mn-lt"/>
                <a:cs typeface="+mn-lt"/>
              </a:rPr>
              <a:t>A.v.</a:t>
            </a:r>
            <a:r>
              <a:rPr lang="en-US" sz="1400">
                <a:solidFill>
                  <a:schemeClr val="bg2"/>
                </a:solidFill>
                <a:latin typeface="Georgia"/>
                <a:ea typeface="+mn-lt"/>
                <a:cs typeface="+mn-lt"/>
              </a:rPr>
              <a:t> - Aligns with 2017 9.1i and clarifies ways for students to respond thoughtfully and tactfully with one another. </a:t>
            </a:r>
          </a:p>
          <a:p>
            <a:r>
              <a:rPr lang="en-US" sz="1400">
                <a:solidFill>
                  <a:schemeClr val="bg2"/>
                </a:solidFill>
                <a:latin typeface="Georgia"/>
                <a:ea typeface="+mn-lt"/>
                <a:cs typeface="+mn-lt"/>
              </a:rPr>
              <a:t>• 9.C.1 A. vi. - Aligns with 2017 9.1i. </a:t>
            </a:r>
          </a:p>
          <a:p>
            <a:r>
              <a:rPr lang="en-US" sz="1400">
                <a:solidFill>
                  <a:schemeClr val="bg2"/>
                </a:solidFill>
                <a:latin typeface="Georgia"/>
                <a:ea typeface="+mn-lt"/>
                <a:cs typeface="+mn-lt"/>
              </a:rPr>
              <a:t>• 9.C.1 A. vii. -Aligns with 2017 9.1k.</a:t>
            </a:r>
          </a:p>
        </p:txBody>
      </p:sp>
      <p:sp>
        <p:nvSpPr>
          <p:cNvPr id="2" name="AutoShape 2" descr="https://gbc-powerpoint.officeapps.live.com/pods/GetClipboardImage.ashx?Id=0f161145-bb5f-4759-87f7-a1bf76e05b59&amp;DC=GB4&amp;pkey=3088cc25-fea9-4f89-8e47-8179a4e9ddfd&amp;wdwaccluster=GB4"/>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56961857"/>
      </p:ext>
    </p:extLst>
  </p:cSld>
  <p:clrMapOvr>
    <a:masterClrMapping/>
  </p:clrMapOvr>
  <mc:AlternateContent xmlns:mc="http://schemas.openxmlformats.org/markup-compatibility/2006" xmlns:p14="http://schemas.microsoft.com/office/powerpoint/2010/main">
    <mc:Choice Requires="p14">
      <p:transition spd="slow" p14:dur="2000" advTm="69536"/>
    </mc:Choice>
    <mc:Fallback xmlns="">
      <p:transition spd="slow" advTm="69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a:xfrm>
            <a:off x="8963722" y="6226252"/>
            <a:ext cx="2743200" cy="365125"/>
          </a:xfrm>
        </p:spPr>
        <p:txBody>
          <a:bodyPr/>
          <a:lstStyle/>
          <a:p>
            <a:fld id="{B2102BAA-C61A-4A39-BDF1-4340D572B82C}" type="slidenum">
              <a:rPr lang="en-US" smtClean="0"/>
              <a:t>35</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805301630"/>
              </p:ext>
            </p:extLst>
          </p:nvPr>
        </p:nvGraphicFramePr>
        <p:xfrm>
          <a:off x="353391" y="265043"/>
          <a:ext cx="11452080" cy="49072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fontAlgn="t"/>
                      <a:r>
                        <a:rPr lang="en-US" sz="1400" b="1" kern="1200">
                          <a:solidFill>
                            <a:schemeClr val="dk1"/>
                          </a:solidFill>
                          <a:latin typeface="+mj-lt"/>
                          <a:ea typeface="+mn-ea"/>
                          <a:cs typeface="+mn-cs"/>
                        </a:rPr>
                        <a:t>9.1 The student will participate in, collaborate in, and make multimodal presentations both independently and in small groups. </a:t>
                      </a:r>
                    </a:p>
                    <a:p>
                      <a:pPr fontAlgn="t"/>
                      <a:r>
                        <a:rPr lang="en-US" sz="1100" kern="1200">
                          <a:solidFill>
                            <a:schemeClr val="dk1"/>
                          </a:solidFill>
                          <a:latin typeface="+mj-lt"/>
                          <a:ea typeface="+mn-ea"/>
                          <a:cs typeface="+mn-cs"/>
                        </a:rPr>
                        <a:t>• a) Make strategic use of multimodal tools. </a:t>
                      </a:r>
                    </a:p>
                    <a:p>
                      <a:pPr fontAlgn="t"/>
                      <a:r>
                        <a:rPr lang="en-US" sz="1100" kern="1200">
                          <a:solidFill>
                            <a:schemeClr val="dk1"/>
                          </a:solidFill>
                          <a:latin typeface="+mj-lt"/>
                          <a:ea typeface="+mn-ea"/>
                          <a:cs typeface="+mn-cs"/>
                        </a:rPr>
                        <a:t>• b) Credit information sources.</a:t>
                      </a:r>
                    </a:p>
                    <a:p>
                      <a:pPr fontAlgn="t"/>
                      <a:r>
                        <a:rPr lang="en-US" sz="1100" kern="1200">
                          <a:solidFill>
                            <a:schemeClr val="dk1"/>
                          </a:solidFill>
                          <a:latin typeface="+mj-lt"/>
                          <a:ea typeface="+mn-ea"/>
                          <a:cs typeface="+mn-cs"/>
                        </a:rPr>
                        <a:t> • c) Use vocabulary appropriate to the topic, audience, and purpose. </a:t>
                      </a:r>
                    </a:p>
                    <a:p>
                      <a:pPr fontAlgn="t"/>
                      <a:r>
                        <a:rPr lang="en-US" sz="1100" kern="1200">
                          <a:solidFill>
                            <a:schemeClr val="dk1"/>
                          </a:solidFill>
                          <a:latin typeface="+mj-lt"/>
                          <a:ea typeface="+mn-ea"/>
                          <a:cs typeface="+mn-cs"/>
                        </a:rPr>
                        <a:t>• d) Assist with setting rules for group work including informal consensus, taking votes on key issues, presentation of alternate views and goal setting. </a:t>
                      </a:r>
                    </a:p>
                    <a:p>
                      <a:pPr fontAlgn="t"/>
                      <a:r>
                        <a:rPr lang="en-US" sz="1100" kern="1200">
                          <a:solidFill>
                            <a:schemeClr val="dk1"/>
                          </a:solidFill>
                          <a:latin typeface="+mj-lt"/>
                          <a:ea typeface="+mn-ea"/>
                          <a:cs typeface="+mn-cs"/>
                        </a:rPr>
                        <a:t>• e) Assume responsibility for specific group tasks.</a:t>
                      </a:r>
                    </a:p>
                    <a:p>
                      <a:pPr fontAlgn="t"/>
                      <a:r>
                        <a:rPr lang="en-US" sz="1100" kern="1200">
                          <a:solidFill>
                            <a:schemeClr val="dk1"/>
                          </a:solidFill>
                          <a:latin typeface="+mj-lt"/>
                          <a:ea typeface="+mn-ea"/>
                          <a:cs typeface="+mn-cs"/>
                        </a:rPr>
                        <a:t> • f) Share responsibility for collaborative work. </a:t>
                      </a:r>
                    </a:p>
                    <a:p>
                      <a:pPr fontAlgn="t"/>
                      <a:r>
                        <a:rPr lang="en-US" sz="1100" kern="1200">
                          <a:solidFill>
                            <a:schemeClr val="dk1"/>
                          </a:solidFill>
                          <a:latin typeface="+mj-lt"/>
                          <a:ea typeface="+mn-ea"/>
                          <a:cs typeface="+mn-cs"/>
                        </a:rPr>
                        <a:t>• g) Use a variety of strategies to listen actively and speak using appropriate discussion rules with awareness of verbal and nonverbal cues. </a:t>
                      </a:r>
                    </a:p>
                    <a:p>
                      <a:pPr fontAlgn="t"/>
                      <a:r>
                        <a:rPr lang="en-US" sz="1100" kern="1200">
                          <a:solidFill>
                            <a:schemeClr val="dk1"/>
                          </a:solidFill>
                          <a:latin typeface="+mj-lt"/>
                          <a:ea typeface="+mn-ea"/>
                          <a:cs typeface="+mn-cs"/>
                        </a:rPr>
                        <a:t>• h) Include all group members, acknowledge new information expressed by others, and value individual contributions made by each group member. </a:t>
                      </a:r>
                    </a:p>
                    <a:p>
                      <a:pPr fontAlgn="t"/>
                      <a:r>
                        <a:rPr lang="en-US" sz="1100" kern="1200">
                          <a:solidFill>
                            <a:schemeClr val="dk1"/>
                          </a:solidFill>
                          <a:latin typeface="+mj-lt"/>
                          <a:ea typeface="+mn-ea"/>
                          <a:cs typeface="+mn-cs"/>
                        </a:rPr>
                        <a:t>• </a:t>
                      </a:r>
                      <a:r>
                        <a:rPr lang="en-US" sz="1100" kern="1200" err="1">
                          <a:solidFill>
                            <a:schemeClr val="dk1"/>
                          </a:solidFill>
                          <a:latin typeface="+mj-lt"/>
                          <a:ea typeface="+mn-ea"/>
                          <a:cs typeface="+mn-cs"/>
                        </a:rPr>
                        <a:t>i</a:t>
                      </a:r>
                      <a:r>
                        <a:rPr lang="en-US" sz="1100" kern="1200">
                          <a:solidFill>
                            <a:schemeClr val="dk1"/>
                          </a:solidFill>
                          <a:latin typeface="+mj-lt"/>
                          <a:ea typeface="+mn-ea"/>
                          <a:cs typeface="+mn-cs"/>
                        </a:rPr>
                        <a:t>) Respond thoughtfully and tactfully to diverse perspectives, summarizing points of agreement and disagreement. </a:t>
                      </a:r>
                    </a:p>
                    <a:p>
                      <a:pPr fontAlgn="t"/>
                      <a:r>
                        <a:rPr lang="en-US" sz="1100" kern="1200">
                          <a:solidFill>
                            <a:schemeClr val="dk1"/>
                          </a:solidFill>
                          <a:latin typeface="+mj-lt"/>
                          <a:ea typeface="+mn-ea"/>
                          <a:cs typeface="+mn-cs"/>
                        </a:rPr>
                        <a:t>• j) Evaluate impact, purpose, point of view, reasoning, and use of evidence and rhetoric of presentation(s).</a:t>
                      </a:r>
                    </a:p>
                    <a:p>
                      <a:pPr fontAlgn="t"/>
                      <a:r>
                        <a:rPr lang="en-US" sz="1100" kern="1200">
                          <a:solidFill>
                            <a:schemeClr val="dk1"/>
                          </a:solidFill>
                          <a:latin typeface="+mj-lt"/>
                          <a:ea typeface="+mn-ea"/>
                          <a:cs typeface="+mn-cs"/>
                        </a:rPr>
                        <a:t> • k) Use self-reflection to evaluate one’s own role in preparation and participation in small-group activities. </a:t>
                      </a:r>
                    </a:p>
                    <a:p>
                      <a:pPr fontAlgn="t"/>
                      <a:endParaRPr lang="en-US" sz="1100" kern="1200">
                        <a:solidFill>
                          <a:schemeClr val="dk1"/>
                        </a:solidFill>
                        <a:latin typeface="+mj-lt"/>
                        <a:ea typeface="+mn-ea"/>
                        <a:cs typeface="+mn-cs"/>
                      </a:endParaRPr>
                    </a:p>
                    <a:p>
                      <a:pPr fontAlgn="t"/>
                      <a:r>
                        <a:rPr lang="en-US" sz="1400" b="1" kern="1200">
                          <a:solidFill>
                            <a:schemeClr val="dk1"/>
                          </a:solidFill>
                          <a:latin typeface="+mj-lt"/>
                          <a:ea typeface="+mn-ea"/>
                          <a:cs typeface="+mn-cs"/>
                        </a:rPr>
                        <a:t>9.2 The student will produce, analyze, and evaluate media messages. </a:t>
                      </a:r>
                    </a:p>
                    <a:p>
                      <a:pPr fontAlgn="t"/>
                      <a:r>
                        <a:rPr lang="en-US" sz="1100" kern="1200">
                          <a:solidFill>
                            <a:schemeClr val="dk1"/>
                          </a:solidFill>
                          <a:latin typeface="+mj-lt"/>
                          <a:ea typeface="+mn-ea"/>
                          <a:cs typeface="+mn-cs"/>
                        </a:rPr>
                        <a:t>• a) Analyze and interpret special effects used in media messages. </a:t>
                      </a:r>
                    </a:p>
                    <a:p>
                      <a:pPr fontAlgn="t"/>
                      <a:r>
                        <a:rPr lang="en-US" sz="1100" kern="1200">
                          <a:solidFill>
                            <a:schemeClr val="dk1"/>
                          </a:solidFill>
                          <a:latin typeface="+mj-lt"/>
                          <a:ea typeface="+mn-ea"/>
                          <a:cs typeface="+mn-cs"/>
                        </a:rPr>
                        <a:t>• b) Determine the purpose of the media message and its effect on the audience.</a:t>
                      </a:r>
                      <a:endParaRPr lang="en-US" sz="1100" kern="1200">
                        <a:solidFill>
                          <a:schemeClr val="dk1"/>
                        </a:solidFill>
                        <a:effectLst/>
                        <a:highlight>
                          <a:srgbClr val="FFFFFF"/>
                        </a:highlight>
                        <a:latin typeface="+mj-lt"/>
                        <a:ea typeface="+mn-ea"/>
                        <a:cs typeface="+mn-cs"/>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52070" marR="0" lvl="0" indent="-287020" algn="l" rtl="0" eaLnBrk="1" fontAlgn="t" latinLnBrk="0" hangingPunct="1">
                        <a:lnSpc>
                          <a:spcPct val="100000"/>
                        </a:lnSpc>
                        <a:spcBef>
                          <a:spcPts val="0"/>
                        </a:spcBef>
                        <a:spcAft>
                          <a:spcPts val="0"/>
                        </a:spcAft>
                        <a:buClrTx/>
                        <a:buSzTx/>
                        <a:buFontTx/>
                        <a:buNone/>
                      </a:pPr>
                      <a:r>
                        <a:rPr lang="en-US" sz="1400" b="1" kern="1200">
                          <a:solidFill>
                            <a:schemeClr val="dk1"/>
                          </a:solidFill>
                          <a:latin typeface="+mj-lt"/>
                          <a:ea typeface="+mn-ea"/>
                          <a:cs typeface="+mn-cs"/>
                        </a:rPr>
                        <a:t>9.C The student will develop effective oral communication and collaboration skills to build a community of learners that process, understand, and interpret content together. </a:t>
                      </a:r>
                    </a:p>
                    <a:p>
                      <a:pPr marL="52070" indent="-287020" rtl="0" fontAlgn="t">
                        <a:spcBef>
                          <a:spcPts val="0"/>
                        </a:spcBef>
                        <a:spcAft>
                          <a:spcPts val="0"/>
                        </a:spcAft>
                      </a:pPr>
                      <a:endParaRPr lang="en-US" sz="1400" b="1">
                        <a:latin typeface="+mj-lt"/>
                      </a:endParaRPr>
                    </a:p>
                    <a:p>
                      <a:pPr marL="52070" indent="-287020" rtl="0" fontAlgn="t">
                        <a:spcBef>
                          <a:spcPts val="0"/>
                        </a:spcBef>
                        <a:spcAft>
                          <a:spcPts val="0"/>
                        </a:spcAft>
                      </a:pPr>
                      <a:r>
                        <a:rPr lang="en-US" sz="1400" b="1">
                          <a:latin typeface="+mj-lt"/>
                        </a:rPr>
                        <a:t>9.C.2 Speaking and Presentation of Ideas </a:t>
                      </a:r>
                    </a:p>
                    <a:p>
                      <a:pPr marL="52070" indent="-287020" rtl="0" fontAlgn="t">
                        <a:spcBef>
                          <a:spcPts val="0"/>
                        </a:spcBef>
                        <a:spcAft>
                          <a:spcPts val="0"/>
                        </a:spcAft>
                        <a:buAutoNum type="alphaUcPeriod"/>
                      </a:pPr>
                      <a:r>
                        <a:rPr lang="en-US" sz="1200">
                          <a:latin typeface="+mj-lt"/>
                        </a:rPr>
                        <a:t>Report orally on a topic or text or present an opinion. This includes: </a:t>
                      </a:r>
                    </a:p>
                    <a:p>
                      <a:pPr marL="685800" lvl="1" indent="-228600" rtl="0" fontAlgn="t">
                        <a:spcBef>
                          <a:spcPts val="0"/>
                        </a:spcBef>
                        <a:spcAft>
                          <a:spcPts val="0"/>
                        </a:spcAft>
                        <a:buAutoNum type="romanLcPeriod"/>
                      </a:pPr>
                      <a:r>
                        <a:rPr lang="en-US" sz="1200">
                          <a:latin typeface="+mj-lt"/>
                        </a:rPr>
                        <a:t>Choosing vocabulary, language and tone appropriate to the topic, audience, and purpose </a:t>
                      </a:r>
                    </a:p>
                    <a:p>
                      <a:pPr marL="742950" lvl="1" indent="-285750" rtl="0" fontAlgn="t">
                        <a:spcBef>
                          <a:spcPts val="0"/>
                        </a:spcBef>
                        <a:spcAft>
                          <a:spcPts val="0"/>
                        </a:spcAft>
                        <a:buAutoNum type="romanLcPeriod"/>
                      </a:pPr>
                      <a:r>
                        <a:rPr lang="en-US" sz="1200">
                          <a:latin typeface="+mj-lt"/>
                        </a:rPr>
                        <a:t>Using listening and speaking strategies effectively with awareness of verbal and nonverbal cues (e.g., using body language to indicate attentiveness, and giving appropriate feedback). </a:t>
                      </a:r>
                    </a:p>
                    <a:p>
                      <a:pPr marL="742950" lvl="1" indent="-285750" rtl="0" fontAlgn="t">
                        <a:spcBef>
                          <a:spcPts val="0"/>
                        </a:spcBef>
                        <a:spcAft>
                          <a:spcPts val="0"/>
                        </a:spcAft>
                        <a:buAutoNum type="romanLcPeriod"/>
                      </a:pPr>
                      <a:r>
                        <a:rPr lang="en-US" sz="1200">
                          <a:latin typeface="+mj-lt"/>
                        </a:rPr>
                        <a:t>Analyzing the effectiveness of one’s presentation, including introduction, central idea, organization, and conclusion. </a:t>
                      </a:r>
                    </a:p>
                    <a:p>
                      <a:pPr marL="742950" lvl="1" indent="-285750" rtl="0" fontAlgn="t">
                        <a:spcBef>
                          <a:spcPts val="0"/>
                        </a:spcBef>
                        <a:spcAft>
                          <a:spcPts val="0"/>
                        </a:spcAft>
                        <a:buAutoNum type="romanLcPeriod"/>
                      </a:pPr>
                      <a:endParaRPr lang="en-US" sz="1200">
                        <a:latin typeface="+mj-lt"/>
                      </a:endParaRPr>
                    </a:p>
                    <a:p>
                      <a:pPr marL="0" lvl="0" indent="0" rtl="0" fontAlgn="t">
                        <a:spcBef>
                          <a:spcPts val="0"/>
                        </a:spcBef>
                        <a:spcAft>
                          <a:spcPts val="0"/>
                        </a:spcAft>
                        <a:buNone/>
                      </a:pPr>
                      <a:r>
                        <a:rPr lang="en-US" sz="1200">
                          <a:latin typeface="+mj-lt"/>
                        </a:rPr>
                        <a:t>B.  Memorize and accurately recite a short selection from a longer text demonstrating inflection and meaningful expression that is appropriate to the tone and voice of the selection.</a:t>
                      </a:r>
                      <a:endParaRPr lang="en-US" sz="1200">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5172323"/>
            <a:ext cx="11456505" cy="1661993"/>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eorgia"/>
              </a:rPr>
              <a:t> </a:t>
            </a:r>
            <a:r>
              <a:rPr lang="en-US" sz="1600" b="1" u="sng">
                <a:solidFill>
                  <a:srgbClr val="FFFFFF"/>
                </a:solidFill>
                <a:latin typeface="Georgia"/>
                <a:cs typeface="Calibri"/>
              </a:rPr>
              <a:t>Revisions</a:t>
            </a:r>
            <a:r>
              <a:rPr lang="en-US" sz="1600" b="1">
                <a:solidFill>
                  <a:srgbClr val="FFFFFF"/>
                </a:solidFill>
                <a:latin typeface="Georgia"/>
                <a:cs typeface="Calibri"/>
              </a:rPr>
              <a:t>:</a:t>
            </a:r>
          </a:p>
          <a:p>
            <a:r>
              <a:rPr lang="en-US" sz="1400">
                <a:solidFill>
                  <a:schemeClr val="bg2"/>
                </a:solidFill>
                <a:latin typeface="Georgia"/>
                <a:ea typeface="+mn-lt"/>
                <a:cs typeface="+mn-lt"/>
              </a:rPr>
              <a:t>• 9.C.2 </a:t>
            </a:r>
            <a:r>
              <a:rPr lang="en-US" sz="1400" err="1">
                <a:solidFill>
                  <a:schemeClr val="bg2"/>
                </a:solidFill>
                <a:latin typeface="Georgia"/>
                <a:ea typeface="+mn-lt"/>
                <a:cs typeface="+mn-lt"/>
              </a:rPr>
              <a:t>A.i.</a:t>
            </a:r>
            <a:r>
              <a:rPr lang="en-US" sz="1400">
                <a:solidFill>
                  <a:schemeClr val="bg2"/>
                </a:solidFill>
                <a:latin typeface="Georgia"/>
                <a:ea typeface="+mn-lt"/>
                <a:cs typeface="+mn-lt"/>
              </a:rPr>
              <a:t> - Aligns with 2017 9.1c. </a:t>
            </a:r>
            <a:endParaRPr lang="en-US">
              <a:solidFill>
                <a:schemeClr val="bg2"/>
              </a:solidFill>
              <a:latin typeface="Georgia"/>
              <a:ea typeface="+mn-lt"/>
              <a:cs typeface="+mn-lt"/>
            </a:endParaRPr>
          </a:p>
          <a:p>
            <a:r>
              <a:rPr lang="en-US" sz="1400">
                <a:solidFill>
                  <a:schemeClr val="bg2"/>
                </a:solidFill>
                <a:latin typeface="Georgia"/>
                <a:ea typeface="+mn-lt"/>
                <a:cs typeface="+mn-lt"/>
              </a:rPr>
              <a:t>• 9.C.2 A. ii. - Aligns with 2017 9.1g and clarifies specifies examples of verbal and nonverbal cues to use when listening and speaking. </a:t>
            </a:r>
            <a:endParaRPr lang="en-US">
              <a:solidFill>
                <a:schemeClr val="bg2"/>
              </a:solidFill>
              <a:latin typeface="Georgia"/>
              <a:ea typeface="+mn-lt"/>
              <a:cs typeface="+mn-lt"/>
            </a:endParaRPr>
          </a:p>
          <a:p>
            <a:r>
              <a:rPr lang="en-US" sz="1400">
                <a:solidFill>
                  <a:schemeClr val="bg2"/>
                </a:solidFill>
                <a:latin typeface="Georgia"/>
                <a:ea typeface="+mn-lt"/>
                <a:cs typeface="+mn-lt"/>
              </a:rPr>
              <a:t>• 9.C.2 </a:t>
            </a:r>
            <a:r>
              <a:rPr lang="en-US" sz="1400" err="1">
                <a:solidFill>
                  <a:schemeClr val="bg2"/>
                </a:solidFill>
                <a:latin typeface="Georgia"/>
                <a:ea typeface="+mn-lt"/>
                <a:cs typeface="+mn-lt"/>
              </a:rPr>
              <a:t>A.iii</a:t>
            </a:r>
            <a:r>
              <a:rPr lang="en-US" sz="1400">
                <a:solidFill>
                  <a:schemeClr val="bg2"/>
                </a:solidFill>
                <a:latin typeface="Georgia"/>
                <a:ea typeface="+mn-lt"/>
                <a:cs typeface="+mn-lt"/>
              </a:rPr>
              <a:t>. - Aligns with 2017 9.1j and 9.1k. </a:t>
            </a:r>
          </a:p>
          <a:p>
            <a:r>
              <a:rPr lang="en-US" sz="1400">
                <a:solidFill>
                  <a:schemeClr val="bg2"/>
                </a:solidFill>
                <a:latin typeface="Georgia"/>
                <a:ea typeface="+mn-lt"/>
                <a:cs typeface="+mn-lt"/>
              </a:rPr>
              <a:t>• 9.C.2.B. - Memorizes and recites a short selection using inflection and meaningful expression using the appropriate tone and voice for the selection</a:t>
            </a:r>
            <a:endParaRPr lang="en-US">
              <a:solidFill>
                <a:schemeClr val="bg2"/>
              </a:solidFill>
              <a:latin typeface="Georgia"/>
            </a:endParaRPr>
          </a:p>
          <a:p>
            <a:endParaRPr lang="en-US" sz="1400">
              <a:solidFill>
                <a:schemeClr val="bg2"/>
              </a:solidFill>
              <a:cs typeface="Calibri"/>
            </a:endParaRPr>
          </a:p>
        </p:txBody>
      </p:sp>
      <p:sp>
        <p:nvSpPr>
          <p:cNvPr id="2" name="AutoShape 2" descr="https://gbc-powerpoint.officeapps.live.com/pods/GetClipboardImage.ashx?Id=0f161145-bb5f-4759-87f7-a1bf76e05b59&amp;DC=GB4&amp;pkey=3088cc25-fea9-4f89-8e47-8179a4e9ddfd&amp;wdwaccluster=GB4"/>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58521236"/>
      </p:ext>
    </p:extLst>
  </p:cSld>
  <p:clrMapOvr>
    <a:masterClrMapping/>
  </p:clrMapOvr>
  <mc:AlternateContent xmlns:mc="http://schemas.openxmlformats.org/markup-compatibility/2006" xmlns:p14="http://schemas.microsoft.com/office/powerpoint/2010/main">
    <mc:Choice Requires="p14">
      <p:transition spd="slow" p14:dur="2000" advTm="40090"/>
    </mc:Choice>
    <mc:Fallback xmlns="">
      <p:transition spd="slow" advTm="40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a:xfrm>
            <a:off x="8963722" y="6226252"/>
            <a:ext cx="2743200" cy="365125"/>
          </a:xfrm>
        </p:spPr>
        <p:txBody>
          <a:bodyPr/>
          <a:lstStyle/>
          <a:p>
            <a:fld id="{B2102BAA-C61A-4A39-BDF1-4340D572B82C}" type="slidenum">
              <a:rPr lang="en-US" smtClean="0"/>
              <a:t>36</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390052507"/>
              </p:ext>
            </p:extLst>
          </p:nvPr>
        </p:nvGraphicFramePr>
        <p:xfrm>
          <a:off x="353391" y="265043"/>
          <a:ext cx="11452080" cy="49072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fontAlgn="t"/>
                      <a:r>
                        <a:rPr lang="en-US" sz="1400" b="1" kern="1200">
                          <a:solidFill>
                            <a:schemeClr val="dk1"/>
                          </a:solidFill>
                          <a:latin typeface="+mj-lt"/>
                          <a:ea typeface="+mn-ea"/>
                          <a:cs typeface="+mn-cs"/>
                        </a:rPr>
                        <a:t>9.1 The student will participate in, collaborate in, and make multimodal presentations both independently and in small groups. </a:t>
                      </a:r>
                    </a:p>
                    <a:p>
                      <a:pPr fontAlgn="t"/>
                      <a:r>
                        <a:rPr lang="en-US" sz="1100" kern="1200">
                          <a:solidFill>
                            <a:schemeClr val="dk1"/>
                          </a:solidFill>
                          <a:latin typeface="+mj-lt"/>
                          <a:ea typeface="+mn-ea"/>
                          <a:cs typeface="+mn-cs"/>
                        </a:rPr>
                        <a:t>• a) Make strategic use of multimodal tools. </a:t>
                      </a:r>
                    </a:p>
                    <a:p>
                      <a:pPr fontAlgn="t"/>
                      <a:r>
                        <a:rPr lang="en-US" sz="1100" kern="1200">
                          <a:solidFill>
                            <a:schemeClr val="dk1"/>
                          </a:solidFill>
                          <a:latin typeface="+mj-lt"/>
                          <a:ea typeface="+mn-ea"/>
                          <a:cs typeface="+mn-cs"/>
                        </a:rPr>
                        <a:t>• b) Credit information sources.</a:t>
                      </a:r>
                    </a:p>
                    <a:p>
                      <a:pPr fontAlgn="t"/>
                      <a:r>
                        <a:rPr lang="en-US" sz="1100" kern="1200">
                          <a:solidFill>
                            <a:schemeClr val="dk1"/>
                          </a:solidFill>
                          <a:latin typeface="+mj-lt"/>
                          <a:ea typeface="+mn-ea"/>
                          <a:cs typeface="+mn-cs"/>
                        </a:rPr>
                        <a:t> • c) Use vocabulary appropriate to the topic, audience, and purpose. </a:t>
                      </a:r>
                    </a:p>
                    <a:p>
                      <a:pPr fontAlgn="t"/>
                      <a:r>
                        <a:rPr lang="en-US" sz="1100" kern="1200">
                          <a:solidFill>
                            <a:schemeClr val="dk1"/>
                          </a:solidFill>
                          <a:latin typeface="+mj-lt"/>
                          <a:ea typeface="+mn-ea"/>
                          <a:cs typeface="+mn-cs"/>
                        </a:rPr>
                        <a:t>• d) Assist with setting rules for group work including informal consensus, taking votes on key issues, presentation of alternate views and goal setting. </a:t>
                      </a:r>
                    </a:p>
                    <a:p>
                      <a:pPr fontAlgn="t"/>
                      <a:r>
                        <a:rPr lang="en-US" sz="1100" kern="1200">
                          <a:solidFill>
                            <a:schemeClr val="dk1"/>
                          </a:solidFill>
                          <a:latin typeface="+mj-lt"/>
                          <a:ea typeface="+mn-ea"/>
                          <a:cs typeface="+mn-cs"/>
                        </a:rPr>
                        <a:t>• e) Assume responsibility for specific group tasks.</a:t>
                      </a:r>
                    </a:p>
                    <a:p>
                      <a:pPr fontAlgn="t"/>
                      <a:r>
                        <a:rPr lang="en-US" sz="1100" kern="1200">
                          <a:solidFill>
                            <a:schemeClr val="dk1"/>
                          </a:solidFill>
                          <a:latin typeface="+mj-lt"/>
                          <a:ea typeface="+mn-ea"/>
                          <a:cs typeface="+mn-cs"/>
                        </a:rPr>
                        <a:t> • f) Share responsibility for collaborative work. </a:t>
                      </a:r>
                    </a:p>
                    <a:p>
                      <a:pPr fontAlgn="t"/>
                      <a:r>
                        <a:rPr lang="en-US" sz="1100" kern="1200">
                          <a:solidFill>
                            <a:schemeClr val="dk1"/>
                          </a:solidFill>
                          <a:latin typeface="+mj-lt"/>
                          <a:ea typeface="+mn-ea"/>
                          <a:cs typeface="+mn-cs"/>
                        </a:rPr>
                        <a:t>• g) Use a variety of strategies to listen actively and speak using appropriate discussion rules with awareness of verbal and nonverbal cues. </a:t>
                      </a:r>
                    </a:p>
                    <a:p>
                      <a:pPr fontAlgn="t"/>
                      <a:r>
                        <a:rPr lang="en-US" sz="1100" kern="1200">
                          <a:solidFill>
                            <a:schemeClr val="dk1"/>
                          </a:solidFill>
                          <a:latin typeface="+mj-lt"/>
                          <a:ea typeface="+mn-ea"/>
                          <a:cs typeface="+mn-cs"/>
                        </a:rPr>
                        <a:t>• h) Include all group members, acknowledge new information expressed by others, and value individual contributions made by each group member. </a:t>
                      </a:r>
                    </a:p>
                    <a:p>
                      <a:pPr fontAlgn="t"/>
                      <a:r>
                        <a:rPr lang="en-US" sz="1100" kern="1200">
                          <a:solidFill>
                            <a:schemeClr val="dk1"/>
                          </a:solidFill>
                          <a:latin typeface="+mj-lt"/>
                          <a:ea typeface="+mn-ea"/>
                          <a:cs typeface="+mn-cs"/>
                        </a:rPr>
                        <a:t>• </a:t>
                      </a:r>
                      <a:r>
                        <a:rPr lang="en-US" sz="1100" kern="1200" err="1">
                          <a:solidFill>
                            <a:schemeClr val="dk1"/>
                          </a:solidFill>
                          <a:latin typeface="+mj-lt"/>
                          <a:ea typeface="+mn-ea"/>
                          <a:cs typeface="+mn-cs"/>
                        </a:rPr>
                        <a:t>i</a:t>
                      </a:r>
                      <a:r>
                        <a:rPr lang="en-US" sz="1100" kern="1200">
                          <a:solidFill>
                            <a:schemeClr val="dk1"/>
                          </a:solidFill>
                          <a:latin typeface="+mj-lt"/>
                          <a:ea typeface="+mn-ea"/>
                          <a:cs typeface="+mn-cs"/>
                        </a:rPr>
                        <a:t>) Respond thoughtfully and tactfully to diverse perspectives, summarizing points of agreement and disagreement. </a:t>
                      </a:r>
                    </a:p>
                    <a:p>
                      <a:pPr fontAlgn="t"/>
                      <a:r>
                        <a:rPr lang="en-US" sz="1100" kern="1200">
                          <a:solidFill>
                            <a:schemeClr val="dk1"/>
                          </a:solidFill>
                          <a:latin typeface="+mj-lt"/>
                          <a:ea typeface="+mn-ea"/>
                          <a:cs typeface="+mn-cs"/>
                        </a:rPr>
                        <a:t>• j) Evaluate impact, purpose, point of view, reasoning, and use of evidence and rhetoric of presentation(s).</a:t>
                      </a:r>
                    </a:p>
                    <a:p>
                      <a:pPr fontAlgn="t"/>
                      <a:r>
                        <a:rPr lang="en-US" sz="1100" kern="1200">
                          <a:solidFill>
                            <a:schemeClr val="dk1"/>
                          </a:solidFill>
                          <a:latin typeface="+mj-lt"/>
                          <a:ea typeface="+mn-ea"/>
                          <a:cs typeface="+mn-cs"/>
                        </a:rPr>
                        <a:t> • k) Use self-reflection to evaluate one’s own role in preparation and participation in small-group activities. </a:t>
                      </a:r>
                    </a:p>
                    <a:p>
                      <a:pPr fontAlgn="t"/>
                      <a:endParaRPr lang="en-US" sz="1100" kern="1200">
                        <a:solidFill>
                          <a:schemeClr val="dk1"/>
                        </a:solidFill>
                        <a:latin typeface="+mj-lt"/>
                        <a:ea typeface="+mn-ea"/>
                        <a:cs typeface="+mn-cs"/>
                      </a:endParaRPr>
                    </a:p>
                    <a:p>
                      <a:pPr fontAlgn="t"/>
                      <a:r>
                        <a:rPr lang="en-US" sz="1400" b="1" kern="1200">
                          <a:solidFill>
                            <a:schemeClr val="dk1"/>
                          </a:solidFill>
                          <a:latin typeface="+mj-lt"/>
                          <a:ea typeface="+mn-ea"/>
                          <a:cs typeface="+mn-cs"/>
                        </a:rPr>
                        <a:t>9.2 The student will produce, analyze, and evaluate media messages. </a:t>
                      </a:r>
                    </a:p>
                    <a:p>
                      <a:pPr fontAlgn="t"/>
                      <a:r>
                        <a:rPr lang="en-US" sz="1100" kern="1200">
                          <a:solidFill>
                            <a:schemeClr val="dk1"/>
                          </a:solidFill>
                          <a:latin typeface="+mj-lt"/>
                          <a:ea typeface="+mn-ea"/>
                          <a:cs typeface="+mn-cs"/>
                        </a:rPr>
                        <a:t>• a) Analyze and interpret special effects used in media messages. </a:t>
                      </a:r>
                    </a:p>
                    <a:p>
                      <a:pPr fontAlgn="t"/>
                      <a:r>
                        <a:rPr lang="en-US" sz="1100" kern="1200">
                          <a:solidFill>
                            <a:schemeClr val="dk1"/>
                          </a:solidFill>
                          <a:latin typeface="+mj-lt"/>
                          <a:ea typeface="+mn-ea"/>
                          <a:cs typeface="+mn-cs"/>
                        </a:rPr>
                        <a:t>• b) Determine the purpose of the media message and its effect on the audience.</a:t>
                      </a:r>
                      <a:endParaRPr lang="en-US" sz="1100" kern="1200">
                        <a:solidFill>
                          <a:schemeClr val="dk1"/>
                        </a:solidFill>
                        <a:effectLst/>
                        <a:highlight>
                          <a:srgbClr val="FFFFFF"/>
                        </a:highlight>
                        <a:latin typeface="+mj-lt"/>
                        <a:ea typeface="+mn-ea"/>
                        <a:cs typeface="+mn-cs"/>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52070" marR="0" lvl="0" indent="-287020" algn="l" defTabSz="914400" rtl="0" eaLnBrk="1" fontAlgn="t" latinLnBrk="0" hangingPunct="1">
                        <a:lnSpc>
                          <a:spcPct val="100000"/>
                        </a:lnSpc>
                        <a:spcBef>
                          <a:spcPts val="0"/>
                        </a:spcBef>
                        <a:spcAft>
                          <a:spcPts val="0"/>
                        </a:spcAft>
                        <a:buClrTx/>
                        <a:buSzTx/>
                        <a:buFontTx/>
                        <a:buNone/>
                        <a:tabLst/>
                        <a:defRPr/>
                      </a:pPr>
                      <a:r>
                        <a:rPr lang="en-US" sz="1400" b="1">
                          <a:latin typeface="+mj-lt"/>
                        </a:rPr>
                        <a:t>9.C The student will develop effective oral communication and collaboration skills to build a community of learners that process, understand, and interpret content together</a:t>
                      </a:r>
                    </a:p>
                    <a:p>
                      <a:pPr marL="52070" marR="0" lvl="0" indent="-287020" algn="l" defTabSz="914400" rtl="0" eaLnBrk="1" fontAlgn="t" latinLnBrk="0" hangingPunct="1">
                        <a:lnSpc>
                          <a:spcPct val="100000"/>
                        </a:lnSpc>
                        <a:spcBef>
                          <a:spcPts val="0"/>
                        </a:spcBef>
                        <a:spcAft>
                          <a:spcPts val="0"/>
                        </a:spcAft>
                        <a:buClrTx/>
                        <a:buSzTx/>
                        <a:buFontTx/>
                        <a:buNone/>
                        <a:tabLst/>
                        <a:defRPr/>
                      </a:pPr>
                      <a:endParaRPr lang="en-US" sz="1400" b="1">
                        <a:effectLst/>
                        <a:highlight>
                          <a:srgbClr val="FFFFFF"/>
                        </a:highlight>
                        <a:latin typeface="+mj-lt"/>
                      </a:endParaRPr>
                    </a:p>
                    <a:p>
                      <a:pPr marL="52070" marR="0" lvl="0" indent="-287020" algn="l" defTabSz="914400" rtl="0" eaLnBrk="1" fontAlgn="t" latinLnBrk="0" hangingPunct="1">
                        <a:lnSpc>
                          <a:spcPct val="100000"/>
                        </a:lnSpc>
                        <a:spcBef>
                          <a:spcPts val="0"/>
                        </a:spcBef>
                        <a:spcAft>
                          <a:spcPts val="0"/>
                        </a:spcAft>
                        <a:buClrTx/>
                        <a:buSzTx/>
                        <a:buFontTx/>
                        <a:buNone/>
                        <a:tabLst/>
                        <a:defRPr/>
                      </a:pPr>
                      <a:r>
                        <a:rPr lang="en-US" sz="1400" b="1">
                          <a:effectLst/>
                          <a:highlight>
                            <a:srgbClr val="FFFFFF"/>
                          </a:highlight>
                          <a:latin typeface="+mj-lt"/>
                        </a:rPr>
                        <a:t>9</a:t>
                      </a:r>
                      <a:r>
                        <a:rPr lang="en-US" sz="1400" b="1">
                          <a:latin typeface="+mj-lt"/>
                        </a:rPr>
                        <a:t>.C.3 Integrating Multimodal Literacies </a:t>
                      </a:r>
                    </a:p>
                    <a:p>
                      <a:pPr marL="52070" marR="0" lvl="0" indent="-287020" algn="l" defTabSz="914400" rtl="0" eaLnBrk="1" fontAlgn="t" latinLnBrk="0" hangingPunct="1">
                        <a:lnSpc>
                          <a:spcPct val="100000"/>
                        </a:lnSpc>
                        <a:spcBef>
                          <a:spcPts val="0"/>
                        </a:spcBef>
                        <a:spcAft>
                          <a:spcPts val="0"/>
                        </a:spcAft>
                        <a:buClrTx/>
                        <a:buSzTx/>
                        <a:buFontTx/>
                        <a:buAutoNum type="alphaUcPeriod"/>
                        <a:tabLst/>
                        <a:defRPr/>
                      </a:pPr>
                      <a:r>
                        <a:rPr lang="en-US" sz="1100">
                          <a:latin typeface="+mj-lt"/>
                        </a:rPr>
                        <a:t>Make strategic use of multimodal tools. </a:t>
                      </a:r>
                    </a:p>
                    <a:p>
                      <a:pPr marL="52070" marR="0" lvl="0" indent="-287020" algn="l" defTabSz="914400" rtl="0" eaLnBrk="1" fontAlgn="t" latinLnBrk="0" hangingPunct="1">
                        <a:lnSpc>
                          <a:spcPct val="100000"/>
                        </a:lnSpc>
                        <a:spcBef>
                          <a:spcPts val="0"/>
                        </a:spcBef>
                        <a:spcAft>
                          <a:spcPts val="0"/>
                        </a:spcAft>
                        <a:buClrTx/>
                        <a:buSzTx/>
                        <a:buFontTx/>
                        <a:buAutoNum type="alphaUcPeriod"/>
                        <a:tabLst/>
                        <a:defRPr/>
                      </a:pPr>
                      <a:r>
                        <a:rPr lang="en-US" sz="1100">
                          <a:latin typeface="+mj-lt"/>
                        </a:rPr>
                        <a:t>Monitor, analyze, and use multiple streams of simultaneous information. </a:t>
                      </a:r>
                    </a:p>
                    <a:p>
                      <a:pPr marL="52070" marR="0" lvl="0" indent="-287020" algn="l" defTabSz="914400" rtl="0" eaLnBrk="1" fontAlgn="t" latinLnBrk="0" hangingPunct="1">
                        <a:lnSpc>
                          <a:spcPct val="100000"/>
                        </a:lnSpc>
                        <a:spcBef>
                          <a:spcPts val="0"/>
                        </a:spcBef>
                        <a:spcAft>
                          <a:spcPts val="0"/>
                        </a:spcAft>
                        <a:buClrTx/>
                        <a:buSzTx/>
                        <a:buFontTx/>
                        <a:buAutoNum type="alphaUcPeriod"/>
                        <a:tabLst/>
                        <a:defRPr/>
                      </a:pPr>
                      <a:r>
                        <a:rPr lang="en-US" sz="1100">
                          <a:latin typeface="+mj-lt"/>
                        </a:rPr>
                        <a:t>Create media messages for diverse audiences and purposes.</a:t>
                      </a:r>
                      <a:endParaRPr lang="en-US" sz="1100">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5172323"/>
            <a:ext cx="11456505" cy="1015663"/>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eorgia"/>
              </a:rPr>
              <a:t> </a:t>
            </a:r>
            <a:r>
              <a:rPr lang="en-US" sz="1600" b="1" u="sng">
                <a:solidFill>
                  <a:srgbClr val="FFFFFF"/>
                </a:solidFill>
                <a:latin typeface="Georgia"/>
                <a:cs typeface="Calibri"/>
              </a:rPr>
              <a:t>Revisions</a:t>
            </a:r>
            <a:r>
              <a:rPr lang="en-US" sz="1600" b="1">
                <a:solidFill>
                  <a:srgbClr val="FFFFFF"/>
                </a:solidFill>
                <a:latin typeface="Georgia"/>
                <a:cs typeface="Calibri"/>
              </a:rPr>
              <a:t>:</a:t>
            </a:r>
          </a:p>
          <a:p>
            <a:r>
              <a:rPr lang="en-US" sz="1400">
                <a:solidFill>
                  <a:schemeClr val="bg2"/>
                </a:solidFill>
                <a:latin typeface="Georgia"/>
                <a:ea typeface="+mn-lt"/>
                <a:cs typeface="+mn-lt"/>
              </a:rPr>
              <a:t>• 9.C.3 A. - Aligns with 2017 9.1a. </a:t>
            </a:r>
            <a:endParaRPr lang="en-US">
              <a:solidFill>
                <a:schemeClr val="bg2"/>
              </a:solidFill>
              <a:latin typeface="Georgia"/>
              <a:ea typeface="+mn-lt"/>
              <a:cs typeface="+mn-lt"/>
            </a:endParaRPr>
          </a:p>
          <a:p>
            <a:r>
              <a:rPr lang="en-US" sz="1400">
                <a:solidFill>
                  <a:schemeClr val="bg2"/>
                </a:solidFill>
                <a:latin typeface="Georgia"/>
                <a:ea typeface="+mn-lt"/>
                <a:cs typeface="+mn-lt"/>
              </a:rPr>
              <a:t>• 9.C.3 B. - Aligns with 2017 9.2h. </a:t>
            </a:r>
            <a:endParaRPr lang="en-US">
              <a:solidFill>
                <a:schemeClr val="bg2"/>
              </a:solidFill>
              <a:latin typeface="Georgia"/>
              <a:ea typeface="+mn-lt"/>
              <a:cs typeface="+mn-lt"/>
            </a:endParaRPr>
          </a:p>
          <a:p>
            <a:r>
              <a:rPr lang="en-US" sz="1400">
                <a:solidFill>
                  <a:schemeClr val="bg2"/>
                </a:solidFill>
                <a:latin typeface="Georgia"/>
                <a:ea typeface="+mn-lt"/>
                <a:cs typeface="+mn-lt"/>
              </a:rPr>
              <a:t>• 9.C.3 C. - Aligns with 2017 9.2a and 9.2h. </a:t>
            </a:r>
            <a:endParaRPr lang="en-US">
              <a:solidFill>
                <a:schemeClr val="bg2"/>
              </a:solidFill>
              <a:latin typeface="Georgia"/>
              <a:cs typeface="Calibri"/>
            </a:endParaRPr>
          </a:p>
        </p:txBody>
      </p:sp>
      <p:sp>
        <p:nvSpPr>
          <p:cNvPr id="2" name="AutoShape 2" descr="https://gbc-powerpoint.officeapps.live.com/pods/GetClipboardImage.ashx?Id=0f161145-bb5f-4759-87f7-a1bf76e05b59&amp;DC=GB4&amp;pkey=3088cc25-fea9-4f89-8e47-8179a4e9ddfd&amp;wdwaccluster=GB4"/>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94425152"/>
      </p:ext>
    </p:extLst>
  </p:cSld>
  <p:clrMapOvr>
    <a:masterClrMapping/>
  </p:clrMapOvr>
  <mc:AlternateContent xmlns:mc="http://schemas.openxmlformats.org/markup-compatibility/2006" xmlns:p14="http://schemas.microsoft.com/office/powerpoint/2010/main">
    <mc:Choice Requires="p14">
      <p:transition spd="slow" p14:dur="2000" advTm="46204"/>
    </mc:Choice>
    <mc:Fallback xmlns="">
      <p:transition spd="slow" advTm="46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a:xfrm>
            <a:off x="8963722" y="6226252"/>
            <a:ext cx="2743200" cy="365125"/>
          </a:xfrm>
        </p:spPr>
        <p:txBody>
          <a:bodyPr/>
          <a:lstStyle/>
          <a:p>
            <a:fld id="{B2102BAA-C61A-4A39-BDF1-4340D572B82C}" type="slidenum">
              <a:rPr lang="en-US" smtClean="0"/>
              <a:t>37</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755358986"/>
              </p:ext>
            </p:extLst>
          </p:nvPr>
        </p:nvGraphicFramePr>
        <p:xfrm>
          <a:off x="353391" y="265043"/>
          <a:ext cx="11452080" cy="339852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fontAlgn="t"/>
                      <a:r>
                        <a:rPr lang="en-US" sz="1400" b="1" kern="1200">
                          <a:solidFill>
                            <a:schemeClr val="dk1"/>
                          </a:solidFill>
                          <a:latin typeface="+mj-lt"/>
                          <a:ea typeface="+mn-ea"/>
                          <a:cs typeface="+mn-cs"/>
                        </a:rPr>
                        <a:t>9.1 The student will participate in, collaborate in, and make multimodal presentations both independently and in small groups. </a:t>
                      </a:r>
                    </a:p>
                    <a:p>
                      <a:pPr fontAlgn="t"/>
                      <a:r>
                        <a:rPr lang="en-US" sz="1100" kern="1200">
                          <a:solidFill>
                            <a:schemeClr val="dk1"/>
                          </a:solidFill>
                          <a:latin typeface="+mj-lt"/>
                          <a:ea typeface="+mn-ea"/>
                          <a:cs typeface="+mn-cs"/>
                        </a:rPr>
                        <a:t>• a-k</a:t>
                      </a:r>
                      <a:r>
                        <a:rPr lang="en-US" sz="1100" kern="1200" baseline="0">
                          <a:solidFill>
                            <a:schemeClr val="dk1"/>
                          </a:solidFill>
                          <a:latin typeface="+mj-lt"/>
                          <a:ea typeface="+mn-ea"/>
                          <a:cs typeface="+mn-cs"/>
                        </a:rPr>
                        <a:t> </a:t>
                      </a:r>
                    </a:p>
                    <a:p>
                      <a:pPr fontAlgn="t"/>
                      <a:r>
                        <a:rPr lang="en-US" sz="1100" kern="1200">
                          <a:solidFill>
                            <a:schemeClr val="dk1"/>
                          </a:solidFill>
                          <a:latin typeface="+mj-lt"/>
                          <a:ea typeface="+mn-ea"/>
                          <a:cs typeface="+mn-cs"/>
                        </a:rPr>
                        <a:t> </a:t>
                      </a:r>
                      <a:r>
                        <a:rPr lang="en-US" sz="1400" b="1" kern="1200">
                          <a:solidFill>
                            <a:schemeClr val="dk1"/>
                          </a:solidFill>
                          <a:latin typeface="+mj-lt"/>
                          <a:ea typeface="+mn-ea"/>
                          <a:cs typeface="+mn-cs"/>
                        </a:rPr>
                        <a:t>9.2 The student will produce, analyze, and evaluate media messages. </a:t>
                      </a:r>
                    </a:p>
                    <a:p>
                      <a:pPr fontAlgn="t"/>
                      <a:r>
                        <a:rPr lang="en-US" sz="1100" kern="1200">
                          <a:solidFill>
                            <a:schemeClr val="dk1"/>
                          </a:solidFill>
                          <a:latin typeface="+mj-lt"/>
                          <a:ea typeface="+mn-ea"/>
                          <a:cs typeface="+mn-cs"/>
                        </a:rPr>
                        <a:t>• a) Analyze and interpret special effects used in media messages. </a:t>
                      </a:r>
                    </a:p>
                    <a:p>
                      <a:pPr fontAlgn="t"/>
                      <a:r>
                        <a:rPr lang="en-US" sz="1100" kern="1200">
                          <a:solidFill>
                            <a:schemeClr val="dk1"/>
                          </a:solidFill>
                          <a:latin typeface="+mj-lt"/>
                          <a:ea typeface="+mn-ea"/>
                          <a:cs typeface="+mn-cs"/>
                        </a:rPr>
                        <a:t>• b) Determine the purpose of the media message and its effect on the audience.</a:t>
                      </a:r>
                      <a:endParaRPr lang="en-US" sz="1100" kern="1200">
                        <a:solidFill>
                          <a:schemeClr val="dk1"/>
                        </a:solidFill>
                        <a:effectLst/>
                        <a:highlight>
                          <a:srgbClr val="FFFFFF"/>
                        </a:highlight>
                        <a:latin typeface="+mj-lt"/>
                        <a:ea typeface="+mn-ea"/>
                        <a:cs typeface="+mn-cs"/>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52070" marR="0" lvl="0" indent="-287020" algn="l" defTabSz="914400" rtl="0" eaLnBrk="1" fontAlgn="t" latinLnBrk="0" hangingPunct="1">
                        <a:lnSpc>
                          <a:spcPct val="100000"/>
                        </a:lnSpc>
                        <a:spcBef>
                          <a:spcPts val="0"/>
                        </a:spcBef>
                        <a:spcAft>
                          <a:spcPts val="0"/>
                        </a:spcAft>
                        <a:buClrTx/>
                        <a:buSzTx/>
                        <a:buFontTx/>
                        <a:buNone/>
                        <a:tabLst/>
                        <a:defRPr/>
                      </a:pPr>
                      <a:r>
                        <a:rPr lang="en-US" sz="1400" b="1">
                          <a:latin typeface="+mj-lt"/>
                        </a:rPr>
                        <a:t>9.C The student will develop effective oral communication and collaboration skills to build a community of learners that process, understand, and interpret content together</a:t>
                      </a:r>
                    </a:p>
                    <a:p>
                      <a:pPr marL="52070" marR="0" lvl="0" indent="-287020" algn="l" defTabSz="914400" rtl="0" eaLnBrk="1" fontAlgn="t" latinLnBrk="0" hangingPunct="1">
                        <a:lnSpc>
                          <a:spcPct val="100000"/>
                        </a:lnSpc>
                        <a:spcBef>
                          <a:spcPts val="0"/>
                        </a:spcBef>
                        <a:spcAft>
                          <a:spcPts val="0"/>
                        </a:spcAft>
                        <a:buClrTx/>
                        <a:buSzTx/>
                        <a:buFontTx/>
                        <a:buNone/>
                        <a:tabLst/>
                        <a:defRPr/>
                      </a:pPr>
                      <a:endParaRPr lang="en-US" sz="1400" b="1">
                        <a:effectLst/>
                        <a:highlight>
                          <a:srgbClr val="FFFFFF"/>
                        </a:highlight>
                        <a:latin typeface="+mj-lt"/>
                      </a:endParaRPr>
                    </a:p>
                    <a:p>
                      <a:pPr marL="52070" marR="0" lvl="0" indent="-287020" algn="l" defTabSz="914400" rtl="0" eaLnBrk="1" fontAlgn="t" latinLnBrk="0" hangingPunct="1">
                        <a:lnSpc>
                          <a:spcPct val="100000"/>
                        </a:lnSpc>
                        <a:spcBef>
                          <a:spcPts val="0"/>
                        </a:spcBef>
                        <a:spcAft>
                          <a:spcPts val="0"/>
                        </a:spcAft>
                        <a:buClrTx/>
                        <a:buSzTx/>
                        <a:buFontTx/>
                        <a:buNone/>
                        <a:tabLst/>
                        <a:defRPr/>
                      </a:pPr>
                      <a:r>
                        <a:rPr lang="en-US" sz="1400" b="1">
                          <a:latin typeface="+mj-lt"/>
                        </a:rPr>
                        <a:t>9.C.4 Examining Media Messages </a:t>
                      </a:r>
                    </a:p>
                    <a:p>
                      <a:pPr marL="107950" marR="0" lvl="0" indent="-342900" algn="l" defTabSz="914400" rtl="0" eaLnBrk="1" fontAlgn="t" latinLnBrk="0" hangingPunct="1">
                        <a:lnSpc>
                          <a:spcPct val="100000"/>
                        </a:lnSpc>
                        <a:spcBef>
                          <a:spcPts val="0"/>
                        </a:spcBef>
                        <a:spcAft>
                          <a:spcPts val="0"/>
                        </a:spcAft>
                        <a:buClrTx/>
                        <a:buSzTx/>
                        <a:buFontTx/>
                        <a:buAutoNum type="alphaUcPeriod"/>
                        <a:tabLst/>
                        <a:defRPr/>
                      </a:pPr>
                      <a:r>
                        <a:rPr lang="en-US" sz="1100">
                          <a:latin typeface="+mj-lt"/>
                        </a:rPr>
                        <a:t>Determine the purpose of the media message and its effect on the audience. </a:t>
                      </a:r>
                    </a:p>
                    <a:p>
                      <a:pPr marL="107950" marR="0" lvl="0" indent="-342900" algn="l" defTabSz="914400" rtl="0" eaLnBrk="1" fontAlgn="t" latinLnBrk="0" hangingPunct="1">
                        <a:lnSpc>
                          <a:spcPct val="100000"/>
                        </a:lnSpc>
                        <a:spcBef>
                          <a:spcPts val="0"/>
                        </a:spcBef>
                        <a:spcAft>
                          <a:spcPts val="0"/>
                        </a:spcAft>
                        <a:buClrTx/>
                        <a:buSzTx/>
                        <a:buFontTx/>
                        <a:buAutoNum type="alphaUcPeriod"/>
                        <a:tabLst/>
                        <a:defRPr/>
                      </a:pPr>
                      <a:r>
                        <a:rPr lang="en-US" sz="1100">
                          <a:latin typeface="+mj-lt"/>
                        </a:rPr>
                        <a:t>Analyze the persuasive techniques used in diverse media formats (e.g., name calling, innuendo, glittering generalities, card stacking, bandwagon, testimonials, appeal to prestige, snobbery or plain folks, appeal to emotion). </a:t>
                      </a:r>
                    </a:p>
                    <a:p>
                      <a:pPr marL="107950" marR="0" lvl="0" indent="-342900" algn="l" defTabSz="914400" rtl="0" eaLnBrk="1" fontAlgn="t" latinLnBrk="0" hangingPunct="1">
                        <a:lnSpc>
                          <a:spcPct val="100000"/>
                        </a:lnSpc>
                        <a:spcBef>
                          <a:spcPts val="0"/>
                        </a:spcBef>
                        <a:spcAft>
                          <a:spcPts val="0"/>
                        </a:spcAft>
                        <a:buClrTx/>
                        <a:buSzTx/>
                        <a:buFontTx/>
                        <a:buAutoNum type="alphaUcPeriod"/>
                        <a:tabLst/>
                        <a:defRPr/>
                      </a:pPr>
                      <a:r>
                        <a:rPr lang="en-US" sz="1100">
                          <a:latin typeface="+mj-lt"/>
                        </a:rPr>
                        <a:t>Evaluate the credibility, word choice, viewpoints, and bias in media presentations. </a:t>
                      </a:r>
                    </a:p>
                    <a:p>
                      <a:pPr marL="107950" marR="0" lvl="0" indent="-342900" algn="l" defTabSz="914400" rtl="0" eaLnBrk="1" fontAlgn="t" latinLnBrk="0" hangingPunct="1">
                        <a:lnSpc>
                          <a:spcPct val="100000"/>
                        </a:lnSpc>
                        <a:spcBef>
                          <a:spcPts val="0"/>
                        </a:spcBef>
                        <a:spcAft>
                          <a:spcPts val="0"/>
                        </a:spcAft>
                        <a:buClrTx/>
                        <a:buSzTx/>
                        <a:buFontTx/>
                        <a:buAutoNum type="alphaUcPeriod"/>
                        <a:tabLst/>
                        <a:defRPr/>
                      </a:pPr>
                      <a:r>
                        <a:rPr lang="en-US" sz="1100">
                          <a:latin typeface="+mj-lt"/>
                        </a:rPr>
                        <a:t>Examine how values and viewpoints are included or excluded and how the media can influence beliefs, behaviors, and interpretations. </a:t>
                      </a:r>
                    </a:p>
                    <a:p>
                      <a:pPr marL="107950" marR="0" lvl="0" indent="-342900" algn="l" defTabSz="914400" rtl="0" eaLnBrk="1" fontAlgn="t" latinLnBrk="0" hangingPunct="1">
                        <a:lnSpc>
                          <a:spcPct val="100000"/>
                        </a:lnSpc>
                        <a:spcBef>
                          <a:spcPts val="0"/>
                        </a:spcBef>
                        <a:spcAft>
                          <a:spcPts val="0"/>
                        </a:spcAft>
                        <a:buClrTx/>
                        <a:buSzTx/>
                        <a:buFontTx/>
                        <a:buAutoNum type="alphaUcPeriod"/>
                        <a:tabLst/>
                        <a:defRPr/>
                      </a:pPr>
                      <a:r>
                        <a:rPr lang="en-US" sz="1100">
                          <a:latin typeface="+mj-lt"/>
                        </a:rPr>
                        <a:t>Evaluate sources including advertisements, editorials, political cartoons, and feature stories for relationships between intent and factual content. </a:t>
                      </a:r>
                    </a:p>
                    <a:p>
                      <a:pPr marL="107950" marR="0" lvl="0" indent="-342900" algn="l" defTabSz="914400" rtl="0" eaLnBrk="1" fontAlgn="t" latinLnBrk="0" hangingPunct="1">
                        <a:lnSpc>
                          <a:spcPct val="100000"/>
                        </a:lnSpc>
                        <a:spcBef>
                          <a:spcPts val="0"/>
                        </a:spcBef>
                        <a:spcAft>
                          <a:spcPts val="0"/>
                        </a:spcAft>
                        <a:buClrTx/>
                        <a:buSzTx/>
                        <a:buFontTx/>
                        <a:buAutoNum type="alphaUcPeriod"/>
                        <a:tabLst/>
                        <a:defRPr/>
                      </a:pPr>
                      <a:r>
                        <a:rPr lang="en-US" sz="1100">
                          <a:latin typeface="+mj-lt"/>
                        </a:rPr>
                        <a:t>Identify the possible cause and effect relationships between mass media coverage and public opinion trends in media messages. </a:t>
                      </a:r>
                      <a:endParaRPr lang="en-US" sz="1100" b="1">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250417" y="3768268"/>
            <a:ext cx="11456505" cy="1846659"/>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eorgia"/>
              </a:rPr>
              <a:t> </a:t>
            </a:r>
            <a:r>
              <a:rPr lang="en-US" sz="1600" b="1" u="sng">
                <a:solidFill>
                  <a:srgbClr val="FFFFFF"/>
                </a:solidFill>
                <a:latin typeface="Georgia"/>
                <a:cs typeface="Calibri"/>
              </a:rPr>
              <a:t>Revisions</a:t>
            </a:r>
            <a:r>
              <a:rPr lang="en-US" sz="1600" b="1">
                <a:solidFill>
                  <a:srgbClr val="FFFFFF"/>
                </a:solidFill>
                <a:latin typeface="Georgia"/>
                <a:cs typeface="Calibri"/>
              </a:rPr>
              <a:t>:</a:t>
            </a:r>
          </a:p>
          <a:p>
            <a:r>
              <a:rPr lang="en-US" sz="1600">
                <a:solidFill>
                  <a:srgbClr val="FFFFFF"/>
                </a:solidFill>
                <a:latin typeface="Georgia"/>
                <a:ea typeface="+mn-lt"/>
                <a:cs typeface="+mn-lt"/>
              </a:rPr>
              <a:t>• 9.C.4 A. - Aligns with 2017 9.2a and 9.2b. </a:t>
            </a:r>
            <a:endParaRPr lang="en-US">
              <a:solidFill>
                <a:srgbClr val="003C71"/>
              </a:solidFill>
              <a:latin typeface="Georgia"/>
              <a:ea typeface="+mn-lt"/>
              <a:cs typeface="+mn-lt"/>
            </a:endParaRPr>
          </a:p>
          <a:p>
            <a:r>
              <a:rPr lang="en-US" sz="1600">
                <a:solidFill>
                  <a:srgbClr val="FFFFFF"/>
                </a:solidFill>
                <a:latin typeface="Georgia"/>
                <a:ea typeface="+mn-lt"/>
                <a:cs typeface="+mn-lt"/>
              </a:rPr>
              <a:t>• 9.C.4 B. - Aligns with 2017 9.2c and 9.2d and specifies persuasive techniques used in media to influence audiences. </a:t>
            </a:r>
            <a:endParaRPr lang="en-US">
              <a:solidFill>
                <a:srgbClr val="003C71"/>
              </a:solidFill>
              <a:latin typeface="Georgia"/>
              <a:ea typeface="+mn-lt"/>
              <a:cs typeface="+mn-lt"/>
            </a:endParaRPr>
          </a:p>
          <a:p>
            <a:r>
              <a:rPr lang="en-US" sz="1600">
                <a:solidFill>
                  <a:srgbClr val="FFFFFF"/>
                </a:solidFill>
                <a:latin typeface="Georgia"/>
                <a:ea typeface="+mn-lt"/>
                <a:cs typeface="+mn-lt"/>
              </a:rPr>
              <a:t>• 9.C.4 C. - Aligns with 2017 9.2e </a:t>
            </a:r>
            <a:endParaRPr lang="en-US">
              <a:solidFill>
                <a:srgbClr val="003C71"/>
              </a:solidFill>
              <a:latin typeface="Georgia"/>
              <a:ea typeface="+mn-lt"/>
              <a:cs typeface="+mn-lt"/>
            </a:endParaRPr>
          </a:p>
          <a:p>
            <a:r>
              <a:rPr lang="en-US" sz="1600">
                <a:solidFill>
                  <a:srgbClr val="FFFFFF"/>
                </a:solidFill>
                <a:latin typeface="Georgia"/>
                <a:ea typeface="+mn-lt"/>
                <a:cs typeface="+mn-lt"/>
              </a:rPr>
              <a:t>• 9.C.4 D. - Aligns with 2017 9.2e. </a:t>
            </a:r>
            <a:endParaRPr lang="en-US">
              <a:solidFill>
                <a:srgbClr val="003C71"/>
              </a:solidFill>
              <a:latin typeface="Georgia"/>
              <a:ea typeface="+mn-lt"/>
              <a:cs typeface="+mn-lt"/>
            </a:endParaRPr>
          </a:p>
          <a:p>
            <a:r>
              <a:rPr lang="en-US" sz="1600">
                <a:solidFill>
                  <a:srgbClr val="FFFFFF"/>
                </a:solidFill>
                <a:latin typeface="Georgia"/>
                <a:ea typeface="+mn-lt"/>
                <a:cs typeface="+mn-lt"/>
              </a:rPr>
              <a:t>• 9.C.4 E. -Aligns with 2017 9.2g. </a:t>
            </a:r>
            <a:endParaRPr lang="en-US">
              <a:solidFill>
                <a:srgbClr val="003C71"/>
              </a:solidFill>
              <a:latin typeface="Georgia"/>
              <a:ea typeface="+mn-lt"/>
              <a:cs typeface="+mn-lt"/>
            </a:endParaRPr>
          </a:p>
          <a:p>
            <a:r>
              <a:rPr lang="en-US" sz="1600">
                <a:solidFill>
                  <a:srgbClr val="FFFFFF"/>
                </a:solidFill>
                <a:latin typeface="Georgia"/>
                <a:ea typeface="+mn-lt"/>
                <a:cs typeface="+mn-lt"/>
              </a:rPr>
              <a:t>• 9.C.4 F. - Aligns with 9.2f.</a:t>
            </a:r>
            <a:endParaRPr lang="en-US">
              <a:latin typeface="Georgia"/>
              <a:cs typeface="Calibri"/>
            </a:endParaRPr>
          </a:p>
        </p:txBody>
      </p:sp>
      <p:sp>
        <p:nvSpPr>
          <p:cNvPr id="2" name="AutoShape 2" descr="https://gbc-powerpoint.officeapps.live.com/pods/GetClipboardImage.ashx?Id=0f161145-bb5f-4759-87f7-a1bf76e05b59&amp;DC=GB4&amp;pkey=3088cc25-fea9-4f89-8e47-8179a4e9ddfd&amp;wdwaccluster=GB4"/>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79495676"/>
      </p:ext>
    </p:extLst>
  </p:cSld>
  <p:clrMapOvr>
    <a:masterClrMapping/>
  </p:clrMapOvr>
  <mc:AlternateContent xmlns:mc="http://schemas.openxmlformats.org/markup-compatibility/2006" xmlns:p14="http://schemas.microsoft.com/office/powerpoint/2010/main">
    <mc:Choice Requires="p14">
      <p:transition spd="slow" p14:dur="2000" advTm="40577"/>
    </mc:Choice>
    <mc:Fallback xmlns="">
      <p:transition spd="slow" advTm="40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Research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dirty="0" smtClean="0"/>
              <a:t>38</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87177516"/>
      </p:ext>
    </p:extLst>
  </p:cSld>
  <p:clrMapOvr>
    <a:masterClrMapping/>
  </p:clrMapOvr>
  <mc:AlternateContent xmlns:mc="http://schemas.openxmlformats.org/markup-compatibility/2006" xmlns:p14="http://schemas.microsoft.com/office/powerpoint/2010/main">
    <mc:Choice Requires="p14">
      <p:transition spd="slow" p14:dur="2000" advTm="16844"/>
    </mc:Choice>
    <mc:Fallback xmlns="">
      <p:transition spd="slow" advTm="16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a:xfrm>
            <a:off x="8963722" y="6226252"/>
            <a:ext cx="2743200" cy="365125"/>
          </a:xfrm>
        </p:spPr>
        <p:txBody>
          <a:bodyPr/>
          <a:lstStyle/>
          <a:p>
            <a:fld id="{B2102BAA-C61A-4A39-BDF1-4340D572B82C}" type="slidenum">
              <a:rPr lang="en-US" smtClean="0"/>
              <a:t>39</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920844808"/>
              </p:ext>
            </p:extLst>
          </p:nvPr>
        </p:nvGraphicFramePr>
        <p:xfrm>
          <a:off x="353391" y="265043"/>
          <a:ext cx="11452080" cy="45720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fontAlgn="t"/>
                      <a:r>
                        <a:rPr lang="en-US" sz="1400" b="1">
                          <a:latin typeface="+mj-lt"/>
                        </a:rPr>
                        <a:t>9.8 The student will find, evaluate, and select credible resources to create a research product. </a:t>
                      </a:r>
                    </a:p>
                    <a:p>
                      <a:pPr fontAlgn="t"/>
                      <a:r>
                        <a:rPr lang="en-US" sz="1100">
                          <a:latin typeface="+mj-lt"/>
                        </a:rPr>
                        <a:t>• a) Verify the validity and accuracy of all information. </a:t>
                      </a:r>
                    </a:p>
                    <a:p>
                      <a:pPr fontAlgn="t"/>
                      <a:r>
                        <a:rPr lang="en-US" sz="1100">
                          <a:latin typeface="+mj-lt"/>
                        </a:rPr>
                        <a:t>• b) Analyze information gathered from diverse sources by identifying misconceptions, main and supporting ideas, conflicting information, point of view, or bias. </a:t>
                      </a:r>
                    </a:p>
                    <a:p>
                      <a:pPr fontAlgn="t"/>
                      <a:r>
                        <a:rPr lang="en-US" sz="1100">
                          <a:latin typeface="+mj-lt"/>
                        </a:rPr>
                        <a:t>• c) Evaluate and select evidence from a variety of sources to support claims and introduce counterclaims. </a:t>
                      </a:r>
                    </a:p>
                    <a:p>
                      <a:pPr fontAlgn="t"/>
                      <a:r>
                        <a:rPr lang="en-US" sz="1100">
                          <a:latin typeface="+mj-lt"/>
                        </a:rPr>
                        <a:t>• d) Cite sources for both quoted and paraphrased information using a standard method of documentation such as that of the Modern Language Association (MLA) or the American Psychological Association (APA). </a:t>
                      </a:r>
                    </a:p>
                    <a:p>
                      <a:pPr fontAlgn="t"/>
                      <a:r>
                        <a:rPr lang="en-US" sz="1100">
                          <a:latin typeface="+mj-lt"/>
                        </a:rPr>
                        <a:t>• e) Avoid plagiarism by using own words and follow ethical and legal guidelines for gathering and using information. </a:t>
                      </a:r>
                    </a:p>
                    <a:p>
                      <a:pPr fontAlgn="t"/>
                      <a:r>
                        <a:rPr lang="en-US" sz="1100">
                          <a:latin typeface="+mj-lt"/>
                        </a:rPr>
                        <a:t>• f) Demonstrate ethical use of the Internet</a:t>
                      </a:r>
                      <a:endParaRPr lang="en-US" sz="1100">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52070" indent="-287020" rtl="0" fontAlgn="t">
                        <a:spcBef>
                          <a:spcPts val="0"/>
                        </a:spcBef>
                        <a:spcAft>
                          <a:spcPts val="0"/>
                        </a:spcAft>
                      </a:pPr>
                      <a:r>
                        <a:rPr lang="en-US" sz="1400" b="1">
                          <a:effectLst/>
                          <a:highlight>
                            <a:srgbClr val="FFFFFF"/>
                          </a:highlight>
                          <a:latin typeface="+mj-lt"/>
                        </a:rPr>
                        <a:t>9</a:t>
                      </a:r>
                      <a:r>
                        <a:rPr lang="en-US" sz="1400" b="1">
                          <a:latin typeface="+mj-lt"/>
                        </a:rPr>
                        <a:t>.R The student will conduct research and read a series of conceptually related texts on selected topics to build knowledge on grade-nine content, texts and areas prompted by student interest. </a:t>
                      </a:r>
                    </a:p>
                    <a:p>
                      <a:pPr marL="52070" indent="-287020" rtl="0" fontAlgn="t">
                        <a:spcBef>
                          <a:spcPts val="0"/>
                        </a:spcBef>
                        <a:spcAft>
                          <a:spcPts val="0"/>
                        </a:spcAft>
                      </a:pPr>
                      <a:r>
                        <a:rPr lang="en-US" sz="1400" b="1">
                          <a:latin typeface="+mj-lt"/>
                        </a:rPr>
                        <a:t>9.R.1 Evaluation and Synthesis of Information </a:t>
                      </a:r>
                    </a:p>
                    <a:p>
                      <a:pPr marL="52070" indent="-287020" rtl="0" fontAlgn="t">
                        <a:spcBef>
                          <a:spcPts val="0"/>
                        </a:spcBef>
                        <a:spcAft>
                          <a:spcPts val="0"/>
                        </a:spcAft>
                        <a:buAutoNum type="alphaUcPeriod"/>
                      </a:pPr>
                      <a:r>
                        <a:rPr lang="en-US" sz="1100">
                          <a:latin typeface="+mj-lt"/>
                        </a:rPr>
                        <a:t>Formulate and revise questions about a research topic, broadening or narrowing the inquiry as necessary.</a:t>
                      </a:r>
                    </a:p>
                    <a:p>
                      <a:pPr marL="52070" indent="-287020" rtl="0" fontAlgn="t">
                        <a:spcBef>
                          <a:spcPts val="0"/>
                        </a:spcBef>
                        <a:spcAft>
                          <a:spcPts val="0"/>
                        </a:spcAft>
                        <a:buAutoNum type="alphaUcPeriod"/>
                      </a:pPr>
                      <a:r>
                        <a:rPr lang="en-US" sz="1100">
                          <a:latin typeface="+mj-lt"/>
                        </a:rPr>
                        <a:t>Gather and organize information from various sources, including internet resources, electronic databases, and other technology. </a:t>
                      </a:r>
                    </a:p>
                    <a:p>
                      <a:pPr marL="52070" indent="-287020" rtl="0" fontAlgn="t">
                        <a:spcBef>
                          <a:spcPts val="0"/>
                        </a:spcBef>
                        <a:spcAft>
                          <a:spcPts val="0"/>
                        </a:spcAft>
                        <a:buAutoNum type="alphaUcPeriod"/>
                      </a:pPr>
                      <a:r>
                        <a:rPr lang="en-US" sz="1100">
                          <a:latin typeface="+mj-lt"/>
                        </a:rPr>
                        <a:t>Analyze and evaluate the primary and secondary sources gathered for their credibility, reliability, accuracy, and usefulness that includes identifying their main and supporting ideas, points of view, conflicting information, and any misconceptions or biases.</a:t>
                      </a:r>
                    </a:p>
                    <a:p>
                      <a:pPr marL="0" lvl="0" indent="0">
                        <a:spcBef>
                          <a:spcPts val="0"/>
                        </a:spcBef>
                        <a:spcAft>
                          <a:spcPts val="0"/>
                        </a:spcAft>
                        <a:buNone/>
                      </a:pPr>
                      <a:r>
                        <a:rPr lang="en-US" sz="1100" b="0" i="0" u="none" strike="noStrike" noProof="0">
                          <a:latin typeface="Georgia"/>
                        </a:rPr>
                        <a:t>D.  Synthesize multiple streams of information to support claims and introduce counterclaims. </a:t>
                      </a:r>
                      <a:endParaRPr lang="en-US" sz="1100">
                        <a:latin typeface="Georgia"/>
                      </a:endParaRPr>
                    </a:p>
                    <a:p>
                      <a:pPr marL="0" lvl="0" indent="0">
                        <a:spcBef>
                          <a:spcPts val="0"/>
                        </a:spcBef>
                        <a:spcAft>
                          <a:spcPts val="0"/>
                        </a:spcAft>
                        <a:buNone/>
                      </a:pPr>
                      <a:r>
                        <a:rPr lang="en-US" sz="1100" b="0" i="0" u="none" strike="noStrike" noProof="0">
                          <a:latin typeface="Georgia"/>
                        </a:rPr>
                        <a:t>E. Create research products aligned with the demands of the reading and writing standards. </a:t>
                      </a:r>
                      <a:endParaRPr lang="en-US" sz="1100">
                        <a:latin typeface="Georgia"/>
                      </a:endParaRPr>
                    </a:p>
                    <a:p>
                      <a:pPr marL="0" lvl="0" indent="0">
                        <a:spcBef>
                          <a:spcPts val="0"/>
                        </a:spcBef>
                        <a:spcAft>
                          <a:spcPts val="0"/>
                        </a:spcAft>
                        <a:buNone/>
                      </a:pPr>
                      <a:r>
                        <a:rPr lang="en-US" sz="1100" b="0" i="0" u="none" strike="noStrike" noProof="0">
                          <a:latin typeface="Georgia"/>
                        </a:rPr>
                        <a:t>F. Cite sources for quoted and paraphrased ideas using a standard method of documentation, such as the Modern Language Association (MLA) or the American Psychological Association (APA). </a:t>
                      </a:r>
                      <a:endParaRPr lang="en-US" sz="1100">
                        <a:latin typeface="Georgia"/>
                      </a:endParaRPr>
                    </a:p>
                    <a:p>
                      <a:pPr marL="0" lvl="0" indent="0">
                        <a:spcBef>
                          <a:spcPts val="0"/>
                        </a:spcBef>
                        <a:spcAft>
                          <a:spcPts val="0"/>
                        </a:spcAft>
                        <a:buNone/>
                      </a:pPr>
                      <a:r>
                        <a:rPr lang="en-US" sz="1100" b="0" i="0" u="none" strike="noStrike" noProof="0">
                          <a:latin typeface="Georgia"/>
                        </a:rPr>
                        <a:t>G. Define plagiarism's meaning and legal consequences and follow ethical and legal guidelines for gathering and using information. </a:t>
                      </a:r>
                      <a:endParaRPr lang="en-US" sz="1100">
                        <a:latin typeface="Georgia"/>
                      </a:endParaRPr>
                    </a:p>
                    <a:p>
                      <a:pPr marL="0" lvl="0" indent="0">
                        <a:spcBef>
                          <a:spcPts val="0"/>
                        </a:spcBef>
                        <a:spcAft>
                          <a:spcPts val="0"/>
                        </a:spcAft>
                        <a:buNone/>
                      </a:pPr>
                      <a:r>
                        <a:rPr lang="en-US" sz="1100" b="0" i="0" u="none" strike="noStrike" noProof="0">
                          <a:latin typeface="Georgia"/>
                        </a:rPr>
                        <a:t>H. Demonstrate ethical use of all sources, including the internet and new technologies as they develop.</a:t>
                      </a:r>
                      <a:endParaRPr lang="en-US" sz="1100">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4956440"/>
            <a:ext cx="11456505" cy="1723549"/>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eorgia"/>
              </a:rPr>
              <a:t> </a:t>
            </a:r>
            <a:r>
              <a:rPr lang="en-US" sz="1600" b="1" u="sng">
                <a:solidFill>
                  <a:srgbClr val="FFFFFF"/>
                </a:solidFill>
                <a:latin typeface="Georgia"/>
                <a:cs typeface="Calibri"/>
              </a:rPr>
              <a:t>Revisions</a:t>
            </a:r>
            <a:r>
              <a:rPr lang="en-US" sz="1600" b="1">
                <a:solidFill>
                  <a:srgbClr val="FFFFFF"/>
                </a:solidFill>
                <a:latin typeface="Georgia"/>
                <a:cs typeface="Calibri"/>
              </a:rPr>
              <a:t>:</a:t>
            </a:r>
          </a:p>
          <a:p>
            <a:r>
              <a:rPr lang="en-US" sz="1100">
                <a:solidFill>
                  <a:schemeClr val="bg2"/>
                </a:solidFill>
                <a:latin typeface="Georgia"/>
                <a:ea typeface="+mn-lt"/>
                <a:cs typeface="+mn-lt"/>
              </a:rPr>
              <a:t>• 9.R.1.A. - Formulates and revises questions about a research topic, broadening or narrowing the inquiry as necessary.  </a:t>
            </a:r>
          </a:p>
          <a:p>
            <a:r>
              <a:rPr lang="en-US" sz="1100">
                <a:solidFill>
                  <a:schemeClr val="bg2"/>
                </a:solidFill>
                <a:latin typeface="Georgia"/>
                <a:ea typeface="+mn-lt"/>
                <a:cs typeface="+mn-lt"/>
              </a:rPr>
              <a:t>• 9.R.1 B.- Aligns with 2017 skills identified in 9.8b. </a:t>
            </a:r>
          </a:p>
          <a:p>
            <a:r>
              <a:rPr lang="en-US" sz="1100">
                <a:solidFill>
                  <a:schemeClr val="bg2"/>
                </a:solidFill>
                <a:latin typeface="Georgia"/>
                <a:ea typeface="+mn-lt"/>
                <a:cs typeface="+mn-lt"/>
              </a:rPr>
              <a:t>• 9.R.1 C.- Aligns with skills identified in 2017 9.8a. </a:t>
            </a:r>
          </a:p>
          <a:p>
            <a:r>
              <a:rPr lang="en-US" sz="1100">
                <a:solidFill>
                  <a:schemeClr val="bg2"/>
                </a:solidFill>
                <a:latin typeface="Georgia"/>
                <a:ea typeface="+mn-lt"/>
                <a:cs typeface="+mn-lt"/>
              </a:rPr>
              <a:t>• 9.R.1 D.- Aligns with skills identified in 2017 9.2h and 9.8c. </a:t>
            </a:r>
          </a:p>
          <a:p>
            <a:r>
              <a:rPr lang="en-US" sz="1100">
                <a:solidFill>
                  <a:schemeClr val="bg2"/>
                </a:solidFill>
                <a:latin typeface="Georgia"/>
                <a:ea typeface="+mn-lt"/>
                <a:cs typeface="+mn-lt"/>
              </a:rPr>
              <a:t>• 9.R.1.E. - Creates research products aligned with the grade nine reading and writing standards.</a:t>
            </a:r>
          </a:p>
          <a:p>
            <a:r>
              <a:rPr lang="en-US" sz="1100">
                <a:solidFill>
                  <a:schemeClr val="bg2"/>
                </a:solidFill>
                <a:latin typeface="Georgia"/>
                <a:ea typeface="+mn-lt"/>
                <a:cs typeface="+mn-lt"/>
              </a:rPr>
              <a:t>• 9.R.1 F. - Aligns with skills identified in 2017 9.8d. </a:t>
            </a:r>
          </a:p>
          <a:p>
            <a:r>
              <a:rPr lang="en-US" sz="1100">
                <a:solidFill>
                  <a:schemeClr val="bg2"/>
                </a:solidFill>
                <a:latin typeface="Georgia"/>
                <a:ea typeface="+mn-lt"/>
                <a:cs typeface="+mn-lt"/>
              </a:rPr>
              <a:t>• 9.R.1 G. -Aligns with skills identified in 9.8e. </a:t>
            </a:r>
          </a:p>
          <a:p>
            <a:r>
              <a:rPr lang="en-US" sz="1100">
                <a:solidFill>
                  <a:schemeClr val="bg2"/>
                </a:solidFill>
                <a:latin typeface="Georgia"/>
                <a:ea typeface="+mn-lt"/>
                <a:cs typeface="+mn-lt"/>
              </a:rPr>
              <a:t>• 9.R.1 H. - Aligns with skills identified in 2017 9.8f. Includes ethical use of all sources, including the Internet, Artificial Intelligence, and new technologies as they develop</a:t>
            </a:r>
            <a:endParaRPr lang="en-US" sz="1100">
              <a:solidFill>
                <a:schemeClr val="bg2"/>
              </a:solidFill>
              <a:latin typeface="Georgia"/>
              <a:cs typeface="Calibri"/>
            </a:endParaRPr>
          </a:p>
        </p:txBody>
      </p:sp>
      <p:sp>
        <p:nvSpPr>
          <p:cNvPr id="2" name="AutoShape 2" descr="https://gbc-powerpoint.officeapps.live.com/pods/GetClipboardImage.ashx?Id=0f161145-bb5f-4759-87f7-a1bf76e05b59&amp;DC=GB4&amp;pkey=3088cc25-fea9-4f89-8e47-8179a4e9ddfd&amp;wdwaccluster=GB4"/>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6779936"/>
      </p:ext>
    </p:extLst>
  </p:cSld>
  <p:clrMapOvr>
    <a:masterClrMapping/>
  </p:clrMapOvr>
  <mc:AlternateContent xmlns:mc="http://schemas.openxmlformats.org/markup-compatibility/2006" xmlns:p14="http://schemas.microsoft.com/office/powerpoint/2010/main">
    <mc:Choice Requires="p14">
      <p:transition spd="slow" p14:dur="2000" advTm="45192"/>
    </mc:Choice>
    <mc:Fallback xmlns="">
      <p:transition spd="slow" advTm="45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DE9D8A-77F8-8998-8721-8CA5CB874867}"/>
              </a:ext>
            </a:extLst>
          </p:cNvPr>
          <p:cNvSpPr>
            <a:spLocks noGrp="1"/>
          </p:cNvSpPr>
          <p:nvPr>
            <p:ph type="sldNum" sz="quarter" idx="12"/>
          </p:nvPr>
        </p:nvSpPr>
        <p:spPr/>
        <p:txBody>
          <a:bodyPr/>
          <a:lstStyle/>
          <a:p>
            <a:fld id="{B2102BAA-C61A-4A39-BDF1-4340D572B82C}" type="slidenum">
              <a:rPr lang="en-US" smtClean="0"/>
              <a:t>4</a:t>
            </a:fld>
            <a:endParaRPr lang="en-US"/>
          </a:p>
        </p:txBody>
      </p:sp>
      <p:sp>
        <p:nvSpPr>
          <p:cNvPr id="4" name="Text Placeholder 3">
            <a:extLst>
              <a:ext uri="{FF2B5EF4-FFF2-40B4-BE49-F238E27FC236}">
                <a16:creationId xmlns:a16="http://schemas.microsoft.com/office/drawing/2014/main" id="{1ABC4D54-C2C7-C7B4-0941-E61950E1EF48}"/>
              </a:ext>
            </a:extLst>
          </p:cNvPr>
          <p:cNvSpPr>
            <a:spLocks noGrp="1"/>
          </p:cNvSpPr>
          <p:nvPr>
            <p:ph type="body" sz="quarter" idx="13"/>
          </p:nvPr>
        </p:nvSpPr>
        <p:spPr/>
        <p:txBody>
          <a:bodyPr vert="horz" lIns="822960" tIns="640080" rIns="91440" bIns="45720" rtlCol="0" anchor="t">
            <a:normAutofit/>
          </a:bodyPr>
          <a:lstStyle/>
          <a:p>
            <a:r>
              <a:rPr lang="en-US" sz="3200" b="1">
                <a:ea typeface="+mj-lt"/>
                <a:cs typeface="+mj-lt"/>
              </a:rPr>
              <a:t>Implementation Timeline</a:t>
            </a:r>
            <a:endParaRPr lang="en-US"/>
          </a:p>
        </p:txBody>
      </p:sp>
      <p:graphicFrame>
        <p:nvGraphicFramePr>
          <p:cNvPr id="6" name="Table 5">
            <a:extLst>
              <a:ext uri="{FF2B5EF4-FFF2-40B4-BE49-F238E27FC236}">
                <a16:creationId xmlns:a16="http://schemas.microsoft.com/office/drawing/2014/main" id="{7C62B356-3BD1-5E94-8D01-365716F24963}"/>
              </a:ext>
            </a:extLst>
          </p:cNvPr>
          <p:cNvGraphicFramePr>
            <a:graphicFrameLocks noGrp="1"/>
          </p:cNvGraphicFramePr>
          <p:nvPr>
            <p:extLst>
              <p:ext uri="{D42A27DB-BD31-4B8C-83A1-F6EECF244321}">
                <p14:modId xmlns:p14="http://schemas.microsoft.com/office/powerpoint/2010/main" val="3312268932"/>
              </p:ext>
            </p:extLst>
          </p:nvPr>
        </p:nvGraphicFramePr>
        <p:xfrm>
          <a:off x="922420" y="1453815"/>
          <a:ext cx="10276973" cy="5019675"/>
        </p:xfrm>
        <a:graphic>
          <a:graphicData uri="http://schemas.openxmlformats.org/drawingml/2006/table">
            <a:tbl>
              <a:tblPr bandRow="1">
                <a:tableStyleId>{5C22544A-7EE6-4342-B048-85BDC9FD1C3A}</a:tableStyleId>
              </a:tblPr>
              <a:tblGrid>
                <a:gridCol w="10276973">
                  <a:extLst>
                    <a:ext uri="{9D8B030D-6E8A-4147-A177-3AD203B41FA5}">
                      <a16:colId xmlns:a16="http://schemas.microsoft.com/office/drawing/2014/main" val="2069001751"/>
                    </a:ext>
                  </a:extLst>
                </a:gridCol>
              </a:tblGrid>
              <a:tr h="1283368">
                <a:tc>
                  <a:txBody>
                    <a:bodyPr/>
                    <a:lstStyle/>
                    <a:p>
                      <a:pPr rtl="0" fontAlgn="ctr">
                        <a:spcBef>
                          <a:spcPts val="0"/>
                        </a:spcBef>
                        <a:spcAft>
                          <a:spcPts val="0"/>
                        </a:spcAft>
                      </a:pPr>
                      <a:r>
                        <a:rPr lang="en-US" sz="2000" b="1">
                          <a:effectLst/>
                          <a:highlight>
                            <a:srgbClr val="D0D0EF"/>
                          </a:highlight>
                          <a:latin typeface="Georgia"/>
                        </a:rPr>
                        <a:t>2024 Spring </a:t>
                      </a:r>
                      <a:endParaRPr lang="en-US">
                        <a:effectLst/>
                        <a:highlight>
                          <a:srgbClr val="D0D0EF"/>
                        </a:highlight>
                        <a:latin typeface="Georgia"/>
                      </a:endParaRPr>
                    </a:p>
                    <a:p>
                      <a:pPr rtl="0" fontAlgn="ctr">
                        <a:spcBef>
                          <a:spcPts val="0"/>
                        </a:spcBef>
                        <a:spcAft>
                          <a:spcPts val="0"/>
                        </a:spcAft>
                      </a:pPr>
                      <a:r>
                        <a:rPr lang="en-US" sz="2000">
                          <a:effectLst/>
                          <a:highlight>
                            <a:srgbClr val="D0D0EF"/>
                          </a:highlight>
                          <a:latin typeface="Georgia"/>
                        </a:rPr>
                        <a:t>VDOE staff and teams of teachers and specialists develop and provide support documents around the 2024 Standards, including a crosswalk between the 2017 and 2024 Standards and an Understanding the Standards document for each grade level K-12.  </a:t>
                      </a:r>
                      <a:endParaRPr lang="en-US">
                        <a:effectLst/>
                        <a:highlight>
                          <a:srgbClr val="D0D0EF"/>
                        </a:highlight>
                        <a:latin typeface="Georgia"/>
                      </a:endParaRPr>
                    </a:p>
                  </a:txBody>
                  <a:tcPr marL="76200" marR="762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0D0EF"/>
                    </a:solidFill>
                  </a:tcPr>
                </a:tc>
                <a:extLst>
                  <a:ext uri="{0D108BD9-81ED-4DB2-BD59-A6C34878D82A}">
                    <a16:rowId xmlns:a16="http://schemas.microsoft.com/office/drawing/2014/main" val="1059286828"/>
                  </a:ext>
                </a:extLst>
              </a:tr>
              <a:tr h="2219325">
                <a:tc>
                  <a:txBody>
                    <a:bodyPr/>
                    <a:lstStyle/>
                    <a:p>
                      <a:pPr rtl="0" fontAlgn="ctr">
                        <a:spcBef>
                          <a:spcPts val="0"/>
                        </a:spcBef>
                        <a:spcAft>
                          <a:spcPts val="0"/>
                        </a:spcAft>
                      </a:pPr>
                      <a:r>
                        <a:rPr lang="en-US" sz="2000" b="1">
                          <a:effectLst/>
                          <a:highlight>
                            <a:srgbClr val="FFFF99"/>
                          </a:highlight>
                          <a:latin typeface="Georgia"/>
                        </a:rPr>
                        <a:t>2024 Summer </a:t>
                      </a:r>
                      <a:endParaRPr lang="en-US">
                        <a:effectLst/>
                        <a:highlight>
                          <a:srgbClr val="FFFF99"/>
                        </a:highlight>
                        <a:latin typeface="Georgia"/>
                      </a:endParaRPr>
                    </a:p>
                    <a:p>
                      <a:pPr rtl="0" fontAlgn="ctr">
                        <a:spcBef>
                          <a:spcPts val="0"/>
                        </a:spcBef>
                        <a:spcAft>
                          <a:spcPts val="0"/>
                        </a:spcAft>
                      </a:pPr>
                      <a:r>
                        <a:rPr lang="en-US" sz="2000">
                          <a:effectLst/>
                          <a:highlight>
                            <a:srgbClr val="FFFF99"/>
                          </a:highlight>
                          <a:latin typeface="Georgia"/>
                        </a:rPr>
                        <a:t>VDOE staff will support divisions with professional learning through symposiums across the Commonwealth.  </a:t>
                      </a:r>
                      <a:endParaRPr lang="en-US">
                        <a:effectLst/>
                        <a:highlight>
                          <a:srgbClr val="FFFF99"/>
                        </a:highlight>
                        <a:latin typeface="Georgia"/>
                      </a:endParaRPr>
                    </a:p>
                  </a:txBody>
                  <a:tcPr marL="76200" marR="762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154796042"/>
                  </a:ext>
                </a:extLst>
              </a:tr>
              <a:tr h="1504950">
                <a:tc>
                  <a:txBody>
                    <a:bodyPr/>
                    <a:lstStyle/>
                    <a:p>
                      <a:pPr rtl="0" fontAlgn="ctr">
                        <a:spcBef>
                          <a:spcPts val="0"/>
                        </a:spcBef>
                        <a:spcAft>
                          <a:spcPts val="0"/>
                        </a:spcAft>
                      </a:pPr>
                      <a:r>
                        <a:rPr lang="en-US" sz="2000" b="1">
                          <a:effectLst/>
                          <a:highlight>
                            <a:srgbClr val="CAE8AA"/>
                          </a:highlight>
                          <a:latin typeface="Georgia"/>
                        </a:rPr>
                        <a:t>2024-2025 School Year </a:t>
                      </a:r>
                      <a:endParaRPr lang="en-US">
                        <a:effectLst/>
                        <a:highlight>
                          <a:srgbClr val="CAE8AA"/>
                        </a:highlight>
                        <a:latin typeface="Georgia"/>
                      </a:endParaRPr>
                    </a:p>
                    <a:p>
                      <a:pPr rtl="0" fontAlgn="ctr">
                        <a:spcBef>
                          <a:spcPts val="0"/>
                        </a:spcBef>
                        <a:spcAft>
                          <a:spcPts val="0"/>
                        </a:spcAft>
                      </a:pPr>
                      <a:r>
                        <a:rPr lang="en-US" sz="2000">
                          <a:effectLst/>
                          <a:highlight>
                            <a:srgbClr val="CAE8AA"/>
                          </a:highlight>
                          <a:latin typeface="Georgia"/>
                        </a:rPr>
                        <a:t>Instruction aligns fully to the 2024 </a:t>
                      </a:r>
                      <a:r>
                        <a:rPr lang="en-US" sz="2000" i="1">
                          <a:effectLst/>
                          <a:highlight>
                            <a:srgbClr val="CAE8AA"/>
                          </a:highlight>
                          <a:latin typeface="Georgia"/>
                        </a:rPr>
                        <a:t>English Standards of Learning. </a:t>
                      </a:r>
                      <a:r>
                        <a:rPr lang="en-US" sz="2000">
                          <a:effectLst/>
                          <a:highlight>
                            <a:srgbClr val="CAE8AA"/>
                          </a:highlight>
                          <a:latin typeface="Georgia"/>
                        </a:rPr>
                        <a:t>The VDOE continues to develop resources aligned to the 2024 </a:t>
                      </a:r>
                      <a:r>
                        <a:rPr lang="en-US" sz="2000" i="1">
                          <a:effectLst/>
                          <a:highlight>
                            <a:srgbClr val="CAE8AA"/>
                          </a:highlight>
                          <a:latin typeface="Georgia"/>
                        </a:rPr>
                        <a:t>English Standards of Learning</a:t>
                      </a:r>
                      <a:r>
                        <a:rPr lang="en-US" sz="2000">
                          <a:effectLst/>
                          <a:highlight>
                            <a:srgbClr val="CAE8AA"/>
                          </a:highlight>
                          <a:latin typeface="Georgia"/>
                        </a:rPr>
                        <a:t> and provide professional learning opportunities to school divisions.  </a:t>
                      </a:r>
                      <a:endParaRPr lang="en-US">
                        <a:effectLst/>
                        <a:highlight>
                          <a:srgbClr val="CAE8AA"/>
                        </a:highlight>
                        <a:latin typeface="Georgia"/>
                      </a:endParaRPr>
                    </a:p>
                  </a:txBody>
                  <a:tcPr marL="76200" marR="762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AE8AA"/>
                    </a:solidFill>
                  </a:tcPr>
                </a:tc>
                <a:extLst>
                  <a:ext uri="{0D108BD9-81ED-4DB2-BD59-A6C34878D82A}">
                    <a16:rowId xmlns:a16="http://schemas.microsoft.com/office/drawing/2014/main" val="3364832455"/>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45970626"/>
      </p:ext>
    </p:extLst>
  </p:cSld>
  <p:clrMapOvr>
    <a:masterClrMapping/>
  </p:clrMapOvr>
  <mc:AlternateContent xmlns:mc="http://schemas.openxmlformats.org/markup-compatibility/2006" xmlns:p14="http://schemas.microsoft.com/office/powerpoint/2010/main">
    <mc:Choice Requires="p14">
      <p:transition spd="slow" p14:dur="2000" advTm="45022"/>
    </mc:Choice>
    <mc:Fallback xmlns="">
      <p:transition spd="slow" advTm="45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5B8AD4-CAB7-3691-1F9E-F5C6D3BB896F}"/>
              </a:ext>
            </a:extLst>
          </p:cNvPr>
          <p:cNvSpPr>
            <a:spLocks noGrp="1"/>
          </p:cNvSpPr>
          <p:nvPr>
            <p:ph type="sldNum" sz="quarter" idx="12"/>
          </p:nvPr>
        </p:nvSpPr>
        <p:spPr/>
        <p:txBody>
          <a:bodyPr/>
          <a:lstStyle/>
          <a:p>
            <a:fld id="{B2102BAA-C61A-4A39-BDF1-4340D572B82C}" type="slidenum">
              <a:rPr lang="en-US" smtClean="0"/>
              <a:t>40</a:t>
            </a:fld>
            <a:endParaRPr lang="en-US"/>
          </a:p>
        </p:txBody>
      </p:sp>
      <p:sp>
        <p:nvSpPr>
          <p:cNvPr id="5" name="Content Placeholder 4">
            <a:extLst>
              <a:ext uri="{FF2B5EF4-FFF2-40B4-BE49-F238E27FC236}">
                <a16:creationId xmlns:a16="http://schemas.microsoft.com/office/drawing/2014/main" id="{7FD27F13-2CA7-9F1A-CAE0-339F8BEA7C72}"/>
              </a:ext>
            </a:extLst>
          </p:cNvPr>
          <p:cNvSpPr>
            <a:spLocks noGrp="1"/>
          </p:cNvSpPr>
          <p:nvPr>
            <p:ph idx="1"/>
          </p:nvPr>
        </p:nvSpPr>
        <p:spPr/>
        <p:txBody>
          <a:bodyPr vert="horz" lIns="91440" tIns="45720" rIns="91440" bIns="45720" rtlCol="0" anchor="t">
            <a:normAutofit/>
          </a:bodyPr>
          <a:lstStyle/>
          <a:p>
            <a:r>
              <a:rPr lang="en-US">
                <a:latin typeface="Georgia"/>
                <a:cs typeface="Calibri"/>
              </a:rPr>
              <a:t>The revisions made in the 2024 </a:t>
            </a:r>
            <a:r>
              <a:rPr lang="en-US" i="1">
                <a:latin typeface="Georgia"/>
                <a:cs typeface="Calibri"/>
              </a:rPr>
              <a:t>English Standards of Learning</a:t>
            </a:r>
            <a:r>
              <a:rPr lang="en-US">
                <a:latin typeface="Georgia"/>
                <a:cs typeface="Calibri"/>
              </a:rPr>
              <a:t> will raise academic expectations for students and schools and provide a clear and vertically coherent set of expectations to educators and families. </a:t>
            </a:r>
          </a:p>
          <a:p>
            <a:r>
              <a:rPr lang="en-US">
                <a:latin typeface="Georgia"/>
                <a:cs typeface="Calibri"/>
              </a:rPr>
              <a:t>A focus on Developing Skilled Readers and Building Reading Stamina will ensure that every student is equipped access to educational experience that prepare them for their postsecondary opportunities. </a:t>
            </a:r>
          </a:p>
          <a:p>
            <a:r>
              <a:rPr lang="en-US">
                <a:latin typeface="Georgia"/>
                <a:cs typeface="Calibri"/>
              </a:rPr>
              <a:t>Clear and coherent academic standards allow for common expectations of mastery for students, families, school staff, and assessment designers. </a:t>
            </a:r>
          </a:p>
        </p:txBody>
      </p:sp>
      <p:sp>
        <p:nvSpPr>
          <p:cNvPr id="3" name="Text Placeholder 2">
            <a:extLst>
              <a:ext uri="{FF2B5EF4-FFF2-40B4-BE49-F238E27FC236}">
                <a16:creationId xmlns:a16="http://schemas.microsoft.com/office/drawing/2014/main" id="{3419F43F-A450-F3FA-AAF2-D346A481F4A2}"/>
              </a:ext>
            </a:extLst>
          </p:cNvPr>
          <p:cNvSpPr>
            <a:spLocks noGrp="1"/>
          </p:cNvSpPr>
          <p:nvPr>
            <p:ph type="body" sz="quarter" idx="13"/>
          </p:nvPr>
        </p:nvSpPr>
        <p:spPr/>
        <p:txBody>
          <a:bodyPr vert="horz" lIns="822960" tIns="640080" rIns="91440" bIns="45720" rtlCol="0" anchor="t">
            <a:normAutofit/>
          </a:bodyPr>
          <a:lstStyle/>
          <a:p>
            <a:r>
              <a:rPr lang="en-US"/>
              <a:t>Best in Class- Standards of Learning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56339788"/>
      </p:ext>
    </p:extLst>
  </p:cSld>
  <p:clrMapOvr>
    <a:masterClrMapping/>
  </p:clrMapOvr>
  <mc:AlternateContent xmlns:mc="http://schemas.openxmlformats.org/markup-compatibility/2006" xmlns:p14="http://schemas.microsoft.com/office/powerpoint/2010/main">
    <mc:Choice Requires="p14">
      <p:transition spd="slow" p14:dur="2000" advTm="37428"/>
    </mc:Choice>
    <mc:Fallback xmlns="">
      <p:transition spd="slow" advTm="37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60B75-021C-4F10-958E-3DFBF2FE34BC}"/>
              </a:ext>
            </a:extLst>
          </p:cNvPr>
          <p:cNvSpPr>
            <a:spLocks noGrp="1"/>
          </p:cNvSpPr>
          <p:nvPr>
            <p:ph type="title"/>
          </p:nvPr>
        </p:nvSpPr>
        <p:spPr>
          <a:xfrm>
            <a:off x="288945" y="3321586"/>
            <a:ext cx="4483080" cy="1600200"/>
          </a:xfrm>
        </p:spPr>
        <p:txBody>
          <a:bodyPr>
            <a:normAutofit fontScale="90000"/>
          </a:bodyPr>
          <a:lstStyle/>
          <a:p>
            <a:r>
              <a:rPr lang="en-US"/>
              <a:t>Questions? </a:t>
            </a:r>
            <a:br>
              <a:rPr lang="en-US"/>
            </a:br>
            <a:br>
              <a:rPr lang="en-US"/>
            </a:br>
            <a:r>
              <a:rPr lang="en-US"/>
              <a:t>Reach out to the VDOE English Team</a:t>
            </a:r>
            <a:br>
              <a:rPr lang="en-US"/>
            </a:br>
            <a:br>
              <a:rPr lang="en-US"/>
            </a:br>
            <a:r>
              <a:rPr lang="en-US" sz="2000">
                <a:hlinkClick r:id="rId5"/>
              </a:rPr>
              <a:t>VDOE.English@doe.virginia.gov</a:t>
            </a:r>
            <a:r>
              <a:rPr lang="en-US" sz="2000"/>
              <a:t> </a:t>
            </a:r>
          </a:p>
        </p:txBody>
      </p:sp>
      <p:pic>
        <p:nvPicPr>
          <p:cNvPr id="7" name="Picture Placeholder 6">
            <a:extLst>
              <a:ext uri="{FF2B5EF4-FFF2-40B4-BE49-F238E27FC236}">
                <a16:creationId xmlns:a16="http://schemas.microsoft.com/office/drawing/2014/main" id="{E833FF40-CCC0-3B4C-5BBF-B06DBD21E8A2}"/>
              </a:ext>
            </a:extLst>
          </p:cNvPr>
          <p:cNvPicPr>
            <a:picLocks noGrp="1" noChangeAspect="1"/>
          </p:cNvPicPr>
          <p:nvPr>
            <p:ph type="pic" idx="1"/>
          </p:nvPr>
        </p:nvPicPr>
        <p:blipFill rotWithShape="1">
          <a:blip r:embed="rId6">
            <a:extLst>
              <a:ext uri="{28A0092B-C50C-407E-A947-70E740481C1C}">
                <a14:useLocalDpi xmlns:a14="http://schemas.microsoft.com/office/drawing/2010/main"/>
              </a:ext>
            </a:extLst>
          </a:blip>
          <a:srcRect/>
          <a:stretch/>
        </p:blipFill>
        <p:spPr>
          <a:xfrm>
            <a:off x="5180012" y="786151"/>
            <a:ext cx="6172200" cy="5285697"/>
          </a:xfrm>
        </p:spPr>
      </p:pic>
      <p:sp>
        <p:nvSpPr>
          <p:cNvPr id="5" name="Slide Number Placeholder 4">
            <a:extLst>
              <a:ext uri="{FF2B5EF4-FFF2-40B4-BE49-F238E27FC236}">
                <a16:creationId xmlns:a16="http://schemas.microsoft.com/office/drawing/2014/main" id="{8EFE87F2-9C3C-D344-BCEF-2C14753D88A3}"/>
              </a:ext>
            </a:extLst>
          </p:cNvPr>
          <p:cNvSpPr>
            <a:spLocks noGrp="1"/>
          </p:cNvSpPr>
          <p:nvPr>
            <p:ph type="sldNum" sz="quarter" idx="12"/>
          </p:nvPr>
        </p:nvSpPr>
        <p:spPr/>
        <p:txBody>
          <a:bodyPr/>
          <a:lstStyle/>
          <a:p>
            <a:fld id="{B2102BAA-C61A-4A39-BDF1-4340D572B82C}" type="slidenum">
              <a:rPr lang="en-US" smtClean="0"/>
              <a:t>41</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90301500"/>
      </p:ext>
    </p:extLst>
  </p:cSld>
  <p:clrMapOvr>
    <a:masterClrMapping/>
  </p:clrMapOvr>
  <mc:AlternateContent xmlns:mc="http://schemas.openxmlformats.org/markup-compatibility/2006" xmlns:p14="http://schemas.microsoft.com/office/powerpoint/2010/main">
    <mc:Choice Requires="p14">
      <p:transition spd="slow" p14:dur="2000" advTm="13424"/>
    </mc:Choice>
    <mc:Fallback xmlns="">
      <p:transition spd="slow" advTm="13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183C3-4EFD-C564-D0EE-14324CA3B702}"/>
              </a:ext>
            </a:extLst>
          </p:cNvPr>
          <p:cNvSpPr>
            <a:spLocks noGrp="1"/>
          </p:cNvSpPr>
          <p:nvPr>
            <p:ph type="sldNum" sz="quarter" idx="12"/>
          </p:nvPr>
        </p:nvSpPr>
        <p:spPr/>
        <p:txBody>
          <a:bodyPr/>
          <a:lstStyle/>
          <a:p>
            <a:fld id="{B2102BAA-C61A-4A39-BDF1-4340D572B82C}" type="slidenum">
              <a:rPr lang="en-US" smtClean="0"/>
              <a:t>5</a:t>
            </a:fld>
            <a:endParaRPr lang="en-US"/>
          </a:p>
        </p:txBody>
      </p:sp>
      <p:sp>
        <p:nvSpPr>
          <p:cNvPr id="3" name="Content Placeholder 2">
            <a:extLst>
              <a:ext uri="{FF2B5EF4-FFF2-40B4-BE49-F238E27FC236}">
                <a16:creationId xmlns:a16="http://schemas.microsoft.com/office/drawing/2014/main" id="{6CFDC2C7-0670-85F4-9FD2-3A9D15ED3183}"/>
              </a:ext>
            </a:extLst>
          </p:cNvPr>
          <p:cNvSpPr>
            <a:spLocks noGrp="1"/>
          </p:cNvSpPr>
          <p:nvPr>
            <p:ph idx="1"/>
          </p:nvPr>
        </p:nvSpPr>
        <p:spPr/>
        <p:txBody>
          <a:bodyPr vert="horz" lIns="91440" tIns="45720" rIns="91440" bIns="45720" rtlCol="0" anchor="t">
            <a:normAutofit/>
          </a:bodyPr>
          <a:lstStyle/>
          <a:p>
            <a:r>
              <a:rPr lang="en-US" sz="3000">
                <a:solidFill>
                  <a:srgbClr val="000000"/>
                </a:solidFill>
                <a:latin typeface="Georgia"/>
                <a:ea typeface="+mn-lt"/>
                <a:cs typeface="+mn-lt"/>
              </a:rPr>
              <a:t>Highlighted and provided clarity on the expectations for foundational literacy skills. </a:t>
            </a:r>
            <a:endParaRPr lang="en-US">
              <a:latin typeface="Georgia"/>
              <a:cs typeface="Calibri"/>
            </a:endParaRPr>
          </a:p>
          <a:p>
            <a:r>
              <a:rPr lang="en-US" sz="3000">
                <a:solidFill>
                  <a:srgbClr val="000000"/>
                </a:solidFill>
                <a:latin typeface="Georgia"/>
                <a:ea typeface="+mn-lt"/>
                <a:cs typeface="+mn-lt"/>
              </a:rPr>
              <a:t>Addition of the Developing Skilled Readers and Building Reading Stamina Strand. </a:t>
            </a:r>
            <a:endParaRPr lang="en-US">
              <a:latin typeface="Georgia"/>
            </a:endParaRPr>
          </a:p>
          <a:p>
            <a:r>
              <a:rPr lang="en-US" sz="3000">
                <a:solidFill>
                  <a:srgbClr val="000000"/>
                </a:solidFill>
                <a:latin typeface="Georgia"/>
                <a:ea typeface="+mn-lt"/>
                <a:cs typeface="+mn-lt"/>
              </a:rPr>
              <a:t>Provided clarity for grade level expectations around text complexity. </a:t>
            </a:r>
            <a:endParaRPr lang="en-US">
              <a:latin typeface="Georgia"/>
            </a:endParaRPr>
          </a:p>
          <a:p>
            <a:r>
              <a:rPr lang="en-US" sz="3000">
                <a:solidFill>
                  <a:srgbClr val="000000"/>
                </a:solidFill>
                <a:latin typeface="Georgia"/>
                <a:ea typeface="+mn-lt"/>
                <a:cs typeface="+mn-lt"/>
              </a:rPr>
              <a:t>Ensured coherence within a grade level between the strands, and vertically across grade levels.</a:t>
            </a:r>
            <a:endParaRPr lang="en-US">
              <a:latin typeface="Georgia"/>
            </a:endParaRPr>
          </a:p>
          <a:p>
            <a:endParaRPr lang="en-US">
              <a:cs typeface="Calibri"/>
            </a:endParaRPr>
          </a:p>
        </p:txBody>
      </p:sp>
      <p:sp>
        <p:nvSpPr>
          <p:cNvPr id="4" name="Text Placeholder 3">
            <a:extLst>
              <a:ext uri="{FF2B5EF4-FFF2-40B4-BE49-F238E27FC236}">
                <a16:creationId xmlns:a16="http://schemas.microsoft.com/office/drawing/2014/main" id="{8609C545-340A-C580-6D1A-4BB516FA0431}"/>
              </a:ext>
            </a:extLst>
          </p:cNvPr>
          <p:cNvSpPr>
            <a:spLocks noGrp="1"/>
          </p:cNvSpPr>
          <p:nvPr>
            <p:ph type="body" sz="quarter" idx="13"/>
          </p:nvPr>
        </p:nvSpPr>
        <p:spPr/>
        <p:txBody>
          <a:bodyPr vert="horz" lIns="822960" tIns="640080" rIns="91440" bIns="45720" rtlCol="0" anchor="t">
            <a:normAutofit/>
          </a:bodyPr>
          <a:lstStyle/>
          <a:p>
            <a:r>
              <a:rPr lang="en-US"/>
              <a:t>2024 SOL Notable Changes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45498897"/>
      </p:ext>
    </p:extLst>
  </p:cSld>
  <p:clrMapOvr>
    <a:masterClrMapping/>
  </p:clrMapOvr>
  <mc:AlternateContent xmlns:mc="http://schemas.openxmlformats.org/markup-compatibility/2006" xmlns:p14="http://schemas.microsoft.com/office/powerpoint/2010/main">
    <mc:Choice Requires="p14">
      <p:transition spd="slow" p14:dur="2000" advTm="53621"/>
    </mc:Choice>
    <mc:Fallback xmlns="">
      <p:transition spd="slow" advTm="53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183C3-4EFD-C564-D0EE-14324CA3B702}"/>
              </a:ext>
            </a:extLst>
          </p:cNvPr>
          <p:cNvSpPr>
            <a:spLocks noGrp="1"/>
          </p:cNvSpPr>
          <p:nvPr>
            <p:ph type="sldNum" sz="quarter" idx="12"/>
          </p:nvPr>
        </p:nvSpPr>
        <p:spPr/>
        <p:txBody>
          <a:bodyPr/>
          <a:lstStyle/>
          <a:p>
            <a:fld id="{B2102BAA-C61A-4A39-BDF1-4340D572B82C}" type="slidenum">
              <a:rPr lang="en-US" smtClean="0"/>
              <a:t>6</a:t>
            </a:fld>
            <a:endParaRPr lang="en-US"/>
          </a:p>
        </p:txBody>
      </p:sp>
      <p:sp>
        <p:nvSpPr>
          <p:cNvPr id="4" name="Text Placeholder 3">
            <a:extLst>
              <a:ext uri="{FF2B5EF4-FFF2-40B4-BE49-F238E27FC236}">
                <a16:creationId xmlns:a16="http://schemas.microsoft.com/office/drawing/2014/main" id="{8609C545-340A-C580-6D1A-4BB516FA0431}"/>
              </a:ext>
            </a:extLst>
          </p:cNvPr>
          <p:cNvSpPr>
            <a:spLocks noGrp="1"/>
          </p:cNvSpPr>
          <p:nvPr>
            <p:ph type="body" sz="quarter" idx="13"/>
          </p:nvPr>
        </p:nvSpPr>
        <p:spPr/>
        <p:txBody>
          <a:bodyPr vert="horz" lIns="822960" tIns="640080" rIns="91440" bIns="45720" rtlCol="0" anchor="t">
            <a:normAutofit/>
          </a:bodyPr>
          <a:lstStyle/>
          <a:p>
            <a:r>
              <a:rPr lang="en-US"/>
              <a:t>Overview of Revisions to the Strands</a:t>
            </a:r>
          </a:p>
        </p:txBody>
      </p:sp>
      <p:graphicFrame>
        <p:nvGraphicFramePr>
          <p:cNvPr id="8" name="Table 7">
            <a:extLst>
              <a:ext uri="{FF2B5EF4-FFF2-40B4-BE49-F238E27FC236}">
                <a16:creationId xmlns:a16="http://schemas.microsoft.com/office/drawing/2014/main" id="{A50A60DC-4361-3E7C-F500-B28CCBF4655D}"/>
              </a:ext>
            </a:extLst>
          </p:cNvPr>
          <p:cNvGraphicFramePr>
            <a:graphicFrameLocks noGrp="1"/>
          </p:cNvGraphicFramePr>
          <p:nvPr>
            <p:extLst>
              <p:ext uri="{D42A27DB-BD31-4B8C-83A1-F6EECF244321}">
                <p14:modId xmlns:p14="http://schemas.microsoft.com/office/powerpoint/2010/main" val="3028426354"/>
              </p:ext>
            </p:extLst>
          </p:nvPr>
        </p:nvGraphicFramePr>
        <p:xfrm>
          <a:off x="261556" y="1445678"/>
          <a:ext cx="11670626" cy="5400875"/>
        </p:xfrm>
        <a:graphic>
          <a:graphicData uri="http://schemas.openxmlformats.org/drawingml/2006/table">
            <a:tbl>
              <a:tblPr bandRow="1">
                <a:tableStyleId>{5C22544A-7EE6-4342-B048-85BDC9FD1C3A}</a:tableStyleId>
              </a:tblPr>
              <a:tblGrid>
                <a:gridCol w="5835313">
                  <a:extLst>
                    <a:ext uri="{9D8B030D-6E8A-4147-A177-3AD203B41FA5}">
                      <a16:colId xmlns:a16="http://schemas.microsoft.com/office/drawing/2014/main" val="2289904520"/>
                    </a:ext>
                  </a:extLst>
                </a:gridCol>
                <a:gridCol w="5835313">
                  <a:extLst>
                    <a:ext uri="{9D8B030D-6E8A-4147-A177-3AD203B41FA5}">
                      <a16:colId xmlns:a16="http://schemas.microsoft.com/office/drawing/2014/main" val="2379661769"/>
                    </a:ext>
                  </a:extLst>
                </a:gridCol>
              </a:tblGrid>
              <a:tr h="461210">
                <a:tc>
                  <a:txBody>
                    <a:bodyPr/>
                    <a:lstStyle/>
                    <a:p>
                      <a:pPr algn="ctr" rtl="0" fontAlgn="t">
                        <a:spcBef>
                          <a:spcPts val="0"/>
                        </a:spcBef>
                        <a:spcAft>
                          <a:spcPts val="0"/>
                        </a:spcAft>
                      </a:pPr>
                      <a:r>
                        <a:rPr lang="en-US" sz="2400" b="1">
                          <a:solidFill>
                            <a:srgbClr val="FFFFFF"/>
                          </a:solidFill>
                          <a:effectLst/>
                          <a:highlight>
                            <a:srgbClr val="000000"/>
                          </a:highlight>
                          <a:latin typeface="Georgia"/>
                        </a:rPr>
                        <a:t>2017</a:t>
                      </a:r>
                      <a:endParaRPr lang="en-US">
                        <a:effectLst/>
                        <a:highlight>
                          <a:srgbClr val="000000"/>
                        </a:highlight>
                        <a:latin typeface="Georgia"/>
                      </a:endParaRPr>
                    </a:p>
                  </a:txBody>
                  <a:tcPr marL="95250" marR="95250" marT="47625" marB="47625">
                    <a:lnL w="28575" cap="flat" cmpd="sng" algn="ctr">
                      <a:solidFill>
                        <a:srgbClr val="000000"/>
                      </a:solidFill>
                      <a:prstDash val="solid"/>
                      <a:round/>
                      <a:headEnd type="none" w="med" len="med"/>
                      <a:tailEnd type="none" w="med" len="med"/>
                    </a:lnL>
                    <a:lnR w="57150" cap="flat" cmpd="sng" algn="ctr">
                      <a:solidFill>
                        <a:srgbClr val="FFFFFF"/>
                      </a:solidFill>
                      <a:prstDash val="solid"/>
                      <a:round/>
                      <a:headEnd type="none" w="med" len="med"/>
                      <a:tailEnd type="none" w="med" len="med"/>
                    </a:lnR>
                    <a:lnT w="28575" cap="flat" cmpd="sng" algn="ctr">
                      <a:solidFill>
                        <a:srgbClr val="000000"/>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000000"/>
                    </a:solidFill>
                  </a:tcPr>
                </a:tc>
                <a:tc>
                  <a:txBody>
                    <a:bodyPr/>
                    <a:lstStyle/>
                    <a:p>
                      <a:pPr algn="ctr" rtl="0" fontAlgn="t">
                        <a:spcBef>
                          <a:spcPts val="0"/>
                        </a:spcBef>
                        <a:spcAft>
                          <a:spcPts val="0"/>
                        </a:spcAft>
                      </a:pPr>
                      <a:r>
                        <a:rPr lang="en-US" sz="2400" b="1">
                          <a:solidFill>
                            <a:srgbClr val="FFFFFF"/>
                          </a:solidFill>
                          <a:effectLst/>
                          <a:highlight>
                            <a:srgbClr val="000000"/>
                          </a:highlight>
                          <a:latin typeface="Georgia"/>
                        </a:rPr>
                        <a:t>2024</a:t>
                      </a:r>
                      <a:endParaRPr lang="en-US">
                        <a:effectLst/>
                        <a:highlight>
                          <a:srgbClr val="000000"/>
                        </a:highlight>
                        <a:latin typeface="Georgia"/>
                      </a:endParaRPr>
                    </a:p>
                  </a:txBody>
                  <a:tcPr marL="95250" marR="95250" marT="47625" marB="47625">
                    <a:lnL w="57150" cap="flat" cmpd="sng" algn="ctr">
                      <a:solidFill>
                        <a:srgbClr val="FFFFFF"/>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1945647517"/>
                  </a:ext>
                </a:extLst>
              </a:tr>
              <a:tr h="457200">
                <a:tc>
                  <a:txBody>
                    <a:bodyPr/>
                    <a:lstStyle/>
                    <a:p>
                      <a:pPr algn="ctr" rtl="0" fontAlgn="t">
                        <a:spcBef>
                          <a:spcPts val="0"/>
                        </a:spcBef>
                        <a:spcAft>
                          <a:spcPts val="0"/>
                        </a:spcAft>
                      </a:pPr>
                      <a:r>
                        <a:rPr lang="en-US" sz="2000">
                          <a:solidFill>
                            <a:srgbClr val="FFFFFF"/>
                          </a:solidFill>
                          <a:effectLst/>
                          <a:highlight>
                            <a:srgbClr val="000000"/>
                          </a:highlight>
                          <a:latin typeface="Georgia"/>
                        </a:rPr>
                        <a:t>Strands</a:t>
                      </a:r>
                      <a:endParaRPr lang="en-US">
                        <a:effectLst/>
                        <a:highlight>
                          <a:srgbClr val="000000"/>
                        </a:highligh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000000"/>
                    </a:solidFill>
                  </a:tcPr>
                </a:tc>
                <a:tc>
                  <a:txBody>
                    <a:bodyPr/>
                    <a:lstStyle/>
                    <a:p>
                      <a:pPr algn="ctr" rtl="0" fontAlgn="t">
                        <a:spcBef>
                          <a:spcPts val="0"/>
                        </a:spcBef>
                        <a:spcAft>
                          <a:spcPts val="0"/>
                        </a:spcAft>
                      </a:pPr>
                      <a:r>
                        <a:rPr lang="en-US" sz="2000">
                          <a:solidFill>
                            <a:srgbClr val="FFFFFF"/>
                          </a:solidFill>
                          <a:effectLst/>
                          <a:highlight>
                            <a:srgbClr val="000000"/>
                          </a:highlight>
                          <a:latin typeface="Georgia"/>
                        </a:rPr>
                        <a:t>Strands</a:t>
                      </a:r>
                      <a:endParaRPr lang="en-US">
                        <a:effectLst/>
                        <a:highlight>
                          <a:srgbClr val="000000"/>
                        </a:highlight>
                        <a:latin typeface="Georgia"/>
                      </a:endParaRPr>
                    </a:p>
                  </a:txBody>
                  <a:tcPr marL="95250" marR="95250" marT="47625" marB="47625">
                    <a:lnL w="12697" cap="flat" cmpd="sng" algn="ctr">
                      <a:solidFill>
                        <a:srgbClr val="FFFFFF"/>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730885310"/>
                  </a:ext>
                </a:extLst>
              </a:tr>
              <a:tr h="409575">
                <a:tc>
                  <a:txBody>
                    <a:bodyPr/>
                    <a:lstStyle/>
                    <a:p>
                      <a:pPr rtl="0" fontAlgn="t">
                        <a:spcBef>
                          <a:spcPts val="0"/>
                        </a:spcBef>
                        <a:spcAft>
                          <a:spcPts val="0"/>
                        </a:spcAft>
                      </a:pPr>
                      <a:r>
                        <a:rPr lang="en-US" sz="1800">
                          <a:effectLst/>
                          <a:latin typeface="Georgia"/>
                        </a:rPr>
                        <a:t>Communications</a:t>
                      </a:r>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Foundations for Reading</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79615364"/>
                  </a:ext>
                </a:extLst>
              </a:tr>
              <a:tr h="428625">
                <a:tc>
                  <a:txBody>
                    <a:bodyPr/>
                    <a:lstStyle/>
                    <a:p>
                      <a:pPr rtl="0" fontAlgn="t">
                        <a:spcBef>
                          <a:spcPts val="0"/>
                        </a:spcBef>
                        <a:spcAft>
                          <a:spcPts val="0"/>
                        </a:spcAft>
                      </a:pPr>
                      <a:r>
                        <a:rPr lang="en-US" sz="1800">
                          <a:effectLst/>
                          <a:latin typeface="Georgia"/>
                        </a:rPr>
                        <a:t>Reading</a:t>
                      </a:r>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Developing Skilled Readers &amp; Building Reading Stamina</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9583953"/>
                  </a:ext>
                </a:extLst>
              </a:tr>
              <a:tr h="428625">
                <a:tc>
                  <a:txBody>
                    <a:bodyPr/>
                    <a:lstStyle/>
                    <a:p>
                      <a:pPr rtl="0" fontAlgn="t">
                        <a:spcBef>
                          <a:spcPts val="0"/>
                        </a:spcBef>
                        <a:spcAft>
                          <a:spcPts val="0"/>
                        </a:spcAft>
                      </a:pPr>
                      <a:r>
                        <a:rPr lang="en-US" sz="1800">
                          <a:effectLst/>
                          <a:latin typeface="Georgia"/>
                        </a:rPr>
                        <a:t>Writing</a:t>
                      </a:r>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Reading and Vocabulary </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5452272"/>
                  </a:ext>
                </a:extLst>
              </a:tr>
              <a:tr h="428625">
                <a:tc>
                  <a:txBody>
                    <a:bodyPr/>
                    <a:lstStyle/>
                    <a:p>
                      <a:pPr rtl="0" fontAlgn="t">
                        <a:spcBef>
                          <a:spcPts val="0"/>
                        </a:spcBef>
                        <a:spcAft>
                          <a:spcPts val="0"/>
                        </a:spcAft>
                      </a:pPr>
                      <a:r>
                        <a:rPr lang="en-US" sz="1800">
                          <a:effectLst/>
                          <a:latin typeface="Georgia"/>
                        </a:rPr>
                        <a:t>Research</a:t>
                      </a:r>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Reading Literary Text</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8316671"/>
                  </a:ext>
                </a:extLst>
              </a:tr>
              <a:tr h="428625">
                <a:tc rowSpan="6">
                  <a:txBody>
                    <a:bodyPr/>
                    <a:lstStyle/>
                    <a:p>
                      <a:pPr fontAlgn="t"/>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Reading Informational Text</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5791151"/>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Foundations for Writing</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7762173"/>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Writing</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29183928"/>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Language Usage</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10526723"/>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Communications</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1012002"/>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Research</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2906063"/>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0431260"/>
      </p:ext>
    </p:extLst>
  </p:cSld>
  <p:clrMapOvr>
    <a:masterClrMapping/>
  </p:clrMapOvr>
  <mc:AlternateContent xmlns:mc="http://schemas.openxmlformats.org/markup-compatibility/2006" xmlns:p14="http://schemas.microsoft.com/office/powerpoint/2010/main">
    <mc:Choice Requires="p14">
      <p:transition spd="slow" p14:dur="2000" advTm="17856"/>
    </mc:Choice>
    <mc:Fallback xmlns="">
      <p:transition spd="slow" advTm="17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183C3-4EFD-C564-D0EE-14324CA3B702}"/>
              </a:ext>
            </a:extLst>
          </p:cNvPr>
          <p:cNvSpPr>
            <a:spLocks noGrp="1"/>
          </p:cNvSpPr>
          <p:nvPr>
            <p:ph type="sldNum" sz="quarter" idx="12"/>
          </p:nvPr>
        </p:nvSpPr>
        <p:spPr/>
        <p:txBody>
          <a:bodyPr/>
          <a:lstStyle/>
          <a:p>
            <a:fld id="{B2102BAA-C61A-4A39-BDF1-4340D572B82C}" type="slidenum">
              <a:rPr lang="en-US" smtClean="0"/>
              <a:t>7</a:t>
            </a:fld>
            <a:endParaRPr lang="en-US"/>
          </a:p>
        </p:txBody>
      </p:sp>
      <p:sp>
        <p:nvSpPr>
          <p:cNvPr id="4" name="Text Placeholder 3">
            <a:extLst>
              <a:ext uri="{FF2B5EF4-FFF2-40B4-BE49-F238E27FC236}">
                <a16:creationId xmlns:a16="http://schemas.microsoft.com/office/drawing/2014/main" id="{8609C545-340A-C580-6D1A-4BB516FA0431}"/>
              </a:ext>
            </a:extLst>
          </p:cNvPr>
          <p:cNvSpPr>
            <a:spLocks noGrp="1"/>
          </p:cNvSpPr>
          <p:nvPr>
            <p:ph type="body" sz="quarter" idx="13"/>
          </p:nvPr>
        </p:nvSpPr>
        <p:spPr>
          <a:xfrm>
            <a:off x="0" y="0"/>
            <a:ext cx="12192000" cy="1023186"/>
          </a:xfrm>
        </p:spPr>
        <p:txBody>
          <a:bodyPr vert="horz" lIns="822960" tIns="640080" rIns="91440" bIns="45720" rtlCol="0" anchor="t">
            <a:normAutofit fontScale="55000" lnSpcReduction="20000"/>
          </a:bodyPr>
          <a:lstStyle/>
          <a:p>
            <a:r>
              <a:rPr lang="en-US"/>
              <a:t>Strands and Sub Strands for the 2024 </a:t>
            </a:r>
            <a:r>
              <a:rPr lang="en-US" i="1"/>
              <a:t>English Standards of Learning</a:t>
            </a:r>
          </a:p>
        </p:txBody>
      </p:sp>
      <p:graphicFrame>
        <p:nvGraphicFramePr>
          <p:cNvPr id="5" name="Table 4">
            <a:extLst>
              <a:ext uri="{FF2B5EF4-FFF2-40B4-BE49-F238E27FC236}">
                <a16:creationId xmlns:a16="http://schemas.microsoft.com/office/drawing/2014/main" id="{02F28828-4074-1C7C-32CB-B918457B7A32}"/>
              </a:ext>
            </a:extLst>
          </p:cNvPr>
          <p:cNvGraphicFramePr>
            <a:graphicFrameLocks noGrp="1"/>
          </p:cNvGraphicFramePr>
          <p:nvPr>
            <p:extLst>
              <p:ext uri="{D42A27DB-BD31-4B8C-83A1-F6EECF244321}">
                <p14:modId xmlns:p14="http://schemas.microsoft.com/office/powerpoint/2010/main" val="256613942"/>
              </p:ext>
            </p:extLst>
          </p:nvPr>
        </p:nvGraphicFramePr>
        <p:xfrm>
          <a:off x="491289" y="1072816"/>
          <a:ext cx="11219438" cy="5791200"/>
        </p:xfrm>
        <a:graphic>
          <a:graphicData uri="http://schemas.openxmlformats.org/drawingml/2006/table">
            <a:tbl>
              <a:tblPr bandRow="1">
                <a:tableStyleId>{5C22544A-7EE6-4342-B048-85BDC9FD1C3A}</a:tableStyleId>
              </a:tblPr>
              <a:tblGrid>
                <a:gridCol w="5609719">
                  <a:extLst>
                    <a:ext uri="{9D8B030D-6E8A-4147-A177-3AD203B41FA5}">
                      <a16:colId xmlns:a16="http://schemas.microsoft.com/office/drawing/2014/main" val="18818098"/>
                    </a:ext>
                  </a:extLst>
                </a:gridCol>
                <a:gridCol w="5609719">
                  <a:extLst>
                    <a:ext uri="{9D8B030D-6E8A-4147-A177-3AD203B41FA5}">
                      <a16:colId xmlns:a16="http://schemas.microsoft.com/office/drawing/2014/main" val="419312822"/>
                    </a:ext>
                  </a:extLst>
                </a:gridCol>
              </a:tblGrid>
              <a:tr h="381000">
                <a:tc>
                  <a:txBody>
                    <a:bodyPr/>
                    <a:lstStyle/>
                    <a:p>
                      <a:pPr algn="ctr" rtl="0" fontAlgn="ctr">
                        <a:spcBef>
                          <a:spcPts val="0"/>
                        </a:spcBef>
                        <a:spcAft>
                          <a:spcPts val="0"/>
                        </a:spcAft>
                      </a:pPr>
                      <a:r>
                        <a:rPr lang="en-US" sz="1200" b="1">
                          <a:effectLst/>
                          <a:latin typeface="Georgia"/>
                        </a:rPr>
                        <a:t>Foundations for Reading </a:t>
                      </a:r>
                      <a:endParaRPr lang="en-US">
                        <a:effectLst/>
                        <a:latin typeface="Georgia"/>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Print Concepts</a:t>
                      </a:r>
                    </a:p>
                    <a:p>
                      <a:pPr algn="ctr" rtl="0" fontAlgn="base">
                        <a:spcBef>
                          <a:spcPts val="0"/>
                        </a:spcBef>
                        <a:spcAft>
                          <a:spcPts val="0"/>
                        </a:spcAft>
                        <a:buFont typeface="Arial" panose="020B0604020202020204" pitchFamily="34" charset="0"/>
                        <a:buChar char="•"/>
                      </a:pPr>
                      <a:r>
                        <a:rPr lang="en-US" sz="1000">
                          <a:effectLst/>
                          <a:latin typeface="Georgia"/>
                        </a:rPr>
                        <a:t>Phonological and Phonemic Awareness   </a:t>
                      </a:r>
                    </a:p>
                    <a:p>
                      <a:pPr algn="ctr" rtl="0" fontAlgn="base">
                        <a:spcBef>
                          <a:spcPts val="0"/>
                        </a:spcBef>
                        <a:spcAft>
                          <a:spcPts val="0"/>
                        </a:spcAft>
                        <a:buFont typeface="Arial" panose="020B0604020202020204" pitchFamily="34" charset="0"/>
                        <a:buChar char="•"/>
                      </a:pPr>
                      <a:r>
                        <a:rPr lang="en-US" sz="1000">
                          <a:effectLst/>
                          <a:latin typeface="Georgia"/>
                        </a:rPr>
                        <a:t>Phonics and Word Analysis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111255498"/>
                  </a:ext>
                </a:extLst>
              </a:tr>
              <a:tr h="381000">
                <a:tc>
                  <a:txBody>
                    <a:bodyPr/>
                    <a:lstStyle/>
                    <a:p>
                      <a:pPr algn="ctr" rtl="0" fontAlgn="t">
                        <a:spcBef>
                          <a:spcPts val="0"/>
                        </a:spcBef>
                        <a:spcAft>
                          <a:spcPts val="0"/>
                        </a:spcAft>
                      </a:pPr>
                      <a:r>
                        <a:rPr lang="en-US" sz="1200" b="1">
                          <a:effectLst/>
                          <a:latin typeface="Georgia"/>
                        </a:rPr>
                        <a:t>Developing Skilled Readers and Building Reading Stamina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Text Complexity</a:t>
                      </a:r>
                    </a:p>
                    <a:p>
                      <a:pPr algn="ctr" rtl="0" fontAlgn="base">
                        <a:spcBef>
                          <a:spcPts val="0"/>
                        </a:spcBef>
                        <a:spcAft>
                          <a:spcPts val="0"/>
                        </a:spcAft>
                        <a:buFont typeface="Arial" panose="020B0604020202020204" pitchFamily="34" charset="0"/>
                        <a:buChar char="•"/>
                      </a:pPr>
                      <a:r>
                        <a:rPr lang="en-US" sz="1000">
                          <a:effectLst/>
                          <a:latin typeface="Georgia"/>
                        </a:rPr>
                        <a:t>Fluency</a:t>
                      </a:r>
                    </a:p>
                    <a:p>
                      <a:pPr algn="ctr" rtl="0" fontAlgn="base">
                        <a:spcBef>
                          <a:spcPts val="0"/>
                        </a:spcBef>
                        <a:spcAft>
                          <a:spcPts val="0"/>
                        </a:spcAft>
                        <a:buFont typeface="Arial" panose="020B0604020202020204" pitchFamily="34" charset="0"/>
                        <a:buChar char="•"/>
                      </a:pPr>
                      <a:r>
                        <a:rPr lang="en-US" sz="1000">
                          <a:effectLst/>
                          <a:latin typeface="Georgia"/>
                        </a:rPr>
                        <a:t>Reading Strategies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955286819"/>
                  </a:ext>
                </a:extLst>
              </a:tr>
              <a:tr h="381000">
                <a:tc>
                  <a:txBody>
                    <a:bodyPr/>
                    <a:lstStyle/>
                    <a:p>
                      <a:pPr algn="ctr" rtl="0" fontAlgn="t">
                        <a:spcBef>
                          <a:spcPts val="0"/>
                        </a:spcBef>
                        <a:spcAft>
                          <a:spcPts val="0"/>
                        </a:spcAft>
                      </a:pPr>
                      <a:r>
                        <a:rPr lang="en-US" sz="1200" b="1">
                          <a:effectLst/>
                          <a:latin typeface="Georgia"/>
                        </a:rPr>
                        <a:t>Reading and Vocabulary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Vocabulary Development and Word Analysis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025924259"/>
                  </a:ext>
                </a:extLst>
              </a:tr>
              <a:tr h="381000">
                <a:tc>
                  <a:txBody>
                    <a:bodyPr/>
                    <a:lstStyle/>
                    <a:p>
                      <a:pPr algn="ctr" rtl="0" fontAlgn="t">
                        <a:spcBef>
                          <a:spcPts val="0"/>
                        </a:spcBef>
                        <a:spcAft>
                          <a:spcPts val="0"/>
                        </a:spcAft>
                      </a:pPr>
                      <a:r>
                        <a:rPr lang="en-US" sz="1200" b="1">
                          <a:effectLst/>
                          <a:latin typeface="Georgia"/>
                        </a:rPr>
                        <a:t>Reading Literary Text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Key Ideas and Plot Details </a:t>
                      </a:r>
                    </a:p>
                    <a:p>
                      <a:pPr algn="ctr" rtl="0" fontAlgn="base">
                        <a:spcBef>
                          <a:spcPts val="0"/>
                        </a:spcBef>
                        <a:spcAft>
                          <a:spcPts val="0"/>
                        </a:spcAft>
                        <a:buFont typeface="Arial" panose="020B0604020202020204" pitchFamily="34" charset="0"/>
                        <a:buChar char="•"/>
                      </a:pPr>
                      <a:r>
                        <a:rPr lang="en-US" sz="1000">
                          <a:effectLst/>
                          <a:latin typeface="Georgia"/>
                        </a:rPr>
                        <a:t>Craft and Style</a:t>
                      </a:r>
                    </a:p>
                    <a:p>
                      <a:pPr algn="ctr" rtl="0" fontAlgn="base">
                        <a:spcBef>
                          <a:spcPts val="0"/>
                        </a:spcBef>
                        <a:spcAft>
                          <a:spcPts val="0"/>
                        </a:spcAft>
                        <a:buFont typeface="Arial" panose="020B0604020202020204" pitchFamily="34" charset="0"/>
                        <a:buChar char="•"/>
                      </a:pPr>
                      <a:r>
                        <a:rPr lang="en-US" sz="1000">
                          <a:effectLst/>
                          <a:latin typeface="Georgia"/>
                        </a:rPr>
                        <a:t>Integration of Concepts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823685815"/>
                  </a:ext>
                </a:extLst>
              </a:tr>
              <a:tr h="381000">
                <a:tc>
                  <a:txBody>
                    <a:bodyPr/>
                    <a:lstStyle/>
                    <a:p>
                      <a:pPr algn="ctr" rtl="0" fontAlgn="t">
                        <a:spcBef>
                          <a:spcPts val="0"/>
                        </a:spcBef>
                        <a:spcAft>
                          <a:spcPts val="0"/>
                        </a:spcAft>
                      </a:pPr>
                      <a:r>
                        <a:rPr lang="en-US" sz="1200" b="1">
                          <a:effectLst/>
                          <a:latin typeface="Georgia"/>
                        </a:rPr>
                        <a:t>Reading Informational Text</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Key Ideas and Confirming Details</a:t>
                      </a:r>
                    </a:p>
                    <a:p>
                      <a:pPr algn="ctr" rtl="0" fontAlgn="base">
                        <a:spcBef>
                          <a:spcPts val="0"/>
                        </a:spcBef>
                        <a:spcAft>
                          <a:spcPts val="0"/>
                        </a:spcAft>
                        <a:buFont typeface="Arial" panose="020B0604020202020204" pitchFamily="34" charset="0"/>
                        <a:buChar char="•"/>
                      </a:pPr>
                      <a:r>
                        <a:rPr lang="en-US" sz="1000">
                          <a:effectLst/>
                          <a:latin typeface="Georgia"/>
                        </a:rPr>
                        <a:t>Craft and Style</a:t>
                      </a:r>
                    </a:p>
                    <a:p>
                      <a:pPr algn="ctr" rtl="0" fontAlgn="base">
                        <a:spcBef>
                          <a:spcPts val="0"/>
                        </a:spcBef>
                        <a:spcAft>
                          <a:spcPts val="0"/>
                        </a:spcAft>
                        <a:buFont typeface="Arial" panose="020B0604020202020204" pitchFamily="34" charset="0"/>
                        <a:buChar char="•"/>
                      </a:pPr>
                      <a:r>
                        <a:rPr lang="en-US" sz="1000">
                          <a:effectLst/>
                          <a:latin typeface="Georgia"/>
                        </a:rPr>
                        <a:t>Integration of Concepts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775544875"/>
                  </a:ext>
                </a:extLst>
              </a:tr>
              <a:tr h="381000">
                <a:tc>
                  <a:txBody>
                    <a:bodyPr/>
                    <a:lstStyle/>
                    <a:p>
                      <a:pPr algn="ctr" rtl="0" fontAlgn="t">
                        <a:spcBef>
                          <a:spcPts val="0"/>
                        </a:spcBef>
                        <a:spcAft>
                          <a:spcPts val="0"/>
                        </a:spcAft>
                      </a:pPr>
                      <a:r>
                        <a:rPr lang="en-US" sz="1200" b="1">
                          <a:effectLst/>
                          <a:latin typeface="Georgia"/>
                        </a:rPr>
                        <a:t>Foundations for Writing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Handwriting </a:t>
                      </a:r>
                    </a:p>
                    <a:p>
                      <a:pPr algn="ctr" rtl="0" fontAlgn="base">
                        <a:spcBef>
                          <a:spcPts val="0"/>
                        </a:spcBef>
                        <a:spcAft>
                          <a:spcPts val="0"/>
                        </a:spcAft>
                        <a:buFont typeface="Arial" panose="020B0604020202020204" pitchFamily="34" charset="0"/>
                        <a:buChar char="•"/>
                      </a:pPr>
                      <a:r>
                        <a:rPr lang="en-US" sz="1000">
                          <a:effectLst/>
                          <a:latin typeface="Georgia"/>
                        </a:rPr>
                        <a:t>Spelling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257906098"/>
                  </a:ext>
                </a:extLst>
              </a:tr>
              <a:tr h="381000">
                <a:tc>
                  <a:txBody>
                    <a:bodyPr/>
                    <a:lstStyle/>
                    <a:p>
                      <a:pPr algn="ctr" rtl="0" fontAlgn="t">
                        <a:spcBef>
                          <a:spcPts val="0"/>
                        </a:spcBef>
                        <a:spcAft>
                          <a:spcPts val="0"/>
                        </a:spcAft>
                      </a:pPr>
                      <a:r>
                        <a:rPr lang="en-US" sz="1200" b="1">
                          <a:effectLst/>
                          <a:latin typeface="Georgia"/>
                        </a:rPr>
                        <a:t>Writing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Modes and Purposes for Writing</a:t>
                      </a:r>
                    </a:p>
                    <a:p>
                      <a:pPr algn="ctr" rtl="0" fontAlgn="base">
                        <a:spcBef>
                          <a:spcPts val="0"/>
                        </a:spcBef>
                        <a:spcAft>
                          <a:spcPts val="0"/>
                        </a:spcAft>
                        <a:buFont typeface="Arial" panose="020B0604020202020204" pitchFamily="34" charset="0"/>
                        <a:buChar char="•"/>
                      </a:pPr>
                      <a:r>
                        <a:rPr lang="en-US" sz="1000">
                          <a:effectLst/>
                          <a:latin typeface="Georgia"/>
                        </a:rPr>
                        <a:t>Organization and Composition</a:t>
                      </a:r>
                    </a:p>
                    <a:p>
                      <a:pPr algn="ctr" rtl="0" fontAlgn="base">
                        <a:spcBef>
                          <a:spcPts val="0"/>
                        </a:spcBef>
                        <a:spcAft>
                          <a:spcPts val="0"/>
                        </a:spcAft>
                        <a:buFont typeface="Arial" panose="020B0604020202020204" pitchFamily="34" charset="0"/>
                        <a:buChar char="•"/>
                      </a:pPr>
                      <a:r>
                        <a:rPr lang="en-US" sz="1000">
                          <a:effectLst/>
                          <a:latin typeface="Georgia"/>
                        </a:rPr>
                        <a:t>Usage and Mechanics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603396331"/>
                  </a:ext>
                </a:extLst>
              </a:tr>
              <a:tr h="381000">
                <a:tc>
                  <a:txBody>
                    <a:bodyPr/>
                    <a:lstStyle/>
                    <a:p>
                      <a:pPr algn="ctr" rtl="0" fontAlgn="t">
                        <a:spcBef>
                          <a:spcPts val="0"/>
                        </a:spcBef>
                        <a:spcAft>
                          <a:spcPts val="0"/>
                        </a:spcAft>
                      </a:pPr>
                      <a:r>
                        <a:rPr lang="en-US" sz="1200" b="1">
                          <a:effectLst/>
                          <a:latin typeface="Georgia"/>
                        </a:rPr>
                        <a:t>Language Usage</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Gramar</a:t>
                      </a:r>
                    </a:p>
                    <a:p>
                      <a:pPr algn="ctr" rtl="0" fontAlgn="base">
                        <a:spcBef>
                          <a:spcPts val="0"/>
                        </a:spcBef>
                        <a:spcAft>
                          <a:spcPts val="0"/>
                        </a:spcAft>
                        <a:buFont typeface="Arial" panose="020B0604020202020204" pitchFamily="34" charset="0"/>
                        <a:buChar char="•"/>
                      </a:pPr>
                      <a:r>
                        <a:rPr lang="en-US" sz="1000">
                          <a:effectLst/>
                          <a:latin typeface="Georgia"/>
                        </a:rPr>
                        <a:t>Mechanics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489920838"/>
                  </a:ext>
                </a:extLst>
              </a:tr>
              <a:tr h="381000">
                <a:tc>
                  <a:txBody>
                    <a:bodyPr/>
                    <a:lstStyle/>
                    <a:p>
                      <a:pPr algn="ctr" rtl="0" fontAlgn="t">
                        <a:spcBef>
                          <a:spcPts val="0"/>
                        </a:spcBef>
                        <a:spcAft>
                          <a:spcPts val="0"/>
                        </a:spcAft>
                      </a:pPr>
                      <a:r>
                        <a:rPr lang="en-US" sz="1200" b="1">
                          <a:effectLst/>
                          <a:latin typeface="Georgia"/>
                        </a:rPr>
                        <a:t>Communication and Multimodal Literacies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Communication, Listening, and Collaboration</a:t>
                      </a:r>
                    </a:p>
                    <a:p>
                      <a:pPr algn="ctr" rtl="0" fontAlgn="base">
                        <a:spcBef>
                          <a:spcPts val="0"/>
                        </a:spcBef>
                        <a:spcAft>
                          <a:spcPts val="0"/>
                        </a:spcAft>
                        <a:buFont typeface="Arial" panose="020B0604020202020204" pitchFamily="34" charset="0"/>
                        <a:buChar char="•"/>
                      </a:pPr>
                      <a:r>
                        <a:rPr lang="en-US" sz="1000">
                          <a:effectLst/>
                          <a:latin typeface="Georgia"/>
                        </a:rPr>
                        <a:t>Speaking and Presentation of Ideas</a:t>
                      </a:r>
                    </a:p>
                    <a:p>
                      <a:pPr algn="ctr" rtl="0" fontAlgn="base">
                        <a:spcBef>
                          <a:spcPts val="0"/>
                        </a:spcBef>
                        <a:spcAft>
                          <a:spcPts val="0"/>
                        </a:spcAft>
                        <a:buFont typeface="Arial" panose="020B0604020202020204" pitchFamily="34" charset="0"/>
                        <a:buChar char="•"/>
                      </a:pPr>
                      <a:r>
                        <a:rPr lang="en-US" sz="1000">
                          <a:effectLst/>
                          <a:latin typeface="Georgia"/>
                        </a:rPr>
                        <a:t>Integrating Multimodal Literacies</a:t>
                      </a:r>
                    </a:p>
                    <a:p>
                      <a:pPr algn="ctr" rtl="0" fontAlgn="base">
                        <a:spcBef>
                          <a:spcPts val="0"/>
                        </a:spcBef>
                        <a:spcAft>
                          <a:spcPts val="0"/>
                        </a:spcAft>
                        <a:buFont typeface="Arial" panose="020B0604020202020204" pitchFamily="34" charset="0"/>
                        <a:buChar char="•"/>
                      </a:pPr>
                      <a:r>
                        <a:rPr lang="en-US" sz="1000">
                          <a:effectLst/>
                          <a:latin typeface="Georgia"/>
                        </a:rPr>
                        <a:t>Examining Media Messages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2421613452"/>
                  </a:ext>
                </a:extLst>
              </a:tr>
              <a:tr h="381000">
                <a:tc>
                  <a:txBody>
                    <a:bodyPr/>
                    <a:lstStyle/>
                    <a:p>
                      <a:pPr algn="ctr" rtl="0" fontAlgn="t">
                        <a:spcBef>
                          <a:spcPts val="0"/>
                        </a:spcBef>
                        <a:spcAft>
                          <a:spcPts val="0"/>
                        </a:spcAft>
                      </a:pPr>
                      <a:r>
                        <a:rPr lang="en-US" sz="1200" b="1">
                          <a:effectLst/>
                          <a:latin typeface="Georgia"/>
                        </a:rPr>
                        <a:t>Research</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Evaluation and Synthesis of Information</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63418567"/>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85396082"/>
      </p:ext>
    </p:extLst>
  </p:cSld>
  <p:clrMapOvr>
    <a:masterClrMapping/>
  </p:clrMapOvr>
  <mc:AlternateContent xmlns:mc="http://schemas.openxmlformats.org/markup-compatibility/2006" xmlns:p14="http://schemas.microsoft.com/office/powerpoint/2010/main">
    <mc:Choice Requires="p14">
      <p:transition spd="slow" p14:dur="2000" advTm="42690"/>
    </mc:Choice>
    <mc:Fallback xmlns="">
      <p:transition spd="slow" advTm="42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142C58D-D0B6-5597-8AA7-F5E60852FC34}"/>
              </a:ext>
            </a:extLst>
          </p:cNvPr>
          <p:cNvSpPr>
            <a:spLocks noGrp="1"/>
          </p:cNvSpPr>
          <p:nvPr>
            <p:ph type="body" sz="quarter" idx="13"/>
          </p:nvPr>
        </p:nvSpPr>
        <p:spPr/>
        <p:txBody>
          <a:bodyPr vert="horz" lIns="822960" tIns="640080" rIns="91440" bIns="45720" rtlCol="0" anchor="t">
            <a:normAutofit fontScale="77500" lnSpcReduction="20000"/>
          </a:bodyPr>
          <a:lstStyle/>
          <a:p>
            <a:r>
              <a:rPr lang="en-US"/>
              <a:t>How to Read the 2024 </a:t>
            </a:r>
            <a:r>
              <a:rPr lang="en-US" i="1"/>
              <a:t>English Standards of Learning</a:t>
            </a:r>
          </a:p>
        </p:txBody>
      </p:sp>
      <p:sp>
        <p:nvSpPr>
          <p:cNvPr id="2" name="Content Placeholder 1">
            <a:extLst>
              <a:ext uri="{FF2B5EF4-FFF2-40B4-BE49-F238E27FC236}">
                <a16:creationId xmlns:a16="http://schemas.microsoft.com/office/drawing/2014/main" id="{2B06F837-764E-1D3B-B41E-53B7CC9059AB}"/>
              </a:ext>
            </a:extLst>
          </p:cNvPr>
          <p:cNvSpPr>
            <a:spLocks noGrp="1"/>
          </p:cNvSpPr>
          <p:nvPr>
            <p:ph sz="half" idx="1"/>
          </p:nvPr>
        </p:nvSpPr>
        <p:spPr/>
        <p:txBody>
          <a:bodyPr vert="horz" lIns="91440" tIns="45720" rIns="91440" bIns="45720" rtlCol="0" anchor="t">
            <a:normAutofit/>
          </a:bodyPr>
          <a:lstStyle/>
          <a:p>
            <a:r>
              <a:rPr lang="en-US">
                <a:latin typeface="Georgia"/>
              </a:rPr>
              <a:t>Strand</a:t>
            </a:r>
            <a:endParaRPr lang="en-US">
              <a:latin typeface="Georgia"/>
              <a:cs typeface="Calibri"/>
            </a:endParaRPr>
          </a:p>
          <a:p>
            <a:pPr lvl="1"/>
            <a:r>
              <a:rPr lang="en-US">
                <a:solidFill>
                  <a:schemeClr val="accent3"/>
                </a:solidFill>
                <a:latin typeface="Georgia"/>
                <a:cs typeface="Arial"/>
              </a:rPr>
              <a:t>Sub Strand</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a:t>
            </a:r>
            <a:endParaRPr lang="en-US">
              <a:solidFill>
                <a:schemeClr val="accent3"/>
              </a:solidFill>
              <a:latin typeface="Georgia"/>
              <a:cs typeface="Calibri"/>
            </a:endParaRPr>
          </a:p>
          <a:p>
            <a:pPr lvl="1"/>
            <a:r>
              <a:rPr lang="en-US">
                <a:solidFill>
                  <a:schemeClr val="accent3"/>
                </a:solidFill>
                <a:latin typeface="Georgia"/>
                <a:cs typeface="Arial"/>
              </a:rPr>
              <a:t>Sub Strand </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 </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a:t>
            </a:r>
            <a:endParaRPr lang="en-US">
              <a:solidFill>
                <a:schemeClr val="accent3"/>
              </a:solidFill>
              <a:latin typeface="Georgia"/>
              <a:cs typeface="Calibri"/>
            </a:endParaRPr>
          </a:p>
          <a:p>
            <a:pPr lvl="1"/>
            <a:endParaRPr lang="en-US"/>
          </a:p>
          <a:p>
            <a:endParaRPr lang="en-US"/>
          </a:p>
        </p:txBody>
      </p:sp>
      <p:sp>
        <p:nvSpPr>
          <p:cNvPr id="3" name="Content Placeholder 2">
            <a:extLst>
              <a:ext uri="{FF2B5EF4-FFF2-40B4-BE49-F238E27FC236}">
                <a16:creationId xmlns:a16="http://schemas.microsoft.com/office/drawing/2014/main" id="{62CF4F43-74D1-9221-C8F5-8BA340ECC602}"/>
              </a:ext>
            </a:extLst>
          </p:cNvPr>
          <p:cNvSpPr>
            <a:spLocks noGrp="1"/>
          </p:cNvSpPr>
          <p:nvPr>
            <p:ph sz="half" idx="2"/>
          </p:nvPr>
        </p:nvSpPr>
        <p:spPr>
          <a:xfrm>
            <a:off x="6028427" y="1548622"/>
            <a:ext cx="5325373" cy="5172853"/>
          </a:xfrm>
        </p:spPr>
        <p:txBody>
          <a:bodyPr vert="horz" lIns="91440" tIns="45720" rIns="91440" bIns="45720" rtlCol="0" anchor="t">
            <a:normAutofit fontScale="77500" lnSpcReduction="20000"/>
          </a:bodyPr>
          <a:lstStyle/>
          <a:p>
            <a:pPr marL="457200" lvl="1" indent="0">
              <a:buNone/>
            </a:pPr>
            <a:r>
              <a:rPr lang="en-US" sz="2500" b="1">
                <a:solidFill>
                  <a:srgbClr val="000000"/>
                </a:solidFill>
                <a:latin typeface="Georgia"/>
                <a:ea typeface="+mn-lt"/>
                <a:cs typeface="+mn-lt"/>
              </a:rPr>
              <a:t>9.RI The student will use textual evidence to demonstrate comprehension and build knowledge from grade-level complex informational texts read.</a:t>
            </a:r>
            <a:endParaRPr lang="en-US" sz="2500">
              <a:latin typeface="Georgia"/>
            </a:endParaRPr>
          </a:p>
          <a:p>
            <a:pPr lvl="1">
              <a:buNone/>
            </a:pPr>
            <a:r>
              <a:rPr lang="en-US" sz="2500" b="1">
                <a:solidFill>
                  <a:srgbClr val="000000"/>
                </a:solidFill>
                <a:ea typeface="+mn-lt"/>
                <a:cs typeface="+mn-lt"/>
              </a:rPr>
              <a:t>-9.RI.1 Key Ideas and Confirming Details</a:t>
            </a:r>
            <a:endParaRPr lang="en-US"/>
          </a:p>
          <a:p>
            <a:pPr lvl="1">
              <a:buFont typeface="Courier New" panose="020F0502020204030204" pitchFamily="34" charset="0"/>
              <a:buChar char="o"/>
            </a:pPr>
            <a:r>
              <a:rPr lang="en-US" sz="2100">
                <a:solidFill>
                  <a:srgbClr val="000000"/>
                </a:solidFill>
                <a:ea typeface="+mn-lt"/>
                <a:cs typeface="+mn-lt"/>
              </a:rPr>
              <a:t>Analyze the development of main ideas over the course of texts, including how they emerge, are shaped, and are refined by specific details to help reveal the author’s intended purpose for writing.</a:t>
            </a:r>
            <a:endParaRPr lang="en-US" sz="2100">
              <a:cs typeface="Calibri"/>
            </a:endParaRPr>
          </a:p>
          <a:p>
            <a:pPr lvl="1">
              <a:buFont typeface="Courier New" panose="020F0502020204030204" pitchFamily="34" charset="0"/>
              <a:buChar char="o"/>
            </a:pPr>
            <a:r>
              <a:rPr lang="en-US" sz="2100">
                <a:solidFill>
                  <a:srgbClr val="000000"/>
                </a:solidFill>
                <a:ea typeface="+mn-lt"/>
                <a:cs typeface="+mn-lt"/>
              </a:rPr>
              <a:t>Explain the purpose and interpret the use of data and information in maps, charts, graphs, timelines, tables, and diagrams in informational, historical, scientific, or technical texts.</a:t>
            </a:r>
            <a:endParaRPr lang="en-US" sz="2100">
              <a:cs typeface="Calibri"/>
            </a:endParaRPr>
          </a:p>
          <a:p>
            <a:pPr lvl="1">
              <a:buFont typeface="Courier New" panose="020F0502020204030204" pitchFamily="34" charset="0"/>
              <a:buChar char="o"/>
            </a:pPr>
            <a:r>
              <a:rPr lang="en-US" sz="2100">
                <a:solidFill>
                  <a:srgbClr val="000000"/>
                </a:solidFill>
                <a:ea typeface="+mn-lt"/>
                <a:cs typeface="+mn-lt"/>
              </a:rPr>
              <a:t>Distinguish among, facts, reasoned judgments, and/or speculation in texts to determine where a position/argument is to be confirmed, disproved, or modified.</a:t>
            </a:r>
            <a:endParaRPr lang="en-US" sz="2100">
              <a:cs typeface="Calibri"/>
            </a:endParaRPr>
          </a:p>
          <a:p>
            <a:pPr marL="457200" lvl="1" indent="0">
              <a:buNone/>
            </a:pPr>
            <a:endParaRPr lang="en-US" sz="2500" b="1">
              <a:solidFill>
                <a:srgbClr val="000000"/>
              </a:solidFill>
              <a:latin typeface="+mj-lt"/>
              <a:cs typeface="Calibri"/>
            </a:endParaRPr>
          </a:p>
          <a:p>
            <a:r>
              <a:rPr lang="en-US" sz="2900" b="1">
                <a:latin typeface="+mj-lt"/>
              </a:rPr>
              <a:t>9.RI.2 Craft and Style </a:t>
            </a:r>
            <a:endParaRPr lang="en-US" sz="2900">
              <a:latin typeface="+mj-lt"/>
            </a:endParaRPr>
          </a:p>
          <a:p>
            <a:pPr lvl="0"/>
            <a:r>
              <a:rPr lang="en-US" sz="2900" b="1">
                <a:latin typeface="+mj-lt"/>
              </a:rPr>
              <a:t>9.RI.3 Integration of Concepts</a:t>
            </a:r>
            <a:endParaRPr lang="en-US" sz="2900">
              <a:latin typeface="+mj-lt"/>
            </a:endParaRPr>
          </a:p>
        </p:txBody>
      </p:sp>
      <p:sp>
        <p:nvSpPr>
          <p:cNvPr id="4" name="Slide Number Placeholder 3">
            <a:extLst>
              <a:ext uri="{FF2B5EF4-FFF2-40B4-BE49-F238E27FC236}">
                <a16:creationId xmlns:a16="http://schemas.microsoft.com/office/drawing/2014/main" id="{B417581D-7272-5F6D-AD6D-B49B30ABA2D2}"/>
              </a:ext>
            </a:extLst>
          </p:cNvPr>
          <p:cNvSpPr>
            <a:spLocks noGrp="1"/>
          </p:cNvSpPr>
          <p:nvPr>
            <p:ph type="sldNum" sz="quarter" idx="12"/>
          </p:nvPr>
        </p:nvSpPr>
        <p:spPr/>
        <p:txBody>
          <a:bodyPr/>
          <a:lstStyle/>
          <a:p>
            <a:fld id="{B2102BAA-C61A-4A39-BDF1-4340D572B82C}" type="slidenum">
              <a:rPr lang="en-US" smtClean="0"/>
              <a:t>8</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67135353"/>
      </p:ext>
    </p:extLst>
  </p:cSld>
  <p:clrMapOvr>
    <a:masterClrMapping/>
  </p:clrMapOvr>
  <mc:AlternateContent xmlns:mc="http://schemas.openxmlformats.org/markup-compatibility/2006" xmlns:p14="http://schemas.microsoft.com/office/powerpoint/2010/main">
    <mc:Choice Requires="p14">
      <p:transition spd="slow" p14:dur="2000" advTm="33600"/>
    </mc:Choice>
    <mc:Fallback xmlns="">
      <p:transition spd="slow" advTm="33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9F2908-D2D6-0C09-3144-4DA1B0EAC526}"/>
              </a:ext>
            </a:extLst>
          </p:cNvPr>
          <p:cNvSpPr>
            <a:spLocks noGrp="1"/>
          </p:cNvSpPr>
          <p:nvPr>
            <p:ph type="sldNum" sz="quarter" idx="12"/>
          </p:nvPr>
        </p:nvSpPr>
        <p:spPr/>
        <p:txBody>
          <a:bodyPr/>
          <a:lstStyle/>
          <a:p>
            <a:fld id="{B2102BAA-C61A-4A39-BDF1-4340D572B82C}" type="slidenum">
              <a:rPr lang="en-US" smtClean="0"/>
              <a:t>9</a:t>
            </a:fld>
            <a:endParaRPr lang="en-US"/>
          </a:p>
        </p:txBody>
      </p:sp>
      <p:pic>
        <p:nvPicPr>
          <p:cNvPr id="2" name="Picture 1"/>
          <p:cNvPicPr>
            <a:picLocks noChangeAspect="1"/>
          </p:cNvPicPr>
          <p:nvPr/>
        </p:nvPicPr>
        <p:blipFill>
          <a:blip r:embed="rId6"/>
          <a:stretch>
            <a:fillRect/>
          </a:stretch>
        </p:blipFill>
        <p:spPr>
          <a:xfrm>
            <a:off x="478848" y="276178"/>
            <a:ext cx="10874952" cy="2182542"/>
          </a:xfrm>
          <a:prstGeom prst="rect">
            <a:avLst/>
          </a:prstGeom>
        </p:spPr>
      </p:pic>
      <p:pic>
        <p:nvPicPr>
          <p:cNvPr id="3" name="Picture 2"/>
          <p:cNvPicPr>
            <a:picLocks noChangeAspect="1"/>
          </p:cNvPicPr>
          <p:nvPr/>
        </p:nvPicPr>
        <p:blipFill>
          <a:blip r:embed="rId7"/>
          <a:stretch>
            <a:fillRect/>
          </a:stretch>
        </p:blipFill>
        <p:spPr>
          <a:xfrm>
            <a:off x="478848" y="2808667"/>
            <a:ext cx="10874952" cy="2854299"/>
          </a:xfrm>
          <a:prstGeom prst="rect">
            <a:avLst/>
          </a:prstGeom>
        </p:spPr>
      </p:pic>
      <p:sp>
        <p:nvSpPr>
          <p:cNvPr id="5" name="Rounded Rectangle 4"/>
          <p:cNvSpPr/>
          <p:nvPr/>
        </p:nvSpPr>
        <p:spPr>
          <a:xfrm>
            <a:off x="955040" y="276178"/>
            <a:ext cx="4551680" cy="292782"/>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noFill/>
            </a:endParaRPr>
          </a:p>
        </p:txBody>
      </p:sp>
      <p:sp>
        <p:nvSpPr>
          <p:cNvPr id="20" name="Rounded Rectangle 19"/>
          <p:cNvSpPr/>
          <p:nvPr/>
        </p:nvSpPr>
        <p:spPr>
          <a:xfrm>
            <a:off x="1056640" y="2808667"/>
            <a:ext cx="4551680" cy="292782"/>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noFill/>
            </a:endParaRPr>
          </a:p>
        </p:txBody>
      </p:sp>
      <p:sp>
        <p:nvSpPr>
          <p:cNvPr id="22" name="Rounded Rectangle 21"/>
          <p:cNvSpPr/>
          <p:nvPr/>
        </p:nvSpPr>
        <p:spPr>
          <a:xfrm>
            <a:off x="6334760" y="276178"/>
            <a:ext cx="4678680" cy="292782"/>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noFill/>
            </a:endParaRPr>
          </a:p>
        </p:txBody>
      </p:sp>
      <p:sp>
        <p:nvSpPr>
          <p:cNvPr id="24" name="Rounded Rectangle 23"/>
          <p:cNvSpPr/>
          <p:nvPr/>
        </p:nvSpPr>
        <p:spPr>
          <a:xfrm>
            <a:off x="7498080" y="2859322"/>
            <a:ext cx="2407920" cy="523958"/>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noFill/>
            </a:endParaRPr>
          </a:p>
        </p:txBody>
      </p:sp>
      <p:sp>
        <p:nvSpPr>
          <p:cNvPr id="26" name="Rounded Rectangle 25"/>
          <p:cNvSpPr/>
          <p:nvPr/>
        </p:nvSpPr>
        <p:spPr>
          <a:xfrm>
            <a:off x="1259840" y="3305004"/>
            <a:ext cx="4673600" cy="1378755"/>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noFill/>
            </a:endParaRPr>
          </a:p>
        </p:txBody>
      </p:sp>
      <p:sp>
        <p:nvSpPr>
          <p:cNvPr id="28" name="Rounded Rectangle 27"/>
          <p:cNvSpPr/>
          <p:nvPr/>
        </p:nvSpPr>
        <p:spPr>
          <a:xfrm>
            <a:off x="1259840" y="568960"/>
            <a:ext cx="3749040" cy="1889760"/>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noFill/>
            </a:endParaRPr>
          </a:p>
        </p:txBody>
      </p:sp>
      <p:sp>
        <p:nvSpPr>
          <p:cNvPr id="30" name="Rounded Rectangle 29"/>
          <p:cNvSpPr/>
          <p:nvPr/>
        </p:nvSpPr>
        <p:spPr>
          <a:xfrm>
            <a:off x="6334760" y="568960"/>
            <a:ext cx="1163320" cy="274320"/>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noFil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748858690"/>
      </p:ext>
    </p:extLst>
  </p:cSld>
  <p:clrMapOvr>
    <a:masterClrMapping/>
  </p:clrMapOvr>
  <mc:AlternateContent xmlns:mc="http://schemas.openxmlformats.org/markup-compatibility/2006" xmlns:p14="http://schemas.microsoft.com/office/powerpoint/2010/main">
    <mc:Choice Requires="p14">
      <p:transition spd="slow" p14:dur="2000" advTm="78846"/>
    </mc:Choice>
    <mc:Fallback xmlns="">
      <p:transition spd="slow" advTm="78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bldLst>
      <p:bldP spid="5" grpId="0" animBg="1"/>
      <p:bldP spid="20" grpId="0" animBg="1"/>
      <p:bldP spid="22" grpId="0" animBg="1"/>
      <p:bldP spid="24" grpId="0" animBg="1"/>
      <p:bldP spid="26" grpId="0" animBg="1"/>
      <p:bldP spid="28" grpId="0" animBg="1"/>
      <p:bldP spid="3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9.2|8.8|9|9.1|5.1|6.5|9.7"/>
</p:tagLst>
</file>

<file path=ppt/theme/theme1.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VDOE-New">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E509374DB4B94684EA099F518C7A22" ma:contentTypeVersion="6" ma:contentTypeDescription="Create a new document." ma:contentTypeScope="" ma:versionID="1b2450cc473d0476b24fb6049eee21c6">
  <xsd:schema xmlns:xsd="http://www.w3.org/2001/XMLSchema" xmlns:xs="http://www.w3.org/2001/XMLSchema" xmlns:p="http://schemas.microsoft.com/office/2006/metadata/properties" xmlns:ns2="7ec0be3f-b236-462b-b68d-55bfdf8517bd" xmlns:ns3="8410143b-9028-478f-a589-cc2730675668" targetNamespace="http://schemas.microsoft.com/office/2006/metadata/properties" ma:root="true" ma:fieldsID="3e9485a91bea5a1087f04145a65b8a39" ns2:_="" ns3:_="">
    <xsd:import namespace="7ec0be3f-b236-462b-b68d-55bfdf8517bd"/>
    <xsd:import namespace="8410143b-9028-478f-a589-cc273067566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c0be3f-b236-462b-b68d-55bfdf8517b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410143b-9028-478f-a589-cc273067566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C4DCC2-A8EB-4493-BAA4-1B147C6C3C59}">
  <ds:schemaRefs>
    <ds:schemaRef ds:uri="7ec0be3f-b236-462b-b68d-55bfdf8517bd"/>
    <ds:schemaRef ds:uri="8410143b-9028-478f-a589-cc273067566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1CC1A00-51CB-4C02-A37B-97764AE20E74}">
  <ds:schemaRefs>
    <ds:schemaRef ds:uri="262dac34-e890-48f8-972c-7ade413b087c"/>
    <ds:schemaRef ds:uri="8210ca57-7464-4414-8e94-649698d7e46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0567865-89AF-4004-B892-E11EA4D1D5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12889</Words>
  <Application>Microsoft Office PowerPoint</Application>
  <PresentationFormat>Widescreen</PresentationFormat>
  <Paragraphs>822</Paragraphs>
  <Slides>41</Slides>
  <Notes>41</Notes>
  <HiddenSlides>0</HiddenSlides>
  <MMClips>41</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2024 English Standards of Learning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Foundations for Reading</vt:lpstr>
      <vt:lpstr>PowerPoint Presentation</vt:lpstr>
      <vt:lpstr>Developing Skilled Readers and Building Reading Stamina</vt:lpstr>
      <vt:lpstr>PowerPoint Presentation</vt:lpstr>
      <vt:lpstr>PowerPoint Presentation</vt:lpstr>
      <vt:lpstr>Reading and Vocabulary </vt:lpstr>
      <vt:lpstr>PowerPoint Presentation</vt:lpstr>
      <vt:lpstr>Reading Literary Text</vt:lpstr>
      <vt:lpstr>PowerPoint Presentation</vt:lpstr>
      <vt:lpstr>PowerPoint Presentation</vt:lpstr>
      <vt:lpstr>PowerPoint Presentation</vt:lpstr>
      <vt:lpstr>Reading Informational Text</vt:lpstr>
      <vt:lpstr>PowerPoint Presentation</vt:lpstr>
      <vt:lpstr>PowerPoint Presentation</vt:lpstr>
      <vt:lpstr>PowerPoint Presentation</vt:lpstr>
      <vt:lpstr>Foundations for Writing </vt:lpstr>
      <vt:lpstr>PowerPoint Presentation</vt:lpstr>
      <vt:lpstr>Writing </vt:lpstr>
      <vt:lpstr>PowerPoint Presentation</vt:lpstr>
      <vt:lpstr>PowerPoint Presentation</vt:lpstr>
      <vt:lpstr>PowerPoint Presentation</vt:lpstr>
      <vt:lpstr>Language Usage </vt:lpstr>
      <vt:lpstr>PowerPoint Presentation</vt:lpstr>
      <vt:lpstr>Communications and Multimodal Literacies</vt:lpstr>
      <vt:lpstr>PowerPoint Presentation</vt:lpstr>
      <vt:lpstr>PowerPoint Presentation</vt:lpstr>
      <vt:lpstr>PowerPoint Presentation</vt:lpstr>
      <vt:lpstr>PowerPoint Presentation</vt:lpstr>
      <vt:lpstr>Research </vt:lpstr>
      <vt:lpstr>PowerPoint Presentation</vt:lpstr>
      <vt:lpstr>PowerPoint Presentation</vt:lpstr>
      <vt:lpstr>Questions?   Reach out to the VDOE English Team  VDOE.English@doe.virginia.gov </vt:lpstr>
    </vt:vector>
  </TitlesOfParts>
  <Company>Virginia Information Technologies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VITA Program</dc:creator>
  <cp:lastModifiedBy>Cary Wright</cp:lastModifiedBy>
  <cp:revision>31</cp:revision>
  <dcterms:created xsi:type="dcterms:W3CDTF">2022-07-20T12:39:39Z</dcterms:created>
  <dcterms:modified xsi:type="dcterms:W3CDTF">2024-05-24T11:48:29Z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0x01010023E509374DB4B94684EA099F518C7A22</vt:lpwstr>
  </property>
</Properties>
</file>