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3"/>
  </p:notesMasterIdLst>
  <p:sldIdLst>
    <p:sldId id="256" r:id="rId5"/>
    <p:sldId id="258" r:id="rId6"/>
    <p:sldId id="267" r:id="rId7"/>
    <p:sldId id="268" r:id="rId8"/>
    <p:sldId id="269" r:id="rId9"/>
    <p:sldId id="270" r:id="rId10"/>
    <p:sldId id="271" r:id="rId11"/>
    <p:sldId id="262" r:id="rId12"/>
    <p:sldId id="299" r:id="rId13"/>
    <p:sldId id="261" r:id="rId14"/>
    <p:sldId id="260" r:id="rId15"/>
    <p:sldId id="274" r:id="rId16"/>
    <p:sldId id="275" r:id="rId17"/>
    <p:sldId id="302" r:id="rId18"/>
    <p:sldId id="276" r:id="rId19"/>
    <p:sldId id="277" r:id="rId20"/>
    <p:sldId id="278" r:id="rId21"/>
    <p:sldId id="280" r:id="rId22"/>
    <p:sldId id="308" r:id="rId23"/>
    <p:sldId id="311" r:id="rId24"/>
    <p:sldId id="281" r:id="rId25"/>
    <p:sldId id="282" r:id="rId26"/>
    <p:sldId id="313" r:id="rId27"/>
    <p:sldId id="312" r:id="rId28"/>
    <p:sldId id="285" r:id="rId29"/>
    <p:sldId id="287" r:id="rId30"/>
    <p:sldId id="288" r:id="rId31"/>
    <p:sldId id="289" r:id="rId32"/>
    <p:sldId id="303" r:id="rId33"/>
    <p:sldId id="304" r:id="rId34"/>
    <p:sldId id="290" r:id="rId35"/>
    <p:sldId id="305" r:id="rId36"/>
    <p:sldId id="291" r:id="rId37"/>
    <p:sldId id="292" r:id="rId38"/>
    <p:sldId id="314" r:id="rId39"/>
    <p:sldId id="294" r:id="rId40"/>
    <p:sldId id="295" r:id="rId41"/>
    <p:sldId id="309" r:id="rId42"/>
    <p:sldId id="306" r:id="rId43"/>
    <p:sldId id="315" r:id="rId44"/>
    <p:sldId id="307" r:id="rId45"/>
    <p:sldId id="310" r:id="rId46"/>
    <p:sldId id="316" r:id="rId47"/>
    <p:sldId id="297" r:id="rId48"/>
    <p:sldId id="298" r:id="rId49"/>
    <p:sldId id="317" r:id="rId50"/>
    <p:sldId id="300" r:id="rId51"/>
    <p:sldId id="26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399F49-E282-67A3-0A5B-7F5D71DC9DA3}" name="Cassada, Colleen (DOE)" initials="C(" userId="S::colleen.cassada@doe.virginia.gov::117721df-8a0b-4201-bb82-252635e76ca4" providerId="AD"/>
  <p188:author id="{BB227C70-132E-AF4A-03D2-1818E17CE7B1}" name="Amanda Sharpe" initials="AS" userId="S::asharpe2_iwcs.k12.va.us#ext#@covgov.onmicrosoft.com::7d2050e4-7988-4db1-ab4c-acc050fea9ad" providerId="AD"/>
  <p188:author id="{B5A968F7-0107-3553-0A05-28BBA0278549}" name="emily_stains" initials="em" userId="S::emily_stains_ccpsnet.net#ext#@covgov.onmicrosoft.com::9f35bc52-034b-4cb6-a832-fd429f07ca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00000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86D26D-5E43-3D88-C5FB-5D01C4B9D951}" v="50" dt="2024-04-30T10:32:06.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9"/>
    <p:restoredTop sz="65880"/>
  </p:normalViewPr>
  <p:slideViewPr>
    <p:cSldViewPr snapToGrid="0">
      <p:cViewPr varScale="1">
        <p:scale>
          <a:sx n="77" d="100"/>
          <a:sy n="77" d="100"/>
        </p:scale>
        <p:origin x="71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_stains" userId="S::emily_stains_ccpsnet.net#ext#@covgov.onmicrosoft.com::9f35bc52-034b-4cb6-a832-fd429f07ca19" providerId="AD" clId="Web-{C786D26D-5E43-3D88-C5FB-5D01C4B9D951}"/>
    <pc:docChg chg="">
      <pc:chgData name="emily_stains" userId="S::emily_stains_ccpsnet.net#ext#@covgov.onmicrosoft.com::9f35bc52-034b-4cb6-a832-fd429f07ca19" providerId="AD" clId="Web-{C786D26D-5E43-3D88-C5FB-5D01C4B9D951}" dt="2024-04-30T10:32:06.237" v="49"/>
      <pc:docMkLst>
        <pc:docMk/>
      </pc:docMkLst>
      <pc:sldChg chg="delCm">
        <pc:chgData name="emily_stains" userId="S::emily_stains_ccpsnet.net#ext#@covgov.onmicrosoft.com::9f35bc52-034b-4cb6-a832-fd429f07ca19" providerId="AD" clId="Web-{C786D26D-5E43-3D88-C5FB-5D01C4B9D951}" dt="2024-04-30T10:30:20.956" v="1"/>
        <pc:sldMkLst>
          <pc:docMk/>
          <pc:sldMk cId="631499876" sldId="256"/>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20.534" v="0"/>
              <pc2:cmMkLst xmlns:pc2="http://schemas.microsoft.com/office/powerpoint/2019/9/main/command">
                <pc:docMk/>
                <pc:sldMk cId="631499876" sldId="256"/>
                <pc2:cmMk id="{A00A7B1C-E6A6-4985-A236-E388EE594CF8}"/>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0:20.956" v="1"/>
              <pc2:cmMkLst xmlns:pc2="http://schemas.microsoft.com/office/powerpoint/2019/9/main/command">
                <pc:docMk/>
                <pc:sldMk cId="631499876" sldId="256"/>
                <pc2:cmMk id="{2CFBBBF1-0F8C-4136-B3F8-E3BE42146BE6}"/>
              </pc2:cmMkLst>
            </pc226:cmChg>
          </p:ext>
        </pc:extLst>
      </pc:sldChg>
      <pc:sldChg chg="delCm">
        <pc:chgData name="emily_stains" userId="S::emily_stains_ccpsnet.net#ext#@covgov.onmicrosoft.com::9f35bc52-034b-4cb6-a832-fd429f07ca19" providerId="AD" clId="Web-{C786D26D-5E43-3D88-C5FB-5D01C4B9D951}" dt="2024-04-30T10:30:37.331" v="8"/>
        <pc:sldMkLst>
          <pc:docMk/>
          <pc:sldMk cId="3614739899" sldId="26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37.003" v="7"/>
              <pc2:cmMkLst xmlns:pc2="http://schemas.microsoft.com/office/powerpoint/2019/9/main/command">
                <pc:docMk/>
                <pc:sldMk cId="3614739899" sldId="260"/>
                <pc2:cmMk id="{3AC4937A-2BE1-456C-8365-4E90C52AF55A}"/>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0:37.331" v="8"/>
              <pc2:cmMkLst xmlns:pc2="http://schemas.microsoft.com/office/powerpoint/2019/9/main/command">
                <pc:docMk/>
                <pc:sldMk cId="3614739899" sldId="260"/>
                <pc2:cmMk id="{DA7A4783-BA2B-438D-A54A-94896C5E5352}"/>
              </pc2:cmMkLst>
            </pc226:cmChg>
          </p:ext>
        </pc:extLst>
      </pc:sldChg>
      <pc:sldChg chg="delCm">
        <pc:chgData name="emily_stains" userId="S::emily_stains_ccpsnet.net#ext#@covgov.onmicrosoft.com::9f35bc52-034b-4cb6-a832-fd429f07ca19" providerId="AD" clId="Web-{C786D26D-5E43-3D88-C5FB-5D01C4B9D951}" dt="2024-04-30T10:30:32.221" v="5"/>
        <pc:sldMkLst>
          <pc:docMk/>
          <pc:sldMk cId="3567135353" sldId="262"/>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31.815" v="4"/>
              <pc2:cmMkLst xmlns:pc2="http://schemas.microsoft.com/office/powerpoint/2019/9/main/command">
                <pc:docMk/>
                <pc:sldMk cId="3567135353" sldId="262"/>
                <pc2:cmMk id="{191FC2C1-2033-4B77-8801-C928E377AC52}"/>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0:32.221" v="5"/>
              <pc2:cmMkLst xmlns:pc2="http://schemas.microsoft.com/office/powerpoint/2019/9/main/command">
                <pc:docMk/>
                <pc:sldMk cId="3567135353" sldId="262"/>
                <pc2:cmMk id="{9229A4F6-CB47-4DF9-8C6B-7D3528E547AC}"/>
              </pc2:cmMkLst>
            </pc226:cmChg>
          </p:ext>
        </pc:extLst>
      </pc:sldChg>
      <pc:sldChg chg="delCm">
        <pc:chgData name="emily_stains" userId="S::emily_stains_ccpsnet.net#ext#@covgov.onmicrosoft.com::9f35bc52-034b-4cb6-a832-fd429f07ca19" providerId="AD" clId="Web-{C786D26D-5E43-3D88-C5FB-5D01C4B9D951}" dt="2024-04-30T10:30:27.675" v="2"/>
        <pc:sldMkLst>
          <pc:docMk/>
          <pc:sldMk cId="100431260" sldId="27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27.675" v="2"/>
              <pc2:cmMkLst xmlns:pc2="http://schemas.microsoft.com/office/powerpoint/2019/9/main/command">
                <pc:docMk/>
                <pc:sldMk cId="100431260" sldId="270"/>
                <pc2:cmMk id="{406E7A44-056E-49BA-A698-5E3ED4BA8681}"/>
              </pc2:cmMkLst>
            </pc226:cmChg>
          </p:ext>
        </pc:extLst>
      </pc:sldChg>
      <pc:sldChg chg="delCm">
        <pc:chgData name="emily_stains" userId="S::emily_stains_ccpsnet.net#ext#@covgov.onmicrosoft.com::9f35bc52-034b-4cb6-a832-fd429f07ca19" providerId="AD" clId="Web-{C786D26D-5E43-3D88-C5FB-5D01C4B9D951}" dt="2024-04-30T10:30:29.378" v="3"/>
        <pc:sldMkLst>
          <pc:docMk/>
          <pc:sldMk cId="3785396082" sldId="271"/>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29.378" v="3"/>
              <pc2:cmMkLst xmlns:pc2="http://schemas.microsoft.com/office/powerpoint/2019/9/main/command">
                <pc:docMk/>
                <pc:sldMk cId="3785396082" sldId="271"/>
                <pc2:cmMk id="{1D987850-E6CB-49E5-9CBD-9D5337BD08A0}"/>
              </pc2:cmMkLst>
            </pc226:cmChg>
          </p:ext>
        </pc:extLst>
      </pc:sldChg>
      <pc:sldChg chg="delCm">
        <pc:chgData name="emily_stains" userId="S::emily_stains_ccpsnet.net#ext#@covgov.onmicrosoft.com::9f35bc52-034b-4cb6-a832-fd429f07ca19" providerId="AD" clId="Web-{C786D26D-5E43-3D88-C5FB-5D01C4B9D951}" dt="2024-04-30T10:30:39.862" v="9"/>
        <pc:sldMkLst>
          <pc:docMk/>
          <pc:sldMk cId="3865323158" sldId="274"/>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39.862" v="9"/>
              <pc2:cmMkLst xmlns:pc2="http://schemas.microsoft.com/office/powerpoint/2019/9/main/command">
                <pc:docMk/>
                <pc:sldMk cId="3865323158" sldId="274"/>
                <pc2:cmMk id="{4B8515BB-6B91-4481-AE1D-A853488270B8}"/>
              </pc2:cmMkLst>
            </pc226:cmChg>
          </p:ext>
        </pc:extLst>
      </pc:sldChg>
      <pc:sldChg chg="delCm">
        <pc:chgData name="emily_stains" userId="S::emily_stains_ccpsnet.net#ext#@covgov.onmicrosoft.com::9f35bc52-034b-4cb6-a832-fd429f07ca19" providerId="AD" clId="Web-{C786D26D-5E43-3D88-C5FB-5D01C4B9D951}" dt="2024-04-30T10:30:42.018" v="11"/>
        <pc:sldMkLst>
          <pc:docMk/>
          <pc:sldMk cId="981762987" sldId="27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41.596" v="10"/>
              <pc2:cmMkLst xmlns:pc2="http://schemas.microsoft.com/office/powerpoint/2019/9/main/command">
                <pc:docMk/>
                <pc:sldMk cId="981762987" sldId="275"/>
                <pc2:cmMk id="{8F2B1502-44A6-475E-8A8F-CC1C1979905E}"/>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0:42.018" v="11"/>
              <pc2:cmMkLst xmlns:pc2="http://schemas.microsoft.com/office/powerpoint/2019/9/main/command">
                <pc:docMk/>
                <pc:sldMk cId="981762987" sldId="275"/>
                <pc2:cmMk id="{FCB37DDF-DE08-4591-8590-176D23F905E2}"/>
              </pc2:cmMkLst>
            </pc226:cmChg>
          </p:ext>
        </pc:extLst>
      </pc:sldChg>
      <pc:sldChg chg="delCm">
        <pc:chgData name="emily_stains" userId="S::emily_stains_ccpsnet.net#ext#@covgov.onmicrosoft.com::9f35bc52-034b-4cb6-a832-fd429f07ca19" providerId="AD" clId="Web-{C786D26D-5E43-3D88-C5FB-5D01C4B9D951}" dt="2024-04-30T10:30:50.378" v="15"/>
        <pc:sldMkLst>
          <pc:docMk/>
          <pc:sldMk cId="2463719107" sldId="27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49.909" v="14"/>
              <pc2:cmMkLst xmlns:pc2="http://schemas.microsoft.com/office/powerpoint/2019/9/main/command">
                <pc:docMk/>
                <pc:sldMk cId="2463719107" sldId="277"/>
                <pc2:cmMk id="{F98F3652-9740-4244-BF2F-E7F1CCAE5AA6}"/>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0:50.378" v="15"/>
              <pc2:cmMkLst xmlns:pc2="http://schemas.microsoft.com/office/powerpoint/2019/9/main/command">
                <pc:docMk/>
                <pc:sldMk cId="2463719107" sldId="277"/>
                <pc2:cmMk id="{8635BFC1-707E-4ABC-94D8-9C71A56EBCC7}"/>
              </pc2:cmMkLst>
            </pc226:cmChg>
          </p:ext>
        </pc:extLst>
      </pc:sldChg>
      <pc:sldChg chg="delCm">
        <pc:chgData name="emily_stains" userId="S::emily_stains_ccpsnet.net#ext#@covgov.onmicrosoft.com::9f35bc52-034b-4cb6-a832-fd429f07ca19" providerId="AD" clId="Web-{C786D26D-5E43-3D88-C5FB-5D01C4B9D951}" dt="2024-04-30T10:30:54.300" v="17"/>
        <pc:sldMkLst>
          <pc:docMk/>
          <pc:sldMk cId="2672281529" sldId="28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53.909" v="16"/>
              <pc2:cmMkLst xmlns:pc2="http://schemas.microsoft.com/office/powerpoint/2019/9/main/command">
                <pc:docMk/>
                <pc:sldMk cId="2672281529" sldId="280"/>
                <pc2:cmMk id="{66D7A938-F6E4-4B1A-A160-51DCF7BF0CCC}"/>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0:54.300" v="17"/>
              <pc2:cmMkLst xmlns:pc2="http://schemas.microsoft.com/office/powerpoint/2019/9/main/command">
                <pc:docMk/>
                <pc:sldMk cId="2672281529" sldId="280"/>
                <pc2:cmMk id="{CA980E58-19AF-4C28-9C63-35098DEEEC8D}"/>
              </pc2:cmMkLst>
            </pc226:cmChg>
          </p:ext>
        </pc:extLst>
      </pc:sldChg>
      <pc:sldChg chg="delCm">
        <pc:chgData name="emily_stains" userId="S::emily_stains_ccpsnet.net#ext#@covgov.onmicrosoft.com::9f35bc52-034b-4cb6-a832-fd429f07ca19" providerId="AD" clId="Web-{C786D26D-5E43-3D88-C5FB-5D01C4B9D951}" dt="2024-04-30T10:31:03.565" v="20"/>
        <pc:sldMkLst>
          <pc:docMk/>
          <pc:sldMk cId="4102542810" sldId="282"/>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03.565" v="20"/>
              <pc2:cmMkLst xmlns:pc2="http://schemas.microsoft.com/office/powerpoint/2019/9/main/command">
                <pc:docMk/>
                <pc:sldMk cId="4102542810" sldId="282"/>
                <pc2:cmMk id="{8362F284-2857-4A76-BE27-6C995C177B05}"/>
              </pc2:cmMkLst>
            </pc226:cmChg>
          </p:ext>
        </pc:extLst>
      </pc:sldChg>
      <pc:sldChg chg="delCm">
        <pc:chgData name="emily_stains" userId="S::emily_stains_ccpsnet.net#ext#@covgov.onmicrosoft.com::9f35bc52-034b-4cb6-a832-fd429f07ca19" providerId="AD" clId="Web-{C786D26D-5E43-3D88-C5FB-5D01C4B9D951}" dt="2024-04-30T10:31:10.268" v="23"/>
        <pc:sldMkLst>
          <pc:docMk/>
          <pc:sldMk cId="227897106" sldId="28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10.268" v="23"/>
              <pc2:cmMkLst xmlns:pc2="http://schemas.microsoft.com/office/powerpoint/2019/9/main/command">
                <pc:docMk/>
                <pc:sldMk cId="227897106" sldId="285"/>
                <pc2:cmMk id="{3B315DE0-38F8-4907-83BB-164064141077}"/>
              </pc2:cmMkLst>
            </pc226:cmChg>
          </p:ext>
        </pc:extLst>
      </pc:sldChg>
      <pc:sldChg chg="delCm">
        <pc:chgData name="emily_stains" userId="S::emily_stains_ccpsnet.net#ext#@covgov.onmicrosoft.com::9f35bc52-034b-4cb6-a832-fd429f07ca19" providerId="AD" clId="Web-{C786D26D-5E43-3D88-C5FB-5D01C4B9D951}" dt="2024-04-30T10:31:12.315" v="24"/>
        <pc:sldMkLst>
          <pc:docMk/>
          <pc:sldMk cId="3192666665" sldId="28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12.315" v="24"/>
              <pc2:cmMkLst xmlns:pc2="http://schemas.microsoft.com/office/powerpoint/2019/9/main/command">
                <pc:docMk/>
                <pc:sldMk cId="3192666665" sldId="287"/>
                <pc2:cmMk id="{5619AD4B-4A85-4798-81C3-0CD1208FBA41}"/>
              </pc2:cmMkLst>
            </pc226:cmChg>
          </p:ext>
        </pc:extLst>
      </pc:sldChg>
      <pc:sldChg chg="delCm">
        <pc:chgData name="emily_stains" userId="S::emily_stains_ccpsnet.net#ext#@covgov.onmicrosoft.com::9f35bc52-034b-4cb6-a832-fd429f07ca19" providerId="AD" clId="Web-{C786D26D-5E43-3D88-C5FB-5D01C4B9D951}" dt="2024-04-30T10:31:14.846" v="25"/>
        <pc:sldMkLst>
          <pc:docMk/>
          <pc:sldMk cId="3141045290" sldId="288"/>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14.846" v="25"/>
              <pc2:cmMkLst xmlns:pc2="http://schemas.microsoft.com/office/powerpoint/2019/9/main/command">
                <pc:docMk/>
                <pc:sldMk cId="3141045290" sldId="288"/>
                <pc2:cmMk id="{8554711F-BD1E-4282-BFEA-9717B9703B7A}"/>
              </pc2:cmMkLst>
            </pc226:cmChg>
          </p:ext>
        </pc:extLst>
      </pc:sldChg>
      <pc:sldChg chg="delCm">
        <pc:chgData name="emily_stains" userId="S::emily_stains_ccpsnet.net#ext#@covgov.onmicrosoft.com::9f35bc52-034b-4cb6-a832-fd429f07ca19" providerId="AD" clId="Web-{C786D26D-5E43-3D88-C5FB-5D01C4B9D951}" dt="2024-04-30T10:31:16.925" v="26"/>
        <pc:sldMkLst>
          <pc:docMk/>
          <pc:sldMk cId="2817917418" sldId="28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16.925" v="26"/>
              <pc2:cmMkLst xmlns:pc2="http://schemas.microsoft.com/office/powerpoint/2019/9/main/command">
                <pc:docMk/>
                <pc:sldMk cId="2817917418" sldId="289"/>
                <pc2:cmMk id="{8C374510-360B-4922-933D-DE8E3365304A}"/>
              </pc2:cmMkLst>
            </pc226:cmChg>
          </p:ext>
        </pc:extLst>
      </pc:sldChg>
      <pc:sldChg chg="delCm">
        <pc:chgData name="emily_stains" userId="S::emily_stains_ccpsnet.net#ext#@covgov.onmicrosoft.com::9f35bc52-034b-4cb6-a832-fd429f07ca19" providerId="AD" clId="Web-{C786D26D-5E43-3D88-C5FB-5D01C4B9D951}" dt="2024-04-30T10:31:24.112" v="30"/>
        <pc:sldMkLst>
          <pc:docMk/>
          <pc:sldMk cId="4194111348" sldId="29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24.112" v="30"/>
              <pc2:cmMkLst xmlns:pc2="http://schemas.microsoft.com/office/powerpoint/2019/9/main/command">
                <pc:docMk/>
                <pc:sldMk cId="4194111348" sldId="290"/>
                <pc2:cmMk id="{E3D88F0F-9759-4202-8B7A-4A888E1FD76A}"/>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23.737" v="29"/>
              <pc2:cmMkLst xmlns:pc2="http://schemas.microsoft.com/office/powerpoint/2019/9/main/command">
                <pc:docMk/>
                <pc:sldMk cId="4194111348" sldId="290"/>
                <pc2:cmMk id="{AD8986EC-81EE-49E8-9789-C81C58D84D22}"/>
              </pc2:cmMkLst>
            </pc226:cmChg>
          </p:ext>
        </pc:extLst>
      </pc:sldChg>
      <pc:sldChg chg="delCm">
        <pc:chgData name="emily_stains" userId="S::emily_stains_ccpsnet.net#ext#@covgov.onmicrosoft.com::9f35bc52-034b-4cb6-a832-fd429f07ca19" providerId="AD" clId="Web-{C786D26D-5E43-3D88-C5FB-5D01C4B9D951}" dt="2024-04-30T10:31:29.940" v="35"/>
        <pc:sldMkLst>
          <pc:docMk/>
          <pc:sldMk cId="4011433069" sldId="291"/>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29.940" v="35"/>
              <pc2:cmMkLst xmlns:pc2="http://schemas.microsoft.com/office/powerpoint/2019/9/main/command">
                <pc:docMk/>
                <pc:sldMk cId="4011433069" sldId="291"/>
                <pc2:cmMk id="{CBD1C4DE-DB7D-4593-A126-D91E6D5D7B96}"/>
              </pc2:cmMkLst>
            </pc226:cmChg>
          </p:ext>
        </pc:extLst>
      </pc:sldChg>
      <pc:sldChg chg="delCm">
        <pc:chgData name="emily_stains" userId="S::emily_stains_ccpsnet.net#ext#@covgov.onmicrosoft.com::9f35bc52-034b-4cb6-a832-fd429f07ca19" providerId="AD" clId="Web-{C786D26D-5E43-3D88-C5FB-5D01C4B9D951}" dt="2024-04-30T10:31:37.534" v="37"/>
        <pc:sldMkLst>
          <pc:docMk/>
          <pc:sldMk cId="2237840485" sldId="294"/>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37.534" v="37"/>
              <pc2:cmMkLst xmlns:pc2="http://schemas.microsoft.com/office/powerpoint/2019/9/main/command">
                <pc:docMk/>
                <pc:sldMk cId="2237840485" sldId="294"/>
                <pc2:cmMk id="{1CB798A2-9B21-4089-9C11-69B652553CB5}"/>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37.096" v="36"/>
              <pc2:cmMkLst xmlns:pc2="http://schemas.microsoft.com/office/powerpoint/2019/9/main/command">
                <pc:docMk/>
                <pc:sldMk cId="2237840485" sldId="294"/>
                <pc2:cmMk id="{AE32D6D0-6B94-4C45-9366-2F982F3255AD}"/>
              </pc2:cmMkLst>
            </pc226:cmChg>
          </p:ext>
        </pc:extLst>
      </pc:sldChg>
      <pc:sldChg chg="delCm modCm">
        <pc:chgData name="emily_stains" userId="S::emily_stains_ccpsnet.net#ext#@covgov.onmicrosoft.com::9f35bc52-034b-4cb6-a832-fd429f07ca19" providerId="AD" clId="Web-{C786D26D-5E43-3D88-C5FB-5D01C4B9D951}" dt="2024-04-30T10:31:59.112" v="45"/>
        <pc:sldMkLst>
          <pc:docMk/>
          <pc:sldMk cId="3487177516" sldId="297"/>
        </pc:sldMkLst>
        <pc:extLst>
          <p:ext xmlns:p="http://schemas.openxmlformats.org/presentationml/2006/main" uri="{D6D511B9-2390-475A-947B-AFAB55BFBCF1}">
            <pc226:cmChg xmlns:pc226="http://schemas.microsoft.com/office/powerpoint/2022/06/main/command" chg="del mod">
              <pc226:chgData name="emily_stains" userId="S::emily_stains_ccpsnet.net#ext#@covgov.onmicrosoft.com::9f35bc52-034b-4cb6-a832-fd429f07ca19" providerId="AD" clId="Web-{C786D26D-5E43-3D88-C5FB-5D01C4B9D951}" dt="2024-04-30T10:31:59.112" v="45"/>
              <pc2:cmMkLst xmlns:pc2="http://schemas.microsoft.com/office/powerpoint/2019/9/main/command">
                <pc:docMk/>
                <pc:sldMk cId="3487177516" sldId="297"/>
                <pc2:cmMk id="{C69A8E6B-15AC-4391-B9AF-B99D8968A24B}"/>
              </pc2:cmMkLst>
            </pc226:cmChg>
          </p:ext>
        </pc:extLst>
      </pc:sldChg>
      <pc:sldChg chg="delCm">
        <pc:chgData name="emily_stains" userId="S::emily_stains_ccpsnet.net#ext#@covgov.onmicrosoft.com::9f35bc52-034b-4cb6-a832-fd429f07ca19" providerId="AD" clId="Web-{C786D26D-5E43-3D88-C5FB-5D01C4B9D951}" dt="2024-04-30T10:32:01.565" v="47"/>
        <pc:sldMkLst>
          <pc:docMk/>
          <pc:sldMk cId="3856574190" sldId="298"/>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2:01.565" v="47"/>
              <pc2:cmMkLst xmlns:pc2="http://schemas.microsoft.com/office/powerpoint/2019/9/main/command">
                <pc:docMk/>
                <pc:sldMk cId="3856574190" sldId="298"/>
                <pc2:cmMk id="{C8E76762-4264-4602-BF78-E2BD27339DCF}"/>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2:01.143" v="46"/>
              <pc2:cmMkLst xmlns:pc2="http://schemas.microsoft.com/office/powerpoint/2019/9/main/command">
                <pc:docMk/>
                <pc:sldMk cId="3856574190" sldId="298"/>
                <pc2:cmMk id="{B967AFDC-6A2E-40F2-89BF-A50A832DC953}"/>
              </pc2:cmMkLst>
            </pc226:cmChg>
          </p:ext>
        </pc:extLst>
      </pc:sldChg>
      <pc:sldChg chg="delCm">
        <pc:chgData name="emily_stains" userId="S::emily_stains_ccpsnet.net#ext#@covgov.onmicrosoft.com::9f35bc52-034b-4cb6-a832-fd429f07ca19" providerId="AD" clId="Web-{C786D26D-5E43-3D88-C5FB-5D01C4B9D951}" dt="2024-04-30T10:30:34.253" v="6"/>
        <pc:sldMkLst>
          <pc:docMk/>
          <pc:sldMk cId="748858690" sldId="29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34.253" v="6"/>
              <pc2:cmMkLst xmlns:pc2="http://schemas.microsoft.com/office/powerpoint/2019/9/main/command">
                <pc:docMk/>
                <pc:sldMk cId="748858690" sldId="299"/>
                <pc2:cmMk id="{DB346D07-B638-4240-BD9C-6572B670D45E}"/>
              </pc2:cmMkLst>
            </pc226:cmChg>
          </p:ext>
        </pc:extLst>
      </pc:sldChg>
      <pc:sldChg chg="delCm">
        <pc:chgData name="emily_stains" userId="S::emily_stains_ccpsnet.net#ext#@covgov.onmicrosoft.com::9f35bc52-034b-4cb6-a832-fd429f07ca19" providerId="AD" clId="Web-{C786D26D-5E43-3D88-C5FB-5D01C4B9D951}" dt="2024-04-30T10:32:06.237" v="49"/>
        <pc:sldMkLst>
          <pc:docMk/>
          <pc:sldMk cId="2856339788" sldId="30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2:06.237" v="49"/>
              <pc2:cmMkLst xmlns:pc2="http://schemas.microsoft.com/office/powerpoint/2019/9/main/command">
                <pc:docMk/>
                <pc:sldMk cId="2856339788" sldId="300"/>
                <pc2:cmMk id="{2E66A516-325F-4360-8BFC-C8B572943486}"/>
              </pc2:cmMkLst>
            </pc226:cmChg>
          </p:ext>
        </pc:extLst>
      </pc:sldChg>
      <pc:sldChg chg="delCm">
        <pc:chgData name="emily_stains" userId="S::emily_stains_ccpsnet.net#ext#@covgov.onmicrosoft.com::9f35bc52-034b-4cb6-a832-fd429f07ca19" providerId="AD" clId="Web-{C786D26D-5E43-3D88-C5FB-5D01C4B9D951}" dt="2024-04-30T10:30:45.737" v="13"/>
        <pc:sldMkLst>
          <pc:docMk/>
          <pc:sldMk cId="2054105145" sldId="302"/>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45.346" v="12"/>
              <pc2:cmMkLst xmlns:pc2="http://schemas.microsoft.com/office/powerpoint/2019/9/main/command">
                <pc:docMk/>
                <pc:sldMk cId="2054105145" sldId="302"/>
                <pc2:cmMk id="{2BE977D7-0076-44C8-9841-641EFE2B47DE}"/>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0:45.737" v="13"/>
              <pc2:cmMkLst xmlns:pc2="http://schemas.microsoft.com/office/powerpoint/2019/9/main/command">
                <pc:docMk/>
                <pc:sldMk cId="2054105145" sldId="302"/>
                <pc2:cmMk id="{E73AD2E6-0EAA-455C-8BA9-50EFD87E5813}"/>
              </pc2:cmMkLst>
            </pc226:cmChg>
          </p:ext>
        </pc:extLst>
      </pc:sldChg>
      <pc:sldChg chg="delCm">
        <pc:chgData name="emily_stains" userId="S::emily_stains_ccpsnet.net#ext#@covgov.onmicrosoft.com::9f35bc52-034b-4cb6-a832-fd429f07ca19" providerId="AD" clId="Web-{C786D26D-5E43-3D88-C5FB-5D01C4B9D951}" dt="2024-04-30T10:31:18.971" v="27"/>
        <pc:sldMkLst>
          <pc:docMk/>
          <pc:sldMk cId="376661364" sldId="303"/>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18.971" v="27"/>
              <pc2:cmMkLst xmlns:pc2="http://schemas.microsoft.com/office/powerpoint/2019/9/main/command">
                <pc:docMk/>
                <pc:sldMk cId="376661364" sldId="303"/>
                <pc2:cmMk id="{1CBBA473-D663-4BE6-B2F1-B026F68F2CEF}"/>
              </pc2:cmMkLst>
            </pc226:cmChg>
          </p:ext>
        </pc:extLst>
      </pc:sldChg>
      <pc:sldChg chg="delCm">
        <pc:chgData name="emily_stains" userId="S::emily_stains_ccpsnet.net#ext#@covgov.onmicrosoft.com::9f35bc52-034b-4cb6-a832-fd429f07ca19" providerId="AD" clId="Web-{C786D26D-5E43-3D88-C5FB-5D01C4B9D951}" dt="2024-04-30T10:31:22.003" v="28"/>
        <pc:sldMkLst>
          <pc:docMk/>
          <pc:sldMk cId="2329402308" sldId="304"/>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22.003" v="28"/>
              <pc2:cmMkLst xmlns:pc2="http://schemas.microsoft.com/office/powerpoint/2019/9/main/command">
                <pc:docMk/>
                <pc:sldMk cId="2329402308" sldId="304"/>
                <pc2:cmMk id="{64E6EA99-2351-4065-B43E-006A2C3B2227}"/>
              </pc2:cmMkLst>
            </pc226:cmChg>
          </p:ext>
        </pc:extLst>
      </pc:sldChg>
      <pc:sldChg chg="delCm">
        <pc:chgData name="emily_stains" userId="S::emily_stains_ccpsnet.net#ext#@covgov.onmicrosoft.com::9f35bc52-034b-4cb6-a832-fd429f07ca19" providerId="AD" clId="Web-{C786D26D-5E43-3D88-C5FB-5D01C4B9D951}" dt="2024-04-30T10:31:26.956" v="34"/>
        <pc:sldMkLst>
          <pc:docMk/>
          <pc:sldMk cId="415610792" sldId="30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26.315" v="32"/>
              <pc2:cmMkLst xmlns:pc2="http://schemas.microsoft.com/office/powerpoint/2019/9/main/command">
                <pc:docMk/>
                <pc:sldMk cId="415610792" sldId="305"/>
                <pc2:cmMk id="{A8E22711-E6ED-44E9-8A1D-E9D3F3DAAC09}"/>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26.956" v="34"/>
              <pc2:cmMkLst xmlns:pc2="http://schemas.microsoft.com/office/powerpoint/2019/9/main/command">
                <pc:docMk/>
                <pc:sldMk cId="415610792" sldId="305"/>
                <pc2:cmMk id="{7BB3037E-27CC-4FF5-B2F5-ACC0446B1859}"/>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26.628" v="33"/>
              <pc2:cmMkLst xmlns:pc2="http://schemas.microsoft.com/office/powerpoint/2019/9/main/command">
                <pc:docMk/>
                <pc:sldMk cId="415610792" sldId="305"/>
                <pc2:cmMk id="{BD421286-6B08-4CD9-98C7-EC8C3BC51581}"/>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26.018" v="31"/>
              <pc2:cmMkLst xmlns:pc2="http://schemas.microsoft.com/office/powerpoint/2019/9/main/command">
                <pc:docMk/>
                <pc:sldMk cId="415610792" sldId="305"/>
                <pc2:cmMk id="{52EF47D8-229C-4EB3-A324-7AA871199D8A}"/>
              </pc2:cmMkLst>
            </pc226:cmChg>
          </p:ext>
        </pc:extLst>
      </pc:sldChg>
      <pc:sldChg chg="delCm">
        <pc:chgData name="emily_stains" userId="S::emily_stains_ccpsnet.net#ext#@covgov.onmicrosoft.com::9f35bc52-034b-4cb6-a832-fd429f07ca19" providerId="AD" clId="Web-{C786D26D-5E43-3D88-C5FB-5D01C4B9D951}" dt="2024-04-30T10:31:43.721" v="41"/>
        <pc:sldMkLst>
          <pc:docMk/>
          <pc:sldMk cId="439067845" sldId="306"/>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43.721" v="41"/>
              <pc2:cmMkLst xmlns:pc2="http://schemas.microsoft.com/office/powerpoint/2019/9/main/command">
                <pc:docMk/>
                <pc:sldMk cId="439067845" sldId="306"/>
                <pc2:cmMk id="{E3A5DE95-8305-4074-BE6F-F88F6D7E3552}"/>
              </pc2:cmMkLst>
            </pc226:cmChg>
          </p:ext>
        </pc:extLst>
      </pc:sldChg>
      <pc:sldChg chg="delCm">
        <pc:chgData name="emily_stains" userId="S::emily_stains_ccpsnet.net#ext#@covgov.onmicrosoft.com::9f35bc52-034b-4cb6-a832-fd429f07ca19" providerId="AD" clId="Web-{C786D26D-5E43-3D88-C5FB-5D01C4B9D951}" dt="2024-04-30T10:30:57.440" v="18"/>
        <pc:sldMkLst>
          <pc:docMk/>
          <pc:sldMk cId="1749210157" sldId="308"/>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57.440" v="18"/>
              <pc2:cmMkLst xmlns:pc2="http://schemas.microsoft.com/office/powerpoint/2019/9/main/command">
                <pc:docMk/>
                <pc:sldMk cId="1749210157" sldId="308"/>
                <pc2:cmMk id="{6A263B5F-25E5-49F5-B1DB-3A158221C0D5}"/>
              </pc2:cmMkLst>
            </pc226:cmChg>
          </p:ext>
        </pc:extLst>
      </pc:sldChg>
      <pc:sldChg chg="delCm">
        <pc:chgData name="emily_stains" userId="S::emily_stains_ccpsnet.net#ext#@covgov.onmicrosoft.com::9f35bc52-034b-4cb6-a832-fd429f07ca19" providerId="AD" clId="Web-{C786D26D-5E43-3D88-C5FB-5D01C4B9D951}" dt="2024-04-30T10:31:41.768" v="40"/>
        <pc:sldMkLst>
          <pc:docMk/>
          <pc:sldMk cId="1359980895" sldId="30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41.050" v="38"/>
              <pc2:cmMkLst xmlns:pc2="http://schemas.microsoft.com/office/powerpoint/2019/9/main/command">
                <pc:docMk/>
                <pc:sldMk cId="1359980895" sldId="309"/>
                <pc2:cmMk id="{0029B24A-1BC9-4CE4-9494-3CF2DC973402}"/>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41.768" v="40"/>
              <pc2:cmMkLst xmlns:pc2="http://schemas.microsoft.com/office/powerpoint/2019/9/main/command">
                <pc:docMk/>
                <pc:sldMk cId="1359980895" sldId="309"/>
                <pc2:cmMk id="{C883C0A1-CDCF-4034-870E-C9148414017B}"/>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41.409" v="39"/>
              <pc2:cmMkLst xmlns:pc2="http://schemas.microsoft.com/office/powerpoint/2019/9/main/command">
                <pc:docMk/>
                <pc:sldMk cId="1359980895" sldId="309"/>
                <pc2:cmMk id="{AA84EFAD-150D-4B38-BD5B-CCDC0ED7B0FA}"/>
              </pc2:cmMkLst>
            </pc226:cmChg>
          </p:ext>
        </pc:extLst>
      </pc:sldChg>
      <pc:sldChg chg="delCm">
        <pc:chgData name="emily_stains" userId="S::emily_stains_ccpsnet.net#ext#@covgov.onmicrosoft.com::9f35bc52-034b-4cb6-a832-fd429f07ca19" providerId="AD" clId="Web-{C786D26D-5E43-3D88-C5FB-5D01C4B9D951}" dt="2024-04-30T10:30:59.096" v="19"/>
        <pc:sldMkLst>
          <pc:docMk/>
          <pc:sldMk cId="1091094183" sldId="311"/>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0:59.096" v="19"/>
              <pc2:cmMkLst xmlns:pc2="http://schemas.microsoft.com/office/powerpoint/2019/9/main/command">
                <pc:docMk/>
                <pc:sldMk cId="1091094183" sldId="311"/>
                <pc2:cmMk id="{4F76C3A1-C8F4-4E9C-8F01-060A1A61CE09}"/>
              </pc2:cmMkLst>
            </pc226:cmChg>
          </p:ext>
        </pc:extLst>
      </pc:sldChg>
      <pc:sldChg chg="delCm">
        <pc:chgData name="emily_stains" userId="S::emily_stains_ccpsnet.net#ext#@covgov.onmicrosoft.com::9f35bc52-034b-4cb6-a832-fd429f07ca19" providerId="AD" clId="Web-{C786D26D-5E43-3D88-C5FB-5D01C4B9D951}" dt="2024-04-30T10:31:08.018" v="22"/>
        <pc:sldMkLst>
          <pc:docMk/>
          <pc:sldMk cId="1729128994" sldId="312"/>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08.018" v="22"/>
              <pc2:cmMkLst xmlns:pc2="http://schemas.microsoft.com/office/powerpoint/2019/9/main/command">
                <pc:docMk/>
                <pc:sldMk cId="1729128994" sldId="312"/>
                <pc2:cmMk id="{BF128A77-46E4-4F99-BD91-FB4143F95E52}"/>
              </pc2:cmMkLst>
            </pc226:cmChg>
            <pc226:cmChg xmlns:pc226="http://schemas.microsoft.com/office/powerpoint/2022/06/main/command" chg="del">
              <pc226:chgData name="emily_stains" userId="S::emily_stains_ccpsnet.net#ext#@covgov.onmicrosoft.com::9f35bc52-034b-4cb6-a832-fd429f07ca19" providerId="AD" clId="Web-{C786D26D-5E43-3D88-C5FB-5D01C4B9D951}" dt="2024-04-30T10:31:07.628" v="21"/>
              <pc2:cmMkLst xmlns:pc2="http://schemas.microsoft.com/office/powerpoint/2019/9/main/command">
                <pc:docMk/>
                <pc:sldMk cId="1729128994" sldId="312"/>
                <pc2:cmMk id="{954B5EBB-EE31-449E-9175-6A048AC75FC4}"/>
              </pc2:cmMkLst>
            </pc226:cmChg>
          </p:ext>
        </pc:extLst>
      </pc:sldChg>
      <pc:sldChg chg="delCm">
        <pc:chgData name="emily_stains" userId="S::emily_stains_ccpsnet.net#ext#@covgov.onmicrosoft.com::9f35bc52-034b-4cb6-a832-fd429f07ca19" providerId="AD" clId="Web-{C786D26D-5E43-3D88-C5FB-5D01C4B9D951}" dt="2024-04-30T10:31:47.393" v="42"/>
        <pc:sldMkLst>
          <pc:docMk/>
          <pc:sldMk cId="1508880651" sldId="31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47.393" v="42"/>
              <pc2:cmMkLst xmlns:pc2="http://schemas.microsoft.com/office/powerpoint/2019/9/main/command">
                <pc:docMk/>
                <pc:sldMk cId="1508880651" sldId="315"/>
                <pc2:cmMk id="{7EF7CAD3-C959-4F39-9963-7620FD72C633}"/>
              </pc2:cmMkLst>
            </pc226:cmChg>
          </p:ext>
        </pc:extLst>
      </pc:sldChg>
      <pc:sldChg chg="delCm">
        <pc:chgData name="emily_stains" userId="S::emily_stains_ccpsnet.net#ext#@covgov.onmicrosoft.com::9f35bc52-034b-4cb6-a832-fd429f07ca19" providerId="AD" clId="Web-{C786D26D-5E43-3D88-C5FB-5D01C4B9D951}" dt="2024-04-30T10:31:53.018" v="43"/>
        <pc:sldMkLst>
          <pc:docMk/>
          <pc:sldMk cId="931164167" sldId="316"/>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1:53.018" v="43"/>
              <pc2:cmMkLst xmlns:pc2="http://schemas.microsoft.com/office/powerpoint/2019/9/main/command">
                <pc:docMk/>
                <pc:sldMk cId="931164167" sldId="316"/>
                <pc2:cmMk id="{E680AC3A-7798-4E97-B7BF-C5D769CEF625}"/>
              </pc2:cmMkLst>
            </pc226:cmChg>
          </p:ext>
        </pc:extLst>
      </pc:sldChg>
      <pc:sldChg chg="delCm">
        <pc:chgData name="emily_stains" userId="S::emily_stains_ccpsnet.net#ext#@covgov.onmicrosoft.com::9f35bc52-034b-4cb6-a832-fd429f07ca19" providerId="AD" clId="Web-{C786D26D-5E43-3D88-C5FB-5D01C4B9D951}" dt="2024-04-30T10:32:04.518" v="48"/>
        <pc:sldMkLst>
          <pc:docMk/>
          <pc:sldMk cId="3008758975" sldId="31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C786D26D-5E43-3D88-C5FB-5D01C4B9D951}" dt="2024-04-30T10:32:04.518" v="48"/>
              <pc2:cmMkLst xmlns:pc2="http://schemas.microsoft.com/office/powerpoint/2019/9/main/command">
                <pc:docMk/>
                <pc:sldMk cId="3008758975" sldId="317"/>
                <pc2:cmMk id="{1BEF0E21-CA15-49AE-9A5C-DB5A2BBB761F}"/>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Grade 11 Overview of Revisions to the English Standards of Learning from 2017 to 2024.   </a:t>
            </a:r>
          </a:p>
          <a:p>
            <a:endParaRPr lang="en-US">
              <a:cs typeface="+mn-lt"/>
            </a:endParaRPr>
          </a:p>
          <a:p>
            <a:r>
              <a:rPr lang="en-US"/>
              <a:t>It would be helpful to have a copy of the Grade 11 – Crosswalk (Summary of Revisions) and a copy of the 2024 Grade 11 English Standards of Learning for this PowerPoint. </a:t>
            </a:r>
            <a:endParaRPr lang="en-US">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is a strand with standards for the elementary grades. The Foundations for Reading strand focus on fostering students’ understanding and working knowledge of foundational reading skills. The Foundations for Reading strand is organized into three categories: Print Concepts, Phonological and Phonemic Awareness, and Phonics and Word Analysis. The foundational skills addressed in these standards are necessary and important components in developing proficiency in reading, but they are not the end goal themselves. By the secondary level, students should have a solid reading foundation that will be built upon in other standards. Refer to the K-5 standards as appropriate for scaffolding, review, intervention or remediation purposes to reach grade-level expectations.</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80487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new strand, Developing Skilled Readers and Building Reading Stamina. </a:t>
            </a:r>
          </a:p>
          <a:p>
            <a:br>
              <a:rPr lang="en-US">
                <a:cs typeface="+mn-lt"/>
              </a:rPr>
            </a:br>
            <a:r>
              <a:rPr lang="en-US"/>
              <a:t>The Strand of Developing Skilled Readers and Building Reading Stamina was added to emphasize the skills and strategies students use every time they engage with text through reading, writing, collaborating, and researching. Strands from the 2017 Reading Standards (e.g., reading fiction, reading nonfiction, and reading vocabulary) have been included into Developing Skilled Readers and will support opportunities for cross-curricular content. </a:t>
            </a:r>
            <a:br>
              <a:rPr lang="en-US">
                <a:cs typeface="+mn-lt"/>
              </a:rPr>
            </a:br>
            <a:br>
              <a:rPr lang="en-US">
                <a:cs typeface="+mn-lt"/>
              </a:rPr>
            </a:br>
            <a:r>
              <a:rPr lang="en-US"/>
              <a:t>This strand serves as the bedrock for grade-level reading comprehension expectations and should be applied when students are reading, writing, collaborating, and researching.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The Strand of Developing Skilled Readers and Building Reading Stamina was added to emphasize the skills and strategies students use every time they engage with text through reading, writing, collaborating, and researching as described in the remaining standards. In this strand, the student will build knowledge and comprehension skills from reading a range of challenging, content-rich texts. This includes fluently reading and gathering evidence from grade-level complex texts, reading widely on topics to gain worthwhile knowledge and vocabulary, drawing conclusions and making inferences, and using reading strategies to support reading comprehension.</a:t>
            </a:r>
            <a:endParaRPr lang="en-US" dirty="0"/>
          </a:p>
          <a:p>
            <a:endParaRPr lang="en-US" dirty="0">
              <a:solidFill>
                <a:srgbClr val="000000"/>
              </a:solidFill>
              <a:cs typeface="Calibri"/>
            </a:endParaRPr>
          </a:p>
          <a:p>
            <a:r>
              <a:rPr lang="en-US" dirty="0">
                <a:solidFill>
                  <a:srgbClr val="000000"/>
                </a:solidFill>
              </a:rPr>
              <a:t>In Grade 11, these standards are met through reading not just a "variety of texts," but a range of challenging, content-rich texts. These skills should be applied when students are reading, writing, collaborating, communicating, and researching. </a:t>
            </a:r>
            <a:endParaRPr lang="en-US" dirty="0">
              <a:cs typeface="Calibri" panose="020F0502020204030204"/>
            </a:endParaRPr>
          </a:p>
          <a:p>
            <a:endParaRPr lang="en-US" dirty="0">
              <a:solidFill>
                <a:srgbClr val="000000"/>
              </a:solidFill>
            </a:endParaRPr>
          </a:p>
          <a:p>
            <a:pPr>
              <a:lnSpc>
                <a:spcPct val="107000"/>
              </a:lnSpc>
            </a:pPr>
            <a:r>
              <a:rPr lang="en-US" dirty="0">
                <a:solidFill>
                  <a:srgbClr val="000000"/>
                </a:solidFill>
              </a:rPr>
              <a:t>11.DSR.1.C. extends 2017 11.5e skills to reading literary and informational texts and applies comprehension of what is read through discussion and/or writing by providing textual evidence utilizing skills such as supporting claims, making inferences, and drawing conclusions. </a:t>
            </a:r>
            <a:endParaRPr lang="en-US" dirty="0">
              <a:solidFill>
                <a:srgbClr val="000000"/>
              </a:solidFill>
              <a:cs typeface="Calibri"/>
            </a:endParaRPr>
          </a:p>
          <a:p>
            <a:endParaRPr lang="en-US" dirty="0">
              <a:solidFill>
                <a:srgbClr val="000000"/>
              </a:solidFill>
              <a:cs typeface="Calibri"/>
            </a:endParaRPr>
          </a:p>
          <a:p>
            <a:r>
              <a:rPr lang="en-US" dirty="0">
                <a:solidFill>
                  <a:srgbClr val="000000"/>
                </a:solidFill>
              </a:rPr>
              <a:t>A specific reading emphasis and standards related to reading American literature has been relocated to Reading Literary Text as Developing Skilled Readers and Building Reading Stamina focuses on reading fluently, accurately, and responding through discussion and or writing. </a:t>
            </a:r>
            <a:endParaRPr lang="en-US" dirty="0">
              <a:solidFill>
                <a:srgbClr val="000000"/>
              </a:solidFill>
              <a:cs typeface="Calibri" panose="020F0502020204030204"/>
            </a:endParaRPr>
          </a:p>
          <a:p>
            <a:endParaRPr lang="en-US" dirty="0">
              <a:solidFill>
                <a:srgbClr val="000000"/>
              </a:solidFill>
            </a:endParaRPr>
          </a:p>
          <a:p>
            <a:r>
              <a:rPr lang="en-US" dirty="0">
                <a:solidFill>
                  <a:srgbClr val="000000"/>
                </a:solidFill>
              </a:rPr>
              <a:t>The integration of skills in this strand specifically name how reading, writing, and communication interact in the following standards. </a:t>
            </a:r>
            <a:br>
              <a:rPr lang="en-US" dirty="0">
                <a:cs typeface="+mn-lt"/>
              </a:rPr>
            </a:br>
            <a:endParaRPr lang="en-US" dirty="0">
              <a:cs typeface="Calibri" panose="020F0502020204030204"/>
            </a:endParaRPr>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11 Developing Skilled Readers and Building Reading Stamina emphasizes gathering evidence while building knowledge-base and vocabulary, utilizing reading strategies for comprehension. </a:t>
            </a:r>
            <a:endParaRPr lang="en-US" strike="sngStrike">
              <a:cs typeface="+mn-lt"/>
            </a:endParaRPr>
          </a:p>
          <a:p>
            <a:endParaRPr lang="en-US">
              <a:cs typeface="+mn-lt"/>
            </a:endParaRPr>
          </a:p>
          <a:p>
            <a:r>
              <a:rPr lang="en-US"/>
              <a:t>This strand addresses skills that were previously in the 11.4 and 11.5 Standards in the 2017 English Standards of Learning. Many of the revisions address skills identified in various sub-strands of the 11.4 and 11.5 standards. </a:t>
            </a:r>
            <a:endParaRPr lang="en-US">
              <a:cs typeface="Calibri"/>
            </a:endParaRPr>
          </a:p>
          <a:p>
            <a:endParaRPr lang="en-US"/>
          </a:p>
          <a:p>
            <a:pPr>
              <a:lnSpc>
                <a:spcPct val="107000"/>
              </a:lnSpc>
            </a:pPr>
            <a:r>
              <a:rPr lang="en-US"/>
              <a:t>These standards provide clarity to the skill and increase the rigor. For example,</a:t>
            </a:r>
            <a:r>
              <a:rPr lang="en-US">
                <a:cs typeface="+mn-lt"/>
              </a:rPr>
              <a:t> 11.DSR.1.E adds specification of the use of reading strategies as an aid when encountering challenging text.</a:t>
            </a:r>
          </a:p>
          <a:p>
            <a:endParaRPr lang="en-US">
              <a:cs typeface="+mn-lt"/>
            </a:endParaRPr>
          </a:p>
          <a:p>
            <a:r>
              <a:rPr lang="en-US">
                <a:cs typeface="+mn-lt"/>
              </a:rPr>
              <a:t>Note that Developing Skilled Readers and Building Reading Stamina standards are applied when students are reading, writing, collaborating, and researching as described in the remaining standards.</a:t>
            </a: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3497584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powerful way to support students' vocabulary development is through reading high quality, content rich texts. </a:t>
            </a:r>
            <a:r>
              <a:rPr lang="en-US"/>
              <a:t>The Reading and Vocabulary strand highlights how word etymology, context clues, and cross-discipline vocabulary words impact reading comprehension.</a:t>
            </a:r>
          </a:p>
          <a:p>
            <a:endParaRPr lang="en-US"/>
          </a:p>
          <a:p>
            <a:endParaRPr lang="en-US" strike="sngStrike">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11 Reading and Vocabulary is for students to build vocabulary breadth and depth through engaging in texts and participating in rich conversations. </a:t>
            </a:r>
            <a:br>
              <a:rPr lang="en-US" dirty="0">
                <a:cs typeface="+mn-lt"/>
              </a:rPr>
            </a:br>
            <a:endParaRPr lang="en-US" dirty="0">
              <a:cs typeface="Calibri"/>
            </a:endParaRPr>
          </a:p>
          <a:p>
            <a:r>
              <a:rPr lang="en-US" dirty="0"/>
              <a:t>This strand addresses skills that were previously in the 11.3 Standard in the 2017 English Standards of Learning. Many of the revisions address skills identified in various sub-strands of the 11.3 standard. </a:t>
            </a:r>
            <a:endParaRPr lang="en-US" dirty="0">
              <a:cs typeface="Calibri"/>
            </a:endParaRPr>
          </a:p>
          <a:p>
            <a:endParaRPr lang="en-US" dirty="0">
              <a:cs typeface="+mn-lt"/>
            </a:endParaRPr>
          </a:p>
          <a:p>
            <a:pPr>
              <a:lnSpc>
                <a:spcPct val="107000"/>
              </a:lnSpc>
            </a:pPr>
            <a:r>
              <a:rPr lang="en-US" dirty="0"/>
              <a:t>Many of the standards in 2024 provide additional clarity to the skill and increase the rigor. For example, 11.RV.1. specifies connection to word knowledge for grade eleven content and texts. 11.RV.1.A. enhances 2017's 11.3f by integrating academic and content vocabulary when listening, reading, and discussing grade eleven texts and topics. 11.RV.1.C. adds the use of etymology to 11.3a to help clarify the meanings of unfamiliar and complex words. 11.RV.1.G. applies newly learned words in various contexts to support the integration of applying what is read in written and oral communications.</a:t>
            </a:r>
            <a:endParaRPr lang="en-US" dirty="0">
              <a:cs typeface="Calibri"/>
            </a:endParaRPr>
          </a:p>
          <a:p>
            <a:br>
              <a:rPr lang="en-US" dirty="0">
                <a:cs typeface="+mn-lt"/>
              </a:rPr>
            </a:br>
            <a:endParaRPr lang="en-US" dirty="0">
              <a:cs typeface="Calibri"/>
            </a:endParaRPr>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Reading Literary Text Strand was developed to emphasize the skills necessary for reading and comprehending literary texts. This strand is organized into three categories: Key Ideas and Plot Details, Craft and Style, and Integration of Concepts. In 2017, this strand was named "Reading 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focus for Grade 11 Reading Literary Text is for students to use textual evidence to demonstrate comprehension and build knowledge from a variety of grade-level complex literary texts read to include literary nonfiction (including world, British, and American literature), poetry, and drama, with an emphasis on American literature.</a:t>
            </a:r>
            <a:endParaRPr lang="en-US" dirty="0">
              <a:cs typeface="Calibri"/>
            </a:endParaRPr>
          </a:p>
          <a:p>
            <a:pPr>
              <a:defRPr/>
            </a:pPr>
            <a:endParaRPr lang="en-US" dirty="0">
              <a:cs typeface="Calibri"/>
            </a:endParaRPr>
          </a:p>
          <a:p>
            <a:pPr>
              <a:defRPr/>
            </a:pPr>
            <a:r>
              <a:rPr lang="en-US" dirty="0">
                <a:cs typeface="Calibri"/>
              </a:rPr>
              <a:t>11.RL. emphasizes the skills in </a:t>
            </a:r>
            <a:r>
              <a:rPr lang="en-US" dirty="0"/>
              <a:t>11.4 from the 2017 Standards of Learning and adds</a:t>
            </a:r>
            <a:r>
              <a:rPr lang="en-US" dirty="0">
                <a:cs typeface="Calibri" panose="020F0502020204030204"/>
              </a:rPr>
              <a:t> clarity and rigor. For example,</a:t>
            </a:r>
            <a:r>
              <a:rPr lang="en-US" dirty="0"/>
              <a:t> 11.RL.1. emphasizes close reading analysis of sentences, chapters, scenes, and stanzas with a focus on structure and development. This close reading segues into analyzing character development.</a:t>
            </a:r>
            <a:endParaRPr lang="en-US" dirty="0">
              <a:cs typeface="Calibri"/>
            </a:endParaRPr>
          </a:p>
          <a:p>
            <a:pPr>
              <a:defRPr/>
            </a:pPr>
            <a:r>
              <a:rPr lang="en-US" dirty="0"/>
              <a:t>11.RL.1.A. adds clarity to 2017 11.4a, 11.4f, and 11.4h by specifying various text structures to contribute to the development of plot and setting; 11.RL.1.B. adds analysis of how characters are revealed through dialogue and actions to 2017 11.4e, 11.4f, and 11.4i; 11.RL.1.D. adds clarity to 2017 11.4i by listing specific dramatic conventions that contribute to the theme and effect of plays from various cultures. </a:t>
            </a:r>
            <a:endParaRPr lang="en-US" dirty="0">
              <a:cs typeface="Calibri"/>
            </a:endParaRPr>
          </a:p>
          <a:p>
            <a:pPr>
              <a:lnSpc>
                <a:spcPct val="107000"/>
              </a:lnSpc>
              <a:defRPr/>
            </a:pPr>
            <a:endParaRPr lang="en-US" dirty="0">
              <a:cs typeface="Calibri"/>
            </a:endParaRPr>
          </a:p>
          <a:p>
            <a:pPr>
              <a:lnSpc>
                <a:spcPct val="107000"/>
              </a:lnSpc>
              <a:defRPr/>
            </a:pPr>
            <a:r>
              <a:rPr lang="en-US" dirty="0"/>
              <a:t>The 2024 English Standards of Learning offer clarity that textual evidence should be used with comprehension and building knowledge, as well as stresses the use of a variety of texts (including world, British, and American) and maintains the emphasis of American Literature (11.RL) .</a:t>
            </a:r>
            <a:endParaRPr lang="en-US"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11 Reading Literary Text 2 is to incorporate the analysis of author's craft and style during reading. This analysis encourages students to have meaningful interactions with a text as they determine why the author made specific choices in constructing a piece and how those choices advance the writer's purpose.</a:t>
            </a:r>
          </a:p>
          <a:p>
            <a:endParaRPr lang="en-US">
              <a:cs typeface="Calibri"/>
            </a:endParaRPr>
          </a:p>
          <a:p>
            <a:r>
              <a:rPr lang="en-US">
                <a:cs typeface="Calibri"/>
              </a:rPr>
              <a:t>11.RL.2. aligns to 2017 11.4 combining many of the sub-standards and adding specific examples to create increased clarity. For instance, </a:t>
            </a:r>
            <a:r>
              <a:rPr lang="en-US"/>
              <a:t>11.RL.2.C. adds specific examples of key literary devices that can contribute to the meaning of the text in various ways to the former 11.4f; 11.RL.2.D. adds clarity to 11.4i by incorporating how the use of satire, irony, sarcasm, and understatement can impact what is implied or stated in a text.</a:t>
            </a:r>
            <a:r>
              <a:rPr lang="en-US" b="1"/>
              <a:t> </a:t>
            </a:r>
            <a:endParaRPr lang="en-US">
              <a:cs typeface="Calibri" panose="020F0502020204030204"/>
            </a:endParaRPr>
          </a:p>
          <a:p>
            <a:endParaRPr lang="en-US"/>
          </a:p>
          <a:p>
            <a:r>
              <a:rPr lang="en-US"/>
              <a:t>The 2024 English Standards of Learning offer clarity that emphasizes author's craft and style when analyzing sound, imagery, word choice, and literary devices.</a:t>
            </a:r>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134184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PowerPoint is to provide an overview of the changes in both the structure and the content of the 2024 English Standards of Learning.</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11 Reading Literary Text 3 is Integration of Concepts, which incorporates deep thinking between related texts and provides </a:t>
            </a:r>
            <a:r>
              <a:rPr lang="en" dirty="0"/>
              <a:t>explicit skills students will engage in when describing and analyzing elements of stories, poetry, or drama when engaging with multiple texts.</a:t>
            </a:r>
            <a:r>
              <a:rPr lang="en-US" dirty="0"/>
              <a:t> </a:t>
            </a:r>
          </a:p>
          <a:p>
            <a:endParaRPr lang="en-US" dirty="0">
              <a:cs typeface="Calibri"/>
            </a:endParaRPr>
          </a:p>
          <a:p>
            <a:r>
              <a:rPr lang="en-US" dirty="0"/>
              <a:t>This strand addresses skills that were previously in the 11.4 Standard in the 2017 English Standards of Learning. Many of the revisions address skills identified in various sub-strands of the 11.4 standard. </a:t>
            </a:r>
          </a:p>
          <a:p>
            <a:endParaRPr lang="en-US" dirty="0"/>
          </a:p>
          <a:p>
            <a:pPr>
              <a:lnSpc>
                <a:spcPct val="107000"/>
              </a:lnSpc>
            </a:pPr>
            <a:r>
              <a:rPr lang="en-US" dirty="0"/>
              <a:t>Many of the standards in 2024 provide additional clarity to the skill and increase the rigor. For example,</a:t>
            </a:r>
            <a:endParaRPr lang="en-US" dirty="0">
              <a:cs typeface="Calibri"/>
            </a:endParaRPr>
          </a:p>
          <a:p>
            <a:r>
              <a:rPr lang="en-US" dirty="0"/>
              <a:t>11.RL.3.A. aligns to 2017 11.4a, 11.4b, 11.4c, and 11.4d and specifies how the form, style, and point of view can impact historical and cultural contexts of a text that represents diverse voices and perspectives. 11.RL.3.B. aligns to 2017 11.4f and 11.4k and compares themes, patterns of events, or character types from myths, traditional stories, or religious works to contemporary stories, poems, or drama. </a:t>
            </a:r>
            <a:endParaRPr lang="en-US" dirty="0">
              <a:cs typeface="Calibri" panose="020F0502020204030204"/>
            </a:endParaRPr>
          </a:p>
          <a:p>
            <a:pPr marL="628650" lvl="1" indent="-171450">
              <a:buFont typeface="Arial,Sans-Serif"/>
              <a:buChar char="•"/>
            </a:pPr>
            <a:endParaRPr lang="en-US" dirty="0">
              <a:cs typeface="Calibri" panose="020F0502020204030204"/>
            </a:endParaRPr>
          </a:p>
          <a:p>
            <a:r>
              <a:rPr lang="en-US" dirty="0"/>
              <a:t>The 2024 English Standards of Learning adds an emphasis on form and style as it relates to historical and cultural influences, as well as an increase in rigor to add synthesis of prior content to understand themes, patterns of events, and characters.</a:t>
            </a:r>
            <a:endParaRPr lang="en-US" dirty="0">
              <a:cs typeface="Calibri"/>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874940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standard focusing on Reading Informational Texts. The Reading Informational Text Strand was developed to emphasize the skills necessary for reading and comprehending complex informational text. This strand is organized into three categories: Key Ideas and Confirming Details, Craft and Style, and Integration of Concepts. In 2017, this strand was named "Reading Nonfiction."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11 Reading Informational Text is for students to use textual evidence to demonstrate comprehension and build knowledge from grade level complex informational texts. Students will use academic and "real-world" documents to demonstrate comprehension, evaluate effective structure that advances an author's purpose, and analyze the elements of an argument for relevancy.</a:t>
            </a:r>
            <a:br>
              <a:rPr lang="en-US" dirty="0">
                <a:cs typeface="+mn-lt"/>
              </a:rPr>
            </a:br>
            <a:endParaRPr lang="en-US" dirty="0"/>
          </a:p>
          <a:p>
            <a:r>
              <a:rPr lang="en-US" dirty="0"/>
              <a:t>This strand addresses skills that were previously in the 11.5 Standard in the 2017 English Standards of Learning. Many of the revisions address skills identified in various sub-strands of the 11.5 standard. </a:t>
            </a:r>
            <a:endParaRPr lang="en-US" dirty="0">
              <a:cs typeface="Calibri" panose="020F0502020204030204"/>
            </a:endParaRPr>
          </a:p>
          <a:p>
            <a:endParaRPr lang="en-US" dirty="0"/>
          </a:p>
          <a:p>
            <a:r>
              <a:rPr lang="en-US" dirty="0"/>
              <a:t>The 2024 English Standards of Learning encourage critical interactions with the text and increases rigor to evaluating relevance and quality among source material. For example, 11.RI.1., Key Ideas and Confirming Details, focuses on reading comprehension of complex informational texts associated with grade eleven, specifically focusing on life skills, such as completing employment or college applications. 11.RI.1.A. adds clarity to 2017 11.5b of textual structures to consider when explaining how authors organize an analysis or series of ideas or events. 11.RI.1.B. specifies the use of historical, scientific, and technical texts when comparing the characteristics of information found in them.  </a:t>
            </a:r>
            <a:endParaRPr lang="en-US" dirty="0">
              <a:cs typeface="Calibri" panose="020F0502020204030204"/>
            </a:endParaRPr>
          </a:p>
          <a:p>
            <a:pPr>
              <a:lnSpc>
                <a:spcPct val="107000"/>
              </a:lnSpc>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revisions provided in 11 Standards of Learning Reading Informational Text 2 offer clarity on how students can consider how the specific choices made by an author(s) contribute to the overall meaning of a text by focusing on the author's craft and style.</a:t>
            </a:r>
            <a:endParaRPr lang="en-US" dirty="0">
              <a:cs typeface="Calibri" panose="020F0502020204030204"/>
            </a:endParaRPr>
          </a:p>
          <a:p>
            <a:r>
              <a:rPr lang="en-US" dirty="0"/>
              <a:t> </a:t>
            </a:r>
            <a:endParaRPr lang="en-US" dirty="0">
              <a:cs typeface="Calibri" panose="020F0502020204030204"/>
            </a:endParaRPr>
          </a:p>
          <a:p>
            <a:r>
              <a:rPr lang="en-US" dirty="0"/>
              <a:t>This strand addresses skills that were previously in the 11.5 Standard in the 2017 English Standards of Learning. Many of the revisions address skills identified in various sub-strands of the 11.5 standard. </a:t>
            </a:r>
            <a:endParaRPr lang="en-US" dirty="0">
              <a:cs typeface="Calibri"/>
            </a:endParaRPr>
          </a:p>
          <a:p>
            <a:endParaRPr lang="en-US" dirty="0"/>
          </a:p>
          <a:p>
            <a:pPr>
              <a:lnSpc>
                <a:spcPct val="107000"/>
              </a:lnSpc>
            </a:pPr>
            <a:r>
              <a:rPr lang="en-US" dirty="0"/>
              <a:t>Many of the standards in 2024 provide additional clarity to the skill and increase the rigor. For instance, 11.RI.2.B. specifies examples of key terms that can be analyzed and interpreted to clarify concepts in a variety of informational texts, aligning to 2017 11.5a, 11.5d. and 11.5e. 11.RI.2.C. adds specification to 2017 11.5h, providing literary techniques to analyze for their impact on informational texts.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115274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 Reading Informational Text 3, Integration of Concepts, provides clarity for 2017's 11.5 Standards of Learning by focusing on the analysis of information through the use of paired passages, comparing and contrasting information, and evaluating the relevance and quality of evidence to emphasize the value of multiple viewpoints and perspectives as well as the importance of critical analysis of source material and ideas.</a:t>
            </a:r>
            <a:endParaRPr lang="en-US">
              <a:cs typeface="Calibri"/>
            </a:endParaRPr>
          </a:p>
          <a:p>
            <a:endParaRPr lang="en-US">
              <a:cs typeface="Calibri"/>
            </a:endParaRPr>
          </a:p>
          <a:p>
            <a:r>
              <a:rPr lang="en-US"/>
              <a:t>Many of the 2024 Standards of Learning add clarity and increase the rigor. For example, the changes to 11.RI.3.A. clarify 2017 11.5d and 11.5f by adding the use of multiple texts on the same topic to specifically determine how authors reach similar or different conclusions. 11.RI.3.B. aligns to 2017 11.5d and 11.5f and compares and contrasts informational and technical texts for intent, content, and clarity. </a:t>
            </a:r>
            <a:endParaRPr lang="en-US">
              <a:cs typeface="Calibri" panose="020F0502020204030204"/>
            </a:endParaRPr>
          </a:p>
          <a:p>
            <a:pPr>
              <a:lnSpc>
                <a:spcPct val="107000"/>
              </a:lnSpc>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2040235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Foundations for Writing Strand is new to the 2024 English Standards of Learning.  These standards focus on the foundational, transcription skills that students must have in order to effectively and efficiently communicate their ideas through writing. While there are no Foundations for Writing strands in high school, teachers may reference the Kindergarten through Grade 5 Foundations for Writing Standards as needed. </a:t>
            </a:r>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should be familiar with the expectations in the strand that could help differentiate and align instruction according to student needs. Just like the Foundations for Reading Strand, teachers should be aware of where to find this strand to support writing instruction as needed in the classroom.  See Kindergarten through grade five for Foundations for Writing standards.</a:t>
            </a:r>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2517436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dig deeper into the standards focusing on Writing. This strand has been organized into three categories: Modes and Purposes for Writing, Organization and Composition, and Usage and Mechanics. In 2017, Grammar and Usage were part of the Writing strand, and it has been moved to Language Usage in 2024. </a:t>
            </a:r>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11 Writing is on </a:t>
            </a:r>
            <a:r>
              <a:rPr lang="en-US" sz="1200" b="0" kern="1200" dirty="0">
                <a:solidFill>
                  <a:schemeClr val="dk1"/>
                </a:solidFill>
                <a:effectLst/>
                <a:latin typeface="+mn-lt"/>
                <a:ea typeface="+mn-ea"/>
                <a:cs typeface="+mn-cs"/>
              </a:rPr>
              <a:t>writing in a variety of forms for diverse audiences and purposes linked to grade eleven content and </a:t>
            </a:r>
            <a:r>
              <a:rPr lang="en-US" dirty="0">
                <a:solidFill>
                  <a:schemeClr val="dk1"/>
                </a:solidFill>
              </a:rPr>
              <a:t>texts,</a:t>
            </a:r>
            <a:r>
              <a:rPr lang="en-US" sz="1200" b="0" kern="1200" dirty="0">
                <a:solidFill>
                  <a:schemeClr val="dk1"/>
                </a:solidFill>
                <a:effectLst/>
                <a:latin typeface="+mn-lt"/>
                <a:ea typeface="+mn-ea"/>
                <a:cs typeface="+mn-cs"/>
              </a:rPr>
              <a:t> with an emphasis on argumentative and analytical writing</a:t>
            </a:r>
            <a:r>
              <a:rPr lang="en-US" dirty="0">
                <a:solidFill>
                  <a:schemeClr val="dk1"/>
                </a:solidFill>
              </a:rPr>
              <a:t> as part of the recursive writing process</a:t>
            </a:r>
            <a:r>
              <a:rPr lang="en-US" sz="1200" b="0" kern="1200" dirty="0">
                <a:solidFill>
                  <a:schemeClr val="dk1"/>
                </a:solidFill>
                <a:effectLst/>
                <a:latin typeface="+mn-lt"/>
                <a:ea typeface="+mn-ea"/>
                <a:cs typeface="+mn-cs"/>
              </a:rPr>
              <a:t>.</a:t>
            </a:r>
          </a:p>
          <a:p>
            <a:endParaRPr lang="en-US" dirty="0">
              <a:cs typeface="+mn-lt"/>
            </a:endParaRPr>
          </a:p>
          <a:p>
            <a:r>
              <a:rPr lang="en-US" dirty="0"/>
              <a:t>This strand addresses skills that were previously in the 11.6 Standard in the 2017 English Standards of Learning. Many of the revisions address skills identified in various sub-strands of the 11.6 standard. </a:t>
            </a:r>
          </a:p>
          <a:p>
            <a:endParaRPr lang="en-US" dirty="0"/>
          </a:p>
          <a:p>
            <a:pPr>
              <a:lnSpc>
                <a:spcPct val="107000"/>
              </a:lnSpc>
            </a:pPr>
            <a:r>
              <a:rPr lang="en-US" dirty="0"/>
              <a:t>Many of the standards in 2024 provide additional clarity to the skill and increase the rigor. For example,</a:t>
            </a:r>
            <a:endParaRPr lang="en-US" dirty="0">
              <a:cs typeface="Calibri" panose="020F0502020204030204"/>
            </a:endParaRPr>
          </a:p>
          <a:p>
            <a:r>
              <a:rPr lang="en-US" dirty="0"/>
              <a:t>11.W.1.A. emphasizes writing extended pieces with clarity, structure, and logical line of reasoning that appropriately concludes the content addressed. 11.W.1.A.i. includes more structure regarding how to introduce a topic when writing, aligning to 2017 11.6b. 11.W.1.A.iii. adds clarity that a topic should be developed through a sustained use of details from a variety of sources that are appropriate to the audience’s knowledge, aligning to 2017 11.6a, 11.6b, 11.6d, and 11.6e. 11.W.1.A.iv. clarifies providing a concluding section that follows the information presented, aligning to 2017 11.6b.</a:t>
            </a:r>
            <a:endParaRPr lang="en-US" dirty="0">
              <a:cs typeface="Calibri" panose="020F0502020204030204"/>
            </a:endParaRPr>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11 Writing 1 B is on writing analyses that develop a thesis and interprets and investigates evidence from multiple sources prior to forming a conclusion to support the position. This substandard contains the skills for writing an analysis. As such, the student will demonstrate a problem/solution approach through examination and evaluation of processes, and organize claims, evidence, and counterclaims through logical sequencing.</a:t>
            </a:r>
          </a:p>
          <a:p>
            <a:endParaRPr lang="en-US">
              <a:cs typeface="+mn-lt"/>
            </a:endParaRPr>
          </a:p>
          <a:p>
            <a:pPr>
              <a:lnSpc>
                <a:spcPct val="107000"/>
              </a:lnSpc>
            </a:pPr>
            <a:r>
              <a:rPr lang="en-US"/>
              <a:t>11.W.1.B.i. and 11.W.1.B.ii. align to 2017 10.6g and 10.6i; these strands were moved into grade 11 based on the focus on analysis writing, which was formerly the focus for grade 10. </a:t>
            </a:r>
            <a:endParaRPr lang="en-US">
              <a:cs typeface="Calibri" panose="020F0502020204030204"/>
            </a:endParaRPr>
          </a:p>
          <a:p>
            <a:pPr>
              <a:lnSpc>
                <a:spcPct val="107000"/>
              </a:lnSpc>
            </a:pPr>
            <a:endParaRPr lang="en-US">
              <a:cs typeface="Calibri" panose="020F0502020204030204"/>
            </a:endParaRPr>
          </a:p>
          <a:p>
            <a:r>
              <a:rPr lang="en-US"/>
              <a:t>This approach to logical sequencing and order emphasizes a developed line of reasoning that is carried through the piece and can be applied to other modes of writing. </a:t>
            </a:r>
            <a:endParaRPr lang="en-US">
              <a:cs typeface="Calibri"/>
            </a:endParaRPr>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22888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share the implementation timeline for the 2024 English Standards of Learning.</a:t>
            </a:r>
            <a:br>
              <a:rPr lang="en-US">
                <a:cs typeface="+mn-lt"/>
              </a:rPr>
            </a:br>
            <a:endParaRPr lang="en-US"/>
          </a:p>
          <a:p>
            <a:r>
              <a:rPr lang="en-US"/>
              <a:t>Then, we will discuss the resources that are currently available as support.  These resources include the 2024 English Standards of Learning, along with the Crosswalk Document that contains the Summary of Revisions for each grade level. </a:t>
            </a:r>
          </a:p>
          <a:p>
            <a:endParaRPr lang="en-US">
              <a:cs typeface="+mn-lt"/>
            </a:endParaRPr>
          </a:p>
          <a:p>
            <a:r>
              <a:rPr lang="en-US"/>
              <a:t>We will also compare the strands and content of the 2017 and the 2024 English Standards of Learning. </a:t>
            </a:r>
            <a:endParaRPr lang="en-US">
              <a:cs typeface="Calibri" panose="020F0502020204030204"/>
            </a:endParaRPr>
          </a:p>
          <a:p>
            <a:br>
              <a:rPr lang="en-US">
                <a:cs typeface="+mn-lt"/>
              </a:rPr>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11 Writing is for students to write in a variety of forms for diverse audiences and purposes linked to grade eleven content with an emphasis on argumentative and analytical writing.</a:t>
            </a:r>
          </a:p>
          <a:p>
            <a:endParaRPr lang="en-US">
              <a:cs typeface="Calibri"/>
            </a:endParaRPr>
          </a:p>
          <a:p>
            <a:r>
              <a:rPr lang="en-US"/>
              <a:t>Many of the revisions address skills identified in various sub-strands of the 11.6 standard and provide additional clarity to the skill, with an increase to rigor. </a:t>
            </a:r>
            <a:endParaRPr lang="en-US">
              <a:cs typeface="Calibri"/>
            </a:endParaRPr>
          </a:p>
          <a:p>
            <a:endParaRPr lang="en-US"/>
          </a:p>
          <a:p>
            <a:r>
              <a:rPr lang="en-US"/>
              <a:t>For example, 11.W.1.C. adds clarity to 2017 11.6h and expands on specific writing and language expectations that are appropriate for the workplace and/or post-secondary education. 11.W.1.D. adds clarity to 11.6f and develops flexibility in writing by producing shorter and longer pieces that adapt by audience and purpose when blending multiple forms of writing together; 11.W.1.D. also provides a list of shorter and longer writing options.</a:t>
            </a:r>
            <a:endParaRPr lang="en-US">
              <a:cs typeface="Calibri"/>
            </a:endParaRPr>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192548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11 Writing is for students to write in a variety of forms for diverse audiences and purposes linked to grade eleven content and text with an emphasis on argumentative and analytical writing. 11 Writing 2 defines the components of Organization and Composition. </a:t>
            </a:r>
            <a:br>
              <a:rPr lang="en-US">
                <a:cs typeface="+mn-lt"/>
              </a:rPr>
            </a:br>
            <a:endParaRPr lang="en-US">
              <a:cs typeface="Calibri"/>
            </a:endParaRPr>
          </a:p>
          <a:p>
            <a:r>
              <a:rPr lang="en-US"/>
              <a:t>With an emphasis on the recursive writing process, 11.W.2.A focuses on planning, organizing, and composing writing with clear claims, counterclaims, evidence, and sequence to form unity, proper use of evidence, transitions, sentence structure, and elaboration of ideas that are formed with both purpose and audience in mind. The 11.W.2. strands help to focus the generation and organization of writing while also aligning and clarifying components of the 11.6 2017 Standards of Learning. </a:t>
            </a:r>
            <a:endParaRPr lang="en-US">
              <a:cs typeface="Calibri"/>
            </a:endParaRPr>
          </a:p>
          <a:p>
            <a:pPr>
              <a:lnSpc>
                <a:spcPct val="107000"/>
              </a:lnSpc>
            </a:pPr>
            <a:r>
              <a:rPr lang="en-US"/>
              <a:t> </a:t>
            </a:r>
            <a:endParaRPr lang="en-US">
              <a:cs typeface="Calibri" panose="020F0502020204030204"/>
            </a:endParaRPr>
          </a:p>
          <a:p>
            <a:pPr>
              <a:lnSpc>
                <a:spcPct val="107000"/>
              </a:lnSpc>
            </a:pPr>
            <a:endParaRPr lang="en-US">
              <a:cs typeface="Calibri" panose="020F0502020204030204"/>
            </a:endParaRPr>
          </a:p>
          <a:p>
            <a:br>
              <a:rPr lang="en-US">
                <a:cs typeface="+mn-lt"/>
              </a:rPr>
            </a:br>
            <a:endParaRPr lang="en-US"/>
          </a:p>
          <a:p>
            <a:br>
              <a:rPr lang="en-US">
                <a:cs typeface="+mn-lt"/>
              </a:rPr>
            </a:br>
            <a:endParaRPr lang="en-US"/>
          </a:p>
          <a:p>
            <a:br>
              <a:rPr lang="en-US">
                <a:cs typeface="+mn-lt"/>
              </a:rPr>
            </a:br>
            <a:endParaRPr lang="en-US"/>
          </a:p>
          <a:p>
            <a:endParaRPr lang="en-US"/>
          </a:p>
          <a:p>
            <a:br>
              <a:rPr lang="en-US">
                <a:cs typeface="+mn-lt"/>
              </a:rPr>
            </a:br>
            <a:endParaRPr lang="en-US"/>
          </a:p>
          <a:p>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94758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11 Writing 3 is usage and mechanics in writing, combining skills from 11.6 and 11.7 to hone in on revision for clarity, accuracy, and depth at the grade eleven level.</a:t>
            </a:r>
            <a:endParaRPr lang="en-US" dirty="0">
              <a:cs typeface="Calibri"/>
            </a:endParaRPr>
          </a:p>
          <a:p>
            <a:pPr>
              <a:lnSpc>
                <a:spcPct val="107000"/>
              </a:lnSpc>
            </a:pPr>
            <a:endParaRPr lang="en-US" dirty="0">
              <a:cs typeface="Calibri"/>
            </a:endParaRPr>
          </a:p>
          <a:p>
            <a:pPr>
              <a:lnSpc>
                <a:spcPct val="107000"/>
              </a:lnSpc>
            </a:pPr>
            <a:r>
              <a:rPr lang="en-US" dirty="0"/>
              <a:t>11.W.3.B. adds clarity to 2017's 11.7, emphasizing the use of self- and peer-editing as part of the revision process and provides the specific components students should include when editing and revising their own work, as well as in their feedback to peers. Grade Level expectations for editing are outlined in the following strand, 11 Language Usage. 11.W.3. emphasizes the importance of revision, self and peer-editing for writing, accuracy, and depth of knowledge, reinforcing the recursive writing process of 11.W.2. </a:t>
            </a:r>
            <a:endParaRPr lang="en-US" dirty="0">
              <a:cs typeface="Calibri"/>
            </a:endParaRPr>
          </a:p>
          <a:p>
            <a:pPr>
              <a:lnSpc>
                <a:spcPct val="107000"/>
              </a:lnSpc>
            </a:pPr>
            <a:endParaRPr lang="en-US" dirty="0">
              <a:cs typeface="+mn-lt"/>
            </a:endParaRPr>
          </a:p>
          <a:p>
            <a:r>
              <a:rPr lang="en-US" dirty="0"/>
              <a:t>11.W.3.C. references the Language Usage Strand. The Writing strand works collaboratively with the Language Usage Strand (formerly part of the writing strand), which is new to the 2024 English Standards of Learning.  The Language Usage Strand includes the grade level expectations for grammar and usage when applied to both writing and speaking.</a:t>
            </a:r>
            <a:endParaRPr lang="en-US" dirty="0">
              <a:cs typeface="Calibri"/>
            </a:endParaRPr>
          </a:p>
          <a:p>
            <a:pPr>
              <a:lnSpc>
                <a:spcPct val="107000"/>
              </a:lnSpc>
            </a:pPr>
            <a:br>
              <a:rPr lang="en-US" dirty="0">
                <a:cs typeface="+mn-lt"/>
              </a:rPr>
            </a:br>
            <a:endParaRPr lang="en-US" dirty="0">
              <a:cs typeface="Calibri"/>
            </a:endParaRPr>
          </a:p>
          <a:p>
            <a:br>
              <a:rPr lang="en-US" dirty="0">
                <a:cs typeface="+mn-lt"/>
              </a:rPr>
            </a:br>
            <a:endParaRPr lang="en-US" dirty="0"/>
          </a:p>
          <a:p>
            <a:br>
              <a:rPr lang="en-US" dirty="0">
                <a:cs typeface="+mn-lt"/>
              </a:rPr>
            </a:br>
            <a:endParaRPr lang="en-US" dirty="0"/>
          </a:p>
          <a:p>
            <a:endParaRPr lang="en-US" dirty="0">
              <a:cs typeface="+mn-lt"/>
            </a:endParaRPr>
          </a:p>
          <a:p>
            <a:br>
              <a:rPr lang="en-US" dirty="0">
                <a:cs typeface="+mn-lt"/>
              </a:rPr>
            </a:br>
            <a:endParaRPr lang="en-US" dirty="0"/>
          </a:p>
          <a:p>
            <a:endParaRPr lang="en-US" dirty="0">
              <a:cs typeface="+mn-lt"/>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3636998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Language Usage Strand is new to the 2024 English Standards of Learning.  These standards house the grade level expectations for grammar and usage when applied to speaking and writing. These standards grow in content and rigor across the grade levels. This strand was formerly a part of the Writing strand.</a:t>
            </a:r>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focus for Grade 11 Language Usage is the use of conventions of Standard English when speaking and writing, differentiating between contexts that call for formal English and situations where informal discourse is more appropriate. This strand contains the grammar and mechanics expectations for grade eleven.</a:t>
            </a:r>
          </a:p>
          <a:p>
            <a:pPr>
              <a:defRPr/>
            </a:pPr>
            <a:r>
              <a:rPr lang="en-US" dirty="0"/>
              <a:t> </a:t>
            </a:r>
            <a:endParaRPr lang="en-US" dirty="0">
              <a:cs typeface="Calibri" panose="020F0502020204030204"/>
            </a:endParaRPr>
          </a:p>
          <a:p>
            <a:r>
              <a:rPr lang="en-US" dirty="0"/>
              <a:t>This strand addresses skills that were previously in the 11.7 Standard in the 2017 English Standards of Learning. Many of the revisions address skills identified in various sub-strands of the 11.7 standard. </a:t>
            </a:r>
            <a:endParaRPr lang="en-US" dirty="0">
              <a:cs typeface="Calibri"/>
            </a:endParaRPr>
          </a:p>
          <a:p>
            <a:endParaRPr lang="en-US" dirty="0"/>
          </a:p>
          <a:p>
            <a:pPr>
              <a:lnSpc>
                <a:spcPct val="107000"/>
              </a:lnSpc>
            </a:pPr>
            <a:r>
              <a:rPr lang="en-US" dirty="0"/>
              <a:t>Many of the standards in 2024 provide additional clarity to the skill and increase the rigor. For example, 11.LU.1. contains the grammar expectations; 11.LU.1.A. clarifies former 2017 11.7b by including the purpose of using verbal phrases when speaking and writing, and 11.LU.1.C. clarifies the purpose of using active and passive voice when speaking and writing, aligning to 11.7c.</a:t>
            </a:r>
            <a:endParaRPr lang="en-US" dirty="0">
              <a:cs typeface="Calibri" panose="020F0502020204030204"/>
            </a:endParaRPr>
          </a:p>
          <a:p>
            <a:pPr marL="285750" indent="-285750">
              <a:buFont typeface="Arial,Sans-Serif"/>
              <a:buChar char="•"/>
            </a:pP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11 Language Usage 2 emphasizes the mechanical conventions of writing.</a:t>
            </a:r>
            <a:endParaRPr lang="en-US">
              <a:cs typeface="Calibri"/>
            </a:endParaRPr>
          </a:p>
          <a:p>
            <a:endParaRPr lang="en-US">
              <a:cs typeface="Calibri"/>
            </a:endParaRPr>
          </a:p>
          <a:p>
            <a:r>
              <a:rPr lang="en-US"/>
              <a:t>This strand addresses skills that were previously in the 11.7 and 11.8 Standard in the 2017 English Standards of Learning. Many of the revisions address skills identified in various sub-strands. </a:t>
            </a:r>
            <a:endParaRPr lang="en-US">
              <a:cs typeface="Calibri"/>
            </a:endParaRPr>
          </a:p>
          <a:p>
            <a:endParaRPr lang="en-US"/>
          </a:p>
          <a:p>
            <a:pPr>
              <a:lnSpc>
                <a:spcPct val="107000"/>
              </a:lnSpc>
            </a:pPr>
            <a:r>
              <a:rPr lang="en-US"/>
              <a:t>Many of the standards in 2024 provide additional clarity to the skill and increase the rigor. For example, 11.LU.2.A. clarifies 2017 11.7a by adding the roles for using a colon when writing. </a:t>
            </a:r>
            <a:endParaRPr lang="en-US">
              <a:cs typeface="Calibri" panose="020F0502020204030204"/>
            </a:endParaRPr>
          </a:p>
          <a:p>
            <a:pPr>
              <a:lnSpc>
                <a:spcPct val="107000"/>
              </a:lnSpc>
            </a:pPr>
            <a:r>
              <a:rPr lang="en-US"/>
              <a:t>11.LU.2.B. aligns to 2017 11.8d and adds the use of a style manual to apply rules for punctuation and formatting of direct quotes. </a:t>
            </a:r>
            <a:endParaRPr lang="en-US">
              <a:cs typeface="Calibri" panose="020F0502020204030204"/>
            </a:endParaRPr>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4190929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The Communication and Multimodal Literacies strand is now organized into four categories: Communication, Listening, and Collaboration; Speaking and Presentation of Ideas; Integrating Multimodal Literacies; and Examining Media Messages.</a:t>
            </a:r>
          </a:p>
          <a:p>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Grade 11 Communication and Multimodal Literacies emphasizes the development of </a:t>
            </a:r>
            <a:r>
              <a:rPr lang="en-US" sz="1200" b="0" kern="1200">
                <a:solidFill>
                  <a:schemeClr val="dk1"/>
                </a:solidFill>
                <a:effectLst/>
                <a:latin typeface="+mn-lt"/>
                <a:ea typeface="+mn-ea"/>
                <a:cs typeface="+mn-cs"/>
              </a:rPr>
              <a:t>effective oral communication and collaboration skills to build a community of learners that process, understand, and interpret content together.</a:t>
            </a:r>
          </a:p>
          <a:p>
            <a:endParaRPr lang="en-US">
              <a:cs typeface="Calibri"/>
            </a:endParaRPr>
          </a:p>
          <a:p>
            <a:r>
              <a:rPr lang="en-US">
                <a:solidFill>
                  <a:schemeClr val="dk1"/>
                </a:solidFill>
              </a:rPr>
              <a:t>This strand addresses skills that were previously in the 11.1 and 11.2 Standards in the 2017 English Standards of Learning. Many of the revisions address skills identified in various sub-strands of the 11.1 and 11.2 standard. </a:t>
            </a:r>
            <a:endParaRPr lang="en-US">
              <a:solidFill>
                <a:schemeClr val="dk1"/>
              </a:solidFill>
              <a:cs typeface="Calibri"/>
            </a:endParaRPr>
          </a:p>
          <a:p>
            <a:endParaRPr lang="en-US">
              <a:solidFill>
                <a:schemeClr val="dk1"/>
              </a:solidFill>
            </a:endParaRPr>
          </a:p>
          <a:p>
            <a:pPr>
              <a:lnSpc>
                <a:spcPct val="107000"/>
              </a:lnSpc>
            </a:pPr>
            <a:r>
              <a:rPr lang="en-US">
                <a:solidFill>
                  <a:schemeClr val="dk1"/>
                </a:solidFill>
              </a:rPr>
              <a:t>Many of the standards in 2024 provide additional clarity to the skill and increase the rigor. For example,</a:t>
            </a:r>
            <a:endParaRPr lang="en-US"/>
          </a:p>
          <a:p>
            <a:r>
              <a:rPr lang="en-US">
                <a:cs typeface="+mn-lt"/>
              </a:rPr>
              <a:t>11.C.1., Communication, Listening, and Collaboration, focuses on skills needed for respectful, collaborative discussion of grade level content, such as facilitation and contribution to discussions through the use of actively listening strategies and purposeful speaking. Students will learn to work as effective team members through flexibility, compromise, and consensus. </a:t>
            </a:r>
            <a:r>
              <a:rPr lang="en-US"/>
              <a:t>11.C.1. provides the specific skills needed for collaborative discussions of grade eleven topics and texts, and 11.C.1.A.ii. adds additional clarification around how to work effectively with others to 2017 11.1c.</a:t>
            </a:r>
            <a:endParaRPr lang="en-US">
              <a:cs typeface="Calibri" panose="020F0502020204030204"/>
            </a:endParaRPr>
          </a:p>
          <a:p>
            <a:endParaRPr lang="en-US">
              <a:cs typeface="+mn-lt"/>
            </a:endParaRPr>
          </a:p>
          <a:p>
            <a:br>
              <a:rPr lang="en-US">
                <a:cs typeface="+mn-lt"/>
              </a:rPr>
            </a:b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 Communication and Multimodal Literacies emphasizes the skills students should develop in grade eleven to contribute effectively and respectfully in a group setting.</a:t>
            </a:r>
          </a:p>
          <a:p>
            <a:endParaRPr lang="en-US">
              <a:cs typeface="Calibri"/>
            </a:endParaRPr>
          </a:p>
          <a:p>
            <a:r>
              <a:rPr lang="en-US">
                <a:cs typeface="+mn-lt"/>
              </a:rPr>
              <a:t>This strand specifically addresses skills that were previously in 2017 11.1; the 2024 Standards of Learning add clarity and rigor. For example, 11.C.1.A.iii. and 11.C.1.A.v. align to 11.1d and focus on the use of an evaluative process during interactions and will culminate in reflection of one’s own role within the group. Through this process students will learn to be thoughtful and tactful while simultaneously summarizing points of agreement and concession.</a:t>
            </a:r>
            <a:br>
              <a:rPr lang="en-US">
                <a:cs typeface="+mn-lt"/>
              </a:rPr>
            </a:br>
            <a:endParaRPr lang="en-US">
              <a:cs typeface="Calibri"/>
            </a:endParaRPr>
          </a:p>
          <a:p>
            <a:r>
              <a:rPr lang="en-US"/>
              <a:t>The new standards emphasize a delineation of the skills from what was formerly outlined in the 2017 Standards.</a:t>
            </a:r>
            <a:endParaRPr lang="en-US">
              <a:cs typeface="Calibri"/>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705068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 Communication 2 focuses on students building skills around speaking and presenting ideas, explicitly stating expectations to incorporate formal and informal presentations and discussions. </a:t>
            </a:r>
            <a:endParaRPr lang="en-US">
              <a:cs typeface="Calibri" panose="020F0502020204030204"/>
            </a:endParaRPr>
          </a:p>
          <a:p>
            <a:pPr marL="285750" indent="-285750">
              <a:lnSpc>
                <a:spcPct val="107000"/>
              </a:lnSpc>
              <a:buFont typeface="Arial,Sans-Serif"/>
              <a:buChar char="•"/>
            </a:pPr>
            <a:endParaRPr lang="en-US" b="1">
              <a:cs typeface="Calibri" panose="020F0502020204030204"/>
            </a:endParaRPr>
          </a:p>
          <a:p>
            <a:r>
              <a:rPr lang="en-US"/>
              <a:t>The emphasis of 11.C.2. is on the development of skills needed to report orally, to include selecting the appropriate mode and purpose for audience to determine diction and tone. Students will employ listening and speaking strategies, and rhetorical techniques as appropriate to the message. Alternate perspectives and claims will be addressed, and content will be evaluated for organization and effectiveness. </a:t>
            </a:r>
            <a:endParaRPr lang="en-US">
              <a:cs typeface="Calibri"/>
            </a:endParaRPr>
          </a:p>
          <a:p>
            <a:endParaRPr lang="en-US">
              <a:cs typeface="+mn-lt"/>
            </a:endParaRPr>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192822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spring of 2024 VDOE staff is partnering with teams of teachers and specialists to develop and provide support documents, such as this power point, around the 2024 English Standards of Learning.  The goal of these documents is to provide clarity around the revisions and highlight the changes between the 2017 and 2024 standards. </a:t>
            </a:r>
            <a:br>
              <a:rPr lang="en-US" dirty="0">
                <a:cs typeface="+mn-lt"/>
              </a:rPr>
            </a:br>
            <a:endParaRPr lang="en-US" dirty="0"/>
          </a:p>
          <a:p>
            <a:r>
              <a:rPr lang="en-US" dirty="0"/>
              <a:t>In the summer of 2024 VDOE staff will support divisions with professional learning through symposiums across the Commonwealth. </a:t>
            </a:r>
            <a:br>
              <a:rPr lang="en-US" dirty="0">
                <a:cs typeface="+mn-lt"/>
              </a:rPr>
            </a:br>
            <a:endParaRPr lang="en-US" dirty="0">
              <a:cs typeface="Calibri"/>
            </a:endParaRPr>
          </a:p>
          <a:p>
            <a:r>
              <a:rPr lang="en-US" dirty="0"/>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dirty="0">
              <a:cs typeface="Calibri" panose="020F0502020204030204"/>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 Communication 2 focuses on students building skills around formal and informal speaking engagements.</a:t>
            </a:r>
          </a:p>
          <a:p>
            <a:endParaRPr lang="en-US">
              <a:cs typeface="+mn-lt"/>
            </a:endParaRPr>
          </a:p>
          <a:p>
            <a:r>
              <a:rPr lang="en-US"/>
              <a:t>Many of the revisions address skills identified in various sub-strands of 2017's 11.1 standard. Many of the standards in 2024 provide additional clarity to the skill and increase the rigor. For example,</a:t>
            </a:r>
            <a:r>
              <a:rPr lang="en-US">
                <a:cs typeface="+mn-lt"/>
              </a:rPr>
              <a:t> 11.C.2., Speaking and Presentation of Ideas, adds clarity to 2017 11.1 and increases the rigor by adding specific examples of rhetorical devices, incorporating counterarguments, and explaining proper evaluation of the effectiveness of presentation, all of which enhance the depth to former standards.</a:t>
            </a:r>
            <a:r>
              <a:rPr lang="en-US"/>
              <a:t> </a:t>
            </a:r>
            <a:endParaRPr lang="en-US">
              <a:cs typeface="Calibri"/>
            </a:endParaRPr>
          </a:p>
          <a:p>
            <a:endParaRPr lang="en-US"/>
          </a:p>
          <a:p>
            <a:r>
              <a:rPr lang="en-US"/>
              <a:t>11.C.2.A.iv. adds specific examples of rhetorical devices to incorporate, as well as repetition and figurative language when delivering a message, aligning to the former 2017 11.1h; 11.C.2.A.v. incorporates use of counter arguments and rebuttals as appropriate when anticipating counterclaims or opposing perspectives, to the former 2017 11.1f, and 11.C.2.A.vi. clarifies 2017 11.1g and 11.1i by adding ways to evaluate the effectiveness of presentations, including addressing the strengths/weaknesses in evidence and reasoning.</a:t>
            </a:r>
            <a:br>
              <a:rPr lang="en-US">
                <a:cs typeface="+mn-lt"/>
              </a:rPr>
            </a:b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2849314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Communication 3, Integrating Multimodal Literacies, highlights skills needed for presentations and pieces. </a:t>
            </a:r>
            <a:endParaRPr lang="en-US" dirty="0">
              <a:cs typeface="Calibri"/>
            </a:endParaRPr>
          </a:p>
          <a:p>
            <a:endParaRPr lang="en-US" dirty="0">
              <a:cs typeface="Calibri"/>
            </a:endParaRPr>
          </a:p>
          <a:p>
            <a:r>
              <a:rPr lang="en-US" dirty="0"/>
              <a:t>This strand addresses skills that were previously in the 11.1 Standard in the 2017 English Standards of Learning, adding clarity to the skill and increasing the rigor. For example, 11.C.3.A. aligns to 2017 11.1 and adds creating, publishing, and delivering multimodal presentations and pieces that incorporate written and spoken components. 11.C.3.B. clarifies 2017 11.1g and specifies the multimodal literacy elements that can be included in an analysis. </a:t>
            </a:r>
            <a:endParaRPr lang="en-US" dirty="0">
              <a:cs typeface="Calibri"/>
            </a:endParaRPr>
          </a:p>
          <a:p>
            <a:endParaRPr lang="en-US" dirty="0">
              <a:cs typeface="Calibri"/>
            </a:endParaRPr>
          </a:p>
          <a:p>
            <a:endParaRPr lang="en-US" dirty="0"/>
          </a:p>
          <a:p>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1512661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Communication 3 focuses on Integrating Multimodal Literacies, highlighting skills needed for presentations and pieces, with 11.C.3.C adding specificity of purpose and incorporating multiple, simultaneous streams of information through a synthesis process. 11.C.3.C. addresses skills that were previously in the 11.2 Standard in the 2017 English Standards of Learning. Revisions address skills identified in various sub-strands of the 11.2 standard, adding both clarity and rigor.</a:t>
            </a:r>
            <a:endParaRPr lang="en-US" dirty="0">
              <a:cs typeface="Calibri"/>
            </a:endParaRPr>
          </a:p>
          <a:p>
            <a:endParaRPr lang="en-US" dirty="0"/>
          </a:p>
          <a:p>
            <a:pPr>
              <a:lnSpc>
                <a:spcPct val="107000"/>
              </a:lnSpc>
            </a:pPr>
            <a:r>
              <a:rPr lang="en-US" dirty="0"/>
              <a:t>For example, 11.C.3.C. aligns to 2017 11.2f and specifics the purpose of incorporating multiple streams of simultaneous information. 11.C.3.D. combines former standards 11.2b and 11.2g and incorporates ethical, purposeful, and strategic use of multimodal tools. </a:t>
            </a:r>
            <a:endParaRPr lang="en-US" dirty="0">
              <a:cs typeface="Calibri" panose="020F0502020204030204"/>
            </a:endParaRPr>
          </a:p>
          <a:p>
            <a:endParaRPr lang="en-US" dirty="0">
              <a:cs typeface="+mn-lt"/>
            </a:endParaRPr>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42</a:t>
            </a:fld>
            <a:endParaRPr lang="en-US"/>
          </a:p>
        </p:txBody>
      </p:sp>
    </p:spTree>
    <p:extLst>
      <p:ext uri="{BB962C8B-B14F-4D97-AF65-F5344CB8AC3E}">
        <p14:creationId xmlns:p14="http://schemas.microsoft.com/office/powerpoint/2010/main" val="3488623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 Communication 4, Examining Media Messages, analyzes sources and viewpoints of publications, critiques media reach and target for purpose, and analyzes visual and verbal media messages for content, intent, and effectiveness. </a:t>
            </a:r>
          </a:p>
          <a:p>
            <a:endParaRPr lang="en-US">
              <a:cs typeface="+mn-lt"/>
            </a:endParaRPr>
          </a:p>
          <a:p>
            <a:pPr>
              <a:lnSpc>
                <a:spcPct val="107000"/>
              </a:lnSpc>
            </a:pPr>
            <a:r>
              <a:rPr lang="en-US"/>
              <a:t>11.C.4. addresses skills that were previously in the 11.2 standard in the 2017 English Standards of Learning. Revisions address skills identified in various sub-strands of 11.2. For instance, 11.C.4. clarifies how to examine, describe, analyze, and evaluate media messages; 11.C.4.A. aligns to 2017 11.2c and 11.2b and specifies examples of print and digital publications that can be used when analyzing the viewpoint of publications. 11.C.4.C. combines 2017 11.2a, 11.2c, 11.2d, and 11.2e, and clarifies ways to analyze, compare and contrast the content, intent, impact and effectiveness of verbal and visual media messages on the audience. </a:t>
            </a:r>
            <a:endParaRPr lang="en-US">
              <a:cs typeface="Calibri"/>
            </a:endParaRPr>
          </a:p>
          <a:p>
            <a:pPr>
              <a:lnSpc>
                <a:spcPct val="107000"/>
              </a:lnSpc>
            </a:pPr>
            <a:endParaRPr lang="en-US">
              <a:cs typeface="Calibri"/>
            </a:endParaRPr>
          </a:p>
          <a:p>
            <a:pPr>
              <a:lnSpc>
                <a:spcPct val="107000"/>
              </a:lnSpc>
            </a:pPr>
            <a:r>
              <a:rPr lang="en-US">
                <a:cs typeface="Calibri"/>
              </a:rPr>
              <a:t>These changes to the 2024 Standards of Learning were made to not only increase clarity, but also rigor.</a:t>
            </a:r>
          </a:p>
          <a:p>
            <a:endParaRPr lang="en-US">
              <a:cs typeface="+mn-lt"/>
            </a:endParaRPr>
          </a:p>
          <a:p>
            <a:endParaRPr lang="en-US">
              <a:cs typeface="+mn-lt"/>
            </a:endParaRPr>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43</a:t>
            </a:fld>
            <a:endParaRPr lang="en-US"/>
          </a:p>
        </p:txBody>
      </p:sp>
    </p:spTree>
    <p:extLst>
      <p:ext uri="{BB962C8B-B14F-4D97-AF65-F5344CB8AC3E}">
        <p14:creationId xmlns:p14="http://schemas.microsoft.com/office/powerpoint/2010/main" val="1501479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finish by looking at the Research Strand. The focus of this strand is conducting research and reading conceptually related texts for a variety of purposes. </a:t>
            </a:r>
          </a:p>
          <a:p>
            <a:endParaRPr lang="en-US"/>
          </a:p>
          <a:p>
            <a:r>
              <a:rPr lang="en-US"/>
              <a:t>The Research strand has been organized into one category: Evaluation and Synthesis of Information. </a:t>
            </a:r>
          </a:p>
        </p:txBody>
      </p:sp>
      <p:sp>
        <p:nvSpPr>
          <p:cNvPr id="4" name="Slide Number Placeholder 3"/>
          <p:cNvSpPr>
            <a:spLocks noGrp="1"/>
          </p:cNvSpPr>
          <p:nvPr>
            <p:ph type="sldNum" sz="quarter" idx="5"/>
          </p:nvPr>
        </p:nvSpPr>
        <p:spPr/>
        <p:txBody>
          <a:bodyPr/>
          <a:lstStyle/>
          <a:p>
            <a:fld id="{40DDDA28-A9E5-470C-8A90-D17729306CEC}" type="slidenum">
              <a:rPr lang="en-US" smtClean="0"/>
              <a:t>44</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11 Research focuses on students conducting research and reading a series of conceptually related texts on selected topics to build knowledge on grade-eleven content, texts, and areas prompted by student interest.   </a:t>
            </a:r>
          </a:p>
          <a:p>
            <a:r>
              <a:rPr lang="en-US"/>
              <a:t> </a:t>
            </a:r>
          </a:p>
          <a:p>
            <a:r>
              <a:rPr lang="en-US"/>
              <a:t>This strand addresses skills that were previously in the 11.8 Standard in the 2017 English Standards of Learning. Many of the revisions address skills identified in various sub-strands of the 11.8 standard. </a:t>
            </a:r>
            <a:endParaRPr lang="en-US">
              <a:cs typeface="Calibri"/>
            </a:endParaRPr>
          </a:p>
          <a:p>
            <a:endParaRPr lang="en-US"/>
          </a:p>
          <a:p>
            <a:pPr>
              <a:lnSpc>
                <a:spcPct val="107000"/>
              </a:lnSpc>
            </a:pPr>
            <a:r>
              <a:rPr lang="en-US"/>
              <a:t>Many of the standards in 2024 provide additional clarity to the skill and increase the rigor. For example, 11.R.1. focuses on Evaluation and Synthesis of Information by focusing student research to use conceptually related texts when conducting research prompted by student interest; 11.R.1.C. aligns to 2017 11.8c and specifies objectively evaluating primary and secondary sources while researching. It also provides guidance on how to evaluate the sources.  </a:t>
            </a:r>
            <a:endParaRPr lang="en-US">
              <a:cs typeface="Calibri"/>
            </a:endParaRPr>
          </a:p>
          <a:p>
            <a:pPr>
              <a:lnSpc>
                <a:spcPct val="107000"/>
              </a:lnSpc>
            </a:pPr>
            <a:endParaRPr lang="en-US"/>
          </a:p>
          <a:p>
            <a:endParaRPr lang="en-US">
              <a:solidFill>
                <a:srgbClr val="5B9BD5"/>
              </a:solidFill>
              <a:cs typeface="Calibri"/>
            </a:endParaRPr>
          </a:p>
          <a:p>
            <a:endParaRPr lang="en-US">
              <a:solidFill>
                <a:srgbClr val="5B9BD5"/>
              </a:solidFill>
            </a:endParaRPr>
          </a:p>
          <a:p>
            <a:endParaRPr lang="en-US">
              <a:solidFill>
                <a:srgbClr val="5B9BD5"/>
              </a:solidFill>
            </a:endParaRPr>
          </a:p>
          <a:p>
            <a:br>
              <a:rPr lang="en-US">
                <a:cs typeface="+mn-lt"/>
              </a:rPr>
            </a:br>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endParaRPr lang="en-US">
              <a:solidFill>
                <a:srgbClr val="5B9BD5"/>
              </a:solidFill>
            </a:endParaRPr>
          </a:p>
          <a:p>
            <a:br>
              <a:rPr lang="en-US">
                <a:cs typeface="+mn-lt"/>
              </a:rPr>
            </a:br>
            <a:endParaRPr lang="en-US">
              <a:solidFill>
                <a:srgbClr val="5B9BD5"/>
              </a:solidFill>
            </a:endParaRPr>
          </a:p>
          <a:p>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endParaRPr lang="en-US">
              <a:solidFill>
                <a:srgbClr val="5B9BD5"/>
              </a:solidFill>
            </a:endParaRPr>
          </a:p>
          <a:p>
            <a:endParaRPr lang="en-US">
              <a:solidFill>
                <a:srgbClr val="5B9BD5"/>
              </a:solidFill>
              <a:latin typeface="Calibri"/>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45</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t>11 Research focuses on students conducting research and reading a series of conceptually related texts on selected topics to build knowledge on grade-eleven content, texts, and areas prompted by student interest.   </a:t>
            </a:r>
          </a:p>
          <a:p>
            <a:pPr>
              <a:lnSpc>
                <a:spcPct val="107000"/>
              </a:lnSpc>
            </a:pPr>
            <a:endParaRPr lang="en-US" dirty="0"/>
          </a:p>
          <a:p>
            <a:pPr>
              <a:lnSpc>
                <a:spcPct val="107000"/>
              </a:lnSpc>
            </a:pPr>
            <a:r>
              <a:rPr lang="en-US" dirty="0"/>
              <a:t>11.R.1.F. aligns to 2017 11.8d and clarifies citing primary and secondary sources appropriately for quoted and paraphrased ideas.  11.R.1.H. expands 2017 11.8f to incorporate ethical use of all sources, including the Internet, Artificial Intelligence, and new technologies as they develop.  </a:t>
            </a:r>
            <a:endParaRPr lang="en-US" dirty="0">
              <a:cs typeface="Calibri" panose="020F0502020204030204"/>
            </a:endParaRPr>
          </a:p>
          <a:p>
            <a:pPr>
              <a:lnSpc>
                <a:spcPct val="107000"/>
              </a:lnSpc>
            </a:pPr>
            <a:endParaRPr lang="en-US" dirty="0">
              <a:cs typeface="Calibri" panose="020F0502020204030204"/>
            </a:endParaRPr>
          </a:p>
          <a:p>
            <a:pPr>
              <a:lnSpc>
                <a:spcPct val="107000"/>
              </a:lnSpc>
            </a:pPr>
            <a:r>
              <a:rPr lang="en-US" dirty="0">
                <a:cs typeface="+mn-lt"/>
              </a:rPr>
              <a:t>The 2024 Standards of Learning are organized to provide more explicit, precise guidelines for the content.</a:t>
            </a:r>
          </a:p>
          <a:p>
            <a:endParaRPr lang="en-US" dirty="0">
              <a:cs typeface="Calibri"/>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cs typeface="+mn-lt"/>
            </a:endParaRPr>
          </a:p>
          <a:p>
            <a:br>
              <a:rPr lang="en-US" dirty="0">
                <a:cs typeface="+mn-lt"/>
              </a:rPr>
            </a:br>
            <a:endParaRPr lang="en-US" dirty="0"/>
          </a:p>
          <a:p>
            <a:endParaRPr lang="en-US" dirty="0">
              <a:cs typeface="+mn-lt"/>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46</a:t>
            </a:fld>
            <a:endParaRPr lang="en-US"/>
          </a:p>
        </p:txBody>
      </p:sp>
    </p:spTree>
    <p:extLst>
      <p:ext uri="{BB962C8B-B14F-4D97-AF65-F5344CB8AC3E}">
        <p14:creationId xmlns:p14="http://schemas.microsoft.com/office/powerpoint/2010/main" val="1590086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2024 English Standards of Learning will raise academic expectations for students and schools.  They are designed to provide a clear and vertically coherent set of skills that spiral up and increase in depth as students progress through K-12. </a:t>
            </a:r>
          </a:p>
          <a:p>
            <a:endParaRPr lang="en-US">
              <a:cs typeface="Calibri"/>
            </a:endParaRPr>
          </a:p>
          <a:p>
            <a:r>
              <a:rPr lang="en-US">
                <a:cs typeface="Calibri"/>
              </a:rPr>
              <a:t>The development and focus on Developing Skilled Readers and Building Reading Stamina will ensure that every student is equipped access to educational experiences that prepare them for their postsecondary opportunities. </a:t>
            </a:r>
          </a:p>
          <a:p>
            <a:endParaRPr lang="en-US">
              <a:cs typeface="Calibri"/>
            </a:endParaRPr>
          </a:p>
          <a:p>
            <a:r>
              <a:rPr lang="en-US">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47</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48</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standards revisions focused on providing clarity for grade level expectations within the different aspects of literacy development.  </a:t>
            </a:r>
          </a:p>
          <a:p>
            <a:endParaRPr lang="en-US" dirty="0">
              <a:cs typeface="+mn-lt"/>
            </a:endParaRPr>
          </a:p>
          <a:p>
            <a:r>
              <a:rPr lang="en-US" dirty="0"/>
              <a:t>There was an increased emphasis on foundational literacy skills in addition to providing clarity for student expectations at each grade level. This will provide alignment with the requirements of the Virginia Literacy Act. </a:t>
            </a:r>
            <a:endParaRPr lang="en-US" dirty="0">
              <a:cs typeface="Calibri"/>
            </a:endParaRPr>
          </a:p>
          <a:p>
            <a:endParaRPr lang="en-US" dirty="0">
              <a:cs typeface="+mn-lt"/>
            </a:endParaRPr>
          </a:p>
          <a:p>
            <a:r>
              <a:rPr lang="en-US" dirty="0"/>
              <a:t>By adding the Developing Skilled Readers and Building Reading Stamina strand, there is a continued emphasis on text reading and fluency as the student begins to read and comprehend more complex literary and informational text.</a:t>
            </a:r>
            <a:br>
              <a:rPr lang="en-US" dirty="0">
                <a:cs typeface="+mn-lt"/>
              </a:rPr>
            </a:br>
            <a:endParaRPr lang="en-US" dirty="0">
              <a:cs typeface="Calibri"/>
            </a:endParaRPr>
          </a:p>
          <a:p>
            <a:r>
              <a:rPr lang="en-US" dirty="0"/>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dirty="0">
              <a:cs typeface="Calibri"/>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increased in number of strands, from four in 2017 to ten in 2024.  This restructuring of strands was done purposefully to provide additional support around the skills all students need to be strategic readers and writers. </a:t>
            </a:r>
          </a:p>
          <a:p>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10 strands in the 2024 English Standards of Learning, has sub-strands.  The sub-strands work as a support by grouping common standards together and providing clarity on what skills and strategies are needed at each grade level. </a:t>
            </a:r>
            <a:br>
              <a:rPr lang="en-US" dirty="0">
                <a:cs typeface="+mn-lt"/>
              </a:rPr>
            </a:br>
            <a:endParaRPr lang="en-US" dirty="0"/>
          </a:p>
          <a:p>
            <a:r>
              <a:rPr lang="en-US" dirty="0"/>
              <a:t>Some of the strands and sub-strands are specific to a certain grade or grade band.  For example, in the Foundations of Reading Strand in Kindergarten, there is a sub-strand for Print Concepts.  This sub-strand is specific to Kindergarten because that is the grade level where those skills are the focus.  </a:t>
            </a:r>
            <a:endParaRPr lang="en-US" dirty="0">
              <a:cs typeface="Calibri"/>
            </a:endParaRPr>
          </a:p>
          <a:p>
            <a:br>
              <a:rPr lang="en-US" dirty="0">
                <a:cs typeface="+mn-lt"/>
              </a:rPr>
            </a:br>
            <a:r>
              <a:rPr lang="en-US" dirty="0"/>
              <a:t>Please take time to look over the strands and sub-strands for Grade 11. The strands in the Grade 11 2024 English Standards of Learning have sub-strands. We will review the strands and sub-strands for Grade 11 in this presentation. </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11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11 Crosswalk and Summary of Revisions.  There are four quadrants – The 2017 SOL to the 2024 SOL Numbering, The Parameter Changes/Clarifications (2024 SOL),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dirty="0">
              <a:cs typeface="Calibri"/>
            </a:endParaRPr>
          </a:p>
          <a:p>
            <a:endParaRPr lang="en-US" dirty="0">
              <a:cs typeface="+mn-lt"/>
            </a:endParaRPr>
          </a:p>
          <a:p>
            <a:r>
              <a:rPr lang="en-US" dirty="0"/>
              <a:t>Click 8- In the Additions to the Grade level, you will see which standards are new to that grade level.  If they were moved from another grade level in the 2017 standards, the grade level will be listed.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4/30/2024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hyperlink" Target="mailto:VDOE.English@doe.virginia.gov" TargetMode="External"/><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a:latin typeface="Georgia"/>
              </a:rPr>
              <a:t>Grade 11 </a:t>
            </a:r>
          </a:p>
          <a:p>
            <a:r>
              <a:rPr lang="en-US">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Audio Recording Apr 29, 2024 at 12:28:15 PM">
            <a:hlinkClick r:id="" action="ppaction://media"/>
            <a:extLst>
              <a:ext uri="{FF2B5EF4-FFF2-40B4-BE49-F238E27FC236}">
                <a16:creationId xmlns:a16="http://schemas.microsoft.com/office/drawing/2014/main" id="{CB938D69-FA23-920D-B39A-F9B5FD6895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0275" y="5080000"/>
            <a:ext cx="812800" cy="812800"/>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5" name="Audio Recording Apr 29, 2024 at 1:24:36 PM">
            <a:hlinkClick r:id="" action="ppaction://media"/>
            <a:extLst>
              <a:ext uri="{FF2B5EF4-FFF2-40B4-BE49-F238E27FC236}">
                <a16:creationId xmlns:a16="http://schemas.microsoft.com/office/drawing/2014/main" id="{26FBDB59-D902-BE30-4470-ACC54AA883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1724" y="5276850"/>
            <a:ext cx="812800" cy="8128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72448607"/>
              </p:ext>
            </p:extLst>
          </p:nvPr>
        </p:nvGraphicFramePr>
        <p:xfrm>
          <a:off x="353391" y="265043"/>
          <a:ext cx="11452080" cy="314325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marR="0" algn="l">
                        <a:lnSpc>
                          <a:spcPct val="107000"/>
                        </a:lnSpc>
                        <a:spcBef>
                          <a:spcPts val="0"/>
                        </a:spcBef>
                        <a:spcAft>
                          <a:spcPts val="0"/>
                        </a:spcAft>
                      </a:pPr>
                      <a:r>
                        <a:rPr lang="en-US" sz="1400" b="1" i="1" kern="100">
                          <a:solidFill>
                            <a:srgbClr val="1A4480"/>
                          </a:solidFill>
                          <a:effectLst/>
                          <a:latin typeface="+mj-lt"/>
                          <a:ea typeface="Times New Roman" panose="02020603050405020304" pitchFamily="18" charset="0"/>
                          <a:cs typeface="Times New Roman" panose="02020603050405020304" pitchFamily="18" charset="0"/>
                        </a:rPr>
                        <a:t>N/A</a:t>
                      </a:r>
                    </a:p>
                    <a:p>
                      <a:pPr marL="0" marR="0" algn="l">
                        <a:lnSpc>
                          <a:spcPct val="107000"/>
                        </a:lnSpc>
                        <a:spcBef>
                          <a:spcPts val="0"/>
                        </a:spcBef>
                        <a:spcAft>
                          <a:spcPts val="0"/>
                        </a:spcAft>
                      </a:pPr>
                      <a:endParaRPr lang="en-US" sz="1200" b="1" i="1" kern="100">
                        <a:effectLst/>
                        <a:latin typeface="+mj-lt"/>
                        <a:ea typeface="Times New Roman" panose="02020603050405020304" pitchFamily="18"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a:solidFill>
                            <a:srgbClr val="1A4480"/>
                          </a:solidFill>
                          <a:effectLst/>
                          <a:highlight>
                            <a:srgbClr val="FFFFFF"/>
                          </a:highlight>
                          <a:latin typeface="+mj-lt"/>
                          <a:ea typeface="+mn-ea"/>
                          <a:cs typeface="+mn-cs"/>
                        </a:rPr>
                        <a:t>See </a:t>
                      </a:r>
                      <a:r>
                        <a:rPr lang="en-US" sz="1400" b="1" kern="1200">
                          <a:solidFill>
                            <a:srgbClr val="1A4480"/>
                          </a:solidFill>
                          <a:effectLst/>
                          <a:highlight>
                            <a:srgbClr val="FFFFFF"/>
                          </a:highlight>
                          <a:latin typeface="+mj-lt"/>
                          <a:ea typeface="+mn-ea"/>
                          <a:cs typeface="Times New Roman" panose="02020603050405020304" pitchFamily="18" charset="0"/>
                        </a:rPr>
                        <a:t>Kindergarten through grade five for the Foundations for Reading standards.</a:t>
                      </a:r>
                      <a:r>
                        <a:rPr lang="en-US" sz="1400">
                          <a:solidFill>
                            <a:srgbClr val="1A4480"/>
                          </a:solidFill>
                          <a:effectLst/>
                          <a:highlight>
                            <a:srgbClr val="FFFFFF"/>
                          </a:highlight>
                          <a:latin typeface="+mj-lt"/>
                          <a:cs typeface="Times New Roman" panose="02020603050405020304" pitchFamily="18" charset="0"/>
                        </a:rPr>
                        <a:t> </a:t>
                      </a:r>
                      <a:br>
                        <a:rPr lang="en-US" sz="1400">
                          <a:solidFill>
                            <a:srgbClr val="1A4480"/>
                          </a:solidFill>
                          <a:effectLst/>
                          <a:highlight>
                            <a:srgbClr val="FFFFFF"/>
                          </a:highlight>
                          <a:latin typeface="+mj-lt"/>
                          <a:cs typeface="Times New Roman" panose="02020603050405020304" pitchFamily="18" charset="0"/>
                        </a:rPr>
                      </a:br>
                      <a:r>
                        <a:rPr lang="en-US" sz="1400" b="1">
                          <a:solidFill>
                            <a:srgbClr val="1A4480"/>
                          </a:solidFill>
                          <a:effectLst/>
                          <a:highlight>
                            <a:srgbClr val="FFFFFF"/>
                          </a:highlight>
                          <a:latin typeface="+mj-lt"/>
                          <a:cs typeface="Times New Roman" panose="02020603050405020304" pitchFamily="18" charset="0"/>
                        </a:rPr>
                        <a:t> </a:t>
                      </a:r>
                      <a:endParaRPr lang="en-US" sz="1400">
                        <a:solidFill>
                          <a:srgbClr val="1A4480"/>
                        </a:solidFill>
                        <a:effectLst/>
                        <a:highlight>
                          <a:srgbClr val="FFFFFF"/>
                        </a:highlight>
                        <a:latin typeface="+mj-lt"/>
                        <a:cs typeface="Times New Roman" panose="02020603050405020304" pitchFamily="18" charset="0"/>
                      </a:endParaRPr>
                    </a:p>
                    <a:p>
                      <a:endParaRPr lang="en-US" sz="1400" b="0" i="1" kern="1200">
                        <a:solidFill>
                          <a:schemeClr val="dk1"/>
                        </a:solidFill>
                        <a:effectLst/>
                        <a:highlight>
                          <a:srgbClr val="FFFFFF"/>
                        </a:highlight>
                        <a:latin typeface="+mj-lt"/>
                        <a:ea typeface="+mn-ea"/>
                        <a:cs typeface="+mn-cs"/>
                      </a:endParaRPr>
                    </a:p>
                    <a:p>
                      <a:endParaRPr lang="en-US" sz="1400" b="0" i="1"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86177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latin typeface="+mj-lt"/>
              </a:rPr>
            </a:br>
            <a:r>
              <a:rPr lang="en-US" sz="1600" b="1" u="sng">
                <a:solidFill>
                  <a:srgbClr val="FFFFFF"/>
                </a:solidFill>
                <a:latin typeface="+mj-lt"/>
                <a:cs typeface="Calibri"/>
              </a:rPr>
              <a:t>Revisions</a:t>
            </a:r>
            <a:r>
              <a:rPr lang="en-US" sz="1600" b="1">
                <a:solidFill>
                  <a:srgbClr val="FFFFFF"/>
                </a:solidFill>
                <a:latin typeface="+mj-lt"/>
                <a:cs typeface="Calibri"/>
              </a:rPr>
              <a:t>:</a:t>
            </a:r>
          </a:p>
          <a:p>
            <a:pPr marL="228600" indent="-228600">
              <a:buFont typeface=""/>
              <a:buChar char="•"/>
            </a:pPr>
            <a:r>
              <a:rPr lang="en-US" sz="1600" b="1">
                <a:solidFill>
                  <a:srgbClr val="FFFFFF"/>
                </a:solidFill>
                <a:latin typeface="+mj-lt"/>
                <a:cs typeface="Calibri"/>
              </a:rPr>
              <a:t>Foundations for Reading  begins in grade K and ends in Grade 5. </a:t>
            </a:r>
          </a:p>
        </p:txBody>
      </p:sp>
      <p:pic>
        <p:nvPicPr>
          <p:cNvPr id="3" name="Audio Recording Apr 29, 2024 at 1:30:27 PM">
            <a:hlinkClick r:id="" action="ppaction://media"/>
            <a:extLst>
              <a:ext uri="{FF2B5EF4-FFF2-40B4-BE49-F238E27FC236}">
                <a16:creationId xmlns:a16="http://schemas.microsoft.com/office/drawing/2014/main" id="{62893B45-2F35-A909-2534-48B1874F23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322" y="5022406"/>
            <a:ext cx="812800" cy="812800"/>
          </a:xfrm>
          <a:prstGeom prst="rect">
            <a:avLst/>
          </a:prstGeom>
        </p:spPr>
      </p:pic>
    </p:spTree>
    <p:extLst>
      <p:ext uri="{BB962C8B-B14F-4D97-AF65-F5344CB8AC3E}">
        <p14:creationId xmlns:p14="http://schemas.microsoft.com/office/powerpoint/2010/main" val="361473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Audio Recording Apr 29, 2024 at 1:32:11 PM">
            <a:hlinkClick r:id="" action="ppaction://media"/>
            <a:extLst>
              <a:ext uri="{FF2B5EF4-FFF2-40B4-BE49-F238E27FC236}">
                <a16:creationId xmlns:a16="http://schemas.microsoft.com/office/drawing/2014/main" id="{E5B1BCD9-AD46-231A-BA8C-7947F9A6C3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202295"/>
            <a:ext cx="812800" cy="8128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0722687"/>
              </p:ext>
            </p:extLst>
          </p:nvPr>
        </p:nvGraphicFramePr>
        <p:xfrm>
          <a:off x="353391" y="265043"/>
          <a:ext cx="11452080" cy="5151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r>
                        <a:rPr lang="en-US" sz="1500" b="1" kern="1200">
                          <a:solidFill>
                            <a:srgbClr val="1A4480"/>
                          </a:solidFill>
                          <a:effectLst/>
                          <a:highlight>
                            <a:srgbClr val="FFFFFF"/>
                          </a:highlight>
                          <a:latin typeface="+mj-lt"/>
                          <a:ea typeface="+mn-ea"/>
                          <a:cs typeface="+mn-cs"/>
                        </a:rPr>
                        <a:t>11.4 The student will read, comprehend, and analyze relationships among American literature, history, and culture.</a:t>
                      </a:r>
                    </a:p>
                    <a:p>
                      <a:pPr lvl="0"/>
                      <a:r>
                        <a:rPr lang="en-US" sz="1500" kern="1200">
                          <a:solidFill>
                            <a:srgbClr val="3E5B91"/>
                          </a:solidFill>
                          <a:effectLst/>
                          <a:highlight>
                            <a:srgbClr val="FFFFFF"/>
                          </a:highlight>
                          <a:latin typeface="+mj-lt"/>
                          <a:ea typeface="+mn-ea"/>
                          <a:cs typeface="+mn-cs"/>
                        </a:rPr>
                        <a:t>j) Generate and respond logically to literal, inferential, evaluative, synthesizing, and critical thinking questions about the text(s).</a:t>
                      </a:r>
                    </a:p>
                    <a:p>
                      <a:pPr lvl="0"/>
                      <a:r>
                        <a:rPr lang="en-US" sz="1500" kern="1200">
                          <a:solidFill>
                            <a:srgbClr val="3E5B91"/>
                          </a:solidFill>
                          <a:effectLst/>
                          <a:highlight>
                            <a:srgbClr val="FFFFFF"/>
                          </a:highlight>
                          <a:latin typeface="+mj-lt"/>
                          <a:ea typeface="+mn-ea"/>
                          <a:cs typeface="+mn-cs"/>
                        </a:rPr>
                        <a:t>k) Compare/contrast literary and informational nonfiction texts.</a:t>
                      </a:r>
                    </a:p>
                    <a:p>
                      <a:endParaRPr lang="en-US" sz="1500" kern="1200">
                        <a:solidFill>
                          <a:schemeClr val="dk1"/>
                        </a:solidFill>
                        <a:effectLst/>
                        <a:highlight>
                          <a:srgbClr val="FFFFFF"/>
                        </a:highlight>
                        <a:latin typeface="+mj-lt"/>
                        <a:ea typeface="+mn-ea"/>
                        <a:cs typeface="+mn-cs"/>
                      </a:endParaRPr>
                    </a:p>
                    <a:p>
                      <a:r>
                        <a:rPr lang="en-US" sz="1500" b="1" kern="1200">
                          <a:solidFill>
                            <a:srgbClr val="1A4480"/>
                          </a:solidFill>
                          <a:effectLst/>
                          <a:highlight>
                            <a:srgbClr val="FFFFFF"/>
                          </a:highlight>
                          <a:latin typeface="+mj-lt"/>
                          <a:ea typeface="+mn-ea"/>
                          <a:cs typeface="+mn-cs"/>
                        </a:rPr>
                        <a:t>11.5 The student will read, interpret, analyze, and evaluate a variety of nonfiction texts including employment documents and technical writing.</a:t>
                      </a:r>
                    </a:p>
                    <a:p>
                      <a:pPr lvl="0"/>
                      <a:r>
                        <a:rPr lang="en-US" sz="1500" kern="1200">
                          <a:solidFill>
                            <a:srgbClr val="3E5B91"/>
                          </a:solidFill>
                          <a:effectLst/>
                          <a:highlight>
                            <a:srgbClr val="FFFFFF"/>
                          </a:highlight>
                          <a:latin typeface="+mj-lt"/>
                          <a:ea typeface="+mn-ea"/>
                          <a:cs typeface="Times New Roman"/>
                        </a:rPr>
                        <a:t>e) Draw conclusions and make inferences on explicit and implied information using textual support.</a:t>
                      </a:r>
                    </a:p>
                    <a:p>
                      <a:pPr lvl="0"/>
                      <a:r>
                        <a:rPr lang="en-US" sz="1500" kern="1200" err="1">
                          <a:solidFill>
                            <a:srgbClr val="3E5B91"/>
                          </a:solidFill>
                          <a:effectLst/>
                          <a:highlight>
                            <a:srgbClr val="FFFFFF"/>
                          </a:highlight>
                          <a:latin typeface="+mj-lt"/>
                          <a:ea typeface="+mn-ea"/>
                          <a:cs typeface="Times New Roman"/>
                        </a:rPr>
                        <a:t>i</a:t>
                      </a:r>
                      <a:r>
                        <a:rPr lang="en-US" sz="1500" kern="1200">
                          <a:solidFill>
                            <a:srgbClr val="3E5B91"/>
                          </a:solidFill>
                          <a:effectLst/>
                          <a:highlight>
                            <a:srgbClr val="FFFFFF"/>
                          </a:highlight>
                          <a:latin typeface="+mj-lt"/>
                          <a:ea typeface="+mn-ea"/>
                          <a:cs typeface="Times New Roman"/>
                        </a:rPr>
                        <a:t>) Generate and respond logically to literal, inferential, evaluative, synthesizing, and critical thinking questions about the text(s).</a:t>
                      </a:r>
                    </a:p>
                    <a:p>
                      <a:pPr marL="342900" lvl="0" indent="-342900" algn="l">
                        <a:lnSpc>
                          <a:spcPct val="100000"/>
                        </a:lnSpc>
                        <a:spcBef>
                          <a:spcPts val="0"/>
                        </a:spcBef>
                        <a:spcAft>
                          <a:spcPts val="0"/>
                        </a:spcAft>
                        <a:buClr>
                          <a:srgbClr val="003C71"/>
                        </a:buClr>
                        <a:buAutoNum type="alphaLcPeriod"/>
                      </a:pPr>
                      <a:endParaRPr lang="en-US" sz="1250" b="0" i="0" u="none" strike="noStrike" noProof="0">
                        <a:solidFill>
                          <a:srgbClr val="000000"/>
                        </a:solidFill>
                        <a:effectLst/>
                        <a:highlight>
                          <a:srgbClr val="FFFFFF"/>
                        </a:highlight>
                        <a:latin typeface="+mj-lt"/>
                      </a:endParaRPr>
                    </a:p>
                    <a:p>
                      <a:pPr lvl="0" algn="l">
                        <a:lnSpc>
                          <a:spcPct val="100000"/>
                        </a:lnSpc>
                        <a:spcBef>
                          <a:spcPts val="0"/>
                        </a:spcBef>
                        <a:spcAft>
                          <a:spcPts val="0"/>
                        </a:spcAft>
                        <a:buNone/>
                      </a:pPr>
                      <a:endParaRPr lang="en-US" sz="1250" b="1" i="0" u="none" strike="noStrike" noProof="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sz="1250">
                        <a:solidFill>
                          <a:schemeClr val="accent1"/>
                        </a:solidFill>
                        <a:latin typeface="+mj-lt"/>
                      </a:endParaRPr>
                    </a:p>
                    <a:p>
                      <a:pPr fontAlgn="t"/>
                      <a:br>
                        <a:rPr lang="en-US" sz="1250">
                          <a:effectLst/>
                          <a:highlight>
                            <a:srgbClr val="FFFFFF"/>
                          </a:highlight>
                          <a:latin typeface="+mj-lt"/>
                        </a:rPr>
                      </a:br>
                      <a:endParaRPr lang="en-US" sz="125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200" b="1" kern="1200">
                          <a:solidFill>
                            <a:srgbClr val="1A4480"/>
                          </a:solidFill>
                          <a:effectLst/>
                          <a:highlight>
                            <a:srgbClr val="FFFFFF"/>
                          </a:highlight>
                          <a:latin typeface="+mj-lt"/>
                          <a:ea typeface="+mn-ea"/>
                          <a:cs typeface="+mn-cs"/>
                        </a:rPr>
                        <a:t>11.DSR</a:t>
                      </a:r>
                      <a:endParaRPr lang="en-US" sz="1200" kern="1200">
                        <a:solidFill>
                          <a:srgbClr val="1A4480"/>
                        </a:solidFill>
                        <a:effectLst/>
                        <a:highlight>
                          <a:srgbClr val="FFFFFF"/>
                        </a:highlight>
                        <a:latin typeface="+mj-lt"/>
                        <a:ea typeface="+mn-ea"/>
                        <a:cs typeface="+mn-cs"/>
                      </a:endParaRPr>
                    </a:p>
                    <a:p>
                      <a:r>
                        <a:rPr lang="en-US" sz="1200" b="1" kern="1200">
                          <a:solidFill>
                            <a:srgbClr val="1A4480"/>
                          </a:solidFill>
                          <a:effectLst/>
                          <a:highlight>
                            <a:srgbClr val="FFFFFF"/>
                          </a:highlight>
                          <a:latin typeface="+mj-lt"/>
                          <a:ea typeface="+mn-ea"/>
                          <a:cs typeface="+mn-cs"/>
                        </a:rPr>
                        <a:t>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endParaRPr lang="en-US" sz="1200" kern="1200">
                        <a:solidFill>
                          <a:srgbClr val="1A4480"/>
                        </a:solidFill>
                        <a:effectLst/>
                        <a:highlight>
                          <a:srgbClr val="FFFFFF"/>
                        </a:highlight>
                        <a:latin typeface="+mj-lt"/>
                        <a:ea typeface="+mn-ea"/>
                        <a:cs typeface="+mn-cs"/>
                      </a:endParaRPr>
                    </a:p>
                    <a:p>
                      <a:pPr lvl="0"/>
                      <a:r>
                        <a:rPr lang="en-US" sz="1200" kern="1200">
                          <a:solidFill>
                            <a:schemeClr val="dk1"/>
                          </a:solidFill>
                          <a:effectLst/>
                          <a:highlight>
                            <a:srgbClr val="FFFFFF"/>
                          </a:highlight>
                          <a:latin typeface="+mj-lt"/>
                          <a:ea typeface="+mn-ea"/>
                          <a:cs typeface="Times New Roman"/>
                        </a:rPr>
                        <a:t>A. Read a variety of grade-level complex text with accuracy, automaticity, appropriate rate, and meaningful expression in successive readings to support comprehension. Monitor while reading to confirm or self-correct word recognition and understanding, as necessary </a:t>
                      </a:r>
                      <a:r>
                        <a:rPr lang="en-US" sz="1200" b="1" kern="1200">
                          <a:solidFill>
                            <a:schemeClr val="dk1"/>
                          </a:solidFill>
                          <a:effectLst/>
                          <a:highlight>
                            <a:srgbClr val="FFFFFF"/>
                          </a:highlight>
                          <a:latin typeface="+mj-lt"/>
                          <a:ea typeface="+mn-ea"/>
                          <a:cs typeface="Times New Roman"/>
                        </a:rPr>
                        <a:t>(Reading Fluency, K-12)</a:t>
                      </a:r>
                      <a:r>
                        <a:rPr lang="en-US" sz="1200" kern="1200">
                          <a:solidFill>
                            <a:schemeClr val="dk1"/>
                          </a:solidFill>
                          <a:effectLst/>
                          <a:highlight>
                            <a:srgbClr val="FFFFFF"/>
                          </a:highlight>
                          <a:latin typeface="+mj-lt"/>
                          <a:ea typeface="+mn-ea"/>
                          <a:cs typeface="Times New Roman"/>
                        </a:rPr>
                        <a:t>.</a:t>
                      </a:r>
                    </a:p>
                    <a:p>
                      <a:r>
                        <a:rPr lang="en-US" sz="1200" kern="1200">
                          <a:solidFill>
                            <a:schemeClr val="dk1"/>
                          </a:solidFill>
                          <a:effectLst/>
                          <a:highlight>
                            <a:srgbClr val="FFFFFF"/>
                          </a:highlight>
                          <a:latin typeface="+mj-lt"/>
                          <a:ea typeface="+mn-ea"/>
                          <a:cs typeface="Times New Roman"/>
                        </a:rPr>
                        <a:t>B. Proficiently read and comprehend a variety of literary and informational texts that exhibit complexity at the lower range of the grades 11-12 band to generate and respond logically to literal, inferential, evaluative, synthesizing, and critical thinking questions (See the </a:t>
                      </a:r>
                      <a:endParaRPr lang="en-US" sz="1200">
                        <a:latin typeface="+mj-lt"/>
                        <a:cs typeface="Times New Roman"/>
                      </a:endParaRPr>
                    </a:p>
                    <a:p>
                      <a:pPr lvl="0"/>
                      <a:r>
                        <a:rPr lang="en-US" sz="1200" kern="1200">
                          <a:solidFill>
                            <a:schemeClr val="dk1"/>
                          </a:solidFill>
                          <a:effectLst/>
                          <a:latin typeface="+mj-lt"/>
                          <a:ea typeface="+mn-ea"/>
                          <a:cs typeface="Times New Roman"/>
                        </a:rPr>
                        <a:t>Quantitative and Qualitative Analysis charts for determining complexity in the Appendix.) </a:t>
                      </a:r>
                      <a:r>
                        <a:rPr lang="en-US" sz="1200" b="1" kern="1200">
                          <a:solidFill>
                            <a:schemeClr val="dk1"/>
                          </a:solidFill>
                          <a:effectLst/>
                          <a:latin typeface="+mj-lt"/>
                          <a:ea typeface="+mn-ea"/>
                          <a:cs typeface="Times New Roman"/>
                        </a:rPr>
                        <a:t>(Text Complexity, 2-12)</a:t>
                      </a:r>
                      <a:r>
                        <a:rPr lang="en-US" sz="1200" kern="1200">
                          <a:solidFill>
                            <a:schemeClr val="dk1"/>
                          </a:solidFill>
                          <a:effectLst/>
                          <a:latin typeface="+mj-lt"/>
                          <a:ea typeface="+mn-ea"/>
                          <a:cs typeface="Times New Roman"/>
                        </a:rPr>
                        <a:t>.</a:t>
                      </a:r>
                    </a:p>
                    <a:p>
                      <a:pPr lvl="0"/>
                      <a:r>
                        <a:rPr lang="en-US" sz="1200" kern="1200">
                          <a:solidFill>
                            <a:schemeClr val="dk1"/>
                          </a:solidFill>
                          <a:effectLst/>
                          <a:latin typeface="+mj-lt"/>
                          <a:ea typeface="+mn-ea"/>
                          <a:cs typeface="Times New Roman"/>
                        </a:rPr>
                        <a:t>C. When responding to text through discussions and/or writing, draw several pieces of evidence from grade-level complex texts to support claims, conclusions, and inferences, including quoting or paraphrasing from texts accurately and tracing where relevant evidence is located </a:t>
                      </a:r>
                      <a:r>
                        <a:rPr lang="en-US" sz="1200" b="1" kern="1200">
                          <a:solidFill>
                            <a:schemeClr val="dk1"/>
                          </a:solidFill>
                          <a:effectLst/>
                          <a:latin typeface="+mj-lt"/>
                          <a:ea typeface="+mn-ea"/>
                          <a:cs typeface="Times New Roman"/>
                        </a:rPr>
                        <a:t>(Textual Evidence, K-12).</a:t>
                      </a:r>
                      <a:endParaRPr lang="en-US" sz="1200" kern="1200">
                        <a:solidFill>
                          <a:schemeClr val="dk1"/>
                        </a:solidFill>
                        <a:effectLst/>
                        <a:latin typeface="+mj-lt"/>
                        <a:ea typeface="+mn-ea"/>
                        <a:cs typeface="Times New Roman"/>
                      </a:endParaRPr>
                    </a:p>
                    <a:p>
                      <a:pPr lvl="0"/>
                      <a:endParaRPr lang="en-US" sz="1250"/>
                    </a:p>
                    <a:p>
                      <a:pPr lvl="0" indent="0">
                        <a:spcBef>
                          <a:spcPts val="0"/>
                        </a:spcBef>
                        <a:spcAft>
                          <a:spcPts val="0"/>
                        </a:spcAft>
                        <a:buClr>
                          <a:srgbClr val="003C71"/>
                        </a:buClr>
                        <a:buNone/>
                      </a:pPr>
                      <a:endParaRPr lang="en-US" sz="1250">
                        <a:solidFill>
                          <a:schemeClr val="accent1"/>
                        </a:solidFill>
                      </a:endParaRPr>
                    </a:p>
                    <a:p>
                      <a:pPr marL="52070" indent="-287020" rtl="0" fontAlgn="t">
                        <a:spcBef>
                          <a:spcPts val="0"/>
                        </a:spcBef>
                        <a:spcAft>
                          <a:spcPts val="0"/>
                        </a:spcAft>
                      </a:pPr>
                      <a:br>
                        <a:rPr lang="en-US" sz="1250">
                          <a:solidFill>
                            <a:schemeClr val="accent1"/>
                          </a:solidFill>
                          <a:effectLst/>
                          <a:highlight>
                            <a:srgbClr val="FFFFFF"/>
                          </a:highlight>
                        </a:rPr>
                      </a:br>
                      <a:r>
                        <a:rPr lang="en-US" sz="1250" b="1">
                          <a:solidFill>
                            <a:schemeClr val="accent1"/>
                          </a:solidFill>
                          <a:effectLst/>
                          <a:highlight>
                            <a:srgbClr val="FFFFFF"/>
                          </a:highlight>
                          <a:latin typeface="Calibri"/>
                        </a:rPr>
                        <a:t> </a:t>
                      </a:r>
                      <a:endParaRPr lang="en-US" sz="125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698858"/>
            <a:ext cx="11445300" cy="18431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cs typeface="Calibri"/>
              </a:rPr>
              <a:t>Revisions</a:t>
            </a:r>
            <a:endParaRPr lang="en-US" sz="1400" b="1">
              <a:solidFill>
                <a:schemeClr val="bg1"/>
              </a:solidFill>
              <a:latin typeface="+mj-lt"/>
              <a:cs typeface="Arial"/>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400" b="1" kern="100">
                <a:solidFill>
                  <a:schemeClr val="bg1"/>
                </a:solidFill>
                <a:effectLst/>
                <a:latin typeface="+mj-lt"/>
                <a:ea typeface="Calibri" panose="020F0502020204030204" pitchFamily="34" charset="0"/>
                <a:cs typeface="Times New Roman"/>
              </a:rPr>
              <a:t>11.DSR.1. - Focuses on how a student will build knowledge and reading comprehension fluently. </a:t>
            </a: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400" b="1" kern="100">
                <a:solidFill>
                  <a:schemeClr val="bg1"/>
                </a:solidFill>
                <a:effectLst/>
                <a:latin typeface="+mj-lt"/>
                <a:ea typeface="Calibri" panose="020F0502020204030204" pitchFamily="34" charset="0"/>
                <a:cs typeface="Times New Roman"/>
              </a:rPr>
              <a:t>11.DSR.</a:t>
            </a:r>
            <a:r>
              <a:rPr lang="en-US" sz="1400" b="1" kern="100">
                <a:solidFill>
                  <a:schemeClr val="bg1"/>
                </a:solidFill>
                <a:latin typeface="+mj-lt"/>
                <a:ea typeface="Calibri" panose="020F0502020204030204" pitchFamily="34" charset="0"/>
                <a:cs typeface="Times New Roman"/>
              </a:rPr>
              <a:t>1.B</a:t>
            </a:r>
            <a:r>
              <a:rPr lang="en-US" sz="1400" b="1" kern="100">
                <a:solidFill>
                  <a:schemeClr val="bg1"/>
                </a:solidFill>
                <a:effectLst/>
                <a:latin typeface="+mj-lt"/>
                <a:ea typeface="Calibri" panose="020F0502020204030204" pitchFamily="34" charset="0"/>
                <a:cs typeface="Times New Roman"/>
              </a:rPr>
              <a:t>. - Combines 2017 11.4 and 11.5 to demonstrate comprehension when reading both literary and informational texts at the grades 11-12 band. </a:t>
            </a: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400" b="1" kern="100">
                <a:solidFill>
                  <a:schemeClr val="bg1"/>
                </a:solidFill>
                <a:effectLst/>
                <a:latin typeface="+mj-lt"/>
                <a:ea typeface="Calibri" panose="020F0502020204030204" pitchFamily="34" charset="0"/>
                <a:cs typeface="Times New Roman"/>
              </a:rPr>
              <a:t>11.DSR.</a:t>
            </a:r>
            <a:r>
              <a:rPr lang="en-US" sz="1400" b="1" kern="100">
                <a:solidFill>
                  <a:schemeClr val="bg1"/>
                </a:solidFill>
                <a:latin typeface="+mj-lt"/>
                <a:ea typeface="Calibri" panose="020F0502020204030204" pitchFamily="34" charset="0"/>
                <a:cs typeface="Times New Roman"/>
              </a:rPr>
              <a:t>1.C</a:t>
            </a:r>
            <a:r>
              <a:rPr lang="en-US" sz="1400" b="1" kern="100">
                <a:solidFill>
                  <a:schemeClr val="bg1"/>
                </a:solidFill>
                <a:effectLst/>
                <a:latin typeface="+mj-lt"/>
                <a:ea typeface="Calibri" panose="020F0502020204030204" pitchFamily="34" charset="0"/>
                <a:cs typeface="Times New Roman"/>
              </a:rPr>
              <a:t>. - Aligns to 2017 11.5e and extends skills to reading literary and informational </a:t>
            </a:r>
            <a:r>
              <a:rPr lang="en-US" sz="1400" b="1" kern="100">
                <a:solidFill>
                  <a:schemeClr val="bg1"/>
                </a:solidFill>
                <a:latin typeface="+mj-lt"/>
                <a:ea typeface="Calibri" panose="020F0502020204030204" pitchFamily="34" charset="0"/>
                <a:cs typeface="Times New Roman"/>
              </a:rPr>
              <a:t>texts</a:t>
            </a:r>
            <a:r>
              <a:rPr lang="en-US" sz="1400" b="1" kern="100">
                <a:solidFill>
                  <a:schemeClr val="bg1"/>
                </a:solidFill>
                <a:effectLst/>
                <a:latin typeface="+mj-lt"/>
                <a:ea typeface="Calibri" panose="020F0502020204030204" pitchFamily="34" charset="0"/>
                <a:cs typeface="Times New Roman"/>
              </a:rPr>
              <a:t>. Applies comprehension of what is read through discussion and/or writing by providing textual evidence utilizing skills such as supporting claims, making inferences, and drawing conclusions. </a:t>
            </a:r>
          </a:p>
          <a:p>
            <a:pPr marL="800100" lvl="1" indent="-342900">
              <a:buFont typeface="Arial"/>
              <a:buChar char="•"/>
            </a:pPr>
            <a:endParaRPr lang="en-US" sz="2000" b="1">
              <a:solidFill>
                <a:schemeClr val="bg1"/>
              </a:solidFill>
              <a:cs typeface="Calibri"/>
            </a:endParaRPr>
          </a:p>
          <a:p>
            <a:pPr>
              <a:buFont typeface="Arial"/>
              <a:buChar char="•"/>
            </a:pPr>
            <a:endParaRPr lang="en-US"/>
          </a:p>
          <a:p>
            <a:pPr marL="228600" indent="-228600">
              <a:buFont typeface=""/>
              <a:buChar char="•"/>
            </a:pPr>
            <a:endParaRPr lang="en-US"/>
          </a:p>
        </p:txBody>
      </p:sp>
      <p:pic>
        <p:nvPicPr>
          <p:cNvPr id="2" name="Audio Recording Apr 29, 2024 at 1:39:01 PM">
            <a:hlinkClick r:id="" action="ppaction://media"/>
            <a:extLst>
              <a:ext uri="{FF2B5EF4-FFF2-40B4-BE49-F238E27FC236}">
                <a16:creationId xmlns:a16="http://schemas.microsoft.com/office/drawing/2014/main" id="{9B1038E4-8E5B-11A7-FEEF-FECB7A495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532353"/>
            <a:ext cx="812800" cy="8128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951276232"/>
              </p:ext>
            </p:extLst>
          </p:nvPr>
        </p:nvGraphicFramePr>
        <p:xfrm>
          <a:off x="353391" y="265042"/>
          <a:ext cx="11452080" cy="5820813"/>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517293">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834694">
                <a:tc>
                  <a:txBody>
                    <a:bodyPr/>
                    <a:lstStyle/>
                    <a:p>
                      <a:r>
                        <a:rPr lang="en-US" sz="1600" b="1" kern="1200">
                          <a:solidFill>
                            <a:srgbClr val="1A4480"/>
                          </a:solidFill>
                          <a:effectLst/>
                          <a:highlight>
                            <a:srgbClr val="FFFFFF"/>
                          </a:highlight>
                          <a:latin typeface="+mj-lt"/>
                          <a:ea typeface="+mn-ea"/>
                          <a:cs typeface="+mn-cs"/>
                        </a:rPr>
                        <a:t>11.4 The student will read, comprehend, and analyze relationships among American literature, history, and culture.</a:t>
                      </a:r>
                    </a:p>
                    <a:p>
                      <a:pPr lvl="0"/>
                      <a:r>
                        <a:rPr lang="en-US" sz="1600" kern="1200">
                          <a:solidFill>
                            <a:srgbClr val="3E5B91"/>
                          </a:solidFill>
                          <a:effectLst/>
                          <a:highlight>
                            <a:srgbClr val="FFFFFF"/>
                          </a:highlight>
                          <a:latin typeface="+mj-lt"/>
                          <a:ea typeface="+mn-ea"/>
                          <a:cs typeface="+mn-cs"/>
                        </a:rPr>
                        <a:t>j) Generate and respond logically to literal, inferential, evaluative, synthesizing, and critical thinking questions about the text(s).</a:t>
                      </a:r>
                    </a:p>
                    <a:p>
                      <a:pPr lvl="0"/>
                      <a:r>
                        <a:rPr lang="en-US" sz="1600" kern="1200">
                          <a:solidFill>
                            <a:srgbClr val="3E5B91"/>
                          </a:solidFill>
                          <a:effectLst/>
                          <a:highlight>
                            <a:srgbClr val="FFFFFF"/>
                          </a:highlight>
                          <a:latin typeface="+mj-lt"/>
                          <a:ea typeface="+mn-ea"/>
                          <a:cs typeface="+mn-cs"/>
                        </a:rPr>
                        <a:t>k) Compare/contrast literary and informational nonfiction texts.</a:t>
                      </a:r>
                    </a:p>
                    <a:p>
                      <a:r>
                        <a:rPr lang="en-US" sz="1600" kern="1200">
                          <a:solidFill>
                            <a:schemeClr val="dk1"/>
                          </a:solidFill>
                          <a:effectLst/>
                          <a:highlight>
                            <a:srgbClr val="FFFFFF"/>
                          </a:highlight>
                          <a:latin typeface="+mj-lt"/>
                          <a:ea typeface="+mn-ea"/>
                          <a:cs typeface="+mn-cs"/>
                        </a:rPr>
                        <a:t> </a:t>
                      </a:r>
                    </a:p>
                    <a:p>
                      <a:r>
                        <a:rPr lang="en-US" sz="1600" b="1" kern="1200">
                          <a:solidFill>
                            <a:srgbClr val="1A4480"/>
                          </a:solidFill>
                          <a:effectLst/>
                          <a:highlight>
                            <a:srgbClr val="FFFFFF"/>
                          </a:highlight>
                          <a:latin typeface="+mj-lt"/>
                          <a:ea typeface="+mn-ea"/>
                          <a:cs typeface="+mn-cs"/>
                        </a:rPr>
                        <a:t>11.5 The student will read, interpret, analyze, and evaluate a variety of nonfiction texts including employment documents and technical writing.</a:t>
                      </a:r>
                    </a:p>
                    <a:p>
                      <a:pPr lvl="0"/>
                      <a:r>
                        <a:rPr lang="en-US" sz="1600" kern="1200">
                          <a:solidFill>
                            <a:srgbClr val="3E5B91"/>
                          </a:solidFill>
                          <a:effectLst/>
                          <a:highlight>
                            <a:srgbClr val="FFFFFF"/>
                          </a:highlight>
                          <a:latin typeface="+mj-lt"/>
                          <a:ea typeface="+mn-ea"/>
                          <a:cs typeface="Times New Roman" panose="02020603050405020304" pitchFamily="18" charset="0"/>
                        </a:rPr>
                        <a:t>e) Draw conclusions and make inferences on explicit and implied information using textual support.</a:t>
                      </a:r>
                    </a:p>
                    <a:p>
                      <a:pPr lvl="0"/>
                      <a:r>
                        <a:rPr lang="en-US" sz="1600" kern="1200" err="1">
                          <a:solidFill>
                            <a:srgbClr val="3E5B91"/>
                          </a:solidFill>
                          <a:effectLst/>
                          <a:highlight>
                            <a:srgbClr val="FFFFFF"/>
                          </a:highlight>
                          <a:latin typeface="+mj-lt"/>
                          <a:ea typeface="+mn-ea"/>
                          <a:cs typeface="Times New Roman" panose="02020603050405020304" pitchFamily="18" charset="0"/>
                        </a:rPr>
                        <a:t>i</a:t>
                      </a:r>
                      <a:r>
                        <a:rPr lang="en-US" sz="1600" kern="1200">
                          <a:solidFill>
                            <a:srgbClr val="3E5B91"/>
                          </a:solidFill>
                          <a:effectLst/>
                          <a:highlight>
                            <a:srgbClr val="FFFFFF"/>
                          </a:highlight>
                          <a:latin typeface="+mj-lt"/>
                          <a:ea typeface="+mn-ea"/>
                          <a:cs typeface="Times New Roman" panose="02020603050405020304" pitchFamily="18" charset="0"/>
                        </a:rPr>
                        <a:t>) Generate and respond logically to literal, inferential, evaluative, synthesizing, and critical thinking questions about the text(s).</a:t>
                      </a:r>
                    </a:p>
                    <a:p>
                      <a:pPr marL="342900" lvl="0" indent="-342900" algn="l">
                        <a:lnSpc>
                          <a:spcPct val="100000"/>
                        </a:lnSpc>
                        <a:spcBef>
                          <a:spcPts val="0"/>
                        </a:spcBef>
                        <a:spcAft>
                          <a:spcPts val="0"/>
                        </a:spcAft>
                        <a:buClr>
                          <a:srgbClr val="003C71"/>
                        </a:buClr>
                        <a:buAutoNum type="alphaLcPeriod"/>
                      </a:pPr>
                      <a:endParaRPr lang="en-US" sz="1400" b="0" i="0" u="none" strike="noStrike" noProof="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sz="1400">
                        <a:solidFill>
                          <a:schemeClr val="accent1"/>
                        </a:solidFill>
                        <a:latin typeface="+mj-lt"/>
                      </a:endParaRPr>
                    </a:p>
                    <a:p>
                      <a:pPr fontAlgn="t"/>
                      <a:br>
                        <a:rPr lang="en-US" sz="1400">
                          <a:effectLst/>
                          <a:highlight>
                            <a:srgbClr val="FFFFFF"/>
                          </a:highlight>
                          <a:latin typeface="+mj-lt"/>
                        </a:rPr>
                      </a:br>
                      <a:endParaRPr lang="en-US" sz="14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200" b="1" kern="1200">
                          <a:solidFill>
                            <a:srgbClr val="1A4480"/>
                          </a:solidFill>
                          <a:effectLst/>
                          <a:highlight>
                            <a:srgbClr val="FFFFFF"/>
                          </a:highlight>
                          <a:latin typeface="+mj-lt"/>
                          <a:ea typeface="+mn-ea"/>
                          <a:cs typeface="+mn-cs"/>
                        </a:rPr>
                        <a:t>11.DSR</a:t>
                      </a:r>
                      <a:endParaRPr lang="en-US" sz="1200" kern="1200">
                        <a:solidFill>
                          <a:srgbClr val="1A4480"/>
                        </a:solidFill>
                        <a:effectLst/>
                        <a:highlight>
                          <a:srgbClr val="FFFFFF"/>
                        </a:highlight>
                        <a:latin typeface="+mj-lt"/>
                        <a:ea typeface="+mn-ea"/>
                        <a:cs typeface="+mn-cs"/>
                      </a:endParaRPr>
                    </a:p>
                    <a:p>
                      <a:r>
                        <a:rPr lang="en-US" sz="1200" b="1" kern="1200">
                          <a:solidFill>
                            <a:srgbClr val="1A4480"/>
                          </a:solidFill>
                          <a:effectLst/>
                          <a:highlight>
                            <a:srgbClr val="FFFFFF"/>
                          </a:highlight>
                          <a:latin typeface="+mj-lt"/>
                          <a:ea typeface="+mn-ea"/>
                          <a:cs typeface="+mn-cs"/>
                        </a:rPr>
                        <a:t>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endParaRPr lang="en-US" sz="1200" kern="1200">
                        <a:solidFill>
                          <a:srgbClr val="1A4480"/>
                        </a:solidFill>
                        <a:effectLst/>
                        <a:highlight>
                          <a:srgbClr val="FFFFFF"/>
                        </a:highlight>
                        <a:latin typeface="+mj-lt"/>
                        <a:ea typeface="+mn-ea"/>
                        <a:cs typeface="+mn-cs"/>
                      </a:endParaRPr>
                    </a:p>
                    <a:p>
                      <a:pPr lvl="0"/>
                      <a:r>
                        <a:rPr lang="en-US" sz="1200" kern="1200">
                          <a:solidFill>
                            <a:schemeClr val="dk1"/>
                          </a:solidFill>
                          <a:effectLst/>
                          <a:latin typeface="+mj-lt"/>
                          <a:ea typeface="+mn-ea"/>
                          <a:cs typeface="Times New Roman" panose="02020603050405020304" pitchFamily="18" charset="0"/>
                        </a:rPr>
                        <a:t>D. Regularly engage in reading a series of conceptually related texts organized around topics of study to build knowledge and vocabulary (These texts should be at a range of complexity levels so students can read the texts independently, with peers, or with modest support.). Use this background knowledge as context for new learning </a:t>
                      </a:r>
                      <a:r>
                        <a:rPr lang="en-US" sz="1200" b="1" kern="1200">
                          <a:solidFill>
                            <a:schemeClr val="dk1"/>
                          </a:solidFill>
                          <a:effectLst/>
                          <a:latin typeface="+mj-lt"/>
                          <a:ea typeface="+mn-ea"/>
                          <a:cs typeface="Times New Roman" panose="02020603050405020304" pitchFamily="18" charset="0"/>
                        </a:rPr>
                        <a:t>(Deep Reading on Topics to Build Knowledge and Vocabulary, K-12).</a:t>
                      </a:r>
                      <a:endParaRPr lang="en-US" sz="1200" kern="1200">
                        <a:solidFill>
                          <a:schemeClr val="dk1"/>
                        </a:solidFill>
                        <a:effectLst/>
                        <a:latin typeface="+mj-lt"/>
                        <a:ea typeface="+mn-ea"/>
                        <a:cs typeface="Times New Roman" panose="02020603050405020304" pitchFamily="18" charset="0"/>
                      </a:endParaRPr>
                    </a:p>
                    <a:p>
                      <a:pPr lvl="0"/>
                      <a:r>
                        <a:rPr lang="en-US" sz="1200" kern="1200">
                          <a:solidFill>
                            <a:schemeClr val="dk1"/>
                          </a:solidFill>
                          <a:effectLst/>
                          <a:latin typeface="+mj-lt"/>
                          <a:ea typeface="+mn-ea"/>
                          <a:cs typeface="Times New Roman" panose="02020603050405020304" pitchFamily="18" charset="0"/>
                        </a:rPr>
                        <a:t>E. Use reading strategies as needed to aid and monitor comprehension when encountering challenging sections of text. These sense-making strategies attend to text structure, common organizational structures, summarizing, asking questions of the text, and others </a:t>
                      </a:r>
                      <a:r>
                        <a:rPr lang="en-US" sz="1200" b="1" kern="1200">
                          <a:solidFill>
                            <a:schemeClr val="dk1"/>
                          </a:solidFill>
                          <a:effectLst/>
                          <a:latin typeface="+mj-lt"/>
                          <a:ea typeface="+mn-ea"/>
                          <a:cs typeface="Times New Roman" panose="02020603050405020304" pitchFamily="18" charset="0"/>
                        </a:rPr>
                        <a:t>(Reading Strategies, 3-12).</a:t>
                      </a:r>
                    </a:p>
                    <a:p>
                      <a:pPr lvl="0"/>
                      <a:endParaRPr lang="en-US" sz="1200" kern="1200">
                        <a:solidFill>
                          <a:schemeClr val="dk1"/>
                        </a:solidFill>
                        <a:effectLst/>
                        <a:latin typeface="+mj-lt"/>
                        <a:ea typeface="+mn-ea"/>
                        <a:cs typeface="Times New Roman" panose="02020603050405020304" pitchFamily="18" charset="0"/>
                      </a:endParaRPr>
                    </a:p>
                    <a:p>
                      <a:r>
                        <a:rPr lang="en-US" sz="1200" b="1" kern="1200">
                          <a:solidFill>
                            <a:schemeClr val="dk1"/>
                          </a:solidFill>
                          <a:effectLst/>
                          <a:latin typeface="+mj-lt"/>
                          <a:ea typeface="+mn-ea"/>
                          <a:cs typeface="Times New Roman" panose="02020603050405020304" pitchFamily="18" charset="0"/>
                        </a:rPr>
                        <a:t>*Note: These standards will be applied when students are reading, writing, collaborating, and researching as described in the remaining standards.</a:t>
                      </a:r>
                      <a:endParaRPr lang="en-US" sz="1200" kern="1200">
                        <a:solidFill>
                          <a:schemeClr val="dk1"/>
                        </a:solidFill>
                        <a:effectLst/>
                        <a:latin typeface="+mj-lt"/>
                        <a:ea typeface="+mn-ea"/>
                        <a:cs typeface="Times New Roman" panose="02020603050405020304" pitchFamily="18" charset="0"/>
                      </a:endParaRPr>
                    </a:p>
                    <a:p>
                      <a:pPr marL="285750" lvl="0" indent="-285750" algn="l">
                        <a:lnSpc>
                          <a:spcPct val="100000"/>
                        </a:lnSpc>
                        <a:spcBef>
                          <a:spcPts val="0"/>
                        </a:spcBef>
                        <a:spcAft>
                          <a:spcPts val="0"/>
                        </a:spcAft>
                        <a:buClr>
                          <a:srgbClr val="003C71"/>
                        </a:buClr>
                        <a:buAutoNum type="alphaUcPeriod"/>
                      </a:pPr>
                      <a:endParaRPr lang="en-US" sz="1400">
                        <a:latin typeface="+mj-lt"/>
                      </a:endParaRPr>
                    </a:p>
                    <a:p>
                      <a:pPr lvl="0" indent="0">
                        <a:spcBef>
                          <a:spcPts val="0"/>
                        </a:spcBef>
                        <a:spcAft>
                          <a:spcPts val="0"/>
                        </a:spcAft>
                        <a:buClr>
                          <a:srgbClr val="003C71"/>
                        </a:buClr>
                        <a:buNone/>
                      </a:pPr>
                      <a:endParaRPr lang="en-US" sz="1400">
                        <a:solidFill>
                          <a:schemeClr val="accent1"/>
                        </a:solidFill>
                        <a:latin typeface="+mj-lt"/>
                      </a:endParaRPr>
                    </a:p>
                    <a:p>
                      <a:pPr marL="52070" indent="-287020" rtl="0" fontAlgn="t">
                        <a:spcBef>
                          <a:spcPts val="0"/>
                        </a:spcBef>
                        <a:spcAft>
                          <a:spcPts val="0"/>
                        </a:spcAft>
                      </a:pPr>
                      <a:br>
                        <a:rPr lang="en-US" sz="1400">
                          <a:solidFill>
                            <a:schemeClr val="accent1"/>
                          </a:solidFill>
                          <a:effectLst/>
                          <a:highlight>
                            <a:srgbClr val="FFFFFF"/>
                          </a:highlight>
                          <a:latin typeface="+mj-lt"/>
                        </a:rPr>
                      </a:br>
                      <a:r>
                        <a:rPr lang="en-US" sz="1400" b="1">
                          <a:solidFill>
                            <a:schemeClr val="accent1"/>
                          </a:solidFill>
                          <a:effectLst/>
                          <a:highlight>
                            <a:srgbClr val="FFFFFF"/>
                          </a:highlight>
                          <a:latin typeface="+mj-lt"/>
                        </a:rPr>
                        <a:t> </a:t>
                      </a:r>
                      <a:endParaRPr lang="en-US" sz="14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99" y="5145640"/>
            <a:ext cx="11485218" cy="121183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a:latin typeface="+mj-lt"/>
              </a:rPr>
              <a:t> </a:t>
            </a:r>
            <a:r>
              <a:rPr lang="en-US" b="1" u="sng">
                <a:solidFill>
                  <a:srgbClr val="FFFFFF"/>
                </a:solidFill>
                <a:latin typeface="+mj-lt"/>
                <a:cs typeface="Calibri"/>
              </a:rPr>
              <a:t>Revisions</a:t>
            </a:r>
            <a:r>
              <a:rPr lang="en-US" b="1">
                <a:solidFill>
                  <a:srgbClr val="FFFFFF"/>
                </a:solidFill>
                <a:latin typeface="+mj-lt"/>
                <a:cs typeface="Calibri"/>
              </a:rPr>
              <a:t>:</a:t>
            </a: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400" b="1" kern="100">
                <a:solidFill>
                  <a:schemeClr val="bg1"/>
                </a:solidFill>
                <a:effectLst/>
                <a:latin typeface="+mj-lt"/>
                <a:ea typeface="Calibri" panose="020F0502020204030204" pitchFamily="34" charset="0"/>
                <a:cs typeface="Times New Roman"/>
              </a:rPr>
              <a:t>11.DSR.</a:t>
            </a:r>
            <a:r>
              <a:rPr lang="en-US" sz="1400" b="1" kern="100">
                <a:solidFill>
                  <a:schemeClr val="bg1"/>
                </a:solidFill>
                <a:latin typeface="+mj-lt"/>
                <a:ea typeface="Calibri" panose="020F0502020204030204" pitchFamily="34" charset="0"/>
                <a:cs typeface="Times New Roman"/>
              </a:rPr>
              <a:t>1.E</a:t>
            </a:r>
            <a:r>
              <a:rPr lang="en-US" sz="1400" b="1" kern="100">
                <a:solidFill>
                  <a:schemeClr val="bg1"/>
                </a:solidFill>
                <a:effectLst/>
                <a:latin typeface="+mj-lt"/>
                <a:ea typeface="Calibri" panose="020F0502020204030204" pitchFamily="34" charset="0"/>
                <a:cs typeface="Times New Roman"/>
              </a:rPr>
              <a:t>. - Addresses skill identified in 2017 11.4j and 11.5i to use reading strategies effectively when encountering a challenging section of text. Specifies reading strategies that could be used. </a:t>
            </a:r>
          </a:p>
          <a:p>
            <a:pPr lvl="1">
              <a:buFont typeface="Arial"/>
              <a:buChar char="•"/>
            </a:pPr>
            <a:endParaRPr lang="en-US" sz="2000">
              <a:solidFill>
                <a:schemeClr val="bg1"/>
              </a:solidFill>
            </a:endParaRPr>
          </a:p>
          <a:p>
            <a:pPr>
              <a:buFont typeface="Arial"/>
              <a:buChar char="•"/>
            </a:pPr>
            <a:endParaRPr lang="en-US"/>
          </a:p>
          <a:p>
            <a:pPr marL="228600" indent="-228600">
              <a:buFont typeface=""/>
              <a:buChar char="•"/>
            </a:pPr>
            <a:endParaRPr lang="en-US"/>
          </a:p>
        </p:txBody>
      </p:sp>
      <p:pic>
        <p:nvPicPr>
          <p:cNvPr id="2" name="Audio Recording Apr 29, 2024 at 1:41:10 PM">
            <a:hlinkClick r:id="" action="ppaction://media"/>
            <a:extLst>
              <a:ext uri="{FF2B5EF4-FFF2-40B4-BE49-F238E27FC236}">
                <a16:creationId xmlns:a16="http://schemas.microsoft.com/office/drawing/2014/main" id="{363F1BD4-E4BF-C6A4-2532-54636A93D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781638"/>
            <a:ext cx="812800" cy="812800"/>
          </a:xfrm>
          <a:prstGeom prst="rect">
            <a:avLst/>
          </a:prstGeom>
        </p:spPr>
      </p:pic>
    </p:spTree>
    <p:extLst>
      <p:ext uri="{BB962C8B-B14F-4D97-AF65-F5344CB8AC3E}">
        <p14:creationId xmlns:p14="http://schemas.microsoft.com/office/powerpoint/2010/main" val="205410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15</a:t>
            </a:fld>
            <a:endParaRPr lang="en-US"/>
          </a:p>
        </p:txBody>
      </p:sp>
      <p:pic>
        <p:nvPicPr>
          <p:cNvPr id="3" name="Audio Recording Apr 29, 2024 at 1:42:00 PM">
            <a:hlinkClick r:id="" action="ppaction://media"/>
            <a:extLst>
              <a:ext uri="{FF2B5EF4-FFF2-40B4-BE49-F238E27FC236}">
                <a16:creationId xmlns:a16="http://schemas.microsoft.com/office/drawing/2014/main" id="{26AE909C-5107-ED96-F493-EB68412313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6990" y="5416666"/>
            <a:ext cx="812800" cy="8128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84552490"/>
              </p:ext>
            </p:extLst>
          </p:nvPr>
        </p:nvGraphicFramePr>
        <p:xfrm>
          <a:off x="353391" y="265043"/>
          <a:ext cx="11452080" cy="5059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marR="0" fontAlgn="base">
                        <a:spcBef>
                          <a:spcPts val="0"/>
                        </a:spcBef>
                        <a:spcAft>
                          <a:spcPts val="0"/>
                        </a:spcAft>
                      </a:pPr>
                      <a:r>
                        <a:rPr lang="en-US" sz="1400" b="1" kern="100">
                          <a:solidFill>
                            <a:srgbClr val="1A4480"/>
                          </a:solidFill>
                          <a:effectLst/>
                          <a:latin typeface="+mj-lt"/>
                          <a:ea typeface="Times New Roman" panose="02020603050405020304" pitchFamily="18" charset="0"/>
                          <a:cs typeface="Times New Roman" panose="02020603050405020304" pitchFamily="18" charset="0"/>
                        </a:rPr>
                        <a:t>11.3 The student will apply knowledge of word origins, derivations, and figurative language to extend vocabulary development in authentic texts.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a) Use structural analysis of roots, affixes, synonyms, and antonyms to understand complex words.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b) Use context, structure, and connotations to determine meanings of words and phrases.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c) Discriminate between connotative and denotative meanings and interpret the connotation.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d) Explain the meaning of common idioms.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e) Explain the meaning of literary and classical allusions and figurative language in text.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f) Extend general and cross-curricular vocabulary through speaking, listening, reading, and writing.  </a:t>
                      </a:r>
                    </a:p>
                    <a:p>
                      <a:pPr marL="0" marR="0" fontAlgn="base">
                        <a:spcBef>
                          <a:spcPts val="0"/>
                        </a:spcBef>
                        <a:spcAft>
                          <a:spcPts val="0"/>
                        </a:spcAft>
                      </a:pPr>
                      <a:endParaRPr lang="en-US" sz="1400" kern="100">
                        <a:solidFill>
                          <a:srgbClr val="3E5B9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2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200" b="1" kern="1200">
                          <a:solidFill>
                            <a:schemeClr val="dk1"/>
                          </a:solidFill>
                          <a:effectLst/>
                          <a:highlight>
                            <a:srgbClr val="FFFFFF"/>
                          </a:highlight>
                          <a:latin typeface="+mj-lt"/>
                          <a:ea typeface="+mn-ea"/>
                          <a:cs typeface="Times New Roman" panose="02020603050405020304" pitchFamily="18" charset="0"/>
                        </a:rPr>
                        <a:t>11.RV</a:t>
                      </a:r>
                      <a:endParaRPr lang="en-US" sz="1200" kern="1200">
                        <a:solidFill>
                          <a:schemeClr val="dk1"/>
                        </a:solidFill>
                        <a:effectLst/>
                        <a:highlight>
                          <a:srgbClr val="FFFFFF"/>
                        </a:highlight>
                        <a:latin typeface="+mj-lt"/>
                        <a:ea typeface="+mn-ea"/>
                        <a:cs typeface="Times New Roman" panose="02020603050405020304" pitchFamily="18" charset="0"/>
                      </a:endParaRPr>
                    </a:p>
                    <a:p>
                      <a:r>
                        <a:rPr lang="en-US" sz="1200" b="1" kern="1200">
                          <a:solidFill>
                            <a:schemeClr val="dk1"/>
                          </a:solidFill>
                          <a:effectLst/>
                          <a:highlight>
                            <a:srgbClr val="FFFFFF"/>
                          </a:highlight>
                          <a:latin typeface="+mj-lt"/>
                          <a:ea typeface="+mn-ea"/>
                          <a:cs typeface="Times New Roman" panose="02020603050405020304" pitchFamily="18" charset="0"/>
                        </a:rPr>
                        <a:t>The student will systematically build vocabulary and word knowledge based on grade eleven content and texts.</a:t>
                      </a:r>
                      <a:endParaRPr lang="en-US" sz="1200" kern="1200">
                        <a:solidFill>
                          <a:schemeClr val="dk1"/>
                        </a:solidFill>
                        <a:effectLst/>
                        <a:highlight>
                          <a:srgbClr val="FFFFFF"/>
                        </a:highlight>
                        <a:latin typeface="+mj-lt"/>
                        <a:ea typeface="+mn-ea"/>
                        <a:cs typeface="Times New Roman" panose="02020603050405020304" pitchFamily="18" charset="0"/>
                      </a:endParaRPr>
                    </a:p>
                    <a:p>
                      <a:r>
                        <a:rPr lang="en-US" sz="1200" b="1" kern="1200">
                          <a:solidFill>
                            <a:schemeClr val="dk1"/>
                          </a:solidFill>
                          <a:effectLst/>
                          <a:highlight>
                            <a:srgbClr val="FFFFFF"/>
                          </a:highlight>
                          <a:latin typeface="+mj-lt"/>
                          <a:ea typeface="+mn-ea"/>
                          <a:cs typeface="Times New Roman" panose="02020603050405020304" pitchFamily="18" charset="0"/>
                        </a:rPr>
                        <a:t> </a:t>
                      </a:r>
                      <a:endParaRPr lang="en-US" sz="1200" kern="1200">
                        <a:solidFill>
                          <a:schemeClr val="dk1"/>
                        </a:solidFill>
                        <a:effectLst/>
                        <a:highlight>
                          <a:srgbClr val="FFFFFF"/>
                        </a:highlight>
                        <a:latin typeface="+mj-lt"/>
                        <a:ea typeface="+mn-ea"/>
                        <a:cs typeface="Times New Roman" panose="02020603050405020304" pitchFamily="18" charset="0"/>
                      </a:endParaRPr>
                    </a:p>
                    <a:p>
                      <a:r>
                        <a:rPr lang="en-US" sz="1200" b="1" kern="1200">
                          <a:solidFill>
                            <a:schemeClr val="dk1"/>
                          </a:solidFill>
                          <a:effectLst/>
                          <a:highlight>
                            <a:srgbClr val="FFFFFF"/>
                          </a:highlight>
                          <a:latin typeface="+mj-lt"/>
                          <a:ea typeface="+mn-ea"/>
                          <a:cs typeface="Times New Roman" panose="02020603050405020304" pitchFamily="18" charset="0"/>
                        </a:rPr>
                        <a:t>11.RV.1 Vocabulary Development and Word Analysis</a:t>
                      </a:r>
                      <a:endParaRPr lang="en-US" sz="1200" kern="1200">
                        <a:solidFill>
                          <a:schemeClr val="dk1"/>
                        </a:solidFill>
                        <a:effectLst/>
                        <a:highlight>
                          <a:srgbClr val="FFFFFF"/>
                        </a:highlight>
                        <a:latin typeface="+mj-lt"/>
                        <a:ea typeface="+mn-ea"/>
                        <a:cs typeface="Times New Roman" panose="02020603050405020304" pitchFamily="18" charset="0"/>
                      </a:endParaRPr>
                    </a:p>
                    <a:p>
                      <a:pPr lvl="0"/>
                      <a:r>
                        <a:rPr lang="en-US" sz="1200" kern="1200">
                          <a:solidFill>
                            <a:srgbClr val="3E5B91"/>
                          </a:solidFill>
                          <a:effectLst/>
                          <a:highlight>
                            <a:srgbClr val="FFFFFF"/>
                          </a:highlight>
                          <a:latin typeface="+mj-lt"/>
                          <a:ea typeface="+mn-ea"/>
                          <a:cs typeface="Times New Roman" panose="02020603050405020304" pitchFamily="18" charset="0"/>
                        </a:rPr>
                        <a:t>A. Develop and accurately use general academic and content-specific vocabulary through reading, discussing, and writing about grade-level texts and topics.</a:t>
                      </a:r>
                    </a:p>
                    <a:p>
                      <a:pPr lvl="0"/>
                      <a:r>
                        <a:rPr lang="en-US" sz="1200" kern="1200">
                          <a:solidFill>
                            <a:srgbClr val="3E5B91"/>
                          </a:solidFill>
                          <a:effectLst/>
                          <a:highlight>
                            <a:srgbClr val="FFFFFF"/>
                          </a:highlight>
                          <a:latin typeface="+mj-lt"/>
                          <a:ea typeface="+mn-ea"/>
                          <a:cs typeface="Times New Roman" panose="02020603050405020304" pitchFamily="18" charset="0"/>
                        </a:rPr>
                        <a:t>B. Use context and sentence structure to clarify the meanings of words and phrases.</a:t>
                      </a:r>
                    </a:p>
                    <a:p>
                      <a:pPr lvl="0"/>
                      <a:r>
                        <a:rPr lang="en-US" sz="1200" kern="1200">
                          <a:solidFill>
                            <a:srgbClr val="3E5B91"/>
                          </a:solidFill>
                          <a:effectLst/>
                          <a:highlight>
                            <a:srgbClr val="FFFFFF"/>
                          </a:highlight>
                          <a:latin typeface="+mj-lt"/>
                          <a:ea typeface="+mn-ea"/>
                          <a:cs typeface="Times New Roman" panose="02020603050405020304" pitchFamily="18" charset="0"/>
                        </a:rPr>
                        <a:t>C. Use structural analysis of roots, affixes, and etymology to understand the meanings of unfamiliar and complex words.</a:t>
                      </a:r>
                    </a:p>
                    <a:p>
                      <a:pPr lvl="0"/>
                      <a:r>
                        <a:rPr lang="en-US" sz="1200" kern="1200">
                          <a:solidFill>
                            <a:srgbClr val="3E5B91"/>
                          </a:solidFill>
                          <a:effectLst/>
                          <a:highlight>
                            <a:srgbClr val="FFFFFF"/>
                          </a:highlight>
                          <a:latin typeface="+mj-lt"/>
                          <a:ea typeface="+mn-ea"/>
                          <a:cs typeface="Times New Roman" panose="02020603050405020304" pitchFamily="18" charset="0"/>
                        </a:rPr>
                        <a:t>D. Analyze the nuances in the meaning of words with similar denotations (e.g., clever, cunning, brainy).</a:t>
                      </a:r>
                    </a:p>
                    <a:p>
                      <a:pPr lvl="0"/>
                      <a:r>
                        <a:rPr lang="en-US" sz="1200" kern="1200">
                          <a:solidFill>
                            <a:srgbClr val="3E5B91"/>
                          </a:solidFill>
                          <a:effectLst/>
                          <a:highlight>
                            <a:srgbClr val="FFFFFF"/>
                          </a:highlight>
                          <a:latin typeface="+mj-lt"/>
                          <a:ea typeface="+mn-ea"/>
                          <a:cs typeface="Times New Roman" panose="02020603050405020304" pitchFamily="18" charset="0"/>
                        </a:rPr>
                        <a:t>E. Explain and analyze the meaning of idiomatic language in context.</a:t>
                      </a:r>
                    </a:p>
                    <a:p>
                      <a:pPr lvl="0"/>
                      <a:r>
                        <a:rPr lang="en-US" sz="1200" kern="1200">
                          <a:solidFill>
                            <a:srgbClr val="3E5B91"/>
                          </a:solidFill>
                          <a:effectLst/>
                          <a:highlight>
                            <a:srgbClr val="FFFFFF"/>
                          </a:highlight>
                          <a:latin typeface="+mj-lt"/>
                          <a:ea typeface="+mn-ea"/>
                          <a:cs typeface="Times New Roman" panose="02020603050405020304" pitchFamily="18" charset="0"/>
                        </a:rPr>
                        <a:t>F. Explain the meaning of figurative language and literary and classical allusions and analyze their role in texts.</a:t>
                      </a:r>
                    </a:p>
                    <a:p>
                      <a:pPr lvl="0"/>
                      <a:r>
                        <a:rPr lang="en-US" sz="1200" kern="1200">
                          <a:solidFill>
                            <a:srgbClr val="3E5B91"/>
                          </a:solidFill>
                          <a:effectLst/>
                          <a:highlight>
                            <a:srgbClr val="FFFFFF"/>
                          </a:highlight>
                          <a:latin typeface="+mj-lt"/>
                          <a:ea typeface="+mn-ea"/>
                          <a:cs typeface="Times New Roman" panose="02020603050405020304" pitchFamily="18" charset="0"/>
                        </a:rPr>
                        <a:t>G. Use newly learned words and phrases in multiple contexts, including in students’ discussions and speaking and writing activities.</a:t>
                      </a:r>
                    </a:p>
                    <a:p>
                      <a:pPr lvl="0" algn="l">
                        <a:lnSpc>
                          <a:spcPct val="100000"/>
                        </a:lnSpc>
                        <a:spcBef>
                          <a:spcPts val="0"/>
                        </a:spcBef>
                        <a:spcAft>
                          <a:spcPts val="0"/>
                        </a:spcAft>
                        <a:buClr>
                          <a:srgbClr val="003C71"/>
                        </a:buClr>
                        <a:buAutoNum type="alphaUcPeriod"/>
                      </a:pPr>
                      <a:endParaRPr lang="en-US" sz="1200">
                        <a:latin typeface="Times New Roman" panose="02020603050405020304" pitchFamily="18" charset="0"/>
                        <a:cs typeface="Times New Roman" panose="02020603050405020304" pitchFamily="18" charset="0"/>
                      </a:endParaRPr>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a:solidFill>
                            <a:schemeClr val="accent1"/>
                          </a:solidFill>
                          <a:effectLst/>
                          <a:highlight>
                            <a:srgbClr val="FFFFFF"/>
                          </a:highlight>
                        </a:rPr>
                      </a:br>
                      <a:r>
                        <a:rPr lang="en-US" sz="1400" b="1">
                          <a:solidFill>
                            <a:schemeClr val="accent1"/>
                          </a:solidFill>
                          <a:effectLst/>
                          <a:highlight>
                            <a:srgbClr val="FFFFFF"/>
                          </a:highlight>
                          <a:latin typeface="Calibri"/>
                        </a:rPr>
                        <a:t> </a:t>
                      </a:r>
                      <a:endParaRPr lang="en-US">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208132"/>
            <a:ext cx="11437723" cy="214661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400" b="1" u="sng">
                <a:solidFill>
                  <a:srgbClr val="FFFFFF"/>
                </a:solidFill>
                <a:latin typeface="+mj-lt"/>
                <a:cs typeface="Calibri"/>
              </a:rPr>
              <a:t>Revisions</a:t>
            </a:r>
            <a:r>
              <a:rPr lang="en-US" sz="1400" b="1">
                <a:solidFill>
                  <a:srgbClr val="FFFFFF"/>
                </a:solidFill>
                <a:latin typeface="+mj-lt"/>
                <a:cs typeface="Calibri"/>
              </a:rPr>
              <a:t>:</a:t>
            </a:r>
            <a:endParaRPr lang="en-US" sz="1400" b="1">
              <a:solidFill>
                <a:schemeClr val="bg1"/>
              </a:solidFill>
              <a:latin typeface="+mj-lt"/>
              <a:cs typeface="Arial"/>
            </a:endParaRPr>
          </a:p>
          <a:p>
            <a:pPr marR="0" lvl="0" fontAlgn="base">
              <a:lnSpc>
                <a:spcPct val="107000"/>
              </a:lnSpc>
              <a:spcBef>
                <a:spcPts val="0"/>
              </a:spcBef>
              <a:spcAft>
                <a:spcPts val="0"/>
              </a:spcAft>
              <a:buSzPts val="1000"/>
              <a:tabLst>
                <a:tab pos="457200" algn="l"/>
              </a:tabLst>
            </a:pPr>
            <a:r>
              <a:rPr lang="en-US" sz="1400" b="1" kern="100">
                <a:solidFill>
                  <a:schemeClr val="bg1"/>
                </a:solidFill>
                <a:effectLst/>
                <a:latin typeface="+mj-lt"/>
                <a:ea typeface="Times New Roman" panose="02020603050405020304" pitchFamily="18" charset="0"/>
                <a:cs typeface="Times New Roman"/>
              </a:rPr>
              <a:t>11.RV.</a:t>
            </a:r>
            <a:r>
              <a:rPr lang="en-US" sz="1400" b="1" kern="100">
                <a:solidFill>
                  <a:schemeClr val="bg1"/>
                </a:solidFill>
                <a:latin typeface="+mj-lt"/>
                <a:ea typeface="Times New Roman" panose="02020603050405020304" pitchFamily="18" charset="0"/>
                <a:cs typeface="Times New Roman"/>
              </a:rPr>
              <a:t>1.-</a:t>
            </a:r>
            <a:r>
              <a:rPr lang="en-US" sz="1400" b="1" kern="100">
                <a:solidFill>
                  <a:schemeClr val="bg1"/>
                </a:solidFill>
                <a:effectLst/>
                <a:latin typeface="+mj-lt"/>
                <a:ea typeface="Times New Roman" panose="02020603050405020304" pitchFamily="18" charset="0"/>
                <a:cs typeface="Times New Roman"/>
              </a:rPr>
              <a:t> Specifies connection to word knowledge for grade eleven content and texts  </a:t>
            </a:r>
            <a:endParaRPr lang="en-US" sz="1400"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sz="1400" b="1" kern="100">
                <a:solidFill>
                  <a:schemeClr val="bg1"/>
                </a:solidFill>
                <a:effectLst/>
                <a:latin typeface="+mj-lt"/>
                <a:ea typeface="Times New Roman" panose="02020603050405020304" pitchFamily="18" charset="0"/>
                <a:cs typeface="Times New Roman"/>
              </a:rPr>
              <a:t>11.RV.1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A. - Aligns to 2017 11.3f and enhances the integration of academic and content vocabulary when listening, reading, and discussing grade eleven texts and topics. </a:t>
            </a:r>
            <a:endParaRPr lang="en-US" sz="1400"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sz="1400" b="1" kern="100">
                <a:solidFill>
                  <a:schemeClr val="bg1"/>
                </a:solidFill>
                <a:effectLst/>
                <a:latin typeface="+mj-lt"/>
                <a:ea typeface="Times New Roman" panose="02020603050405020304" pitchFamily="18" charset="0"/>
                <a:cs typeface="Times New Roman"/>
              </a:rPr>
              <a:t>11.RV.1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B. - Aligns to 2017 11.3b. </a:t>
            </a:r>
            <a:endParaRPr lang="en-US" sz="1400"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sz="1400" b="1" kern="100">
                <a:solidFill>
                  <a:schemeClr val="bg1"/>
                </a:solidFill>
                <a:effectLst/>
                <a:latin typeface="+mj-lt"/>
                <a:ea typeface="Times New Roman" panose="02020603050405020304" pitchFamily="18" charset="0"/>
                <a:cs typeface="Times New Roman"/>
              </a:rPr>
              <a:t>11.RV.1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C. - Aligns to 2017 11.3a and includes etymology to help clarify the meanings of unfamiliar and complex words. </a:t>
            </a:r>
            <a:endParaRPr lang="en-US" sz="1400"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sz="1400" b="1" kern="100">
                <a:solidFill>
                  <a:schemeClr val="bg1"/>
                </a:solidFill>
                <a:effectLst/>
                <a:latin typeface="+mj-lt"/>
                <a:ea typeface="Times New Roman" panose="02020603050405020304" pitchFamily="18" charset="0"/>
                <a:cs typeface="Times New Roman"/>
              </a:rPr>
              <a:t>11.RV.1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D. - Aligns to 2017 11.3c and includes examples of words with similar denotations. </a:t>
            </a:r>
            <a:endParaRPr lang="en-US" sz="1400"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sz="1400" b="1" kern="100">
                <a:solidFill>
                  <a:schemeClr val="bg1"/>
                </a:solidFill>
                <a:effectLst/>
                <a:latin typeface="+mj-lt"/>
                <a:ea typeface="Times New Roman" panose="02020603050405020304" pitchFamily="18" charset="0"/>
                <a:cs typeface="Times New Roman"/>
              </a:rPr>
              <a:t>11.RV.1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E. - Aligns to 2017 11.3d. </a:t>
            </a:r>
            <a:endParaRPr lang="en-US" sz="1400"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sz="1400" b="1" kern="100">
                <a:solidFill>
                  <a:schemeClr val="bg1"/>
                </a:solidFill>
                <a:effectLst/>
                <a:latin typeface="+mj-lt"/>
                <a:ea typeface="Times New Roman" panose="02020603050405020304" pitchFamily="18" charset="0"/>
                <a:cs typeface="Times New Roman"/>
              </a:rPr>
              <a:t>11.RV.1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F. - Aligns to 2017 11.3e to analyze the role of allusions and figurative language in text. </a:t>
            </a:r>
            <a:endParaRPr lang="en-US" sz="1400" b="1" kern="100">
              <a:solidFill>
                <a:schemeClr val="bg1"/>
              </a:solidFill>
              <a:effectLst/>
              <a:latin typeface="+mj-lt"/>
              <a:ea typeface="Calibri" panose="020F0502020204030204" pitchFamily="34" charset="0"/>
              <a:cs typeface="Times New Roman"/>
            </a:endParaRPr>
          </a:p>
          <a:p>
            <a:pPr lvl="1">
              <a:buFont typeface="Arial"/>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Recording Apr 29, 2024 at 1:46:51 PM">
            <a:hlinkClick r:id="" action="ppaction://media"/>
            <a:extLst>
              <a:ext uri="{FF2B5EF4-FFF2-40B4-BE49-F238E27FC236}">
                <a16:creationId xmlns:a16="http://schemas.microsoft.com/office/drawing/2014/main" id="{2818CB3F-2B25-70C9-F342-1C5DDF479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2412" y="5542748"/>
            <a:ext cx="812800" cy="8128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17</a:t>
            </a:fld>
            <a:endParaRPr lang="en-US"/>
          </a:p>
        </p:txBody>
      </p:sp>
      <p:pic>
        <p:nvPicPr>
          <p:cNvPr id="3" name="Audio Recording Apr 29, 2024 at 1:50:12 PM">
            <a:hlinkClick r:id="" action="ppaction://media"/>
            <a:extLst>
              <a:ext uri="{FF2B5EF4-FFF2-40B4-BE49-F238E27FC236}">
                <a16:creationId xmlns:a16="http://schemas.microsoft.com/office/drawing/2014/main" id="{B4AD03E3-47D3-3377-CCF0-ACCB10A1D8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3738" y="5148262"/>
            <a:ext cx="812800" cy="8128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122844582"/>
              </p:ext>
            </p:extLst>
          </p:nvPr>
        </p:nvGraphicFramePr>
        <p:xfrm>
          <a:off x="353391" y="265043"/>
          <a:ext cx="11452080" cy="6583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99063">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17248">
                <a:tc>
                  <a:txBody>
                    <a:bodyPr/>
                    <a:lstStyle/>
                    <a:p>
                      <a:pPr fontAlgn="base"/>
                      <a:r>
                        <a:rPr lang="en-US" sz="1600" b="1" kern="1200">
                          <a:solidFill>
                            <a:srgbClr val="1A4480"/>
                          </a:solidFill>
                          <a:effectLst/>
                          <a:highlight>
                            <a:srgbClr val="FFFFFF"/>
                          </a:highlight>
                          <a:latin typeface="+mj-lt"/>
                          <a:ea typeface="+mn-ea"/>
                          <a:cs typeface="Times New Roman"/>
                        </a:rPr>
                        <a:t>11.4 The student will read, comprehend, and analyze relationships among American literature, history, and culture. </a:t>
                      </a:r>
                    </a:p>
                    <a:p>
                      <a:pPr lvl="0" fontAlgn="base"/>
                      <a:r>
                        <a:rPr lang="en-US" sz="1600" kern="1200">
                          <a:solidFill>
                            <a:srgbClr val="3E5B91"/>
                          </a:solidFill>
                          <a:effectLst/>
                          <a:highlight>
                            <a:srgbClr val="FFFFFF"/>
                          </a:highlight>
                          <a:latin typeface="+mj-lt"/>
                          <a:ea typeface="+mn-ea"/>
                          <a:cs typeface="Times New Roman"/>
                        </a:rPr>
                        <a:t>a) Describe contributions of different cultures to the development of American literature. </a:t>
                      </a:r>
                    </a:p>
                    <a:p>
                      <a:pPr lvl="0" fontAlgn="base"/>
                      <a:r>
                        <a:rPr lang="en-US" sz="1600" kern="1200">
                          <a:solidFill>
                            <a:srgbClr val="3E5B91"/>
                          </a:solidFill>
                          <a:effectLst/>
                          <a:highlight>
                            <a:srgbClr val="FFFFFF"/>
                          </a:highlight>
                          <a:latin typeface="+mj-lt"/>
                          <a:ea typeface="+mn-ea"/>
                          <a:cs typeface="Times New Roman"/>
                        </a:rPr>
                        <a:t>e) Analyze how context and language structures convey an author’s intent and viewpoint.  </a:t>
                      </a:r>
                    </a:p>
                    <a:p>
                      <a:pPr lvl="0" fontAlgn="base"/>
                      <a:r>
                        <a:rPr lang="en-US" sz="1600" kern="1200">
                          <a:solidFill>
                            <a:srgbClr val="3E5B91"/>
                          </a:solidFill>
                          <a:effectLst/>
                          <a:highlight>
                            <a:srgbClr val="FFFFFF"/>
                          </a:highlight>
                          <a:latin typeface="+mj-lt"/>
                          <a:ea typeface="+mn-ea"/>
                          <a:cs typeface="Times New Roman"/>
                        </a:rPr>
                        <a:t>f) Critique how authors use key literary elements to contribute to meaning including character development, theme, conflict, and archetypes within and across texts. </a:t>
                      </a:r>
                    </a:p>
                    <a:p>
                      <a:pPr lvl="0" fontAlgn="base"/>
                      <a:r>
                        <a:rPr lang="en-US" sz="1600" kern="1200">
                          <a:solidFill>
                            <a:srgbClr val="3E5B91"/>
                          </a:solidFill>
                          <a:effectLst/>
                          <a:highlight>
                            <a:srgbClr val="FFFFFF"/>
                          </a:highlight>
                          <a:latin typeface="+mj-lt"/>
                          <a:ea typeface="+mn-ea"/>
                          <a:cs typeface="Times New Roman"/>
                        </a:rPr>
                        <a:t>h) Evaluate how specific word choices, syntax, tone, and voice support the author’s purpose. </a:t>
                      </a:r>
                    </a:p>
                    <a:p>
                      <a:pPr lvl="0" fontAlgn="base"/>
                      <a:r>
                        <a:rPr lang="en-US" sz="1600" kern="1200" err="1">
                          <a:solidFill>
                            <a:srgbClr val="3E5B91"/>
                          </a:solidFill>
                          <a:effectLst/>
                          <a:highlight>
                            <a:srgbClr val="FFFFFF"/>
                          </a:highlight>
                          <a:latin typeface="+mj-lt"/>
                          <a:ea typeface="+mn-ea"/>
                          <a:cs typeface="Times New Roman"/>
                        </a:rPr>
                        <a:t>i</a:t>
                      </a:r>
                      <a:r>
                        <a:rPr lang="en-US" sz="1600" kern="1200">
                          <a:solidFill>
                            <a:srgbClr val="3E5B91"/>
                          </a:solidFill>
                          <a:effectLst/>
                          <a:highlight>
                            <a:srgbClr val="FFFFFF"/>
                          </a:highlight>
                          <a:latin typeface="+mj-lt"/>
                          <a:ea typeface="+mn-ea"/>
                          <a:cs typeface="Times New Roman"/>
                        </a:rPr>
                        <a:t>) Analyze the use of dramatic conventions in American literature. </a:t>
                      </a:r>
                    </a:p>
                    <a:p>
                      <a:pPr lvl="0" algn="l">
                        <a:lnSpc>
                          <a:spcPct val="100000"/>
                        </a:lnSpc>
                        <a:spcBef>
                          <a:spcPts val="0"/>
                        </a:spcBef>
                        <a:spcAft>
                          <a:spcPts val="0"/>
                        </a:spcAft>
                        <a:buNone/>
                      </a:pPr>
                      <a:endParaRPr lang="en-US" sz="1600" b="1" i="0" u="none" strike="noStrike" noProof="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sz="2400">
                        <a:solidFill>
                          <a:schemeClr val="accent1"/>
                        </a:solidFill>
                        <a:latin typeface="+mj-lt"/>
                      </a:endParaRPr>
                    </a:p>
                    <a:p>
                      <a:pPr fontAlgn="t"/>
                      <a:br>
                        <a:rPr lang="en-US" sz="2400">
                          <a:effectLst/>
                          <a:highlight>
                            <a:srgbClr val="FFFFFF"/>
                          </a:highlight>
                          <a:latin typeface="+mj-lt"/>
                        </a:rPr>
                      </a:br>
                      <a:endParaRPr lang="en-US" sz="24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300" b="1" kern="1200">
                          <a:solidFill>
                            <a:schemeClr val="dk1"/>
                          </a:solidFill>
                          <a:effectLst/>
                          <a:highlight>
                            <a:srgbClr val="FFFFFF"/>
                          </a:highlight>
                          <a:latin typeface="+mj-lt"/>
                          <a:ea typeface="+mn-ea"/>
                          <a:cs typeface="Times New Roman"/>
                        </a:rPr>
                        <a:t>11.RL</a:t>
                      </a:r>
                      <a:endParaRPr lang="en-US" sz="1300" kern="1200">
                        <a:solidFill>
                          <a:schemeClr val="dk1"/>
                        </a:solidFill>
                        <a:effectLst/>
                        <a:highlight>
                          <a:srgbClr val="FFFFFF"/>
                        </a:highlight>
                        <a:latin typeface="+mj-lt"/>
                        <a:ea typeface="+mn-ea"/>
                        <a:cs typeface="Times New Roman"/>
                      </a:endParaRPr>
                    </a:p>
                    <a:p>
                      <a:r>
                        <a:rPr lang="en-US" sz="1300" b="1" kern="1200">
                          <a:solidFill>
                            <a:schemeClr val="dk1"/>
                          </a:solidFill>
                          <a:effectLst/>
                          <a:highlight>
                            <a:srgbClr val="FFFFFF"/>
                          </a:highlight>
                          <a:latin typeface="+mj-lt"/>
                          <a:ea typeface="+mn-ea"/>
                          <a:cs typeface="Times New Roman"/>
                        </a:rPr>
                        <a:t>The student will use textual evidence to demonstrate comprehension and build knowledge from a variety of grade-level complex literary texts read to include literary nonfiction (including world, British, and American literature), poetry, and drama, with an emphasis on American literature.</a:t>
                      </a:r>
                      <a:endParaRPr lang="en-US" sz="1300" kern="1200">
                        <a:solidFill>
                          <a:schemeClr val="dk1"/>
                        </a:solidFill>
                        <a:effectLst/>
                        <a:highlight>
                          <a:srgbClr val="FFFFFF"/>
                        </a:highlight>
                        <a:latin typeface="+mj-lt"/>
                        <a:ea typeface="+mn-ea"/>
                        <a:cs typeface="Times New Roman"/>
                      </a:endParaRPr>
                    </a:p>
                    <a:p>
                      <a:endParaRPr lang="en-US" sz="1300" kern="1200">
                        <a:solidFill>
                          <a:schemeClr val="dk1"/>
                        </a:solidFill>
                        <a:effectLst/>
                        <a:highlight>
                          <a:srgbClr val="FFFFFF"/>
                        </a:highlight>
                        <a:latin typeface="+mj-lt"/>
                        <a:ea typeface="+mn-ea"/>
                        <a:cs typeface="Times New Roman" panose="02020603050405020304" pitchFamily="18" charset="0"/>
                      </a:endParaRPr>
                    </a:p>
                    <a:p>
                      <a:r>
                        <a:rPr lang="en-US" sz="1300" b="1" kern="1200">
                          <a:solidFill>
                            <a:schemeClr val="dk1"/>
                          </a:solidFill>
                          <a:effectLst/>
                          <a:highlight>
                            <a:srgbClr val="FFFFFF"/>
                          </a:highlight>
                          <a:latin typeface="+mj-lt"/>
                          <a:ea typeface="+mn-ea"/>
                          <a:cs typeface="Times New Roman"/>
                        </a:rPr>
                        <a:t>11.RL.1 Key Ideas and Plot Details</a:t>
                      </a:r>
                      <a:endParaRPr lang="en-US" sz="1300" kern="1200">
                        <a:solidFill>
                          <a:schemeClr val="dk1"/>
                        </a:solidFill>
                        <a:effectLst/>
                        <a:highlight>
                          <a:srgbClr val="FFFFFF"/>
                        </a:highlight>
                        <a:latin typeface="+mj-lt"/>
                        <a:ea typeface="+mn-ea"/>
                        <a:cs typeface="Times New Roman"/>
                      </a:endParaRPr>
                    </a:p>
                    <a:p>
                      <a:pPr lvl="0"/>
                      <a:r>
                        <a:rPr lang="en-US" sz="1300" kern="1200">
                          <a:solidFill>
                            <a:srgbClr val="3E5B91"/>
                          </a:solidFill>
                          <a:effectLst/>
                          <a:highlight>
                            <a:srgbClr val="FFFFFF"/>
                          </a:highlight>
                          <a:latin typeface="+mj-lt"/>
                          <a:ea typeface="+mn-ea"/>
                          <a:cs typeface="Times New Roman"/>
                        </a:rPr>
                        <a:t>A. Analyze the development of universal themes (e.g., loss of innocence, coming of age, relationship with nature) prevalent in American literature (e.g., short stories, poems, plays, novels, essays, and literary nonfiction) of different eras.</a:t>
                      </a:r>
                    </a:p>
                    <a:p>
                      <a:pPr lvl="0"/>
                      <a:r>
                        <a:rPr lang="en-US" sz="1300" kern="1200">
                          <a:solidFill>
                            <a:srgbClr val="3E5B91"/>
                          </a:solidFill>
                          <a:effectLst/>
                          <a:highlight>
                            <a:srgbClr val="FFFFFF"/>
                          </a:highlight>
                          <a:latin typeface="+mj-lt"/>
                          <a:ea typeface="+mn-ea"/>
                          <a:cs typeface="Times New Roman"/>
                        </a:rPr>
                        <a:t>B. Describe how a particular sentence, chapter, scene, or stanza fits into the overall structure of a text and contributes to the development of the setting and plot.</a:t>
                      </a:r>
                    </a:p>
                    <a:p>
                      <a:pPr lvl="0"/>
                      <a:r>
                        <a:rPr lang="en-US" sz="1300" kern="1200">
                          <a:solidFill>
                            <a:srgbClr val="3E5B91"/>
                          </a:solidFill>
                          <a:effectLst/>
                          <a:highlight>
                            <a:srgbClr val="FFFFFF"/>
                          </a:highlight>
                          <a:latin typeface="+mj-lt"/>
                          <a:ea typeface="+mn-ea"/>
                          <a:cs typeface="Times New Roman"/>
                        </a:rPr>
                        <a:t>C. Analyze how characters are revealed through particular lines of dialogue or events.</a:t>
                      </a:r>
                    </a:p>
                    <a:p>
                      <a:pPr lvl="0">
                        <a:buNone/>
                      </a:pPr>
                      <a:r>
                        <a:rPr lang="en-US" sz="1300" kern="1200">
                          <a:solidFill>
                            <a:srgbClr val="3E5B91"/>
                          </a:solidFill>
                          <a:effectLst/>
                          <a:highlight>
                            <a:srgbClr val="FFFFFF"/>
                          </a:highlight>
                          <a:latin typeface="+mj-lt"/>
                          <a:ea typeface="+mn-ea"/>
                          <a:cs typeface="Times New Roman"/>
                        </a:rPr>
                        <a:t>D. Analyze and evaluate how dramatic conventions (e.g., soliloquy, aside, narration, direct address to the audience) contribute to the theme and effect of the plays from various cultures.</a:t>
                      </a:r>
                    </a:p>
                    <a:p>
                      <a:endParaRPr lang="en-US" sz="1400" kern="1200">
                        <a:solidFill>
                          <a:srgbClr val="3E5B91"/>
                        </a:solidFill>
                        <a:effectLst/>
                        <a:highlight>
                          <a:srgbClr val="FFFFFF"/>
                        </a:highlight>
                        <a:latin typeface="+mj-lt"/>
                        <a:ea typeface="+mn-ea"/>
                        <a:cs typeface="Times New Roman" panose="02020603050405020304" pitchFamily="18" charset="0"/>
                      </a:endParaRPr>
                    </a:p>
                    <a:p>
                      <a:pPr lvl="0" indent="0" algn="l">
                        <a:lnSpc>
                          <a:spcPct val="100000"/>
                        </a:lnSpc>
                        <a:spcBef>
                          <a:spcPts val="0"/>
                        </a:spcBef>
                        <a:spcAft>
                          <a:spcPts val="0"/>
                        </a:spcAft>
                        <a:buClr>
                          <a:srgbClr val="003C71"/>
                        </a:buClr>
                        <a:buNone/>
                      </a:pPr>
                      <a:endParaRPr lang="en-US">
                        <a:latin typeface="+mj-lt"/>
                      </a:endParaRPr>
                    </a:p>
                    <a:p>
                      <a:pPr lvl="0" algn="l">
                        <a:lnSpc>
                          <a:spcPct val="100000"/>
                        </a:lnSpc>
                        <a:spcBef>
                          <a:spcPts val="0"/>
                        </a:spcBef>
                        <a:spcAft>
                          <a:spcPts val="0"/>
                        </a:spcAft>
                        <a:buClr>
                          <a:srgbClr val="003C71"/>
                        </a:buClr>
                        <a:buAutoNum type="alphaUcPeriod"/>
                      </a:pPr>
                      <a:endParaRPr lang="en-US">
                        <a:latin typeface="+mj-lt"/>
                      </a:endParaRPr>
                    </a:p>
                    <a:p>
                      <a:pPr lvl="0" algn="l">
                        <a:lnSpc>
                          <a:spcPct val="100000"/>
                        </a:lnSpc>
                        <a:spcBef>
                          <a:spcPts val="0"/>
                        </a:spcBef>
                        <a:spcAft>
                          <a:spcPts val="0"/>
                        </a:spcAft>
                        <a:buClr>
                          <a:srgbClr val="003C71"/>
                        </a:buClr>
                        <a:buAutoNum type="alphaUcPeriod"/>
                      </a:pPr>
                      <a:endParaRPr lang="en-US">
                        <a:latin typeface="+mj-lt"/>
                      </a:endParaRPr>
                    </a:p>
                    <a:p>
                      <a:pPr marL="285750" lvl="0" indent="-285750" algn="l">
                        <a:lnSpc>
                          <a:spcPct val="100000"/>
                        </a:lnSpc>
                        <a:spcBef>
                          <a:spcPts val="0"/>
                        </a:spcBef>
                        <a:spcAft>
                          <a:spcPts val="0"/>
                        </a:spcAft>
                        <a:buClr>
                          <a:srgbClr val="003C71"/>
                        </a:buClr>
                        <a:buAutoNum type="alphaUcPeriod"/>
                      </a:pPr>
                      <a:endParaRPr lang="en-US">
                        <a:latin typeface="+mj-lt"/>
                      </a:endParaRPr>
                    </a:p>
                    <a:p>
                      <a:pPr lvl="0" indent="0">
                        <a:spcBef>
                          <a:spcPts val="0"/>
                        </a:spcBef>
                        <a:spcAft>
                          <a:spcPts val="0"/>
                        </a:spcAft>
                        <a:buClr>
                          <a:srgbClr val="003C71"/>
                        </a:buClr>
                        <a:buNone/>
                      </a:pPr>
                      <a:endParaRPr lang="en-US">
                        <a:solidFill>
                          <a:schemeClr val="accent1"/>
                        </a:solidFill>
                        <a:latin typeface="+mj-lt"/>
                      </a:endParaRPr>
                    </a:p>
                    <a:p>
                      <a:pPr marL="52070" indent="-287020" rtl="0" fontAlgn="t">
                        <a:spcBef>
                          <a:spcPts val="0"/>
                        </a:spcBef>
                        <a:spcAft>
                          <a:spcPts val="0"/>
                        </a:spcAft>
                      </a:pPr>
                      <a:br>
                        <a:rPr lang="en-US">
                          <a:solidFill>
                            <a:srgbClr val="003C71"/>
                          </a:solidFill>
                          <a:effectLst/>
                          <a:highlight>
                            <a:srgbClr val="FFFFFF"/>
                          </a:highlight>
                          <a:latin typeface="+mj-lt"/>
                        </a:rPr>
                      </a:br>
                      <a:r>
                        <a:rPr lang="en-US" sz="1400" b="1">
                          <a:solidFill>
                            <a:schemeClr val="accent1"/>
                          </a:solidFill>
                          <a:effectLst/>
                          <a:highlight>
                            <a:srgbClr val="FFFFFF"/>
                          </a:highlight>
                          <a:latin typeface="+mj-lt"/>
                        </a:rPr>
                        <a:t> </a:t>
                      </a: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7083" y="4867897"/>
            <a:ext cx="11530246" cy="199525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u="sng" dirty="0">
                <a:solidFill>
                  <a:srgbClr val="FFFFFF"/>
                </a:solidFill>
                <a:latin typeface="+mj-lt"/>
                <a:ea typeface="+mn-lt"/>
                <a:cs typeface="+mn-lt"/>
              </a:rPr>
              <a:t>Revisions</a:t>
            </a:r>
            <a:r>
              <a:rPr lang="en-US" sz="2000" b="1" dirty="0">
                <a:solidFill>
                  <a:srgbClr val="FFFFFF"/>
                </a:solidFill>
                <a:latin typeface="+mj-lt"/>
                <a:ea typeface="+mn-lt"/>
                <a:cs typeface="+mn-lt"/>
              </a:rPr>
              <a:t>:</a:t>
            </a: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dirty="0">
                <a:solidFill>
                  <a:schemeClr val="bg1"/>
                </a:solidFill>
                <a:effectLst/>
                <a:latin typeface="+mj-lt"/>
                <a:ea typeface="Times New Roman" panose="02020603050405020304" pitchFamily="18" charset="0"/>
                <a:cs typeface="Times New Roman"/>
              </a:rPr>
              <a:t>11.RL.</a:t>
            </a:r>
            <a:r>
              <a:rPr lang="en-US" sz="1400" b="1" kern="100" dirty="0">
                <a:solidFill>
                  <a:schemeClr val="bg1"/>
                </a:solidFill>
                <a:latin typeface="+mj-lt"/>
                <a:ea typeface="Times New Roman" panose="02020603050405020304" pitchFamily="18" charset="0"/>
                <a:cs typeface="Times New Roman"/>
              </a:rPr>
              <a:t>1.-</a:t>
            </a:r>
            <a:r>
              <a:rPr lang="en-US" sz="1400" b="1" kern="100" dirty="0">
                <a:solidFill>
                  <a:schemeClr val="bg1"/>
                </a:solidFill>
                <a:effectLst/>
                <a:latin typeface="+mj-lt"/>
                <a:ea typeface="Times New Roman" panose="02020603050405020304" pitchFamily="18" charset="0"/>
                <a:cs typeface="Times New Roman"/>
              </a:rPr>
              <a:t> Focuses on reading comprehension of various literary texts associated with grade eleven </a:t>
            </a:r>
            <a:endParaRPr lang="en-US" sz="1400" b="1" kern="100" dirty="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dirty="0">
                <a:solidFill>
                  <a:schemeClr val="bg1"/>
                </a:solidFill>
                <a:effectLst/>
                <a:latin typeface="+mj-lt"/>
                <a:ea typeface="Times New Roman" panose="02020603050405020304" pitchFamily="18" charset="0"/>
                <a:cs typeface="Times New Roman"/>
              </a:rPr>
              <a:t>11.RL.</a:t>
            </a:r>
            <a:r>
              <a:rPr lang="en-US" sz="1400" b="1" kern="100" dirty="0">
                <a:solidFill>
                  <a:schemeClr val="bg1"/>
                </a:solidFill>
                <a:latin typeface="+mj-lt"/>
                <a:ea typeface="Times New Roman" panose="02020603050405020304" pitchFamily="18" charset="0"/>
                <a:cs typeface="Times New Roman"/>
              </a:rPr>
              <a:t>1.A</a:t>
            </a:r>
            <a:r>
              <a:rPr lang="en-US" sz="1400" b="1" kern="100" dirty="0">
                <a:solidFill>
                  <a:schemeClr val="bg1"/>
                </a:solidFill>
                <a:effectLst/>
                <a:latin typeface="+mj-lt"/>
                <a:ea typeface="Times New Roman" panose="02020603050405020304" pitchFamily="18" charset="0"/>
                <a:cs typeface="Times New Roman"/>
              </a:rPr>
              <a:t>. - Aligns to 2017 11.4a, 11.4f, and 11.4h. Clarifies various text structures to contribute to the development of plot and setting. </a:t>
            </a:r>
            <a:endParaRPr lang="en-US" sz="1400" b="1" kern="100" dirty="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dirty="0">
                <a:solidFill>
                  <a:schemeClr val="bg1"/>
                </a:solidFill>
                <a:effectLst/>
                <a:latin typeface="+mj-lt"/>
                <a:ea typeface="Times New Roman" panose="02020603050405020304" pitchFamily="18" charset="0"/>
                <a:cs typeface="Times New Roman"/>
              </a:rPr>
              <a:t>11.RL.</a:t>
            </a:r>
            <a:r>
              <a:rPr lang="en-US" sz="1400" b="1" kern="100" dirty="0">
                <a:solidFill>
                  <a:schemeClr val="bg1"/>
                </a:solidFill>
                <a:latin typeface="+mj-lt"/>
                <a:ea typeface="Times New Roman" panose="02020603050405020304" pitchFamily="18" charset="0"/>
                <a:cs typeface="Times New Roman"/>
              </a:rPr>
              <a:t>1.B</a:t>
            </a:r>
            <a:r>
              <a:rPr lang="en-US" sz="1400" b="1" kern="100" dirty="0">
                <a:solidFill>
                  <a:schemeClr val="bg1"/>
                </a:solidFill>
                <a:effectLst/>
                <a:latin typeface="+mj-lt"/>
                <a:ea typeface="Times New Roman" panose="02020603050405020304" pitchFamily="18" charset="0"/>
                <a:cs typeface="Times New Roman"/>
              </a:rPr>
              <a:t>. - Aligns to 2017 11.4e, 11.4f, and 11.4i. Analyzes how characters are revealed through dialogue and actions. </a:t>
            </a:r>
            <a:endParaRPr lang="en-US" sz="1400" b="1" kern="100" dirty="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dirty="0">
                <a:solidFill>
                  <a:schemeClr val="bg1"/>
                </a:solidFill>
                <a:effectLst/>
                <a:latin typeface="+mj-lt"/>
                <a:ea typeface="Times New Roman" panose="02020603050405020304" pitchFamily="18" charset="0"/>
                <a:cs typeface="Times New Roman"/>
              </a:rPr>
              <a:t>11.RL.1</a:t>
            </a:r>
            <a:r>
              <a:rPr lang="en-US" sz="1400" b="1" kern="100" dirty="0">
                <a:solidFill>
                  <a:schemeClr val="bg1"/>
                </a:solidFill>
                <a:latin typeface="+mj-lt"/>
                <a:ea typeface="Times New Roman" panose="02020603050405020304" pitchFamily="18" charset="0"/>
                <a:cs typeface="Times New Roman"/>
              </a:rPr>
              <a:t>.D.</a:t>
            </a:r>
            <a:r>
              <a:rPr lang="en-US" sz="1400" b="1" kern="100" dirty="0">
                <a:solidFill>
                  <a:schemeClr val="bg1"/>
                </a:solidFill>
                <a:effectLst/>
                <a:latin typeface="+mj-lt"/>
                <a:ea typeface="Times New Roman" panose="02020603050405020304" pitchFamily="18" charset="0"/>
                <a:cs typeface="Times New Roman"/>
              </a:rPr>
              <a:t> - Aligns to 2017 11.4i and includes specific dramatic conventions that contribute to the theme and effect of plays from various cultures. </a:t>
            </a:r>
            <a:endParaRPr lang="en-US" sz="1400" b="1" kern="100" dirty="0">
              <a:solidFill>
                <a:schemeClr val="bg1"/>
              </a:solidFill>
              <a:effectLst/>
              <a:latin typeface="+mj-lt"/>
              <a:ea typeface="Calibri" panose="020F0502020204030204" pitchFamily="34" charset="0"/>
              <a:cs typeface="Times New Roman"/>
            </a:endParaRPr>
          </a:p>
          <a:p>
            <a:pPr>
              <a:buFont typeface="Arial"/>
              <a:buChar char="•"/>
            </a:pPr>
            <a:endParaRPr lang="en-US" dirty="0"/>
          </a:p>
          <a:p>
            <a:pPr marL="228600" indent="-228600">
              <a:buFont typeface=""/>
              <a:buChar char="•"/>
            </a:pPr>
            <a:endParaRPr lang="en-US" dirty="0"/>
          </a:p>
        </p:txBody>
      </p:sp>
      <p:pic>
        <p:nvPicPr>
          <p:cNvPr id="2" name="Audio Recording Apr 29, 2024 at 1:52:40 PM">
            <a:hlinkClick r:id="" action="ppaction://media"/>
            <a:extLst>
              <a:ext uri="{FF2B5EF4-FFF2-40B4-BE49-F238E27FC236}">
                <a16:creationId xmlns:a16="http://schemas.microsoft.com/office/drawing/2014/main" id="{C2E029AC-D72A-A3F1-7ED8-DC05F2440D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772301"/>
            <a:ext cx="812800" cy="812800"/>
          </a:xfrm>
          <a:prstGeom prst="rect">
            <a:avLst/>
          </a:prstGeom>
        </p:spPr>
      </p:pic>
    </p:spTree>
    <p:extLst>
      <p:ext uri="{BB962C8B-B14F-4D97-AF65-F5344CB8AC3E}">
        <p14:creationId xmlns:p14="http://schemas.microsoft.com/office/powerpoint/2010/main" val="26722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61379103"/>
              </p:ext>
            </p:extLst>
          </p:nvPr>
        </p:nvGraphicFramePr>
        <p:xfrm>
          <a:off x="353391" y="265043"/>
          <a:ext cx="11452080" cy="5943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291678">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612323">
                <a:tc>
                  <a:txBody>
                    <a:bodyPr/>
                    <a:lstStyle/>
                    <a:p>
                      <a:pPr fontAlgn="base"/>
                      <a:r>
                        <a:rPr lang="en-US" sz="1800" b="1" kern="1200">
                          <a:solidFill>
                            <a:srgbClr val="1A4480"/>
                          </a:solidFill>
                          <a:effectLst/>
                          <a:highlight>
                            <a:srgbClr val="FFFFFF"/>
                          </a:highlight>
                          <a:latin typeface="+mj-lt"/>
                          <a:ea typeface="+mn-ea"/>
                          <a:cs typeface="Times New Roman" panose="02020603050405020304" pitchFamily="18" charset="0"/>
                        </a:rPr>
                        <a:t>11.4 The student will read, comprehend, and analyze relationships among American literature, history, and culture. </a:t>
                      </a:r>
                    </a:p>
                    <a:p>
                      <a:pPr lvl="0" fontAlgn="base"/>
                      <a:r>
                        <a:rPr lang="en-US" sz="1600" kern="1200">
                          <a:solidFill>
                            <a:srgbClr val="3E5B91"/>
                          </a:solidFill>
                          <a:effectLst/>
                          <a:highlight>
                            <a:srgbClr val="FFFFFF"/>
                          </a:highlight>
                          <a:latin typeface="+mj-lt"/>
                          <a:ea typeface="+mn-ea"/>
                          <a:cs typeface="Times New Roman" panose="02020603050405020304" pitchFamily="18" charset="0"/>
                        </a:rPr>
                        <a:t>e) Analyze how context and language structures convey an author’s intent and viewpoint.  </a:t>
                      </a:r>
                    </a:p>
                    <a:p>
                      <a:pPr lvl="0" fontAlgn="base"/>
                      <a:r>
                        <a:rPr lang="en-US" sz="1600" kern="1200">
                          <a:solidFill>
                            <a:srgbClr val="3E5B91"/>
                          </a:solidFill>
                          <a:effectLst/>
                          <a:highlight>
                            <a:srgbClr val="FFFFFF"/>
                          </a:highlight>
                          <a:latin typeface="+mj-lt"/>
                          <a:ea typeface="+mn-ea"/>
                          <a:cs typeface="Times New Roman" panose="02020603050405020304" pitchFamily="18" charset="0"/>
                        </a:rPr>
                        <a:t>f) Critique how authors use key literary elements to contribute to meaning including character development, theme, conflict, and archetypes within and across texts. </a:t>
                      </a:r>
                    </a:p>
                    <a:p>
                      <a:pPr lvl="0" fontAlgn="base"/>
                      <a:r>
                        <a:rPr lang="en-US" sz="1600" kern="1200">
                          <a:solidFill>
                            <a:srgbClr val="3E5B91"/>
                          </a:solidFill>
                          <a:effectLst/>
                          <a:highlight>
                            <a:srgbClr val="FFFFFF"/>
                          </a:highlight>
                          <a:latin typeface="+mj-lt"/>
                          <a:ea typeface="+mn-ea"/>
                          <a:cs typeface="Times New Roman" panose="02020603050405020304" pitchFamily="18" charset="0"/>
                        </a:rPr>
                        <a:t>g) Interpret how the sound and imagery of poetry support the subject, mood, and theme, and appeal to the reader’s senses. </a:t>
                      </a:r>
                    </a:p>
                    <a:p>
                      <a:pPr lvl="0" fontAlgn="base"/>
                      <a:r>
                        <a:rPr lang="en-US" sz="1600" kern="1200">
                          <a:solidFill>
                            <a:srgbClr val="3E5B91"/>
                          </a:solidFill>
                          <a:effectLst/>
                          <a:highlight>
                            <a:srgbClr val="FFFFFF"/>
                          </a:highlight>
                          <a:latin typeface="+mj-lt"/>
                          <a:ea typeface="+mn-ea"/>
                          <a:cs typeface="Times New Roman" panose="02020603050405020304" pitchFamily="18" charset="0"/>
                        </a:rPr>
                        <a:t>h) Evaluate how specific word choices, syntax, tone, and voice support the author’s purpose. </a:t>
                      </a:r>
                    </a:p>
                    <a:p>
                      <a:pPr lvl="0" fontAlgn="base"/>
                      <a:r>
                        <a:rPr lang="en-US" sz="1600" kern="1200" err="1">
                          <a:solidFill>
                            <a:srgbClr val="3E5B91"/>
                          </a:solidFill>
                          <a:effectLst/>
                          <a:highlight>
                            <a:srgbClr val="FFFFFF"/>
                          </a:highlight>
                          <a:latin typeface="+mj-lt"/>
                          <a:ea typeface="+mn-ea"/>
                          <a:cs typeface="Times New Roman" panose="02020603050405020304" pitchFamily="18" charset="0"/>
                        </a:rPr>
                        <a:t>i</a:t>
                      </a:r>
                      <a:r>
                        <a:rPr lang="en-US" sz="1600" kern="1200">
                          <a:solidFill>
                            <a:srgbClr val="3E5B91"/>
                          </a:solidFill>
                          <a:effectLst/>
                          <a:highlight>
                            <a:srgbClr val="FFFFFF"/>
                          </a:highlight>
                          <a:latin typeface="+mj-lt"/>
                          <a:ea typeface="+mn-ea"/>
                          <a:cs typeface="Times New Roman" panose="02020603050405020304" pitchFamily="18" charset="0"/>
                        </a:rPr>
                        <a:t>) Analyze the use of dramatic conventions in American literature. </a:t>
                      </a: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endParaRPr>
                    </a:p>
                    <a:p>
                      <a:pPr marL="0" lvl="0" indent="0">
                        <a:spcBef>
                          <a:spcPts val="0"/>
                        </a:spcBef>
                        <a:spcAft>
                          <a:spcPts val="0"/>
                        </a:spcAft>
                        <a:buClr>
                          <a:srgbClr val="003C71"/>
                        </a:buClr>
                        <a:buNone/>
                      </a:pPr>
                      <a:endParaRPr lang="en-US">
                        <a:solidFill>
                          <a:schemeClr val="accent1"/>
                        </a:solidFill>
                      </a:endParaRPr>
                    </a:p>
                    <a:p>
                      <a:pPr fontAlgn="t"/>
                      <a:br>
                        <a:rPr lang="en-US">
                          <a:effectLst/>
                          <a:highlight>
                            <a:srgbClr val="FFFFFF"/>
                          </a:highlight>
                        </a:rPr>
                      </a:br>
                      <a:endParaRPr lang="en-US">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Times New Roman" panose="02020603050405020304" pitchFamily="18" charset="0"/>
                          <a:ea typeface="+mn-ea"/>
                          <a:cs typeface="Times New Roman" panose="02020603050405020304" pitchFamily="18" charset="0"/>
                        </a:rPr>
                        <a:t>11.RL.2 Craft and Style </a:t>
                      </a:r>
                      <a:endParaRPr lang="en-US" sz="1800" kern="1200">
                        <a:solidFill>
                          <a:schemeClr val="dk1"/>
                        </a:solidFill>
                        <a:effectLst/>
                        <a:highlight>
                          <a:srgbClr val="FFFFFF"/>
                        </a:highlight>
                        <a:latin typeface="Times New Roman" panose="02020603050405020304" pitchFamily="18" charset="0"/>
                        <a:ea typeface="+mn-ea"/>
                        <a:cs typeface="Times New Roman" panose="02020603050405020304" pitchFamily="18" charset="0"/>
                      </a:endParaRPr>
                    </a:p>
                    <a:p>
                      <a:pPr lvl="0"/>
                      <a:r>
                        <a:rPr lang="en-US" sz="1600" kern="1200">
                          <a:solidFill>
                            <a:srgbClr val="3E5B91"/>
                          </a:solidFill>
                          <a:effectLst/>
                          <a:highlight>
                            <a:srgbClr val="FFFFFF"/>
                          </a:highlight>
                          <a:latin typeface="+mj-lt"/>
                          <a:ea typeface="+mn-ea"/>
                          <a:cs typeface="Times New Roman" panose="02020603050405020304" pitchFamily="18" charset="0"/>
                        </a:rPr>
                        <a:t>A. Interpret and analyze how the sound and imagery of poetry support the subject, mood, form, and theme and appeal to the reader’s senses.</a:t>
                      </a:r>
                    </a:p>
                    <a:p>
                      <a:pPr lvl="0"/>
                      <a:r>
                        <a:rPr lang="en-US" sz="1600" kern="1200">
                          <a:solidFill>
                            <a:srgbClr val="3E5B91"/>
                          </a:solidFill>
                          <a:effectLst/>
                          <a:highlight>
                            <a:srgbClr val="FFFFFF"/>
                          </a:highlight>
                          <a:latin typeface="+mj-lt"/>
                          <a:ea typeface="+mn-ea"/>
                          <a:cs typeface="Times New Roman" panose="02020603050405020304" pitchFamily="18" charset="0"/>
                        </a:rPr>
                        <a:t>B. Evaluate how authors use specific word choices, syntax, tone, and voice to convey the author’s intent and viewpoint.</a:t>
                      </a:r>
                    </a:p>
                    <a:p>
                      <a:r>
                        <a:rPr lang="en-US" sz="1600" kern="1200">
                          <a:solidFill>
                            <a:srgbClr val="3E5B91"/>
                          </a:solidFill>
                          <a:effectLst/>
                          <a:highlight>
                            <a:srgbClr val="FFFFFF"/>
                          </a:highlight>
                          <a:latin typeface="+mj-lt"/>
                          <a:ea typeface="+mn-ea"/>
                          <a:cs typeface="Times New Roman" panose="02020603050405020304" pitchFamily="18" charset="0"/>
                        </a:rPr>
                        <a:t>C. Critique how author’s use key literary devices (e.g., imagery, personification, symbolism) to contribute to the </a:t>
                      </a:r>
                      <a:r>
                        <a:rPr lang="en-US" sz="1600" kern="1200">
                          <a:solidFill>
                            <a:srgbClr val="3E5B91"/>
                          </a:solidFill>
                          <a:effectLst/>
                          <a:latin typeface="+mj-lt"/>
                          <a:ea typeface="+mn-ea"/>
                          <a:cs typeface="Times New Roman" panose="02020603050405020304" pitchFamily="18" charset="0"/>
                        </a:rPr>
                        <a:t>meaning of a text, including its character development, theme, conflict, and archetypes.                            </a:t>
                      </a:r>
                    </a:p>
                    <a:p>
                      <a:r>
                        <a:rPr lang="en-US" sz="1600" kern="1200">
                          <a:solidFill>
                            <a:srgbClr val="3E5B91"/>
                          </a:solidFill>
                          <a:effectLst/>
                          <a:latin typeface="+mj-lt"/>
                          <a:ea typeface="+mn-ea"/>
                          <a:cs typeface="Times New Roman" panose="02020603050405020304" pitchFamily="18" charset="0"/>
                        </a:rPr>
                        <a:t>D. Analyze the use of satire, sarcasm, irony, and understatement to differentiate between what is directly stated and what is implied.</a:t>
                      </a:r>
                    </a:p>
                    <a:p>
                      <a:r>
                        <a:rPr lang="en-US" sz="1600" b="1" kern="1200">
                          <a:solidFill>
                            <a:srgbClr val="3E5B91"/>
                          </a:solidFill>
                          <a:effectLst/>
                          <a:latin typeface="+mj-lt"/>
                          <a:ea typeface="+mn-ea"/>
                          <a:cs typeface="Times New Roman" panose="02020603050405020304" pitchFamily="18" charset="0"/>
                        </a:rPr>
                        <a:t> </a:t>
                      </a:r>
                      <a:endParaRPr lang="en-US" sz="1600" kern="1200">
                        <a:solidFill>
                          <a:srgbClr val="3E5B91"/>
                        </a:solidFill>
                        <a:effectLst/>
                        <a:latin typeface="+mj-lt"/>
                        <a:ea typeface="+mn-ea"/>
                        <a:cs typeface="Times New Roman" panose="02020603050405020304" pitchFamily="18" charset="0"/>
                      </a:endParaRPr>
                    </a:p>
                    <a:p>
                      <a:pPr lvl="0" indent="0" algn="l">
                        <a:lnSpc>
                          <a:spcPct val="100000"/>
                        </a:lnSpc>
                        <a:spcBef>
                          <a:spcPts val="0"/>
                        </a:spcBef>
                        <a:spcAft>
                          <a:spcPts val="0"/>
                        </a:spcAft>
                        <a:buClr>
                          <a:srgbClr val="003C71"/>
                        </a:buClr>
                        <a:buNone/>
                      </a:pPr>
                      <a:endParaRPr lang="en-US" sz="2400"/>
                    </a:p>
                    <a:p>
                      <a:pPr lvl="0" algn="l">
                        <a:lnSpc>
                          <a:spcPct val="100000"/>
                        </a:lnSpc>
                        <a:spcBef>
                          <a:spcPts val="0"/>
                        </a:spcBef>
                        <a:spcAft>
                          <a:spcPts val="0"/>
                        </a:spcAft>
                        <a:buClr>
                          <a:srgbClr val="003C71"/>
                        </a:buClr>
                        <a:buAutoNum type="alphaUcPeriod"/>
                      </a:pPr>
                      <a:endParaRPr lang="en-US"/>
                    </a:p>
                    <a:p>
                      <a:pPr lvl="0" algn="l">
                        <a:lnSpc>
                          <a:spcPct val="100000"/>
                        </a:lnSpc>
                        <a:spcBef>
                          <a:spcPts val="0"/>
                        </a:spcBef>
                        <a:spcAft>
                          <a:spcPts val="0"/>
                        </a:spcAft>
                        <a:buClr>
                          <a:srgbClr val="003C71"/>
                        </a:buClr>
                        <a:buAutoNum type="alphaUcPeriod"/>
                      </a:pPr>
                      <a:endParaRPr lang="en-US"/>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a:solidFill>
                            <a:schemeClr val="accent1"/>
                          </a:solidFill>
                          <a:effectLst/>
                          <a:highlight>
                            <a:srgbClr val="FFFFFF"/>
                          </a:highlight>
                        </a:rPr>
                      </a:br>
                      <a:r>
                        <a:rPr lang="en-US" sz="1400" b="1">
                          <a:solidFill>
                            <a:schemeClr val="accent1"/>
                          </a:solidFill>
                          <a:effectLst/>
                          <a:highlight>
                            <a:srgbClr val="FFFFFF"/>
                          </a:highlight>
                          <a:latin typeface="Calibri"/>
                        </a:rPr>
                        <a:t> </a:t>
                      </a:r>
                      <a:endParaRPr lang="en-US">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646741"/>
            <a:ext cx="11470861" cy="180013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a:latin typeface="+mj-lt"/>
              </a:rPr>
              <a:t> </a:t>
            </a:r>
            <a:r>
              <a:rPr lang="en-US" b="1" u="sng">
                <a:solidFill>
                  <a:srgbClr val="FFFFFF"/>
                </a:solidFill>
                <a:latin typeface="+mj-lt"/>
                <a:ea typeface="+mn-lt"/>
                <a:cs typeface="+mn-lt"/>
              </a:rPr>
              <a:t>Revisions</a:t>
            </a:r>
            <a:r>
              <a:rPr lang="en-US" b="1">
                <a:solidFill>
                  <a:srgbClr val="FFFFFF"/>
                </a:solidFill>
                <a:latin typeface="+mj-lt"/>
                <a:ea typeface="+mn-lt"/>
                <a:cs typeface="+mn-lt"/>
              </a:rPr>
              <a:t>:</a:t>
            </a:r>
            <a:r>
              <a:rPr lang="en-US" sz="2000" kern="100">
                <a:effectLst/>
                <a:latin typeface="+mj-lt"/>
                <a:ea typeface="Times New Roman" panose="02020603050405020304" pitchFamily="18" charset="0"/>
                <a:cs typeface="Times New Roman"/>
              </a:rPr>
              <a:t>11.RL.2- Focuses on the author’s literary craft and style </a:t>
            </a:r>
            <a:r>
              <a:rPr lang="en-US" sz="2000" kern="100">
                <a:solidFill>
                  <a:srgbClr val="000000"/>
                </a:solidFill>
                <a:effectLst/>
                <a:latin typeface="+mj-lt"/>
                <a:ea typeface="Times New Roman" panose="02020603050405020304" pitchFamily="18" charset="0"/>
                <a:cs typeface="Times New Roman"/>
              </a:rPr>
              <a:t>  </a:t>
            </a:r>
            <a:endParaRPr lang="en-US" sz="2000" kern="100">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11.RL.2</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A. - Aligns to 2017 11.4g. </a:t>
            </a:r>
            <a:endParaRPr lang="en-US" sz="1400" b="1" kern="100">
              <a:solidFill>
                <a:schemeClr val="bg1"/>
              </a:solidFill>
              <a:effectLst/>
              <a:latin typeface="+mj-lt"/>
              <a:ea typeface="Calibri" panose="020F0502020204030204" pitchFamily="34" charset="0"/>
              <a:cs typeface="Times New Roman"/>
            </a:endParaRPr>
          </a:p>
          <a:p>
            <a:pPr marL="285750" indent="-285750" fontAlgn="base">
              <a:lnSpc>
                <a:spcPct val="107000"/>
              </a:lnSpc>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11.RL.2</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B. - </a:t>
            </a:r>
            <a:r>
              <a:rPr lang="en-US" sz="1400" b="1" kern="100">
                <a:solidFill>
                  <a:schemeClr val="bg1"/>
                </a:solidFill>
                <a:latin typeface="+mj-lt"/>
                <a:ea typeface="Times New Roman" panose="02020603050405020304" pitchFamily="18" charset="0"/>
                <a:cs typeface="Times New Roman"/>
              </a:rPr>
              <a:t>Combines</a:t>
            </a:r>
            <a:r>
              <a:rPr lang="en-US" sz="1400" b="1" kern="100">
                <a:solidFill>
                  <a:schemeClr val="bg1"/>
                </a:solidFill>
                <a:effectLst/>
                <a:latin typeface="+mj-lt"/>
                <a:ea typeface="Times New Roman" panose="02020603050405020304" pitchFamily="18" charset="0"/>
                <a:cs typeface="Times New Roman"/>
              </a:rPr>
              <a:t> 2017 11.4e and 11.4h.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11.RL.2</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C. - Aligns to 11.4f and specifies examples of key literary devices that can contribute to the meaning of the text in various ways.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11.RL.2</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D. - Aligns to 11.4i. Incorporates how the use of satire, irony, sarcasm, and understatement can impact what is implied or stated in a text. </a:t>
            </a:r>
            <a:endParaRPr lang="en-US" sz="1400" b="1" kern="100">
              <a:solidFill>
                <a:schemeClr val="bg1"/>
              </a:solidFill>
              <a:effectLst/>
              <a:latin typeface="+mj-lt"/>
              <a:ea typeface="Calibri" panose="020F0502020204030204" pitchFamily="34" charset="0"/>
              <a:cs typeface="Times New Roman"/>
            </a:endParaRPr>
          </a:p>
          <a:p>
            <a:pPr lvl="1">
              <a:buFont typeface="Arial"/>
              <a:buChar char="•"/>
            </a:pPr>
            <a:endParaRPr lang="en-US" sz="1200" b="1">
              <a:solidFill>
                <a:schemeClr val="bg1"/>
              </a:solidFill>
            </a:endParaRPr>
          </a:p>
          <a:p>
            <a:pPr>
              <a:buFont typeface="Arial"/>
              <a:buChar char="•"/>
            </a:pPr>
            <a:endParaRPr lang="en-US"/>
          </a:p>
          <a:p>
            <a:pPr marL="228600" indent="-228600">
              <a:buFont typeface=""/>
              <a:buChar char="•"/>
            </a:pPr>
            <a:endParaRPr lang="en-US"/>
          </a:p>
        </p:txBody>
      </p:sp>
      <p:pic>
        <p:nvPicPr>
          <p:cNvPr id="2" name="Audio Recording Apr 29, 2024 at 1:55:22 PM">
            <a:hlinkClick r:id="" action="ppaction://media"/>
            <a:extLst>
              <a:ext uri="{FF2B5EF4-FFF2-40B4-BE49-F238E27FC236}">
                <a16:creationId xmlns:a16="http://schemas.microsoft.com/office/drawing/2014/main" id="{B90D78FD-F568-3109-8A70-C8A862EC3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4604" y="4700774"/>
            <a:ext cx="812800" cy="812800"/>
          </a:xfrm>
          <a:prstGeom prst="rect">
            <a:avLst/>
          </a:prstGeom>
        </p:spPr>
      </p:pic>
    </p:spTree>
    <p:extLst>
      <p:ext uri="{BB962C8B-B14F-4D97-AF65-F5344CB8AC3E}">
        <p14:creationId xmlns:p14="http://schemas.microsoft.com/office/powerpoint/2010/main" val="17492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cs typeface="Calibri"/>
            </a:endParaRPr>
          </a:p>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Audio Recording Apr 29, 2024 at 12:28:45 PM">
            <a:hlinkClick r:id="" action="ppaction://media"/>
            <a:extLst>
              <a:ext uri="{FF2B5EF4-FFF2-40B4-BE49-F238E27FC236}">
                <a16:creationId xmlns:a16="http://schemas.microsoft.com/office/drawing/2014/main" id="{7DE9E2C0-389D-5286-0419-D201A2E0BA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364163"/>
            <a:ext cx="812800" cy="812800"/>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02997088"/>
              </p:ext>
            </p:extLst>
          </p:nvPr>
        </p:nvGraphicFramePr>
        <p:xfrm>
          <a:off x="353391" y="265043"/>
          <a:ext cx="11452080" cy="46939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291678">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612323">
                <a:tc>
                  <a:txBody>
                    <a:bodyPr/>
                    <a:lstStyle/>
                    <a:p>
                      <a:pPr fontAlgn="base"/>
                      <a:r>
                        <a:rPr lang="en-US" sz="1400" b="1" kern="1200">
                          <a:solidFill>
                            <a:srgbClr val="1A4480"/>
                          </a:solidFill>
                          <a:effectLst/>
                          <a:highlight>
                            <a:srgbClr val="FFFFFF"/>
                          </a:highlight>
                          <a:latin typeface="+mj-lt"/>
                          <a:ea typeface="+mn-ea"/>
                          <a:cs typeface="Times New Roman"/>
                        </a:rPr>
                        <a:t>11.4 The student will read, comprehend, and analyze relationships among American literature, history, and culture. </a:t>
                      </a:r>
                    </a:p>
                    <a:p>
                      <a:pPr lvl="0" fontAlgn="base"/>
                      <a:r>
                        <a:rPr lang="en-US" sz="1400" kern="1200">
                          <a:solidFill>
                            <a:srgbClr val="3E5B91"/>
                          </a:solidFill>
                          <a:effectLst/>
                          <a:highlight>
                            <a:srgbClr val="FFFFFF"/>
                          </a:highlight>
                          <a:latin typeface="+mj-lt"/>
                          <a:ea typeface="+mn-ea"/>
                          <a:cs typeface="Times New Roman"/>
                        </a:rPr>
                        <a:t>a) Describe contributions of different cultures to the development of American literature. </a:t>
                      </a:r>
                    </a:p>
                    <a:p>
                      <a:pPr lvl="0" fontAlgn="base"/>
                      <a:r>
                        <a:rPr lang="en-US" sz="1400" kern="1200">
                          <a:solidFill>
                            <a:srgbClr val="3E5B91"/>
                          </a:solidFill>
                          <a:effectLst/>
                          <a:highlight>
                            <a:srgbClr val="FFFFFF"/>
                          </a:highlight>
                          <a:latin typeface="+mj-lt"/>
                          <a:ea typeface="+mn-ea"/>
                          <a:cs typeface="Times New Roman"/>
                        </a:rPr>
                        <a:t>b) Compare and contrast the development of American literature in its historical context. </a:t>
                      </a:r>
                    </a:p>
                    <a:p>
                      <a:pPr lvl="0" fontAlgn="base"/>
                      <a:r>
                        <a:rPr lang="en-US" sz="1400" kern="1200">
                          <a:solidFill>
                            <a:srgbClr val="3E5B91"/>
                          </a:solidFill>
                          <a:effectLst/>
                          <a:highlight>
                            <a:srgbClr val="FFFFFF"/>
                          </a:highlight>
                          <a:latin typeface="+mj-lt"/>
                          <a:ea typeface="+mn-ea"/>
                          <a:cs typeface="Times New Roman"/>
                        </a:rPr>
                        <a:t>c) Analyze American literature, as it reflects traditional and contemporary themes, motifs, universal characters, and genres. </a:t>
                      </a:r>
                    </a:p>
                    <a:p>
                      <a:pPr lvl="0" fontAlgn="base"/>
                      <a:r>
                        <a:rPr lang="en-US" sz="1400" kern="1200">
                          <a:solidFill>
                            <a:srgbClr val="3E5B91"/>
                          </a:solidFill>
                          <a:effectLst/>
                          <a:highlight>
                            <a:srgbClr val="FFFFFF"/>
                          </a:highlight>
                          <a:latin typeface="+mj-lt"/>
                          <a:ea typeface="+mn-ea"/>
                          <a:cs typeface="Times New Roman"/>
                        </a:rPr>
                        <a:t>d) Interpret the social or cultural function of American literature. </a:t>
                      </a:r>
                    </a:p>
                    <a:p>
                      <a:pPr lvl="0" fontAlgn="base"/>
                      <a:r>
                        <a:rPr lang="en-US" sz="1400" kern="1200">
                          <a:solidFill>
                            <a:srgbClr val="3E5B91"/>
                          </a:solidFill>
                          <a:effectLst/>
                          <a:highlight>
                            <a:srgbClr val="FFFFFF"/>
                          </a:highlight>
                          <a:latin typeface="+mj-lt"/>
                          <a:ea typeface="+mn-ea"/>
                          <a:cs typeface="Times New Roman"/>
                        </a:rPr>
                        <a:t>f) Critique how authors use key literary elements to contribute to meaning including character development, theme, conflict, and archetypes within and across texts. </a:t>
                      </a:r>
                    </a:p>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a:solidFill>
                            <a:schemeClr val="accent1"/>
                          </a:solidFill>
                          <a:effectLst/>
                          <a:latin typeface="+mj-lt"/>
                          <a:cs typeface="Times New Roman"/>
                        </a:rPr>
                        <a:t>k) Compare/contrast literary and informational nonfiction texts. </a:t>
                      </a:r>
                      <a:endParaRPr lang="en-US" sz="1400" b="0" i="0" u="none" strike="noStrike" noProof="0">
                        <a:solidFill>
                          <a:schemeClr val="accent1"/>
                        </a:solidFill>
                        <a:effectLst/>
                        <a:highlight>
                          <a:srgbClr val="FFFFFF"/>
                        </a:highlight>
                        <a:latin typeface="+mj-lt"/>
                        <a:cs typeface="Times New Roman" panose="02020603050405020304" pitchFamily="18" charset="0"/>
                      </a:endParaRPr>
                    </a:p>
                    <a:p>
                      <a:pPr marL="0" lvl="0" indent="0">
                        <a:spcBef>
                          <a:spcPts val="0"/>
                        </a:spcBef>
                        <a:spcAft>
                          <a:spcPts val="0"/>
                        </a:spcAft>
                        <a:buClr>
                          <a:srgbClr val="003C71"/>
                        </a:buClr>
                        <a:buNone/>
                      </a:pPr>
                      <a:endParaRPr lang="en-US">
                        <a:solidFill>
                          <a:schemeClr val="accent1"/>
                        </a:solidFill>
                        <a:latin typeface="+mj-lt"/>
                      </a:endParaRPr>
                    </a:p>
                    <a:p>
                      <a:pPr fontAlgn="t"/>
                      <a:br>
                        <a:rPr lang="en-US">
                          <a:effectLst/>
                          <a:highlight>
                            <a:srgbClr val="FFFFFF"/>
                          </a:highlight>
                          <a:latin typeface="+mj-lt"/>
                        </a:rPr>
                      </a:b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600" b="1" kern="1200">
                          <a:solidFill>
                            <a:srgbClr val="3E5B91"/>
                          </a:solidFill>
                          <a:effectLst/>
                          <a:latin typeface="+mj-lt"/>
                          <a:ea typeface="+mn-ea"/>
                          <a:cs typeface="Times New Roman"/>
                        </a:rPr>
                        <a:t> </a:t>
                      </a:r>
                      <a:r>
                        <a:rPr lang="en-US" sz="1600" b="1" kern="1200">
                          <a:solidFill>
                            <a:schemeClr val="dk1"/>
                          </a:solidFill>
                          <a:effectLst/>
                          <a:latin typeface="+mj-lt"/>
                          <a:ea typeface="+mn-ea"/>
                          <a:cs typeface="Times New Roman"/>
                        </a:rPr>
                        <a:t>11.RL.3 Integration of Concepts</a:t>
                      </a:r>
                      <a:endParaRPr lang="en-US" sz="1600" kern="1200">
                        <a:solidFill>
                          <a:schemeClr val="dk1"/>
                        </a:solidFill>
                        <a:effectLst/>
                        <a:latin typeface="+mj-lt"/>
                        <a:ea typeface="+mn-ea"/>
                        <a:cs typeface="Times New Roman"/>
                      </a:endParaRPr>
                    </a:p>
                    <a:p>
                      <a:pPr lvl="0"/>
                      <a:r>
                        <a:rPr lang="en-US" sz="1600" kern="1200">
                          <a:solidFill>
                            <a:srgbClr val="3E5B91"/>
                          </a:solidFill>
                          <a:effectLst/>
                          <a:latin typeface="+mj-lt"/>
                          <a:ea typeface="+mn-ea"/>
                          <a:cs typeface="Times New Roman"/>
                        </a:rPr>
                        <a:t>A. Explain the influence of the historical and cultural context on form, style, and point of view of texts that represent diverse voices and perspectives.</a:t>
                      </a:r>
                    </a:p>
                    <a:p>
                      <a:r>
                        <a:rPr lang="en-US" sz="1600" kern="1200">
                          <a:solidFill>
                            <a:srgbClr val="3E5B91"/>
                          </a:solidFill>
                          <a:effectLst/>
                          <a:latin typeface="+mj-lt"/>
                          <a:ea typeface="+mn-ea"/>
                          <a:cs typeface="Times New Roman"/>
                        </a:rPr>
                        <a:t>B. Relate themes, patterns of events, or character types from myths, traditional stories, or religious works to contemporary stories, poems, or drama.</a:t>
                      </a:r>
                      <a:r>
                        <a:rPr lang="en-US" sz="1600">
                          <a:solidFill>
                            <a:srgbClr val="3E5B91"/>
                          </a:solidFill>
                          <a:effectLst/>
                          <a:latin typeface="+mj-lt"/>
                          <a:cs typeface="Times New Roman"/>
                        </a:rPr>
                        <a:t> </a:t>
                      </a:r>
                      <a:endParaRPr lang="en-US" sz="1600">
                        <a:solidFill>
                          <a:srgbClr val="3E5B91"/>
                        </a:solidFill>
                        <a:latin typeface="+mj-lt"/>
                        <a:cs typeface="Times New Roman" panose="02020603050405020304" pitchFamily="18" charset="0"/>
                      </a:endParaRPr>
                    </a:p>
                    <a:p>
                      <a:pPr lvl="0">
                        <a:buNone/>
                      </a:pPr>
                      <a:r>
                        <a:rPr lang="en-US" sz="1600">
                          <a:solidFill>
                            <a:srgbClr val="3E5B91"/>
                          </a:solidFill>
                          <a:effectLst/>
                          <a:latin typeface="+mj-lt"/>
                          <a:cs typeface="Times New Roman"/>
                        </a:rPr>
                        <a:t>C. Analyze how authors' attitudes, viewpoints, and beliefs reflect larger historical, social, or cultural contexts.</a:t>
                      </a:r>
                    </a:p>
                    <a:p>
                      <a:pPr lvl="0" indent="0" algn="l">
                        <a:lnSpc>
                          <a:spcPct val="100000"/>
                        </a:lnSpc>
                        <a:spcBef>
                          <a:spcPts val="0"/>
                        </a:spcBef>
                        <a:spcAft>
                          <a:spcPts val="0"/>
                        </a:spcAft>
                        <a:buClr>
                          <a:srgbClr val="003C71"/>
                        </a:buClr>
                        <a:buNone/>
                      </a:pPr>
                      <a:endParaRPr lang="en-US" sz="2400">
                        <a:latin typeface="+mj-lt"/>
                      </a:endParaRPr>
                    </a:p>
                    <a:p>
                      <a:pPr lvl="0" algn="l">
                        <a:lnSpc>
                          <a:spcPct val="100000"/>
                        </a:lnSpc>
                        <a:spcBef>
                          <a:spcPts val="0"/>
                        </a:spcBef>
                        <a:spcAft>
                          <a:spcPts val="0"/>
                        </a:spcAft>
                        <a:buClr>
                          <a:srgbClr val="003C71"/>
                        </a:buClr>
                        <a:buAutoNum type="alphaUcPeriod"/>
                      </a:pPr>
                      <a:endParaRPr lang="en-US">
                        <a:latin typeface="+mj-lt"/>
                      </a:endParaRPr>
                    </a:p>
                    <a:p>
                      <a:pPr lvl="0" algn="l">
                        <a:lnSpc>
                          <a:spcPct val="100000"/>
                        </a:lnSpc>
                        <a:spcBef>
                          <a:spcPts val="0"/>
                        </a:spcBef>
                        <a:spcAft>
                          <a:spcPts val="0"/>
                        </a:spcAft>
                        <a:buClr>
                          <a:srgbClr val="003C71"/>
                        </a:buClr>
                        <a:buAutoNum type="alphaUcPeriod"/>
                      </a:pPr>
                      <a:endParaRPr lang="en-US">
                        <a:latin typeface="+mj-lt"/>
                      </a:endParaRPr>
                    </a:p>
                    <a:p>
                      <a:pPr marL="285750" lvl="0" indent="-285750" algn="l">
                        <a:lnSpc>
                          <a:spcPct val="100000"/>
                        </a:lnSpc>
                        <a:spcBef>
                          <a:spcPts val="0"/>
                        </a:spcBef>
                        <a:spcAft>
                          <a:spcPts val="0"/>
                        </a:spcAft>
                        <a:buClr>
                          <a:srgbClr val="003C71"/>
                        </a:buClr>
                        <a:buAutoNum type="alphaUcPeriod"/>
                      </a:pPr>
                      <a:endParaRPr lang="en-US">
                        <a:latin typeface="+mj-lt"/>
                      </a:endParaRPr>
                    </a:p>
                    <a:p>
                      <a:pPr lvl="0" indent="0">
                        <a:spcBef>
                          <a:spcPts val="0"/>
                        </a:spcBef>
                        <a:spcAft>
                          <a:spcPts val="0"/>
                        </a:spcAft>
                        <a:buClr>
                          <a:srgbClr val="003C71"/>
                        </a:buClr>
                        <a:buNone/>
                      </a:pPr>
                      <a:endParaRPr lang="en-US">
                        <a:solidFill>
                          <a:schemeClr val="accent1"/>
                        </a:solidFill>
                        <a:latin typeface="+mj-lt"/>
                      </a:endParaRPr>
                    </a:p>
                    <a:p>
                      <a:pPr marL="52070" indent="-287020" rtl="0" fontAlgn="t">
                        <a:spcBef>
                          <a:spcPts val="0"/>
                        </a:spcBef>
                        <a:spcAft>
                          <a:spcPts val="0"/>
                        </a:spcAft>
                      </a:pPr>
                      <a:br>
                        <a:rPr lang="en-US">
                          <a:solidFill>
                            <a:srgbClr val="003C71"/>
                          </a:solidFill>
                          <a:effectLst/>
                          <a:highlight>
                            <a:srgbClr val="FFFFFF"/>
                          </a:highlight>
                          <a:latin typeface="+mj-lt"/>
                        </a:rPr>
                      </a:br>
                      <a:r>
                        <a:rPr lang="en-US" sz="1400" b="1">
                          <a:solidFill>
                            <a:schemeClr val="accent1"/>
                          </a:solidFill>
                          <a:effectLst/>
                          <a:highlight>
                            <a:srgbClr val="FFFFFF"/>
                          </a:highlight>
                          <a:latin typeface="+mj-lt"/>
                        </a:rPr>
                        <a:t> </a:t>
                      </a: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360" y="4058881"/>
            <a:ext cx="11456505" cy="212641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a:latin typeface="+mj-lt"/>
              </a:rPr>
              <a:t> </a:t>
            </a:r>
            <a:r>
              <a:rPr lang="en-US" b="1" u="sng">
                <a:solidFill>
                  <a:srgbClr val="FFFFFF"/>
                </a:solidFill>
                <a:latin typeface="+mj-lt"/>
                <a:ea typeface="+mn-lt"/>
                <a:cs typeface="+mn-lt"/>
              </a:rPr>
              <a:t>Revisions</a:t>
            </a:r>
            <a:r>
              <a:rPr lang="en-US" b="1">
                <a:solidFill>
                  <a:srgbClr val="FFFFFF"/>
                </a:solidFill>
                <a:latin typeface="+mj-lt"/>
                <a:ea typeface="+mn-lt"/>
                <a:cs typeface="+mn-lt"/>
              </a:rPr>
              <a:t>:</a:t>
            </a:r>
            <a:r>
              <a:rPr lang="en-US" sz="2000" kern="100">
                <a:effectLst/>
                <a:latin typeface="+mj-lt"/>
                <a:ea typeface="Times New Roman" panose="02020603050405020304" pitchFamily="18" charset="0"/>
                <a:cs typeface="Times New Roman"/>
              </a:rPr>
              <a:t>11.RL.2- Focuses on the author’s literary craft and style </a:t>
            </a:r>
            <a:r>
              <a:rPr lang="en-US" sz="2000" kern="100">
                <a:solidFill>
                  <a:srgbClr val="000000"/>
                </a:solidFill>
                <a:effectLst/>
                <a:latin typeface="+mj-lt"/>
                <a:ea typeface="Times New Roman" panose="02020603050405020304" pitchFamily="18" charset="0"/>
                <a:cs typeface="Times New Roman"/>
              </a:rPr>
              <a:t>  </a:t>
            </a:r>
            <a:endParaRPr lang="en-US" sz="2000" kern="100">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a:t>
            </a:r>
            <a:r>
              <a:rPr lang="en-US" sz="1400" b="1" kern="100">
                <a:solidFill>
                  <a:schemeClr val="bg1"/>
                </a:solidFill>
                <a:latin typeface="+mj-lt"/>
                <a:ea typeface="Times New Roman" panose="02020603050405020304" pitchFamily="18" charset="0"/>
                <a:cs typeface="Times New Roman"/>
              </a:rPr>
              <a:t>.3.-</a:t>
            </a:r>
            <a:r>
              <a:rPr lang="en-US" sz="1400" b="1" kern="100">
                <a:solidFill>
                  <a:schemeClr val="bg1"/>
                </a:solidFill>
                <a:effectLst/>
                <a:latin typeface="+mj-lt"/>
                <a:ea typeface="Times New Roman" panose="02020603050405020304" pitchFamily="18" charset="0"/>
                <a:cs typeface="Times New Roman"/>
              </a:rPr>
              <a:t> Provides explicit skills students will engage in when describing and analyzing elements of stories, poetry, or drama when engaging with multiple texts. </a:t>
            </a:r>
            <a:endParaRPr lang="en-US" sz="1400" b="1" kern="100">
              <a:solidFill>
                <a:schemeClr val="bg1"/>
              </a:solidFill>
              <a:effectLst/>
              <a:latin typeface="+mj-lt"/>
              <a:ea typeface="Calibri" panose="020F0502020204030204" pitchFamily="34" charset="0"/>
              <a:cs typeface="Times New Roman"/>
            </a:endParaRPr>
          </a:p>
          <a:p>
            <a:pPr marL="285750" indent="-285750" fontAlgn="base">
              <a:lnSpc>
                <a:spcPct val="107000"/>
              </a:lnSpc>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11.RL.3</a:t>
            </a:r>
            <a:r>
              <a:rPr lang="en-US" sz="1400" b="1" kern="100">
                <a:solidFill>
                  <a:schemeClr val="bg1"/>
                </a:solidFill>
                <a:latin typeface="+mj-lt"/>
                <a:ea typeface="Times New Roman" panose="02020603050405020304" pitchFamily="18" charset="0"/>
                <a:cs typeface="Times New Roman"/>
              </a:rPr>
              <a:t>.A.</a:t>
            </a:r>
            <a:r>
              <a:rPr lang="en-US" sz="1400" b="1" kern="100">
                <a:solidFill>
                  <a:schemeClr val="bg1"/>
                </a:solidFill>
                <a:effectLst/>
                <a:latin typeface="+mj-lt"/>
                <a:ea typeface="Times New Roman" panose="02020603050405020304" pitchFamily="18" charset="0"/>
                <a:cs typeface="Times New Roman"/>
              </a:rPr>
              <a:t> - Aligns to 2017 11.4a, 11.4b, 11.4c, , and 11.4d. Specifies how the form, style, and point of view can impact historical and cultural contexts of a text that </a:t>
            </a:r>
            <a:r>
              <a:rPr lang="en-US" sz="1400" b="1" kern="100">
                <a:solidFill>
                  <a:schemeClr val="bg1"/>
                </a:solidFill>
                <a:latin typeface="+mj-lt"/>
                <a:ea typeface="Times New Roman" panose="02020603050405020304" pitchFamily="18" charset="0"/>
                <a:cs typeface="Times New Roman"/>
              </a:rPr>
              <a:t>represents</a:t>
            </a:r>
            <a:r>
              <a:rPr lang="en-US" sz="1400" b="1" kern="100">
                <a:solidFill>
                  <a:schemeClr val="bg1"/>
                </a:solidFill>
                <a:effectLst/>
                <a:latin typeface="+mj-lt"/>
                <a:ea typeface="Times New Roman" panose="02020603050405020304" pitchFamily="18" charset="0"/>
                <a:cs typeface="Times New Roman"/>
              </a:rPr>
              <a:t> diverse voices and perspectives.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a:t>
            </a:r>
            <a:r>
              <a:rPr lang="en-US" sz="1400" b="1" kern="100">
                <a:solidFill>
                  <a:schemeClr val="bg1"/>
                </a:solidFill>
                <a:latin typeface="+mj-lt"/>
                <a:ea typeface="Times New Roman" panose="02020603050405020304" pitchFamily="18" charset="0"/>
                <a:cs typeface="Times New Roman"/>
              </a:rPr>
              <a:t>3.B</a:t>
            </a:r>
            <a:r>
              <a:rPr lang="en-US" sz="1400" b="1" kern="100">
                <a:solidFill>
                  <a:schemeClr val="bg1"/>
                </a:solidFill>
                <a:effectLst/>
                <a:latin typeface="+mj-lt"/>
                <a:ea typeface="Times New Roman" panose="02020603050405020304" pitchFamily="18" charset="0"/>
                <a:cs typeface="Times New Roman"/>
              </a:rPr>
              <a:t>. - Aligns to 2017 11.4f and 11.4k. Compares themes, patterns of events, or character types from myths, traditional stories, or religious works to contemporary stories, poems, or drama.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11.RL.</a:t>
            </a:r>
            <a:r>
              <a:rPr lang="en-US" sz="1400" b="1" kern="100">
                <a:solidFill>
                  <a:schemeClr val="bg1"/>
                </a:solidFill>
                <a:latin typeface="+mj-lt"/>
                <a:ea typeface="Times New Roman" panose="02020603050405020304" pitchFamily="18" charset="0"/>
                <a:cs typeface="Times New Roman"/>
              </a:rPr>
              <a:t>3.C</a:t>
            </a:r>
            <a:r>
              <a:rPr lang="en-US" sz="1400" b="1" kern="100">
                <a:solidFill>
                  <a:schemeClr val="bg1"/>
                </a:solidFill>
                <a:effectLst/>
                <a:latin typeface="+mj-lt"/>
                <a:ea typeface="Times New Roman" panose="02020603050405020304" pitchFamily="18" charset="0"/>
                <a:cs typeface="Times New Roman"/>
              </a:rPr>
              <a:t>. - Combines skills identified in 2017 11.4b and 11.4d. </a:t>
            </a:r>
            <a:endParaRPr lang="en-US" sz="1400" b="1" kern="100">
              <a:solidFill>
                <a:schemeClr val="bg1"/>
              </a:solidFill>
              <a:effectLst/>
              <a:latin typeface="+mj-lt"/>
              <a:ea typeface="Calibri" panose="020F0502020204030204" pitchFamily="34" charset="0"/>
              <a:cs typeface="Times New Roman"/>
            </a:endParaRPr>
          </a:p>
          <a:p>
            <a:pPr lvl="1">
              <a:buFont typeface="Arial"/>
              <a:buChar char="•"/>
            </a:pPr>
            <a:endParaRPr lang="en-US" sz="1200" b="1">
              <a:solidFill>
                <a:schemeClr val="bg1"/>
              </a:solidFill>
            </a:endParaRPr>
          </a:p>
          <a:p>
            <a:pPr>
              <a:buFont typeface="Arial"/>
              <a:buChar char="•"/>
            </a:pPr>
            <a:endParaRPr lang="en-US"/>
          </a:p>
          <a:p>
            <a:pPr marL="228600" indent="-228600">
              <a:buFont typeface=""/>
              <a:buChar char="•"/>
            </a:pPr>
            <a:endParaRPr lang="en-US"/>
          </a:p>
        </p:txBody>
      </p:sp>
      <p:pic>
        <p:nvPicPr>
          <p:cNvPr id="2" name="Audio Recording Apr 29, 2024 at 1:57:29 PM">
            <a:hlinkClick r:id="" action="ppaction://media"/>
            <a:extLst>
              <a:ext uri="{FF2B5EF4-FFF2-40B4-BE49-F238E27FC236}">
                <a16:creationId xmlns:a16="http://schemas.microsoft.com/office/drawing/2014/main" id="{45DB03BE-C7D8-FF76-5B86-B67E2A867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376649"/>
            <a:ext cx="812800" cy="812800"/>
          </a:xfrm>
          <a:prstGeom prst="rect">
            <a:avLst/>
          </a:prstGeom>
        </p:spPr>
      </p:pic>
    </p:spTree>
    <p:extLst>
      <p:ext uri="{BB962C8B-B14F-4D97-AF65-F5344CB8AC3E}">
        <p14:creationId xmlns:p14="http://schemas.microsoft.com/office/powerpoint/2010/main" val="10910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21</a:t>
            </a:fld>
            <a:endParaRPr lang="en-US"/>
          </a:p>
        </p:txBody>
      </p:sp>
      <p:pic>
        <p:nvPicPr>
          <p:cNvPr id="3" name="Audio Recording Apr 29, 2024 at 1:58:28 PM">
            <a:hlinkClick r:id="" action="ppaction://media"/>
            <a:extLst>
              <a:ext uri="{FF2B5EF4-FFF2-40B4-BE49-F238E27FC236}">
                <a16:creationId xmlns:a16="http://schemas.microsoft.com/office/drawing/2014/main" id="{FADA7251-9F3E-9F99-B5AD-283C1A9B96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5350164"/>
            <a:ext cx="812800" cy="8128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781081128"/>
              </p:ext>
            </p:extLst>
          </p:nvPr>
        </p:nvGraphicFramePr>
        <p:xfrm>
          <a:off x="353391" y="265043"/>
          <a:ext cx="11452080" cy="3962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53158">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140877">
                <a:tc>
                  <a:txBody>
                    <a:bodyPr/>
                    <a:lstStyle/>
                    <a:p>
                      <a:pPr marL="0" marR="0" fontAlgn="base">
                        <a:spcBef>
                          <a:spcPts val="0"/>
                        </a:spcBef>
                        <a:spcAft>
                          <a:spcPts val="0"/>
                        </a:spcAft>
                      </a:pPr>
                      <a:r>
                        <a:rPr lang="en-US" sz="1400" b="1" kern="100">
                          <a:effectLst/>
                          <a:latin typeface="+mj-lt"/>
                          <a:ea typeface="Times New Roman" panose="02020603050405020304" pitchFamily="18" charset="0"/>
                          <a:cs typeface="Times New Roman" panose="02020603050405020304" pitchFamily="18" charset="0"/>
                        </a:rPr>
                        <a:t>11.5 The student will read, interpret, analyze, and evaluate a variety of nonfiction texts including employment documents and technical writing.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a) Apply information from texts to clarify understanding of concepts.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b) Read and correctly interpret an application for employment, workplace documents, or an application for college admission.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c) Analyze technical writing for clarity.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d) Paraphrase and synthesize ideas within and between texts.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f) Analyze multiple texts addressing the same topic to determine how authors reach similar or different conclusions.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g) Analyze false premises, claims, counterclaims, and other evidence in persuasive writing. </a:t>
                      </a:r>
                    </a:p>
                    <a:p>
                      <a:pPr marL="0" marR="0" lvl="0" indent="0" fontAlgn="base">
                        <a:spcBef>
                          <a:spcPts val="0"/>
                        </a:spcBef>
                        <a:spcAft>
                          <a:spcPts val="0"/>
                        </a:spcAft>
                        <a:buClr>
                          <a:srgbClr val="FFFFFF"/>
                        </a:buClr>
                        <a:buNone/>
                      </a:pPr>
                      <a:r>
                        <a:rPr lang="en-US" sz="1400" kern="100">
                          <a:solidFill>
                            <a:srgbClr val="3E5B91"/>
                          </a:solidFill>
                          <a:effectLst/>
                          <a:latin typeface="+mj-lt"/>
                          <a:ea typeface="Times New Roman" panose="02020603050405020304" pitchFamily="18" charset="0"/>
                          <a:cs typeface="Times New Roman" panose="02020603050405020304" pitchFamily="18" charset="0"/>
                        </a:rPr>
                        <a:t>h) Recognize and analyze use of ambiguity, contradiction, paradox, irony, sarcasm, overstatement, and understatement in text.  </a:t>
                      </a:r>
                    </a:p>
                    <a:p>
                      <a:pPr marL="0" marR="0" fontAlgn="base">
                        <a:spcBef>
                          <a:spcPts val="0"/>
                        </a:spcBef>
                        <a:spcAft>
                          <a:spcPts val="0"/>
                        </a:spcAft>
                      </a:pP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400" b="1" kern="1200">
                          <a:solidFill>
                            <a:schemeClr val="dk1"/>
                          </a:solidFill>
                          <a:effectLst/>
                          <a:highlight>
                            <a:srgbClr val="FFFFFF"/>
                          </a:highlight>
                          <a:latin typeface="+mj-lt"/>
                          <a:ea typeface="+mn-ea"/>
                          <a:cs typeface="+mn-cs"/>
                        </a:rPr>
                        <a:t>11.RI</a:t>
                      </a:r>
                      <a:endParaRPr lang="en-US" sz="1400" kern="1200">
                        <a:solidFill>
                          <a:schemeClr val="dk1"/>
                        </a:solidFill>
                        <a:effectLst/>
                        <a:highlight>
                          <a:srgbClr val="FFFFFF"/>
                        </a:highlight>
                        <a:latin typeface="+mj-lt"/>
                        <a:ea typeface="+mn-ea"/>
                        <a:cs typeface="+mn-cs"/>
                      </a:endParaRPr>
                    </a:p>
                    <a:p>
                      <a:r>
                        <a:rPr lang="en-US" sz="1400" b="1" kern="1200">
                          <a:solidFill>
                            <a:schemeClr val="dk1"/>
                          </a:solidFill>
                          <a:effectLst/>
                          <a:highlight>
                            <a:srgbClr val="FFFFFF"/>
                          </a:highlight>
                          <a:latin typeface="+mj-lt"/>
                          <a:ea typeface="+mn-ea"/>
                          <a:cs typeface="+mn-cs"/>
                        </a:rPr>
                        <a:t>The student will use textual evidence to demonstrate comprehension and build knowledge from grade-level complex informational texts read.</a:t>
                      </a:r>
                      <a:endParaRPr lang="en-US" sz="1400" kern="1200">
                        <a:solidFill>
                          <a:schemeClr val="dk1"/>
                        </a:solidFill>
                        <a:effectLst/>
                        <a:highlight>
                          <a:srgbClr val="FFFFFF"/>
                        </a:highlight>
                        <a:latin typeface="+mj-lt"/>
                        <a:ea typeface="+mn-ea"/>
                        <a:cs typeface="+mn-cs"/>
                      </a:endParaRPr>
                    </a:p>
                    <a:p>
                      <a:r>
                        <a:rPr lang="en-US" sz="1400" u="none" strike="noStrike" kern="1200">
                          <a:solidFill>
                            <a:schemeClr val="dk1"/>
                          </a:solidFill>
                          <a:effectLst/>
                          <a:highlight>
                            <a:srgbClr val="FFFFFF"/>
                          </a:highlight>
                          <a:latin typeface="+mj-lt"/>
                          <a:ea typeface="+mn-ea"/>
                          <a:cs typeface="+mn-cs"/>
                        </a:rPr>
                        <a:t> </a:t>
                      </a:r>
                      <a:endParaRPr lang="en-US" sz="1400" kern="1200">
                        <a:solidFill>
                          <a:schemeClr val="dk1"/>
                        </a:solidFill>
                        <a:effectLst/>
                        <a:highlight>
                          <a:srgbClr val="FFFFFF"/>
                        </a:highlight>
                        <a:latin typeface="+mj-lt"/>
                        <a:ea typeface="+mn-ea"/>
                        <a:cs typeface="+mn-cs"/>
                      </a:endParaRPr>
                    </a:p>
                    <a:p>
                      <a:r>
                        <a:rPr lang="en-US" sz="1400" b="1" kern="1200">
                          <a:solidFill>
                            <a:schemeClr val="dk1"/>
                          </a:solidFill>
                          <a:effectLst/>
                          <a:highlight>
                            <a:srgbClr val="FFFFFF"/>
                          </a:highlight>
                          <a:latin typeface="+mj-lt"/>
                          <a:ea typeface="+mn-ea"/>
                          <a:cs typeface="+mn-cs"/>
                        </a:rPr>
                        <a:t>11.RI.1 Key Ideas and Confirming Details</a:t>
                      </a:r>
                      <a:endParaRPr lang="en-US" sz="1400" kern="1200">
                        <a:solidFill>
                          <a:schemeClr val="dk1"/>
                        </a:solidFill>
                        <a:effectLst/>
                        <a:highlight>
                          <a:srgbClr val="FFFFFF"/>
                        </a:highlight>
                        <a:latin typeface="+mj-lt"/>
                        <a:ea typeface="+mn-ea"/>
                        <a:cs typeface="+mn-cs"/>
                      </a:endParaRPr>
                    </a:p>
                    <a:p>
                      <a:pPr lvl="0"/>
                      <a:r>
                        <a:rPr lang="en-US" sz="1400" kern="1200">
                          <a:solidFill>
                            <a:schemeClr val="dk1"/>
                          </a:solidFill>
                          <a:effectLst/>
                          <a:highlight>
                            <a:srgbClr val="FFFFFF"/>
                          </a:highlight>
                          <a:latin typeface="+mj-lt"/>
                          <a:ea typeface="+mn-ea"/>
                          <a:cs typeface="+mn-cs"/>
                        </a:rPr>
                        <a:t>A. Interpret and complete an application for employment or college admission, and summarize the intent, main ideas, and purpose of the workplace or technical documents.</a:t>
                      </a:r>
                    </a:p>
                    <a:p>
                      <a:pPr lvl="0"/>
                      <a:r>
                        <a:rPr lang="en-US" sz="1400" kern="1200">
                          <a:solidFill>
                            <a:schemeClr val="dk1"/>
                          </a:solidFill>
                          <a:effectLst/>
                          <a:highlight>
                            <a:srgbClr val="FFFFFF"/>
                          </a:highlight>
                          <a:latin typeface="+mj-lt"/>
                          <a:ea typeface="+mn-ea"/>
                          <a:cs typeface="+mn-cs"/>
                        </a:rPr>
                        <a:t>B. Analyze the hypotheses, data, analysis, and/or conclusions in historical, scientific, or technical texts, verifying the data when possible and corroborating or challenging conclusions with other sources of information. </a:t>
                      </a:r>
                    </a:p>
                    <a:p>
                      <a:pPr lvl="0"/>
                      <a:r>
                        <a:rPr lang="en-US" sz="1400" kern="1200">
                          <a:solidFill>
                            <a:schemeClr val="dk1"/>
                          </a:solidFill>
                          <a:effectLst/>
                          <a:highlight>
                            <a:srgbClr val="FFFFFF"/>
                          </a:highlight>
                          <a:latin typeface="+mj-lt"/>
                          <a:ea typeface="+mn-ea"/>
                          <a:cs typeface="+mn-cs"/>
                        </a:rPr>
                        <a:t>C. Evaluate the relevance and quality of an author’s premises, claims, counterclaims, and evidence by corroborating or challenging them with other information.</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7747" y="4194424"/>
            <a:ext cx="11456505" cy="215592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11.RI.</a:t>
            </a:r>
            <a:r>
              <a:rPr lang="en-US" sz="1600" b="1" kern="100">
                <a:solidFill>
                  <a:schemeClr val="bg1"/>
                </a:solidFill>
                <a:latin typeface="+mj-lt"/>
                <a:ea typeface="Times New Roman" panose="02020603050405020304" pitchFamily="18" charset="0"/>
                <a:cs typeface="Times New Roman"/>
              </a:rPr>
              <a:t>1.-</a:t>
            </a:r>
            <a:r>
              <a:rPr lang="en-US" sz="1600" b="1" kern="100">
                <a:solidFill>
                  <a:schemeClr val="bg1"/>
                </a:solidFill>
                <a:effectLst/>
                <a:latin typeface="+mj-lt"/>
                <a:ea typeface="Times New Roman" panose="02020603050405020304" pitchFamily="18" charset="0"/>
                <a:cs typeface="Times New Roman"/>
              </a:rPr>
              <a:t> Focuses on reading comprehension of complex information texts associated with grade eleven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11.RI.</a:t>
            </a:r>
            <a:r>
              <a:rPr lang="en-US" sz="1600" b="1" kern="100">
                <a:solidFill>
                  <a:schemeClr val="bg1"/>
                </a:solidFill>
                <a:latin typeface="+mj-lt"/>
                <a:ea typeface="Times New Roman" panose="02020603050405020304" pitchFamily="18" charset="0"/>
                <a:cs typeface="Times New Roman"/>
              </a:rPr>
              <a:t>1.A</a:t>
            </a:r>
            <a:r>
              <a:rPr lang="en-US" sz="1600" b="1" kern="100">
                <a:solidFill>
                  <a:schemeClr val="bg1"/>
                </a:solidFill>
                <a:effectLst/>
                <a:latin typeface="+mj-lt"/>
                <a:ea typeface="Times New Roman" panose="02020603050405020304" pitchFamily="18" charset="0"/>
                <a:cs typeface="Times New Roman"/>
              </a:rPr>
              <a:t>. - Aligns to 2017 11.5b and clarifies textual structures to consider when explaining how authors organize an analysis or series of ideas or events.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11.RI.</a:t>
            </a:r>
            <a:r>
              <a:rPr lang="en-US" sz="1600" b="1" kern="100">
                <a:solidFill>
                  <a:schemeClr val="bg1"/>
                </a:solidFill>
                <a:latin typeface="+mj-lt"/>
                <a:ea typeface="Times New Roman" panose="02020603050405020304" pitchFamily="18" charset="0"/>
                <a:cs typeface="Times New Roman"/>
              </a:rPr>
              <a:t>1.B</a:t>
            </a:r>
            <a:r>
              <a:rPr lang="en-US" sz="1600" b="1" kern="100">
                <a:solidFill>
                  <a:schemeClr val="bg1"/>
                </a:solidFill>
                <a:effectLst/>
                <a:latin typeface="+mj-lt"/>
                <a:ea typeface="Times New Roman" panose="02020603050405020304" pitchFamily="18" charset="0"/>
                <a:cs typeface="Times New Roman"/>
              </a:rPr>
              <a:t>. - Aligns to 2017 11.5a, 11.5c, and 11.5f. Specifies the use of historical, scientific, and technical texts when comparing the characteristics of information found in them.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11.RI.</a:t>
            </a:r>
            <a:r>
              <a:rPr lang="en-US" sz="1600" b="1" kern="100">
                <a:solidFill>
                  <a:schemeClr val="bg1"/>
                </a:solidFill>
                <a:latin typeface="+mj-lt"/>
                <a:ea typeface="Times New Roman" panose="02020603050405020304" pitchFamily="18" charset="0"/>
                <a:cs typeface="Times New Roman"/>
              </a:rPr>
              <a:t>1.C</a:t>
            </a:r>
            <a:r>
              <a:rPr lang="en-US" sz="1600" b="1" kern="100">
                <a:solidFill>
                  <a:schemeClr val="bg1"/>
                </a:solidFill>
                <a:effectLst/>
                <a:latin typeface="+mj-lt"/>
                <a:ea typeface="Times New Roman" panose="02020603050405020304" pitchFamily="18" charset="0"/>
                <a:cs typeface="Times New Roman"/>
              </a:rPr>
              <a:t>. - Aligns to 2017 11.5g. </a:t>
            </a:r>
            <a:endParaRPr lang="en-US" sz="1600" b="1" kern="100">
              <a:solidFill>
                <a:schemeClr val="bg1"/>
              </a:solidFill>
              <a:effectLst/>
              <a:latin typeface="+mj-lt"/>
              <a:ea typeface="Calibri" panose="020F0502020204030204" pitchFamily="34" charset="0"/>
              <a:cs typeface="Times New Roman"/>
            </a:endParaRPr>
          </a:p>
          <a:p>
            <a:pPr marL="285750" indent="-285750">
              <a:buFont typeface="Arial"/>
              <a:buChar char="•"/>
            </a:pPr>
            <a:endParaRPr lang="en-US"/>
          </a:p>
          <a:p>
            <a:pPr>
              <a:buFont typeface="Arial,Sans-Serif"/>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Recording Apr 29, 2024 at 2:00:36 PM">
            <a:hlinkClick r:id="" action="ppaction://media"/>
            <a:extLst>
              <a:ext uri="{FF2B5EF4-FFF2-40B4-BE49-F238E27FC236}">
                <a16:creationId xmlns:a16="http://schemas.microsoft.com/office/drawing/2014/main" id="{E9A9C3B7-97E6-F902-5606-E61681281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520565"/>
            <a:ext cx="812800" cy="8128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89382939"/>
              </p:ext>
            </p:extLst>
          </p:nvPr>
        </p:nvGraphicFramePr>
        <p:xfrm>
          <a:off x="353391" y="265043"/>
          <a:ext cx="11452080" cy="4083241"/>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53158">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140877">
                <a:tc>
                  <a:txBody>
                    <a:bodyPr/>
                    <a:lstStyle/>
                    <a:p>
                      <a:pPr marL="0" marR="0" fontAlgn="base">
                        <a:spcBef>
                          <a:spcPts val="0"/>
                        </a:spcBef>
                        <a:spcAft>
                          <a:spcPts val="0"/>
                        </a:spcAft>
                      </a:pPr>
                      <a:r>
                        <a:rPr lang="en-US" sz="1700" b="1" kern="100">
                          <a:effectLst/>
                          <a:latin typeface="+mj-lt"/>
                          <a:ea typeface="Times New Roman" panose="02020603050405020304" pitchFamily="18" charset="0"/>
                          <a:cs typeface="Times New Roman" panose="02020603050405020304" pitchFamily="18" charset="0"/>
                        </a:rPr>
                        <a:t>11.5 The student will read, interpret, analyze, and evaluate a variety of nonfiction texts including employment documents and technical writing. </a:t>
                      </a: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panose="02020603050405020304" pitchFamily="18" charset="0"/>
                        </a:rPr>
                        <a:t>a) Apply information from texts to clarify understanding of concepts. </a:t>
                      </a: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panose="02020603050405020304" pitchFamily="18" charset="0"/>
                        </a:rPr>
                        <a:t>d) Paraphrase and synthesize ideas within and between texts. </a:t>
                      </a:r>
                    </a:p>
                    <a:p>
                      <a:pPr marL="0" marR="0" lvl="0" indent="0" algn="l" defTabSz="914400" rtl="0" eaLnBrk="1" fontAlgn="base" latinLnBrk="0" hangingPunct="1">
                        <a:lnSpc>
                          <a:spcPct val="100000"/>
                        </a:lnSpc>
                        <a:spcBef>
                          <a:spcPts val="0"/>
                        </a:spcBef>
                        <a:spcAft>
                          <a:spcPts val="0"/>
                        </a:spcAft>
                        <a:buClr>
                          <a:srgbClr val="FFFFFF"/>
                        </a:buClr>
                        <a:buSzTx/>
                        <a:buNone/>
                        <a:tabLst/>
                        <a:defRPr/>
                      </a:pPr>
                      <a:r>
                        <a:rPr lang="en-US" sz="1700" b="0" kern="1200">
                          <a:solidFill>
                            <a:srgbClr val="3E5B91"/>
                          </a:solidFill>
                          <a:effectLst/>
                          <a:latin typeface="+mj-lt"/>
                          <a:ea typeface="+mn-ea"/>
                          <a:cs typeface="Times New Roman" panose="02020603050405020304" pitchFamily="18" charset="0"/>
                        </a:rPr>
                        <a:t>e) Draw conclusions and make inferences on explicit and implied information using textual support.</a:t>
                      </a:r>
                      <a:endParaRPr lang="en-US" sz="1700" b="0" kern="100">
                        <a:solidFill>
                          <a:srgbClr val="3E5B91"/>
                        </a:solidFill>
                        <a:effectLst/>
                        <a:latin typeface="+mj-lt"/>
                        <a:ea typeface="Times New Roman" panose="02020603050405020304" pitchFamily="18" charset="0"/>
                        <a:cs typeface="Times New Roman" panose="02020603050405020304" pitchFamily="18" charset="0"/>
                      </a:endParaRP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panose="02020603050405020304" pitchFamily="18" charset="0"/>
                        </a:rPr>
                        <a:t>h) Recognize and analyze use of ambiguity, contradiction, paradox, irony, sarcasm, overstatement, and understatement in text.  </a:t>
                      </a:r>
                    </a:p>
                    <a:p>
                      <a:pPr marL="0" marR="0" fontAlgn="base">
                        <a:spcBef>
                          <a:spcPts val="0"/>
                        </a:spcBef>
                        <a:spcAft>
                          <a:spcPts val="0"/>
                        </a:spcAft>
                      </a:pPr>
                      <a:endParaRPr lang="en-US" sz="1800" kern="100">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6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mj-lt"/>
                          <a:ea typeface="+mn-ea"/>
                          <a:cs typeface="+mn-cs"/>
                        </a:rPr>
                        <a:t>11.RI.2 Craft and Style</a:t>
                      </a:r>
                      <a:endParaRPr lang="en-US" sz="1800" kern="1200">
                        <a:solidFill>
                          <a:schemeClr val="dk1"/>
                        </a:solidFill>
                        <a:effectLst/>
                        <a:highlight>
                          <a:srgbClr val="FFFFFF"/>
                        </a:highlight>
                        <a:latin typeface="+mj-lt"/>
                        <a:ea typeface="+mn-ea"/>
                        <a:cs typeface="+mn-cs"/>
                      </a:endParaRPr>
                    </a:p>
                    <a:p>
                      <a:pPr lvl="0"/>
                      <a:r>
                        <a:rPr lang="en-US" sz="1800" kern="1200">
                          <a:solidFill>
                            <a:srgbClr val="3E5B91"/>
                          </a:solidFill>
                          <a:effectLst/>
                          <a:highlight>
                            <a:srgbClr val="FFFFFF"/>
                          </a:highlight>
                          <a:latin typeface="+mj-lt"/>
                          <a:ea typeface="+mn-ea"/>
                          <a:cs typeface="+mn-cs"/>
                        </a:rPr>
                        <a:t>A. Examine how textual elements and organizational patterns contribute to meaning and the author’s purpose. </a:t>
                      </a:r>
                    </a:p>
                    <a:p>
                      <a:pPr lvl="0"/>
                      <a:r>
                        <a:rPr lang="en-US" sz="1800" kern="1200">
                          <a:solidFill>
                            <a:srgbClr val="3E5B91"/>
                          </a:solidFill>
                          <a:effectLst/>
                          <a:highlight>
                            <a:srgbClr val="FFFFFF"/>
                          </a:highlight>
                          <a:latin typeface="+mj-lt"/>
                          <a:ea typeface="+mn-ea"/>
                          <a:cs typeface="+mn-cs"/>
                        </a:rPr>
                        <a:t>B. Analyze and interpret the key terms (e.g., content-specific words and phrases, technical terminology) and ideas of historical, scientific, technical, and employment texts to clarify concepts. </a:t>
                      </a:r>
                    </a:p>
                    <a:p>
                      <a:pPr lvl="0"/>
                      <a:r>
                        <a:rPr lang="en-US" sz="1800" kern="1200">
                          <a:solidFill>
                            <a:srgbClr val="3E5B91"/>
                          </a:solidFill>
                          <a:effectLst/>
                          <a:highlight>
                            <a:srgbClr val="FFFFFF"/>
                          </a:highlight>
                          <a:latin typeface="+mj-lt"/>
                          <a:ea typeface="+mn-ea"/>
                          <a:cs typeface="+mn-cs"/>
                        </a:rPr>
                        <a:t>C. Recognize and analyze the author’s purpose and impact of ambiguity, contradiction, paradox, oxymoron, irony, sarcasm, overstatement, and understatement in informational texts.</a:t>
                      </a:r>
                      <a:endParaRPr lang="en-US" sz="1800"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320614"/>
            <a:ext cx="11456505" cy="203573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p>
          <a:p>
            <a:pPr marR="0" lvl="0" fontAlgn="base">
              <a:lnSpc>
                <a:spcPct val="107000"/>
              </a:lnSpc>
              <a:spcBef>
                <a:spcPts val="0"/>
              </a:spcBef>
              <a:spcAft>
                <a:spcPts val="0"/>
              </a:spcAft>
              <a:buSzPts val="1000"/>
              <a:tabLst>
                <a:tab pos="457200" algn="l"/>
              </a:tabLst>
            </a:pPr>
            <a:r>
              <a:rPr lang="en-US" b="1" kern="100">
                <a:solidFill>
                  <a:schemeClr val="bg1"/>
                </a:solidFill>
                <a:effectLst/>
                <a:latin typeface="+mj-lt"/>
                <a:ea typeface="Times New Roman" panose="02020603050405020304" pitchFamily="18" charset="0"/>
                <a:cs typeface="Times New Roman"/>
              </a:rPr>
              <a:t>11.RI.</a:t>
            </a:r>
            <a:r>
              <a:rPr lang="en-US" b="1" kern="100">
                <a:solidFill>
                  <a:schemeClr val="bg1"/>
                </a:solidFill>
                <a:latin typeface="+mj-lt"/>
                <a:ea typeface="Times New Roman" panose="02020603050405020304" pitchFamily="18" charset="0"/>
                <a:cs typeface="Times New Roman"/>
              </a:rPr>
              <a:t>2.-</a:t>
            </a:r>
            <a:r>
              <a:rPr lang="en-US" b="1" kern="100">
                <a:solidFill>
                  <a:schemeClr val="bg1"/>
                </a:solidFill>
                <a:effectLst/>
                <a:latin typeface="+mj-lt"/>
                <a:ea typeface="Times New Roman" panose="02020603050405020304" pitchFamily="18" charset="0"/>
                <a:cs typeface="Times New Roman"/>
              </a:rPr>
              <a:t> Focuses on the author’s informational craft and style by enhancing the rigor </a:t>
            </a:r>
            <a:endParaRPr lang="en-US"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b="1" kern="100">
                <a:solidFill>
                  <a:schemeClr val="bg1"/>
                </a:solidFill>
                <a:effectLst/>
                <a:latin typeface="+mj-lt"/>
                <a:ea typeface="Times New Roman" panose="02020603050405020304" pitchFamily="18" charset="0"/>
                <a:cs typeface="Times New Roman"/>
              </a:rPr>
              <a:t>11.RI.2</a:t>
            </a:r>
            <a:r>
              <a:rPr lang="en-US" b="1" kern="100">
                <a:solidFill>
                  <a:schemeClr val="bg1"/>
                </a:solidFill>
                <a:latin typeface="+mj-lt"/>
                <a:ea typeface="Times New Roman" panose="02020603050405020304" pitchFamily="18" charset="0"/>
                <a:cs typeface="Times New Roman"/>
              </a:rPr>
              <a:t>.</a:t>
            </a:r>
            <a:r>
              <a:rPr lang="en-US" b="1" kern="100">
                <a:solidFill>
                  <a:schemeClr val="bg1"/>
                </a:solidFill>
                <a:effectLst/>
                <a:latin typeface="+mj-lt"/>
                <a:ea typeface="Times New Roman" panose="02020603050405020304" pitchFamily="18" charset="0"/>
                <a:cs typeface="Times New Roman"/>
              </a:rPr>
              <a:t>B. - Aligns to 2017 11.5a, 11.5d. and 11.5e. Specifies examples of key terms that can be analyzed and interpreted to clarify concepts in a variety of informational texts. </a:t>
            </a:r>
            <a:endParaRPr lang="en-US" b="1" kern="100">
              <a:solidFill>
                <a:schemeClr val="bg1"/>
              </a:solidFill>
              <a:effectLst/>
              <a:latin typeface="+mj-lt"/>
              <a:ea typeface="Calibri" panose="020F0502020204030204" pitchFamily="34" charset="0"/>
              <a:cs typeface="Times New Roman"/>
            </a:endParaRPr>
          </a:p>
          <a:p>
            <a:pPr marR="0" lvl="0" fontAlgn="base">
              <a:lnSpc>
                <a:spcPct val="107000"/>
              </a:lnSpc>
              <a:spcBef>
                <a:spcPts val="0"/>
              </a:spcBef>
              <a:spcAft>
                <a:spcPts val="0"/>
              </a:spcAft>
              <a:buSzPts val="1000"/>
              <a:tabLst>
                <a:tab pos="457200" algn="l"/>
              </a:tabLst>
            </a:pPr>
            <a:r>
              <a:rPr lang="en-US" b="1" kern="100">
                <a:solidFill>
                  <a:schemeClr val="bg1"/>
                </a:solidFill>
                <a:effectLst/>
                <a:latin typeface="+mj-lt"/>
                <a:ea typeface="Times New Roman" panose="02020603050405020304" pitchFamily="18" charset="0"/>
                <a:cs typeface="Times New Roman"/>
              </a:rPr>
              <a:t>11.RI.</a:t>
            </a:r>
            <a:r>
              <a:rPr lang="en-US" b="1" kern="100">
                <a:solidFill>
                  <a:schemeClr val="bg1"/>
                </a:solidFill>
                <a:latin typeface="+mj-lt"/>
                <a:ea typeface="Times New Roman" panose="02020603050405020304" pitchFamily="18" charset="0"/>
                <a:cs typeface="Times New Roman"/>
              </a:rPr>
              <a:t>2.C</a:t>
            </a:r>
            <a:r>
              <a:rPr lang="en-US" b="1" kern="100">
                <a:solidFill>
                  <a:schemeClr val="bg1"/>
                </a:solidFill>
                <a:effectLst/>
                <a:latin typeface="+mj-lt"/>
                <a:ea typeface="Times New Roman" panose="02020603050405020304" pitchFamily="18" charset="0"/>
                <a:cs typeface="Times New Roman"/>
              </a:rPr>
              <a:t>. - Aligns to 2017 11.5h and specifies literary techniques to analyze for their impact in informational texts. </a:t>
            </a:r>
            <a:endParaRPr lang="en-US" b="1" kern="100">
              <a:solidFill>
                <a:schemeClr val="bg1"/>
              </a:solidFill>
              <a:effectLst/>
              <a:latin typeface="+mj-lt"/>
              <a:ea typeface="Calibri" panose="020F0502020204030204" pitchFamily="34" charset="0"/>
              <a:cs typeface="Times New Roman"/>
            </a:endParaRPr>
          </a:p>
          <a:p>
            <a:pPr marL="285750" indent="-285750">
              <a:buFont typeface="Arial"/>
              <a:buChar char="•"/>
            </a:pPr>
            <a:endParaRPr lang="en-US">
              <a:latin typeface="+mj-lt"/>
            </a:endParaRPr>
          </a:p>
          <a:p>
            <a:pPr>
              <a:buFont typeface="Arial,Sans-Serif"/>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Recording Apr 29, 2024 at 2:01:59 PM">
            <a:hlinkClick r:id="" action="ppaction://media"/>
            <a:extLst>
              <a:ext uri="{FF2B5EF4-FFF2-40B4-BE49-F238E27FC236}">
                <a16:creationId xmlns:a16="http://schemas.microsoft.com/office/drawing/2014/main" id="{7A574D40-D849-775B-F616-58D4D1A3A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3739" y="4320614"/>
            <a:ext cx="812800" cy="812800"/>
          </a:xfrm>
          <a:prstGeom prst="rect">
            <a:avLst/>
          </a:prstGeom>
        </p:spPr>
      </p:pic>
    </p:spTree>
    <p:extLst>
      <p:ext uri="{BB962C8B-B14F-4D97-AF65-F5344CB8AC3E}">
        <p14:creationId xmlns:p14="http://schemas.microsoft.com/office/powerpoint/2010/main" val="23799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274934368"/>
              </p:ext>
            </p:extLst>
          </p:nvPr>
        </p:nvGraphicFramePr>
        <p:xfrm>
          <a:off x="353391" y="265043"/>
          <a:ext cx="11452080" cy="4055571"/>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515333">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540238">
                <a:tc>
                  <a:txBody>
                    <a:bodyPr/>
                    <a:lstStyle/>
                    <a:p>
                      <a:pPr marL="0" marR="0" fontAlgn="base">
                        <a:spcBef>
                          <a:spcPts val="0"/>
                        </a:spcBef>
                        <a:spcAft>
                          <a:spcPts val="0"/>
                        </a:spcAft>
                      </a:pPr>
                      <a:r>
                        <a:rPr lang="en-US" sz="2000" b="1" kern="100">
                          <a:effectLst/>
                          <a:latin typeface="+mj-lt"/>
                          <a:ea typeface="Times New Roman" panose="02020603050405020304" pitchFamily="18" charset="0"/>
                          <a:cs typeface="Times New Roman"/>
                        </a:rPr>
                        <a:t>11.5 The student will read, interpret, analyze, and evaluate a variety of nonfiction texts including employment documents and technical writing.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a:rPr>
                        <a:t>d) Paraphrase and synthesize ideas within and between texts.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a:rPr>
                        <a:t>f) Analyze multiple texts addressing the same topic to determine how authors reach similar or different conclusions. </a:t>
                      </a:r>
                    </a:p>
                    <a:p>
                      <a:pPr marL="0" marR="0">
                        <a:lnSpc>
                          <a:spcPct val="107000"/>
                        </a:lnSpc>
                        <a:spcBef>
                          <a:spcPts val="0"/>
                        </a:spcBef>
                        <a:spcAft>
                          <a:spcPts val="0"/>
                        </a:spcAft>
                      </a:pP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mj-lt"/>
                          <a:ea typeface="+mn-ea"/>
                          <a:cs typeface="+mn-cs"/>
                        </a:rPr>
                        <a:t>11.RI.3 Integration of Concepts</a:t>
                      </a:r>
                      <a:endParaRPr lang="en-US" sz="1800" kern="1200">
                        <a:solidFill>
                          <a:schemeClr val="dk1"/>
                        </a:solidFill>
                        <a:effectLst/>
                        <a:highlight>
                          <a:srgbClr val="FFFFFF"/>
                        </a:highlight>
                        <a:latin typeface="+mj-lt"/>
                        <a:ea typeface="+mn-ea"/>
                        <a:cs typeface="+mn-cs"/>
                      </a:endParaRPr>
                    </a:p>
                    <a:p>
                      <a:pPr lvl="0"/>
                      <a:r>
                        <a:rPr lang="en-US" sz="1800" kern="1200">
                          <a:solidFill>
                            <a:srgbClr val="3E5B91"/>
                          </a:solidFill>
                          <a:effectLst/>
                          <a:highlight>
                            <a:srgbClr val="FFFFFF"/>
                          </a:highlight>
                          <a:latin typeface="+mj-lt"/>
                          <a:ea typeface="+mn-ea"/>
                          <a:cs typeface="+mn-cs"/>
                        </a:rPr>
                        <a:t>A. Analyze information within and between paired passages for similar and conflicting ideas and how authors reach similar or different conclusions.</a:t>
                      </a:r>
                    </a:p>
                    <a:p>
                      <a:pPr lvl="0"/>
                      <a:r>
                        <a:rPr lang="en-US" sz="1800" kern="1200">
                          <a:solidFill>
                            <a:srgbClr val="3E5B91"/>
                          </a:solidFill>
                          <a:effectLst/>
                          <a:highlight>
                            <a:srgbClr val="FFFFFF"/>
                          </a:highlight>
                          <a:latin typeface="+mj-lt"/>
                          <a:ea typeface="+mn-ea"/>
                          <a:cs typeface="+mn-cs"/>
                        </a:rPr>
                        <a:t>B. Compare and contrast informational and technical texts for intent, content, and clarity. </a:t>
                      </a:r>
                    </a:p>
                    <a:p>
                      <a:pPr lvl="0"/>
                      <a:endParaRPr lang="en-US" sz="1800" kern="1200">
                        <a:solidFill>
                          <a:srgbClr val="3E5B9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123426"/>
            <a:ext cx="11456505" cy="205308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p>
          <a:p>
            <a:pPr marL="285750" indent="-285750" fontAlgn="base">
              <a:lnSpc>
                <a:spcPct val="107000"/>
              </a:lnSpc>
              <a:buSzPts val="1000"/>
              <a:buFont typeface="Arial"/>
              <a:buChar char="•"/>
              <a:tabLst>
                <a:tab pos="457200" algn="l"/>
              </a:tabLst>
            </a:pPr>
            <a:r>
              <a:rPr lang="en-US" b="1" kern="100">
                <a:solidFill>
                  <a:schemeClr val="bg1"/>
                </a:solidFill>
                <a:effectLst/>
                <a:latin typeface="+mj-lt"/>
                <a:ea typeface="Times New Roman" panose="02020603050405020304" pitchFamily="18" charset="0"/>
                <a:cs typeface="Times New Roman"/>
              </a:rPr>
              <a:t>11.RI.</a:t>
            </a:r>
            <a:r>
              <a:rPr lang="en-US" b="1" kern="100">
                <a:solidFill>
                  <a:schemeClr val="bg1"/>
                </a:solidFill>
                <a:latin typeface="+mj-lt"/>
                <a:ea typeface="Times New Roman" panose="02020603050405020304" pitchFamily="18" charset="0"/>
                <a:cs typeface="Times New Roman"/>
              </a:rPr>
              <a:t>3. -</a:t>
            </a:r>
            <a:r>
              <a:rPr lang="en-US" b="1" kern="100">
                <a:solidFill>
                  <a:schemeClr val="bg1"/>
                </a:solidFill>
                <a:effectLst/>
                <a:latin typeface="+mj-lt"/>
                <a:ea typeface="Times New Roman" panose="02020603050405020304" pitchFamily="18" charset="0"/>
                <a:cs typeface="Times New Roman"/>
              </a:rPr>
              <a:t> Showcases how multiple texts and viewpoints can be compared and evaluated</a:t>
            </a:r>
            <a:r>
              <a:rPr lang="en-US" b="1" kern="100">
                <a:solidFill>
                  <a:schemeClr val="bg1"/>
                </a:solidFill>
                <a:latin typeface="+mj-lt"/>
                <a:ea typeface="Times New Roman" panose="02020603050405020304" pitchFamily="18" charset="0"/>
                <a:cs typeface="Times New Roman"/>
              </a:rPr>
              <a:t>.</a:t>
            </a:r>
            <a:r>
              <a:rPr lang="en-US" b="1" kern="100">
                <a:solidFill>
                  <a:schemeClr val="bg1"/>
                </a:solidFill>
                <a:effectLst/>
                <a:latin typeface="+mj-lt"/>
                <a:ea typeface="Times New Roman" panose="02020603050405020304" pitchFamily="18" charset="0"/>
                <a:cs typeface="Times New Roman"/>
              </a:rPr>
              <a:t> </a:t>
            </a:r>
            <a:endParaRPr lang="en-US"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b="1" kern="100">
                <a:solidFill>
                  <a:schemeClr val="bg1"/>
                </a:solidFill>
                <a:effectLst/>
                <a:latin typeface="+mj-lt"/>
                <a:ea typeface="Times New Roman" panose="02020603050405020304" pitchFamily="18" charset="0"/>
                <a:cs typeface="Times New Roman"/>
              </a:rPr>
              <a:t>11.RI.</a:t>
            </a:r>
            <a:r>
              <a:rPr lang="en-US" b="1" kern="100">
                <a:solidFill>
                  <a:schemeClr val="bg1"/>
                </a:solidFill>
                <a:latin typeface="+mj-lt"/>
                <a:ea typeface="Times New Roman" panose="02020603050405020304" pitchFamily="18" charset="0"/>
                <a:cs typeface="Times New Roman"/>
              </a:rPr>
              <a:t>3.A</a:t>
            </a:r>
            <a:r>
              <a:rPr lang="en-US" b="1" kern="100">
                <a:solidFill>
                  <a:schemeClr val="bg1"/>
                </a:solidFill>
                <a:effectLst/>
                <a:latin typeface="+mj-lt"/>
                <a:ea typeface="Times New Roman" panose="02020603050405020304" pitchFamily="18" charset="0"/>
                <a:cs typeface="Times New Roman"/>
              </a:rPr>
              <a:t>. - Aligns to 2017 11.5d and 11.5f. Clarifies using multiple texts on the same topic to specifically determine how authors reach similar or different conclusions. </a:t>
            </a:r>
            <a:endParaRPr lang="en-US"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b="1" kern="100">
                <a:solidFill>
                  <a:schemeClr val="bg1"/>
                </a:solidFill>
                <a:effectLst/>
                <a:latin typeface="+mj-lt"/>
                <a:ea typeface="Times New Roman" panose="02020603050405020304" pitchFamily="18" charset="0"/>
                <a:cs typeface="Times New Roman"/>
              </a:rPr>
              <a:t>11.RI.</a:t>
            </a:r>
            <a:r>
              <a:rPr lang="en-US" b="1" kern="100">
                <a:solidFill>
                  <a:schemeClr val="bg1"/>
                </a:solidFill>
                <a:latin typeface="+mj-lt"/>
                <a:ea typeface="Times New Roman" panose="02020603050405020304" pitchFamily="18" charset="0"/>
                <a:cs typeface="Times New Roman"/>
              </a:rPr>
              <a:t>3.B</a:t>
            </a:r>
            <a:r>
              <a:rPr lang="en-US" b="1" kern="100">
                <a:solidFill>
                  <a:schemeClr val="bg1"/>
                </a:solidFill>
                <a:effectLst/>
                <a:latin typeface="+mj-lt"/>
                <a:ea typeface="Times New Roman" panose="02020603050405020304" pitchFamily="18" charset="0"/>
                <a:cs typeface="Times New Roman"/>
              </a:rPr>
              <a:t>. - Aligns to 2017 11.5d and 11.5f. Compares and contrasts informational and technical texts for intent, content, and clarity. </a:t>
            </a:r>
            <a:endParaRPr lang="en-US" b="1" kern="100">
              <a:solidFill>
                <a:schemeClr val="bg1"/>
              </a:solidFill>
              <a:effectLst/>
              <a:latin typeface="+mj-lt"/>
              <a:ea typeface="Calibri" panose="020F0502020204030204" pitchFamily="34" charset="0"/>
              <a:cs typeface="Times New Roman"/>
            </a:endParaRPr>
          </a:p>
          <a:p>
            <a:pPr marL="285750" indent="-285750">
              <a:buFont typeface="Arial"/>
              <a:buChar char="•"/>
            </a:pPr>
            <a:endParaRPr lang="en-US"/>
          </a:p>
          <a:p>
            <a:pPr>
              <a:buFont typeface="Arial,Sans-Serif"/>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Recording Apr 29, 2024 at 2:04:11 PM">
            <a:hlinkClick r:id="" action="ppaction://media"/>
            <a:extLst>
              <a:ext uri="{FF2B5EF4-FFF2-40B4-BE49-F238E27FC236}">
                <a16:creationId xmlns:a16="http://schemas.microsoft.com/office/drawing/2014/main" id="{3F452124-239D-76E7-274E-6EEA93BFCF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865" y="5251491"/>
            <a:ext cx="812800" cy="812800"/>
          </a:xfrm>
          <a:prstGeom prst="rect">
            <a:avLst/>
          </a:prstGeom>
        </p:spPr>
      </p:pic>
    </p:spTree>
    <p:extLst>
      <p:ext uri="{BB962C8B-B14F-4D97-AF65-F5344CB8AC3E}">
        <p14:creationId xmlns:p14="http://schemas.microsoft.com/office/powerpoint/2010/main" val="17291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25</a:t>
            </a:fld>
            <a:endParaRPr lang="en-US"/>
          </a:p>
        </p:txBody>
      </p:sp>
      <p:pic>
        <p:nvPicPr>
          <p:cNvPr id="3" name="Audio Recording Apr 29, 2024 at 2:07:36 PM">
            <a:hlinkClick r:id="" action="ppaction://media"/>
            <a:extLst>
              <a:ext uri="{FF2B5EF4-FFF2-40B4-BE49-F238E27FC236}">
                <a16:creationId xmlns:a16="http://schemas.microsoft.com/office/drawing/2014/main" id="{F1020191-1E2D-8984-E652-B7BD42289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647459"/>
            <a:ext cx="812800" cy="8128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84720217"/>
              </p:ext>
            </p:extLst>
          </p:nvPr>
        </p:nvGraphicFramePr>
        <p:xfrm>
          <a:off x="353391" y="265043"/>
          <a:ext cx="11452080" cy="39928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mj-lt"/>
                        </a:rPr>
                        <a:t>2017 SOL</a:t>
                      </a:r>
                      <a:endParaRPr lang="en-US">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mj-lt"/>
                        </a:rPr>
                        <a:t>2024 SOL</a:t>
                      </a:r>
                      <a:endParaRPr lang="en-US">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800" b="1" i="0" u="none" strike="noStrike" noProof="0">
                          <a:solidFill>
                            <a:schemeClr val="accent1"/>
                          </a:solidFill>
                          <a:effectLst/>
                          <a:highlight>
                            <a:srgbClr val="FFFFFF"/>
                          </a:highlight>
                          <a:latin typeface="+mj-lt"/>
                        </a:rPr>
                        <a:t>N/A</a:t>
                      </a:r>
                      <a:endParaRPr lang="en-US" sz="1800" b="1">
                        <a:solidFill>
                          <a:schemeClr val="accent1"/>
                        </a:solidFill>
                        <a:latin typeface="+mj-lt"/>
                      </a:endParaRPr>
                    </a:p>
                    <a:p>
                      <a:pPr lvl="0" algn="l">
                        <a:lnSpc>
                          <a:spcPct val="100000"/>
                        </a:lnSpc>
                        <a:spcBef>
                          <a:spcPts val="0"/>
                        </a:spcBef>
                        <a:spcAft>
                          <a:spcPts val="0"/>
                        </a:spcAft>
                        <a:buNone/>
                      </a:pPr>
                      <a:br>
                        <a:rPr lang="en-US">
                          <a:latin typeface="+mj-lt"/>
                        </a:rPr>
                      </a:br>
                      <a:br>
                        <a:rPr lang="en-US" sz="1100" b="0" i="0" u="none" strike="noStrike" noProof="0">
                          <a:solidFill>
                            <a:srgbClr val="000000"/>
                          </a:solidFill>
                          <a:effectLst/>
                          <a:highlight>
                            <a:srgbClr val="FFFFFF"/>
                          </a:highlight>
                          <a:latin typeface="+mj-lt"/>
                        </a:rPr>
                      </a:br>
                      <a:br>
                        <a:rPr lang="en-US" sz="1100" b="0" i="0" u="none" strike="noStrike" noProof="0">
                          <a:solidFill>
                            <a:srgbClr val="000000"/>
                          </a:solidFill>
                          <a:effectLst/>
                          <a:highlight>
                            <a:srgbClr val="FFFFFF"/>
                          </a:highlight>
                          <a:latin typeface="+mj-lt"/>
                        </a:rPr>
                      </a:br>
                      <a:endParaRPr lang="en-US" sz="1100" b="0" i="0" u="none" strike="noStrike" noProof="0">
                        <a:solidFill>
                          <a:schemeClr val="accent1"/>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mj-lt"/>
                        </a:rPr>
                      </a:br>
                      <a:endParaRPr lang="en-US" sz="1100" b="0" i="0" u="none" strike="noStrike" noProof="0">
                        <a:solidFill>
                          <a:schemeClr val="accent1"/>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a:solidFill>
                          <a:schemeClr val="accent1"/>
                        </a:solidFill>
                        <a:latin typeface="+mj-lt"/>
                      </a:endParaRPr>
                    </a:p>
                    <a:p>
                      <a:pPr fontAlgn="t"/>
                      <a:br>
                        <a:rPr lang="en-US">
                          <a:effectLst/>
                          <a:highlight>
                            <a:srgbClr val="FFFFFF"/>
                          </a:highlight>
                          <a:latin typeface="+mj-lt"/>
                        </a:rPr>
                      </a:b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3C71"/>
                        </a:buClr>
                        <a:buSzTx/>
                        <a:buFontTx/>
                        <a:buNone/>
                        <a:tabLst/>
                        <a:defRPr/>
                      </a:pPr>
                      <a:r>
                        <a:rPr lang="en-US" sz="1800" b="1" kern="1200">
                          <a:solidFill>
                            <a:schemeClr val="dk1"/>
                          </a:solidFill>
                          <a:effectLst/>
                          <a:latin typeface="+mj-lt"/>
                          <a:ea typeface="+mn-ea"/>
                          <a:cs typeface="+mn-cs"/>
                        </a:rPr>
                        <a:t>See Kindergarten through Grade 5 for Foundations for Writing</a:t>
                      </a:r>
                      <a:r>
                        <a:rPr lang="en-US">
                          <a:effectLst/>
                          <a:latin typeface="+mj-lt"/>
                        </a:rPr>
                        <a:t> </a:t>
                      </a:r>
                      <a:endParaRPr lang="en-US">
                        <a:solidFill>
                          <a:schemeClr val="accent1"/>
                        </a:solidFill>
                        <a:latin typeface="+mj-lt"/>
                      </a:endParaRPr>
                    </a:p>
                    <a:p>
                      <a:pPr marL="0" lvl="0" indent="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indent="0" algn="l">
                        <a:lnSpc>
                          <a:spcPct val="100000"/>
                        </a:lnSpc>
                        <a:spcBef>
                          <a:spcPts val="0"/>
                        </a:spcBef>
                        <a:spcAft>
                          <a:spcPts val="0"/>
                        </a:spcAft>
                        <a:buClr>
                          <a:srgbClr val="003C71"/>
                        </a:buClr>
                        <a:buNone/>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mj-lt"/>
                      </a:endParaRPr>
                    </a:p>
                    <a:p>
                      <a:pPr lvl="0" indent="0">
                        <a:spcBef>
                          <a:spcPts val="0"/>
                        </a:spcBef>
                        <a:spcAft>
                          <a:spcPts val="0"/>
                        </a:spcAft>
                        <a:buClr>
                          <a:srgbClr val="003C71"/>
                        </a:buClr>
                        <a:buNone/>
                      </a:pPr>
                      <a:endParaRPr lang="en-US">
                        <a:solidFill>
                          <a:schemeClr val="accent1"/>
                        </a:solidFill>
                        <a:latin typeface="+mj-lt"/>
                      </a:endParaRPr>
                    </a:p>
                    <a:p>
                      <a:pPr marL="52070" indent="-287020" rtl="0" fontAlgn="t">
                        <a:spcBef>
                          <a:spcPts val="0"/>
                        </a:spcBef>
                        <a:spcAft>
                          <a:spcPts val="0"/>
                        </a:spcAft>
                      </a:pPr>
                      <a:br>
                        <a:rPr lang="en-US">
                          <a:solidFill>
                            <a:schemeClr val="accent1"/>
                          </a:solidFill>
                          <a:effectLst/>
                          <a:highlight>
                            <a:srgbClr val="FFFFFF"/>
                          </a:highlight>
                          <a:latin typeface="+mj-lt"/>
                        </a:rPr>
                      </a:br>
                      <a:r>
                        <a:rPr lang="en-US" sz="1400" b="1">
                          <a:solidFill>
                            <a:schemeClr val="accent1"/>
                          </a:solidFill>
                          <a:effectLst/>
                          <a:highlight>
                            <a:srgbClr val="FFFFFF"/>
                          </a:highlight>
                          <a:latin typeface="+mj-lt"/>
                        </a:rPr>
                        <a:t> </a:t>
                      </a: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92333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endParaRPr lang="en-US">
              <a:cs typeface="Calibri"/>
            </a:endParaRPr>
          </a:p>
          <a:p>
            <a:pPr>
              <a:buFont typeface="Arial"/>
              <a:buChar char="•"/>
            </a:pPr>
            <a:endParaRPr lang="en-US">
              <a:cs typeface="Calibri"/>
            </a:endParaRPr>
          </a:p>
          <a:p>
            <a:pPr marL="228600" indent="-228600">
              <a:buFont typeface=""/>
              <a:buChar char="•"/>
            </a:pPr>
            <a:endParaRPr lang="en-US">
              <a:cs typeface="Calibri"/>
            </a:endParaRPr>
          </a:p>
        </p:txBody>
      </p:sp>
      <p:pic>
        <p:nvPicPr>
          <p:cNvPr id="2" name="Audio Recording Apr 29, 2024 at 2:08:26 PM">
            <a:hlinkClick r:id="" action="ppaction://media"/>
            <a:extLst>
              <a:ext uri="{FF2B5EF4-FFF2-40B4-BE49-F238E27FC236}">
                <a16:creationId xmlns:a16="http://schemas.microsoft.com/office/drawing/2014/main" id="{B992C4B9-3C11-E259-A722-D44A528A6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0177" y="4108483"/>
            <a:ext cx="812800" cy="812800"/>
          </a:xfrm>
          <a:prstGeom prst="rect">
            <a:avLst/>
          </a:prstGeom>
        </p:spPr>
      </p:pic>
    </p:spTree>
    <p:extLst>
      <p:ext uri="{BB962C8B-B14F-4D97-AF65-F5344CB8AC3E}">
        <p14:creationId xmlns:p14="http://schemas.microsoft.com/office/powerpoint/2010/main" val="319266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27</a:t>
            </a:fld>
            <a:endParaRPr lang="en-US"/>
          </a:p>
        </p:txBody>
      </p:sp>
      <p:pic>
        <p:nvPicPr>
          <p:cNvPr id="3" name="Audio Recording Apr 29, 2024 at 2:09:16 PM">
            <a:hlinkClick r:id="" action="ppaction://media"/>
            <a:extLst>
              <a:ext uri="{FF2B5EF4-FFF2-40B4-BE49-F238E27FC236}">
                <a16:creationId xmlns:a16="http://schemas.microsoft.com/office/drawing/2014/main" id="{106F6750-BBD1-3462-4FF5-A68A488F7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050" y="5543550"/>
            <a:ext cx="812800" cy="8128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145963671"/>
              </p:ext>
            </p:extLst>
          </p:nvPr>
        </p:nvGraphicFramePr>
        <p:xfrm>
          <a:off x="353391" y="265043"/>
          <a:ext cx="11452080" cy="5950736"/>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15209">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93536">
                <a:tc>
                  <a:txBody>
                    <a:bodyPr/>
                    <a:lstStyle/>
                    <a:p>
                      <a:pPr fontAlgn="base"/>
                      <a:r>
                        <a:rPr lang="en-US" sz="1400" b="1" kern="1200">
                          <a:solidFill>
                            <a:srgbClr val="1A4480"/>
                          </a:solidFill>
                          <a:effectLst/>
                          <a:latin typeface="+mj-lt"/>
                          <a:ea typeface="+mn-ea"/>
                          <a:cs typeface="+mn-cs"/>
                        </a:rPr>
                        <a:t>11.6 The student will write in a variety of forms, to include persuasive/argumentative, reflective, interpretive, and analytic with an emphasis on persuasion/argumentation.  </a:t>
                      </a:r>
                    </a:p>
                    <a:p>
                      <a:pPr lvl="0" fontAlgn="base"/>
                      <a:r>
                        <a:rPr lang="en-US" sz="1400" kern="1200">
                          <a:solidFill>
                            <a:srgbClr val="3E5B91"/>
                          </a:solidFill>
                          <a:effectLst/>
                          <a:latin typeface="+mj-lt"/>
                          <a:ea typeface="+mn-ea"/>
                          <a:cs typeface="+mn-cs"/>
                        </a:rPr>
                        <a:t>a) Apply components of a recursive writing process for multiple purposes to create a focused, organized, and coherent piece of writing to address a specific audience and purpose.  </a:t>
                      </a:r>
                    </a:p>
                    <a:p>
                      <a:pPr lvl="0" fontAlgn="base"/>
                      <a:r>
                        <a:rPr lang="en-US" sz="1400" kern="1200">
                          <a:solidFill>
                            <a:srgbClr val="3E5B91"/>
                          </a:solidFill>
                          <a:effectLst/>
                          <a:latin typeface="+mj-lt"/>
                          <a:ea typeface="+mn-ea"/>
                          <a:cs typeface="+mn-cs"/>
                        </a:rPr>
                        <a:t>b) Produce arguments in writing developing a thesis that demonstrates knowledgeable judgments, addresses counterclaims, and provides effective conclusions.  </a:t>
                      </a:r>
                    </a:p>
                    <a:p>
                      <a:pPr lvl="0" fontAlgn="base"/>
                      <a:r>
                        <a:rPr lang="en-US" sz="1400" kern="1200">
                          <a:solidFill>
                            <a:srgbClr val="3E5B91"/>
                          </a:solidFill>
                          <a:effectLst/>
                          <a:latin typeface="+mj-lt"/>
                          <a:ea typeface="+mn-ea"/>
                          <a:cs typeface="+mn-cs"/>
                        </a:rPr>
                        <a:t>c) Organize claims, counterclaims, and evidence in a sustained and logical sequence.	 </a:t>
                      </a:r>
                    </a:p>
                    <a:p>
                      <a:pPr lvl="0" fontAlgn="base"/>
                      <a:r>
                        <a:rPr lang="en-US" sz="1400" kern="1200">
                          <a:solidFill>
                            <a:srgbClr val="3E5B91"/>
                          </a:solidFill>
                          <a:effectLst/>
                          <a:latin typeface="+mj-lt"/>
                          <a:ea typeface="+mn-ea"/>
                          <a:cs typeface="+mn-cs"/>
                        </a:rPr>
                        <a:t>d) Adapt evidence, vocabulary, voice, and tone to audience, purpose, and situation. </a:t>
                      </a:r>
                    </a:p>
                    <a:p>
                      <a:pPr lvl="0" fontAlgn="base"/>
                      <a:r>
                        <a:rPr lang="en-US" sz="1400" kern="1200">
                          <a:solidFill>
                            <a:srgbClr val="3E5B91"/>
                          </a:solidFill>
                          <a:effectLst/>
                          <a:latin typeface="+mj-lt"/>
                          <a:ea typeface="+mn-ea"/>
                          <a:cs typeface="+mn-cs"/>
                        </a:rPr>
                        <a:t>e) Use words, phrases, clauses, and varied syntax to create a cohesive argument</a:t>
                      </a:r>
                      <a:r>
                        <a:rPr lang="en-US" sz="1200" kern="1200">
                          <a:solidFill>
                            <a:srgbClr val="3E5B91"/>
                          </a:solidFill>
                          <a:effectLst/>
                          <a:latin typeface="+mj-lt"/>
                          <a:ea typeface="+mn-ea"/>
                          <a:cs typeface="+mn-cs"/>
                        </a:rPr>
                        <a:t>.  </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350" b="1" kern="1200">
                          <a:solidFill>
                            <a:schemeClr val="dk1"/>
                          </a:solidFill>
                          <a:effectLst/>
                          <a:highlight>
                            <a:srgbClr val="FFFFFF"/>
                          </a:highlight>
                          <a:latin typeface="+mj-lt"/>
                          <a:ea typeface="+mn-ea"/>
                          <a:cs typeface="+mn-cs"/>
                        </a:rPr>
                        <a:t>11.W. The student will write in a variety of forms for diverse audiences and purposes linked to grade eleven content and texts with an emphasis on argumentative and analytical writing.</a:t>
                      </a:r>
                      <a:endParaRPr lang="en-US" sz="1350" kern="1200">
                        <a:solidFill>
                          <a:schemeClr val="dk1"/>
                        </a:solidFill>
                        <a:effectLst/>
                        <a:highlight>
                          <a:srgbClr val="FFFFFF"/>
                        </a:highlight>
                        <a:latin typeface="+mj-lt"/>
                        <a:ea typeface="+mn-ea"/>
                        <a:cs typeface="+mn-cs"/>
                      </a:endParaRPr>
                    </a:p>
                    <a:p>
                      <a:endParaRPr lang="en-US" sz="1350" kern="1200">
                        <a:solidFill>
                          <a:schemeClr val="dk1"/>
                        </a:solidFill>
                        <a:effectLst/>
                        <a:highlight>
                          <a:srgbClr val="FFFFFF"/>
                        </a:highlight>
                        <a:latin typeface="+mj-lt"/>
                        <a:ea typeface="+mn-ea"/>
                        <a:cs typeface="+mn-cs"/>
                      </a:endParaRPr>
                    </a:p>
                    <a:p>
                      <a:r>
                        <a:rPr lang="en-US" sz="1350" b="1" kern="1200">
                          <a:solidFill>
                            <a:schemeClr val="dk1"/>
                          </a:solidFill>
                          <a:effectLst/>
                          <a:highlight>
                            <a:srgbClr val="FFFFFF"/>
                          </a:highlight>
                          <a:latin typeface="+mj-lt"/>
                          <a:ea typeface="+mn-ea"/>
                          <a:cs typeface="+mn-cs"/>
                        </a:rPr>
                        <a:t>11.W.1 Modes and Purposes for Writing</a:t>
                      </a:r>
                      <a:endParaRPr lang="en-US" sz="1350" kern="1200">
                        <a:solidFill>
                          <a:schemeClr val="dk1"/>
                        </a:solidFill>
                        <a:effectLst/>
                        <a:highlight>
                          <a:srgbClr val="FFFFFF"/>
                        </a:highlight>
                        <a:latin typeface="+mj-lt"/>
                        <a:ea typeface="+mn-ea"/>
                        <a:cs typeface="+mn-cs"/>
                      </a:endParaRPr>
                    </a:p>
                    <a:p>
                      <a:pPr lvl="0"/>
                      <a:r>
                        <a:rPr lang="en-US" sz="1350" b="1" kern="1200">
                          <a:solidFill>
                            <a:schemeClr val="dk1"/>
                          </a:solidFill>
                          <a:effectLst/>
                          <a:highlight>
                            <a:srgbClr val="FFFFFF"/>
                          </a:highlight>
                          <a:latin typeface="+mj-lt"/>
                          <a:ea typeface="+mn-ea"/>
                          <a:cs typeface="+mn-cs"/>
                        </a:rPr>
                        <a:t>A. Write extended pieces that:</a:t>
                      </a:r>
                    </a:p>
                    <a:p>
                      <a:pPr lvl="0"/>
                      <a:r>
                        <a:rPr lang="en-US" sz="1350" kern="1200" err="1">
                          <a:solidFill>
                            <a:schemeClr val="dk1"/>
                          </a:solidFill>
                          <a:effectLst/>
                          <a:highlight>
                            <a:srgbClr val="FFFFFF"/>
                          </a:highlight>
                          <a:latin typeface="+mj-lt"/>
                          <a:ea typeface="+mn-ea"/>
                          <a:cs typeface="+mn-cs"/>
                        </a:rPr>
                        <a:t>i</a:t>
                      </a:r>
                      <a:r>
                        <a:rPr lang="en-US" sz="1350" kern="1200">
                          <a:solidFill>
                            <a:schemeClr val="dk1"/>
                          </a:solidFill>
                          <a:effectLst/>
                          <a:highlight>
                            <a:srgbClr val="FFFFFF"/>
                          </a:highlight>
                          <a:latin typeface="+mj-lt"/>
                          <a:ea typeface="+mn-ea"/>
                          <a:cs typeface="+mn-cs"/>
                        </a:rPr>
                        <a:t>. Introduce a topic clearly by providing context, presenting well-defined theses, and previewing what follows.</a:t>
                      </a:r>
                    </a:p>
                    <a:p>
                      <a:pPr lvl="0"/>
                      <a:r>
                        <a:rPr lang="en-US" sz="1350" kern="1200">
                          <a:solidFill>
                            <a:schemeClr val="dk1"/>
                          </a:solidFill>
                          <a:effectLst/>
                          <a:highlight>
                            <a:srgbClr val="FFFFFF"/>
                          </a:highlight>
                          <a:latin typeface="+mj-lt"/>
                          <a:ea typeface="+mn-ea"/>
                          <a:cs typeface="+mn-cs"/>
                        </a:rPr>
                        <a:t>ii. Adopt an organizational structure that clarifies relationships among ideas and concepts.</a:t>
                      </a:r>
                    </a:p>
                    <a:p>
                      <a:pPr lvl="0"/>
                      <a:r>
                        <a:rPr lang="en-US" sz="1350" kern="1200">
                          <a:solidFill>
                            <a:schemeClr val="dk1"/>
                          </a:solidFill>
                          <a:effectLst/>
                          <a:highlight>
                            <a:srgbClr val="FFFFFF"/>
                          </a:highlight>
                          <a:latin typeface="+mj-lt"/>
                          <a:ea typeface="+mn-ea"/>
                          <a:cs typeface="+mn-cs"/>
                        </a:rPr>
                        <a:t>iii. Develop the topic through sustained use of the most significant and relevant facts, concrete details, quotations, or other information from multiple authoritative sources appropriate to the audience’s knowledge.</a:t>
                      </a:r>
                    </a:p>
                    <a:p>
                      <a:pPr lvl="0"/>
                      <a:r>
                        <a:rPr lang="en-US" sz="1350" kern="1200">
                          <a:solidFill>
                            <a:schemeClr val="dk1"/>
                          </a:solidFill>
                          <a:effectLst/>
                          <a:highlight>
                            <a:srgbClr val="FFFFFF"/>
                          </a:highlight>
                          <a:latin typeface="+mj-lt"/>
                          <a:ea typeface="+mn-ea"/>
                          <a:cs typeface="+mn-cs"/>
                        </a:rPr>
                        <a:t>iv. Provide a concluding section that follows from the information or explanation presented.</a:t>
                      </a:r>
                    </a:p>
                    <a:p>
                      <a:pPr lvl="0" algn="l">
                        <a:lnSpc>
                          <a:spcPct val="100000"/>
                        </a:lnSpc>
                        <a:spcBef>
                          <a:spcPts val="0"/>
                        </a:spcBef>
                        <a:spcAft>
                          <a:spcPts val="0"/>
                        </a:spcAft>
                        <a:buClr>
                          <a:srgbClr val="003C71"/>
                        </a:buClr>
                        <a:buAutoNum type="alphaUcPeriod"/>
                      </a:pPr>
                      <a:endParaRPr lang="en-US" sz="1200">
                        <a:solidFill>
                          <a:schemeClr val="accent1"/>
                        </a:solidFill>
                        <a:latin typeface="+mj-lt"/>
                      </a:endParaRPr>
                    </a:p>
                    <a:p>
                      <a:pPr lvl="0" indent="0" algn="l">
                        <a:lnSpc>
                          <a:spcPct val="100000"/>
                        </a:lnSpc>
                        <a:spcBef>
                          <a:spcPts val="0"/>
                        </a:spcBef>
                        <a:spcAft>
                          <a:spcPts val="0"/>
                        </a:spcAft>
                        <a:buClr>
                          <a:srgbClr val="003C71"/>
                        </a:buClr>
                        <a:buNone/>
                      </a:pPr>
                      <a:endParaRPr lang="en-US" sz="12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2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60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sz="1600">
                        <a:solidFill>
                          <a:schemeClr val="accent1"/>
                        </a:solidFill>
                        <a:latin typeface="+mj-lt"/>
                      </a:endParaRPr>
                    </a:p>
                    <a:p>
                      <a:pPr lvl="0" indent="0">
                        <a:spcBef>
                          <a:spcPts val="0"/>
                        </a:spcBef>
                        <a:spcAft>
                          <a:spcPts val="0"/>
                        </a:spcAft>
                        <a:buClr>
                          <a:srgbClr val="003C71"/>
                        </a:buClr>
                        <a:buNone/>
                      </a:pPr>
                      <a:endParaRPr lang="en-US" sz="1600">
                        <a:solidFill>
                          <a:schemeClr val="accent1"/>
                        </a:solidFill>
                        <a:latin typeface="+mj-lt"/>
                      </a:endParaRPr>
                    </a:p>
                    <a:p>
                      <a:pPr marL="52070" indent="-287020" rtl="0" fontAlgn="t">
                        <a:spcBef>
                          <a:spcPts val="0"/>
                        </a:spcBef>
                        <a:spcAft>
                          <a:spcPts val="0"/>
                        </a:spcAft>
                      </a:pPr>
                      <a:br>
                        <a:rPr lang="en-US" sz="1600">
                          <a:solidFill>
                            <a:schemeClr val="accent1"/>
                          </a:solidFill>
                          <a:effectLst/>
                          <a:highlight>
                            <a:srgbClr val="FFFFFF"/>
                          </a:highlight>
                          <a:latin typeface="+mj-lt"/>
                        </a:rPr>
                      </a:br>
                      <a:r>
                        <a:rPr lang="en-US" sz="1200" b="1">
                          <a:solidFill>
                            <a:schemeClr val="accent1"/>
                          </a:solidFill>
                          <a:effectLst/>
                          <a:highlight>
                            <a:srgbClr val="FFFFFF"/>
                          </a:highlight>
                          <a:latin typeface="+mj-lt"/>
                        </a:rPr>
                        <a:t> </a:t>
                      </a:r>
                      <a:endParaRPr lang="en-US" sz="16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0562" y="4078412"/>
            <a:ext cx="11455805" cy="212802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400" b="1" u="sng">
                <a:solidFill>
                  <a:srgbClr val="FFFFFF"/>
                </a:solidFill>
                <a:latin typeface="+mj-lt"/>
                <a:ea typeface="+mn-lt"/>
                <a:cs typeface="+mn-lt"/>
              </a:rPr>
              <a:t>Revisions</a:t>
            </a:r>
            <a:r>
              <a:rPr lang="en-US" sz="1400" b="1">
                <a:solidFill>
                  <a:srgbClr val="FFFFFF"/>
                </a:solidFill>
                <a:latin typeface="+mj-lt"/>
                <a:ea typeface="+mn-lt"/>
                <a:cs typeface="+mn-lt"/>
              </a:rPr>
              <a:t>:</a:t>
            </a:r>
            <a:endParaRPr lang="en-US" sz="1400">
              <a:latin typeface="+mj-lt"/>
              <a:ea typeface="+mn-lt"/>
              <a:cs typeface="+mn-lt"/>
            </a:endParaRPr>
          </a:p>
          <a:p>
            <a:pPr marL="285750" indent="-285750" fontAlgn="base">
              <a:lnSpc>
                <a:spcPct val="107000"/>
              </a:lnSpc>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11.W.</a:t>
            </a:r>
            <a:r>
              <a:rPr lang="en-US" sz="1400" b="1" kern="100">
                <a:solidFill>
                  <a:schemeClr val="bg1"/>
                </a:solidFill>
                <a:latin typeface="+mj-lt"/>
                <a:ea typeface="Times New Roman" panose="02020603050405020304" pitchFamily="18" charset="0"/>
                <a:cs typeface="Times New Roman"/>
              </a:rPr>
              <a:t>1. -</a:t>
            </a:r>
            <a:r>
              <a:rPr lang="en-US" sz="1400" b="1" kern="100">
                <a:solidFill>
                  <a:schemeClr val="bg1"/>
                </a:solidFill>
                <a:effectLst/>
                <a:latin typeface="+mj-lt"/>
                <a:ea typeface="Times New Roman" panose="02020603050405020304" pitchFamily="18" charset="0"/>
                <a:cs typeface="Times New Roman"/>
              </a:rPr>
              <a:t> Focuses on argumentative and analytical writing as part of a recursive writing process (aligns with 2017 11.6a).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11.W.1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A.i. - Aligns to 2017 11.6b and includes more structure regarding how to introduce a topic when writing.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11.W.1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A. ii. - Aligns to 2017 11.6c. </a:t>
            </a:r>
            <a:endParaRPr lang="en-US" sz="1400" b="1" kern="100">
              <a:solidFill>
                <a:schemeClr val="bg1"/>
              </a:solidFill>
              <a:effectLst/>
              <a:latin typeface="+mj-lt"/>
              <a:ea typeface="Calibri" panose="020F0502020204030204" pitchFamily="34" charset="0"/>
              <a:cs typeface="Times New Roman"/>
            </a:endParaRPr>
          </a:p>
          <a:p>
            <a:pPr marL="285750" indent="-285750" fontAlgn="base">
              <a:lnSpc>
                <a:spcPct val="107000"/>
              </a:lnSpc>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11.W.1</a:t>
            </a:r>
            <a:r>
              <a:rPr lang="en-US" sz="1400" b="1" kern="100">
                <a:solidFill>
                  <a:schemeClr val="bg1"/>
                </a:solidFill>
                <a:latin typeface="+mj-lt"/>
                <a:ea typeface="Times New Roman" panose="02020603050405020304" pitchFamily="18" charset="0"/>
                <a:cs typeface="Times New Roman"/>
              </a:rPr>
              <a:t>.A.iii</a:t>
            </a:r>
            <a:r>
              <a:rPr lang="en-US" sz="1400" b="1" kern="100">
                <a:solidFill>
                  <a:schemeClr val="bg1"/>
                </a:solidFill>
                <a:effectLst/>
                <a:latin typeface="+mj-lt"/>
                <a:ea typeface="Times New Roman" panose="02020603050405020304" pitchFamily="18" charset="0"/>
                <a:cs typeface="Times New Roman"/>
              </a:rPr>
              <a:t>. - Aligns to 2017 11.6a, 11.6,b, 11.6d, and 11.6e. Clarifies that a topic should be developed through a sustained use of details from a variety of sources that</a:t>
            </a:r>
            <a:r>
              <a:rPr lang="en-US" sz="1400" b="1" kern="100">
                <a:solidFill>
                  <a:schemeClr val="bg1"/>
                </a:solidFill>
                <a:latin typeface="+mj-lt"/>
                <a:ea typeface="Times New Roman" panose="02020603050405020304" pitchFamily="18" charset="0"/>
                <a:cs typeface="Times New Roman"/>
              </a:rPr>
              <a:t> are</a:t>
            </a:r>
            <a:r>
              <a:rPr lang="en-US" sz="1400" b="1" kern="100">
                <a:solidFill>
                  <a:schemeClr val="bg1"/>
                </a:solidFill>
                <a:effectLst/>
                <a:latin typeface="+mj-lt"/>
                <a:ea typeface="Times New Roman" panose="02020603050405020304" pitchFamily="18" charset="0"/>
                <a:cs typeface="Times New Roman"/>
              </a:rPr>
              <a:t> appropriate to the audience’s knowledge.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11.W.1</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A.iv.- Aligns to 2017 11.6b and clarifies providing a concluding section that follows the information presented. </a:t>
            </a:r>
            <a:endParaRPr lang="en-US" sz="1400" b="1" kern="100">
              <a:solidFill>
                <a:schemeClr val="bg1"/>
              </a:solidFill>
              <a:effectLst/>
              <a:latin typeface="+mj-lt"/>
              <a:ea typeface="Calibri" panose="020F0502020204030204" pitchFamily="34" charset="0"/>
              <a:cs typeface="Times New Roman"/>
            </a:endParaRPr>
          </a:p>
          <a:p>
            <a:pPr>
              <a:buFont typeface="Arial,Sans-Serif"/>
              <a:buChar char="•"/>
            </a:pPr>
            <a:endParaRPr lang="en-US"/>
          </a:p>
          <a:p>
            <a:pPr>
              <a:buFont typeface="Arial,Sans-Serif"/>
              <a:buChar char="•"/>
            </a:pPr>
            <a:endParaRPr lang="en-US"/>
          </a:p>
        </p:txBody>
      </p:sp>
      <p:pic>
        <p:nvPicPr>
          <p:cNvPr id="2" name="Audio Recording Apr 29, 2024 at 2:14:33 PM">
            <a:hlinkClick r:id="" action="ppaction://media"/>
            <a:extLst>
              <a:ext uri="{FF2B5EF4-FFF2-40B4-BE49-F238E27FC236}">
                <a16:creationId xmlns:a16="http://schemas.microsoft.com/office/drawing/2014/main" id="{32EEAFF8-4672-E2C1-2485-C1F40876B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2671" y="5473265"/>
            <a:ext cx="812800" cy="8128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496949677"/>
              </p:ext>
            </p:extLst>
          </p:nvPr>
        </p:nvGraphicFramePr>
        <p:xfrm>
          <a:off x="353391" y="402156"/>
          <a:ext cx="11452080" cy="5960821"/>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50573">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503621">
                <a:tc>
                  <a:txBody>
                    <a:bodyPr/>
                    <a:lstStyle/>
                    <a:p>
                      <a:pPr fontAlgn="base"/>
                      <a:r>
                        <a:rPr lang="en-US" sz="1350" b="1" kern="1200">
                          <a:solidFill>
                            <a:srgbClr val="1A4480"/>
                          </a:solidFill>
                          <a:effectLst/>
                          <a:latin typeface="+mj-lt"/>
                          <a:ea typeface="+mn-ea"/>
                          <a:cs typeface="+mn-cs"/>
                        </a:rPr>
                        <a:t>11.6 The student will write in a variety of forms, to include persuasive/argumentative, reflective, interpretive, and analytic with an emphasis on persuasion/argumentation. </a:t>
                      </a:r>
                      <a:r>
                        <a:rPr lang="en-US" sz="1350" kern="1200">
                          <a:solidFill>
                            <a:schemeClr val="dk1"/>
                          </a:solidFill>
                          <a:effectLst/>
                          <a:latin typeface="+mj-lt"/>
                          <a:ea typeface="+mn-ea"/>
                          <a:cs typeface="+mn-cs"/>
                        </a:rPr>
                        <a:t> </a:t>
                      </a:r>
                    </a:p>
                    <a:p>
                      <a:pPr lvl="0" fontAlgn="base"/>
                      <a:r>
                        <a:rPr lang="en-US" sz="1350" kern="1200">
                          <a:solidFill>
                            <a:srgbClr val="3E5B91"/>
                          </a:solidFill>
                          <a:effectLst/>
                          <a:latin typeface="+mj-lt"/>
                          <a:ea typeface="+mn-ea"/>
                          <a:cs typeface="+mn-cs"/>
                        </a:rPr>
                        <a:t>c) Organize claims, counterclaims, and evidence in a sustained and logical sequence.	 </a:t>
                      </a:r>
                    </a:p>
                    <a:p>
                      <a:pPr lvl="0" fontAlgn="base"/>
                      <a:r>
                        <a:rPr lang="en-US" sz="1350" kern="1200">
                          <a:solidFill>
                            <a:srgbClr val="3E5B91"/>
                          </a:solidFill>
                          <a:effectLst/>
                          <a:latin typeface="+mj-lt"/>
                          <a:ea typeface="+mn-ea"/>
                          <a:cs typeface="+mn-cs"/>
                        </a:rPr>
                        <a:t>d) Adapt evidence, vocabulary, voice, and tone to audience, purpose, and situation. </a:t>
                      </a:r>
                    </a:p>
                    <a:p>
                      <a:pPr lvl="0" fontAlgn="base"/>
                      <a:endParaRPr lang="en-US" sz="1350" kern="1200">
                        <a:solidFill>
                          <a:srgbClr val="3E5B91"/>
                        </a:solidFill>
                        <a:effectLst/>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350" b="1" kern="1200">
                          <a:solidFill>
                            <a:srgbClr val="1A4480"/>
                          </a:solidFill>
                          <a:effectLst/>
                          <a:latin typeface="+mj-lt"/>
                          <a:ea typeface="+mn-ea"/>
                          <a:cs typeface="+mn-cs"/>
                        </a:rPr>
                        <a:t>10.6 The student will write in a variety of forms to include persuasive, reflective, interpretive, and analytic with an emphasis on persuasion and analysis.  </a:t>
                      </a:r>
                    </a:p>
                    <a:p>
                      <a:pPr lvl="0" fontAlgn="base"/>
                      <a:endParaRPr lang="en-US" sz="1350" kern="1200">
                        <a:solidFill>
                          <a:srgbClr val="3E5B91"/>
                        </a:solidFill>
                        <a:effectLst/>
                        <a:latin typeface="+mj-lt"/>
                        <a:ea typeface="+mn-ea"/>
                        <a:cs typeface="+mn-cs"/>
                      </a:endParaRPr>
                    </a:p>
                    <a:p>
                      <a:pPr lvl="0" fontAlgn="base"/>
                      <a:r>
                        <a:rPr lang="en-US" sz="1350" kern="1200">
                          <a:solidFill>
                            <a:schemeClr val="dk1"/>
                          </a:solidFill>
                          <a:effectLst/>
                          <a:latin typeface="+mj-lt"/>
                          <a:ea typeface="+mn-ea"/>
                          <a:cs typeface="+mn-cs"/>
                        </a:rPr>
                        <a:t>g) Clearly state and defend a position using reasons and sufficient evidence from credible sources as support.  </a:t>
                      </a:r>
                    </a:p>
                    <a:p>
                      <a:pPr lvl="0" fontAlgn="base"/>
                      <a:r>
                        <a:rPr lang="en-US" sz="1350" kern="1200" err="1">
                          <a:solidFill>
                            <a:schemeClr val="dk1"/>
                          </a:solidFill>
                          <a:effectLst/>
                          <a:latin typeface="+mj-lt"/>
                          <a:ea typeface="+mn-ea"/>
                          <a:cs typeface="+mn-cs"/>
                        </a:rPr>
                        <a:t>i</a:t>
                      </a:r>
                      <a:r>
                        <a:rPr lang="en-US" sz="1350" kern="1200">
                          <a:solidFill>
                            <a:schemeClr val="dk1"/>
                          </a:solidFill>
                          <a:effectLst/>
                          <a:latin typeface="+mj-lt"/>
                          <a:ea typeface="+mn-ea"/>
                          <a:cs typeface="+mn-cs"/>
                        </a:rPr>
                        <a:t>) Show relationships among claims, reasons, and evidence and include a conclusion that follows logically from the information presented. </a:t>
                      </a:r>
                    </a:p>
                    <a:p>
                      <a:pPr lvl="0" fontAlgn="base"/>
                      <a:endParaRPr lang="en-US" sz="1250" kern="1200">
                        <a:solidFill>
                          <a:srgbClr val="3E5B91"/>
                        </a:solidFill>
                        <a:effectLs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400" b="1" kern="1200">
                          <a:solidFill>
                            <a:schemeClr val="dk1"/>
                          </a:solidFill>
                          <a:effectLst/>
                          <a:highlight>
                            <a:srgbClr val="FFFFFF"/>
                          </a:highlight>
                          <a:latin typeface="+mj-lt"/>
                          <a:ea typeface="+mn-ea"/>
                          <a:cs typeface="+mn-cs"/>
                        </a:rPr>
                        <a:t>11.W. The student will write in a variety of forms for diverse audiences and purposes linked to grade eleven content and text with an emphasis on argumentative and analytical writing.</a:t>
                      </a:r>
                      <a:endParaRPr lang="en-US" sz="1400" kern="1200">
                        <a:solidFill>
                          <a:schemeClr val="dk1"/>
                        </a:solidFill>
                        <a:effectLst/>
                        <a:highlight>
                          <a:srgbClr val="FFFFFF"/>
                        </a:highlight>
                        <a:latin typeface="+mj-lt"/>
                        <a:ea typeface="+mn-ea"/>
                        <a:cs typeface="+mn-cs"/>
                      </a:endParaRPr>
                    </a:p>
                    <a:p>
                      <a:r>
                        <a:rPr lang="en-US" sz="1200" b="1" kern="1200">
                          <a:solidFill>
                            <a:schemeClr val="dk1"/>
                          </a:solidFill>
                          <a:effectLst/>
                          <a:highlight>
                            <a:srgbClr val="FFFFFF"/>
                          </a:highlight>
                          <a:latin typeface="+mj-lt"/>
                          <a:ea typeface="+mn-ea"/>
                          <a:cs typeface="+mn-cs"/>
                        </a:rPr>
                        <a:t> </a:t>
                      </a:r>
                      <a:endParaRPr lang="en-US" sz="1200" kern="1200">
                        <a:solidFill>
                          <a:schemeClr val="dk1"/>
                        </a:solidFill>
                        <a:effectLst/>
                        <a:highlight>
                          <a:srgbClr val="FFFFFF"/>
                        </a:highlight>
                        <a:latin typeface="+mj-lt"/>
                        <a:ea typeface="+mn-ea"/>
                        <a:cs typeface="+mn-cs"/>
                      </a:endParaRPr>
                    </a:p>
                    <a:p>
                      <a:pPr lvl="0"/>
                      <a:r>
                        <a:rPr lang="en-US" sz="1400" b="1" kern="1200">
                          <a:solidFill>
                            <a:srgbClr val="1A4480"/>
                          </a:solidFill>
                          <a:effectLst/>
                          <a:highlight>
                            <a:srgbClr val="FFFFFF"/>
                          </a:highlight>
                          <a:latin typeface="+mj-lt"/>
                          <a:ea typeface="+mn-ea"/>
                          <a:cs typeface="+mn-cs"/>
                        </a:rPr>
                        <a:t>B. Write analyses that:</a:t>
                      </a:r>
                    </a:p>
                    <a:p>
                      <a:pPr lvl="0"/>
                      <a:r>
                        <a:rPr lang="en-US" sz="1400" kern="1200" err="1">
                          <a:solidFill>
                            <a:schemeClr val="dk1"/>
                          </a:solidFill>
                          <a:effectLst/>
                          <a:highlight>
                            <a:srgbClr val="FFFFFF"/>
                          </a:highlight>
                          <a:latin typeface="+mj-lt"/>
                          <a:ea typeface="+mn-ea"/>
                          <a:cs typeface="+mn-cs"/>
                        </a:rPr>
                        <a:t>i</a:t>
                      </a:r>
                      <a:r>
                        <a:rPr lang="en-US" sz="1400" kern="1200">
                          <a:solidFill>
                            <a:schemeClr val="dk1"/>
                          </a:solidFill>
                          <a:effectLst/>
                          <a:highlight>
                            <a:srgbClr val="FFFFFF"/>
                          </a:highlight>
                          <a:latin typeface="+mj-lt"/>
                          <a:ea typeface="+mn-ea"/>
                          <a:cs typeface="+mn-cs"/>
                        </a:rPr>
                        <a:t>. Develop a thesis that demonstrates knowledgeable judgments.</a:t>
                      </a:r>
                    </a:p>
                    <a:p>
                      <a:pPr lvl="0"/>
                      <a:r>
                        <a:rPr lang="en-US" sz="1400" kern="1200">
                          <a:solidFill>
                            <a:schemeClr val="dk1"/>
                          </a:solidFill>
                          <a:effectLst/>
                          <a:highlight>
                            <a:srgbClr val="FFFFFF"/>
                          </a:highlight>
                          <a:latin typeface="+mj-lt"/>
                          <a:ea typeface="+mn-ea"/>
                          <a:cs typeface="+mn-cs"/>
                        </a:rPr>
                        <a:t>ii. Interpret and investigate evidence from various sources and texts to draw reasonable conclusions that support the writer’s position or assertion.</a:t>
                      </a:r>
                    </a:p>
                    <a:p>
                      <a:pPr lvl="0"/>
                      <a:r>
                        <a:rPr lang="en-US" sz="1400" kern="1200">
                          <a:solidFill>
                            <a:schemeClr val="dk1"/>
                          </a:solidFill>
                          <a:effectLst/>
                          <a:highlight>
                            <a:srgbClr val="FFFFFF"/>
                          </a:highlight>
                          <a:latin typeface="+mj-lt"/>
                          <a:ea typeface="+mn-ea"/>
                          <a:cs typeface="+mn-cs"/>
                        </a:rPr>
                        <a:t>iii. Examine and evaluate processes and/or problems to propose solutions.</a:t>
                      </a:r>
                    </a:p>
                    <a:p>
                      <a:r>
                        <a:rPr lang="en-US" sz="1400" kern="1200">
                          <a:solidFill>
                            <a:schemeClr val="dk1"/>
                          </a:solidFill>
                          <a:effectLst/>
                          <a:highlight>
                            <a:srgbClr val="FFFFFF"/>
                          </a:highlight>
                          <a:latin typeface="+mj-lt"/>
                          <a:ea typeface="+mn-ea"/>
                          <a:cs typeface="+mn-cs"/>
                        </a:rPr>
                        <a:t>iv. Organize claims, counterclaims, and evidence in a sustained and logical sequence that explains how the credible evidence supports well-defined points of view</a:t>
                      </a:r>
                      <a:r>
                        <a:rPr lang="en-US" sz="1100">
                          <a:effectLst/>
                          <a:highlight>
                            <a:srgbClr val="FFFFFF"/>
                          </a:highlight>
                          <a:latin typeface="+mj-lt"/>
                        </a:rPr>
                        <a:t> </a:t>
                      </a:r>
                    </a:p>
                    <a:p>
                      <a:endParaRPr lang="en-US" sz="12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2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60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sz="1600">
                        <a:solidFill>
                          <a:schemeClr val="accent1"/>
                        </a:solidFill>
                        <a:latin typeface="+mj-lt"/>
                      </a:endParaRPr>
                    </a:p>
                    <a:p>
                      <a:pPr lvl="0" indent="0">
                        <a:spcBef>
                          <a:spcPts val="0"/>
                        </a:spcBef>
                        <a:spcAft>
                          <a:spcPts val="0"/>
                        </a:spcAft>
                        <a:buClr>
                          <a:srgbClr val="003C71"/>
                        </a:buClr>
                        <a:buNone/>
                      </a:pPr>
                      <a:endParaRPr lang="en-US" sz="1600">
                        <a:solidFill>
                          <a:schemeClr val="accent1"/>
                        </a:solidFill>
                        <a:latin typeface="+mj-lt"/>
                      </a:endParaRPr>
                    </a:p>
                    <a:p>
                      <a:pPr marL="52070" indent="-287020" rtl="0" fontAlgn="t">
                        <a:spcBef>
                          <a:spcPts val="0"/>
                        </a:spcBef>
                        <a:spcAft>
                          <a:spcPts val="0"/>
                        </a:spcAft>
                      </a:pPr>
                      <a:br>
                        <a:rPr lang="en-US" sz="1600">
                          <a:solidFill>
                            <a:schemeClr val="accent1"/>
                          </a:solidFill>
                          <a:effectLst/>
                          <a:highlight>
                            <a:srgbClr val="FFFFFF"/>
                          </a:highlight>
                          <a:latin typeface="+mj-lt"/>
                        </a:rPr>
                      </a:br>
                      <a:r>
                        <a:rPr lang="en-US" sz="1400" b="1">
                          <a:solidFill>
                            <a:schemeClr val="accent1"/>
                          </a:solidFill>
                          <a:effectLst/>
                          <a:highlight>
                            <a:srgbClr val="FFFFFF"/>
                          </a:highlight>
                          <a:latin typeface="+mj-lt"/>
                        </a:rPr>
                        <a:t> </a:t>
                      </a: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266393"/>
            <a:ext cx="11446479" cy="217117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11.W.1</a:t>
            </a:r>
            <a:r>
              <a:rPr lang="en-US" sz="1600" b="1" kern="100">
                <a:solidFill>
                  <a:schemeClr val="bg1"/>
                </a:solidFill>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B. - Organizes the analysis writing strands together (</a:t>
            </a:r>
            <a:r>
              <a:rPr lang="en-US" sz="1600" b="1" kern="100" err="1">
                <a:solidFill>
                  <a:schemeClr val="bg1"/>
                </a:solidFill>
                <a:effectLst/>
                <a:latin typeface="+mj-lt"/>
                <a:ea typeface="Times New Roman" panose="02020603050405020304" pitchFamily="18" charset="0"/>
                <a:cs typeface="Times New Roman"/>
              </a:rPr>
              <a:t>i</a:t>
            </a:r>
            <a:r>
              <a:rPr lang="en-US" sz="1600" b="1" kern="100">
                <a:solidFill>
                  <a:schemeClr val="bg1"/>
                </a:solidFill>
                <a:effectLst/>
                <a:latin typeface="+mj-lt"/>
                <a:ea typeface="Times New Roman" panose="02020603050405020304" pitchFamily="18" charset="0"/>
                <a:cs typeface="Times New Roman"/>
              </a:rPr>
              <a:t>.-iv.).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1.B</a:t>
            </a:r>
            <a:r>
              <a:rPr lang="en-US" sz="1600" b="1" kern="100">
                <a:solidFill>
                  <a:schemeClr val="bg1"/>
                </a:solidFill>
                <a:effectLst/>
                <a:latin typeface="+mj-lt"/>
                <a:ea typeface="Times New Roman" panose="02020603050405020304" pitchFamily="18" charset="0"/>
                <a:cs typeface="Times New Roman"/>
              </a:rPr>
              <a:t>.i. - Aligns to 2017 10.6g. This strand was moved into grade 11 based on the focus on analysis writing, which was formerly the focus for grade 10.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11.W.1</a:t>
            </a:r>
            <a:r>
              <a:rPr lang="en-US" sz="1600" b="1" kern="100">
                <a:solidFill>
                  <a:schemeClr val="bg1"/>
                </a:solidFill>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B.ii. - Aligns to 2017 10.6i. This strand was moved into grade 11 based on the focus on analysis writing, which was formerly the focus for grade 10.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11.W.1</a:t>
            </a:r>
            <a:r>
              <a:rPr lang="en-US" sz="1600" b="1" kern="100">
                <a:solidFill>
                  <a:schemeClr val="bg1"/>
                </a:solidFill>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B.iii. - Aligns to 2017 11.6c and 11.6d. </a:t>
            </a:r>
            <a:endParaRPr lang="en-US" sz="1600" b="1" kern="100">
              <a:solidFill>
                <a:schemeClr val="bg1"/>
              </a:solidFill>
              <a:latin typeface="+mj-lt"/>
              <a:ea typeface="Times New Roman" panose="02020603050405020304" pitchFamily="18" charset="0"/>
              <a:cs typeface="Times New Roman"/>
            </a:endParaRPr>
          </a:p>
          <a:p>
            <a:pPr marL="285750" indent="-285750" fontAlgn="base">
              <a:lnSpc>
                <a:spcPct val="107000"/>
              </a:lnSpc>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a:t>
            </a:r>
            <a:r>
              <a:rPr lang="en-US" sz="1600" b="1">
                <a:solidFill>
                  <a:schemeClr val="bg1"/>
                </a:solidFill>
                <a:effectLst/>
                <a:latin typeface="+mj-lt"/>
                <a:ea typeface="Times New Roman" panose="02020603050405020304" pitchFamily="18" charset="0"/>
              </a:rPr>
              <a:t>1.W.</a:t>
            </a:r>
            <a:r>
              <a:rPr lang="en-US" sz="1600" b="1">
                <a:solidFill>
                  <a:schemeClr val="bg1"/>
                </a:solidFill>
                <a:latin typeface="+mj-lt"/>
                <a:ea typeface="Times New Roman" panose="02020603050405020304" pitchFamily="18" charset="0"/>
              </a:rPr>
              <a:t>1.B</a:t>
            </a:r>
            <a:r>
              <a:rPr lang="en-US" sz="1600" b="1">
                <a:solidFill>
                  <a:schemeClr val="bg1"/>
                </a:solidFill>
                <a:effectLst/>
                <a:latin typeface="+mj-lt"/>
                <a:ea typeface="Times New Roman" panose="02020603050405020304" pitchFamily="18" charset="0"/>
              </a:rPr>
              <a:t>.iv. -Aligns to 2017 11.6c. </a:t>
            </a:r>
            <a:r>
              <a:rPr lang="en-US" sz="1600" b="1">
                <a:solidFill>
                  <a:schemeClr val="bg1"/>
                </a:solidFill>
                <a:latin typeface="+mj-lt"/>
              </a:rPr>
              <a:t> </a:t>
            </a:r>
          </a:p>
        </p:txBody>
      </p:sp>
      <p:pic>
        <p:nvPicPr>
          <p:cNvPr id="2" name="Audio Recording Apr 29, 2024 at 2:15:45 PM">
            <a:hlinkClick r:id="" action="ppaction://media"/>
            <a:extLst>
              <a:ext uri="{FF2B5EF4-FFF2-40B4-BE49-F238E27FC236}">
                <a16:creationId xmlns:a16="http://schemas.microsoft.com/office/drawing/2014/main" id="{DAC83E9C-8C27-6737-26DD-22DFDE74BB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3705" y="5643044"/>
            <a:ext cx="812800" cy="812800"/>
          </a:xfrm>
          <a:prstGeom prst="rect">
            <a:avLst/>
          </a:prstGeom>
        </p:spPr>
      </p:pic>
    </p:spTree>
    <p:extLst>
      <p:ext uri="{BB962C8B-B14F-4D97-AF65-F5344CB8AC3E}">
        <p14:creationId xmlns:p14="http://schemas.microsoft.com/office/powerpoint/2010/main" val="3766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Audio Recording Apr 29, 2024 at 12:29:47 PM">
            <a:hlinkClick r:id="" action="ppaction://media"/>
            <a:extLst>
              <a:ext uri="{FF2B5EF4-FFF2-40B4-BE49-F238E27FC236}">
                <a16:creationId xmlns:a16="http://schemas.microsoft.com/office/drawing/2014/main" id="{352EC0AF-00E5-9475-7C9B-93D0C3A6C1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303474"/>
            <a:ext cx="812800" cy="812800"/>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070316010"/>
              </p:ext>
            </p:extLst>
          </p:nvPr>
        </p:nvGraphicFramePr>
        <p:xfrm>
          <a:off x="353391" y="265043"/>
          <a:ext cx="11452080" cy="57378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97886">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264342">
                <a:tc>
                  <a:txBody>
                    <a:bodyPr/>
                    <a:lstStyle/>
                    <a:p>
                      <a:pPr fontAlgn="base"/>
                      <a:r>
                        <a:rPr lang="en-US" sz="2000" b="1" kern="1200">
                          <a:solidFill>
                            <a:srgbClr val="1A4480"/>
                          </a:solidFill>
                          <a:effectLst/>
                          <a:latin typeface="+mj-lt"/>
                          <a:ea typeface="+mn-ea"/>
                          <a:cs typeface="+mn-cs"/>
                        </a:rPr>
                        <a:t>11.6 The student will write in a variety of forms, to include persuasive/argumentative, reflective, interpretive, and analytic with an emphasis on persuasion/argumentation.  </a:t>
                      </a:r>
                    </a:p>
                    <a:p>
                      <a:pPr lvl="0" fontAlgn="base"/>
                      <a:r>
                        <a:rPr lang="en-US" sz="1300" kern="1200">
                          <a:solidFill>
                            <a:schemeClr val="dk1"/>
                          </a:solidFill>
                          <a:effectLst/>
                          <a:latin typeface="+mj-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1200">
                          <a:solidFill>
                            <a:schemeClr val="dk1"/>
                          </a:solidFill>
                          <a:effectLst/>
                          <a:latin typeface="+mj-lt"/>
                          <a:ea typeface="+mn-ea"/>
                          <a:cs typeface="+mn-cs"/>
                        </a:rPr>
                        <a:t>f) Blend multiple forms of writing including embedding narratives to produce effective essays.   </a:t>
                      </a:r>
                    </a:p>
                    <a:p>
                      <a:pPr lvl="0" fontAlgn="base"/>
                      <a:endParaRPr lang="en-US" sz="1800" kern="1200">
                        <a:solidFill>
                          <a:schemeClr val="dk1"/>
                        </a:solidFill>
                        <a:effectLst/>
                        <a:latin typeface="+mj-lt"/>
                        <a:ea typeface="+mn-ea"/>
                        <a:cs typeface="+mn-cs"/>
                      </a:endParaRPr>
                    </a:p>
                    <a:p>
                      <a:pPr lvl="0" fontAlgn="base"/>
                      <a:r>
                        <a:rPr lang="en-US" sz="1800" kern="1200">
                          <a:solidFill>
                            <a:schemeClr val="dk1"/>
                          </a:solidFill>
                          <a:effectLst/>
                          <a:latin typeface="+mj-lt"/>
                          <a:ea typeface="+mn-ea"/>
                          <a:cs typeface="+mn-cs"/>
                        </a:rPr>
                        <a:t>h) Write and revise to a standard acceptable both in the workplace and in postsecondary education.  </a:t>
                      </a:r>
                    </a:p>
                    <a:p>
                      <a:pPr lvl="0" fontAlgn="base"/>
                      <a:endParaRPr lang="en-US" sz="1300" kern="1200">
                        <a:solidFill>
                          <a:schemeClr val="dk1"/>
                        </a:solidFill>
                        <a:effectLs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450" b="1" kern="1200">
                          <a:solidFill>
                            <a:schemeClr val="dk1"/>
                          </a:solidFill>
                          <a:effectLst/>
                          <a:highlight>
                            <a:srgbClr val="FFFFFF"/>
                          </a:highlight>
                          <a:latin typeface="+mj-lt"/>
                          <a:ea typeface="+mn-ea"/>
                          <a:cs typeface="+mn-cs"/>
                        </a:rPr>
                        <a:t>11.W. The student will write in a variety of forms for diverse audiences and purposes linked to grade eleven content and text with an emphasis on argumentative and analytical writing.</a:t>
                      </a:r>
                      <a:endParaRPr lang="en-US" sz="1450" kern="1200">
                        <a:solidFill>
                          <a:schemeClr val="dk1"/>
                        </a:solidFill>
                        <a:effectLst/>
                        <a:highlight>
                          <a:srgbClr val="FFFFFF"/>
                        </a:highlight>
                        <a:latin typeface="+mj-lt"/>
                        <a:ea typeface="+mn-ea"/>
                        <a:cs typeface="+mn-cs"/>
                      </a:endParaRPr>
                    </a:p>
                    <a:p>
                      <a:r>
                        <a:rPr lang="en-US" sz="1450" b="1" kern="1200">
                          <a:solidFill>
                            <a:schemeClr val="dk1"/>
                          </a:solidFill>
                          <a:effectLst/>
                          <a:highlight>
                            <a:srgbClr val="FFFFFF"/>
                          </a:highlight>
                          <a:latin typeface="+mj-lt"/>
                          <a:ea typeface="+mn-ea"/>
                          <a:cs typeface="+mn-cs"/>
                        </a:rPr>
                        <a:t> </a:t>
                      </a:r>
                      <a:endParaRPr lang="en-US" sz="1450" kern="1200">
                        <a:solidFill>
                          <a:schemeClr val="dk1"/>
                        </a:solidFill>
                        <a:effectLst/>
                        <a:highlight>
                          <a:srgbClr val="FFFFFF"/>
                        </a:highlight>
                        <a:latin typeface="+mj-lt"/>
                        <a:ea typeface="+mn-ea"/>
                        <a:cs typeface="+mn-cs"/>
                      </a:endParaRPr>
                    </a:p>
                    <a:p>
                      <a:pPr lvl="0"/>
                      <a:r>
                        <a:rPr lang="en-US" sz="1450" b="0" kern="1200">
                          <a:solidFill>
                            <a:srgbClr val="1A4480"/>
                          </a:solidFill>
                          <a:effectLst/>
                          <a:highlight>
                            <a:srgbClr val="FFFFFF"/>
                          </a:highlight>
                          <a:latin typeface="+mj-lt"/>
                          <a:ea typeface="+mn-ea"/>
                          <a:cs typeface="+mn-cs"/>
                        </a:rPr>
                        <a:t>C. Write to describe personal qualifications for potential </a:t>
                      </a:r>
                      <a:r>
                        <a:rPr lang="en-US" sz="1450" kern="1200">
                          <a:solidFill>
                            <a:schemeClr val="dk1"/>
                          </a:solidFill>
                          <a:effectLst/>
                          <a:highlight>
                            <a:srgbClr val="FFFFFF"/>
                          </a:highlight>
                          <a:latin typeface="+mj-lt"/>
                          <a:ea typeface="+mn-ea"/>
                          <a:cs typeface="+mn-cs"/>
                        </a:rPr>
                        <a:t>occupational or educational opportunities, producing clear and coherent writing in which the development, organization, and style match the intended audience and purpose of the workplace and/or post-secondary education and language in informal and formal contexts.</a:t>
                      </a:r>
                    </a:p>
                    <a:p>
                      <a:pPr lvl="0"/>
                      <a:endParaRPr lang="en-US" sz="1450" kern="1200">
                        <a:solidFill>
                          <a:schemeClr val="dk1"/>
                        </a:solidFill>
                        <a:effectLst/>
                        <a:highlight>
                          <a:srgbClr val="FFFFFF"/>
                        </a:highlight>
                        <a:latin typeface="+mj-lt"/>
                        <a:ea typeface="+mn-ea"/>
                        <a:cs typeface="+mn-cs"/>
                      </a:endParaRPr>
                    </a:p>
                    <a:p>
                      <a:pPr lvl="0"/>
                      <a:r>
                        <a:rPr lang="en-US" sz="1450" kern="1200">
                          <a:solidFill>
                            <a:schemeClr val="dk1"/>
                          </a:solidFill>
                          <a:effectLst/>
                          <a:highlight>
                            <a:srgbClr val="FFFFFF"/>
                          </a:highlight>
                          <a:latin typeface="+mj-lt"/>
                          <a:ea typeface="+mn-ea"/>
                          <a:cs typeface="+mn-cs"/>
                        </a:rPr>
                        <a:t>D. Choose appropriate modes and blend multiple forms of writing by routinely engaging in the production of shorter and longer pieces that adapt writing content, technique, and voice for a range of audiences, purposes, and tasks (e.g., summaries, reflections, descriptions, critiques, letters, poetry, narratives, etc.).</a:t>
                      </a:r>
                    </a:p>
                    <a:p>
                      <a:endParaRPr lang="en-US" sz="11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1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40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sz="1400">
                        <a:solidFill>
                          <a:schemeClr val="accent1"/>
                        </a:solidFill>
                        <a:latin typeface="+mj-lt"/>
                      </a:endParaRPr>
                    </a:p>
                    <a:p>
                      <a:pPr lvl="0" indent="0">
                        <a:spcBef>
                          <a:spcPts val="0"/>
                        </a:spcBef>
                        <a:spcAft>
                          <a:spcPts val="0"/>
                        </a:spcAft>
                        <a:buClr>
                          <a:srgbClr val="003C71"/>
                        </a:buClr>
                        <a:buNone/>
                      </a:pPr>
                      <a:endParaRPr lang="en-US" sz="1400">
                        <a:solidFill>
                          <a:schemeClr val="accent1"/>
                        </a:solidFill>
                        <a:latin typeface="+mj-lt"/>
                      </a:endParaRPr>
                    </a:p>
                    <a:p>
                      <a:pPr marL="52070" indent="-287020" rtl="0" fontAlgn="t">
                        <a:spcBef>
                          <a:spcPts val="0"/>
                        </a:spcBef>
                        <a:spcAft>
                          <a:spcPts val="0"/>
                        </a:spcAft>
                      </a:pPr>
                      <a:br>
                        <a:rPr lang="en-US" sz="1600">
                          <a:solidFill>
                            <a:schemeClr val="accent1"/>
                          </a:solidFill>
                          <a:effectLst/>
                          <a:highlight>
                            <a:srgbClr val="FFFFFF"/>
                          </a:highlight>
                          <a:latin typeface="+mj-lt"/>
                        </a:rPr>
                      </a:br>
                      <a:r>
                        <a:rPr lang="en-US" sz="1400" b="1">
                          <a:solidFill>
                            <a:schemeClr val="accent1"/>
                          </a:solidFill>
                          <a:effectLst/>
                          <a:highlight>
                            <a:srgbClr val="FFFFFF"/>
                          </a:highlight>
                          <a:latin typeface="+mj-lt"/>
                        </a:rPr>
                        <a:t> </a:t>
                      </a: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532290"/>
            <a:ext cx="11446479" cy="182406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1.C</a:t>
            </a:r>
            <a:r>
              <a:rPr lang="en-US" sz="1600" b="1" kern="100">
                <a:solidFill>
                  <a:schemeClr val="bg1"/>
                </a:solidFill>
                <a:effectLst/>
                <a:latin typeface="+mj-lt"/>
                <a:ea typeface="Times New Roman" panose="02020603050405020304" pitchFamily="18" charset="0"/>
                <a:cs typeface="Times New Roman"/>
              </a:rPr>
              <a:t>. - Aligns to 2017 11.6h and clarifies and expands on specific writing and language expectations that are appropriate for the workplace and/or post-secondary education. </a:t>
            </a:r>
            <a:endParaRPr lang="en-US" sz="1600"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1.D</a:t>
            </a:r>
            <a:r>
              <a:rPr lang="en-US" sz="1600" b="1" kern="100">
                <a:solidFill>
                  <a:schemeClr val="bg1"/>
                </a:solidFill>
                <a:effectLst/>
                <a:latin typeface="+mj-lt"/>
                <a:ea typeface="Times New Roman" panose="02020603050405020304" pitchFamily="18" charset="0"/>
                <a:cs typeface="Times New Roman"/>
              </a:rPr>
              <a:t>. - Aligns to 11.6f. Develops flexibility in writing by producing shorter and longer pieces that adapt by audience and purpose when blending multiple forms of writing together. Provides a list of shorter and longer writing options. </a:t>
            </a:r>
            <a:endParaRPr lang="en-US" sz="1600" b="1" kern="100">
              <a:solidFill>
                <a:schemeClr val="bg1"/>
              </a:solidFill>
              <a:effectLst/>
              <a:latin typeface="+mj-lt"/>
              <a:ea typeface="Calibri" panose="020F0502020204030204" pitchFamily="34" charset="0"/>
              <a:cs typeface="Times New Roman"/>
            </a:endParaRPr>
          </a:p>
          <a:p>
            <a:pPr>
              <a:buFont typeface="Arial,Sans-Serif"/>
              <a:buChar char="•"/>
            </a:pPr>
            <a:endParaRPr lang="en-US"/>
          </a:p>
          <a:p>
            <a:pPr>
              <a:buFont typeface="Arial,Sans-Serif"/>
              <a:buChar char="•"/>
            </a:pPr>
            <a:endParaRPr lang="en-US"/>
          </a:p>
          <a:p>
            <a:pPr>
              <a:buFont typeface="Arial,Sans-Serif"/>
              <a:buChar char="•"/>
            </a:pPr>
            <a:endParaRPr lang="en-US"/>
          </a:p>
        </p:txBody>
      </p:sp>
      <p:pic>
        <p:nvPicPr>
          <p:cNvPr id="2" name="Audio Recording Apr 29, 2024 at 2:18:22 PM">
            <a:hlinkClick r:id="" action="ppaction://media"/>
            <a:extLst>
              <a:ext uri="{FF2B5EF4-FFF2-40B4-BE49-F238E27FC236}">
                <a16:creationId xmlns:a16="http://schemas.microsoft.com/office/drawing/2014/main" id="{0D55C497-3BFF-EB5C-241C-741EE2115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9871" y="5543550"/>
            <a:ext cx="812800" cy="812800"/>
          </a:xfrm>
          <a:prstGeom prst="rect">
            <a:avLst/>
          </a:prstGeom>
        </p:spPr>
      </p:pic>
    </p:spTree>
    <p:extLst>
      <p:ext uri="{BB962C8B-B14F-4D97-AF65-F5344CB8AC3E}">
        <p14:creationId xmlns:p14="http://schemas.microsoft.com/office/powerpoint/2010/main" val="232940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33598076"/>
              </p:ext>
            </p:extLst>
          </p:nvPr>
        </p:nvGraphicFramePr>
        <p:xfrm>
          <a:off x="386529" y="136525"/>
          <a:ext cx="11452080" cy="6126512"/>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19949">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9312">
                <a:tc>
                  <a:txBody>
                    <a:bodyPr/>
                    <a:lstStyle/>
                    <a:p>
                      <a:pPr fontAlgn="base"/>
                      <a:r>
                        <a:rPr lang="en-US" sz="1400" b="1" kern="1200">
                          <a:solidFill>
                            <a:srgbClr val="1A4480"/>
                          </a:solidFill>
                          <a:effectLst/>
                          <a:latin typeface="+mj-lt"/>
                          <a:ea typeface="+mn-ea"/>
                          <a:cs typeface="+mn-cs"/>
                        </a:rPr>
                        <a:t>11.6 The student will write in a variety of forms, to include persuasive/argumentative, reflective, interpretive, and analytic with an emphasis on persuasion/argumentation.  </a:t>
                      </a:r>
                    </a:p>
                    <a:p>
                      <a:pPr lvl="0" fontAlgn="base"/>
                      <a:r>
                        <a:rPr lang="en-US" sz="1400" kern="1200">
                          <a:solidFill>
                            <a:schemeClr val="dk1"/>
                          </a:solidFill>
                          <a:effectLst/>
                          <a:latin typeface="+mj-lt"/>
                          <a:ea typeface="+mn-ea"/>
                          <a:cs typeface="+mn-cs"/>
                        </a:rPr>
                        <a:t>a) Apply components of a recursive writing process for multiple purposes to create a focused, organized, and coherent piece of writing to address a specific audience and purpose.  </a:t>
                      </a:r>
                    </a:p>
                    <a:p>
                      <a:pPr lvl="0" fontAlgn="base"/>
                      <a:r>
                        <a:rPr lang="en-US" sz="1400" kern="1200">
                          <a:solidFill>
                            <a:schemeClr val="dk1"/>
                          </a:solidFill>
                          <a:effectLst/>
                          <a:latin typeface="+mj-lt"/>
                          <a:ea typeface="+mn-ea"/>
                          <a:cs typeface="+mn-cs"/>
                        </a:rPr>
                        <a:t>b) Produce arguments in writing developing a thesis that demonstrates knowledgeable judgments, addresses counterclaims, and provides effective conclusions.  </a:t>
                      </a:r>
                    </a:p>
                    <a:p>
                      <a:pPr lvl="0" fontAlgn="base"/>
                      <a:r>
                        <a:rPr lang="en-US" sz="1400" kern="1200">
                          <a:solidFill>
                            <a:schemeClr val="dk1"/>
                          </a:solidFill>
                          <a:effectLst/>
                          <a:latin typeface="+mj-lt"/>
                          <a:ea typeface="+mn-ea"/>
                          <a:cs typeface="+mn-cs"/>
                        </a:rPr>
                        <a:t>c) Organize claims, counterclaims, and evidence in a sustained and logical sequence.	 </a:t>
                      </a:r>
                    </a:p>
                    <a:p>
                      <a:pPr lvl="0" fontAlgn="base"/>
                      <a:r>
                        <a:rPr lang="en-US" sz="1400" kern="1200">
                          <a:solidFill>
                            <a:schemeClr val="dk1"/>
                          </a:solidFill>
                          <a:effectLst/>
                          <a:latin typeface="+mj-lt"/>
                          <a:ea typeface="+mn-ea"/>
                          <a:cs typeface="+mn-cs"/>
                        </a:rPr>
                        <a:t>d) Adapt evidence, vocabulary, voice, and tone to audience, purpose, and situation. </a:t>
                      </a:r>
                    </a:p>
                    <a:p>
                      <a:pPr lvl="0" fontAlgn="base"/>
                      <a:r>
                        <a:rPr lang="en-US" sz="1400" kern="1200">
                          <a:solidFill>
                            <a:schemeClr val="dk1"/>
                          </a:solidFill>
                          <a:effectLst/>
                          <a:latin typeface="+mj-lt"/>
                          <a:ea typeface="+mn-ea"/>
                          <a:cs typeface="+mn-cs"/>
                        </a:rPr>
                        <a:t>e) Use words, phrases, clauses, and varied syntax to create a cohesive argument.  </a:t>
                      </a:r>
                    </a:p>
                    <a:p>
                      <a:pPr lvl="0" fontAlgn="base"/>
                      <a:endParaRPr lang="en-US" sz="1400" kern="1200">
                        <a:solidFill>
                          <a:schemeClr val="dk1"/>
                        </a:solidFill>
                        <a:effectLst/>
                        <a:latin typeface="+mj-lt"/>
                        <a:ea typeface="+mn-ea"/>
                        <a:cs typeface="+mn-cs"/>
                      </a:endParaRPr>
                    </a:p>
                    <a:p>
                      <a:pPr lvl="0" algn="l">
                        <a:lnSpc>
                          <a:spcPct val="100000"/>
                        </a:lnSpc>
                        <a:spcBef>
                          <a:spcPts val="0"/>
                        </a:spcBef>
                        <a:spcAft>
                          <a:spcPts val="0"/>
                        </a:spcAft>
                        <a:buNone/>
                      </a:pPr>
                      <a:br>
                        <a:rPr lang="en-US" sz="1400">
                          <a:latin typeface="+mj-lt"/>
                        </a:rPr>
                      </a:br>
                      <a:endParaRPr lang="en-US" sz="1200" b="0" i="0" u="none" strike="noStrike" noProof="0">
                        <a:solidFill>
                          <a:srgbClr val="000000"/>
                        </a:solidFill>
                        <a:effectLst/>
                        <a:highlight>
                          <a:srgbClr val="FFFFFF"/>
                        </a:highlight>
                        <a:latin typeface="+mj-lt"/>
                      </a:endParaRPr>
                    </a:p>
                    <a:p>
                      <a:pPr fontAlgn="t"/>
                      <a:br>
                        <a:rPr lang="en-US" sz="1400">
                          <a:effectLst/>
                          <a:highlight>
                            <a:srgbClr val="FFFFFF"/>
                          </a:highlight>
                          <a:latin typeface="+mj-lt"/>
                        </a:rPr>
                      </a:br>
                      <a:endParaRPr lang="en-US" sz="12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mj-lt"/>
                          <a:ea typeface="+mn-ea"/>
                          <a:cs typeface="+mn-cs"/>
                        </a:rPr>
                        <a:t>11.W.2 Organization and Composition</a:t>
                      </a:r>
                      <a:endParaRPr lang="en-US" sz="1800" kern="1200">
                        <a:solidFill>
                          <a:schemeClr val="dk1"/>
                        </a:solidFill>
                        <a:effectLst/>
                        <a:highlight>
                          <a:srgbClr val="FFFFFF"/>
                        </a:highlight>
                        <a:latin typeface="+mj-lt"/>
                        <a:ea typeface="+mn-ea"/>
                        <a:cs typeface="+mn-cs"/>
                      </a:endParaRPr>
                    </a:p>
                    <a:p>
                      <a:pPr lvl="0"/>
                      <a:r>
                        <a:rPr lang="en-US" sz="1400" kern="1200">
                          <a:solidFill>
                            <a:schemeClr val="dk1"/>
                          </a:solidFill>
                          <a:effectLst/>
                          <a:highlight>
                            <a:srgbClr val="FFFFFF"/>
                          </a:highlight>
                          <a:latin typeface="+mj-lt"/>
                          <a:ea typeface="+mn-ea"/>
                          <a:cs typeface="+mn-cs"/>
                        </a:rPr>
                        <a:t>A. Plan and organize writing to address a specific audience and purpose using the writing process (planning, drafting, revising, editing). This includes:</a:t>
                      </a:r>
                    </a:p>
                    <a:p>
                      <a:pPr lvl="0"/>
                      <a:r>
                        <a:rPr lang="en-US" sz="1400" kern="1200" err="1">
                          <a:solidFill>
                            <a:schemeClr val="dk1"/>
                          </a:solidFill>
                          <a:effectLst/>
                          <a:highlight>
                            <a:srgbClr val="FFFFFF"/>
                          </a:highlight>
                          <a:latin typeface="+mj-lt"/>
                          <a:ea typeface="+mn-ea"/>
                          <a:cs typeface="+mn-cs"/>
                        </a:rPr>
                        <a:t>i</a:t>
                      </a:r>
                      <a:r>
                        <a:rPr lang="en-US" sz="1400" kern="1200">
                          <a:solidFill>
                            <a:schemeClr val="dk1"/>
                          </a:solidFill>
                          <a:effectLst/>
                          <a:highlight>
                            <a:srgbClr val="FFFFFF"/>
                          </a:highlight>
                          <a:latin typeface="+mj-lt"/>
                          <a:ea typeface="+mn-ea"/>
                          <a:cs typeface="+mn-cs"/>
                        </a:rPr>
                        <a:t>. Composing a thesis statement that clearly communicates the writer’s position or assertion.</a:t>
                      </a:r>
                    </a:p>
                    <a:p>
                      <a:pPr lvl="0"/>
                      <a:r>
                        <a:rPr lang="en-US" sz="1400" kern="1200">
                          <a:solidFill>
                            <a:schemeClr val="dk1"/>
                          </a:solidFill>
                          <a:effectLst/>
                          <a:highlight>
                            <a:srgbClr val="FFFFFF"/>
                          </a:highlight>
                          <a:latin typeface="+mj-lt"/>
                          <a:ea typeface="+mn-ea"/>
                          <a:cs typeface="+mn-cs"/>
                        </a:rPr>
                        <a:t>ii. Organizing claims, counterclaims, and evidence in a sustained and logical sequence to exhibit unity.</a:t>
                      </a:r>
                    </a:p>
                    <a:p>
                      <a:pPr lvl="0"/>
                      <a:r>
                        <a:rPr lang="en-US" sz="1400" kern="1200">
                          <a:solidFill>
                            <a:schemeClr val="dk1"/>
                          </a:solidFill>
                          <a:effectLst/>
                          <a:highlight>
                            <a:srgbClr val="FFFFFF"/>
                          </a:highlight>
                          <a:latin typeface="+mj-lt"/>
                          <a:ea typeface="+mn-ea"/>
                          <a:cs typeface="+mn-cs"/>
                        </a:rPr>
                        <a:t>iii. Effectively contextualizing evidence from sources with proper introduction and thorough explanation.</a:t>
                      </a:r>
                    </a:p>
                    <a:p>
                      <a:pPr lvl="0"/>
                      <a:r>
                        <a:rPr lang="en-US" sz="1400" kern="1200">
                          <a:solidFill>
                            <a:schemeClr val="dk1"/>
                          </a:solidFill>
                          <a:effectLst/>
                          <a:highlight>
                            <a:srgbClr val="FFFFFF"/>
                          </a:highlight>
                          <a:latin typeface="+mj-lt"/>
                          <a:ea typeface="+mn-ea"/>
                          <a:cs typeface="+mn-cs"/>
                        </a:rPr>
                        <a:t>iv. Applying varied transitions and sentence structures to connect ideas within and across paragraphs.</a:t>
                      </a:r>
                    </a:p>
                    <a:p>
                      <a:pPr lvl="0"/>
                      <a:r>
                        <a:rPr lang="en-US" sz="1400" kern="1200">
                          <a:solidFill>
                            <a:schemeClr val="dk1"/>
                          </a:solidFill>
                          <a:effectLst/>
                          <a:highlight>
                            <a:srgbClr val="FFFFFF"/>
                          </a:highlight>
                          <a:latin typeface="+mj-lt"/>
                          <a:ea typeface="+mn-ea"/>
                          <a:cs typeface="+mn-cs"/>
                        </a:rPr>
                        <a:t>v. Elaborating ideas clearly through purposeful and precise word choice.</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89147" y="3984350"/>
            <a:ext cx="11446479" cy="226548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2.-Organizes</a:t>
            </a:r>
            <a:r>
              <a:rPr lang="en-US" sz="1600" b="1" kern="100">
                <a:solidFill>
                  <a:schemeClr val="bg1"/>
                </a:solidFill>
                <a:effectLst/>
                <a:latin typeface="+mj-lt"/>
                <a:ea typeface="Times New Roman" panose="02020603050405020304" pitchFamily="18" charset="0"/>
                <a:cs typeface="Times New Roman"/>
              </a:rPr>
              <a:t> the strands together that impact the recursive writing process of planning, drafting, revising, and editing.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2.A</a:t>
            </a:r>
            <a:r>
              <a:rPr lang="en-US" sz="1600" b="1" kern="100">
                <a:solidFill>
                  <a:schemeClr val="bg1"/>
                </a:solidFill>
                <a:effectLst/>
                <a:latin typeface="+mj-lt"/>
                <a:ea typeface="Times New Roman" panose="02020603050405020304" pitchFamily="18" charset="0"/>
                <a:cs typeface="Times New Roman"/>
              </a:rPr>
              <a:t>.i.-Aligns to 2017 11.6a and 11.6b. </a:t>
            </a: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2.A</a:t>
            </a:r>
            <a:r>
              <a:rPr lang="en-US" sz="1600" b="1" kern="100">
                <a:solidFill>
                  <a:schemeClr val="bg1"/>
                </a:solidFill>
                <a:effectLst/>
                <a:latin typeface="+mj-lt"/>
                <a:ea typeface="Times New Roman" panose="02020603050405020304" pitchFamily="18" charset="0"/>
                <a:cs typeface="Times New Roman"/>
              </a:rPr>
              <a:t>.ii.- Aligns to 2017 11.6c. </a:t>
            </a: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11.W.2</a:t>
            </a:r>
            <a:r>
              <a:rPr lang="en-US" sz="1600" b="1" kern="100">
                <a:solidFill>
                  <a:schemeClr val="bg1"/>
                </a:solidFill>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A.iii. - Aligns to 2017 11.6d and 11.6e. </a:t>
            </a: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marL="285750" indent="-285750" fontAlgn="base">
              <a:lnSpc>
                <a:spcPct val="107000"/>
              </a:lnSpc>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11.W.2</a:t>
            </a:r>
            <a:r>
              <a:rPr lang="en-US" sz="1600" b="1" kern="100">
                <a:solidFill>
                  <a:schemeClr val="bg1"/>
                </a:solidFill>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A.iv. - Aligns to 2017 11.6e. </a:t>
            </a:r>
            <a:endParaRPr lang="en-US" sz="1600" b="1" kern="100">
              <a:solidFill>
                <a:schemeClr val="bg1"/>
              </a:solidFill>
              <a:latin typeface="+mj-lt"/>
              <a:ea typeface="Times New Roman" panose="02020603050405020304" pitchFamily="18" charset="0"/>
              <a:cs typeface="Times New Roman" panose="02020603050405020304" pitchFamily="18" charset="0"/>
            </a:endParaRPr>
          </a:p>
          <a:p>
            <a:pPr marL="285750" marR="0" lvl="0" indent="-285750">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2.A</a:t>
            </a:r>
            <a:r>
              <a:rPr lang="en-US" sz="1600" b="1" kern="100">
                <a:solidFill>
                  <a:schemeClr val="bg1"/>
                </a:solidFill>
                <a:effectLst/>
                <a:latin typeface="+mj-lt"/>
                <a:ea typeface="Times New Roman" panose="02020603050405020304" pitchFamily="18" charset="0"/>
                <a:cs typeface="Times New Roman"/>
              </a:rPr>
              <a:t>.v. -Aligns to 2017 11.6d. </a:t>
            </a: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a:buFont typeface="Arial,Sans-Serif"/>
              <a:buChar char="•"/>
            </a:pPr>
            <a:endParaRPr lang="en-US"/>
          </a:p>
          <a:p>
            <a:pPr>
              <a:buFont typeface="Arial,Sans-Serif"/>
              <a:buChar char="•"/>
            </a:pPr>
            <a:endParaRPr lang="en-US"/>
          </a:p>
        </p:txBody>
      </p:sp>
      <p:pic>
        <p:nvPicPr>
          <p:cNvPr id="2" name="Audio Recording Apr 29, 2024 at 2:20:29 PM">
            <a:hlinkClick r:id="" action="ppaction://media"/>
            <a:extLst>
              <a:ext uri="{FF2B5EF4-FFF2-40B4-BE49-F238E27FC236}">
                <a16:creationId xmlns:a16="http://schemas.microsoft.com/office/drawing/2014/main" id="{3DEDC59E-ED36-16BE-95C6-C94CFB542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5975" y="5324811"/>
            <a:ext cx="812800" cy="812800"/>
          </a:xfrm>
          <a:prstGeom prst="rect">
            <a:avLst/>
          </a:prstGeom>
        </p:spPr>
      </p:pic>
    </p:spTree>
    <p:extLst>
      <p:ext uri="{BB962C8B-B14F-4D97-AF65-F5344CB8AC3E}">
        <p14:creationId xmlns:p14="http://schemas.microsoft.com/office/powerpoint/2010/main" val="41941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579772618"/>
              </p:ext>
            </p:extLst>
          </p:nvPr>
        </p:nvGraphicFramePr>
        <p:xfrm>
          <a:off x="353391" y="265043"/>
          <a:ext cx="11452080" cy="5852353"/>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99641">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95153">
                <a:tc>
                  <a:txBody>
                    <a:bodyPr/>
                    <a:lstStyle/>
                    <a:p>
                      <a:pPr fontAlgn="base"/>
                      <a:r>
                        <a:rPr lang="en-US" sz="1600" b="1" kern="1200">
                          <a:solidFill>
                            <a:srgbClr val="1A4480"/>
                          </a:solidFill>
                          <a:effectLst/>
                          <a:latin typeface="+mj-lt"/>
                          <a:ea typeface="+mn-ea"/>
                          <a:cs typeface="+mn-cs"/>
                        </a:rPr>
                        <a:t>11.6 The student will write in a variety of forms, to include persuasive/argumentative, reflective, interpretive, and analytic with an emphasis on persuasion/argumentation.  </a:t>
                      </a:r>
                    </a:p>
                    <a:p>
                      <a:pPr lvl="0" fontAlgn="base"/>
                      <a:r>
                        <a:rPr lang="en-US" sz="1600" kern="1200">
                          <a:solidFill>
                            <a:srgbClr val="3E5B91"/>
                          </a:solidFill>
                          <a:effectLst/>
                          <a:latin typeface="+mj-lt"/>
                          <a:ea typeface="+mn-ea"/>
                          <a:cs typeface="+mn-cs"/>
                        </a:rPr>
                        <a:t>g) Revise writing for clarity of content, accuracy and depth of information.	</a:t>
                      </a:r>
                    </a:p>
                    <a:p>
                      <a:pPr lvl="0" fontAlgn="base"/>
                      <a:r>
                        <a:rPr lang="en-US" sz="1600" kern="1200">
                          <a:solidFill>
                            <a:srgbClr val="3E5B91"/>
                          </a:solidFill>
                          <a:effectLst/>
                          <a:latin typeface="+mj-lt"/>
                          <a:ea typeface="+mn-ea"/>
                          <a:cs typeface="+mn-cs"/>
                        </a:rPr>
                        <a:t>h) Write and revise to a standard acceptable both in the workplace and in postsecondary education.  </a:t>
                      </a:r>
                    </a:p>
                    <a:p>
                      <a:pPr marL="0" marR="0" lvl="0" indent="0" algn="l" defTabSz="914400" rtl="0" eaLnBrk="1" fontAlgn="t" latinLnBrk="0" hangingPunct="1">
                        <a:lnSpc>
                          <a:spcPct val="100000"/>
                        </a:lnSpc>
                        <a:spcBef>
                          <a:spcPts val="0"/>
                        </a:spcBef>
                        <a:spcAft>
                          <a:spcPts val="0"/>
                        </a:spcAft>
                        <a:buClrTx/>
                        <a:buSzTx/>
                        <a:buFontTx/>
                        <a:buNone/>
                        <a:tabLst/>
                        <a:defRPr/>
                      </a:pPr>
                      <a:br>
                        <a:rPr lang="en-US" sz="1600">
                          <a:effectLst/>
                          <a:highlight>
                            <a:srgbClr val="FFFFFF"/>
                          </a:highlight>
                          <a:latin typeface="+mj-lt"/>
                        </a:rPr>
                      </a:br>
                      <a:r>
                        <a:rPr lang="en-US" sz="1800" b="1" kern="1200">
                          <a:solidFill>
                            <a:srgbClr val="1A4480"/>
                          </a:solidFill>
                          <a:effectLst/>
                          <a:highlight>
                            <a:srgbClr val="FFFFFF"/>
                          </a:highlight>
                          <a:latin typeface="+mj-lt"/>
                          <a:ea typeface="+mn-ea"/>
                          <a:cs typeface="+mn-cs"/>
                        </a:rPr>
                        <a:t>11.7 The student will self- and peer-edit writing for capitalization, punctuation, spelling, sentence structure, paragraphing, and Standard English. </a:t>
                      </a:r>
                    </a:p>
                    <a:p>
                      <a:pPr fontAlgn="t"/>
                      <a:endParaRPr lang="en-US" sz="12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mj-lt"/>
                          <a:ea typeface="+mn-ea"/>
                          <a:cs typeface="+mn-cs"/>
                        </a:rPr>
                        <a:t>11.W.3 Usage and Mechanics</a:t>
                      </a:r>
                      <a:endParaRPr lang="en-US" sz="1800" kern="1200">
                        <a:solidFill>
                          <a:schemeClr val="dk1"/>
                        </a:solidFill>
                        <a:effectLst/>
                        <a:highlight>
                          <a:srgbClr val="FFFFFF"/>
                        </a:highlight>
                        <a:latin typeface="+mj-lt"/>
                        <a:ea typeface="+mn-ea"/>
                        <a:cs typeface="+mn-cs"/>
                      </a:endParaRPr>
                    </a:p>
                    <a:p>
                      <a:pPr lvl="0"/>
                      <a:r>
                        <a:rPr lang="en-US" sz="1600" kern="1200">
                          <a:solidFill>
                            <a:srgbClr val="3E5B91"/>
                          </a:solidFill>
                          <a:effectLst/>
                          <a:highlight>
                            <a:srgbClr val="FFFFFF"/>
                          </a:highlight>
                          <a:latin typeface="+mj-lt"/>
                          <a:ea typeface="+mn-ea"/>
                          <a:cs typeface="+mn-cs"/>
                        </a:rPr>
                        <a:t>A. Revise writing for clarity of content, accuracy, and depth of information.</a:t>
                      </a:r>
                    </a:p>
                    <a:p>
                      <a:pPr lvl="0"/>
                      <a:r>
                        <a:rPr lang="en-US" sz="1600" kern="1200">
                          <a:solidFill>
                            <a:srgbClr val="3E5B91"/>
                          </a:solidFill>
                          <a:effectLst/>
                          <a:highlight>
                            <a:srgbClr val="FFFFFF"/>
                          </a:highlight>
                          <a:latin typeface="+mj-lt"/>
                          <a:ea typeface="+mn-ea"/>
                          <a:cs typeface="+mn-cs"/>
                        </a:rPr>
                        <a:t>B. Use peer- and self-evaluation to edit writing for clarity and quality of information, addressing strengths and making suggestions regarding how writing might be improved.</a:t>
                      </a:r>
                    </a:p>
                    <a:p>
                      <a:pPr lvl="0"/>
                      <a:r>
                        <a:rPr lang="en-US" sz="1600" kern="1200">
                          <a:solidFill>
                            <a:srgbClr val="3E5B91"/>
                          </a:solidFill>
                          <a:effectLst/>
                          <a:highlight>
                            <a:srgbClr val="FFFFFF"/>
                          </a:highlight>
                          <a:latin typeface="+mj-lt"/>
                          <a:ea typeface="+mn-ea"/>
                          <a:cs typeface="+mn-cs"/>
                        </a:rPr>
                        <a:t>C. Edit reporting for appropriate conventions, style, and language (See Language Usage for grade level expectations).</a:t>
                      </a:r>
                    </a:p>
                    <a:p>
                      <a:pPr lvl="0"/>
                      <a:r>
                        <a:rPr lang="en-US" sz="1600" kern="1200">
                          <a:solidFill>
                            <a:srgbClr val="3E5B91"/>
                          </a:solidFill>
                          <a:effectLst/>
                          <a:highlight>
                            <a:srgbClr val="FFFFFF"/>
                          </a:highlight>
                          <a:latin typeface="+mj-lt"/>
                          <a:ea typeface="+mn-ea"/>
                          <a:cs typeface="+mn-cs"/>
                        </a:rPr>
                        <a:t>D. Write and revise to a standard acceptable both in the workplace and in post-secondary education</a:t>
                      </a:r>
                      <a:r>
                        <a:rPr lang="en-US" sz="1400" kern="1200">
                          <a:solidFill>
                            <a:srgbClr val="3E5B91"/>
                          </a:solidFill>
                          <a:effectLst/>
                          <a:highlight>
                            <a:srgbClr val="FFFFFF"/>
                          </a:highlight>
                          <a:latin typeface="+mj-lt"/>
                          <a:ea typeface="+mn-ea"/>
                          <a:cs typeface="+mn-cs"/>
                        </a:rPr>
                        <a:t>.</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135808"/>
            <a:ext cx="11446479" cy="222054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3.-</a:t>
            </a:r>
            <a:r>
              <a:rPr lang="en-US" sz="1600" b="1" kern="100">
                <a:solidFill>
                  <a:schemeClr val="bg1"/>
                </a:solidFill>
                <a:effectLst/>
                <a:latin typeface="+mj-lt"/>
                <a:ea typeface="Times New Roman" panose="02020603050405020304" pitchFamily="18" charset="0"/>
                <a:cs typeface="Times New Roman"/>
              </a:rPr>
              <a:t> Focuses on the grade level expectations for usage and mechanics </a:t>
            </a:r>
            <a:endParaRPr lang="en-US" sz="1600"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3.A</a:t>
            </a:r>
            <a:r>
              <a:rPr lang="en-US" sz="1600" b="1" kern="100">
                <a:solidFill>
                  <a:schemeClr val="bg1"/>
                </a:solidFill>
                <a:effectLst/>
                <a:latin typeface="+mj-lt"/>
                <a:ea typeface="Times New Roman" panose="02020603050405020304" pitchFamily="18" charset="0"/>
                <a:cs typeface="Times New Roman"/>
              </a:rPr>
              <a:t>. - Aligns to 11.6g. </a:t>
            </a:r>
            <a:endParaRPr lang="en-US" sz="1600"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3.B</a:t>
            </a:r>
            <a:r>
              <a:rPr lang="en-US" sz="1600" b="1" kern="100">
                <a:solidFill>
                  <a:schemeClr val="bg1"/>
                </a:solidFill>
                <a:effectLst/>
                <a:latin typeface="+mj-lt"/>
                <a:ea typeface="Times New Roman" panose="02020603050405020304" pitchFamily="18" charset="0"/>
                <a:cs typeface="Times New Roman"/>
              </a:rPr>
              <a:t>. - Aligns to 2017 11.7. Specifically uses self- and peer-editing as part of the revision process and includes specific components students should include as part of their feedback to support editing and revising. </a:t>
            </a:r>
            <a:endParaRPr lang="en-US" sz="1600"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3.C</a:t>
            </a:r>
            <a:r>
              <a:rPr lang="en-US" sz="1600" b="1" kern="100">
                <a:solidFill>
                  <a:schemeClr val="bg1"/>
                </a:solidFill>
                <a:effectLst/>
                <a:latin typeface="+mj-lt"/>
                <a:ea typeface="Times New Roman" panose="02020603050405020304" pitchFamily="18" charset="0"/>
                <a:cs typeface="Times New Roman"/>
              </a:rPr>
              <a:t>. - Aligns to 2017 11.7. </a:t>
            </a:r>
            <a:endParaRPr lang="en-US" sz="1600"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mj-lt"/>
                <a:ea typeface="Times New Roman" panose="02020603050405020304" pitchFamily="18" charset="0"/>
                <a:cs typeface="Times New Roman"/>
              </a:rPr>
              <a:t>11.W.</a:t>
            </a:r>
            <a:r>
              <a:rPr lang="en-US" sz="1600" b="1" kern="100">
                <a:solidFill>
                  <a:schemeClr val="bg1"/>
                </a:solidFill>
                <a:latin typeface="+mj-lt"/>
                <a:ea typeface="Times New Roman" panose="02020603050405020304" pitchFamily="18" charset="0"/>
                <a:cs typeface="Times New Roman"/>
              </a:rPr>
              <a:t>3.D</a:t>
            </a:r>
            <a:r>
              <a:rPr lang="en-US" sz="1600" b="1" kern="100">
                <a:solidFill>
                  <a:schemeClr val="bg1"/>
                </a:solidFill>
                <a:effectLst/>
                <a:latin typeface="+mj-lt"/>
                <a:ea typeface="Times New Roman" panose="02020603050405020304" pitchFamily="18" charset="0"/>
                <a:cs typeface="Times New Roman"/>
              </a:rPr>
              <a:t>. - Aligns to 11.6h. </a:t>
            </a:r>
            <a:endParaRPr lang="en-US" sz="1600" b="1" kern="100">
              <a:solidFill>
                <a:schemeClr val="bg1"/>
              </a:solidFill>
              <a:effectLst/>
              <a:latin typeface="+mj-lt"/>
              <a:ea typeface="Calibri" panose="020F0502020204030204" pitchFamily="34" charset="0"/>
              <a:cs typeface="Times New Roman"/>
            </a:endParaRPr>
          </a:p>
          <a:p>
            <a:pPr>
              <a:buFont typeface="Arial,Sans-Serif"/>
              <a:buChar char="•"/>
            </a:pPr>
            <a:endParaRPr lang="en-US"/>
          </a:p>
          <a:p>
            <a:pPr>
              <a:buFont typeface="Arial,Sans-Serif"/>
              <a:buChar char="•"/>
            </a:pPr>
            <a:endParaRPr lang="en-US"/>
          </a:p>
          <a:p>
            <a:pPr>
              <a:buFont typeface="Arial,Sans-Serif"/>
              <a:buChar char="•"/>
            </a:pPr>
            <a:endParaRPr lang="en-US"/>
          </a:p>
        </p:txBody>
      </p:sp>
      <p:pic>
        <p:nvPicPr>
          <p:cNvPr id="2" name="Audio Recording Apr 29, 2024 at 2:25:00 PM">
            <a:hlinkClick r:id="" action="ppaction://media"/>
            <a:extLst>
              <a:ext uri="{FF2B5EF4-FFF2-40B4-BE49-F238E27FC236}">
                <a16:creationId xmlns:a16="http://schemas.microsoft.com/office/drawing/2014/main" id="{AC1B06A4-1097-78BB-B466-382856716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3471" y="5424073"/>
            <a:ext cx="812800" cy="812800"/>
          </a:xfrm>
          <a:prstGeom prst="rect">
            <a:avLst/>
          </a:prstGeom>
        </p:spPr>
      </p:pic>
    </p:spTree>
    <p:extLst>
      <p:ext uri="{BB962C8B-B14F-4D97-AF65-F5344CB8AC3E}">
        <p14:creationId xmlns:p14="http://schemas.microsoft.com/office/powerpoint/2010/main" val="4156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33</a:t>
            </a:fld>
            <a:endParaRPr lang="en-US"/>
          </a:p>
        </p:txBody>
      </p:sp>
      <p:pic>
        <p:nvPicPr>
          <p:cNvPr id="3" name="Audio Recording Apr 29, 2024 at 2:25:24 PM">
            <a:hlinkClick r:id="" action="ppaction://media"/>
            <a:extLst>
              <a:ext uri="{FF2B5EF4-FFF2-40B4-BE49-F238E27FC236}">
                <a16:creationId xmlns:a16="http://schemas.microsoft.com/office/drawing/2014/main" id="{E893D6CD-BA7B-451D-AB18-27E167CC5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050" y="5148262"/>
            <a:ext cx="812800" cy="8128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13102181"/>
              </p:ext>
            </p:extLst>
          </p:nvPr>
        </p:nvGraphicFramePr>
        <p:xfrm>
          <a:off x="353391" y="265043"/>
          <a:ext cx="11487428" cy="5954784"/>
        </p:xfrm>
        <a:graphic>
          <a:graphicData uri="http://schemas.openxmlformats.org/drawingml/2006/table">
            <a:tbl>
              <a:tblPr bandRow="1">
                <a:tableStyleId>{5C22544A-7EE6-4342-B048-85BDC9FD1C3A}</a:tableStyleId>
              </a:tblPr>
              <a:tblGrid>
                <a:gridCol w="5743714">
                  <a:extLst>
                    <a:ext uri="{9D8B030D-6E8A-4147-A177-3AD203B41FA5}">
                      <a16:colId xmlns:a16="http://schemas.microsoft.com/office/drawing/2014/main" val="160029111"/>
                    </a:ext>
                  </a:extLst>
                </a:gridCol>
                <a:gridCol w="5743714">
                  <a:extLst>
                    <a:ext uri="{9D8B030D-6E8A-4147-A177-3AD203B41FA5}">
                      <a16:colId xmlns:a16="http://schemas.microsoft.com/office/drawing/2014/main" val="1856314664"/>
                    </a:ext>
                  </a:extLst>
                </a:gridCol>
              </a:tblGrid>
              <a:tr h="550976">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03808">
                <a:tc>
                  <a:txBody>
                    <a:bodyPr/>
                    <a:lstStyle/>
                    <a:p>
                      <a:pPr fontAlgn="base"/>
                      <a:r>
                        <a:rPr lang="en-US" sz="2000" b="1" kern="1200">
                          <a:solidFill>
                            <a:srgbClr val="1A4480"/>
                          </a:solidFill>
                          <a:effectLst/>
                          <a:latin typeface="+mj-lt"/>
                          <a:ea typeface="+mn-ea"/>
                          <a:cs typeface="+mn-cs"/>
                        </a:rPr>
                        <a:t>11.7 The student will self- and peer-edit writing for capitalization, punctuation, spelling, sentence structure, paragraphing, and Standard English. </a:t>
                      </a:r>
                    </a:p>
                    <a:p>
                      <a:pPr lvl="0" fontAlgn="base"/>
                      <a:r>
                        <a:rPr lang="en-US" sz="2000" kern="1200">
                          <a:solidFill>
                            <a:srgbClr val="3E5B91"/>
                          </a:solidFill>
                          <a:effectLst/>
                          <a:latin typeface="+mj-lt"/>
                          <a:ea typeface="+mn-ea"/>
                          <a:cs typeface="+mn-cs"/>
                        </a:rPr>
                        <a:t>a) Use complex sentence structure to infuse sentence variety in writing. </a:t>
                      </a:r>
                    </a:p>
                    <a:p>
                      <a:pPr lvl="0" fontAlgn="base"/>
                      <a:r>
                        <a:rPr lang="en-US" sz="2000" kern="1200">
                          <a:solidFill>
                            <a:srgbClr val="3E5B91"/>
                          </a:solidFill>
                          <a:effectLst/>
                          <a:latin typeface="+mj-lt"/>
                          <a:ea typeface="+mn-ea"/>
                          <a:cs typeface="+mn-cs"/>
                        </a:rPr>
                        <a:t>b) Use </a:t>
                      </a:r>
                      <a:r>
                        <a:rPr lang="en-US" sz="2000" kern="1200" err="1">
                          <a:solidFill>
                            <a:srgbClr val="3E5B91"/>
                          </a:solidFill>
                          <a:effectLst/>
                          <a:latin typeface="+mj-lt"/>
                          <a:ea typeface="+mn-ea"/>
                          <a:cs typeface="+mn-cs"/>
                        </a:rPr>
                        <a:t>verbals</a:t>
                      </a:r>
                      <a:r>
                        <a:rPr lang="en-US" sz="2000" kern="1200">
                          <a:solidFill>
                            <a:srgbClr val="3E5B91"/>
                          </a:solidFill>
                          <a:effectLst/>
                          <a:latin typeface="+mj-lt"/>
                          <a:ea typeface="+mn-ea"/>
                          <a:cs typeface="+mn-cs"/>
                        </a:rPr>
                        <a:t> and verbal phrases correctly to achieve sentence conciseness and variety. </a:t>
                      </a:r>
                    </a:p>
                    <a:p>
                      <a:pPr lvl="0" fontAlgn="base"/>
                      <a:r>
                        <a:rPr lang="en-US" sz="2000" kern="1200">
                          <a:solidFill>
                            <a:srgbClr val="3E5B91"/>
                          </a:solidFill>
                          <a:effectLst/>
                          <a:latin typeface="+mj-lt"/>
                          <a:ea typeface="+mn-ea"/>
                          <a:cs typeface="+mn-cs"/>
                        </a:rPr>
                        <a:t>c) Distinguish between active and passive voice.  </a:t>
                      </a:r>
                    </a:p>
                    <a:p>
                      <a:pPr lvl="0" algn="l">
                        <a:lnSpc>
                          <a:spcPct val="100000"/>
                        </a:lnSpc>
                        <a:spcBef>
                          <a:spcPts val="0"/>
                        </a:spcBef>
                        <a:spcAft>
                          <a:spcPts val="0"/>
                        </a:spcAft>
                        <a:buNone/>
                      </a:pPr>
                      <a:br>
                        <a:rPr lang="en-US" sz="1200" b="0" i="0" u="none" strike="noStrike" noProof="0">
                          <a:solidFill>
                            <a:srgbClr val="000000"/>
                          </a:solidFill>
                          <a:latin typeface="+mj-lt"/>
                        </a:rPr>
                      </a:br>
                      <a:endParaRPr lang="en-US" sz="1200" b="0" i="0" u="none" strike="noStrike" noProof="0">
                        <a:solidFill>
                          <a:srgbClr val="000000"/>
                        </a:solidFill>
                        <a:latin typeface="+mj-lt"/>
                      </a:endParaRPr>
                    </a:p>
                    <a:p>
                      <a:pPr lvl="0" algn="l">
                        <a:lnSpc>
                          <a:spcPct val="100000"/>
                        </a:lnSpc>
                        <a:spcBef>
                          <a:spcPts val="0"/>
                        </a:spcBef>
                        <a:spcAft>
                          <a:spcPts val="0"/>
                        </a:spcAft>
                        <a:buNone/>
                      </a:pPr>
                      <a:endParaRPr lang="en-US">
                        <a:solidFill>
                          <a:schemeClr val="accent1"/>
                        </a:solidFill>
                        <a:latin typeface="+mj-lt"/>
                      </a:endParaRPr>
                    </a:p>
                    <a:p>
                      <a:pPr lvl="0" algn="l">
                        <a:lnSpc>
                          <a:spcPct val="100000"/>
                        </a:lnSpc>
                        <a:spcBef>
                          <a:spcPts val="0"/>
                        </a:spcBef>
                        <a:spcAft>
                          <a:spcPts val="0"/>
                        </a:spcAft>
                        <a:buNone/>
                      </a:pPr>
                      <a:br>
                        <a:rPr lang="en-US">
                          <a:latin typeface="+mj-lt"/>
                        </a:rPr>
                      </a:br>
                      <a:endParaRPr lang="en-US" sz="1100" b="0" i="0" u="none" strike="noStrike" noProof="0">
                        <a:solidFill>
                          <a:srgbClr val="000000"/>
                        </a:solidFill>
                        <a:effectLst/>
                        <a:highlight>
                          <a:srgbClr val="FFFFFF"/>
                        </a:highlight>
                        <a:latin typeface="+mj-lt"/>
                      </a:endParaRPr>
                    </a:p>
                    <a:p>
                      <a:pPr fontAlgn="t"/>
                      <a:br>
                        <a:rPr lang="en-US">
                          <a:effectLst/>
                          <a:highlight>
                            <a:srgbClr val="FFFFFF"/>
                          </a:highlight>
                          <a:latin typeface="+mj-lt"/>
                        </a:rPr>
                      </a:b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600" b="1" kern="100">
                          <a:solidFill>
                            <a:srgbClr val="1A4480"/>
                          </a:solidFill>
                          <a:effectLst/>
                          <a:latin typeface="+mj-lt"/>
                          <a:ea typeface="Times New Roman" panose="02020603050405020304" pitchFamily="18" charset="0"/>
                          <a:cs typeface="Times New Roman" panose="02020603050405020304" pitchFamily="18" charset="0"/>
                        </a:rPr>
                        <a:t>11.LU</a:t>
                      </a:r>
                      <a:endParaRPr lang="en-US" sz="1600" kern="100">
                        <a:solidFill>
                          <a:srgbClr val="1A448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solidFill>
                            <a:srgbClr val="1A4480"/>
                          </a:solidFill>
                          <a:effectLst/>
                          <a:latin typeface="+mj-lt"/>
                          <a:ea typeface="Times New Roman" panose="02020603050405020304" pitchFamily="18" charset="0"/>
                          <a:cs typeface="Times New Roman" panose="02020603050405020304" pitchFamily="18" charset="0"/>
                        </a:rPr>
                        <a:t>The student will use the conventions of Standard English when speaking and writing, differentiating between contexts that call for formal English and situations where informal discourse is more appropriate.</a:t>
                      </a:r>
                      <a:endParaRPr lang="en-US" sz="1600" kern="100">
                        <a:solidFill>
                          <a:srgbClr val="1A448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solidFill>
                            <a:srgbClr val="1A4480"/>
                          </a:solidFill>
                          <a:effectLst/>
                          <a:latin typeface="+mj-lt"/>
                          <a:ea typeface="Times New Roman" panose="02020603050405020304" pitchFamily="18" charset="0"/>
                          <a:cs typeface="Times New Roman" panose="02020603050405020304" pitchFamily="18" charset="0"/>
                        </a:rPr>
                        <a:t>11.LU.1 Grammar</a:t>
                      </a:r>
                      <a:endParaRPr lang="en-US" sz="1600" kern="100">
                        <a:solidFill>
                          <a:srgbClr val="1A4480"/>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pPr>
                      <a:r>
                        <a:rPr lang="en-US" sz="1600" kern="100">
                          <a:solidFill>
                            <a:srgbClr val="3E5B91"/>
                          </a:solidFill>
                          <a:effectLst/>
                          <a:latin typeface="+mj-lt"/>
                          <a:ea typeface="Times New Roman" panose="02020603050405020304" pitchFamily="18" charset="0"/>
                          <a:cs typeface="Times New Roman" panose="02020603050405020304" pitchFamily="18" charset="0"/>
                        </a:rPr>
                        <a:t>Use verbal phrases to achieve sentence conciseness and variety in speaking and writing. </a:t>
                      </a:r>
                      <a:endParaRPr lang="en-US" sz="1600" kern="100">
                        <a:solidFill>
                          <a:srgbClr val="3E5B91"/>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pPr>
                      <a:r>
                        <a:rPr lang="en-US" sz="1600" kern="100">
                          <a:solidFill>
                            <a:srgbClr val="3E5B91"/>
                          </a:solidFill>
                          <a:effectLst/>
                          <a:latin typeface="+mj-lt"/>
                          <a:ea typeface="Times New Roman" panose="02020603050405020304" pitchFamily="18" charset="0"/>
                          <a:cs typeface="Times New Roman" panose="02020603050405020304" pitchFamily="18" charset="0"/>
                        </a:rPr>
                        <a:t>Use complex sentence structure to infuse sentence variety in writing.</a:t>
                      </a:r>
                      <a:endParaRPr lang="en-US" sz="1600" kern="100">
                        <a:solidFill>
                          <a:srgbClr val="3E5B91"/>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pPr>
                      <a:r>
                        <a:rPr lang="en-US" sz="1600" kern="100">
                          <a:solidFill>
                            <a:srgbClr val="3E5B91"/>
                          </a:solidFill>
                          <a:effectLst/>
                          <a:latin typeface="+mj-lt"/>
                          <a:ea typeface="Times New Roman" panose="02020603050405020304" pitchFamily="18" charset="0"/>
                          <a:cs typeface="Times New Roman" panose="02020603050405020304" pitchFamily="18" charset="0"/>
                        </a:rPr>
                        <a:t>Differentiate and apply active and passive voice to convey a desired effect in speaking and writing.</a:t>
                      </a:r>
                      <a:endParaRPr lang="en-US" sz="1600" kern="100">
                        <a:solidFill>
                          <a:srgbClr val="3E5B91"/>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solidFill>
                            <a:srgbClr val="000000"/>
                          </a:solidFill>
                          <a:effectLst/>
                          <a:latin typeface="+mj-lt"/>
                          <a:ea typeface="Times New Roman" panose="02020603050405020304" pitchFamily="18" charset="0"/>
                          <a:cs typeface="Times New Roman" panose="02020603050405020304" pitchFamily="18" charset="0"/>
                        </a:rPr>
                        <a:t> </a:t>
                      </a:r>
                      <a:endParaRPr lang="en-US" sz="1600" kern="100">
                        <a:solidFill>
                          <a:srgbClr val="1A448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a:solidFill>
                            <a:srgbClr val="3E5B91"/>
                          </a:solidFill>
                          <a:effectLst/>
                          <a:latin typeface="+mj-lt"/>
                          <a:ea typeface="Times New Roman" panose="02020603050405020304" pitchFamily="18" charset="0"/>
                          <a:cs typeface="Times New Roman" panose="02020603050405020304" pitchFamily="18" charset="0"/>
                        </a:rPr>
                        <a:t>.</a:t>
                      </a:r>
                      <a:endParaRPr lang="en-US" sz="1600" kern="100">
                        <a:solidFill>
                          <a:srgbClr val="3E5B91"/>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a:effectLst/>
                          <a:latin typeface="+mj-lt"/>
                          <a:ea typeface="Times New Roman" panose="02020603050405020304" pitchFamily="18" charset="0"/>
                          <a:cs typeface="Times New Roman" panose="02020603050405020304" pitchFamily="18" charset="0"/>
                        </a:rPr>
                        <a:t> </a:t>
                      </a:r>
                      <a:endParaRPr lang="en-US" sz="16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338733"/>
            <a:ext cx="11457211" cy="188109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Georgia"/>
                <a:ea typeface="+mn-lt"/>
                <a:cs typeface="Times New Roman"/>
              </a:rPr>
              <a:t>Revisions</a:t>
            </a:r>
            <a:r>
              <a:rPr lang="en-US" sz="1600" b="1">
                <a:solidFill>
                  <a:srgbClr val="FFFFFF"/>
                </a:solidFill>
                <a:latin typeface="Georgia"/>
                <a:ea typeface="+mn-lt"/>
                <a:cs typeface="Times New Roman"/>
              </a:rPr>
              <a:t>:</a:t>
            </a:r>
            <a:endParaRPr lang="en-US" sz="1600">
              <a:latin typeface="Georgia"/>
              <a:ea typeface="+mn-lt"/>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Georgia"/>
                <a:ea typeface="Times New Roman" panose="02020603050405020304" pitchFamily="18" charset="0"/>
                <a:cs typeface="Times New Roman"/>
              </a:rPr>
              <a:t>11.LU.1.- Contains the grammar expectations for grade eleven </a:t>
            </a:r>
            <a:endParaRPr lang="en-US" sz="1600" b="1" kern="100">
              <a:solidFill>
                <a:schemeClr val="bg1"/>
              </a:solidFill>
              <a:effectLst/>
              <a:latin typeface="Georgia"/>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Georgia"/>
                <a:ea typeface="Times New Roman" panose="02020603050405020304" pitchFamily="18" charset="0"/>
                <a:cs typeface="Times New Roman"/>
              </a:rPr>
              <a:t>11.LU.</a:t>
            </a:r>
            <a:r>
              <a:rPr lang="en-US" sz="1600" b="1" kern="100">
                <a:solidFill>
                  <a:schemeClr val="bg1"/>
                </a:solidFill>
                <a:latin typeface="Georgia"/>
                <a:ea typeface="Times New Roman" panose="02020603050405020304" pitchFamily="18" charset="0"/>
                <a:cs typeface="Times New Roman"/>
              </a:rPr>
              <a:t>1.A</a:t>
            </a:r>
            <a:r>
              <a:rPr lang="en-US" sz="1600" b="1" kern="100">
                <a:solidFill>
                  <a:schemeClr val="bg1"/>
                </a:solidFill>
                <a:effectLst/>
                <a:latin typeface="Georgia"/>
                <a:ea typeface="Times New Roman" panose="02020603050405020304" pitchFamily="18" charset="0"/>
                <a:cs typeface="Times New Roman"/>
              </a:rPr>
              <a:t>. - Aligns to 2017 11.7b and clarifies the purpose of using verbal phrases when speaking and writing. </a:t>
            </a:r>
            <a:endParaRPr lang="en-US" sz="1600" b="1" kern="100">
              <a:solidFill>
                <a:schemeClr val="bg1"/>
              </a:solidFill>
              <a:effectLst/>
              <a:latin typeface="Georgia"/>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Georgia"/>
                <a:ea typeface="Times New Roman" panose="02020603050405020304" pitchFamily="18" charset="0"/>
                <a:cs typeface="Times New Roman"/>
              </a:rPr>
              <a:t>11.LU.</a:t>
            </a:r>
            <a:r>
              <a:rPr lang="en-US" sz="1600" b="1" kern="100">
                <a:solidFill>
                  <a:schemeClr val="bg1"/>
                </a:solidFill>
                <a:latin typeface="Georgia"/>
                <a:ea typeface="Times New Roman" panose="02020603050405020304" pitchFamily="18" charset="0"/>
                <a:cs typeface="Times New Roman"/>
              </a:rPr>
              <a:t>1.B</a:t>
            </a:r>
            <a:r>
              <a:rPr lang="en-US" sz="1600" b="1" kern="100">
                <a:solidFill>
                  <a:schemeClr val="bg1"/>
                </a:solidFill>
                <a:effectLst/>
                <a:latin typeface="Georgia"/>
                <a:ea typeface="Times New Roman" panose="02020603050405020304" pitchFamily="18" charset="0"/>
                <a:cs typeface="Times New Roman"/>
              </a:rPr>
              <a:t>. - Aligns to 2017 11.7a. </a:t>
            </a:r>
            <a:endParaRPr lang="en-US" sz="1600" b="1" kern="100">
              <a:solidFill>
                <a:schemeClr val="bg1"/>
              </a:solidFill>
              <a:effectLst/>
              <a:latin typeface="Georgia"/>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600" b="1" kern="100">
                <a:solidFill>
                  <a:schemeClr val="bg1"/>
                </a:solidFill>
                <a:effectLst/>
                <a:latin typeface="Georgia"/>
                <a:ea typeface="Times New Roman" panose="02020603050405020304" pitchFamily="18" charset="0"/>
                <a:cs typeface="Times New Roman"/>
              </a:rPr>
              <a:t>11.LU.</a:t>
            </a:r>
            <a:r>
              <a:rPr lang="en-US" sz="1600" b="1" kern="100">
                <a:solidFill>
                  <a:schemeClr val="bg1"/>
                </a:solidFill>
                <a:latin typeface="Georgia"/>
                <a:ea typeface="Times New Roman" panose="02020603050405020304" pitchFamily="18" charset="0"/>
                <a:cs typeface="Times New Roman"/>
              </a:rPr>
              <a:t>1.C</a:t>
            </a:r>
            <a:r>
              <a:rPr lang="en-US" sz="1600" b="1" kern="100">
                <a:solidFill>
                  <a:schemeClr val="bg1"/>
                </a:solidFill>
                <a:effectLst/>
                <a:latin typeface="Georgia"/>
                <a:ea typeface="Times New Roman" panose="02020603050405020304" pitchFamily="18" charset="0"/>
                <a:cs typeface="Times New Roman"/>
              </a:rPr>
              <a:t>. - Aligns to 11.7c and clarifies the purpose of using active and passive voice when speaking and writing.</a:t>
            </a:r>
            <a:endParaRPr lang="en-US" sz="1600" b="1" kern="100">
              <a:solidFill>
                <a:schemeClr val="bg1"/>
              </a:solidFill>
              <a:effectLst/>
              <a:latin typeface="Georgia"/>
              <a:ea typeface="Calibri" panose="020F0502020204030204" pitchFamily="34" charset="0"/>
              <a:cs typeface="Times New Roman"/>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p:txBody>
      </p:sp>
      <p:pic>
        <p:nvPicPr>
          <p:cNvPr id="2" name="Audio Recording Apr 29, 2024 at 2:30:05 PM">
            <a:hlinkClick r:id="" action="ppaction://media"/>
            <a:extLst>
              <a:ext uri="{FF2B5EF4-FFF2-40B4-BE49-F238E27FC236}">
                <a16:creationId xmlns:a16="http://schemas.microsoft.com/office/drawing/2014/main" id="{7C109893-ACB1-59EE-4172-1893952D66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809" y="4359515"/>
            <a:ext cx="812800" cy="8128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211228919"/>
              </p:ext>
            </p:extLst>
          </p:nvPr>
        </p:nvGraphicFramePr>
        <p:xfrm>
          <a:off x="353391" y="265043"/>
          <a:ext cx="11487428" cy="5954784"/>
        </p:xfrm>
        <a:graphic>
          <a:graphicData uri="http://schemas.openxmlformats.org/drawingml/2006/table">
            <a:tbl>
              <a:tblPr bandRow="1">
                <a:tableStyleId>{5C22544A-7EE6-4342-B048-85BDC9FD1C3A}</a:tableStyleId>
              </a:tblPr>
              <a:tblGrid>
                <a:gridCol w="5743714">
                  <a:extLst>
                    <a:ext uri="{9D8B030D-6E8A-4147-A177-3AD203B41FA5}">
                      <a16:colId xmlns:a16="http://schemas.microsoft.com/office/drawing/2014/main" val="160029111"/>
                    </a:ext>
                  </a:extLst>
                </a:gridCol>
                <a:gridCol w="5743714">
                  <a:extLst>
                    <a:ext uri="{9D8B030D-6E8A-4147-A177-3AD203B41FA5}">
                      <a16:colId xmlns:a16="http://schemas.microsoft.com/office/drawing/2014/main" val="1856314664"/>
                    </a:ext>
                  </a:extLst>
                </a:gridCol>
              </a:tblGrid>
              <a:tr h="550976">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03808">
                <a:tc>
                  <a:txBody>
                    <a:bodyPr/>
                    <a:lstStyle/>
                    <a:p>
                      <a:pPr fontAlgn="base"/>
                      <a:r>
                        <a:rPr lang="en-US" sz="1600" b="1" kern="1200">
                          <a:solidFill>
                            <a:srgbClr val="1A4480"/>
                          </a:solidFill>
                          <a:effectLst/>
                          <a:latin typeface="+mj-lt"/>
                          <a:ea typeface="+mn-ea"/>
                          <a:cs typeface="+mn-cs"/>
                        </a:rPr>
                        <a:t>11.7 The student will self- and peer-edit writing for capitalization, punctuation, spelling, sentence structure, paragraphing, and Standard English. </a:t>
                      </a:r>
                    </a:p>
                    <a:p>
                      <a:pPr lvl="0" fontAlgn="base"/>
                      <a:r>
                        <a:rPr lang="en-US" sz="1600" kern="1200">
                          <a:solidFill>
                            <a:srgbClr val="3E5B91"/>
                          </a:solidFill>
                          <a:effectLst/>
                          <a:latin typeface="+mj-lt"/>
                          <a:ea typeface="+mn-ea"/>
                          <a:cs typeface="+mn-cs"/>
                        </a:rPr>
                        <a:t>a) Use complex sentence structure to infuse sentence variety in writing. </a:t>
                      </a:r>
                    </a:p>
                    <a:p>
                      <a:pPr lvl="0" fontAlgn="base"/>
                      <a:r>
                        <a:rPr lang="en-US" sz="1600" kern="1200">
                          <a:solidFill>
                            <a:srgbClr val="3E5B91"/>
                          </a:solidFill>
                          <a:effectLst/>
                          <a:latin typeface="+mj-lt"/>
                          <a:ea typeface="+mn-ea"/>
                          <a:cs typeface="+mn-cs"/>
                        </a:rPr>
                        <a:t>b) Use </a:t>
                      </a:r>
                      <a:r>
                        <a:rPr lang="en-US" sz="1600" kern="1200" err="1">
                          <a:solidFill>
                            <a:srgbClr val="3E5B91"/>
                          </a:solidFill>
                          <a:effectLst/>
                          <a:latin typeface="+mj-lt"/>
                          <a:ea typeface="+mn-ea"/>
                          <a:cs typeface="+mn-cs"/>
                        </a:rPr>
                        <a:t>verbals</a:t>
                      </a:r>
                      <a:r>
                        <a:rPr lang="en-US" sz="1600" kern="1200">
                          <a:solidFill>
                            <a:srgbClr val="3E5B91"/>
                          </a:solidFill>
                          <a:effectLst/>
                          <a:latin typeface="+mj-lt"/>
                          <a:ea typeface="+mn-ea"/>
                          <a:cs typeface="+mn-cs"/>
                        </a:rPr>
                        <a:t> and verbal phrases correctly to achieve sentence conciseness and variety. </a:t>
                      </a:r>
                    </a:p>
                    <a:p>
                      <a:pPr lvl="0" fontAlgn="base"/>
                      <a:r>
                        <a:rPr lang="en-US" sz="1600" kern="1200">
                          <a:solidFill>
                            <a:srgbClr val="3E5B91"/>
                          </a:solidFill>
                          <a:effectLst/>
                          <a:latin typeface="+mj-lt"/>
                          <a:ea typeface="+mn-ea"/>
                          <a:cs typeface="+mn-cs"/>
                        </a:rPr>
                        <a:t>c) Distinguish between active and passive voice.  </a:t>
                      </a:r>
                    </a:p>
                    <a:p>
                      <a:pPr marL="0" lvl="0" indent="0" algn="l">
                        <a:lnSpc>
                          <a:spcPct val="100000"/>
                        </a:lnSpc>
                        <a:spcBef>
                          <a:spcPts val="0"/>
                        </a:spcBef>
                        <a:spcAft>
                          <a:spcPts val="0"/>
                        </a:spcAft>
                        <a:buNone/>
                      </a:pPr>
                      <a:br>
                        <a:rPr lang="en-US" sz="1000" b="0" i="0" u="none" strike="noStrike" noProof="0">
                          <a:solidFill>
                            <a:srgbClr val="000000"/>
                          </a:solidFill>
                          <a:latin typeface="+mj-lt"/>
                        </a:rPr>
                      </a:br>
                      <a:r>
                        <a:rPr lang="en-US" sz="1600" b="1" i="0" u="none" strike="noStrike" noProof="0">
                          <a:solidFill>
                            <a:srgbClr val="1A4480"/>
                          </a:solidFill>
                          <a:latin typeface="+mj-lt"/>
                        </a:rPr>
                        <a:t>11.8 d </a:t>
                      </a:r>
                      <a:r>
                        <a:rPr lang="en-US" sz="1600" b="0" i="0" u="none" strike="noStrike" noProof="0">
                          <a:solidFill>
                            <a:srgbClr val="3E5B91"/>
                          </a:solidFill>
                          <a:latin typeface="+mj-lt"/>
                        </a:rPr>
                        <a:t>Cite sources for both quoted and paraphrased ideas using a standard method of documentation, such as that of the Modern Language Association (MLA) or the American Psychological Association (APA).</a:t>
                      </a:r>
                    </a:p>
                    <a:p>
                      <a:pPr lvl="0" algn="l">
                        <a:lnSpc>
                          <a:spcPct val="100000"/>
                        </a:lnSpc>
                        <a:spcBef>
                          <a:spcPts val="0"/>
                        </a:spcBef>
                        <a:spcAft>
                          <a:spcPts val="0"/>
                        </a:spcAft>
                        <a:buNone/>
                      </a:pPr>
                      <a:endParaRPr lang="en-US" sz="1200" b="0" i="0" u="none" strike="noStrike" noProof="0">
                        <a:solidFill>
                          <a:srgbClr val="3E5B91"/>
                        </a:solidFill>
                        <a:latin typeface="+mj-lt"/>
                      </a:endParaRPr>
                    </a:p>
                    <a:p>
                      <a:pPr lvl="0" algn="l">
                        <a:lnSpc>
                          <a:spcPct val="100000"/>
                        </a:lnSpc>
                        <a:spcBef>
                          <a:spcPts val="0"/>
                        </a:spcBef>
                        <a:spcAft>
                          <a:spcPts val="0"/>
                        </a:spcAft>
                        <a:buNone/>
                      </a:pPr>
                      <a:endParaRPr lang="en-US">
                        <a:solidFill>
                          <a:schemeClr val="accent1"/>
                        </a:solidFill>
                        <a:latin typeface="+mj-lt"/>
                      </a:endParaRPr>
                    </a:p>
                    <a:p>
                      <a:pPr lvl="0" algn="l">
                        <a:lnSpc>
                          <a:spcPct val="100000"/>
                        </a:lnSpc>
                        <a:spcBef>
                          <a:spcPts val="0"/>
                        </a:spcBef>
                        <a:spcAft>
                          <a:spcPts val="0"/>
                        </a:spcAft>
                        <a:buNone/>
                      </a:pPr>
                      <a:br>
                        <a:rPr lang="en-US">
                          <a:latin typeface="+mj-lt"/>
                        </a:rPr>
                      </a:br>
                      <a:endParaRPr lang="en-US" sz="1100" b="0" i="0" u="none" strike="noStrike" noProof="0">
                        <a:solidFill>
                          <a:srgbClr val="000000"/>
                        </a:solidFill>
                        <a:effectLst/>
                        <a:highlight>
                          <a:srgbClr val="FFFFFF"/>
                        </a:highlight>
                        <a:latin typeface="+mj-lt"/>
                      </a:endParaRPr>
                    </a:p>
                    <a:p>
                      <a:pPr fontAlgn="t"/>
                      <a:br>
                        <a:rPr lang="en-US">
                          <a:effectLst/>
                          <a:highlight>
                            <a:srgbClr val="FFFFFF"/>
                          </a:highlight>
                          <a:latin typeface="+mj-lt"/>
                        </a:rPr>
                      </a:b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450" b="1" kern="100">
                          <a:solidFill>
                            <a:srgbClr val="1A4480"/>
                          </a:solidFill>
                          <a:effectLst/>
                          <a:latin typeface="+mj-lt"/>
                          <a:ea typeface="Times New Roman" panose="02020603050405020304" pitchFamily="18" charset="0"/>
                          <a:cs typeface="Times New Roman"/>
                        </a:rPr>
                        <a:t>11.LU</a:t>
                      </a:r>
                      <a:endParaRPr lang="en-US" sz="1450" kern="100">
                        <a:solidFill>
                          <a:srgbClr val="1A4480"/>
                        </a:solidFill>
                        <a:effectLst/>
                        <a:latin typeface="+mj-lt"/>
                        <a:ea typeface="Calibri" panose="020F0502020204030204" pitchFamily="34" charset="0"/>
                        <a:cs typeface="Times New Roman"/>
                      </a:endParaRPr>
                    </a:p>
                    <a:p>
                      <a:pPr marL="0" marR="0">
                        <a:lnSpc>
                          <a:spcPct val="107000"/>
                        </a:lnSpc>
                        <a:spcBef>
                          <a:spcPts val="0"/>
                        </a:spcBef>
                        <a:spcAft>
                          <a:spcPts val="0"/>
                        </a:spcAft>
                      </a:pPr>
                      <a:r>
                        <a:rPr lang="en-US" sz="1450" b="1" kern="100">
                          <a:solidFill>
                            <a:srgbClr val="1A4480"/>
                          </a:solidFill>
                          <a:effectLst/>
                          <a:latin typeface="+mj-lt"/>
                          <a:ea typeface="Times New Roman" panose="02020603050405020304" pitchFamily="18" charset="0"/>
                          <a:cs typeface="Times New Roman"/>
                        </a:rPr>
                        <a:t>The student will use the conventions of Standard English when speaking and writing, differentiating between contexts that call for formal English and situations where informal discourse is more appropriate.</a:t>
                      </a:r>
                      <a:endParaRPr lang="en-US" sz="1450" kern="100">
                        <a:solidFill>
                          <a:srgbClr val="1A4480"/>
                        </a:solidFill>
                        <a:effectLst/>
                        <a:latin typeface="+mj-lt"/>
                        <a:ea typeface="Calibri" panose="020F0502020204030204" pitchFamily="34" charset="0"/>
                        <a:cs typeface="Times New Roman"/>
                      </a:endParaRPr>
                    </a:p>
                    <a:p>
                      <a:pPr marL="0" marR="0">
                        <a:lnSpc>
                          <a:spcPct val="107000"/>
                        </a:lnSpc>
                        <a:spcBef>
                          <a:spcPts val="0"/>
                        </a:spcBef>
                        <a:spcAft>
                          <a:spcPts val="0"/>
                        </a:spcAft>
                      </a:pPr>
                      <a:endParaRPr lang="en-US" sz="1450" kern="100">
                        <a:solidFill>
                          <a:srgbClr val="1A448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50" b="1" kern="100">
                          <a:solidFill>
                            <a:srgbClr val="1A4480"/>
                          </a:solidFill>
                          <a:effectLst/>
                          <a:latin typeface="+mj-lt"/>
                          <a:ea typeface="Times New Roman" panose="02020603050405020304" pitchFamily="18" charset="0"/>
                          <a:cs typeface="Times New Roman"/>
                        </a:rPr>
                        <a:t>11.LU.2 Mechanics</a:t>
                      </a:r>
                      <a:endParaRPr lang="en-US" sz="1450" b="1" kern="100">
                        <a:solidFill>
                          <a:srgbClr val="1A4480"/>
                        </a:solidFill>
                        <a:effectLst/>
                        <a:latin typeface="+mj-lt"/>
                        <a:ea typeface="Calibri" panose="020F0502020204030204" pitchFamily="34" charset="0"/>
                        <a:cs typeface="Times New Roman"/>
                      </a:endParaRPr>
                    </a:p>
                    <a:p>
                      <a:pPr marL="342900" marR="0" lvl="0" indent="-342900">
                        <a:lnSpc>
                          <a:spcPct val="107000"/>
                        </a:lnSpc>
                        <a:spcBef>
                          <a:spcPts val="0"/>
                        </a:spcBef>
                        <a:spcAft>
                          <a:spcPts val="0"/>
                        </a:spcAft>
                        <a:buFont typeface="+mj-lt"/>
                        <a:buAutoNum type="alphaUcPeriod"/>
                      </a:pPr>
                      <a:r>
                        <a:rPr lang="en-US" sz="1450" kern="100">
                          <a:solidFill>
                            <a:srgbClr val="1A4480"/>
                          </a:solidFill>
                          <a:effectLst/>
                          <a:latin typeface="+mj-lt"/>
                          <a:ea typeface="Times New Roman" panose="02020603050405020304" pitchFamily="18" charset="0"/>
                          <a:cs typeface="Times New Roman"/>
                        </a:rPr>
                        <a:t>Use commas, semi-colons, and colons correctly in complex sentences in writing. </a:t>
                      </a:r>
                      <a:endParaRPr lang="en-US" sz="1450" kern="100">
                        <a:solidFill>
                          <a:srgbClr val="1A4480"/>
                        </a:solidFill>
                        <a:effectLst/>
                        <a:latin typeface="+mj-lt"/>
                        <a:ea typeface="Calibri" panose="020F0502020204030204" pitchFamily="34" charset="0"/>
                        <a:cs typeface="Times New Roman"/>
                      </a:endParaRPr>
                    </a:p>
                    <a:p>
                      <a:pPr marL="342900" marR="0" lvl="0" indent="-342900">
                        <a:lnSpc>
                          <a:spcPct val="107000"/>
                        </a:lnSpc>
                        <a:spcBef>
                          <a:spcPts val="0"/>
                        </a:spcBef>
                        <a:spcAft>
                          <a:spcPts val="0"/>
                        </a:spcAft>
                        <a:buFont typeface="+mj-lt"/>
                        <a:buAutoNum type="alphaUcPeriod"/>
                      </a:pPr>
                      <a:r>
                        <a:rPr lang="en-US" sz="1450" kern="100">
                          <a:solidFill>
                            <a:srgbClr val="1A4480"/>
                          </a:solidFill>
                          <a:effectLst/>
                          <a:latin typeface="+mj-lt"/>
                          <a:ea typeface="Times New Roman" panose="02020603050405020304" pitchFamily="18" charset="0"/>
                          <a:cs typeface="Times New Roman"/>
                        </a:rPr>
                        <a:t>Write and edit work so that it conforms to the guidelines in style manual, such as that of the Modern Language Association (MLA) or the American Psychological Association (APA).</a:t>
                      </a:r>
                      <a:endParaRPr lang="en-US" sz="1450" kern="100">
                        <a:solidFill>
                          <a:srgbClr val="1A4480"/>
                        </a:solidFill>
                        <a:effectLst/>
                        <a:latin typeface="+mj-lt"/>
                        <a:ea typeface="Calibri" panose="020F0502020204030204" pitchFamily="34" charset="0"/>
                        <a:cs typeface="Times New Roman"/>
                      </a:endParaRPr>
                    </a:p>
                    <a:p>
                      <a:pPr marL="342900" marR="0" lvl="0" indent="-342900">
                        <a:lnSpc>
                          <a:spcPct val="107000"/>
                        </a:lnSpc>
                        <a:spcBef>
                          <a:spcPts val="0"/>
                        </a:spcBef>
                        <a:spcAft>
                          <a:spcPts val="0"/>
                        </a:spcAft>
                        <a:buFont typeface="+mj-lt"/>
                        <a:buAutoNum type="alphaUcPeriod"/>
                      </a:pPr>
                      <a:r>
                        <a:rPr lang="en-US" sz="1450" kern="100">
                          <a:solidFill>
                            <a:srgbClr val="1A4480"/>
                          </a:solidFill>
                          <a:effectLst/>
                          <a:latin typeface="+mj-lt"/>
                          <a:ea typeface="Times New Roman" panose="02020603050405020304" pitchFamily="18" charset="0"/>
                          <a:cs typeface="Times New Roman"/>
                        </a:rPr>
                        <a:t>Spell correctly, consulting reference materials to check as needed.</a:t>
                      </a:r>
                      <a:endParaRPr lang="en-US" sz="1450" kern="100">
                        <a:solidFill>
                          <a:srgbClr val="1A4480"/>
                        </a:solidFill>
                        <a:effectLst/>
                        <a:latin typeface="+mj-lt"/>
                        <a:ea typeface="Calibri" panose="020F0502020204030204" pitchFamily="34" charset="0"/>
                        <a:cs typeface="Times New Roman"/>
                      </a:endParaRPr>
                    </a:p>
                    <a:p>
                      <a:pPr marL="0" marR="0">
                        <a:lnSpc>
                          <a:spcPct val="107000"/>
                        </a:lnSpc>
                        <a:spcBef>
                          <a:spcPts val="0"/>
                        </a:spcBef>
                        <a:spcAft>
                          <a:spcPts val="0"/>
                        </a:spcAft>
                      </a:pPr>
                      <a:endParaRPr lang="en-US" sz="145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9743" y="4303138"/>
            <a:ext cx="11488866" cy="191874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u="sng">
                <a:solidFill>
                  <a:srgbClr val="FFFFFF"/>
                </a:solidFill>
                <a:latin typeface="+mj-lt"/>
                <a:ea typeface="+mn-lt"/>
                <a:cs typeface="+mn-lt"/>
              </a:rPr>
              <a:t>Revisions</a:t>
            </a:r>
            <a:r>
              <a:rPr lang="en-US" sz="2000" b="1">
                <a:solidFill>
                  <a:srgbClr val="FFFFFF"/>
                </a:solidFill>
                <a:latin typeface="+mj-lt"/>
                <a:ea typeface="+mn-lt"/>
                <a:cs typeface="+mn-lt"/>
              </a:rPr>
              <a:t>:</a:t>
            </a:r>
            <a:endParaRPr lang="en-US" sz="2400">
              <a:latin typeface="+mj-lt"/>
              <a:ea typeface="+mn-lt"/>
              <a:cs typeface="+mn-lt"/>
            </a:endParaRPr>
          </a:p>
          <a:p>
            <a:pPr marL="342900" marR="0" lvl="0" indent="-342900" fontAlgn="base">
              <a:lnSpc>
                <a:spcPct val="107000"/>
              </a:lnSpc>
              <a:spcBef>
                <a:spcPts val="0"/>
              </a:spcBef>
              <a:spcAft>
                <a:spcPts val="0"/>
              </a:spcAft>
              <a:buSzPts val="1000"/>
              <a:buFont typeface="Arial"/>
              <a:buChar char="•"/>
              <a:tabLst>
                <a:tab pos="457200" algn="l"/>
              </a:tabLst>
            </a:pPr>
            <a:r>
              <a:rPr lang="en-US" sz="2000" b="1" kern="100">
                <a:solidFill>
                  <a:schemeClr val="bg1"/>
                </a:solidFill>
                <a:effectLst/>
                <a:latin typeface="+mj-lt"/>
                <a:ea typeface="Times New Roman" panose="02020603050405020304" pitchFamily="18" charset="0"/>
                <a:cs typeface="Times New Roman"/>
              </a:rPr>
              <a:t>11.LU.</a:t>
            </a:r>
            <a:r>
              <a:rPr lang="en-US" sz="2000" b="1" kern="100">
                <a:solidFill>
                  <a:schemeClr val="bg1"/>
                </a:solidFill>
                <a:latin typeface="+mj-lt"/>
                <a:ea typeface="Times New Roman" panose="02020603050405020304" pitchFamily="18" charset="0"/>
                <a:cs typeface="Times New Roman"/>
              </a:rPr>
              <a:t>2.-</a:t>
            </a:r>
            <a:r>
              <a:rPr lang="en-US" sz="2000" b="1" kern="100">
                <a:solidFill>
                  <a:schemeClr val="bg1"/>
                </a:solidFill>
                <a:effectLst/>
                <a:latin typeface="+mj-lt"/>
                <a:ea typeface="Times New Roman" panose="02020603050405020304" pitchFamily="18" charset="0"/>
                <a:cs typeface="Times New Roman"/>
              </a:rPr>
              <a:t> Contains the mechanics expectations for grade eleven </a:t>
            </a:r>
            <a:endParaRPr lang="en-US" sz="2000"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a:buChar char="•"/>
              <a:tabLst>
                <a:tab pos="457200" algn="l"/>
              </a:tabLst>
            </a:pPr>
            <a:r>
              <a:rPr lang="en-US" sz="2000" b="1" kern="100">
                <a:solidFill>
                  <a:schemeClr val="bg1"/>
                </a:solidFill>
                <a:effectLst/>
                <a:latin typeface="+mj-lt"/>
                <a:ea typeface="Times New Roman" panose="02020603050405020304" pitchFamily="18" charset="0"/>
                <a:cs typeface="Times New Roman"/>
              </a:rPr>
              <a:t>11.LU.</a:t>
            </a:r>
            <a:r>
              <a:rPr lang="en-US" sz="2000" b="1" kern="100">
                <a:solidFill>
                  <a:schemeClr val="bg1"/>
                </a:solidFill>
                <a:latin typeface="+mj-lt"/>
                <a:ea typeface="Times New Roman" panose="02020603050405020304" pitchFamily="18" charset="0"/>
                <a:cs typeface="Times New Roman"/>
              </a:rPr>
              <a:t>2.A</a:t>
            </a:r>
            <a:r>
              <a:rPr lang="en-US" sz="2000" b="1" kern="100">
                <a:solidFill>
                  <a:schemeClr val="bg1"/>
                </a:solidFill>
                <a:effectLst/>
                <a:latin typeface="+mj-lt"/>
                <a:ea typeface="Times New Roman" panose="02020603050405020304" pitchFamily="18" charset="0"/>
                <a:cs typeface="Times New Roman"/>
              </a:rPr>
              <a:t>. Aligns to 2017 11.7a and clarifies the roles for using a colon when writing. </a:t>
            </a:r>
            <a:endParaRPr lang="en-US" sz="2000"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a:buChar char="•"/>
              <a:tabLst>
                <a:tab pos="457200" algn="l"/>
              </a:tabLst>
            </a:pPr>
            <a:r>
              <a:rPr lang="en-US" sz="2000" b="1" kern="100">
                <a:solidFill>
                  <a:schemeClr val="bg1"/>
                </a:solidFill>
                <a:effectLst/>
                <a:latin typeface="+mj-lt"/>
                <a:ea typeface="Times New Roman" panose="02020603050405020304" pitchFamily="18" charset="0"/>
                <a:cs typeface="Times New Roman"/>
              </a:rPr>
              <a:t>11.LU.</a:t>
            </a:r>
            <a:r>
              <a:rPr lang="en-US" sz="2000" b="1" kern="100">
                <a:solidFill>
                  <a:schemeClr val="bg1"/>
                </a:solidFill>
                <a:latin typeface="+mj-lt"/>
                <a:ea typeface="Times New Roman" panose="02020603050405020304" pitchFamily="18" charset="0"/>
                <a:cs typeface="Times New Roman"/>
              </a:rPr>
              <a:t>2.B</a:t>
            </a:r>
            <a:r>
              <a:rPr lang="en-US" sz="2000" b="1" kern="100">
                <a:solidFill>
                  <a:schemeClr val="bg1"/>
                </a:solidFill>
                <a:effectLst/>
                <a:latin typeface="+mj-lt"/>
                <a:ea typeface="Times New Roman" panose="02020603050405020304" pitchFamily="18" charset="0"/>
                <a:cs typeface="Times New Roman"/>
              </a:rPr>
              <a:t>. - Aligns to 2017 11.8d and uses a style manual to apply rules for punctuation and formatting of direct quotes. </a:t>
            </a:r>
            <a:endParaRPr lang="en-US" sz="2000" b="1" kern="100">
              <a:solidFill>
                <a:schemeClr val="bg1"/>
              </a:solidFill>
              <a:effectLst/>
              <a:latin typeface="+mj-lt"/>
              <a:ea typeface="Calibri" panose="020F0502020204030204" pitchFamily="34" charset="0"/>
              <a:cs typeface="Times New Roman"/>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p:txBody>
      </p:sp>
      <p:pic>
        <p:nvPicPr>
          <p:cNvPr id="2" name="Audio Recording Apr 29, 2024 at 2:31:05 PM">
            <a:hlinkClick r:id="" action="ppaction://media"/>
            <a:extLst>
              <a:ext uri="{FF2B5EF4-FFF2-40B4-BE49-F238E27FC236}">
                <a16:creationId xmlns:a16="http://schemas.microsoft.com/office/drawing/2014/main" id="{4494CE81-7B22-5E32-44DD-87E000472D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1350" y="4449708"/>
            <a:ext cx="812800" cy="812800"/>
          </a:xfrm>
          <a:prstGeom prst="rect">
            <a:avLst/>
          </a:prstGeom>
        </p:spPr>
      </p:pic>
    </p:spTree>
    <p:extLst>
      <p:ext uri="{BB962C8B-B14F-4D97-AF65-F5344CB8AC3E}">
        <p14:creationId xmlns:p14="http://schemas.microsoft.com/office/powerpoint/2010/main" val="1001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36</a:t>
            </a:fld>
            <a:endParaRPr lang="en-US"/>
          </a:p>
        </p:txBody>
      </p:sp>
      <p:pic>
        <p:nvPicPr>
          <p:cNvPr id="3" name="Audio Recording Apr 29, 2024 at 2:32:59 PM">
            <a:hlinkClick r:id="" action="ppaction://media"/>
            <a:extLst>
              <a:ext uri="{FF2B5EF4-FFF2-40B4-BE49-F238E27FC236}">
                <a16:creationId xmlns:a16="http://schemas.microsoft.com/office/drawing/2014/main" id="{85AD9704-3565-9320-2CBC-D19B7F3A3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050" y="5366789"/>
            <a:ext cx="812800" cy="8128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11541547"/>
              </p:ext>
            </p:extLst>
          </p:nvPr>
        </p:nvGraphicFramePr>
        <p:xfrm>
          <a:off x="353391" y="265044"/>
          <a:ext cx="11452080" cy="5863735"/>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3695">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06535">
                <a:tc>
                  <a:txBody>
                    <a:bodyPr/>
                    <a:lstStyle/>
                    <a:p>
                      <a:pPr marL="0" marR="0" fontAlgn="base">
                        <a:spcBef>
                          <a:spcPts val="0"/>
                        </a:spcBef>
                        <a:spcAft>
                          <a:spcPts val="0"/>
                        </a:spcAft>
                      </a:pPr>
                      <a:r>
                        <a:rPr lang="en-US" sz="2000" b="1" kern="100">
                          <a:solidFill>
                            <a:srgbClr val="1A4480"/>
                          </a:solidFill>
                          <a:effectLst/>
                          <a:latin typeface="+mj-lt"/>
                          <a:ea typeface="Times New Roman" panose="02020603050405020304" pitchFamily="18" charset="0"/>
                          <a:cs typeface="Times New Roman" panose="02020603050405020304" pitchFamily="18" charset="0"/>
                        </a:rPr>
                        <a:t>11.1 The student will make planned informative and persuasive multimodal, interactive presentations collaboratively and individually. </a:t>
                      </a:r>
                      <a:r>
                        <a:rPr lang="en-US" sz="2000" kern="100">
                          <a:effectLst/>
                          <a:latin typeface="+mj-lt"/>
                          <a:ea typeface="Times New Roman" panose="02020603050405020304" pitchFamily="18" charset="0"/>
                          <a:cs typeface="Times New Roman" panose="02020603050405020304" pitchFamily="18" charset="0"/>
                        </a:rPr>
                        <a:t>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c) Demonstrate the ability to work collaboratively with diverse teams.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e) Use a variety of strategies to listen actively and speak using appropriate discussion rules with awareness of verbal and nonverbal cues</a:t>
                      </a:r>
                      <a:r>
                        <a:rPr lang="en-US" sz="2000" kern="100">
                          <a:effectLst/>
                          <a:latin typeface="+mj-lt"/>
                          <a:ea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endParaRPr lang="en-US" sz="20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mj-lt"/>
                          <a:ea typeface="+mn-ea"/>
                          <a:cs typeface="+mn-cs"/>
                        </a:rPr>
                        <a:t>1</a:t>
                      </a:r>
                      <a:r>
                        <a:rPr lang="en-US" sz="1600" b="1" kern="1200">
                          <a:solidFill>
                            <a:schemeClr val="dk1"/>
                          </a:solidFill>
                          <a:effectLst/>
                          <a:highlight>
                            <a:srgbClr val="FFFFFF"/>
                          </a:highlight>
                          <a:latin typeface="+mj-lt"/>
                          <a:ea typeface="+mn-ea"/>
                          <a:cs typeface="+mn-cs"/>
                        </a:rPr>
                        <a:t>1.C</a:t>
                      </a:r>
                      <a:endParaRPr lang="en-US" sz="1600" kern="1200">
                        <a:solidFill>
                          <a:schemeClr val="dk1"/>
                        </a:solidFill>
                        <a:effectLst/>
                        <a:highlight>
                          <a:srgbClr val="FFFFFF"/>
                        </a:highlight>
                        <a:latin typeface="+mj-lt"/>
                        <a:ea typeface="+mn-ea"/>
                        <a:cs typeface="+mn-cs"/>
                      </a:endParaRPr>
                    </a:p>
                    <a:p>
                      <a:r>
                        <a:rPr lang="en-US" sz="1600" b="1" kern="1200">
                          <a:solidFill>
                            <a:schemeClr val="dk1"/>
                          </a:solidFill>
                          <a:effectLst/>
                          <a:highlight>
                            <a:srgbClr val="FFFFFF"/>
                          </a:highlight>
                          <a:latin typeface="+mj-lt"/>
                          <a:ea typeface="+mn-ea"/>
                          <a:cs typeface="+mn-cs"/>
                        </a:rPr>
                        <a:t>The student will develop effective oral communication and collaboration skills to build a community of learners that process, understand, and interpret content together</a:t>
                      </a:r>
                      <a:r>
                        <a:rPr lang="en-US" sz="1600" u="sng" kern="1200">
                          <a:solidFill>
                            <a:schemeClr val="dk1"/>
                          </a:solidFill>
                          <a:effectLst/>
                          <a:highlight>
                            <a:srgbClr val="FFFFFF"/>
                          </a:highlight>
                          <a:latin typeface="+mj-lt"/>
                          <a:ea typeface="+mn-ea"/>
                          <a:cs typeface="+mn-cs"/>
                        </a:rPr>
                        <a:t>.</a:t>
                      </a:r>
                      <a:endParaRPr lang="en-US" sz="1600" kern="1200">
                        <a:solidFill>
                          <a:schemeClr val="dk1"/>
                        </a:solidFill>
                        <a:effectLst/>
                        <a:highlight>
                          <a:srgbClr val="FFFFFF"/>
                        </a:highlight>
                        <a:latin typeface="+mj-lt"/>
                        <a:ea typeface="+mn-ea"/>
                        <a:cs typeface="+mn-cs"/>
                      </a:endParaRPr>
                    </a:p>
                    <a:p>
                      <a:r>
                        <a:rPr lang="en-US" sz="1600" b="1" kern="1200">
                          <a:solidFill>
                            <a:schemeClr val="dk1"/>
                          </a:solidFill>
                          <a:effectLst/>
                          <a:highlight>
                            <a:srgbClr val="FFFFFF"/>
                          </a:highlight>
                          <a:latin typeface="+mj-lt"/>
                          <a:ea typeface="+mn-ea"/>
                          <a:cs typeface="+mn-cs"/>
                        </a:rPr>
                        <a:t> </a:t>
                      </a:r>
                      <a:endParaRPr lang="en-US" sz="1600" kern="1200">
                        <a:solidFill>
                          <a:schemeClr val="dk1"/>
                        </a:solidFill>
                        <a:effectLst/>
                        <a:highlight>
                          <a:srgbClr val="FFFFFF"/>
                        </a:highlight>
                        <a:latin typeface="+mj-lt"/>
                        <a:ea typeface="+mn-ea"/>
                        <a:cs typeface="+mn-cs"/>
                      </a:endParaRPr>
                    </a:p>
                    <a:p>
                      <a:r>
                        <a:rPr lang="en-US" sz="1600" b="1" kern="1200">
                          <a:solidFill>
                            <a:schemeClr val="dk1"/>
                          </a:solidFill>
                          <a:effectLst/>
                          <a:highlight>
                            <a:srgbClr val="FFFFFF"/>
                          </a:highlight>
                          <a:latin typeface="+mj-lt"/>
                          <a:ea typeface="+mn-ea"/>
                          <a:cs typeface="+mn-cs"/>
                        </a:rPr>
                        <a:t>11.C.1 Communication, Listening, and Collaboration</a:t>
                      </a:r>
                      <a:endParaRPr lang="en-US" sz="1600" kern="1200">
                        <a:solidFill>
                          <a:schemeClr val="dk1"/>
                        </a:solidFill>
                        <a:effectLst/>
                        <a:highlight>
                          <a:srgbClr val="FFFFFF"/>
                        </a:highlight>
                        <a:latin typeface="+mj-lt"/>
                        <a:ea typeface="+mn-ea"/>
                        <a:cs typeface="+mn-cs"/>
                      </a:endParaRPr>
                    </a:p>
                    <a:p>
                      <a:pPr lvl="0"/>
                      <a:r>
                        <a:rPr lang="en-US" sz="1600" kern="1200">
                          <a:solidFill>
                            <a:srgbClr val="3E5B91"/>
                          </a:solidFill>
                          <a:effectLst/>
                          <a:highlight>
                            <a:srgbClr val="FFFFFF"/>
                          </a:highlight>
                          <a:latin typeface="+mj-lt"/>
                          <a:ea typeface="+mn-ea"/>
                          <a:cs typeface="+mn-cs"/>
                        </a:rPr>
                        <a:t>A. Facilitate and contribute to a range of sustained collaborative discussions with diverse partners on grade eleven topics and texts. This includes:</a:t>
                      </a:r>
                    </a:p>
                    <a:p>
                      <a:pPr lvl="0"/>
                      <a:r>
                        <a:rPr lang="en-US" sz="1600" kern="1200" err="1">
                          <a:solidFill>
                            <a:srgbClr val="3E5B91"/>
                          </a:solidFill>
                          <a:effectLst/>
                          <a:highlight>
                            <a:srgbClr val="FFFFFF"/>
                          </a:highlight>
                          <a:latin typeface="+mj-lt"/>
                          <a:ea typeface="+mn-ea"/>
                          <a:cs typeface="+mn-cs"/>
                        </a:rPr>
                        <a:t>i</a:t>
                      </a:r>
                      <a:r>
                        <a:rPr lang="en-US" sz="1600" kern="1200">
                          <a:solidFill>
                            <a:srgbClr val="3E5B91"/>
                          </a:solidFill>
                          <a:effectLst/>
                          <a:highlight>
                            <a:srgbClr val="FFFFFF"/>
                          </a:highlight>
                          <a:latin typeface="+mj-lt"/>
                          <a:ea typeface="+mn-ea"/>
                          <a:cs typeface="+mn-cs"/>
                        </a:rPr>
                        <a:t>. Applying a variety of strategies to listen actively and speak purposefully and respectfully.</a:t>
                      </a:r>
                    </a:p>
                    <a:p>
                      <a:pPr lvl="0"/>
                      <a:r>
                        <a:rPr lang="en-US" sz="1600" kern="1200">
                          <a:solidFill>
                            <a:srgbClr val="3E5B91"/>
                          </a:solidFill>
                          <a:effectLst/>
                          <a:highlight>
                            <a:srgbClr val="FFFFFF"/>
                          </a:highlight>
                          <a:latin typeface="+mj-lt"/>
                          <a:ea typeface="+mn-ea"/>
                          <a:cs typeface="+mn-cs"/>
                        </a:rPr>
                        <a:t>ii. Demonstrating the ability to work effectively by coming to a consensus, exercising flexibility, making necessary compromises, and presenting alternate views.</a:t>
                      </a:r>
                    </a:p>
                    <a:p>
                      <a:pPr lvl="0" indent="0" algn="l">
                        <a:lnSpc>
                          <a:spcPct val="100000"/>
                        </a:lnSpc>
                        <a:spcBef>
                          <a:spcPts val="0"/>
                        </a:spcBef>
                        <a:spcAft>
                          <a:spcPts val="0"/>
                        </a:spcAft>
                        <a:buNone/>
                      </a:pPr>
                      <a:endParaRPr lang="en-US">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569746"/>
            <a:ext cx="11457211" cy="178660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a:latin typeface="+mj-lt"/>
              <a:ea typeface="+mn-lt"/>
              <a:cs typeface="+mn-lt"/>
            </a:endParaRPr>
          </a:p>
          <a:p>
            <a:pPr marL="342900" indent="-342900" fontAlgn="base">
              <a:lnSpc>
                <a:spcPct val="107000"/>
              </a:lnSpc>
              <a:buSzPts val="1000"/>
              <a:buFont typeface="Arial" pitchFamily="2" charset="2"/>
              <a:buChar char="•"/>
              <a:tabLst>
                <a:tab pos="457200" algn="l"/>
              </a:tabLst>
            </a:pPr>
            <a:r>
              <a:rPr lang="en-US" b="1" kern="100">
                <a:solidFill>
                  <a:schemeClr val="bg1"/>
                </a:solidFill>
                <a:effectLst/>
                <a:latin typeface="+mj-lt"/>
                <a:ea typeface="Times New Roman" panose="02020603050405020304" pitchFamily="18" charset="0"/>
                <a:cs typeface="Times New Roman"/>
              </a:rPr>
              <a:t>11.C.</a:t>
            </a:r>
            <a:r>
              <a:rPr lang="en-US" b="1" kern="100">
                <a:solidFill>
                  <a:schemeClr val="bg1"/>
                </a:solidFill>
                <a:latin typeface="+mj-lt"/>
                <a:ea typeface="Times New Roman" panose="02020603050405020304" pitchFamily="18" charset="0"/>
                <a:cs typeface="Times New Roman"/>
              </a:rPr>
              <a:t>1. -</a:t>
            </a:r>
            <a:r>
              <a:rPr lang="en-US" b="1" kern="100">
                <a:solidFill>
                  <a:schemeClr val="bg1"/>
                </a:solidFill>
                <a:effectLst/>
                <a:latin typeface="+mj-lt"/>
                <a:ea typeface="Times New Roman" panose="02020603050405020304" pitchFamily="18" charset="0"/>
                <a:cs typeface="Times New Roman"/>
              </a:rPr>
              <a:t> Provides the specific skills needed for collaborative discussions of grade eleven topics and texts. </a:t>
            </a:r>
            <a:endParaRPr lang="en-US"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b="1" kern="100">
                <a:solidFill>
                  <a:schemeClr val="bg1"/>
                </a:solidFill>
                <a:effectLst/>
                <a:latin typeface="+mj-lt"/>
                <a:ea typeface="Times New Roman" panose="02020603050405020304" pitchFamily="18" charset="0"/>
                <a:cs typeface="Times New Roman"/>
              </a:rPr>
              <a:t>11.C.</a:t>
            </a:r>
            <a:r>
              <a:rPr lang="en-US" b="1" kern="100">
                <a:solidFill>
                  <a:schemeClr val="bg1"/>
                </a:solidFill>
                <a:latin typeface="+mj-lt"/>
                <a:ea typeface="Times New Roman" panose="02020603050405020304" pitchFamily="18" charset="0"/>
                <a:cs typeface="Times New Roman"/>
              </a:rPr>
              <a:t>1.A</a:t>
            </a:r>
            <a:r>
              <a:rPr lang="en-US" b="1" kern="100">
                <a:solidFill>
                  <a:schemeClr val="bg1"/>
                </a:solidFill>
                <a:effectLst/>
                <a:latin typeface="+mj-lt"/>
                <a:ea typeface="Times New Roman" panose="02020603050405020304" pitchFamily="18" charset="0"/>
                <a:cs typeface="Times New Roman"/>
              </a:rPr>
              <a:t>.i. - Aligns to 2017 11.1e. </a:t>
            </a:r>
            <a:endParaRPr lang="en-US" b="1" kern="100">
              <a:solidFill>
                <a:schemeClr val="bg1"/>
              </a:solidFill>
              <a:effectLst/>
              <a:latin typeface="+mj-lt"/>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b="1" kern="100">
                <a:solidFill>
                  <a:schemeClr val="bg1"/>
                </a:solidFill>
                <a:effectLst/>
                <a:latin typeface="+mj-lt"/>
                <a:ea typeface="Times New Roman" panose="02020603050405020304" pitchFamily="18" charset="0"/>
                <a:cs typeface="Times New Roman"/>
              </a:rPr>
              <a:t>11.C.</a:t>
            </a:r>
            <a:r>
              <a:rPr lang="en-US" b="1" kern="100">
                <a:solidFill>
                  <a:schemeClr val="bg1"/>
                </a:solidFill>
                <a:latin typeface="+mj-lt"/>
                <a:ea typeface="Times New Roman" panose="02020603050405020304" pitchFamily="18" charset="0"/>
                <a:cs typeface="Times New Roman"/>
              </a:rPr>
              <a:t>1.A</a:t>
            </a:r>
            <a:r>
              <a:rPr lang="en-US" b="1" kern="100">
                <a:solidFill>
                  <a:schemeClr val="bg1"/>
                </a:solidFill>
                <a:effectLst/>
                <a:latin typeface="+mj-lt"/>
                <a:ea typeface="Times New Roman" panose="02020603050405020304" pitchFamily="18" charset="0"/>
                <a:cs typeface="Times New Roman"/>
              </a:rPr>
              <a:t>.ii. - Aligns to 2017 11.1c and provides additional clarification around how to work effectively with others. </a:t>
            </a:r>
            <a:endParaRPr lang="en-US" b="1" kern="100">
              <a:solidFill>
                <a:schemeClr val="bg1"/>
              </a:solidFill>
              <a:effectLst/>
              <a:latin typeface="+mj-lt"/>
              <a:ea typeface="Calibri" panose="020F0502020204030204" pitchFamily="34" charset="0"/>
              <a:cs typeface="Times New Roman"/>
            </a:endParaRPr>
          </a:p>
          <a:p>
            <a:pPr>
              <a:buFont typeface="Arial,Sans-Serif"/>
              <a:buChar char="•"/>
            </a:pPr>
            <a:endParaRPr lang="en-US"/>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2:34:37 PM">
            <a:hlinkClick r:id="" action="ppaction://media"/>
            <a:extLst>
              <a:ext uri="{FF2B5EF4-FFF2-40B4-BE49-F238E27FC236}">
                <a16:creationId xmlns:a16="http://schemas.microsoft.com/office/drawing/2014/main" id="{1C9820A2-EA8E-358A-73BB-3AECA6A79B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023364"/>
            <a:ext cx="812800" cy="8128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43520374"/>
              </p:ext>
            </p:extLst>
          </p:nvPr>
        </p:nvGraphicFramePr>
        <p:xfrm>
          <a:off x="353391" y="265044"/>
          <a:ext cx="11452080" cy="5977219"/>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45257">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520019">
                <a:tc>
                  <a:txBody>
                    <a:bodyPr/>
                    <a:lstStyle/>
                    <a:p>
                      <a:pPr marL="0" marR="0" fontAlgn="base">
                        <a:spcBef>
                          <a:spcPts val="0"/>
                        </a:spcBef>
                        <a:spcAft>
                          <a:spcPts val="0"/>
                        </a:spcAft>
                      </a:pPr>
                      <a:r>
                        <a:rPr lang="en-US" sz="2000" b="1" kern="100">
                          <a:solidFill>
                            <a:srgbClr val="1A4480"/>
                          </a:solidFill>
                          <a:effectLst/>
                          <a:latin typeface="+mj-lt"/>
                          <a:ea typeface="Times New Roman" panose="02020603050405020304" pitchFamily="18" charset="0"/>
                          <a:cs typeface="Times New Roman" panose="02020603050405020304" pitchFamily="18" charset="0"/>
                        </a:rPr>
                        <a:t>11.1 The student will make planned informative and persuasive multimodal, interactive presentations collaboratively and individually.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a:rPr>
                        <a:t>d) Respond thoughtfully and tactfully to diverse perspectives, summarizing points of agreement and disagreement</a:t>
                      </a:r>
                      <a:r>
                        <a:rPr lang="en-US" sz="1800" kern="100">
                          <a:solidFill>
                            <a:srgbClr val="3E5B91"/>
                          </a:solidFill>
                          <a:effectLst/>
                          <a:latin typeface="+mj-lt"/>
                          <a:ea typeface="Times New Roman" panose="02020603050405020304" pitchFamily="18" charset="0"/>
                          <a:cs typeface="Times New Roman"/>
                        </a:rPr>
                        <a:t>. </a:t>
                      </a:r>
                    </a:p>
                    <a:p>
                      <a:pPr marL="342900" marR="0" lvl="0" indent="-342900" fontAlgn="base">
                        <a:spcBef>
                          <a:spcPts val="0"/>
                        </a:spcBef>
                        <a:spcAft>
                          <a:spcPts val="0"/>
                        </a:spcAft>
                        <a:buClr>
                          <a:srgbClr val="FFFFFF"/>
                        </a:buClr>
                        <a:buFont typeface="Symbol" pitchFamily="2" charset="2"/>
                        <a:buChar char=""/>
                      </a:pPr>
                      <a:endParaRPr lang="en-US" sz="15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600" b="1" kern="1200">
                          <a:solidFill>
                            <a:schemeClr val="dk1"/>
                          </a:solidFill>
                          <a:effectLst/>
                          <a:highlight>
                            <a:srgbClr val="FFFFFF"/>
                          </a:highlight>
                          <a:latin typeface="+mj-lt"/>
                          <a:ea typeface="+mn-ea"/>
                          <a:cs typeface="+mn-cs"/>
                        </a:rPr>
                        <a:t>11.C</a:t>
                      </a:r>
                      <a:endParaRPr lang="en-US" sz="1600" kern="1200">
                        <a:solidFill>
                          <a:schemeClr val="dk1"/>
                        </a:solidFill>
                        <a:effectLst/>
                        <a:highlight>
                          <a:srgbClr val="FFFFFF"/>
                        </a:highlight>
                        <a:latin typeface="+mj-lt"/>
                        <a:ea typeface="+mn-ea"/>
                        <a:cs typeface="+mn-cs"/>
                      </a:endParaRPr>
                    </a:p>
                    <a:p>
                      <a:r>
                        <a:rPr lang="en-US" sz="1600" b="1" kern="1200">
                          <a:solidFill>
                            <a:schemeClr val="dk1"/>
                          </a:solidFill>
                          <a:effectLst/>
                          <a:highlight>
                            <a:srgbClr val="FFFFFF"/>
                          </a:highlight>
                          <a:latin typeface="+mj-lt"/>
                          <a:ea typeface="+mn-ea"/>
                          <a:cs typeface="+mn-cs"/>
                        </a:rPr>
                        <a:t>The student will develop effective oral communication and collaboration skills to build a community of learners that process, understand, and interpret content together</a:t>
                      </a:r>
                      <a:r>
                        <a:rPr lang="en-US" sz="1600" u="sng" kern="1200">
                          <a:solidFill>
                            <a:schemeClr val="dk1"/>
                          </a:solidFill>
                          <a:effectLst/>
                          <a:highlight>
                            <a:srgbClr val="FFFFFF"/>
                          </a:highlight>
                          <a:latin typeface="+mj-lt"/>
                          <a:ea typeface="+mn-ea"/>
                          <a:cs typeface="+mn-cs"/>
                        </a:rPr>
                        <a:t>.</a:t>
                      </a:r>
                      <a:endParaRPr lang="en-US" sz="1600" kern="1200">
                        <a:solidFill>
                          <a:schemeClr val="dk1"/>
                        </a:solidFill>
                        <a:effectLst/>
                        <a:highlight>
                          <a:srgbClr val="FFFFFF"/>
                        </a:highlight>
                        <a:latin typeface="+mj-lt"/>
                        <a:ea typeface="+mn-ea"/>
                        <a:cs typeface="+mn-cs"/>
                      </a:endParaRPr>
                    </a:p>
                    <a:p>
                      <a:r>
                        <a:rPr lang="en-US" sz="1600" b="1" kern="1200">
                          <a:solidFill>
                            <a:schemeClr val="dk1"/>
                          </a:solidFill>
                          <a:effectLst/>
                          <a:highlight>
                            <a:srgbClr val="FFFFFF"/>
                          </a:highlight>
                          <a:latin typeface="+mj-lt"/>
                          <a:ea typeface="+mn-ea"/>
                          <a:cs typeface="+mn-cs"/>
                        </a:rPr>
                        <a:t> </a:t>
                      </a:r>
                      <a:endParaRPr lang="en-US" sz="1600" kern="1200">
                        <a:solidFill>
                          <a:schemeClr val="dk1"/>
                        </a:solidFill>
                        <a:effectLst/>
                        <a:highlight>
                          <a:srgbClr val="FFFFFF"/>
                        </a:highlight>
                        <a:latin typeface="+mj-lt"/>
                        <a:ea typeface="+mn-ea"/>
                        <a:cs typeface="+mn-cs"/>
                      </a:endParaRPr>
                    </a:p>
                    <a:p>
                      <a:r>
                        <a:rPr lang="en-US" sz="1600" b="1" kern="1200">
                          <a:solidFill>
                            <a:schemeClr val="dk1"/>
                          </a:solidFill>
                          <a:effectLst/>
                          <a:highlight>
                            <a:srgbClr val="FFFFFF"/>
                          </a:highlight>
                          <a:latin typeface="+mj-lt"/>
                          <a:ea typeface="+mn-ea"/>
                          <a:cs typeface="+mn-cs"/>
                        </a:rPr>
                        <a:t>11.C.1 Communication, Listening, and Collaboration</a:t>
                      </a:r>
                      <a:endParaRPr lang="en-US" sz="1600" kern="1200">
                        <a:solidFill>
                          <a:schemeClr val="dk1"/>
                        </a:solidFill>
                        <a:effectLst/>
                        <a:highlight>
                          <a:srgbClr val="FFFFFF"/>
                        </a:highlight>
                        <a:latin typeface="+mj-lt"/>
                        <a:ea typeface="+mn-ea"/>
                        <a:cs typeface="+mn-cs"/>
                      </a:endParaRPr>
                    </a:p>
                    <a:p>
                      <a:pPr lvl="0"/>
                      <a:r>
                        <a:rPr lang="en-US" sz="1600" kern="1200">
                          <a:solidFill>
                            <a:srgbClr val="3E5B91"/>
                          </a:solidFill>
                          <a:effectLst/>
                          <a:highlight>
                            <a:srgbClr val="FFFFFF"/>
                          </a:highlight>
                          <a:latin typeface="+mj-lt"/>
                          <a:ea typeface="+mn-ea"/>
                          <a:cs typeface="+mn-cs"/>
                        </a:rPr>
                        <a:t>A. Facilitate and contribute to a range of sustained collaborative discussions with diverse partners on grade eleven topics and texts. This includes:</a:t>
                      </a:r>
                    </a:p>
                    <a:p>
                      <a:pPr lvl="0"/>
                      <a:r>
                        <a:rPr lang="en-US" sz="1600" kern="1200">
                          <a:solidFill>
                            <a:srgbClr val="3E5B91"/>
                          </a:solidFill>
                          <a:effectLst/>
                          <a:highlight>
                            <a:srgbClr val="FFFFFF"/>
                          </a:highlight>
                          <a:latin typeface="+mj-lt"/>
                          <a:ea typeface="+mn-ea"/>
                          <a:cs typeface="+mn-cs"/>
                        </a:rPr>
                        <a:t>iii. Responding thoughtfully and tactfully with evidence to diverse perspectives.</a:t>
                      </a:r>
                    </a:p>
                    <a:p>
                      <a:pPr lvl="0"/>
                      <a:r>
                        <a:rPr lang="en-US" sz="1600" kern="1200">
                          <a:solidFill>
                            <a:srgbClr val="3E5B91"/>
                          </a:solidFill>
                          <a:effectLst/>
                          <a:highlight>
                            <a:srgbClr val="FFFFFF"/>
                          </a:highlight>
                          <a:latin typeface="+mj-lt"/>
                          <a:ea typeface="+mn-ea"/>
                          <a:cs typeface="+mn-cs"/>
                        </a:rPr>
                        <a:t>iv. Summarizing points of agreement and disagreement.</a:t>
                      </a:r>
                    </a:p>
                    <a:p>
                      <a:pPr lvl="0"/>
                      <a:r>
                        <a:rPr lang="en-US" sz="1600" kern="1200">
                          <a:solidFill>
                            <a:srgbClr val="3E5B91"/>
                          </a:solidFill>
                          <a:effectLst/>
                          <a:highlight>
                            <a:srgbClr val="FFFFFF"/>
                          </a:highlight>
                          <a:latin typeface="+mj-lt"/>
                          <a:ea typeface="+mn-ea"/>
                          <a:cs typeface="+mn-cs"/>
                        </a:rPr>
                        <a:t>v. Assessing, evaluating critically, and using information accurately to fulfill the task.</a:t>
                      </a:r>
                    </a:p>
                    <a:p>
                      <a:pPr lvl="0"/>
                      <a:r>
                        <a:rPr lang="en-US" sz="1600" kern="1200">
                          <a:solidFill>
                            <a:srgbClr val="3E5B91"/>
                          </a:solidFill>
                          <a:effectLst/>
                          <a:highlight>
                            <a:srgbClr val="FFFFFF"/>
                          </a:highlight>
                          <a:latin typeface="+mj-lt"/>
                          <a:ea typeface="+mn-ea"/>
                          <a:cs typeface="+mn-cs"/>
                        </a:rPr>
                        <a:t>vi. Using reflection to evaluate one's own role in the group process in small-group activities.</a:t>
                      </a:r>
                    </a:p>
                    <a:p>
                      <a:pPr lvl="0" indent="0" algn="l">
                        <a:lnSpc>
                          <a:spcPct val="100000"/>
                        </a:lnSpc>
                        <a:spcBef>
                          <a:spcPts val="0"/>
                        </a:spcBef>
                        <a:spcAft>
                          <a:spcPts val="0"/>
                        </a:spcAft>
                        <a:buNone/>
                      </a:pPr>
                      <a:endParaRPr lang="en-US">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5083444"/>
            <a:ext cx="11457211" cy="119000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kern="100">
                <a:solidFill>
                  <a:schemeClr val="bg1"/>
                </a:solidFill>
                <a:latin typeface="Georgia"/>
                <a:cs typeface="Times New Roman"/>
              </a:rPr>
              <a:t>Revisions:</a:t>
            </a:r>
          </a:p>
          <a:p>
            <a:pPr marL="285750" indent="-285750">
              <a:lnSpc>
                <a:spcPct val="107000"/>
              </a:lnSpc>
              <a:buSzPts val="1000"/>
              <a:buFont typeface="Arial"/>
              <a:buChar char="•"/>
            </a:pPr>
            <a:r>
              <a:rPr lang="en-US" sz="1600" b="1" kern="100">
                <a:solidFill>
                  <a:schemeClr val="bg1"/>
                </a:solidFill>
                <a:latin typeface="Georgia"/>
                <a:cs typeface="Times New Roman"/>
              </a:rPr>
              <a:t>11.C.1.A.iii.- Aligns to 2017 11.1d.</a:t>
            </a:r>
          </a:p>
          <a:p>
            <a:pPr marL="285750" indent="-285750">
              <a:lnSpc>
                <a:spcPct val="107000"/>
              </a:lnSpc>
              <a:buSzPts val="1000"/>
              <a:buFont typeface="Arial"/>
              <a:buChar char="•"/>
            </a:pPr>
            <a:r>
              <a:rPr lang="en-US" sz="1600" b="1" kern="100">
                <a:solidFill>
                  <a:schemeClr val="bg1"/>
                </a:solidFill>
                <a:latin typeface="Georgia"/>
                <a:cs typeface="Times New Roman"/>
              </a:rPr>
              <a:t>11.C.1.A.iv.- Aligns to 2017 11.1d.</a:t>
            </a:r>
          </a:p>
          <a:p>
            <a:pPr>
              <a:buFont typeface="Arial,Sans-Serif"/>
              <a:buChar char="•"/>
            </a:pPr>
            <a:endParaRPr lang="en-US">
              <a:cs typeface="Calibri"/>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2:38:34 PM">
            <a:hlinkClick r:id="" action="ppaction://media"/>
            <a:extLst>
              <a:ext uri="{FF2B5EF4-FFF2-40B4-BE49-F238E27FC236}">
                <a16:creationId xmlns:a16="http://schemas.microsoft.com/office/drawing/2014/main" id="{D2FF9881-1381-D1FC-9FCE-DB9671665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3862" y="5272047"/>
            <a:ext cx="812800" cy="812800"/>
          </a:xfrm>
          <a:prstGeom prst="rect">
            <a:avLst/>
          </a:prstGeom>
        </p:spPr>
      </p:pic>
    </p:spTree>
    <p:extLst>
      <p:ext uri="{BB962C8B-B14F-4D97-AF65-F5344CB8AC3E}">
        <p14:creationId xmlns:p14="http://schemas.microsoft.com/office/powerpoint/2010/main" val="135998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62467385"/>
              </p:ext>
            </p:extLst>
          </p:nvPr>
        </p:nvGraphicFramePr>
        <p:xfrm>
          <a:off x="353391" y="265043"/>
          <a:ext cx="11452080" cy="6125283"/>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23224">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8083">
                <a:tc>
                  <a:txBody>
                    <a:bodyPr/>
                    <a:lstStyle/>
                    <a:p>
                      <a:pPr marL="0" marR="0" fontAlgn="base">
                        <a:spcBef>
                          <a:spcPts val="0"/>
                        </a:spcBef>
                        <a:spcAft>
                          <a:spcPts val="0"/>
                        </a:spcAft>
                      </a:pPr>
                      <a:r>
                        <a:rPr lang="en-US" sz="2000" b="1" kern="100">
                          <a:solidFill>
                            <a:srgbClr val="1A4480"/>
                          </a:solidFill>
                          <a:effectLst/>
                          <a:latin typeface="+mj-lt"/>
                          <a:ea typeface="Times New Roman" panose="02020603050405020304" pitchFamily="18" charset="0"/>
                          <a:cs typeface="Times New Roman" panose="02020603050405020304" pitchFamily="18" charset="0"/>
                        </a:rPr>
                        <a:t>11.1 The student will make planned informative and persuasive multimodal, interactive presentations collaboratively and individually.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a) Select and effectively use multimodal tools to design and develop presentation content.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e) Use a variety of strategies to listen actively and speak using appropriate discussion rules with awareness of verbal and nonverbal cues. .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h) Use vocabulary appropriate to the topic, audience, and purpose. </a:t>
                      </a:r>
                    </a:p>
                    <a:p>
                      <a:pPr marL="0" marR="0">
                        <a:lnSpc>
                          <a:spcPct val="107000"/>
                        </a:lnSpc>
                        <a:spcBef>
                          <a:spcPts val="0"/>
                        </a:spcBef>
                        <a:spcAft>
                          <a:spcPts val="0"/>
                        </a:spcAft>
                      </a:pPr>
                      <a:endParaRPr lang="en-US" sz="24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2000" b="1" kern="1200">
                          <a:solidFill>
                            <a:schemeClr val="dk1"/>
                          </a:solidFill>
                          <a:effectLst/>
                          <a:highlight>
                            <a:srgbClr val="FFFFFF"/>
                          </a:highlight>
                          <a:latin typeface="+mj-lt"/>
                          <a:ea typeface="+mn-ea"/>
                          <a:cs typeface="+mn-cs"/>
                        </a:rPr>
                        <a:t>11.C.2 Speaking and Presentation of Ideas</a:t>
                      </a:r>
                      <a:endParaRPr lang="en-US" sz="2000" kern="1200">
                        <a:solidFill>
                          <a:schemeClr val="dk1"/>
                        </a:solidFill>
                        <a:effectLst/>
                        <a:highlight>
                          <a:srgbClr val="FFFFFF"/>
                        </a:highlight>
                        <a:latin typeface="+mj-lt"/>
                        <a:ea typeface="+mn-ea"/>
                        <a:cs typeface="+mn-cs"/>
                      </a:endParaRPr>
                    </a:p>
                    <a:p>
                      <a:pPr lvl="0"/>
                      <a:r>
                        <a:rPr lang="en-US" sz="2000" kern="1200">
                          <a:solidFill>
                            <a:schemeClr val="dk1"/>
                          </a:solidFill>
                          <a:effectLst/>
                          <a:highlight>
                            <a:srgbClr val="FFFFFF"/>
                          </a:highlight>
                          <a:latin typeface="+mj-lt"/>
                          <a:ea typeface="+mn-ea"/>
                          <a:cs typeface="+mn-cs"/>
                        </a:rPr>
                        <a:t>A. Report orally on a topic or text or present an opinion. This includes:</a:t>
                      </a:r>
                    </a:p>
                    <a:p>
                      <a:pPr lvl="0"/>
                      <a:r>
                        <a:rPr lang="en-US" sz="2000" kern="1200" err="1">
                          <a:solidFill>
                            <a:schemeClr val="dk1"/>
                          </a:solidFill>
                          <a:effectLst/>
                          <a:highlight>
                            <a:srgbClr val="FFFFFF"/>
                          </a:highlight>
                          <a:latin typeface="+mj-lt"/>
                          <a:ea typeface="+mn-ea"/>
                          <a:cs typeface="+mn-cs"/>
                        </a:rPr>
                        <a:t>i</a:t>
                      </a:r>
                      <a:r>
                        <a:rPr lang="en-US" sz="2000" kern="1200">
                          <a:solidFill>
                            <a:schemeClr val="dk1"/>
                          </a:solidFill>
                          <a:effectLst/>
                          <a:highlight>
                            <a:srgbClr val="FFFFFF"/>
                          </a:highlight>
                          <a:latin typeface="+mj-lt"/>
                          <a:ea typeface="+mn-ea"/>
                          <a:cs typeface="+mn-cs"/>
                        </a:rPr>
                        <a:t>. Selecting the modes and purposes for presentations and synthesizing multiple streams of information.</a:t>
                      </a:r>
                    </a:p>
                    <a:p>
                      <a:pPr lvl="0"/>
                      <a:r>
                        <a:rPr lang="en-US" sz="2000" kern="1200">
                          <a:solidFill>
                            <a:schemeClr val="dk1"/>
                          </a:solidFill>
                          <a:effectLst/>
                          <a:highlight>
                            <a:srgbClr val="FFFFFF"/>
                          </a:highlight>
                          <a:latin typeface="+mj-lt"/>
                          <a:ea typeface="+mn-ea"/>
                          <a:cs typeface="+mn-cs"/>
                        </a:rPr>
                        <a:t>ii. Choosing diction and tone appropriate to the topic, audience, and purpose.</a:t>
                      </a:r>
                    </a:p>
                    <a:p>
                      <a:pPr lvl="0"/>
                      <a:r>
                        <a:rPr lang="en-US" sz="2000" kern="1200">
                          <a:solidFill>
                            <a:schemeClr val="dk1"/>
                          </a:solidFill>
                          <a:effectLst/>
                          <a:highlight>
                            <a:srgbClr val="FFFFFF"/>
                          </a:highlight>
                          <a:latin typeface="+mj-lt"/>
                          <a:ea typeface="+mn-ea"/>
                          <a:cs typeface="+mn-cs"/>
                        </a:rPr>
                        <a:t>iii. Using a variety of active listening and speaking strategies, with awareness of intent and impact of verbal and nonverbal cues.</a:t>
                      </a:r>
                    </a:p>
                    <a:p>
                      <a:pPr lvl="0" indent="0" algn="l">
                        <a:lnSpc>
                          <a:spcPct val="100000"/>
                        </a:lnSpc>
                        <a:spcBef>
                          <a:spcPts val="0"/>
                        </a:spcBef>
                        <a:spcAft>
                          <a:spcPts val="0"/>
                        </a:spcAft>
                        <a:buNone/>
                      </a:pPr>
                      <a:endParaRPr lang="en-US">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537887"/>
            <a:ext cx="11457211" cy="185243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a:latin typeface="+mj-lt"/>
              <a:ea typeface="+mn-lt"/>
              <a:cs typeface="+mn-lt"/>
            </a:endParaRPr>
          </a:p>
          <a:p>
            <a:pPr marL="285750" indent="-285750" fontAlgn="base">
              <a:lnSpc>
                <a:spcPct val="107000"/>
              </a:lnSpc>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11.C.</a:t>
            </a:r>
            <a:r>
              <a:rPr lang="en-US" sz="1600" b="1" kern="100">
                <a:solidFill>
                  <a:schemeClr val="bg1"/>
                </a:solidFill>
                <a:latin typeface="+mj-lt"/>
                <a:ea typeface="Times New Roman" panose="02020603050405020304" pitchFamily="18" charset="0"/>
                <a:cs typeface="Times New Roman"/>
              </a:rPr>
              <a:t>2. -</a:t>
            </a:r>
            <a:r>
              <a:rPr lang="en-US" sz="1600" b="1" kern="100">
                <a:solidFill>
                  <a:schemeClr val="bg1"/>
                </a:solidFill>
                <a:effectLst/>
                <a:latin typeface="+mj-lt"/>
                <a:ea typeface="Times New Roman" panose="02020603050405020304" pitchFamily="18" charset="0"/>
                <a:cs typeface="Times New Roman"/>
              </a:rPr>
              <a:t> Explicitly states expectations to incorporate formal and informal presentations and discussions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11.C.</a:t>
            </a:r>
            <a:r>
              <a:rPr lang="en-US" sz="1600" b="1" kern="100">
                <a:solidFill>
                  <a:schemeClr val="bg1"/>
                </a:solidFill>
                <a:latin typeface="+mj-lt"/>
                <a:ea typeface="Times New Roman" panose="02020603050405020304" pitchFamily="18" charset="0"/>
                <a:cs typeface="Times New Roman"/>
              </a:rPr>
              <a:t>2.A</a:t>
            </a:r>
            <a:r>
              <a:rPr lang="en-US" sz="1600" b="1" kern="100">
                <a:solidFill>
                  <a:schemeClr val="bg1"/>
                </a:solidFill>
                <a:effectLst/>
                <a:latin typeface="+mj-lt"/>
                <a:ea typeface="Times New Roman" panose="02020603050405020304" pitchFamily="18" charset="0"/>
                <a:cs typeface="Times New Roman"/>
              </a:rPr>
              <a:t>.i. - Aligns to 2017 11.1a. </a:t>
            </a: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11.C.2</a:t>
            </a:r>
            <a:r>
              <a:rPr lang="en-US" sz="1600" b="1" kern="100">
                <a:solidFill>
                  <a:schemeClr val="bg1"/>
                </a:solidFill>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A.ii. - Aligns to 2017 11.1h. </a:t>
            </a: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11.C.</a:t>
            </a:r>
            <a:r>
              <a:rPr lang="en-US" sz="1600" b="1" kern="100">
                <a:solidFill>
                  <a:schemeClr val="bg1"/>
                </a:solidFill>
                <a:latin typeface="+mj-lt"/>
                <a:ea typeface="Times New Roman" panose="02020603050405020304" pitchFamily="18" charset="0"/>
                <a:cs typeface="Times New Roman"/>
              </a:rPr>
              <a:t>2.A</a:t>
            </a:r>
            <a:r>
              <a:rPr lang="en-US" sz="1600" b="1" kern="100">
                <a:solidFill>
                  <a:schemeClr val="bg1"/>
                </a:solidFill>
                <a:effectLst/>
                <a:latin typeface="+mj-lt"/>
                <a:ea typeface="Times New Roman" panose="02020603050405020304" pitchFamily="18" charset="0"/>
                <a:cs typeface="Times New Roman"/>
              </a:rPr>
              <a:t>.iii. - Aligns to 2017 11.1e. </a:t>
            </a: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a:buFont typeface="Arial,Sans-Serif"/>
              <a:buChar char="•"/>
            </a:pPr>
            <a:endParaRPr lang="en-US" sz="1400" b="1">
              <a:solidFill>
                <a:schemeClr val="bg1"/>
              </a:solidFill>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2:39:33 PM">
            <a:hlinkClick r:id="" action="ppaction://media"/>
            <a:extLst>
              <a:ext uri="{FF2B5EF4-FFF2-40B4-BE49-F238E27FC236}">
                <a16:creationId xmlns:a16="http://schemas.microsoft.com/office/drawing/2014/main" id="{35720D59-6734-834C-152F-36826EF24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8214" y="5464106"/>
            <a:ext cx="812800" cy="812800"/>
          </a:xfrm>
          <a:prstGeom prst="rect">
            <a:avLst/>
          </a:prstGeom>
        </p:spPr>
      </p:pic>
    </p:spTree>
    <p:extLst>
      <p:ext uri="{BB962C8B-B14F-4D97-AF65-F5344CB8AC3E}">
        <p14:creationId xmlns:p14="http://schemas.microsoft.com/office/powerpoint/2010/main" val="43906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1763898519"/>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3" name="Audio Recording Apr 29, 2024 at 12:32:17 PM">
            <a:hlinkClick r:id="" action="ppaction://media"/>
            <a:extLst>
              <a:ext uri="{FF2B5EF4-FFF2-40B4-BE49-F238E27FC236}">
                <a16:creationId xmlns:a16="http://schemas.microsoft.com/office/drawing/2014/main" id="{FF5BA4C2-3408-C168-3857-7AE3A00D01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9580" y="5451117"/>
            <a:ext cx="812800" cy="812800"/>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477566106"/>
              </p:ext>
            </p:extLst>
          </p:nvPr>
        </p:nvGraphicFramePr>
        <p:xfrm>
          <a:off x="353391" y="265044"/>
          <a:ext cx="11452080" cy="59359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9083">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78700">
                <a:tc>
                  <a:txBody>
                    <a:bodyPr/>
                    <a:lstStyle/>
                    <a:p>
                      <a:pPr marL="0" marR="0" fontAlgn="base">
                        <a:spcBef>
                          <a:spcPts val="0"/>
                        </a:spcBef>
                        <a:spcAft>
                          <a:spcPts val="0"/>
                        </a:spcAft>
                      </a:pPr>
                      <a:r>
                        <a:rPr lang="en-US" sz="1800" b="1" kern="100">
                          <a:solidFill>
                            <a:srgbClr val="1A4480"/>
                          </a:solidFill>
                          <a:effectLst/>
                          <a:latin typeface="+mj-lt"/>
                          <a:ea typeface="Times New Roman" panose="02020603050405020304" pitchFamily="18" charset="0"/>
                          <a:cs typeface="Times New Roman"/>
                        </a:rPr>
                        <a:t>11.1 The student will make planned informative and persuasive multimodal, interactive presentations collaboratively and individually.  </a:t>
                      </a:r>
                    </a:p>
                    <a:p>
                      <a:pPr marL="0" marR="0" lvl="0" indent="0" fontAlgn="base">
                        <a:spcBef>
                          <a:spcPts val="0"/>
                        </a:spcBef>
                        <a:spcAft>
                          <a:spcPts val="0"/>
                        </a:spcAft>
                        <a:buClr>
                          <a:srgbClr val="FFFFFF"/>
                        </a:buClr>
                        <a:buNone/>
                      </a:pPr>
                      <a:r>
                        <a:rPr lang="en-US" sz="1800" kern="100">
                          <a:solidFill>
                            <a:srgbClr val="3E5B91"/>
                          </a:solidFill>
                          <a:effectLst/>
                          <a:latin typeface="+mj-lt"/>
                          <a:ea typeface="Times New Roman" panose="02020603050405020304" pitchFamily="18" charset="0"/>
                          <a:cs typeface="Times New Roman"/>
                        </a:rPr>
                        <a:t>f) Anticipate and address alternative or opposing perspectives and counterclaims. </a:t>
                      </a:r>
                    </a:p>
                    <a:p>
                      <a:pPr marL="0" marR="0" lvl="0" indent="0" fontAlgn="base">
                        <a:spcBef>
                          <a:spcPts val="0"/>
                        </a:spcBef>
                        <a:spcAft>
                          <a:spcPts val="0"/>
                        </a:spcAft>
                        <a:buClr>
                          <a:srgbClr val="FFFFFF"/>
                        </a:buClr>
                        <a:buNone/>
                      </a:pPr>
                      <a:r>
                        <a:rPr lang="en-US" sz="1800" kern="100">
                          <a:solidFill>
                            <a:srgbClr val="3E5B91"/>
                          </a:solidFill>
                          <a:effectLst/>
                          <a:latin typeface="+mj-lt"/>
                          <a:ea typeface="Times New Roman" panose="02020603050405020304" pitchFamily="18" charset="0"/>
                          <a:cs typeface="Times New Roman"/>
                        </a:rPr>
                        <a:t>g) Evaluate the various techniques used to construct arguments in multimodal presentations.  </a:t>
                      </a:r>
                    </a:p>
                    <a:p>
                      <a:pPr marL="0" marR="0" lvl="0" indent="0" fontAlgn="base">
                        <a:spcBef>
                          <a:spcPts val="0"/>
                        </a:spcBef>
                        <a:spcAft>
                          <a:spcPts val="0"/>
                        </a:spcAft>
                        <a:buClr>
                          <a:srgbClr val="FFFFFF"/>
                        </a:buClr>
                        <a:buNone/>
                      </a:pPr>
                      <a:r>
                        <a:rPr lang="en-US" sz="1800" kern="100">
                          <a:solidFill>
                            <a:srgbClr val="3E5B91"/>
                          </a:solidFill>
                          <a:effectLst/>
                          <a:latin typeface="+mj-lt"/>
                          <a:ea typeface="Times New Roman" panose="02020603050405020304" pitchFamily="18" charset="0"/>
                          <a:cs typeface="Times New Roman"/>
                        </a:rPr>
                        <a:t>h) Use vocabulary appropriate to the topic, audience, and purpose. </a:t>
                      </a:r>
                    </a:p>
                    <a:p>
                      <a:pPr marL="0" marR="0" lvl="0" indent="0" fontAlgn="base">
                        <a:spcBef>
                          <a:spcPts val="0"/>
                        </a:spcBef>
                        <a:spcAft>
                          <a:spcPts val="0"/>
                        </a:spcAft>
                        <a:buClr>
                          <a:srgbClr val="FFFFFF"/>
                        </a:buClr>
                        <a:buNone/>
                      </a:pPr>
                      <a:r>
                        <a:rPr lang="en-US" sz="1800" kern="100" err="1">
                          <a:solidFill>
                            <a:srgbClr val="3E5B91"/>
                          </a:solidFill>
                          <a:effectLst/>
                          <a:latin typeface="+mj-lt"/>
                          <a:ea typeface="Times New Roman" panose="02020603050405020304" pitchFamily="18" charset="0"/>
                          <a:cs typeface="Times New Roman"/>
                        </a:rPr>
                        <a:t>i</a:t>
                      </a:r>
                      <a:r>
                        <a:rPr lang="en-US" sz="1800" kern="100">
                          <a:solidFill>
                            <a:srgbClr val="3E5B91"/>
                          </a:solidFill>
                          <a:effectLst/>
                          <a:latin typeface="+mj-lt"/>
                          <a:ea typeface="Times New Roman" panose="02020603050405020304" pitchFamily="18" charset="0"/>
                          <a:cs typeface="Times New Roman"/>
                        </a:rPr>
                        <a:t>) Evaluate effectiveness of multimodal presentations.  </a:t>
                      </a:r>
                    </a:p>
                    <a:p>
                      <a:pPr marL="228600" marR="0" fontAlgn="base">
                        <a:spcBef>
                          <a:spcPts val="0"/>
                        </a:spcBef>
                        <a:spcAft>
                          <a:spcPts val="0"/>
                        </a:spcAft>
                      </a:pPr>
                      <a:endParaRPr lang="en-US" sz="1800" kern="100">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20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600" b="1" kern="1200">
                          <a:solidFill>
                            <a:schemeClr val="dk1"/>
                          </a:solidFill>
                          <a:effectLst/>
                          <a:highlight>
                            <a:srgbClr val="FFFFFF"/>
                          </a:highlight>
                          <a:latin typeface="+mj-lt"/>
                          <a:ea typeface="+mn-ea"/>
                          <a:cs typeface="+mn-cs"/>
                        </a:rPr>
                        <a:t>11.C.2 Speaking and Presentation of Ideas</a:t>
                      </a:r>
                      <a:endParaRPr lang="en-US" sz="1600" kern="1200">
                        <a:solidFill>
                          <a:schemeClr val="dk1"/>
                        </a:solidFill>
                        <a:effectLst/>
                        <a:highlight>
                          <a:srgbClr val="FFFFFF"/>
                        </a:highlight>
                        <a:latin typeface="+mj-lt"/>
                        <a:ea typeface="+mn-ea"/>
                        <a:cs typeface="+mn-cs"/>
                      </a:endParaRPr>
                    </a:p>
                    <a:p>
                      <a:pPr lvl="0"/>
                      <a:r>
                        <a:rPr lang="en-US" sz="1600" kern="1200">
                          <a:solidFill>
                            <a:srgbClr val="3E5B91"/>
                          </a:solidFill>
                          <a:effectLst/>
                          <a:highlight>
                            <a:srgbClr val="FFFFFF"/>
                          </a:highlight>
                          <a:latin typeface="+mj-lt"/>
                          <a:ea typeface="+mn-ea"/>
                          <a:cs typeface="+mn-cs"/>
                        </a:rPr>
                        <a:t>A. Report orally on a topic or text or present an opinion. This includes:</a:t>
                      </a:r>
                    </a:p>
                    <a:p>
                      <a:pPr lvl="0"/>
                      <a:r>
                        <a:rPr lang="en-US" sz="1600" kern="1200">
                          <a:solidFill>
                            <a:srgbClr val="3E5B91"/>
                          </a:solidFill>
                          <a:effectLst/>
                          <a:highlight>
                            <a:srgbClr val="FFFFFF"/>
                          </a:highlight>
                          <a:latin typeface="+mj-lt"/>
                          <a:ea typeface="+mn-ea"/>
                          <a:cs typeface="+mn-cs"/>
                        </a:rPr>
                        <a:t>iv. Utilizing rhetorical techniques (e.g., ethos, pathos, and logos), repetition, and figurative language to deliver a message.</a:t>
                      </a:r>
                    </a:p>
                    <a:p>
                      <a:pPr lvl="0"/>
                      <a:r>
                        <a:rPr lang="en-US" sz="1600" kern="1200">
                          <a:solidFill>
                            <a:srgbClr val="3E5B91"/>
                          </a:solidFill>
                          <a:effectLst/>
                          <a:highlight>
                            <a:srgbClr val="FFFFFF"/>
                          </a:highlight>
                          <a:latin typeface="+mj-lt"/>
                          <a:ea typeface="+mn-ea"/>
                          <a:cs typeface="+mn-cs"/>
                        </a:rPr>
                        <a:t>v. Anticipating and addressing alternative or opposing perspectives and counterclaims using counter arguments and rebuttals, as appropriate.</a:t>
                      </a:r>
                    </a:p>
                    <a:p>
                      <a:pPr lvl="0"/>
                      <a:r>
                        <a:rPr lang="en-US" sz="1600" kern="1200">
                          <a:solidFill>
                            <a:srgbClr val="3E5B91"/>
                          </a:solidFill>
                          <a:effectLst/>
                          <a:highlight>
                            <a:srgbClr val="FFFFFF"/>
                          </a:highlight>
                          <a:latin typeface="+mj-lt"/>
                          <a:ea typeface="+mn-ea"/>
                          <a:cs typeface="+mn-cs"/>
                        </a:rPr>
                        <a:t>vi. Evaluating the content and effectiveness of presentations; including the introduction, organization, strengths/weaknesses in evidence and reasoning, and conclusion.</a:t>
                      </a:r>
                    </a:p>
                    <a:p>
                      <a:pPr lvl="0">
                        <a:buNone/>
                      </a:pPr>
                      <a:r>
                        <a:rPr lang="en-US" sz="1600" kern="1200">
                          <a:solidFill>
                            <a:srgbClr val="3E5B91"/>
                          </a:solidFill>
                          <a:effectLst/>
                          <a:highlight>
                            <a:srgbClr val="FFFFFF"/>
                          </a:highlight>
                          <a:latin typeface="+mj-lt"/>
                          <a:ea typeface="+mn-ea"/>
                          <a:cs typeface="+mn-cs"/>
                        </a:rPr>
                        <a:t>B. Memorize and accurately recite a speech with intonation, meaningful expression, and emotion that conveys the intended mood (e.g., inspiration, motivation, conviction).</a:t>
                      </a:r>
                    </a:p>
                    <a:p>
                      <a:pPr lvl="0" indent="0" algn="l">
                        <a:lnSpc>
                          <a:spcPct val="100000"/>
                        </a:lnSpc>
                        <a:spcBef>
                          <a:spcPts val="0"/>
                        </a:spcBef>
                        <a:spcAft>
                          <a:spcPts val="0"/>
                        </a:spcAft>
                        <a:buNone/>
                      </a:pPr>
                      <a:endParaRPr lang="en-US">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758182"/>
            <a:ext cx="11457211" cy="175741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sz="1600">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2.A</a:t>
            </a:r>
            <a:r>
              <a:rPr lang="en-US" sz="1400" b="1" kern="100">
                <a:solidFill>
                  <a:schemeClr val="bg1"/>
                </a:solidFill>
                <a:effectLst/>
                <a:latin typeface="+mj-lt"/>
                <a:ea typeface="Times New Roman" panose="02020603050405020304" pitchFamily="18" charset="0"/>
                <a:cs typeface="Times New Roman"/>
              </a:rPr>
              <a:t>.iv. - Aligns to 2017 11.1h and specifies examples of rhetorical devices to incorporate, as well as repetition and figurative language when delivering a message.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2.A</a:t>
            </a:r>
            <a:r>
              <a:rPr lang="en-US" sz="1400" b="1" kern="100">
                <a:solidFill>
                  <a:schemeClr val="bg1"/>
                </a:solidFill>
                <a:effectLst/>
                <a:latin typeface="+mj-lt"/>
                <a:ea typeface="Times New Roman" panose="02020603050405020304" pitchFamily="18" charset="0"/>
                <a:cs typeface="Times New Roman"/>
              </a:rPr>
              <a:t>.v. - Aligns to 2017 11.1f and incorporates use of counter arguments and rebuttals as appropriate when anticipating counterclaims or opposing perspectives.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2.A</a:t>
            </a:r>
            <a:r>
              <a:rPr lang="en-US" sz="1400" b="1" kern="100">
                <a:solidFill>
                  <a:schemeClr val="bg1"/>
                </a:solidFill>
                <a:effectLst/>
                <a:latin typeface="+mj-lt"/>
                <a:ea typeface="Times New Roman" panose="02020603050405020304" pitchFamily="18" charset="0"/>
                <a:cs typeface="Times New Roman"/>
              </a:rPr>
              <a:t>.vi. - Aligns to 2017 11.1g and 11.1i. Clarifies ways to evaluate the effectiveness of presentations, including addressing the strengths/ weaknesses in evidence and reasoning.</a:t>
            </a:r>
            <a:endParaRPr lang="en-US" sz="1400" b="1" kern="100">
              <a:solidFill>
                <a:schemeClr val="bg1"/>
              </a:solidFill>
              <a:effectLst/>
              <a:latin typeface="+mj-lt"/>
              <a:ea typeface="Calibri" panose="020F0502020204030204" pitchFamily="34" charset="0"/>
              <a:cs typeface="Times New Roman"/>
            </a:endParaRPr>
          </a:p>
          <a:p>
            <a:pPr>
              <a:buFont typeface="Arial,Sans-Serif"/>
              <a:buChar char="•"/>
            </a:pPr>
            <a:endParaRPr lang="en-US" sz="1400" b="1">
              <a:solidFill>
                <a:schemeClr val="bg1"/>
              </a:solidFill>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2:43:00 PM">
            <a:hlinkClick r:id="" action="ppaction://media"/>
            <a:extLst>
              <a:ext uri="{FF2B5EF4-FFF2-40B4-BE49-F238E27FC236}">
                <a16:creationId xmlns:a16="http://schemas.microsoft.com/office/drawing/2014/main" id="{D968F643-E27C-C48B-51A2-9112F8263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2671" y="5404953"/>
            <a:ext cx="812800" cy="812800"/>
          </a:xfrm>
          <a:prstGeom prst="rect">
            <a:avLst/>
          </a:prstGeom>
        </p:spPr>
      </p:pic>
    </p:spTree>
    <p:extLst>
      <p:ext uri="{BB962C8B-B14F-4D97-AF65-F5344CB8AC3E}">
        <p14:creationId xmlns:p14="http://schemas.microsoft.com/office/powerpoint/2010/main" val="150888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11738295"/>
              </p:ext>
            </p:extLst>
          </p:nvPr>
        </p:nvGraphicFramePr>
        <p:xfrm>
          <a:off x="353391" y="265044"/>
          <a:ext cx="11452080" cy="5940884"/>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12773">
                <a:tc>
                  <a:txBody>
                    <a:bodyPr/>
                    <a:lstStyle/>
                    <a:p>
                      <a:pPr algn="ctr" rtl="0" fontAlgn="t">
                        <a:spcBef>
                          <a:spcPts val="0"/>
                        </a:spcBef>
                        <a:spcAft>
                          <a:spcPts val="0"/>
                        </a:spcAft>
                      </a:pPr>
                      <a:r>
                        <a:rPr lang="en-US" sz="1800" b="1">
                          <a:effectLst/>
                          <a:highlight>
                            <a:srgbClr val="D8D8D8"/>
                          </a:highlight>
                          <a:latin typeface="+mj-lt"/>
                        </a:rPr>
                        <a:t>2017 SOL</a:t>
                      </a:r>
                      <a:endParaRPr lang="en-US" sz="16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mj-lt"/>
                        </a:rPr>
                        <a:t>2024 SOL</a:t>
                      </a:r>
                      <a:endParaRPr lang="en-US">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528111">
                <a:tc>
                  <a:txBody>
                    <a:bodyPr/>
                    <a:lstStyle/>
                    <a:p>
                      <a:pPr marL="0" marR="0" fontAlgn="base">
                        <a:spcBef>
                          <a:spcPts val="0"/>
                        </a:spcBef>
                        <a:spcAft>
                          <a:spcPts val="0"/>
                        </a:spcAft>
                      </a:pPr>
                      <a:r>
                        <a:rPr lang="en-US" sz="2000" b="1" kern="100">
                          <a:effectLst/>
                          <a:latin typeface="+mj-lt"/>
                          <a:ea typeface="Times New Roman" panose="02020603050405020304" pitchFamily="18" charset="0"/>
                          <a:cs typeface="Times New Roman" panose="02020603050405020304" pitchFamily="18" charset="0"/>
                        </a:rPr>
                        <a:t>11.1 The student will make planned informative and persuasive multimodal, interactive presentations collaboratively and individually.  </a:t>
                      </a:r>
                    </a:p>
                    <a:p>
                      <a:pPr marL="0" marR="0" lvl="0" indent="0" fontAlgn="base">
                        <a:spcBef>
                          <a:spcPts val="0"/>
                        </a:spcBef>
                        <a:spcAft>
                          <a:spcPts val="0"/>
                        </a:spcAft>
                        <a:buClr>
                          <a:srgbClr val="FFFFFF"/>
                        </a:buClr>
                        <a:buNone/>
                      </a:pPr>
                      <a:r>
                        <a:rPr lang="en-US" sz="2000" kern="100">
                          <a:effectLst/>
                          <a:latin typeface="+mj-lt"/>
                          <a:ea typeface="Times New Roman" panose="02020603050405020304" pitchFamily="18" charset="0"/>
                          <a:cs typeface="Times New Roman" panose="02020603050405020304" pitchFamily="18" charset="0"/>
                        </a:rPr>
                        <a:t>g) Evaluate the various techniques used to construct arguments in multimodal presentations.  </a:t>
                      </a:r>
                    </a:p>
                    <a:p>
                      <a:pPr marL="228600" marR="0" fontAlgn="base">
                        <a:spcBef>
                          <a:spcPts val="0"/>
                        </a:spcBef>
                        <a:spcAft>
                          <a:spcPts val="0"/>
                        </a:spcAft>
                      </a:pPr>
                      <a:endParaRPr lang="en-US" sz="2000" kern="100">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mj-lt"/>
                          <a:ea typeface="+mn-ea"/>
                          <a:cs typeface="+mn-cs"/>
                        </a:rPr>
                        <a:t>11.C.3 Integrating Multimodal Literacies</a:t>
                      </a:r>
                      <a:endParaRPr lang="en-US" sz="1800" kern="1200">
                        <a:solidFill>
                          <a:schemeClr val="dk1"/>
                        </a:solidFill>
                        <a:effectLst/>
                        <a:highlight>
                          <a:srgbClr val="FFFFFF"/>
                        </a:highlight>
                        <a:latin typeface="+mj-lt"/>
                        <a:ea typeface="+mn-ea"/>
                        <a:cs typeface="+mn-cs"/>
                      </a:endParaRPr>
                    </a:p>
                    <a:p>
                      <a:pPr lvl="0"/>
                      <a:r>
                        <a:rPr lang="en-US" sz="1800" kern="1200">
                          <a:solidFill>
                            <a:schemeClr val="dk1"/>
                          </a:solidFill>
                          <a:effectLst/>
                          <a:highlight>
                            <a:srgbClr val="FFFFFF"/>
                          </a:highlight>
                          <a:latin typeface="+mj-lt"/>
                          <a:ea typeface="+mn-ea"/>
                          <a:cs typeface="+mn-cs"/>
                        </a:rPr>
                        <a:t>A. Create, publish, and deliver multimodal presentations and pieces aimed at a variety of audiences and with different purposes, incorporating spoken or written components.</a:t>
                      </a:r>
                    </a:p>
                    <a:p>
                      <a:pPr lvl="0"/>
                      <a:r>
                        <a:rPr lang="en-US" sz="1800" kern="1200">
                          <a:solidFill>
                            <a:schemeClr val="dk1"/>
                          </a:solidFill>
                          <a:effectLst/>
                          <a:highlight>
                            <a:srgbClr val="FFFFFF"/>
                          </a:highlight>
                          <a:latin typeface="+mj-lt"/>
                          <a:ea typeface="+mn-ea"/>
                          <a:cs typeface="+mn-cs"/>
                        </a:rPr>
                        <a:t>B. Demonstrate understanding of multimodal literacy by identifying and evaluating elements such as authorship, format, audience, content, and purpose.</a:t>
                      </a:r>
                    </a:p>
                    <a:p>
                      <a:pPr lvl="0"/>
                      <a:r>
                        <a:rPr lang="en-US" sz="1800" kern="1200">
                          <a:solidFill>
                            <a:schemeClr val="dk1"/>
                          </a:solidFill>
                          <a:effectLst/>
                          <a:highlight>
                            <a:srgbClr val="FFFFFF"/>
                          </a:highlight>
                          <a:latin typeface="+mj-lt"/>
                          <a:ea typeface="+mn-ea"/>
                          <a:cs typeface="+mn-cs"/>
                        </a:rPr>
                        <a:t>C. Monitor, organize, analyze, and synthesize multiple streams of simultaneous information to create a summary or formulate a position.</a:t>
                      </a:r>
                    </a:p>
                    <a:p>
                      <a:pPr lvl="0"/>
                      <a:r>
                        <a:rPr lang="en-US" sz="1800" kern="1200">
                          <a:solidFill>
                            <a:schemeClr val="dk1"/>
                          </a:solidFill>
                          <a:effectLst/>
                          <a:highlight>
                            <a:srgbClr val="FFFFFF"/>
                          </a:highlight>
                          <a:latin typeface="+mj-lt"/>
                          <a:ea typeface="+mn-ea"/>
                          <a:cs typeface="+mn-cs"/>
                        </a:rPr>
                        <a:t>D. Ethically, purposefully, and strategically incorporate multimodal tools including the Internet and varying technology.</a:t>
                      </a:r>
                    </a:p>
                    <a:p>
                      <a:r>
                        <a:rPr lang="en-US" sz="1800" b="1" kern="1200">
                          <a:solidFill>
                            <a:schemeClr val="dk1"/>
                          </a:solidFill>
                          <a:effectLst/>
                          <a:highlight>
                            <a:srgbClr val="FFFFFF"/>
                          </a:highlight>
                          <a:latin typeface="+mj-lt"/>
                          <a:ea typeface="+mn-ea"/>
                          <a:cs typeface="+mn-cs"/>
                        </a:rPr>
                        <a:t> </a:t>
                      </a:r>
                      <a:endParaRPr lang="en-US" sz="1800" kern="1200">
                        <a:solidFill>
                          <a:schemeClr val="dk1"/>
                        </a:solidFill>
                        <a:effectLst/>
                        <a:highlight>
                          <a:srgbClr val="FFFFFF"/>
                        </a:highlight>
                        <a:latin typeface="+mj-lt"/>
                        <a:ea typeface="+mn-ea"/>
                        <a:cs typeface="+mn-cs"/>
                      </a:endParaRPr>
                    </a:p>
                    <a:p>
                      <a:pPr lvl="0" indent="0" algn="l">
                        <a:lnSpc>
                          <a:spcPct val="100000"/>
                        </a:lnSpc>
                        <a:spcBef>
                          <a:spcPts val="0"/>
                        </a:spcBef>
                        <a:spcAft>
                          <a:spcPts val="0"/>
                        </a:spcAft>
                        <a:buNone/>
                      </a:pPr>
                      <a:endParaRPr lang="en-US" sz="24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753066"/>
            <a:ext cx="11457211" cy="145286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3.-</a:t>
            </a:r>
            <a:r>
              <a:rPr lang="en-US" sz="1400" b="1" kern="100">
                <a:solidFill>
                  <a:schemeClr val="bg1"/>
                </a:solidFill>
                <a:effectLst/>
                <a:latin typeface="+mj-lt"/>
                <a:ea typeface="Times New Roman" panose="02020603050405020304" pitchFamily="18" charset="0"/>
                <a:cs typeface="Times New Roman"/>
              </a:rPr>
              <a:t> Includes multimodal literacy skills needed for presentations and pieces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3.A</a:t>
            </a:r>
            <a:r>
              <a:rPr lang="en-US" sz="1400" b="1" kern="100">
                <a:solidFill>
                  <a:schemeClr val="bg1"/>
                </a:solidFill>
                <a:effectLst/>
                <a:latin typeface="+mj-lt"/>
                <a:ea typeface="Times New Roman" panose="02020603050405020304" pitchFamily="18" charset="0"/>
                <a:cs typeface="Times New Roman"/>
              </a:rPr>
              <a:t>. - Aligns to 2017 11.1 and includes creating, publishing</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and delivering multimodal presentations and pieces that incorporate written and spoken components.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3.B</a:t>
            </a:r>
            <a:r>
              <a:rPr lang="en-US" sz="1400" b="1" kern="100">
                <a:solidFill>
                  <a:schemeClr val="bg1"/>
                </a:solidFill>
                <a:effectLst/>
                <a:latin typeface="+mj-lt"/>
                <a:ea typeface="Times New Roman" panose="02020603050405020304" pitchFamily="18" charset="0"/>
                <a:cs typeface="Times New Roman"/>
              </a:rPr>
              <a:t>. - Aligns to 2017 11.1g and clarifies and specifies the multimodal literacy elements that can be included in an analysis. </a:t>
            </a:r>
            <a:endParaRPr lang="en-US" sz="1400" b="1" kern="100">
              <a:solidFill>
                <a:schemeClr val="bg1"/>
              </a:solidFill>
              <a:effectLst/>
              <a:latin typeface="+mj-lt"/>
              <a:ea typeface="Calibri" panose="020F0502020204030204" pitchFamily="34" charset="0"/>
              <a:cs typeface="Times New Roman"/>
            </a:endParaRPr>
          </a:p>
          <a:p>
            <a:pPr>
              <a:buFont typeface="Arial,Sans-Serif"/>
              <a:buChar char="•"/>
            </a:pPr>
            <a:endParaRPr lang="en-US" sz="1400" b="1">
              <a:solidFill>
                <a:schemeClr val="bg1"/>
              </a:solidFill>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2:44:10 PM">
            <a:hlinkClick r:id="" action="ppaction://media"/>
            <a:extLst>
              <a:ext uri="{FF2B5EF4-FFF2-40B4-BE49-F238E27FC236}">
                <a16:creationId xmlns:a16="http://schemas.microsoft.com/office/drawing/2014/main" id="{D3998FD2-A02D-6C77-455B-6897144A44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666697"/>
            <a:ext cx="812800" cy="812800"/>
          </a:xfrm>
          <a:prstGeom prst="rect">
            <a:avLst/>
          </a:prstGeom>
        </p:spPr>
      </p:pic>
    </p:spTree>
    <p:extLst>
      <p:ext uri="{BB962C8B-B14F-4D97-AF65-F5344CB8AC3E}">
        <p14:creationId xmlns:p14="http://schemas.microsoft.com/office/powerpoint/2010/main" val="2449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88343200"/>
              </p:ext>
            </p:extLst>
          </p:nvPr>
        </p:nvGraphicFramePr>
        <p:xfrm>
          <a:off x="353391" y="265044"/>
          <a:ext cx="11452080" cy="583735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1725">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80150">
                <a:tc>
                  <a:txBody>
                    <a:bodyPr/>
                    <a:lstStyle/>
                    <a:p>
                      <a:pPr marL="228600" marR="0" fontAlgn="base">
                        <a:spcBef>
                          <a:spcPts val="0"/>
                        </a:spcBef>
                        <a:spcAft>
                          <a:spcPts val="0"/>
                        </a:spcAft>
                      </a:pPr>
                      <a:endParaRPr lang="en-US" sz="1400" b="1" kern="100">
                        <a:solidFill>
                          <a:srgbClr val="1A4480"/>
                        </a:solidFill>
                        <a:effectLst/>
                        <a:latin typeface="+mj-lt"/>
                        <a:ea typeface="Times New Roman" panose="02020603050405020304" pitchFamily="18" charset="0"/>
                        <a:cs typeface="Times New Roman" panose="02020603050405020304" pitchFamily="18" charset="0"/>
                      </a:endParaRPr>
                    </a:p>
                    <a:p>
                      <a:pPr marL="0" marR="0" fontAlgn="base">
                        <a:spcBef>
                          <a:spcPts val="0"/>
                        </a:spcBef>
                        <a:spcAft>
                          <a:spcPts val="0"/>
                        </a:spcAft>
                      </a:pPr>
                      <a:r>
                        <a:rPr lang="en-US" sz="2000" b="1" kern="100">
                          <a:solidFill>
                            <a:srgbClr val="1A4480"/>
                          </a:solidFill>
                          <a:effectLst/>
                          <a:latin typeface="+mj-lt"/>
                          <a:ea typeface="Times New Roman" panose="02020603050405020304" pitchFamily="18" charset="0"/>
                          <a:cs typeface="Times New Roman" panose="02020603050405020304" pitchFamily="18" charset="0"/>
                        </a:rPr>
                        <a:t>11.2 The student will examine how values and points of view are included or excluded and how media influences beliefs and behaviors.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b) Create media messages with a specific point of view.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f) Manage, analyze, and synthesize multiple streams of simultaneous information.  </a:t>
                      </a:r>
                    </a:p>
                    <a:p>
                      <a:pPr marL="0" marR="0" lvl="0" indent="0" fontAlgn="base">
                        <a:spcBef>
                          <a:spcPts val="0"/>
                        </a:spcBef>
                        <a:spcAft>
                          <a:spcPts val="0"/>
                        </a:spcAft>
                        <a:buClr>
                          <a:srgbClr val="FFFFFF"/>
                        </a:buClr>
                        <a:buNone/>
                      </a:pPr>
                      <a:r>
                        <a:rPr lang="en-US" sz="2000" kern="100">
                          <a:solidFill>
                            <a:srgbClr val="3E5B91"/>
                          </a:solidFill>
                          <a:effectLst/>
                          <a:latin typeface="+mj-lt"/>
                          <a:ea typeface="Times New Roman" panose="02020603050405020304" pitchFamily="18" charset="0"/>
                          <a:cs typeface="Times New Roman" panose="02020603050405020304" pitchFamily="18" charset="0"/>
                        </a:rPr>
                        <a:t>g) Demonstrate ethical use of the Internet when evaluating or producing creative or informational media messages.  </a:t>
                      </a:r>
                    </a:p>
                    <a:p>
                      <a:pPr marL="0" marR="0">
                        <a:lnSpc>
                          <a:spcPct val="107000"/>
                        </a:lnSpc>
                        <a:spcBef>
                          <a:spcPts val="0"/>
                        </a:spcBef>
                        <a:spcAft>
                          <a:spcPts val="0"/>
                        </a:spcAft>
                      </a:pPr>
                      <a:endParaRPr lang="en-US" sz="20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800" b="1" kern="1200">
                          <a:solidFill>
                            <a:schemeClr val="dk1"/>
                          </a:solidFill>
                          <a:effectLst/>
                          <a:highlight>
                            <a:srgbClr val="FFFFFF"/>
                          </a:highlight>
                          <a:latin typeface="+mj-lt"/>
                          <a:ea typeface="+mn-ea"/>
                          <a:cs typeface="+mn-cs"/>
                        </a:rPr>
                        <a:t>11.C.3 Integrating Multimodal Literacies</a:t>
                      </a:r>
                      <a:endParaRPr lang="en-US" sz="1800" kern="1200">
                        <a:solidFill>
                          <a:schemeClr val="dk1"/>
                        </a:solidFill>
                        <a:effectLst/>
                        <a:highlight>
                          <a:srgbClr val="FFFFFF"/>
                        </a:highlight>
                        <a:latin typeface="+mj-lt"/>
                        <a:ea typeface="+mn-ea"/>
                        <a:cs typeface="+mn-cs"/>
                      </a:endParaRPr>
                    </a:p>
                    <a:p>
                      <a:pPr lvl="0"/>
                      <a:r>
                        <a:rPr lang="en-US" sz="1800" kern="1200">
                          <a:solidFill>
                            <a:schemeClr val="dk1"/>
                          </a:solidFill>
                          <a:effectLst/>
                          <a:highlight>
                            <a:srgbClr val="FFFFFF"/>
                          </a:highlight>
                          <a:latin typeface="+mj-lt"/>
                          <a:ea typeface="+mn-ea"/>
                          <a:cs typeface="+mn-cs"/>
                        </a:rPr>
                        <a:t>A. Create, publish, and deliver multimodal presentations and pieces aimed at a variety of audiences and with different purposes, incorporating spoken or written components.</a:t>
                      </a:r>
                    </a:p>
                    <a:p>
                      <a:pPr lvl="0"/>
                      <a:r>
                        <a:rPr lang="en-US" sz="1800" kern="1200">
                          <a:solidFill>
                            <a:schemeClr val="dk1"/>
                          </a:solidFill>
                          <a:effectLst/>
                          <a:highlight>
                            <a:srgbClr val="FFFFFF"/>
                          </a:highlight>
                          <a:latin typeface="+mj-lt"/>
                          <a:ea typeface="+mn-ea"/>
                          <a:cs typeface="+mn-cs"/>
                        </a:rPr>
                        <a:t>B. Demonstrate understanding of multimodal literacy by identifying and evaluating elements such as authorship, format, audience, content, and purpose.</a:t>
                      </a:r>
                    </a:p>
                    <a:p>
                      <a:pPr lvl="0"/>
                      <a:r>
                        <a:rPr lang="en-US" sz="1800" kern="1200">
                          <a:solidFill>
                            <a:schemeClr val="dk1"/>
                          </a:solidFill>
                          <a:effectLst/>
                          <a:highlight>
                            <a:srgbClr val="FFFFFF"/>
                          </a:highlight>
                          <a:latin typeface="+mj-lt"/>
                          <a:ea typeface="+mn-ea"/>
                          <a:cs typeface="+mn-cs"/>
                        </a:rPr>
                        <a:t>C. Monitor, organize, analyze, and synthesize multiple streams of simultaneous information to create a summary or formulate a position.</a:t>
                      </a:r>
                    </a:p>
                    <a:p>
                      <a:pPr lvl="0"/>
                      <a:r>
                        <a:rPr lang="en-US" sz="1800" kern="1200">
                          <a:solidFill>
                            <a:schemeClr val="dk1"/>
                          </a:solidFill>
                          <a:effectLst/>
                          <a:highlight>
                            <a:srgbClr val="FFFFFF"/>
                          </a:highlight>
                          <a:latin typeface="+mj-lt"/>
                          <a:ea typeface="+mn-ea"/>
                          <a:cs typeface="+mn-cs"/>
                        </a:rPr>
                        <a:t>D. Ethically, purposefully, and strategically incorporate multimodal tools including the Internet and varying technology.</a:t>
                      </a:r>
                    </a:p>
                    <a:p>
                      <a:r>
                        <a:rPr lang="en-US" sz="1800" b="1" kern="1200">
                          <a:solidFill>
                            <a:schemeClr val="dk1"/>
                          </a:solidFill>
                          <a:effectLst/>
                          <a:highlight>
                            <a:srgbClr val="FFFFFF"/>
                          </a:highlight>
                          <a:latin typeface="+mj-lt"/>
                          <a:ea typeface="+mn-ea"/>
                          <a:cs typeface="+mn-cs"/>
                        </a:rPr>
                        <a:t> </a:t>
                      </a:r>
                      <a:endParaRPr lang="en-US" sz="1800" kern="1200">
                        <a:solidFill>
                          <a:schemeClr val="dk1"/>
                        </a:solidFill>
                        <a:effectLst/>
                        <a:highlight>
                          <a:srgbClr val="FFFFFF"/>
                        </a:highlight>
                        <a:latin typeface="+mj-lt"/>
                        <a:ea typeface="+mn-ea"/>
                        <a:cs typeface="+mn-cs"/>
                      </a:endParaRPr>
                    </a:p>
                    <a:p>
                      <a:pPr lvl="0" indent="0" algn="l">
                        <a:lnSpc>
                          <a:spcPct val="100000"/>
                        </a:lnSpc>
                        <a:spcBef>
                          <a:spcPts val="0"/>
                        </a:spcBef>
                        <a:spcAft>
                          <a:spcPts val="0"/>
                        </a:spcAft>
                        <a:buNone/>
                      </a:pPr>
                      <a:endParaRPr lang="en-US" sz="24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607496"/>
            <a:ext cx="11457211" cy="149489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11.C.</a:t>
            </a:r>
            <a:r>
              <a:rPr lang="en-US" sz="1600" b="1" kern="100">
                <a:solidFill>
                  <a:schemeClr val="bg1"/>
                </a:solidFill>
                <a:latin typeface="+mj-lt"/>
                <a:ea typeface="Times New Roman" panose="02020603050405020304" pitchFamily="18" charset="0"/>
                <a:cs typeface="Times New Roman"/>
              </a:rPr>
              <a:t>3.C</a:t>
            </a:r>
            <a:r>
              <a:rPr lang="en-US" sz="1600" b="1" kern="100">
                <a:solidFill>
                  <a:schemeClr val="bg1"/>
                </a:solidFill>
                <a:effectLst/>
                <a:latin typeface="+mj-lt"/>
                <a:ea typeface="Times New Roman" panose="02020603050405020304" pitchFamily="18" charset="0"/>
                <a:cs typeface="Times New Roman"/>
              </a:rPr>
              <a:t>. - Aligns to 2017 11.2f and specifies the purpose of incorporating multiple streams of simultaneous information.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11.C.</a:t>
            </a:r>
            <a:r>
              <a:rPr lang="en-US" sz="1600" b="1" kern="100">
                <a:solidFill>
                  <a:schemeClr val="bg1"/>
                </a:solidFill>
                <a:latin typeface="+mj-lt"/>
                <a:ea typeface="Times New Roman" panose="02020603050405020304" pitchFamily="18" charset="0"/>
                <a:cs typeface="Times New Roman"/>
              </a:rPr>
              <a:t>3.D</a:t>
            </a:r>
            <a:r>
              <a:rPr lang="en-US" sz="1600" b="1" kern="100">
                <a:solidFill>
                  <a:schemeClr val="bg1"/>
                </a:solidFill>
                <a:effectLst/>
                <a:latin typeface="+mj-lt"/>
                <a:ea typeface="Times New Roman" panose="02020603050405020304" pitchFamily="18" charset="0"/>
                <a:cs typeface="Times New Roman"/>
              </a:rPr>
              <a:t>. - Aligns to 2017 11.2b and 11.2g and incorporates ethical, purposeful, and strategic use of multimodal tools. </a:t>
            </a:r>
            <a:endParaRPr lang="en-US" sz="1600" b="1" kern="100">
              <a:solidFill>
                <a:schemeClr val="bg1"/>
              </a:solidFill>
              <a:effectLst/>
              <a:latin typeface="+mj-lt"/>
              <a:ea typeface="Calibri" panose="020F0502020204030204" pitchFamily="34" charset="0"/>
              <a:cs typeface="Times New Roman"/>
            </a:endParaRPr>
          </a:p>
          <a:p>
            <a:pPr>
              <a:buFont typeface="Arial,Sans-Serif"/>
              <a:buChar char="•"/>
            </a:pPr>
            <a:endParaRPr lang="en-US" sz="1400" b="1">
              <a:solidFill>
                <a:schemeClr val="bg1"/>
              </a:solidFill>
              <a:latin typeface="+mj-lt"/>
            </a:endParaRPr>
          </a:p>
          <a:p>
            <a:pPr>
              <a:buFont typeface="Arial,Sans-Serif"/>
              <a:buChar char="•"/>
            </a:pPr>
            <a:endParaRPr lang="en-US" sz="2000">
              <a:cs typeface="Calibri"/>
            </a:endParaRPr>
          </a:p>
          <a:p>
            <a:pPr>
              <a:buFont typeface="Arial,Sans-Serif"/>
              <a:buChar char="•"/>
            </a:pPr>
            <a:endParaRPr lang="en-US">
              <a:cs typeface="Calibri"/>
            </a:endParaRPr>
          </a:p>
        </p:txBody>
      </p:sp>
      <p:pic>
        <p:nvPicPr>
          <p:cNvPr id="2" name="Audio Recording Apr 29, 2024 at 4:05:58 PM">
            <a:hlinkClick r:id="" action="ppaction://media"/>
            <a:extLst>
              <a:ext uri="{FF2B5EF4-FFF2-40B4-BE49-F238E27FC236}">
                <a16:creationId xmlns:a16="http://schemas.microsoft.com/office/drawing/2014/main" id="{88104D55-BE87-9747-6059-770B26C2AC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809" y="4628278"/>
            <a:ext cx="812800" cy="812800"/>
          </a:xfrm>
          <a:prstGeom prst="rect">
            <a:avLst/>
          </a:prstGeom>
        </p:spPr>
      </p:pic>
    </p:spTree>
    <p:extLst>
      <p:ext uri="{BB962C8B-B14F-4D97-AF65-F5344CB8AC3E}">
        <p14:creationId xmlns:p14="http://schemas.microsoft.com/office/powerpoint/2010/main" val="376990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81150583"/>
              </p:ext>
            </p:extLst>
          </p:nvPr>
        </p:nvGraphicFramePr>
        <p:xfrm>
          <a:off x="353391" y="265044"/>
          <a:ext cx="11452080" cy="583735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1725">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80150">
                <a:tc>
                  <a:txBody>
                    <a:bodyPr/>
                    <a:lstStyle/>
                    <a:p>
                      <a:pPr marL="228600" marR="0" fontAlgn="base">
                        <a:spcBef>
                          <a:spcPts val="0"/>
                        </a:spcBef>
                        <a:spcAft>
                          <a:spcPts val="0"/>
                        </a:spcAft>
                      </a:pPr>
                      <a:endParaRPr lang="en-US" sz="1200" b="1" kern="100">
                        <a:solidFill>
                          <a:srgbClr val="1A4480"/>
                        </a:solidFill>
                        <a:effectLst/>
                        <a:latin typeface="+mj-lt"/>
                        <a:ea typeface="Times New Roman" panose="02020603050405020304" pitchFamily="18" charset="0"/>
                        <a:cs typeface="Times New Roman"/>
                      </a:endParaRPr>
                    </a:p>
                    <a:p>
                      <a:pPr marL="0" marR="0" fontAlgn="base">
                        <a:spcBef>
                          <a:spcPts val="0"/>
                        </a:spcBef>
                        <a:spcAft>
                          <a:spcPts val="0"/>
                        </a:spcAft>
                      </a:pPr>
                      <a:r>
                        <a:rPr lang="en-US" sz="1700" b="1" kern="100">
                          <a:solidFill>
                            <a:srgbClr val="1A4480"/>
                          </a:solidFill>
                          <a:effectLst/>
                          <a:latin typeface="+mj-lt"/>
                          <a:ea typeface="Times New Roman" panose="02020603050405020304" pitchFamily="18" charset="0"/>
                          <a:cs typeface="Times New Roman"/>
                        </a:rPr>
                        <a:t>11.2 The student will examine how values and points of view are included or excluded and how media influences beliefs and behaviors.  </a:t>
                      </a: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a:rPr>
                        <a:t>a) Describe possible cause and effect relationships between mass media coverage and public opinion trends.  </a:t>
                      </a: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a:rPr>
                        <a:t>b) Create media messages with a specific point of view.  </a:t>
                      </a: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a:rPr>
                        <a:t>c) Evaluate media sources for relationships between intent and content. </a:t>
                      </a: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a:rPr>
                        <a:t>d) Analyze the impact of selected media formats on meaning. </a:t>
                      </a:r>
                      <a:r>
                        <a:rPr lang="en-US" sz="1800" kern="100">
                          <a:solidFill>
                            <a:srgbClr val="3E5B91"/>
                          </a:solidFill>
                          <a:effectLst/>
                          <a:latin typeface="+mj-lt"/>
                          <a:ea typeface="Times New Roman" panose="02020603050405020304" pitchFamily="18" charset="0"/>
                          <a:cs typeface="Times New Roman"/>
                        </a:rPr>
                        <a:t> </a:t>
                      </a:r>
                    </a:p>
                    <a:p>
                      <a:pPr marL="0" marR="0" lvl="0" indent="0" fontAlgn="base">
                        <a:spcBef>
                          <a:spcPts val="0"/>
                        </a:spcBef>
                        <a:spcAft>
                          <a:spcPts val="0"/>
                        </a:spcAft>
                        <a:buClr>
                          <a:srgbClr val="FFFFFF"/>
                        </a:buClr>
                        <a:buNone/>
                      </a:pPr>
                      <a:r>
                        <a:rPr lang="en-US" sz="1700" kern="100">
                          <a:solidFill>
                            <a:srgbClr val="3E5B91"/>
                          </a:solidFill>
                          <a:effectLst/>
                          <a:latin typeface="+mj-lt"/>
                          <a:ea typeface="Times New Roman" panose="02020603050405020304" pitchFamily="18" charset="0"/>
                          <a:cs typeface="Times New Roman"/>
                        </a:rPr>
                        <a:t>e) Determine the author’s purpose and intended effect on the audience for media messages.  </a:t>
                      </a: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1600" b="1" kern="1200">
                          <a:solidFill>
                            <a:schemeClr val="dk1"/>
                          </a:solidFill>
                          <a:effectLst/>
                          <a:highlight>
                            <a:srgbClr val="FFFFFF"/>
                          </a:highlight>
                          <a:latin typeface="+mj-lt"/>
                          <a:ea typeface="+mn-ea"/>
                          <a:cs typeface="+mn-cs"/>
                        </a:rPr>
                        <a:t>11.C.4 Examining Media Messages</a:t>
                      </a:r>
                      <a:endParaRPr lang="en-US" sz="1600" kern="1200">
                        <a:solidFill>
                          <a:schemeClr val="dk1"/>
                        </a:solidFill>
                        <a:effectLst/>
                        <a:highlight>
                          <a:srgbClr val="FFFFFF"/>
                        </a:highlight>
                        <a:latin typeface="+mj-lt"/>
                        <a:ea typeface="+mn-ea"/>
                        <a:cs typeface="+mn-cs"/>
                      </a:endParaRPr>
                    </a:p>
                    <a:p>
                      <a:pPr lvl="0"/>
                      <a:r>
                        <a:rPr lang="en-US" sz="1600" kern="1200">
                          <a:solidFill>
                            <a:schemeClr val="dk1"/>
                          </a:solidFill>
                          <a:effectLst/>
                          <a:highlight>
                            <a:srgbClr val="FFFFFF"/>
                          </a:highlight>
                          <a:latin typeface="+mj-lt"/>
                          <a:ea typeface="+mn-ea"/>
                          <a:cs typeface="+mn-cs"/>
                        </a:rPr>
                        <a:t>A. Analyze the sources and viewpoint(s) of publications including advertisements, editorials, blogs, and websites.</a:t>
                      </a:r>
                    </a:p>
                    <a:p>
                      <a:pPr lvl="0"/>
                      <a:r>
                        <a:rPr lang="en-US" sz="1600" kern="1200">
                          <a:solidFill>
                            <a:schemeClr val="dk1"/>
                          </a:solidFill>
                          <a:effectLst/>
                          <a:highlight>
                            <a:srgbClr val="FFFFFF"/>
                          </a:highlight>
                          <a:latin typeface="+mj-lt"/>
                          <a:ea typeface="+mn-ea"/>
                          <a:cs typeface="+mn-cs"/>
                        </a:rPr>
                        <a:t>B. Analyze and critique how media reach the targeted audience for specific purposes.</a:t>
                      </a:r>
                    </a:p>
                    <a:p>
                      <a:pPr lvl="0"/>
                      <a:r>
                        <a:rPr lang="en-US" sz="1600" kern="1200">
                          <a:solidFill>
                            <a:schemeClr val="dk1"/>
                          </a:solidFill>
                          <a:effectLst/>
                          <a:highlight>
                            <a:srgbClr val="FFFFFF"/>
                          </a:highlight>
                          <a:latin typeface="+mj-lt"/>
                          <a:ea typeface="+mn-ea"/>
                          <a:cs typeface="+mn-cs"/>
                        </a:rPr>
                        <a:t>C. Analyze, compare, and contrast visual and verbal media messages for content (e.g., word choice and choice of information), intent (e.g., persuasive techniques), impact (e.g., public opinion trends), and effectiveness (e.g., effect on the audience).</a:t>
                      </a:r>
                    </a:p>
                    <a:p>
                      <a:pPr lvl="0" indent="0" algn="l">
                        <a:lnSpc>
                          <a:spcPct val="100000"/>
                        </a:lnSpc>
                        <a:spcBef>
                          <a:spcPts val="0"/>
                        </a:spcBef>
                        <a:spcAft>
                          <a:spcPts val="0"/>
                        </a:spcAft>
                        <a:buNone/>
                      </a:pPr>
                      <a:endParaRPr lang="en-US" sz="20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150396"/>
            <a:ext cx="11457211" cy="196841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11.C.4</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 Clarifies how to examine, describe, analyze, and evaluate media messages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4.A</a:t>
            </a:r>
            <a:r>
              <a:rPr lang="en-US" sz="1400" b="1" kern="100">
                <a:solidFill>
                  <a:schemeClr val="bg1"/>
                </a:solidFill>
                <a:effectLst/>
                <a:latin typeface="+mj-lt"/>
                <a:ea typeface="Times New Roman" panose="02020603050405020304" pitchFamily="18" charset="0"/>
                <a:cs typeface="Times New Roman"/>
              </a:rPr>
              <a:t>. - Aligns to 2017 11.2c and 11.2b. Specifies examples of print and digital publications that can be used when analyzing the viewpoint of publications.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4.B</a:t>
            </a:r>
            <a:r>
              <a:rPr lang="en-US" sz="1400" b="1" kern="100">
                <a:solidFill>
                  <a:schemeClr val="bg1"/>
                </a:solidFill>
                <a:effectLst/>
                <a:latin typeface="+mj-lt"/>
                <a:ea typeface="Times New Roman" panose="02020603050405020304" pitchFamily="18" charset="0"/>
                <a:cs typeface="Times New Roman"/>
              </a:rPr>
              <a:t>. - Aligns to skills addressed in 2017 11.2d and 11.2e, </a:t>
            </a:r>
            <a:endParaRPr lang="en-US" sz="14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400" b="1" kern="100">
                <a:solidFill>
                  <a:schemeClr val="bg1"/>
                </a:solidFill>
                <a:effectLst/>
                <a:latin typeface="+mj-lt"/>
                <a:ea typeface="Times New Roman" panose="02020603050405020304" pitchFamily="18" charset="0"/>
                <a:cs typeface="Times New Roman"/>
              </a:rPr>
              <a:t>11.C.</a:t>
            </a:r>
            <a:r>
              <a:rPr lang="en-US" sz="1400" b="1" kern="100">
                <a:solidFill>
                  <a:schemeClr val="bg1"/>
                </a:solidFill>
                <a:latin typeface="+mj-lt"/>
                <a:ea typeface="Times New Roman" panose="02020603050405020304" pitchFamily="18" charset="0"/>
                <a:cs typeface="Times New Roman"/>
              </a:rPr>
              <a:t>4.C</a:t>
            </a:r>
            <a:r>
              <a:rPr lang="en-US" sz="1400" b="1" kern="100">
                <a:solidFill>
                  <a:schemeClr val="bg1"/>
                </a:solidFill>
                <a:effectLst/>
                <a:latin typeface="+mj-lt"/>
                <a:ea typeface="Times New Roman" panose="02020603050405020304" pitchFamily="18" charset="0"/>
                <a:cs typeface="Times New Roman"/>
              </a:rPr>
              <a:t>. - Aligns to 2017 11.2a, 11.2c, 11.2d, and 11.2e. Clarifies ways to analyze, compare, and contrast the content, intent, impact and effectiveness of verbal and visual media messages impact the audience. </a:t>
            </a:r>
            <a:endParaRPr lang="en-US" sz="1400" b="1" kern="100">
              <a:solidFill>
                <a:schemeClr val="bg1"/>
              </a:solidFill>
              <a:effectLst/>
              <a:latin typeface="+mj-lt"/>
              <a:ea typeface="Calibri" panose="020F0502020204030204" pitchFamily="34" charset="0"/>
              <a:cs typeface="Times New Roman"/>
            </a:endParaRPr>
          </a:p>
          <a:p>
            <a:pPr>
              <a:buFont typeface="Arial,Sans-Serif"/>
              <a:buChar char="•"/>
            </a:pPr>
            <a:endParaRPr lang="en-US" sz="1400" b="1">
              <a:solidFill>
                <a:schemeClr val="bg1"/>
              </a:solidFill>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4:08:44 PM">
            <a:hlinkClick r:id="" action="ppaction://media"/>
            <a:extLst>
              <a:ext uri="{FF2B5EF4-FFF2-40B4-BE49-F238E27FC236}">
                <a16:creationId xmlns:a16="http://schemas.microsoft.com/office/drawing/2014/main" id="{E2A7079E-28DE-11C6-DD71-19325B97A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809" y="4728201"/>
            <a:ext cx="812800" cy="812800"/>
          </a:xfrm>
          <a:prstGeom prst="rect">
            <a:avLst/>
          </a:prstGeom>
        </p:spPr>
      </p:pic>
    </p:spTree>
    <p:extLst>
      <p:ext uri="{BB962C8B-B14F-4D97-AF65-F5344CB8AC3E}">
        <p14:creationId xmlns:p14="http://schemas.microsoft.com/office/powerpoint/2010/main" val="93116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44</a:t>
            </a:fld>
            <a:endParaRPr lang="en-US"/>
          </a:p>
        </p:txBody>
      </p:sp>
      <p:pic>
        <p:nvPicPr>
          <p:cNvPr id="3" name="Audio Recording Apr 29, 2024 at 4:09:27 PM">
            <a:hlinkClick r:id="" action="ppaction://media"/>
            <a:extLst>
              <a:ext uri="{FF2B5EF4-FFF2-40B4-BE49-F238E27FC236}">
                <a16:creationId xmlns:a16="http://schemas.microsoft.com/office/drawing/2014/main" id="{0F498F16-B9FF-8B5C-AA98-6D538081E4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481205"/>
            <a:ext cx="812800" cy="8128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812856693"/>
              </p:ext>
            </p:extLst>
          </p:nvPr>
        </p:nvGraphicFramePr>
        <p:xfrm>
          <a:off x="353391" y="265044"/>
          <a:ext cx="11452080" cy="5781001"/>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2381">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23801">
                <a:tc>
                  <a:txBody>
                    <a:bodyPr/>
                    <a:lstStyle/>
                    <a:p>
                      <a:pPr fontAlgn="base"/>
                      <a:r>
                        <a:rPr lang="en-US" sz="1800" b="1" kern="1200">
                          <a:solidFill>
                            <a:srgbClr val="1A4480"/>
                          </a:solidFill>
                          <a:effectLst/>
                          <a:latin typeface="+mj-lt"/>
                          <a:ea typeface="+mn-ea"/>
                          <a:cs typeface="+mn-cs"/>
                        </a:rPr>
                        <a:t>11.8 The student will analyze, evaluate, synthesize, and organize information from a variety of credible resources to produce a research product. </a:t>
                      </a:r>
                    </a:p>
                    <a:p>
                      <a:pPr lvl="0" fontAlgn="base"/>
                      <a:r>
                        <a:rPr lang="en-US" sz="1800" kern="1200">
                          <a:solidFill>
                            <a:srgbClr val="3E5B91"/>
                          </a:solidFill>
                          <a:effectLst/>
                          <a:latin typeface="+mj-lt"/>
                          <a:ea typeface="+mn-ea"/>
                          <a:cs typeface="+mn-cs"/>
                        </a:rPr>
                        <a:t>a) Critically evaluate quality, accuracy, and validity of information. </a:t>
                      </a:r>
                    </a:p>
                    <a:p>
                      <a:pPr lvl="0" fontAlgn="base"/>
                      <a:r>
                        <a:rPr lang="en-US" sz="1800" kern="1200">
                          <a:solidFill>
                            <a:srgbClr val="3E5B91"/>
                          </a:solidFill>
                          <a:effectLst/>
                          <a:latin typeface="+mj-lt"/>
                          <a:ea typeface="+mn-ea"/>
                          <a:cs typeface="+mn-cs"/>
                        </a:rPr>
                        <a:t>b) Make sense of information gathered from diverse sources by identifying misconceptions, main and supporting ideas, conflicting information, point of view or bias. </a:t>
                      </a:r>
                    </a:p>
                    <a:p>
                      <a:pPr lvl="0" fontAlgn="base"/>
                      <a:r>
                        <a:rPr lang="en-US" sz="1800" kern="1200">
                          <a:solidFill>
                            <a:srgbClr val="3E5B91"/>
                          </a:solidFill>
                          <a:effectLst/>
                          <a:latin typeface="+mj-lt"/>
                          <a:ea typeface="+mn-ea"/>
                          <a:cs typeface="+mn-cs"/>
                        </a:rPr>
                        <a:t>c) Synthesize relevant information from primary and secondary sources and present it in a logical sequence. </a:t>
                      </a:r>
                    </a:p>
                    <a:p>
                      <a:r>
                        <a:rPr lang="en-US" sz="2000" kern="1200">
                          <a:solidFill>
                            <a:srgbClr val="3E5B91"/>
                          </a:solidFill>
                          <a:effectLst/>
                          <a:latin typeface="+mj-lt"/>
                          <a:ea typeface="+mn-ea"/>
                          <a:cs typeface="+mn-cs"/>
                        </a:rPr>
                        <a:t> </a:t>
                      </a:r>
                      <a:r>
                        <a:rPr lang="en-US" sz="1600">
                          <a:solidFill>
                            <a:srgbClr val="3E5B91"/>
                          </a:solidFill>
                          <a:effectLst/>
                          <a:latin typeface="+mj-lt"/>
                        </a:rPr>
                        <a:t> </a:t>
                      </a:r>
                      <a:br>
                        <a:rPr lang="en-US" sz="1100" b="0" i="0" u="none" strike="noStrike" noProof="0">
                          <a:solidFill>
                            <a:srgbClr val="000000"/>
                          </a:solidFill>
                          <a:latin typeface="+mj-lt"/>
                        </a:rPr>
                      </a:br>
                      <a:br>
                        <a:rPr lang="en-US" sz="1100" b="0" i="0" u="none" strike="noStrike" noProof="0">
                          <a:solidFill>
                            <a:srgbClr val="000000"/>
                          </a:solidFill>
                          <a:latin typeface="+mj-lt"/>
                        </a:rPr>
                      </a:br>
                      <a:br>
                        <a:rPr lang="en-US" sz="1800">
                          <a:latin typeface="+mj-lt"/>
                        </a:rPr>
                      </a:br>
                      <a:endParaRPr lang="en-US" sz="1800">
                        <a:solidFill>
                          <a:schemeClr val="accent1"/>
                        </a:solidFill>
                        <a:effectLst/>
                        <a:highlight>
                          <a:srgbClr val="FFFFFF"/>
                        </a:highlight>
                        <a:latin typeface="+mj-lt"/>
                      </a:endParaRPr>
                    </a:p>
                    <a:p>
                      <a:pPr lvl="0">
                        <a:buNone/>
                      </a:pPr>
                      <a:br>
                        <a:rPr lang="en-US" sz="1400">
                          <a:effectLst/>
                          <a:highlight>
                            <a:srgbClr val="FFFFFF"/>
                          </a:highlight>
                          <a:latin typeface="+mj-lt"/>
                        </a:rPr>
                      </a:br>
                      <a:endParaRPr lang="en-US" sz="14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latin typeface="+mj-lt"/>
                        </a:rPr>
                        <a:t>11.R</a:t>
                      </a:r>
                    </a:p>
                    <a:p>
                      <a:pPr lvl="0" algn="l">
                        <a:lnSpc>
                          <a:spcPct val="100000"/>
                        </a:lnSpc>
                        <a:spcBef>
                          <a:spcPts val="0"/>
                        </a:spcBef>
                        <a:spcAft>
                          <a:spcPts val="0"/>
                        </a:spcAft>
                        <a:buNone/>
                      </a:pPr>
                      <a:r>
                        <a:rPr lang="en-US" sz="1400" b="1" i="0" u="none" strike="noStrike" noProof="0">
                          <a:solidFill>
                            <a:schemeClr val="accent1"/>
                          </a:solidFill>
                          <a:effectLst/>
                          <a:latin typeface="+mj-lt"/>
                        </a:rPr>
                        <a:t>The student will conduct research and read a series of conceptually related texts on selected topics to build knowledge on grade-eleven content, texts, and areas prompted by student interest.  </a:t>
                      </a:r>
                    </a:p>
                    <a:p>
                      <a:pPr lvl="0" algn="l">
                        <a:lnSpc>
                          <a:spcPct val="100000"/>
                        </a:lnSpc>
                        <a:spcBef>
                          <a:spcPts val="0"/>
                        </a:spcBef>
                        <a:spcAft>
                          <a:spcPts val="0"/>
                        </a:spcAft>
                        <a:buNone/>
                      </a:pPr>
                      <a:endParaRPr lang="en-US" sz="1400" b="0" i="0" u="none" strike="noStrike" noProof="0">
                        <a:solidFill>
                          <a:schemeClr val="accent1"/>
                        </a:solidFill>
                        <a:effectLst/>
                        <a:latin typeface="+mj-lt"/>
                      </a:endParaRPr>
                    </a:p>
                    <a:p>
                      <a:pPr lvl="0" algn="l">
                        <a:lnSpc>
                          <a:spcPct val="100000"/>
                        </a:lnSpc>
                        <a:spcBef>
                          <a:spcPts val="0"/>
                        </a:spcBef>
                        <a:spcAft>
                          <a:spcPts val="0"/>
                        </a:spcAft>
                        <a:buNone/>
                      </a:pPr>
                      <a:r>
                        <a:rPr lang="en-US" sz="1400" b="1" i="0" u="none" strike="noStrike" noProof="0">
                          <a:solidFill>
                            <a:schemeClr val="tx1"/>
                          </a:solidFill>
                          <a:effectLst/>
                          <a:latin typeface="+mj-lt"/>
                        </a:rPr>
                        <a:t>11.R.1 Evaluation and Synthesis of Information</a:t>
                      </a:r>
                    </a:p>
                    <a:p>
                      <a:pPr lvl="0" algn="l">
                        <a:lnSpc>
                          <a:spcPct val="100000"/>
                        </a:lnSpc>
                        <a:spcBef>
                          <a:spcPts val="0"/>
                        </a:spcBef>
                        <a:spcAft>
                          <a:spcPts val="0"/>
                        </a:spcAft>
                        <a:buNone/>
                      </a:pPr>
                      <a:r>
                        <a:rPr lang="en-US" sz="1400" b="0" i="0" u="none" strike="noStrike" noProof="0">
                          <a:solidFill>
                            <a:schemeClr val="tx1"/>
                          </a:solidFill>
                          <a:effectLst/>
                          <a:latin typeface="+mj-lt"/>
                        </a:rPr>
                        <a:t>A. Formulate and revise questions about a research topic broadening or narrowing the inquiry as necessary.</a:t>
                      </a:r>
                    </a:p>
                    <a:p>
                      <a:pPr lvl="0" algn="l">
                        <a:lnSpc>
                          <a:spcPct val="100000"/>
                        </a:lnSpc>
                        <a:spcBef>
                          <a:spcPts val="0"/>
                        </a:spcBef>
                        <a:spcAft>
                          <a:spcPts val="0"/>
                        </a:spcAft>
                        <a:buNone/>
                      </a:pPr>
                      <a:r>
                        <a:rPr lang="en-US" sz="1400" b="0" i="0" u="none" strike="noStrike" noProof="0">
                          <a:solidFill>
                            <a:schemeClr val="tx1"/>
                          </a:solidFill>
                          <a:effectLst/>
                          <a:latin typeface="+mj-lt"/>
                        </a:rPr>
                        <a:t>B. Gather and organize information from various sources.</a:t>
                      </a:r>
                    </a:p>
                    <a:p>
                      <a:pPr lvl="0" algn="l">
                        <a:lnSpc>
                          <a:spcPct val="100000"/>
                        </a:lnSpc>
                        <a:spcBef>
                          <a:spcPts val="0"/>
                        </a:spcBef>
                        <a:spcAft>
                          <a:spcPts val="0"/>
                        </a:spcAft>
                        <a:buNone/>
                      </a:pPr>
                      <a:r>
                        <a:rPr lang="en-US" sz="1400" b="0" i="0" u="none" strike="noStrike" noProof="0">
                          <a:solidFill>
                            <a:schemeClr val="tx1"/>
                          </a:solidFill>
                          <a:effectLst/>
                          <a:latin typeface="+mj-lt"/>
                        </a:rPr>
                        <a:t>C. Objectively evaluate primary and secondary sources for their credibility, reliability, accuracy, usefulness, and limitations. That includes identifying their main and supporting ideas, points of view, conflicting information, and any misconceptions or biases.</a:t>
                      </a:r>
                    </a:p>
                    <a:p>
                      <a:pPr lvl="0" algn="l">
                        <a:lnSpc>
                          <a:spcPct val="100000"/>
                        </a:lnSpc>
                        <a:spcBef>
                          <a:spcPts val="0"/>
                        </a:spcBef>
                        <a:spcAft>
                          <a:spcPts val="0"/>
                        </a:spcAft>
                        <a:buNone/>
                      </a:pPr>
                      <a:r>
                        <a:rPr lang="en-US" sz="1400" b="0" i="0" u="none" strike="noStrike" noProof="0">
                          <a:solidFill>
                            <a:schemeClr val="tx1"/>
                          </a:solidFill>
                          <a:effectLst/>
                          <a:latin typeface="+mj-lt"/>
                        </a:rPr>
                        <a:t>D. Synthesize multiple streams of evidence to support claims and acknowledge counterclaims.</a:t>
                      </a:r>
                    </a:p>
                    <a:p>
                      <a:pPr lvl="0" indent="0" algn="l">
                        <a:lnSpc>
                          <a:spcPct val="100000"/>
                        </a:lnSpc>
                        <a:spcBef>
                          <a:spcPts val="0"/>
                        </a:spcBef>
                        <a:spcAft>
                          <a:spcPts val="0"/>
                        </a:spcAft>
                        <a:buNone/>
                      </a:pPr>
                      <a:endParaRPr lang="en-US" sz="1800">
                        <a:solidFill>
                          <a:schemeClr val="accent1"/>
                        </a:solidFill>
                        <a:latin typeface="+mj-lt"/>
                      </a:endParaRPr>
                    </a:p>
                    <a:p>
                      <a:pPr lvl="0" indent="0" algn="l">
                        <a:lnSpc>
                          <a:spcPct val="100000"/>
                        </a:lnSpc>
                        <a:spcBef>
                          <a:spcPts val="0"/>
                        </a:spcBef>
                        <a:spcAft>
                          <a:spcPts val="0"/>
                        </a:spcAft>
                        <a:buNone/>
                      </a:pPr>
                      <a:endParaRPr lang="en-US" sz="2800">
                        <a:solidFill>
                          <a:schemeClr val="accent1"/>
                        </a:solidFill>
                        <a:latin typeface="+mj-lt"/>
                      </a:endParaRPr>
                    </a:p>
                    <a:p>
                      <a:pPr lvl="0" indent="0" algn="l">
                        <a:lnSpc>
                          <a:spcPct val="100000"/>
                        </a:lnSpc>
                        <a:spcBef>
                          <a:spcPts val="0"/>
                        </a:spcBef>
                        <a:spcAft>
                          <a:spcPts val="0"/>
                        </a:spcAft>
                        <a:buNone/>
                      </a:pPr>
                      <a:endParaRPr lang="en-US" sz="2800">
                        <a:solidFill>
                          <a:schemeClr val="accent1"/>
                        </a:solidFill>
                        <a:latin typeface="+mj-lt"/>
                      </a:endParaRPr>
                    </a:p>
                    <a:p>
                      <a:pPr lvl="0" indent="0" algn="l">
                        <a:lnSpc>
                          <a:spcPct val="100000"/>
                        </a:lnSpc>
                        <a:spcBef>
                          <a:spcPts val="0"/>
                        </a:spcBef>
                        <a:spcAft>
                          <a:spcPts val="0"/>
                        </a:spcAft>
                        <a:buNone/>
                      </a:pPr>
                      <a:endParaRPr lang="en-US">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6454" y="4363037"/>
            <a:ext cx="11457211" cy="199100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a:t>
            </a:r>
            <a:r>
              <a:rPr lang="en-US" sz="1600" b="1" kern="100">
                <a:solidFill>
                  <a:schemeClr val="bg1"/>
                </a:solidFill>
                <a:latin typeface="+mj-lt"/>
                <a:ea typeface="Times New Roman" panose="02020603050405020304" pitchFamily="18" charset="0"/>
                <a:cs typeface="Times New Roman"/>
              </a:rPr>
              <a:t>1.-</a:t>
            </a:r>
            <a:r>
              <a:rPr lang="en-US" sz="1600" b="1" kern="100">
                <a:solidFill>
                  <a:schemeClr val="bg1"/>
                </a:solidFill>
                <a:effectLst/>
                <a:latin typeface="+mj-lt"/>
                <a:ea typeface="Times New Roman" panose="02020603050405020304" pitchFamily="18" charset="0"/>
                <a:cs typeface="Times New Roman"/>
              </a:rPr>
              <a:t> Focuses student research to use conceptually related texts when conducting research prompted by student interest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a:t>
            </a:r>
            <a:r>
              <a:rPr lang="en-US" sz="1600" b="1" kern="100">
                <a:solidFill>
                  <a:schemeClr val="bg1"/>
                </a:solidFill>
                <a:latin typeface="+mj-lt"/>
                <a:ea typeface="Times New Roman" panose="02020603050405020304" pitchFamily="18" charset="0"/>
                <a:cs typeface="Times New Roman"/>
              </a:rPr>
              <a:t>1.B</a:t>
            </a:r>
            <a:r>
              <a:rPr lang="en-US" sz="1600" b="1" kern="100">
                <a:solidFill>
                  <a:schemeClr val="bg1"/>
                </a:solidFill>
                <a:effectLst/>
                <a:latin typeface="+mj-lt"/>
                <a:ea typeface="Times New Roman" panose="02020603050405020304" pitchFamily="18" charset="0"/>
                <a:cs typeface="Times New Roman"/>
              </a:rPr>
              <a:t>. - Aligns to 11.8a, 11.8b, and 11.8c.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a:t>
            </a:r>
            <a:r>
              <a:rPr lang="en-US" sz="1600" b="1" kern="100">
                <a:solidFill>
                  <a:schemeClr val="bg1"/>
                </a:solidFill>
                <a:latin typeface="+mj-lt"/>
                <a:ea typeface="Times New Roman" panose="02020603050405020304" pitchFamily="18" charset="0"/>
                <a:cs typeface="Times New Roman"/>
              </a:rPr>
              <a:t>1.C</a:t>
            </a:r>
            <a:r>
              <a:rPr lang="en-US" sz="1600" b="1" kern="100">
                <a:solidFill>
                  <a:schemeClr val="bg1"/>
                </a:solidFill>
                <a:effectLst/>
                <a:latin typeface="+mj-lt"/>
                <a:ea typeface="Times New Roman" panose="02020603050405020304" pitchFamily="18" charset="0"/>
                <a:cs typeface="Times New Roman"/>
              </a:rPr>
              <a:t>. Aligns to 2017 11.8c. Specifies objectively evaluating primary and secondary sources while researching. Provides guidance on how to evaluate these sources. </a:t>
            </a:r>
            <a:endParaRPr lang="en-US" sz="1600"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sz="1600" b="1" kern="100">
                <a:solidFill>
                  <a:schemeClr val="bg1"/>
                </a:solidFill>
                <a:effectLst/>
                <a:latin typeface="+mj-lt"/>
                <a:ea typeface="Times New Roman" panose="02020603050405020304" pitchFamily="18" charset="0"/>
                <a:cs typeface="Times New Roman"/>
              </a:rPr>
              <a:t>11.R.</a:t>
            </a:r>
            <a:r>
              <a:rPr lang="en-US" sz="1600" b="1" kern="100">
                <a:solidFill>
                  <a:schemeClr val="bg1"/>
                </a:solidFill>
                <a:latin typeface="+mj-lt"/>
                <a:ea typeface="Times New Roman" panose="02020603050405020304" pitchFamily="18" charset="0"/>
                <a:cs typeface="Times New Roman"/>
              </a:rPr>
              <a:t>1.D</a:t>
            </a:r>
            <a:r>
              <a:rPr lang="en-US" sz="1600" b="1" kern="100">
                <a:solidFill>
                  <a:schemeClr val="bg1"/>
                </a:solidFill>
                <a:effectLst/>
                <a:latin typeface="+mj-lt"/>
                <a:ea typeface="Times New Roman" panose="02020603050405020304" pitchFamily="18" charset="0"/>
                <a:cs typeface="Times New Roman"/>
              </a:rPr>
              <a:t>. - Aligns to 2017 11.8b. </a:t>
            </a:r>
            <a:endParaRPr lang="en-US" sz="1600" b="1" kern="100">
              <a:solidFill>
                <a:schemeClr val="bg1"/>
              </a:solidFill>
              <a:effectLst/>
              <a:latin typeface="+mj-lt"/>
              <a:ea typeface="Calibri" panose="020F0502020204030204" pitchFamily="34" charset="0"/>
              <a:cs typeface="Times New Roman"/>
            </a:endParaRPr>
          </a:p>
          <a:p>
            <a:pPr>
              <a:buFont typeface="Arial,Sans-Serif"/>
              <a:buChar char="•"/>
            </a:pPr>
            <a:endParaRPr lang="en-US"/>
          </a:p>
        </p:txBody>
      </p:sp>
      <p:pic>
        <p:nvPicPr>
          <p:cNvPr id="2" name="Audio Recording Apr 29, 2024 at 4:10:42 PM">
            <a:hlinkClick r:id="" action="ppaction://media"/>
            <a:extLst>
              <a:ext uri="{FF2B5EF4-FFF2-40B4-BE49-F238E27FC236}">
                <a16:creationId xmlns:a16="http://schemas.microsoft.com/office/drawing/2014/main" id="{DB8C1C17-7BE8-A739-FEBE-9D55341679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1497" y="5541246"/>
            <a:ext cx="812800" cy="8128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441256322"/>
              </p:ext>
            </p:extLst>
          </p:nvPr>
        </p:nvGraphicFramePr>
        <p:xfrm>
          <a:off x="353391" y="265043"/>
          <a:ext cx="11452080" cy="6120469"/>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28038">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3269">
                <a:tc>
                  <a:txBody>
                    <a:bodyPr/>
                    <a:lstStyle/>
                    <a:p>
                      <a:pPr fontAlgn="base"/>
                      <a:r>
                        <a:rPr lang="en-US" sz="1800" b="1" kern="1200">
                          <a:solidFill>
                            <a:srgbClr val="1A4480"/>
                          </a:solidFill>
                          <a:effectLst/>
                          <a:latin typeface="+mj-lt"/>
                          <a:ea typeface="+mn-ea"/>
                          <a:cs typeface="+mn-cs"/>
                        </a:rPr>
                        <a:t>11.8 The student will analyze, evaluate, synthesize, and organize information from a variety of credible resources to produce a research product. </a:t>
                      </a:r>
                    </a:p>
                    <a:p>
                      <a:pPr lvl="0" fontAlgn="base"/>
                      <a:r>
                        <a:rPr lang="en-US" sz="1800" kern="1200">
                          <a:solidFill>
                            <a:srgbClr val="3E5B91"/>
                          </a:solidFill>
                          <a:effectLst/>
                          <a:latin typeface="+mj-lt"/>
                          <a:ea typeface="+mn-ea"/>
                          <a:cs typeface="+mn-cs"/>
                        </a:rPr>
                        <a:t>d) Cite sources for both quoted and paraphrased ideas using a standard method of documentation, such as that of the Modern Language Association (MLA) or the American Psychological Association (APA). </a:t>
                      </a:r>
                    </a:p>
                    <a:p>
                      <a:pPr lvl="0" fontAlgn="base"/>
                      <a:r>
                        <a:rPr lang="en-US" sz="1800" kern="1200">
                          <a:solidFill>
                            <a:srgbClr val="3E5B91"/>
                          </a:solidFill>
                          <a:effectLst/>
                          <a:latin typeface="+mj-lt"/>
                          <a:ea typeface="+mn-ea"/>
                          <a:cs typeface="+mn-cs"/>
                        </a:rPr>
                        <a:t>e) Define the meaning and consequences of plagiarism and follow ethical and legal guidelines for gathering and using information. </a:t>
                      </a:r>
                    </a:p>
                    <a:p>
                      <a:pPr lvl="0" fontAlgn="base"/>
                      <a:r>
                        <a:rPr lang="en-US" sz="1800" kern="1200">
                          <a:solidFill>
                            <a:srgbClr val="3E5B91"/>
                          </a:solidFill>
                          <a:effectLst/>
                          <a:latin typeface="+mj-lt"/>
                          <a:ea typeface="+mn-ea"/>
                          <a:cs typeface="+mn-cs"/>
                        </a:rPr>
                        <a:t>f) Demonstrate ethical use of the Internet. </a:t>
                      </a:r>
                    </a:p>
                    <a:p>
                      <a:r>
                        <a:rPr lang="en-US" sz="2000" kern="1200">
                          <a:solidFill>
                            <a:srgbClr val="3E5B91"/>
                          </a:solidFill>
                          <a:effectLst/>
                          <a:latin typeface="+mj-lt"/>
                          <a:ea typeface="+mn-ea"/>
                          <a:cs typeface="+mn-cs"/>
                        </a:rPr>
                        <a:t> </a:t>
                      </a:r>
                      <a:r>
                        <a:rPr lang="en-US" sz="1600">
                          <a:solidFill>
                            <a:srgbClr val="3E5B91"/>
                          </a:solidFill>
                          <a:effectLst/>
                          <a:latin typeface="+mj-lt"/>
                        </a:rPr>
                        <a:t> </a:t>
                      </a:r>
                      <a:br>
                        <a:rPr lang="en-US" sz="1100" b="0" i="0" u="none" strike="noStrike" noProof="0">
                          <a:solidFill>
                            <a:srgbClr val="000000"/>
                          </a:solidFill>
                          <a:latin typeface="+mj-lt"/>
                        </a:rPr>
                      </a:br>
                      <a:br>
                        <a:rPr lang="en-US" sz="1100" b="0" i="0" u="none" strike="noStrike" noProof="0">
                          <a:solidFill>
                            <a:srgbClr val="000000"/>
                          </a:solidFill>
                          <a:latin typeface="+mj-lt"/>
                        </a:rPr>
                      </a:br>
                      <a:br>
                        <a:rPr lang="en-US" sz="1800">
                          <a:latin typeface="+mj-lt"/>
                        </a:rPr>
                      </a:br>
                      <a:endParaRPr lang="en-US" sz="1800">
                        <a:solidFill>
                          <a:schemeClr val="accent1"/>
                        </a:solidFill>
                        <a:effectLst/>
                        <a:highlight>
                          <a:srgbClr val="FFFFFF"/>
                        </a:highlight>
                        <a:latin typeface="+mj-lt"/>
                      </a:endParaRPr>
                    </a:p>
                    <a:p>
                      <a:pPr lvl="0">
                        <a:buNone/>
                      </a:pPr>
                      <a:br>
                        <a:rPr lang="en-US" sz="1800">
                          <a:effectLst/>
                          <a:highlight>
                            <a:srgbClr val="FFFFFF"/>
                          </a:highlight>
                          <a:latin typeface="+mj-lt"/>
                        </a:rPr>
                      </a:br>
                      <a:endParaRPr lang="en-US" sz="18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latin typeface="+mj-lt"/>
                        </a:rPr>
                        <a:t>11.R</a:t>
                      </a:r>
                    </a:p>
                    <a:p>
                      <a:pPr lvl="0" algn="l">
                        <a:lnSpc>
                          <a:spcPct val="100000"/>
                        </a:lnSpc>
                        <a:spcBef>
                          <a:spcPts val="0"/>
                        </a:spcBef>
                        <a:spcAft>
                          <a:spcPts val="0"/>
                        </a:spcAft>
                        <a:buNone/>
                      </a:pPr>
                      <a:r>
                        <a:rPr lang="en-US" sz="1400" b="1" i="0" u="none" strike="noStrike" noProof="0">
                          <a:solidFill>
                            <a:schemeClr val="accent1"/>
                          </a:solidFill>
                          <a:effectLst/>
                          <a:latin typeface="+mj-lt"/>
                        </a:rPr>
                        <a:t>The student will conduct research and read a series of conceptually related texts on selected topics to build knowledge on grade-eleven content, texts, and areas prompted by student interest.  </a:t>
                      </a:r>
                    </a:p>
                    <a:p>
                      <a:pPr lvl="0" algn="l">
                        <a:lnSpc>
                          <a:spcPct val="100000"/>
                        </a:lnSpc>
                        <a:spcBef>
                          <a:spcPts val="0"/>
                        </a:spcBef>
                        <a:spcAft>
                          <a:spcPts val="0"/>
                        </a:spcAft>
                        <a:buNone/>
                      </a:pPr>
                      <a:r>
                        <a:rPr lang="en-US" sz="1400" b="1" i="0" u="none" strike="noStrike" noProof="0">
                          <a:solidFill>
                            <a:schemeClr val="accent1"/>
                          </a:solidFill>
                          <a:effectLst/>
                          <a:latin typeface="+mj-lt"/>
                        </a:rPr>
                        <a:t> </a:t>
                      </a:r>
                      <a:endParaRPr lang="en-US" sz="1400" b="0" i="0" u="none" strike="noStrike" noProof="0">
                        <a:solidFill>
                          <a:schemeClr val="accent1"/>
                        </a:solidFill>
                        <a:effectLst/>
                        <a:latin typeface="+mj-lt"/>
                      </a:endParaRPr>
                    </a:p>
                    <a:p>
                      <a:pPr lvl="0" algn="l">
                        <a:lnSpc>
                          <a:spcPct val="100000"/>
                        </a:lnSpc>
                        <a:spcBef>
                          <a:spcPts val="0"/>
                        </a:spcBef>
                        <a:spcAft>
                          <a:spcPts val="0"/>
                        </a:spcAft>
                        <a:buNone/>
                      </a:pPr>
                      <a:r>
                        <a:rPr lang="en-US" sz="1400" b="1" i="0" u="none" strike="noStrike" noProof="0">
                          <a:solidFill>
                            <a:srgbClr val="3E5B91"/>
                          </a:solidFill>
                          <a:effectLst/>
                          <a:latin typeface="+mj-lt"/>
                        </a:rPr>
                        <a:t>11.R.1 Evaluation and Synthesis of Information</a:t>
                      </a:r>
                    </a:p>
                    <a:p>
                      <a:pPr lvl="0" algn="l">
                        <a:lnSpc>
                          <a:spcPct val="100000"/>
                        </a:lnSpc>
                        <a:spcBef>
                          <a:spcPts val="0"/>
                        </a:spcBef>
                        <a:spcAft>
                          <a:spcPts val="0"/>
                        </a:spcAft>
                        <a:buNone/>
                      </a:pPr>
                      <a:r>
                        <a:rPr lang="en-US" sz="1400" b="0" i="0" u="none" strike="noStrike" noProof="0">
                          <a:solidFill>
                            <a:srgbClr val="3E5B91"/>
                          </a:solidFill>
                          <a:effectLst/>
                          <a:latin typeface="+mj-lt"/>
                        </a:rPr>
                        <a:t>E. Create research products aligned with the demands of the reading and writing standards.</a:t>
                      </a:r>
                    </a:p>
                    <a:p>
                      <a:pPr lvl="0" algn="l">
                        <a:lnSpc>
                          <a:spcPct val="100000"/>
                        </a:lnSpc>
                        <a:spcBef>
                          <a:spcPts val="0"/>
                        </a:spcBef>
                        <a:spcAft>
                          <a:spcPts val="0"/>
                        </a:spcAft>
                        <a:buNone/>
                      </a:pPr>
                      <a:r>
                        <a:rPr lang="en-US" sz="1400" b="0" i="0" u="none" strike="noStrike" noProof="0">
                          <a:solidFill>
                            <a:srgbClr val="3E5B91"/>
                          </a:solidFill>
                          <a:effectLst/>
                          <a:latin typeface="+mj-lt"/>
                        </a:rPr>
                        <a:t>F. Cite primary and secondary sources for quoted and paraphrased ideas using a standard method of documentation such as the Modern Language Association (MLA) or American Psychological Association (APA).</a:t>
                      </a:r>
                    </a:p>
                    <a:p>
                      <a:pPr lvl="0" algn="l">
                        <a:lnSpc>
                          <a:spcPct val="100000"/>
                        </a:lnSpc>
                        <a:spcBef>
                          <a:spcPts val="0"/>
                        </a:spcBef>
                        <a:spcAft>
                          <a:spcPts val="0"/>
                        </a:spcAft>
                        <a:buNone/>
                      </a:pPr>
                      <a:r>
                        <a:rPr lang="en-US" sz="1400" b="0" i="0" u="none" strike="noStrike" noProof="0">
                          <a:solidFill>
                            <a:srgbClr val="3E5B91"/>
                          </a:solidFill>
                          <a:effectLst/>
                          <a:latin typeface="+mj-lt"/>
                        </a:rPr>
                        <a:t>G. Define the meaning and consequences of plagiarism and follow ethical and legal guidelines for gathering and using information.</a:t>
                      </a:r>
                    </a:p>
                    <a:p>
                      <a:pPr lvl="0" algn="l">
                        <a:lnSpc>
                          <a:spcPct val="100000"/>
                        </a:lnSpc>
                        <a:spcBef>
                          <a:spcPts val="0"/>
                        </a:spcBef>
                        <a:spcAft>
                          <a:spcPts val="0"/>
                        </a:spcAft>
                        <a:buNone/>
                      </a:pPr>
                      <a:r>
                        <a:rPr lang="en-US" sz="1400" b="0" i="0" u="none" strike="noStrike" noProof="0">
                          <a:solidFill>
                            <a:srgbClr val="3E5B91"/>
                          </a:solidFill>
                          <a:effectLst/>
                          <a:latin typeface="+mj-lt"/>
                        </a:rPr>
                        <a:t>H. Demonstrate ethical and responsible use of all sources including the Internet and new technologies as they develop.</a:t>
                      </a:r>
                    </a:p>
                    <a:p>
                      <a:pPr lvl="0" indent="0" algn="l">
                        <a:lnSpc>
                          <a:spcPct val="100000"/>
                        </a:lnSpc>
                        <a:spcBef>
                          <a:spcPts val="0"/>
                        </a:spcBef>
                        <a:spcAft>
                          <a:spcPts val="0"/>
                        </a:spcAft>
                        <a:buNone/>
                      </a:pPr>
                      <a:endParaRPr lang="en-US" sz="1600">
                        <a:solidFill>
                          <a:schemeClr val="accent1"/>
                        </a:solidFill>
                        <a:latin typeface="+mj-lt"/>
                      </a:endParaRPr>
                    </a:p>
                    <a:p>
                      <a:pPr lvl="0" indent="0" algn="l">
                        <a:lnSpc>
                          <a:spcPct val="100000"/>
                        </a:lnSpc>
                        <a:spcBef>
                          <a:spcPts val="0"/>
                        </a:spcBef>
                        <a:spcAft>
                          <a:spcPts val="0"/>
                        </a:spcAft>
                        <a:buNone/>
                      </a:pPr>
                      <a:endParaRPr lang="en-US" sz="2400">
                        <a:solidFill>
                          <a:schemeClr val="accent1"/>
                        </a:solidFill>
                        <a:latin typeface="+mj-lt"/>
                      </a:endParaRPr>
                    </a:p>
                    <a:p>
                      <a:pPr lvl="0" indent="0" algn="l">
                        <a:lnSpc>
                          <a:spcPct val="100000"/>
                        </a:lnSpc>
                        <a:spcBef>
                          <a:spcPts val="0"/>
                        </a:spcBef>
                        <a:spcAft>
                          <a:spcPts val="0"/>
                        </a:spcAft>
                        <a:buNone/>
                      </a:pPr>
                      <a:endParaRPr lang="en-US" sz="2400">
                        <a:solidFill>
                          <a:schemeClr val="accent1"/>
                        </a:solidFill>
                        <a:latin typeface="+mj-lt"/>
                      </a:endParaRPr>
                    </a:p>
                    <a:p>
                      <a:pPr lvl="0" indent="0" algn="l">
                        <a:lnSpc>
                          <a:spcPct val="100000"/>
                        </a:lnSpc>
                        <a:spcBef>
                          <a:spcPts val="0"/>
                        </a:spcBef>
                        <a:spcAft>
                          <a:spcPts val="0"/>
                        </a:spcAft>
                        <a:buNone/>
                      </a:pPr>
                      <a:endParaRPr lang="en-US" sz="24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440716"/>
            <a:ext cx="11457211" cy="194479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a:latin typeface="+mj-lt"/>
              <a:ea typeface="+mn-lt"/>
              <a:cs typeface="+mn-lt"/>
            </a:endParaRPr>
          </a:p>
          <a:p>
            <a:pPr marL="285750" marR="0" lvl="0" indent="-285750" fontAlgn="base">
              <a:lnSpc>
                <a:spcPct val="107000"/>
              </a:lnSpc>
              <a:spcBef>
                <a:spcPts val="0"/>
              </a:spcBef>
              <a:spcAft>
                <a:spcPts val="0"/>
              </a:spcAft>
              <a:buSzPts val="1000"/>
              <a:buFont typeface="Arial"/>
              <a:buChar char="•"/>
              <a:tabLst>
                <a:tab pos="457200" algn="l"/>
              </a:tabLst>
            </a:pPr>
            <a:r>
              <a:rPr lang="en-US" b="1" kern="100">
                <a:solidFill>
                  <a:schemeClr val="bg1"/>
                </a:solidFill>
                <a:effectLst/>
                <a:latin typeface="+mj-lt"/>
                <a:ea typeface="Times New Roman" panose="02020603050405020304" pitchFamily="18" charset="0"/>
                <a:cs typeface="Times New Roman"/>
              </a:rPr>
              <a:t>11.R.</a:t>
            </a:r>
            <a:r>
              <a:rPr lang="en-US" b="1" kern="100">
                <a:solidFill>
                  <a:schemeClr val="bg1"/>
                </a:solidFill>
                <a:latin typeface="+mj-lt"/>
                <a:ea typeface="Times New Roman" panose="02020603050405020304" pitchFamily="18" charset="0"/>
                <a:cs typeface="Times New Roman"/>
              </a:rPr>
              <a:t>1.F</a:t>
            </a:r>
            <a:r>
              <a:rPr lang="en-US" b="1" kern="100">
                <a:solidFill>
                  <a:schemeClr val="bg1"/>
                </a:solidFill>
                <a:effectLst/>
                <a:latin typeface="+mj-lt"/>
                <a:ea typeface="Times New Roman" panose="02020603050405020304" pitchFamily="18" charset="0"/>
                <a:cs typeface="Times New Roman"/>
              </a:rPr>
              <a:t>. - Aligns to 2017 11.8d and clarifies citing primary and secondary sources appropriately for quoted and paraphrased ideas. </a:t>
            </a:r>
            <a:endParaRPr lang="en-US" b="1" kern="100">
              <a:solidFill>
                <a:schemeClr val="bg1"/>
              </a:solidFill>
              <a:effectLst/>
              <a:latin typeface="+mj-lt"/>
              <a:ea typeface="Calibri" panose="020F0502020204030204" pitchFamily="34" charset="0"/>
              <a:cs typeface="Times New Roman"/>
            </a:endParaRPr>
          </a:p>
          <a:p>
            <a:pPr marL="285750" marR="0" lvl="0" indent="-285750" fontAlgn="base">
              <a:lnSpc>
                <a:spcPct val="107000"/>
              </a:lnSpc>
              <a:spcBef>
                <a:spcPts val="0"/>
              </a:spcBef>
              <a:spcAft>
                <a:spcPts val="0"/>
              </a:spcAft>
              <a:buSzPts val="1000"/>
              <a:buFont typeface="Arial"/>
              <a:buChar char="•"/>
              <a:tabLst>
                <a:tab pos="457200" algn="l"/>
              </a:tabLst>
            </a:pPr>
            <a:r>
              <a:rPr lang="en-US" b="1" kern="100">
                <a:solidFill>
                  <a:schemeClr val="bg1"/>
                </a:solidFill>
                <a:effectLst/>
                <a:latin typeface="+mj-lt"/>
                <a:ea typeface="Times New Roman" panose="02020603050405020304" pitchFamily="18" charset="0"/>
                <a:cs typeface="Times New Roman"/>
              </a:rPr>
              <a:t>11.R.</a:t>
            </a:r>
            <a:r>
              <a:rPr lang="en-US" b="1" kern="100">
                <a:solidFill>
                  <a:schemeClr val="bg1"/>
                </a:solidFill>
                <a:latin typeface="+mj-lt"/>
                <a:ea typeface="Times New Roman" panose="02020603050405020304" pitchFamily="18" charset="0"/>
                <a:cs typeface="Times New Roman"/>
              </a:rPr>
              <a:t>1.G</a:t>
            </a:r>
            <a:r>
              <a:rPr lang="en-US" b="1" kern="100">
                <a:solidFill>
                  <a:schemeClr val="bg1"/>
                </a:solidFill>
                <a:effectLst/>
                <a:latin typeface="+mj-lt"/>
                <a:ea typeface="Times New Roman" panose="02020603050405020304" pitchFamily="18" charset="0"/>
                <a:cs typeface="Times New Roman"/>
              </a:rPr>
              <a:t>. - Aligns to 2017 11.8e. </a:t>
            </a:r>
            <a:endParaRPr lang="en-US" b="1" kern="100">
              <a:solidFill>
                <a:schemeClr val="bg1"/>
              </a:solidFill>
              <a:latin typeface="+mj-lt"/>
              <a:ea typeface="Times New Roman" panose="02020603050405020304" pitchFamily="18" charset="0"/>
              <a:cs typeface="Times New Roman"/>
            </a:endParaRPr>
          </a:p>
          <a:p>
            <a:pPr marL="285750" indent="-285750" fontAlgn="base">
              <a:lnSpc>
                <a:spcPct val="107000"/>
              </a:lnSpc>
              <a:buSzPts val="1000"/>
              <a:buFont typeface="Arial"/>
              <a:buChar char="•"/>
              <a:tabLst>
                <a:tab pos="457200" algn="l"/>
              </a:tabLst>
            </a:pPr>
            <a:r>
              <a:rPr lang="en-US" b="1">
                <a:solidFill>
                  <a:schemeClr val="bg1"/>
                </a:solidFill>
                <a:effectLst/>
                <a:latin typeface="+mj-lt"/>
                <a:ea typeface="Times New Roman" panose="02020603050405020304" pitchFamily="18" charset="0"/>
              </a:rPr>
              <a:t>11.R.</a:t>
            </a:r>
            <a:r>
              <a:rPr lang="en-US" b="1">
                <a:solidFill>
                  <a:schemeClr val="bg1"/>
                </a:solidFill>
                <a:latin typeface="+mj-lt"/>
                <a:ea typeface="Times New Roman" panose="02020603050405020304" pitchFamily="18" charset="0"/>
              </a:rPr>
              <a:t>1.H</a:t>
            </a:r>
            <a:r>
              <a:rPr lang="en-US" b="1">
                <a:solidFill>
                  <a:schemeClr val="bg1"/>
                </a:solidFill>
                <a:effectLst/>
                <a:latin typeface="+mj-lt"/>
                <a:ea typeface="Times New Roman" panose="02020603050405020304" pitchFamily="18" charset="0"/>
              </a:rPr>
              <a:t>. - Aligns to 2017 11.8f. Includes ethical use of all sources, including the Internet, Artificial Intelligence, and new technologies as they develop. </a:t>
            </a:r>
            <a:r>
              <a:rPr lang="en-US" b="1">
                <a:solidFill>
                  <a:schemeClr val="bg1"/>
                </a:solidFill>
                <a:latin typeface="+mj-lt"/>
              </a:rPr>
              <a:t> </a:t>
            </a:r>
            <a:endParaRPr lang="en-US" b="1">
              <a:solidFill>
                <a:schemeClr val="bg1"/>
              </a:solidFill>
              <a:latin typeface="+mj-lt"/>
              <a:cs typeface="Calibri"/>
            </a:endParaRPr>
          </a:p>
          <a:p>
            <a:pPr>
              <a:buFont typeface="Arial,Sans-Serif"/>
              <a:buChar char="•"/>
            </a:pPr>
            <a:endParaRPr lang="en-US"/>
          </a:p>
        </p:txBody>
      </p:sp>
      <p:pic>
        <p:nvPicPr>
          <p:cNvPr id="2" name="Audio Recording Apr 29, 2024 at 4:12:07 PM">
            <a:hlinkClick r:id="" action="ppaction://media"/>
            <a:extLst>
              <a:ext uri="{FF2B5EF4-FFF2-40B4-BE49-F238E27FC236}">
                <a16:creationId xmlns:a16="http://schemas.microsoft.com/office/drawing/2014/main" id="{F1E9DBC9-1308-63D5-4A6B-CA20A6B40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4760756"/>
            <a:ext cx="812800" cy="812800"/>
          </a:xfrm>
          <a:prstGeom prst="rect">
            <a:avLst/>
          </a:prstGeom>
        </p:spPr>
      </p:pic>
    </p:spTree>
    <p:extLst>
      <p:ext uri="{BB962C8B-B14F-4D97-AF65-F5344CB8AC3E}">
        <p14:creationId xmlns:p14="http://schemas.microsoft.com/office/powerpoint/2010/main" val="300875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47</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Audio Recording Apr 29, 2024 at 4:13:47 PM">
            <a:hlinkClick r:id="" action="ppaction://media"/>
            <a:extLst>
              <a:ext uri="{FF2B5EF4-FFF2-40B4-BE49-F238E27FC236}">
                <a16:creationId xmlns:a16="http://schemas.microsoft.com/office/drawing/2014/main" id="{A831C757-0D4B-9E1E-7AE9-FD179EA14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5748035"/>
            <a:ext cx="812800" cy="8128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48</a:t>
            </a:fld>
            <a:endParaRPr lang="en-US"/>
          </a:p>
        </p:txBody>
      </p:sp>
      <p:pic>
        <p:nvPicPr>
          <p:cNvPr id="3" name="Audio Recording Apr 29, 2024 at 4:14:28 PM">
            <a:hlinkClick r:id="" action="ppaction://media"/>
            <a:extLst>
              <a:ext uri="{FF2B5EF4-FFF2-40B4-BE49-F238E27FC236}">
                <a16:creationId xmlns:a16="http://schemas.microsoft.com/office/drawing/2014/main" id="{4B796541-9A63-2596-2F9B-D87FADDFBD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799" y="5447954"/>
            <a:ext cx="812800" cy="812800"/>
          </a:xfrm>
          <a:prstGeom prst="rect">
            <a:avLst/>
          </a:prstGeom>
        </p:spPr>
      </p:pic>
    </p:spTree>
    <p:extLst>
      <p:ext uri="{BB962C8B-B14F-4D97-AF65-F5344CB8AC3E}">
        <p14:creationId xmlns:p14="http://schemas.microsoft.com/office/powerpoint/2010/main" val="32903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Audio Recording Apr 29, 2024 at 12:37:06 PM">
            <a:hlinkClick r:id="" action="ppaction://media"/>
            <a:extLst>
              <a:ext uri="{FF2B5EF4-FFF2-40B4-BE49-F238E27FC236}">
                <a16:creationId xmlns:a16="http://schemas.microsoft.com/office/drawing/2014/main" id="{C20F56D8-3B0E-6FCB-0019-F5333E0B5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047457"/>
            <a:ext cx="812800" cy="812800"/>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3409119614"/>
              </p:ext>
            </p:extLst>
          </p:nvPr>
        </p:nvGraphicFramePr>
        <p:xfrm>
          <a:off x="262624" y="1460284"/>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Audio Recording Apr 29, 2024 at 12:37:50 PM">
            <a:hlinkClick r:id="" action="ppaction://media"/>
            <a:extLst>
              <a:ext uri="{FF2B5EF4-FFF2-40B4-BE49-F238E27FC236}">
                <a16:creationId xmlns:a16="http://schemas.microsoft.com/office/drawing/2014/main" id="{FCD78948-045A-33C4-1EDB-2C5653E2C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0725" y="5572117"/>
            <a:ext cx="812800" cy="812800"/>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22404" y="0"/>
            <a:ext cx="12198016" cy="939843"/>
          </a:xfrm>
        </p:spPr>
        <p:txBody>
          <a:bodyPr vert="horz" lIns="822960" tIns="640080" rIns="91440" bIns="45720" rtlCol="0" anchor="t">
            <a:normAutofit fontScale="475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1797953975"/>
              </p:ext>
            </p:extLst>
          </p:nvPr>
        </p:nvGraphicFramePr>
        <p:xfrm>
          <a:off x="115018" y="833886"/>
          <a:ext cx="11969532" cy="5964540"/>
        </p:xfrm>
        <a:graphic>
          <a:graphicData uri="http://schemas.openxmlformats.org/drawingml/2006/table">
            <a:tbl>
              <a:tblPr bandRow="1">
                <a:tableStyleId>{5C22544A-7EE6-4342-B048-85BDC9FD1C3A}</a:tableStyleId>
              </a:tblPr>
              <a:tblGrid>
                <a:gridCol w="5984766">
                  <a:extLst>
                    <a:ext uri="{9D8B030D-6E8A-4147-A177-3AD203B41FA5}">
                      <a16:colId xmlns:a16="http://schemas.microsoft.com/office/drawing/2014/main" val="18818098"/>
                    </a:ext>
                  </a:extLst>
                </a:gridCol>
                <a:gridCol w="5984766">
                  <a:extLst>
                    <a:ext uri="{9D8B030D-6E8A-4147-A177-3AD203B41FA5}">
                      <a16:colId xmlns:a16="http://schemas.microsoft.com/office/drawing/2014/main" val="419312822"/>
                    </a:ext>
                  </a:extLst>
                </a:gridCol>
              </a:tblGrid>
              <a:tr h="773003">
                <a:tc>
                  <a:txBody>
                    <a:bodyPr/>
                    <a:lstStyle/>
                    <a:p>
                      <a:pPr algn="ctr" rtl="0" fontAlgn="ctr">
                        <a:spcBef>
                          <a:spcPts val="0"/>
                        </a:spcBef>
                        <a:spcAft>
                          <a:spcPts val="0"/>
                        </a:spcAft>
                      </a:pPr>
                      <a:r>
                        <a:rPr lang="en-US" sz="1200" b="1">
                          <a:effectLst/>
                          <a:latin typeface="Georgia"/>
                        </a:rPr>
                        <a:t>Foundations for Reading </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657054">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67176">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657054">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657054">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502453">
                <a:tc>
                  <a:txBody>
                    <a:bodyPr/>
                    <a:lstStyle/>
                    <a:p>
                      <a:pPr algn="ctr" rtl="0" fontAlgn="t">
                        <a:spcBef>
                          <a:spcPts val="0"/>
                        </a:spcBef>
                        <a:spcAft>
                          <a:spcPts val="0"/>
                        </a:spcAft>
                      </a:pPr>
                      <a:r>
                        <a:rPr lang="en-US" sz="1200" b="1">
                          <a:effectLst/>
                          <a:latin typeface="Georgia"/>
                        </a:rPr>
                        <a:t>Foundations for 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657054">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502453">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811655">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67176">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Audio Recording Apr 29, 2024 at 12:40:23 PM">
            <a:hlinkClick r:id="" action="ppaction://media"/>
            <a:extLst>
              <a:ext uri="{FF2B5EF4-FFF2-40B4-BE49-F238E27FC236}">
                <a16:creationId xmlns:a16="http://schemas.microsoft.com/office/drawing/2014/main" id="{64BB8341-707E-DC11-9D74-EE866A3E92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0881" y="5420879"/>
            <a:ext cx="812800" cy="81280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0000" lnSpcReduction="20000"/>
          </a:bodyPr>
          <a:lstStyle/>
          <a:p>
            <a:pPr marL="571500" indent="-571500">
              <a:buFont typeface="Courier New"/>
              <a:buChar char="o"/>
            </a:pPr>
            <a:r>
              <a:rPr lang="en-US"/>
              <a:t>How to Read the 2024 </a:t>
            </a:r>
            <a:r>
              <a:rPr lang="en-US" i="1"/>
              <a:t>English Standards of Learning</a:t>
            </a:r>
            <a:endParaRPr lang="en-US"/>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5036391" y="1074168"/>
            <a:ext cx="7122540" cy="5476606"/>
          </a:xfrm>
        </p:spPr>
        <p:txBody>
          <a:bodyPr vert="horz" lIns="91440" tIns="45720" rIns="91440" bIns="45720" rtlCol="0" anchor="t">
            <a:normAutofit fontScale="92500" lnSpcReduction="10000"/>
          </a:bodyPr>
          <a:lstStyle/>
          <a:p>
            <a:pPr marL="0" marR="0" indent="0">
              <a:lnSpc>
                <a:spcPct val="107000"/>
              </a:lnSpc>
              <a:spcBef>
                <a:spcPts val="0"/>
              </a:spcBef>
              <a:spcAft>
                <a:spcPts val="800"/>
              </a:spcAft>
              <a:buNone/>
            </a:pPr>
            <a:endParaRPr lang="en-US" b="1">
              <a:effectLst/>
              <a:latin typeface="Georgia"/>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pPr>
            <a:r>
              <a:rPr lang="en-US" b="1">
                <a:latin typeface="Georgia"/>
                <a:ea typeface="Times New Roman" panose="02020603050405020304" pitchFamily="18" charset="0"/>
                <a:cs typeface="Times New Roman"/>
              </a:rPr>
              <a:t>11. RI  Reading Informational Texts </a:t>
            </a:r>
            <a:endParaRPr lang="en-US" b="1">
              <a:latin typeface="Georgia"/>
              <a:ea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None/>
            </a:pPr>
            <a:r>
              <a:rPr lang="en-US" sz="1600" b="1">
                <a:latin typeface="Georgia"/>
                <a:ea typeface="Times New Roman" panose="02020603050405020304" pitchFamily="18" charset="0"/>
                <a:cs typeface="Times New Roman"/>
              </a:rPr>
              <a:t>          </a:t>
            </a:r>
            <a:r>
              <a:rPr lang="en-US" sz="1600" b="1">
                <a:solidFill>
                  <a:srgbClr val="000000"/>
                </a:solidFill>
                <a:latin typeface="Georgia"/>
                <a:ea typeface="Times New Roman" panose="02020603050405020304" pitchFamily="18" charset="0"/>
                <a:cs typeface="Times New Roman"/>
              </a:rPr>
              <a:t> </a:t>
            </a:r>
            <a:r>
              <a:rPr lang="en-US" sz="2400" b="1">
                <a:solidFill>
                  <a:srgbClr val="000000"/>
                </a:solidFill>
                <a:latin typeface="Georgia"/>
                <a:ea typeface="Times New Roman" panose="02020603050405020304" pitchFamily="18" charset="0"/>
                <a:cs typeface="Times New Roman"/>
              </a:rPr>
              <a:t>-  11.RI.1 Key Ideas and Confirming Details</a:t>
            </a:r>
            <a:endParaRPr lang="en-US" sz="2400">
              <a:solidFill>
                <a:srgbClr val="000000"/>
              </a:solidFill>
              <a:latin typeface="Georgia"/>
              <a:ea typeface="Times New Roman" panose="02020603050405020304" pitchFamily="18" charset="0"/>
              <a:cs typeface="Times New Roman"/>
            </a:endParaRPr>
          </a:p>
          <a:p>
            <a:pPr lvl="2">
              <a:lnSpc>
                <a:spcPct val="107000"/>
              </a:lnSpc>
              <a:spcBef>
                <a:spcPts val="0"/>
              </a:spcBef>
              <a:spcAft>
                <a:spcPts val="800"/>
              </a:spcAft>
              <a:buFont typeface="Courier New" panose="020F0502020204030204" pitchFamily="34" charset="0"/>
              <a:buChar char="o"/>
            </a:pPr>
            <a:r>
              <a:rPr lang="en-US" kern="100">
                <a:latin typeface="Georgia"/>
                <a:ea typeface="Times New Roman" panose="02020603050405020304" pitchFamily="18" charset="0"/>
                <a:cs typeface="Times New Roman"/>
              </a:rPr>
              <a:t> A. Interpret</a:t>
            </a:r>
            <a:r>
              <a:rPr lang="en-US" kern="100">
                <a:effectLst/>
                <a:latin typeface="Georgia"/>
                <a:ea typeface="Times New Roman" panose="02020603050405020304" pitchFamily="18" charset="0"/>
                <a:cs typeface="Times New Roman"/>
              </a:rPr>
              <a:t> and complete an application for employment or college admission, and summarize the intent, main ideas, and purpose of the workplace or technical documents.</a:t>
            </a:r>
            <a:endParaRPr lang="en-US" kern="100">
              <a:latin typeface="Georgia"/>
              <a:ea typeface="Times New Roman" panose="02020603050405020304" pitchFamily="18" charset="0"/>
              <a:cs typeface="Times New Roman" panose="02020603050405020304" pitchFamily="18" charset="0"/>
            </a:endParaRPr>
          </a:p>
          <a:p>
            <a:pPr lvl="2">
              <a:lnSpc>
                <a:spcPct val="107000"/>
              </a:lnSpc>
              <a:spcBef>
                <a:spcPts val="0"/>
              </a:spcBef>
              <a:spcAft>
                <a:spcPts val="800"/>
              </a:spcAft>
              <a:buFont typeface="Courier New" panose="020F0502020204030204" pitchFamily="34" charset="0"/>
              <a:buChar char="o"/>
            </a:pPr>
            <a:r>
              <a:rPr lang="en-US" kern="100">
                <a:latin typeface="Georgia"/>
                <a:ea typeface="Times New Roman" panose="02020603050405020304" pitchFamily="18" charset="0"/>
                <a:cs typeface="Times New Roman"/>
              </a:rPr>
              <a:t>B. </a:t>
            </a:r>
            <a:r>
              <a:rPr lang="en-US" kern="100">
                <a:effectLst/>
                <a:latin typeface="Georgia"/>
                <a:ea typeface="Times New Roman" panose="02020603050405020304" pitchFamily="18" charset="0"/>
                <a:cs typeface="Times New Roman"/>
              </a:rPr>
              <a:t>Analyze the hypotheses, data, analysis, and/or conclusions in historical, scientific, or technical texts, verifying the data when possible and corroborating or challenging conclusions with other sources of information.</a:t>
            </a:r>
            <a:r>
              <a:rPr lang="en-US" kern="100">
                <a:latin typeface="Georgia"/>
                <a:ea typeface="Times New Roman" panose="02020603050405020304" pitchFamily="18" charset="0"/>
                <a:cs typeface="Times New Roman"/>
              </a:rPr>
              <a:t> </a:t>
            </a:r>
            <a:endParaRPr lang="en-US" kern="100">
              <a:effectLst/>
              <a:latin typeface="Georgia"/>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600" b="1">
                <a:solidFill>
                  <a:srgbClr val="000000"/>
                </a:solidFill>
                <a:latin typeface="Georgia"/>
                <a:ea typeface="Times New Roman" panose="02020603050405020304" pitchFamily="18" charset="0"/>
                <a:cs typeface="Times New Roman"/>
              </a:rPr>
              <a:t>          </a:t>
            </a:r>
            <a:r>
              <a:rPr lang="en-US" sz="2400" b="1">
                <a:solidFill>
                  <a:srgbClr val="000000"/>
                </a:solidFill>
                <a:latin typeface="Georgia"/>
                <a:ea typeface="Times New Roman" panose="02020603050405020304" pitchFamily="18" charset="0"/>
                <a:cs typeface="Times New Roman"/>
              </a:rPr>
              <a:t> - </a:t>
            </a:r>
            <a:r>
              <a:rPr lang="en-US" sz="2400" b="1">
                <a:solidFill>
                  <a:srgbClr val="000000"/>
                </a:solidFill>
                <a:effectLst/>
                <a:latin typeface="Georgia"/>
                <a:ea typeface="Times New Roman" panose="02020603050405020304" pitchFamily="18" charset="0"/>
                <a:cs typeface="Times New Roman"/>
              </a:rPr>
              <a:t>11.RI.2 Craft and Style</a:t>
            </a:r>
          </a:p>
          <a:p>
            <a:pPr marL="0" indent="0">
              <a:lnSpc>
                <a:spcPct val="107000"/>
              </a:lnSpc>
              <a:spcBef>
                <a:spcPts val="0"/>
              </a:spcBef>
              <a:spcAft>
                <a:spcPts val="800"/>
              </a:spcAft>
              <a:buNone/>
            </a:pPr>
            <a:r>
              <a:rPr lang="en-US" sz="2400" b="1">
                <a:solidFill>
                  <a:srgbClr val="000000"/>
                </a:solidFill>
                <a:latin typeface="Georgia"/>
                <a:ea typeface="Times New Roman" panose="02020603050405020304" pitchFamily="18" charset="0"/>
                <a:cs typeface="Times New Roman"/>
              </a:rPr>
              <a:t>        - </a:t>
            </a:r>
            <a:r>
              <a:rPr lang="en-US" sz="2400" b="1">
                <a:solidFill>
                  <a:srgbClr val="000000"/>
                </a:solidFill>
                <a:effectLst/>
                <a:latin typeface="Georgia"/>
                <a:ea typeface="Times New Roman" panose="02020603050405020304" pitchFamily="18" charset="0"/>
                <a:cs typeface="Times New Roman"/>
              </a:rPr>
              <a:t>11.RI.3 Integration of Concepts</a:t>
            </a:r>
            <a:endParaRPr lang="en-US" sz="2400">
              <a:effectLst/>
              <a:latin typeface="Georgia"/>
              <a:ea typeface="Calibri" panose="020F0502020204030204" pitchFamily="34" charset="0"/>
              <a:cs typeface="Times New Roman"/>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a:p>
          <a:p>
            <a:endParaRPr lang="en-US"/>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Audio Recording Apr 29, 2024 at 12:42:23 PM">
            <a:hlinkClick r:id="" action="ppaction://media"/>
            <a:extLst>
              <a:ext uri="{FF2B5EF4-FFF2-40B4-BE49-F238E27FC236}">
                <a16:creationId xmlns:a16="http://schemas.microsoft.com/office/drawing/2014/main" id="{4FA81D3F-10A4-904A-7285-1E1BC8538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9791" y="5233785"/>
            <a:ext cx="812800" cy="812800"/>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a:xfrm>
            <a:off x="8807053" y="5356225"/>
            <a:ext cx="2743200" cy="365125"/>
          </a:xfrm>
        </p:spPr>
        <p:txBody>
          <a:bodyPr/>
          <a:lstStyle/>
          <a:p>
            <a:fld id="{B2102BAA-C61A-4A39-BDF1-4340D572B82C}" type="slidenum">
              <a:rPr lang="en-US" smtClean="0"/>
              <a:t>9</a:t>
            </a:fld>
            <a:endParaRPr lang="en-US"/>
          </a:p>
        </p:txBody>
      </p:sp>
      <p:pic>
        <p:nvPicPr>
          <p:cNvPr id="11" name="Picture 10">
            <a:extLst>
              <a:ext uri="{FF2B5EF4-FFF2-40B4-BE49-F238E27FC236}">
                <a16:creationId xmlns:a16="http://schemas.microsoft.com/office/drawing/2014/main" id="{DC189410-B681-DE4A-7CFC-243AC5F56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83" y="183659"/>
            <a:ext cx="11738185" cy="343436"/>
          </a:xfrm>
          <a:prstGeom prst="rect">
            <a:avLst/>
          </a:prstGeom>
        </p:spPr>
      </p:pic>
      <p:sp>
        <p:nvSpPr>
          <p:cNvPr id="17" name="Rectangle: Rounded Corners 16">
            <a:extLst>
              <a:ext uri="{FF2B5EF4-FFF2-40B4-BE49-F238E27FC236}">
                <a16:creationId xmlns:a16="http://schemas.microsoft.com/office/drawing/2014/main" id="{79DB60B1-348D-0044-9BB4-7DC2C6E72D8F}"/>
              </a:ext>
            </a:extLst>
          </p:cNvPr>
          <p:cNvSpPr/>
          <p:nvPr/>
        </p:nvSpPr>
        <p:spPr>
          <a:xfrm>
            <a:off x="5980099" y="150041"/>
            <a:ext cx="5916567" cy="36584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43354" y="150042"/>
            <a:ext cx="5838128" cy="35267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03C07A8-6C35-F9A7-D031-E4A5775E5470}"/>
              </a:ext>
            </a:extLst>
          </p:cNvPr>
          <p:cNvSpPr/>
          <p:nvPr/>
        </p:nvSpPr>
        <p:spPr>
          <a:xfrm>
            <a:off x="397396" y="3863473"/>
            <a:ext cx="1405944" cy="93371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lumMod val="50000"/>
                  </a:schemeClr>
                </a:solidFill>
                <a:latin typeface="Times New Roman"/>
                <a:cs typeface="Times New Roman"/>
              </a:rPr>
              <a:t>11.2b</a:t>
            </a:r>
          </a:p>
          <a:p>
            <a:r>
              <a:rPr lang="en-US">
                <a:solidFill>
                  <a:schemeClr val="tx1">
                    <a:lumMod val="50000"/>
                  </a:schemeClr>
                </a:solidFill>
                <a:latin typeface="Times New Roman"/>
                <a:cs typeface="Times New Roman"/>
              </a:rPr>
              <a:t>11.4</a:t>
            </a:r>
          </a:p>
          <a:p>
            <a:r>
              <a:rPr lang="en-US">
                <a:solidFill>
                  <a:schemeClr val="tx1">
                    <a:lumMod val="50000"/>
                  </a:schemeClr>
                </a:solidFill>
                <a:latin typeface="Times New Roman"/>
                <a:cs typeface="Times New Roman"/>
              </a:rPr>
              <a:t>11.4i</a:t>
            </a:r>
          </a:p>
        </p:txBody>
      </p:sp>
      <p:sp>
        <p:nvSpPr>
          <p:cNvPr id="22" name="Rectangle: Rounded Corners 21">
            <a:extLst>
              <a:ext uri="{FF2B5EF4-FFF2-40B4-BE49-F238E27FC236}">
                <a16:creationId xmlns:a16="http://schemas.microsoft.com/office/drawing/2014/main" id="{7BF79BCD-D75D-BB02-BBD5-F2460655DD91}"/>
              </a:ext>
            </a:extLst>
          </p:cNvPr>
          <p:cNvSpPr/>
          <p:nvPr/>
        </p:nvSpPr>
        <p:spPr>
          <a:xfrm>
            <a:off x="363077" y="5043457"/>
            <a:ext cx="5563784" cy="48417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C01FBF8-4AC0-930A-5C4C-54E7C749258B}"/>
              </a:ext>
            </a:extLst>
          </p:cNvPr>
          <p:cNvSpPr txBox="1"/>
          <p:nvPr/>
        </p:nvSpPr>
        <p:spPr>
          <a:xfrm>
            <a:off x="505953" y="5127800"/>
            <a:ext cx="5563784" cy="307777"/>
          </a:xfrm>
          <a:prstGeom prst="rect">
            <a:avLst/>
          </a:prstGeom>
          <a:noFill/>
        </p:spPr>
        <p:txBody>
          <a:bodyPr wrap="square" rtlCol="0">
            <a:spAutoFit/>
          </a:bodyPr>
          <a:lstStyle/>
          <a:p>
            <a:r>
              <a:rPr lang="en-US" sz="1400">
                <a:solidFill>
                  <a:schemeClr val="tx1">
                    <a:lumMod val="50000"/>
                  </a:schemeClr>
                </a:solidFill>
              </a:rPr>
              <a:t>These standards were removed to broaden the focus of literary texts.</a:t>
            </a:r>
          </a:p>
        </p:txBody>
      </p:sp>
      <p:sp>
        <p:nvSpPr>
          <p:cNvPr id="27" name="TextBox 26">
            <a:extLst>
              <a:ext uri="{FF2B5EF4-FFF2-40B4-BE49-F238E27FC236}">
                <a16:creationId xmlns:a16="http://schemas.microsoft.com/office/drawing/2014/main" id="{D18409B3-D603-E417-D9A8-10EBAA643D41}"/>
              </a:ext>
            </a:extLst>
          </p:cNvPr>
          <p:cNvSpPr txBox="1"/>
          <p:nvPr/>
        </p:nvSpPr>
        <p:spPr>
          <a:xfrm>
            <a:off x="6238209" y="3491556"/>
            <a:ext cx="5625540" cy="3653821"/>
          </a:xfrm>
          <a:prstGeom prst="rect">
            <a:avLst/>
          </a:prstGeom>
          <a:noFill/>
        </p:spPr>
        <p:txBody>
          <a:bodyPr wrap="square" lIns="91440" tIns="45720" rIns="91440" bIns="45720" rtlCol="0" anchor="t">
            <a:spAutoFit/>
          </a:bodyPr>
          <a:lstStyle/>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11.DSR.1. - Focuses on how a student will build knowledge and reading comprehension fluently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11.DSR.1 A. - Addresses specific fluency skills that support reading comprehension, including self-monitoring when reading.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11.DSR.1 D. -Regularly engages opportunities to read conceptually related texts through various reading experiences.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11.RV.1.G. - Uses newly learned words and phrases in multiple contexts, including during discussions and speaking and writing activities.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11.RI.2.B. - Examines how textual elements and organizations patterns contribute to meaning and the author’s purpose.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11.LU.2.A. - Incorporates the correct use of commas, semi-colons, and colons when writing.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11.LU.2.C. - Spells correctly, using reference materials as needed.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11.C.1.v. - Accesses, evaluates critically, and uses information accurately to fulfill a task.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11.C.1.vi. - Uses reflection to evaluate one’s own role in the group process in small-group activities.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11.R.1.A. - Formulates and revises questions about a research topic, broadening or narrowing the inquiry as necessary. </a:t>
            </a:r>
            <a:endParaRPr lang="en-US" sz="1050" kern="100">
              <a:effectLst/>
              <a:latin typeface="Times New Roman"/>
              <a:ea typeface="Calibri" panose="020F0502020204030204" pitchFamily="34" charset="0"/>
              <a:cs typeface="Times New Roman"/>
            </a:endParaRPr>
          </a:p>
          <a:p>
            <a:pPr marL="342900" marR="0" lvl="0" indent="-342900" fontAlgn="base">
              <a:lnSpc>
                <a:spcPct val="107000"/>
              </a:lnSpc>
              <a:spcBef>
                <a:spcPts val="0"/>
              </a:spcBef>
              <a:spcAft>
                <a:spcPts val="0"/>
              </a:spcAft>
              <a:buSzPts val="1000"/>
              <a:buFont typeface="Arial" pitchFamily="2" charset="2"/>
              <a:buChar char="•"/>
              <a:tabLst>
                <a:tab pos="457200" algn="l"/>
              </a:tabLst>
            </a:pPr>
            <a:r>
              <a:rPr lang="en-US" sz="1050" kern="100">
                <a:solidFill>
                  <a:srgbClr val="000000"/>
                </a:solidFill>
                <a:effectLst/>
                <a:latin typeface="Times New Roman"/>
                <a:ea typeface="Times New Roman" panose="02020603050405020304" pitchFamily="18" charset="0"/>
                <a:cs typeface="Times New Roman"/>
              </a:rPr>
              <a:t>11.R.1.E. - Creates research products aligned with grade ten expectations of the reading and writing standards. </a:t>
            </a:r>
            <a:endParaRPr lang="en-US" sz="1050" kern="100">
              <a:effectLst/>
              <a:latin typeface="Times New Roman"/>
              <a:ea typeface="Calibri" panose="020F0502020204030204" pitchFamily="34" charset="0"/>
              <a:cs typeface="Times New Roman"/>
            </a:endParaRPr>
          </a:p>
          <a:p>
            <a:endParaRPr lang="en-US"/>
          </a:p>
        </p:txBody>
      </p:sp>
      <p:pic>
        <p:nvPicPr>
          <p:cNvPr id="30" name="Picture 29">
            <a:extLst>
              <a:ext uri="{FF2B5EF4-FFF2-40B4-BE49-F238E27FC236}">
                <a16:creationId xmlns:a16="http://schemas.microsoft.com/office/drawing/2014/main" id="{7685760F-6167-1154-5432-6A30ACC3CF09}"/>
              </a:ext>
            </a:extLst>
          </p:cNvPr>
          <p:cNvPicPr>
            <a:picLocks noChangeAspect="1"/>
          </p:cNvPicPr>
          <p:nvPr/>
        </p:nvPicPr>
        <p:blipFill>
          <a:blip r:embed="rId6"/>
          <a:stretch>
            <a:fillRect/>
          </a:stretch>
        </p:blipFill>
        <p:spPr>
          <a:xfrm>
            <a:off x="920353" y="820913"/>
            <a:ext cx="3659979" cy="1626439"/>
          </a:xfrm>
          <a:prstGeom prst="rect">
            <a:avLst/>
          </a:prstGeom>
        </p:spPr>
      </p:pic>
      <p:sp>
        <p:nvSpPr>
          <p:cNvPr id="15" name="Rectangle: Rounded Corners 14">
            <a:extLst>
              <a:ext uri="{FF2B5EF4-FFF2-40B4-BE49-F238E27FC236}">
                <a16:creationId xmlns:a16="http://schemas.microsoft.com/office/drawing/2014/main" id="{4D84F721-ACCF-72ED-315D-25757E0CDC1F}"/>
              </a:ext>
            </a:extLst>
          </p:cNvPr>
          <p:cNvSpPr/>
          <p:nvPr/>
        </p:nvSpPr>
        <p:spPr>
          <a:xfrm>
            <a:off x="892967" y="534555"/>
            <a:ext cx="3688280" cy="21029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BA12B3A-8242-C6C2-32F9-FACFBB5324E2}"/>
              </a:ext>
            </a:extLst>
          </p:cNvPr>
          <p:cNvPicPr>
            <a:picLocks noChangeAspect="1"/>
          </p:cNvPicPr>
          <p:nvPr/>
        </p:nvPicPr>
        <p:blipFill>
          <a:blip r:embed="rId7"/>
          <a:stretch>
            <a:fillRect/>
          </a:stretch>
        </p:blipFill>
        <p:spPr>
          <a:xfrm>
            <a:off x="6825853" y="594068"/>
            <a:ext cx="4552948" cy="2193242"/>
          </a:xfrm>
          <a:prstGeom prst="rect">
            <a:avLst/>
          </a:prstGeom>
        </p:spPr>
      </p:pic>
      <p:sp>
        <p:nvSpPr>
          <p:cNvPr id="19" name="Rectangle: Rounded Corners 18">
            <a:extLst>
              <a:ext uri="{FF2B5EF4-FFF2-40B4-BE49-F238E27FC236}">
                <a16:creationId xmlns:a16="http://schemas.microsoft.com/office/drawing/2014/main" id="{83E717F9-8910-3EF1-5A6D-CFE024ED8903}"/>
              </a:ext>
            </a:extLst>
          </p:cNvPr>
          <p:cNvSpPr/>
          <p:nvPr/>
        </p:nvSpPr>
        <p:spPr>
          <a:xfrm>
            <a:off x="7101376" y="521592"/>
            <a:ext cx="776106" cy="29307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550F7C6B-83DF-0CDA-7BCA-008E78375F45}"/>
              </a:ext>
            </a:extLst>
          </p:cNvPr>
          <p:cNvPicPr>
            <a:picLocks noChangeAspect="1"/>
          </p:cNvPicPr>
          <p:nvPr/>
        </p:nvPicPr>
        <p:blipFill>
          <a:blip r:embed="rId8"/>
          <a:stretch>
            <a:fillRect/>
          </a:stretch>
        </p:blipFill>
        <p:spPr>
          <a:xfrm>
            <a:off x="234334" y="2862757"/>
            <a:ext cx="11698748" cy="616296"/>
          </a:xfrm>
          <a:prstGeom prst="rect">
            <a:avLst/>
          </a:prstGeom>
        </p:spPr>
      </p:pic>
      <p:sp>
        <p:nvSpPr>
          <p:cNvPr id="13" name="Rectangle: Rounded Corners 11">
            <a:extLst>
              <a:ext uri="{FF2B5EF4-FFF2-40B4-BE49-F238E27FC236}">
                <a16:creationId xmlns:a16="http://schemas.microsoft.com/office/drawing/2014/main" id="{46903915-1942-D6E3-7BBC-AADF1653AB8E}"/>
              </a:ext>
            </a:extLst>
          </p:cNvPr>
          <p:cNvSpPr/>
          <p:nvPr/>
        </p:nvSpPr>
        <p:spPr>
          <a:xfrm>
            <a:off x="243941" y="2819386"/>
            <a:ext cx="5979408" cy="61260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6">
            <a:extLst>
              <a:ext uri="{FF2B5EF4-FFF2-40B4-BE49-F238E27FC236}">
                <a16:creationId xmlns:a16="http://schemas.microsoft.com/office/drawing/2014/main" id="{4DBB5DD1-C1B3-957F-62F4-EBBB706FFD6B}"/>
              </a:ext>
            </a:extLst>
          </p:cNvPr>
          <p:cNvSpPr/>
          <p:nvPr/>
        </p:nvSpPr>
        <p:spPr>
          <a:xfrm>
            <a:off x="6230775" y="2811955"/>
            <a:ext cx="5679454" cy="62822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Recording Apr 29, 2024 at 12:52:28 PM">
            <a:hlinkClick r:id="" action="ppaction://media"/>
            <a:extLst>
              <a:ext uri="{FF2B5EF4-FFF2-40B4-BE49-F238E27FC236}">
                <a16:creationId xmlns:a16="http://schemas.microsoft.com/office/drawing/2014/main" id="{B6D9E265-6A83-FC38-F4E9-52D89976EA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73932" y="5767650"/>
            <a:ext cx="812800" cy="812800"/>
          </a:xfrm>
          <a:prstGeom prst="rect">
            <a:avLst/>
          </a:prstGeom>
        </p:spPr>
      </p:pic>
    </p:spTree>
    <p:extLst>
      <p:ext uri="{BB962C8B-B14F-4D97-AF65-F5344CB8AC3E}">
        <p14:creationId xmlns:p14="http://schemas.microsoft.com/office/powerpoint/2010/main" val="7488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1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17" grpId="0" animBg="1"/>
      <p:bldP spid="12" grpId="0" animBg="1"/>
      <p:bldP spid="20" grpId="0" animBg="1"/>
      <p:bldP spid="22" grpId="0" animBg="1"/>
      <p:bldP spid="15" grpId="0" animBg="1"/>
      <p:bldP spid="19" grpId="0" animBg="1"/>
      <p:bldP spid="13" grpId="0" animBg="1"/>
      <p:bldP spid="16"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CC1A00-51CB-4C02-A37B-97764AE20E7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567865-89AF-4004-B892-E11EA4D1D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155</TotalTime>
  <Words>15321</Words>
  <Application>Microsoft Office PowerPoint</Application>
  <PresentationFormat>Widescreen</PresentationFormat>
  <Paragraphs>1180</Paragraphs>
  <Slides>48</Slides>
  <Notes>48</Notes>
  <HiddenSlides>0</HiddenSlides>
  <MMClips>48</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PowerPoint Presentation</vt:lpstr>
      <vt:lpstr>Reading and Vocabulary </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Writing </vt:lpstr>
      <vt:lpstr>PowerPoint Presentation</vt:lpstr>
      <vt:lpstr>PowerPoint Presentation</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vt:lpstr>
      <vt:lpstr>PowerPoint Presentation</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Microsoft Office User</cp:lastModifiedBy>
  <cp:revision>21</cp:revision>
  <dcterms:created xsi:type="dcterms:W3CDTF">2022-07-20T12:39:39Z</dcterms:created>
  <dcterms:modified xsi:type="dcterms:W3CDTF">2024-04-30T10:32:08Z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