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45"/>
  </p:notesMasterIdLst>
  <p:sldIdLst>
    <p:sldId id="256" r:id="rId5"/>
    <p:sldId id="258" r:id="rId6"/>
    <p:sldId id="267" r:id="rId7"/>
    <p:sldId id="268" r:id="rId8"/>
    <p:sldId id="269" r:id="rId9"/>
    <p:sldId id="270" r:id="rId10"/>
    <p:sldId id="271" r:id="rId11"/>
    <p:sldId id="262" r:id="rId12"/>
    <p:sldId id="299" r:id="rId13"/>
    <p:sldId id="261" r:id="rId14"/>
    <p:sldId id="301" r:id="rId15"/>
    <p:sldId id="274" r:id="rId16"/>
    <p:sldId id="275" r:id="rId17"/>
    <p:sldId id="302" r:id="rId18"/>
    <p:sldId id="276" r:id="rId19"/>
    <p:sldId id="277" r:id="rId20"/>
    <p:sldId id="278" r:id="rId21"/>
    <p:sldId id="279" r:id="rId22"/>
    <p:sldId id="303" r:id="rId23"/>
    <p:sldId id="281" r:id="rId24"/>
    <p:sldId id="282" r:id="rId25"/>
    <p:sldId id="304" r:id="rId26"/>
    <p:sldId id="285" r:id="rId27"/>
    <p:sldId id="305" r:id="rId28"/>
    <p:sldId id="288" r:id="rId29"/>
    <p:sldId id="289" r:id="rId30"/>
    <p:sldId id="309" r:id="rId31"/>
    <p:sldId id="310" r:id="rId32"/>
    <p:sldId id="311" r:id="rId33"/>
    <p:sldId id="291" r:id="rId34"/>
    <p:sldId id="306" r:id="rId35"/>
    <p:sldId id="294" r:id="rId36"/>
    <p:sldId id="307" r:id="rId37"/>
    <p:sldId id="312" r:id="rId38"/>
    <p:sldId id="314" r:id="rId39"/>
    <p:sldId id="313" r:id="rId40"/>
    <p:sldId id="297" r:id="rId41"/>
    <p:sldId id="308" r:id="rId42"/>
    <p:sldId id="300" r:id="rId43"/>
    <p:sldId id="265"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9057810-8ABD-53F0-775E-85E61074BF7D}" name="Cary Wright" initials="CW" userId="S::cary.wright_martinsville.k12.va.us#ext#@covgov.onmicrosoft.com::c02aa755-4d02-464a-9546-f86cbee5a187" providerId="AD"/>
  <p188:author id="{A6117068-90A7-0DDB-C7E4-9FA485595CB5}" name="Emily Stains" initials="ES" userId="ebfe643b5bf57493"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4480"/>
    <a:srgbClr val="3E5B91"/>
    <a:srgbClr val="5555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59AAE0-B2CF-24F4-34C6-27A65E3E2FF5}" v="34" dt="2024-05-24T11:47:04.9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780" y="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millen, Emily (DOE)" userId="S::emily.mcmillen@doe.virginia.gov::87206365-0237-470f-9f00-e4273e6c1546" providerId="AD" clId="Web-{6459AAE0-B2CF-24F4-34C6-27A65E3E2FF5}"/>
    <pc:docChg chg="">
      <pc:chgData name="Mcmillen, Emily (DOE)" userId="S::emily.mcmillen@doe.virginia.gov::87206365-0237-470f-9f00-e4273e6c1546" providerId="AD" clId="Web-{6459AAE0-B2CF-24F4-34C6-27A65E3E2FF5}" dt="2024-05-24T11:47:04.965" v="33"/>
      <pc:docMkLst>
        <pc:docMk/>
      </pc:docMkLst>
      <pc:sldChg chg="delCm">
        <pc:chgData name="Mcmillen, Emily (DOE)" userId="S::emily.mcmillen@doe.virginia.gov::87206365-0237-470f-9f00-e4273e6c1546" providerId="AD" clId="Web-{6459AAE0-B2CF-24F4-34C6-27A65E3E2FF5}" dt="2024-05-24T11:46:17.371" v="0"/>
        <pc:sldMkLst>
          <pc:docMk/>
          <pc:sldMk cId="100431260" sldId="270"/>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6459AAE0-B2CF-24F4-34C6-27A65E3E2FF5}" dt="2024-05-24T11:46:17.371" v="0"/>
              <pc2:cmMkLst xmlns:pc2="http://schemas.microsoft.com/office/powerpoint/2019/9/main/command">
                <pc:docMk/>
                <pc:sldMk cId="100431260" sldId="270"/>
                <pc2:cmMk id="{8B0993D0-030D-4B54-9413-FC3A1E02C5C7}"/>
              </pc2:cmMkLst>
            </pc226:cmChg>
          </p:ext>
        </pc:extLst>
      </pc:sldChg>
      <pc:sldChg chg="delCm">
        <pc:chgData name="Mcmillen, Emily (DOE)" userId="S::emily.mcmillen@doe.virginia.gov::87206365-0237-470f-9f00-e4273e6c1546" providerId="AD" clId="Web-{6459AAE0-B2CF-24F4-34C6-27A65E3E2FF5}" dt="2024-05-24T11:46:19.777" v="1"/>
        <pc:sldMkLst>
          <pc:docMk/>
          <pc:sldMk cId="3785396082" sldId="271"/>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6459AAE0-B2CF-24F4-34C6-27A65E3E2FF5}" dt="2024-05-24T11:46:19.777" v="1"/>
              <pc2:cmMkLst xmlns:pc2="http://schemas.microsoft.com/office/powerpoint/2019/9/main/command">
                <pc:docMk/>
                <pc:sldMk cId="3785396082" sldId="271"/>
                <pc2:cmMk id="{EA3DBFCF-9DA8-45F8-8E0A-2565EF05BCB7}"/>
              </pc2:cmMkLst>
            </pc226:cmChg>
          </p:ext>
        </pc:extLst>
      </pc:sldChg>
      <pc:sldChg chg="delCm">
        <pc:chgData name="Mcmillen, Emily (DOE)" userId="S::emily.mcmillen@doe.virginia.gov::87206365-0237-470f-9f00-e4273e6c1546" providerId="AD" clId="Web-{6459AAE0-B2CF-24F4-34C6-27A65E3E2FF5}" dt="2024-05-24T11:46:26.808" v="4"/>
        <pc:sldMkLst>
          <pc:docMk/>
          <pc:sldMk cId="3865323158" sldId="274"/>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6459AAE0-B2CF-24F4-34C6-27A65E3E2FF5}" dt="2024-05-24T11:46:26.808" v="4"/>
              <pc2:cmMkLst xmlns:pc2="http://schemas.microsoft.com/office/powerpoint/2019/9/main/command">
                <pc:docMk/>
                <pc:sldMk cId="3865323158" sldId="274"/>
                <pc2:cmMk id="{9B9267F9-4233-411A-A3B5-94F122760BDC}"/>
              </pc2:cmMkLst>
            </pc226:cmChg>
          </p:ext>
        </pc:extLst>
      </pc:sldChg>
      <pc:sldChg chg="delCm">
        <pc:chgData name="Mcmillen, Emily (DOE)" userId="S::emily.mcmillen@doe.virginia.gov::87206365-0237-470f-9f00-e4273e6c1546" providerId="AD" clId="Web-{6459AAE0-B2CF-24F4-34C6-27A65E3E2FF5}" dt="2024-05-24T11:46:32.136" v="9"/>
        <pc:sldMkLst>
          <pc:docMk/>
          <pc:sldMk cId="2463719107" sldId="277"/>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6459AAE0-B2CF-24F4-34C6-27A65E3E2FF5}" dt="2024-05-24T11:46:30.668" v="6"/>
              <pc2:cmMkLst xmlns:pc2="http://schemas.microsoft.com/office/powerpoint/2019/9/main/command">
                <pc:docMk/>
                <pc:sldMk cId="2463719107" sldId="277"/>
                <pc2:cmMk id="{EB31B030-ACED-447D-A406-F86E9B5382B7}"/>
              </pc2:cmMkLst>
            </pc226:cmChg>
            <pc226:cmChg xmlns:pc226="http://schemas.microsoft.com/office/powerpoint/2022/06/main/command" chg="del">
              <pc226:chgData name="Mcmillen, Emily (DOE)" userId="S::emily.mcmillen@doe.virginia.gov::87206365-0237-470f-9f00-e4273e6c1546" providerId="AD" clId="Web-{6459AAE0-B2CF-24F4-34C6-27A65E3E2FF5}" dt="2024-05-24T11:46:31.543" v="8"/>
              <pc2:cmMkLst xmlns:pc2="http://schemas.microsoft.com/office/powerpoint/2019/9/main/command">
                <pc:docMk/>
                <pc:sldMk cId="2463719107" sldId="277"/>
                <pc2:cmMk id="{21AC3858-DCA0-49E2-A6A6-E2702AAF5C5F}"/>
              </pc2:cmMkLst>
            </pc226:cmChg>
            <pc226:cmChg xmlns:pc226="http://schemas.microsoft.com/office/powerpoint/2022/06/main/command" chg="del">
              <pc226:chgData name="Mcmillen, Emily (DOE)" userId="S::emily.mcmillen@doe.virginia.gov::87206365-0237-470f-9f00-e4273e6c1546" providerId="AD" clId="Web-{6459AAE0-B2CF-24F4-34C6-27A65E3E2FF5}" dt="2024-05-24T11:46:32.136" v="9"/>
              <pc2:cmMkLst xmlns:pc2="http://schemas.microsoft.com/office/powerpoint/2019/9/main/command">
                <pc:docMk/>
                <pc:sldMk cId="2463719107" sldId="277"/>
                <pc2:cmMk id="{464C806E-A77B-4657-8702-8517B9275CE7}"/>
              </pc2:cmMkLst>
            </pc226:cmChg>
            <pc226:cmChg xmlns:pc226="http://schemas.microsoft.com/office/powerpoint/2022/06/main/command" chg="del">
              <pc226:chgData name="Mcmillen, Emily (DOE)" userId="S::emily.mcmillen@doe.virginia.gov::87206365-0237-470f-9f00-e4273e6c1546" providerId="AD" clId="Web-{6459AAE0-B2CF-24F4-34C6-27A65E3E2FF5}" dt="2024-05-24T11:46:30.058" v="5"/>
              <pc2:cmMkLst xmlns:pc2="http://schemas.microsoft.com/office/powerpoint/2019/9/main/command">
                <pc:docMk/>
                <pc:sldMk cId="2463719107" sldId="277"/>
                <pc2:cmMk id="{08F27375-A867-44FF-A5D1-694A50F54BF9}"/>
              </pc2:cmMkLst>
            </pc226:cmChg>
            <pc226:cmChg xmlns:pc226="http://schemas.microsoft.com/office/powerpoint/2022/06/main/command" chg="del">
              <pc226:chgData name="Mcmillen, Emily (DOE)" userId="S::emily.mcmillen@doe.virginia.gov::87206365-0237-470f-9f00-e4273e6c1546" providerId="AD" clId="Web-{6459AAE0-B2CF-24F4-34C6-27A65E3E2FF5}" dt="2024-05-24T11:46:31.043" v="7"/>
              <pc2:cmMkLst xmlns:pc2="http://schemas.microsoft.com/office/powerpoint/2019/9/main/command">
                <pc:docMk/>
                <pc:sldMk cId="2463719107" sldId="277"/>
                <pc2:cmMk id="{5952CCE6-8608-44A8-BDE3-0680F1C2D791}"/>
              </pc2:cmMkLst>
            </pc226:cmChg>
          </p:ext>
        </pc:extLst>
      </pc:sldChg>
      <pc:sldChg chg="delCm">
        <pc:chgData name="Mcmillen, Emily (DOE)" userId="S::emily.mcmillen@doe.virginia.gov::87206365-0237-470f-9f00-e4273e6c1546" providerId="AD" clId="Web-{6459AAE0-B2CF-24F4-34C6-27A65E3E2FF5}" dt="2024-05-24T11:46:34.886" v="11"/>
        <pc:sldMkLst>
          <pc:docMk/>
          <pc:sldMk cId="907665471" sldId="279"/>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6459AAE0-B2CF-24F4-34C6-27A65E3E2FF5}" dt="2024-05-24T11:46:34.886" v="11"/>
              <pc2:cmMkLst xmlns:pc2="http://schemas.microsoft.com/office/powerpoint/2019/9/main/command">
                <pc:docMk/>
                <pc:sldMk cId="907665471" sldId="279"/>
                <pc2:cmMk id="{39880900-4B8F-456A-8FD1-11BE0A5388E1}"/>
              </pc2:cmMkLst>
            </pc226:cmChg>
            <pc226:cmChg xmlns:pc226="http://schemas.microsoft.com/office/powerpoint/2022/06/main/command" chg="del">
              <pc226:chgData name="Mcmillen, Emily (DOE)" userId="S::emily.mcmillen@doe.virginia.gov::87206365-0237-470f-9f00-e4273e6c1546" providerId="AD" clId="Web-{6459AAE0-B2CF-24F4-34C6-27A65E3E2FF5}" dt="2024-05-24T11:46:34.418" v="10"/>
              <pc2:cmMkLst xmlns:pc2="http://schemas.microsoft.com/office/powerpoint/2019/9/main/command">
                <pc:docMk/>
                <pc:sldMk cId="907665471" sldId="279"/>
                <pc2:cmMk id="{FDBA8465-2BE0-4148-8A6D-183C68204307}"/>
              </pc2:cmMkLst>
            </pc226:cmChg>
          </p:ext>
        </pc:extLst>
      </pc:sldChg>
      <pc:sldChg chg="delCm">
        <pc:chgData name="Mcmillen, Emily (DOE)" userId="S::emily.mcmillen@doe.virginia.gov::87206365-0237-470f-9f00-e4273e6c1546" providerId="AD" clId="Web-{6459AAE0-B2CF-24F4-34C6-27A65E3E2FF5}" dt="2024-05-24T11:46:39.777" v="14"/>
        <pc:sldMkLst>
          <pc:docMk/>
          <pc:sldMk cId="4102542810" sldId="282"/>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6459AAE0-B2CF-24F4-34C6-27A65E3E2FF5}" dt="2024-05-24T11:46:39.777" v="14"/>
              <pc2:cmMkLst xmlns:pc2="http://schemas.microsoft.com/office/powerpoint/2019/9/main/command">
                <pc:docMk/>
                <pc:sldMk cId="4102542810" sldId="282"/>
                <pc2:cmMk id="{137D5427-F77E-41EE-BC81-7C161EEE45F5}"/>
              </pc2:cmMkLst>
            </pc226:cmChg>
          </p:ext>
        </pc:extLst>
      </pc:sldChg>
      <pc:sldChg chg="delCm">
        <pc:chgData name="Mcmillen, Emily (DOE)" userId="S::emily.mcmillen@doe.virginia.gov::87206365-0237-470f-9f00-e4273e6c1546" providerId="AD" clId="Web-{6459AAE0-B2CF-24F4-34C6-27A65E3E2FF5}" dt="2024-05-24T11:46:44.246" v="16"/>
        <pc:sldMkLst>
          <pc:docMk/>
          <pc:sldMk cId="3141045290" sldId="288"/>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6459AAE0-B2CF-24F4-34C6-27A65E3E2FF5}" dt="2024-05-24T11:46:44.246" v="16"/>
              <pc2:cmMkLst xmlns:pc2="http://schemas.microsoft.com/office/powerpoint/2019/9/main/command">
                <pc:docMk/>
                <pc:sldMk cId="3141045290" sldId="288"/>
                <pc2:cmMk id="{3ECD8E7C-AD63-4778-A21C-FA30EFDF5BD3}"/>
              </pc2:cmMkLst>
            </pc226:cmChg>
          </p:ext>
        </pc:extLst>
      </pc:sldChg>
      <pc:sldChg chg="delCm">
        <pc:chgData name="Mcmillen, Emily (DOE)" userId="S::emily.mcmillen@doe.virginia.gov::87206365-0237-470f-9f00-e4273e6c1546" providerId="AD" clId="Web-{6459AAE0-B2CF-24F4-34C6-27A65E3E2FF5}" dt="2024-05-24T11:46:46.652" v="17"/>
        <pc:sldMkLst>
          <pc:docMk/>
          <pc:sldMk cId="2817917418" sldId="289"/>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6459AAE0-B2CF-24F4-34C6-27A65E3E2FF5}" dt="2024-05-24T11:46:46.652" v="17"/>
              <pc2:cmMkLst xmlns:pc2="http://schemas.microsoft.com/office/powerpoint/2019/9/main/command">
                <pc:docMk/>
                <pc:sldMk cId="2817917418" sldId="289"/>
                <pc2:cmMk id="{B935CC7F-E63A-4D1E-8950-474171455BBB}"/>
              </pc2:cmMkLst>
            </pc226:cmChg>
          </p:ext>
        </pc:extLst>
      </pc:sldChg>
      <pc:sldChg chg="delCm">
        <pc:chgData name="Mcmillen, Emily (DOE)" userId="S::emily.mcmillen@doe.virginia.gov::87206365-0237-470f-9f00-e4273e6c1546" providerId="AD" clId="Web-{6459AAE0-B2CF-24F4-34C6-27A65E3E2FF5}" dt="2024-05-24T11:46:56.418" v="24"/>
        <pc:sldMkLst>
          <pc:docMk/>
          <pc:sldMk cId="4011433069" sldId="291"/>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6459AAE0-B2CF-24F4-34C6-27A65E3E2FF5}" dt="2024-05-24T11:46:56.418" v="24"/>
              <pc2:cmMkLst xmlns:pc2="http://schemas.microsoft.com/office/powerpoint/2019/9/main/command">
                <pc:docMk/>
                <pc:sldMk cId="4011433069" sldId="291"/>
                <pc2:cmMk id="{6179953B-7700-45A6-8ED5-B2195D4CCE17}"/>
              </pc2:cmMkLst>
            </pc226:cmChg>
          </p:ext>
        </pc:extLst>
      </pc:sldChg>
      <pc:sldChg chg="delCm">
        <pc:chgData name="Mcmillen, Emily (DOE)" userId="S::emily.mcmillen@doe.virginia.gov::87206365-0237-470f-9f00-e4273e6c1546" providerId="AD" clId="Web-{6459AAE0-B2CF-24F4-34C6-27A65E3E2FF5}" dt="2024-05-24T11:46:21.808" v="2"/>
        <pc:sldMkLst>
          <pc:docMk/>
          <pc:sldMk cId="748858690" sldId="299"/>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6459AAE0-B2CF-24F4-34C6-27A65E3E2FF5}" dt="2024-05-24T11:46:21.808" v="2"/>
              <pc2:cmMkLst xmlns:pc2="http://schemas.microsoft.com/office/powerpoint/2019/9/main/command">
                <pc:docMk/>
                <pc:sldMk cId="748858690" sldId="299"/>
                <pc2:cmMk id="{CBC10FB5-4232-47FB-9DBD-C90A7DC4BA34}"/>
              </pc2:cmMkLst>
            </pc226:cmChg>
          </p:ext>
        </pc:extLst>
      </pc:sldChg>
      <pc:sldChg chg="delCm">
        <pc:chgData name="Mcmillen, Emily (DOE)" userId="S::emily.mcmillen@doe.virginia.gov::87206365-0237-470f-9f00-e4273e6c1546" providerId="AD" clId="Web-{6459AAE0-B2CF-24F4-34C6-27A65E3E2FF5}" dt="2024-05-24T11:46:24.386" v="3"/>
        <pc:sldMkLst>
          <pc:docMk/>
          <pc:sldMk cId="313861593" sldId="301"/>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6459AAE0-B2CF-24F4-34C6-27A65E3E2FF5}" dt="2024-05-24T11:46:24.386" v="3"/>
              <pc2:cmMkLst xmlns:pc2="http://schemas.microsoft.com/office/powerpoint/2019/9/main/command">
                <pc:docMk/>
                <pc:sldMk cId="313861593" sldId="301"/>
                <pc2:cmMk id="{05EEC04F-A7BC-4893-908D-489307A51EC2}"/>
              </pc2:cmMkLst>
            </pc226:cmChg>
          </p:ext>
        </pc:extLst>
      </pc:sldChg>
      <pc:sldChg chg="delCm">
        <pc:chgData name="Mcmillen, Emily (DOE)" userId="S::emily.mcmillen@doe.virginia.gov::87206365-0237-470f-9f00-e4273e6c1546" providerId="AD" clId="Web-{6459AAE0-B2CF-24F4-34C6-27A65E3E2FF5}" dt="2024-05-24T11:46:37.590" v="13"/>
        <pc:sldMkLst>
          <pc:docMk/>
          <pc:sldMk cId="3543452367" sldId="303"/>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6459AAE0-B2CF-24F4-34C6-27A65E3E2FF5}" dt="2024-05-24T11:46:37.090" v="12"/>
              <pc2:cmMkLst xmlns:pc2="http://schemas.microsoft.com/office/powerpoint/2019/9/main/command">
                <pc:docMk/>
                <pc:sldMk cId="3543452367" sldId="303"/>
                <pc2:cmMk id="{A9879C2F-0174-4543-951F-A3CE4EBC9F89}"/>
              </pc2:cmMkLst>
            </pc226:cmChg>
            <pc226:cmChg xmlns:pc226="http://schemas.microsoft.com/office/powerpoint/2022/06/main/command" chg="del">
              <pc226:chgData name="Mcmillen, Emily (DOE)" userId="S::emily.mcmillen@doe.virginia.gov::87206365-0237-470f-9f00-e4273e6c1546" providerId="AD" clId="Web-{6459AAE0-B2CF-24F4-34C6-27A65E3E2FF5}" dt="2024-05-24T11:46:37.590" v="13"/>
              <pc2:cmMkLst xmlns:pc2="http://schemas.microsoft.com/office/powerpoint/2019/9/main/command">
                <pc:docMk/>
                <pc:sldMk cId="3543452367" sldId="303"/>
                <pc2:cmMk id="{757092FD-B2FA-40B8-B060-148AD365460F}"/>
              </pc2:cmMkLst>
            </pc226:cmChg>
          </p:ext>
        </pc:extLst>
      </pc:sldChg>
      <pc:sldChg chg="delCm">
        <pc:chgData name="Mcmillen, Emily (DOE)" userId="S::emily.mcmillen@doe.virginia.gov::87206365-0237-470f-9f00-e4273e6c1546" providerId="AD" clId="Web-{6459AAE0-B2CF-24F4-34C6-27A65E3E2FF5}" dt="2024-05-24T11:46:42.168" v="15"/>
        <pc:sldMkLst>
          <pc:docMk/>
          <pc:sldMk cId="4040937771" sldId="304"/>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6459AAE0-B2CF-24F4-34C6-27A65E3E2FF5}" dt="2024-05-24T11:46:42.168" v="15"/>
              <pc2:cmMkLst xmlns:pc2="http://schemas.microsoft.com/office/powerpoint/2019/9/main/command">
                <pc:docMk/>
                <pc:sldMk cId="4040937771" sldId="304"/>
                <pc2:cmMk id="{A767514E-8126-46B1-9654-7BB92687CCF8}"/>
              </pc2:cmMkLst>
            </pc226:cmChg>
          </p:ext>
        </pc:extLst>
      </pc:sldChg>
      <pc:sldChg chg="delCm">
        <pc:chgData name="Mcmillen, Emily (DOE)" userId="S::emily.mcmillen@doe.virginia.gov::87206365-0237-470f-9f00-e4273e6c1546" providerId="AD" clId="Web-{6459AAE0-B2CF-24F4-34C6-27A65E3E2FF5}" dt="2024-05-24T11:46:58.683" v="25"/>
        <pc:sldMkLst>
          <pc:docMk/>
          <pc:sldMk cId="1236134179" sldId="306"/>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6459AAE0-B2CF-24F4-34C6-27A65E3E2FF5}" dt="2024-05-24T11:46:58.683" v="25"/>
              <pc2:cmMkLst xmlns:pc2="http://schemas.microsoft.com/office/powerpoint/2019/9/main/command">
                <pc:docMk/>
                <pc:sldMk cId="1236134179" sldId="306"/>
                <pc2:cmMk id="{628B1B53-4453-45D8-A9BD-2DA3A1D72F13}"/>
              </pc2:cmMkLst>
            </pc226:cmChg>
          </p:ext>
        </pc:extLst>
      </pc:sldChg>
      <pc:sldChg chg="delCm">
        <pc:chgData name="Mcmillen, Emily (DOE)" userId="S::emily.mcmillen@doe.virginia.gov::87206365-0237-470f-9f00-e4273e6c1546" providerId="AD" clId="Web-{6459AAE0-B2CF-24F4-34C6-27A65E3E2FF5}" dt="2024-05-24T11:47:02.043" v="30"/>
        <pc:sldMkLst>
          <pc:docMk/>
          <pc:sldMk cId="1725387320" sldId="307"/>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6459AAE0-B2CF-24F4-34C6-27A65E3E2FF5}" dt="2024-05-24T11:47:01.246" v="28"/>
              <pc2:cmMkLst xmlns:pc2="http://schemas.microsoft.com/office/powerpoint/2019/9/main/command">
                <pc:docMk/>
                <pc:sldMk cId="1725387320" sldId="307"/>
                <pc2:cmMk id="{36422025-36DB-4325-91AA-53BC85E9D217}"/>
              </pc2:cmMkLst>
            </pc226:cmChg>
            <pc226:cmChg xmlns:pc226="http://schemas.microsoft.com/office/powerpoint/2022/06/main/command" chg="del">
              <pc226:chgData name="Mcmillen, Emily (DOE)" userId="S::emily.mcmillen@doe.virginia.gov::87206365-0237-470f-9f00-e4273e6c1546" providerId="AD" clId="Web-{6459AAE0-B2CF-24F4-34C6-27A65E3E2FF5}" dt="2024-05-24T11:47:02.043" v="30"/>
              <pc2:cmMkLst xmlns:pc2="http://schemas.microsoft.com/office/powerpoint/2019/9/main/command">
                <pc:docMk/>
                <pc:sldMk cId="1725387320" sldId="307"/>
                <pc2:cmMk id="{03AB2235-C878-47D5-8C95-5A521A213465}"/>
              </pc2:cmMkLst>
            </pc226:cmChg>
            <pc226:cmChg xmlns:pc226="http://schemas.microsoft.com/office/powerpoint/2022/06/main/command" chg="del">
              <pc226:chgData name="Mcmillen, Emily (DOE)" userId="S::emily.mcmillen@doe.virginia.gov::87206365-0237-470f-9f00-e4273e6c1546" providerId="AD" clId="Web-{6459AAE0-B2CF-24F4-34C6-27A65E3E2FF5}" dt="2024-05-24T11:47:00.558" v="26"/>
              <pc2:cmMkLst xmlns:pc2="http://schemas.microsoft.com/office/powerpoint/2019/9/main/command">
                <pc:docMk/>
                <pc:sldMk cId="1725387320" sldId="307"/>
                <pc2:cmMk id="{B582EE3E-B341-4585-88D1-332FB7D8F4A2}"/>
              </pc2:cmMkLst>
            </pc226:cmChg>
            <pc226:cmChg xmlns:pc226="http://schemas.microsoft.com/office/powerpoint/2022/06/main/command" chg="del">
              <pc226:chgData name="Mcmillen, Emily (DOE)" userId="S::emily.mcmillen@doe.virginia.gov::87206365-0237-470f-9f00-e4273e6c1546" providerId="AD" clId="Web-{6459AAE0-B2CF-24F4-34C6-27A65E3E2FF5}" dt="2024-05-24T11:47:01.652" v="29"/>
              <pc2:cmMkLst xmlns:pc2="http://schemas.microsoft.com/office/powerpoint/2019/9/main/command">
                <pc:docMk/>
                <pc:sldMk cId="1725387320" sldId="307"/>
                <pc2:cmMk id="{F6B3788C-5D5C-4224-A7BB-7FBD9B360EDD}"/>
              </pc2:cmMkLst>
            </pc226:cmChg>
            <pc226:cmChg xmlns:pc226="http://schemas.microsoft.com/office/powerpoint/2022/06/main/command" chg="del">
              <pc226:chgData name="Mcmillen, Emily (DOE)" userId="S::emily.mcmillen@doe.virginia.gov::87206365-0237-470f-9f00-e4273e6c1546" providerId="AD" clId="Web-{6459AAE0-B2CF-24F4-34C6-27A65E3E2FF5}" dt="2024-05-24T11:47:00.996" v="27"/>
              <pc2:cmMkLst xmlns:pc2="http://schemas.microsoft.com/office/powerpoint/2019/9/main/command">
                <pc:docMk/>
                <pc:sldMk cId="1725387320" sldId="307"/>
                <pc2:cmMk id="{C46ABDAE-BAB7-4EF9-8930-0BE726A12B13}"/>
              </pc2:cmMkLst>
            </pc226:cmChg>
          </p:ext>
        </pc:extLst>
      </pc:sldChg>
      <pc:sldChg chg="delCm">
        <pc:chgData name="Mcmillen, Emily (DOE)" userId="S::emily.mcmillen@doe.virginia.gov::87206365-0237-470f-9f00-e4273e6c1546" providerId="AD" clId="Web-{6459AAE0-B2CF-24F4-34C6-27A65E3E2FF5}" dt="2024-05-24T11:46:49.496" v="19"/>
        <pc:sldMkLst>
          <pc:docMk/>
          <pc:sldMk cId="1897138132" sldId="309"/>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6459AAE0-B2CF-24F4-34C6-27A65E3E2FF5}" dt="2024-05-24T11:46:49.496" v="19"/>
              <pc2:cmMkLst xmlns:pc2="http://schemas.microsoft.com/office/powerpoint/2019/9/main/command">
                <pc:docMk/>
                <pc:sldMk cId="1897138132" sldId="309"/>
                <pc2:cmMk id="{F7909685-0C3A-44F6-B446-9822E6215D07}"/>
              </pc2:cmMkLst>
            </pc226:cmChg>
            <pc226:cmChg xmlns:pc226="http://schemas.microsoft.com/office/powerpoint/2022/06/main/command" chg="del">
              <pc226:chgData name="Mcmillen, Emily (DOE)" userId="S::emily.mcmillen@doe.virginia.gov::87206365-0237-470f-9f00-e4273e6c1546" providerId="AD" clId="Web-{6459AAE0-B2CF-24F4-34C6-27A65E3E2FF5}" dt="2024-05-24T11:46:49.027" v="18"/>
              <pc2:cmMkLst xmlns:pc2="http://schemas.microsoft.com/office/powerpoint/2019/9/main/command">
                <pc:docMk/>
                <pc:sldMk cId="1897138132" sldId="309"/>
                <pc2:cmMk id="{43DFB2F8-051E-4AB6-86F5-D3BDFE0B68D3}"/>
              </pc2:cmMkLst>
            </pc226:cmChg>
          </p:ext>
        </pc:extLst>
      </pc:sldChg>
      <pc:sldChg chg="delCm">
        <pc:chgData name="Mcmillen, Emily (DOE)" userId="S::emily.mcmillen@doe.virginia.gov::87206365-0237-470f-9f00-e4273e6c1546" providerId="AD" clId="Web-{6459AAE0-B2CF-24F4-34C6-27A65E3E2FF5}" dt="2024-05-24T11:46:51.465" v="20"/>
        <pc:sldMkLst>
          <pc:docMk/>
          <pc:sldMk cId="1573095793" sldId="310"/>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6459AAE0-B2CF-24F4-34C6-27A65E3E2FF5}" dt="2024-05-24T11:46:51.465" v="20"/>
              <pc2:cmMkLst xmlns:pc2="http://schemas.microsoft.com/office/powerpoint/2019/9/main/command">
                <pc:docMk/>
                <pc:sldMk cId="1573095793" sldId="310"/>
                <pc2:cmMk id="{FF8850F5-B625-4CFB-A628-8FAA34F8770A}"/>
              </pc2:cmMkLst>
            </pc226:cmChg>
          </p:ext>
        </pc:extLst>
      </pc:sldChg>
      <pc:sldChg chg="delCm">
        <pc:chgData name="Mcmillen, Emily (DOE)" userId="S::emily.mcmillen@doe.virginia.gov::87206365-0237-470f-9f00-e4273e6c1546" providerId="AD" clId="Web-{6459AAE0-B2CF-24F4-34C6-27A65E3E2FF5}" dt="2024-05-24T11:46:54.355" v="23"/>
        <pc:sldMkLst>
          <pc:docMk/>
          <pc:sldMk cId="1068841474" sldId="311"/>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6459AAE0-B2CF-24F4-34C6-27A65E3E2FF5}" dt="2024-05-24T11:46:53.965" v="22"/>
              <pc2:cmMkLst xmlns:pc2="http://schemas.microsoft.com/office/powerpoint/2019/9/main/command">
                <pc:docMk/>
                <pc:sldMk cId="1068841474" sldId="311"/>
                <pc2:cmMk id="{67453483-471D-4097-9397-A1938D0B4E3D}"/>
              </pc2:cmMkLst>
            </pc226:cmChg>
            <pc226:cmChg xmlns:pc226="http://schemas.microsoft.com/office/powerpoint/2022/06/main/command" chg="del">
              <pc226:chgData name="Mcmillen, Emily (DOE)" userId="S::emily.mcmillen@doe.virginia.gov::87206365-0237-470f-9f00-e4273e6c1546" providerId="AD" clId="Web-{6459AAE0-B2CF-24F4-34C6-27A65E3E2FF5}" dt="2024-05-24T11:46:54.355" v="23"/>
              <pc2:cmMkLst xmlns:pc2="http://schemas.microsoft.com/office/powerpoint/2019/9/main/command">
                <pc:docMk/>
                <pc:sldMk cId="1068841474" sldId="311"/>
                <pc2:cmMk id="{8359B5FB-44D7-44A4-B72F-E0E8C9C2B26E}"/>
              </pc2:cmMkLst>
            </pc226:cmChg>
            <pc226:cmChg xmlns:pc226="http://schemas.microsoft.com/office/powerpoint/2022/06/main/command" chg="del">
              <pc226:chgData name="Mcmillen, Emily (DOE)" userId="S::emily.mcmillen@doe.virginia.gov::87206365-0237-470f-9f00-e4273e6c1546" providerId="AD" clId="Web-{6459AAE0-B2CF-24F4-34C6-27A65E3E2FF5}" dt="2024-05-24T11:46:53.558" v="21"/>
              <pc2:cmMkLst xmlns:pc2="http://schemas.microsoft.com/office/powerpoint/2019/9/main/command">
                <pc:docMk/>
                <pc:sldMk cId="1068841474" sldId="311"/>
                <pc2:cmMk id="{B86619FF-D0CC-4FC1-A60B-F958FDEE02C9}"/>
              </pc2:cmMkLst>
            </pc226:cmChg>
          </p:ext>
        </pc:extLst>
      </pc:sldChg>
      <pc:sldChg chg="delCm">
        <pc:chgData name="Mcmillen, Emily (DOE)" userId="S::emily.mcmillen@doe.virginia.gov::87206365-0237-470f-9f00-e4273e6c1546" providerId="AD" clId="Web-{6459AAE0-B2CF-24F4-34C6-27A65E3E2FF5}" dt="2024-05-24T11:47:04.965" v="33"/>
        <pc:sldMkLst>
          <pc:docMk/>
          <pc:sldMk cId="234779225" sldId="312"/>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6459AAE0-B2CF-24F4-34C6-27A65E3E2FF5}" dt="2024-05-24T11:47:04.965" v="33"/>
              <pc2:cmMkLst xmlns:pc2="http://schemas.microsoft.com/office/powerpoint/2019/9/main/command">
                <pc:docMk/>
                <pc:sldMk cId="234779225" sldId="312"/>
                <pc2:cmMk id="{7BBA3442-A576-42B9-ABF8-F3FF520E079F}"/>
              </pc2:cmMkLst>
            </pc226:cmChg>
            <pc226:cmChg xmlns:pc226="http://schemas.microsoft.com/office/powerpoint/2022/06/main/command" chg="del">
              <pc226:chgData name="Mcmillen, Emily (DOE)" userId="S::emily.mcmillen@doe.virginia.gov::87206365-0237-470f-9f00-e4273e6c1546" providerId="AD" clId="Web-{6459AAE0-B2CF-24F4-34C6-27A65E3E2FF5}" dt="2024-05-24T11:47:04.277" v="31"/>
              <pc2:cmMkLst xmlns:pc2="http://schemas.microsoft.com/office/powerpoint/2019/9/main/command">
                <pc:docMk/>
                <pc:sldMk cId="234779225" sldId="312"/>
                <pc2:cmMk id="{3EC7587A-6E76-4794-8C10-0846B0B8BD22}"/>
              </pc2:cmMkLst>
            </pc226:cmChg>
            <pc226:cmChg xmlns:pc226="http://schemas.microsoft.com/office/powerpoint/2022/06/main/command" chg="del">
              <pc226:chgData name="Mcmillen, Emily (DOE)" userId="S::emily.mcmillen@doe.virginia.gov::87206365-0237-470f-9f00-e4273e6c1546" providerId="AD" clId="Web-{6459AAE0-B2CF-24F4-34C6-27A65E3E2FF5}" dt="2024-05-24T11:47:04.637" v="32"/>
              <pc2:cmMkLst xmlns:pc2="http://schemas.microsoft.com/office/powerpoint/2019/9/main/command">
                <pc:docMk/>
                <pc:sldMk cId="234779225" sldId="312"/>
                <pc2:cmMk id="{3EDA5FCA-B2AE-4EE0-A4AF-B7966853C528}"/>
              </pc2:cmMkLst>
            </pc226:cmChg>
          </p:ext>
        </pc:extLst>
      </pc:sldChg>
    </pc:docChg>
  </pc:docChgLst>
  <pc:docChgLst>
    <pc:chgData name="emily_stains" userId="S::emily_stains_ccpsnet.net#ext#@covgov.onmicrosoft.com::9f35bc52-034b-4cb6-a832-fd429f07ca19" providerId="AD" clId="Web-{CE7AED02-63C9-2AA3-EE0E-D5AE18B43822}"/>
    <pc:docChg chg="addSld delSld modSld">
      <pc:chgData name="emily_stains" userId="S::emily_stains_ccpsnet.net#ext#@covgov.onmicrosoft.com::9f35bc52-034b-4cb6-a832-fd429f07ca19" providerId="AD" clId="Web-{CE7AED02-63C9-2AA3-EE0E-D5AE18B43822}" dt="2024-04-30T17:38:43.091" v="2" actId="1076"/>
      <pc:docMkLst>
        <pc:docMk/>
      </pc:docMkLst>
      <pc:sldChg chg="modSp">
        <pc:chgData name="emily_stains" userId="S::emily_stains_ccpsnet.net#ext#@covgov.onmicrosoft.com::9f35bc52-034b-4cb6-a832-fd429f07ca19" providerId="AD" clId="Web-{CE7AED02-63C9-2AA3-EE0E-D5AE18B43822}" dt="2024-04-30T17:38:43.091" v="2" actId="1076"/>
        <pc:sldMkLst>
          <pc:docMk/>
          <pc:sldMk cId="100431260" sldId="270"/>
        </pc:sldMkLst>
        <pc:picChg chg="mod">
          <ac:chgData name="emily_stains" userId="S::emily_stains_ccpsnet.net#ext#@covgov.onmicrosoft.com::9f35bc52-034b-4cb6-a832-fd429f07ca19" providerId="AD" clId="Web-{CE7AED02-63C9-2AA3-EE0E-D5AE18B43822}" dt="2024-04-30T17:38:43.091" v="2" actId="1076"/>
          <ac:picMkLst>
            <pc:docMk/>
            <pc:sldMk cId="100431260" sldId="270"/>
            <ac:picMk id="3" creationId="{00000000-0000-0000-0000-000000000000}"/>
          </ac:picMkLst>
        </pc:picChg>
      </pc:sldChg>
      <pc:sldChg chg="new del">
        <pc:chgData name="emily_stains" userId="S::emily_stains_ccpsnet.net#ext#@covgov.onmicrosoft.com::9f35bc52-034b-4cb6-a832-fd429f07ca19" providerId="AD" clId="Web-{CE7AED02-63C9-2AA3-EE0E-D5AE18B43822}" dt="2024-04-30T17:38:13.232" v="1"/>
        <pc:sldMkLst>
          <pc:docMk/>
          <pc:sldMk cId="2590074794" sldId="31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70128E-993C-4902-8012-4837AFDCDFE9}" type="datetimeFigureOut">
              <a:rPr lang="en-US" smtClean="0"/>
              <a:t>5/24/2024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DDDA28-A9E5-470C-8A90-D17729306CEC}" type="slidenum">
              <a:rPr lang="en-US" smtClean="0"/>
              <a:t>‹#›</a:t>
            </a:fld>
            <a:endParaRPr lang="en-US"/>
          </a:p>
        </p:txBody>
      </p:sp>
    </p:spTree>
    <p:extLst>
      <p:ext uri="{BB962C8B-B14F-4D97-AF65-F5344CB8AC3E}">
        <p14:creationId xmlns:p14="http://schemas.microsoft.com/office/powerpoint/2010/main" val="3834701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to the Grade 10 Overview of Revisions to the English Standards of Learning from 2017 to 2024.   </a:t>
            </a:r>
          </a:p>
          <a:p>
            <a:endParaRPr lang="en-US">
              <a:cs typeface="+mn-lt"/>
            </a:endParaRPr>
          </a:p>
          <a:p>
            <a:r>
              <a:rPr lang="en-US"/>
              <a:t>It would be helpful to have a copy of the Grade 10 – Crosswalk (Summary of Revisions) and a copy of the 2024 Grade 10 English Standards of Learning for this PowerPoint. </a:t>
            </a:r>
            <a:endParaRPr lang="en-US">
              <a:cs typeface="Calibri" panose="020F0502020204030204"/>
            </a:endParaRPr>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1</a:t>
            </a:fld>
            <a:endParaRPr lang="en-US"/>
          </a:p>
        </p:txBody>
      </p:sp>
    </p:spTree>
    <p:extLst>
      <p:ext uri="{BB962C8B-B14F-4D97-AF65-F5344CB8AC3E}">
        <p14:creationId xmlns:p14="http://schemas.microsoft.com/office/powerpoint/2010/main" val="1471232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we'll dig deeper into the Standards and crosswalk by looking closer at each strand.  Let's start with the Foundations for Reading. </a:t>
            </a:r>
          </a:p>
        </p:txBody>
      </p:sp>
      <p:sp>
        <p:nvSpPr>
          <p:cNvPr id="4" name="Slide Number Placeholder 3"/>
          <p:cNvSpPr>
            <a:spLocks noGrp="1"/>
          </p:cNvSpPr>
          <p:nvPr>
            <p:ph type="sldNum" sz="quarter" idx="5"/>
          </p:nvPr>
        </p:nvSpPr>
        <p:spPr/>
        <p:txBody>
          <a:bodyPr/>
          <a:lstStyle/>
          <a:p>
            <a:fld id="{40DDDA28-A9E5-470C-8A90-D17729306CEC}" type="slidenum">
              <a:rPr lang="en-US" smtClean="0"/>
              <a:t>10</a:t>
            </a:fld>
            <a:endParaRPr lang="en-US"/>
          </a:p>
        </p:txBody>
      </p:sp>
    </p:spTree>
    <p:extLst>
      <p:ext uri="{BB962C8B-B14F-4D97-AF65-F5344CB8AC3E}">
        <p14:creationId xmlns:p14="http://schemas.microsoft.com/office/powerpoint/2010/main" val="1809663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Foundations for Reading is a strand with standards for the elementary grades. The Foundations for Reading strand focus on fostering students’ understanding and working knowledge of foundational reading skills. The Foundations for Reading strand is organized into three categories: Print Concepts, Phonological and Phonemic Awareness, and Phonics and Word Analysis. The foundational skills addressed in these standards are necessary and important components in developing proficiency in reading, but they are not the end goal themselves. By the secondary level, students should have a solid reading foundation that will be built upon in other standards. Refer to the K-5 standards as appropriate for scaffolding, review, intervention or remediation purposes to reach grade-level expectations.</a:t>
            </a:r>
          </a:p>
        </p:txBody>
      </p:sp>
      <p:sp>
        <p:nvSpPr>
          <p:cNvPr id="4" name="Slide Number Placeholder 3"/>
          <p:cNvSpPr>
            <a:spLocks noGrp="1"/>
          </p:cNvSpPr>
          <p:nvPr>
            <p:ph type="sldNum" sz="quarter" idx="5"/>
          </p:nvPr>
        </p:nvSpPr>
        <p:spPr/>
        <p:txBody>
          <a:bodyPr/>
          <a:lstStyle/>
          <a:p>
            <a:fld id="{40DDDA28-A9E5-470C-8A90-D17729306CEC}" type="slidenum">
              <a:rPr lang="en-US" smtClean="0"/>
              <a:t>11</a:t>
            </a:fld>
            <a:endParaRPr lang="en-US"/>
          </a:p>
        </p:txBody>
      </p:sp>
    </p:spTree>
    <p:extLst>
      <p:ext uri="{BB962C8B-B14F-4D97-AF65-F5344CB8AC3E}">
        <p14:creationId xmlns:p14="http://schemas.microsoft.com/office/powerpoint/2010/main" val="2387146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a:solidFill>
                  <a:srgbClr val="000000"/>
                </a:solidFill>
                <a:effectLst/>
                <a:highlight>
                  <a:srgbClr val="F3F2F1"/>
                </a:highlight>
                <a:latin typeface="Calibri" panose="020F0502020204030204" pitchFamily="34" charset="0"/>
              </a:rPr>
              <a:t>Now let's look at the new strand, Developing Skilled Readers and Building Reading Stamina. </a:t>
            </a:r>
            <a:r>
              <a:rPr lang="en-US" sz="1800" b="0" i="0">
                <a:solidFill>
                  <a:srgbClr val="444444"/>
                </a:solidFill>
                <a:effectLst/>
                <a:highlight>
                  <a:srgbClr val="F3F2F1"/>
                </a:highlight>
                <a:latin typeface="Calibri" panose="020F0502020204030204" pitchFamily="34" charset="0"/>
              </a:rPr>
              <a:t>​</a:t>
            </a:r>
            <a:endParaRPr lang="en-US" b="0" i="0">
              <a:solidFill>
                <a:srgbClr val="444444"/>
              </a:solidFill>
              <a:effectLst/>
              <a:highlight>
                <a:srgbClr val="F3F2F1"/>
              </a:highlight>
              <a:latin typeface="Calibri" panose="020F0502020204030204" pitchFamily="34" charset="0"/>
            </a:endParaRPr>
          </a:p>
          <a:p>
            <a:pPr algn="l" rtl="0" fontAlgn="base"/>
            <a:r>
              <a:rPr lang="en-US" sz="1800" b="0" i="0">
                <a:solidFill>
                  <a:srgbClr val="444444"/>
                </a:solidFill>
                <a:effectLst/>
                <a:highlight>
                  <a:srgbClr val="F3F2F1"/>
                </a:highlight>
                <a:latin typeface="Calibri" panose="020F0502020204030204" pitchFamily="34" charset="0"/>
              </a:rPr>
              <a:t>​</a:t>
            </a:r>
            <a:br>
              <a:rPr lang="en-US" sz="1800" b="0" i="0">
                <a:solidFill>
                  <a:srgbClr val="444444"/>
                </a:solidFill>
                <a:effectLst/>
                <a:highlight>
                  <a:srgbClr val="F3F2F1"/>
                </a:highlight>
                <a:latin typeface="Calibri" panose="020F0502020204030204" pitchFamily="34" charset="0"/>
              </a:rPr>
            </a:br>
            <a:r>
              <a:rPr lang="en-US" sz="1800" b="0" i="0" u="none" strike="noStrike">
                <a:solidFill>
                  <a:srgbClr val="000000"/>
                </a:solidFill>
                <a:effectLst/>
                <a:highlight>
                  <a:srgbClr val="F3F2F1"/>
                </a:highlight>
                <a:latin typeface="Calibri" panose="020F0502020204030204" pitchFamily="34" charset="0"/>
              </a:rPr>
              <a:t>The Strand of Developing Skilled Readers and Building Reading Stamina was added to emphasize the skills and strategies students use every time they engage with text through reading, writing, collaborating, and researching. Strands from the 2017 Reading Standards (e.g., reading fiction, reading nonfiction, and reading vocabulary) have been included into Developing Skilled Readers and will support opportunities for cross-curricular content. </a:t>
            </a:r>
            <a:r>
              <a:rPr lang="en-US" sz="1800" b="0" i="0">
                <a:solidFill>
                  <a:srgbClr val="444444"/>
                </a:solidFill>
                <a:effectLst/>
                <a:highlight>
                  <a:srgbClr val="F3F2F1"/>
                </a:highlight>
                <a:latin typeface="Calibri" panose="020F0502020204030204" pitchFamily="34" charset="0"/>
              </a:rPr>
              <a:t>​</a:t>
            </a:r>
            <a:br>
              <a:rPr lang="en-US" sz="1800" b="0" i="0">
                <a:solidFill>
                  <a:srgbClr val="444444"/>
                </a:solidFill>
                <a:effectLst/>
                <a:highlight>
                  <a:srgbClr val="F3F2F1"/>
                </a:highlight>
                <a:latin typeface="Calibri" panose="020F0502020204030204" pitchFamily="34" charset="0"/>
              </a:rPr>
            </a:br>
            <a:r>
              <a:rPr lang="en-US" sz="1800" b="0" i="0">
                <a:solidFill>
                  <a:srgbClr val="444444"/>
                </a:solidFill>
                <a:effectLst/>
                <a:highlight>
                  <a:srgbClr val="F3F2F1"/>
                </a:highlight>
                <a:latin typeface="Calibri" panose="020F0502020204030204" pitchFamily="34" charset="0"/>
              </a:rPr>
              <a:t>​</a:t>
            </a:r>
            <a:br>
              <a:rPr lang="en-US" sz="1800" b="0" i="0">
                <a:solidFill>
                  <a:srgbClr val="444444"/>
                </a:solidFill>
                <a:effectLst/>
                <a:highlight>
                  <a:srgbClr val="F3F2F1"/>
                </a:highlight>
                <a:latin typeface="Calibri" panose="020F0502020204030204" pitchFamily="34" charset="0"/>
              </a:rPr>
            </a:br>
            <a:r>
              <a:rPr lang="en-US" sz="1800" b="0" i="0" u="none" strike="noStrike">
                <a:solidFill>
                  <a:srgbClr val="000000"/>
                </a:solidFill>
                <a:effectLst/>
                <a:highlight>
                  <a:srgbClr val="F3F2F1"/>
                </a:highlight>
                <a:latin typeface="Calibri" panose="020F0502020204030204" pitchFamily="34" charset="0"/>
              </a:rPr>
              <a:t>This strand serves as the bedrock for grade-level reading comprehension expectations and should be applied when students are reading, writing, collaborating, and researching. </a:t>
            </a:r>
            <a:endParaRPr lang="en-US" b="0" i="0">
              <a:solidFill>
                <a:srgbClr val="444444"/>
              </a:solidFill>
              <a:effectLst/>
              <a:highlight>
                <a:srgbClr val="F3F2F1"/>
              </a:highligh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12</a:t>
            </a:fld>
            <a:endParaRPr lang="en-US"/>
          </a:p>
        </p:txBody>
      </p:sp>
    </p:spTree>
    <p:extLst>
      <p:ext uri="{BB962C8B-B14F-4D97-AF65-F5344CB8AC3E}">
        <p14:creationId xmlns:p14="http://schemas.microsoft.com/office/powerpoint/2010/main" val="3117032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Strand of Developing Skilled Readers and Building Reading Stamina was added to emphasize the skills and strategies students use every time they engage with text through reading, writing, collaborating, and researching as described in the remaining standards. </a:t>
            </a:r>
            <a:r>
              <a:rPr lang="en-US" b="0" i="0" u="none" strike="noStrike">
                <a:solidFill>
                  <a:srgbClr val="000000"/>
                </a:solidFill>
                <a:effectLst/>
                <a:latin typeface="Calibri" panose="020F0502020204030204" pitchFamily="34" charset="0"/>
              </a:rPr>
              <a:t>In this strand, the student will build knowledge and comprehension skills from reading a range of challenging, content-rich texts. This includes fluently reading and gathering evidence from grade-level complex texts, reading widely on topics to gain worthwhile knowledge and vocabulary, drawing conclusions and making inferences, and using reading strategies to support reading comprehension.</a:t>
            </a:r>
          </a:p>
          <a:p>
            <a:endParaRPr lang="en-US" b="0" i="0" u="none" strike="noStrike">
              <a:solidFill>
                <a:srgbClr val="000000"/>
              </a:solidFill>
              <a:effectLst/>
              <a:latin typeface="Calibri" panose="020F0502020204030204" pitchFamily="34" charset="0"/>
            </a:endParaRPr>
          </a:p>
          <a:p>
            <a:r>
              <a:rPr lang="en-US"/>
              <a:t>Students will engage in a broader range of reading activities to enhance their comprehension skills. Specifically, they will fluently read and gather evidence from grade-level complex texts, focusing on accuracy, automaticity, appropriate rate, and meaningful expression in successive readings, as outlined in 10.DSR.A. Additionally, students will proficiently read and comprehend a variety of literary and informational texts exhibiting complexity at the higher range of the grades 9-10 band, as detailed in 10.DSR.B. This expanded focus on reading fluency and comprehension aligns with the increased demand for critical thinking and analysis skills in diverse text types, preparing students to navigate complex content effectively.</a:t>
            </a:r>
          </a:p>
          <a:p>
            <a:endParaRPr lang="en-US">
              <a:cs typeface="+mn-lt"/>
            </a:endParaRPr>
          </a:p>
          <a:p>
            <a:br>
              <a:rPr lang="en-US"/>
            </a:br>
            <a:endParaRPr lang="en-US"/>
          </a:p>
          <a:p>
            <a:br>
              <a:rPr lang="en-US"/>
            </a:br>
            <a:endParaRPr lang="en-US"/>
          </a:p>
          <a:p>
            <a:br>
              <a:rPr lang="en-US"/>
            </a:br>
            <a:endParaRPr lang="en-US"/>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13</a:t>
            </a:fld>
            <a:endParaRPr lang="en-US"/>
          </a:p>
        </p:txBody>
      </p:sp>
    </p:spTree>
    <p:extLst>
      <p:ext uri="{BB962C8B-B14F-4D97-AF65-F5344CB8AC3E}">
        <p14:creationId xmlns:p14="http://schemas.microsoft.com/office/powerpoint/2010/main" val="312879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mn-lt"/>
              </a:rPr>
              <a:t>The</a:t>
            </a:r>
            <a:r>
              <a:rPr lang="en-US" baseline="0">
                <a:cs typeface="+mn-lt"/>
              </a:rPr>
              <a:t> 2024 changes continue to detail reading comprehension skills</a:t>
            </a:r>
            <a:r>
              <a:rPr lang="en-US">
                <a:cs typeface="+mn-lt"/>
              </a:rPr>
              <a:t>. Specifically, they will regularly draw several pieces of evidence from grade-level complex texts to support claims, conclusions, and inferences, as outlined in 10.DSR.C. There is also a new focus to read to build knowledge and vocabulary, as described in 10.DSR.D. Additionally, the new standards enumerate specific</a:t>
            </a:r>
            <a:r>
              <a:rPr lang="en-US" baseline="0">
                <a:cs typeface="+mn-lt"/>
              </a:rPr>
              <a:t> </a:t>
            </a:r>
            <a:r>
              <a:rPr lang="en-US">
                <a:cs typeface="+mn-lt"/>
              </a:rPr>
              <a:t>strategies to aid and monitor comprehension when encountering challenging sections of text, aligning with the emphasis on deep reading and sense-making strategies outlined in 10.DSR.E. </a:t>
            </a:r>
            <a:br>
              <a:rPr lang="en-US"/>
            </a:br>
            <a:endParaRPr lang="en-US"/>
          </a:p>
          <a:p>
            <a:br>
              <a:rPr lang="en-US"/>
            </a:br>
            <a:endParaRPr lang="en-US"/>
          </a:p>
          <a:p>
            <a:br>
              <a:rPr lang="en-US"/>
            </a:br>
            <a:endParaRPr lang="en-US"/>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14</a:t>
            </a:fld>
            <a:endParaRPr lang="en-US"/>
          </a:p>
        </p:txBody>
      </p:sp>
    </p:spTree>
    <p:extLst>
      <p:ext uri="{BB962C8B-B14F-4D97-AF65-F5344CB8AC3E}">
        <p14:creationId xmlns:p14="http://schemas.microsoft.com/office/powerpoint/2010/main" val="12000339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a:solidFill>
                  <a:srgbClr val="000000"/>
                </a:solidFill>
                <a:effectLst/>
                <a:highlight>
                  <a:srgbClr val="F3F2F1"/>
                </a:highlight>
                <a:latin typeface="Calibri" panose="020F0502020204030204" pitchFamily="34" charset="0"/>
              </a:rPr>
              <a:t>A powerful way to support students' vocabulary development is through reading high quality, content rich texts. The Reading and Vocabulary strand highlights how word etymology, context clues, and cross-discipline vocabulary words impact reading comprehension.</a:t>
            </a:r>
            <a:r>
              <a:rPr lang="en-US" sz="1800" b="0" i="0">
                <a:solidFill>
                  <a:srgbClr val="444444"/>
                </a:solidFill>
                <a:effectLst/>
                <a:highlight>
                  <a:srgbClr val="F3F2F1"/>
                </a:highlight>
                <a:latin typeface="Calibri" panose="020F0502020204030204" pitchFamily="34" charset="0"/>
              </a:rPr>
              <a:t>​</a:t>
            </a:r>
            <a:endParaRPr lang="en-US" b="0" i="0">
              <a:solidFill>
                <a:srgbClr val="444444"/>
              </a:solidFill>
              <a:effectLst/>
              <a:highlight>
                <a:srgbClr val="F3F2F1"/>
              </a:highlight>
              <a:latin typeface="Calibri" panose="020F0502020204030204" pitchFamily="34" charset="0"/>
            </a:endParaRPr>
          </a:p>
          <a:p>
            <a:pPr algn="l" rtl="0" fontAlgn="base"/>
            <a:r>
              <a:rPr lang="en-US" sz="1800" b="0" i="0">
                <a:solidFill>
                  <a:srgbClr val="444444"/>
                </a:solidFill>
                <a:effectLst/>
                <a:highlight>
                  <a:srgbClr val="F3F2F1"/>
                </a:highlight>
                <a:latin typeface="Calibri" panose="020F0502020204030204" pitchFamily="34" charset="0"/>
              </a:rPr>
              <a:t>​</a:t>
            </a:r>
            <a:endParaRPr lang="en-US" b="0" i="0">
              <a:solidFill>
                <a:srgbClr val="444444"/>
              </a:solidFill>
              <a:effectLst/>
              <a:highlight>
                <a:srgbClr val="F3F2F1"/>
              </a:highligh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15</a:t>
            </a:fld>
            <a:endParaRPr lang="en-US"/>
          </a:p>
        </p:txBody>
      </p:sp>
    </p:spTree>
    <p:extLst>
      <p:ext uri="{BB962C8B-B14F-4D97-AF65-F5344CB8AC3E}">
        <p14:creationId xmlns:p14="http://schemas.microsoft.com/office/powerpoint/2010/main" val="177467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2024 standards, vocabulary development takes a more structured approach.</a:t>
            </a:r>
            <a:r>
              <a:rPr lang="en-US" baseline="0"/>
              <a:t> </a:t>
            </a:r>
            <a:r>
              <a:rPr lang="en-US"/>
              <a:t>Students will systematically build and apply vocabulary knowledge across grade ten content and texts. This involves a</a:t>
            </a:r>
            <a:r>
              <a:rPr lang="en-US" baseline="0"/>
              <a:t> closer connection among</a:t>
            </a:r>
            <a:r>
              <a:rPr lang="en-US"/>
              <a:t> reading, discussing, and writing (10.RV.1.A). They will employ context and sentence structure to discern literal and figurative meanings of words and phrases (10.RV.1.B), while also utilizing structural analysis of roots, affixes, and etymology to decipher complex words (10.RV.1.C). Furthermore, students will differentiate between connotative and denotative meanings, interpreting connotations effectively (10.RV.1.D), and identify idiomatic language within context (10.RV.1.E). They will also explain how the use of literary and classical allusions and figurative language connects to other works or historical events (10.RV.1.F). Finally, students will practice using newly acquired words and phrases in various contexts, including discussions, speaking, and writing (10.RV.1.G). Through these comprehensive standards, students will enhance their vocabulary skills, enabling deeper engagement with grade-level texts and content.</a:t>
            </a:r>
          </a:p>
          <a:p>
            <a:br>
              <a:rPr lang="en-US"/>
            </a:br>
            <a:endParaRPr lang="en-US"/>
          </a:p>
          <a:p>
            <a:br>
              <a:rPr lang="en-US"/>
            </a:br>
            <a:endParaRPr lang="en-US"/>
          </a:p>
          <a:p>
            <a:br>
              <a:rPr lang="en-US"/>
            </a:br>
            <a:endParaRPr lang="en-US"/>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16</a:t>
            </a:fld>
            <a:endParaRPr lang="en-US"/>
          </a:p>
        </p:txBody>
      </p:sp>
    </p:spTree>
    <p:extLst>
      <p:ext uri="{BB962C8B-B14F-4D97-AF65-F5344CB8AC3E}">
        <p14:creationId xmlns:p14="http://schemas.microsoft.com/office/powerpoint/2010/main" val="30183008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00000"/>
                </a:solidFill>
                <a:effectLst/>
                <a:latin typeface="Calibri" panose="020F0502020204030204" pitchFamily="34" charset="0"/>
              </a:rPr>
              <a:t>The Reading Literary Text Strand was developed to emphasize the skills necessary for reading and comprehending literary texts. This strand is organized into three categories: Key Ideas and Plot Details, Craft and Style, and Integration of Concepts. In 2017, this strand was named "Reading Fiction." </a:t>
            </a:r>
            <a:endParaRPr lang="en-US">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17</a:t>
            </a:fld>
            <a:endParaRPr lang="en-US"/>
          </a:p>
        </p:txBody>
      </p:sp>
    </p:spTree>
    <p:extLst>
      <p:ext uri="{BB962C8B-B14F-4D97-AF65-F5344CB8AC3E}">
        <p14:creationId xmlns:p14="http://schemas.microsoft.com/office/powerpoint/2010/main" val="3781977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shift from 2017 to 2024, the standards for grade ten literature comprehension, represented by 10.RL, have undergone notable changes. Specifically, in 10.RL.1 Key Ideas and Plot Details, students now focus on analyzing the development of universal themes prevalent in world literature across different cultures and eras (10.RL.1.A). The curriculum</a:t>
            </a:r>
            <a:r>
              <a:rPr lang="en-US" baseline="0"/>
              <a:t> framework themes and genres are now mentioned in the standards</a:t>
            </a:r>
            <a:r>
              <a:rPr lang="en-US"/>
              <a:t>. Additionally, students delve into the structural aspects of texts, examining how authors organize events to propel the plot forward or provide foreshadowing for future developments (10.RL.1.B). These specific updates lend themselves more to effective literary analysis.</a:t>
            </a:r>
            <a:r>
              <a:rPr lang="en-US" baseline="0"/>
              <a:t> </a:t>
            </a:r>
            <a:br>
              <a:rPr lang="en-US"/>
            </a:br>
            <a:endParaRPr lang="en-US"/>
          </a:p>
          <a:p>
            <a:br>
              <a:rPr lang="en-US"/>
            </a:br>
            <a:endParaRPr lang="en-US"/>
          </a:p>
          <a:p>
            <a:br>
              <a:rPr lang="en-US"/>
            </a:br>
            <a:endParaRPr lang="en-US"/>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18</a:t>
            </a:fld>
            <a:endParaRPr lang="en-US"/>
          </a:p>
        </p:txBody>
      </p:sp>
    </p:spTree>
    <p:extLst>
      <p:ext uri="{BB962C8B-B14F-4D97-AF65-F5344CB8AC3E}">
        <p14:creationId xmlns:p14="http://schemas.microsoft.com/office/powerpoint/2010/main" val="34991520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10.RL.2 Craft and Style, students now delve into the intricacies of poetic structure, exploring how rhyme, rhythm, sound, and imagery contribute to conveying emotions and messages within a poem (10.RL.2.A). The new standards continue</a:t>
            </a:r>
            <a:r>
              <a:rPr lang="en-US" baseline="0"/>
              <a:t> here to be more explicit than 2017 like </a:t>
            </a:r>
            <a:r>
              <a:rPr lang="en-US"/>
              <a:t>10.RL.2.B</a:t>
            </a:r>
            <a:r>
              <a:rPr lang="en-US" baseline="0"/>
              <a:t> and C</a:t>
            </a:r>
            <a:r>
              <a:rPr lang="en-US"/>
              <a:t> Additionally, in 10.RL.3 Integration of Concepts, students explore how historical and cultural contexts influence various aspects of a text, including its form, style, characters, and point of view (10.RL.3.A). They also compare and contrast character development, plot structures, and literary conventions in plays with those in other literary forms (10.RL.3.B), broadening their understanding of literature across cultures and eras. </a:t>
            </a:r>
            <a:br>
              <a:rPr lang="en-US"/>
            </a:br>
            <a:endParaRPr lang="en-US"/>
          </a:p>
          <a:p>
            <a:br>
              <a:rPr lang="en-US"/>
            </a:br>
            <a:endParaRPr lang="en-US"/>
          </a:p>
          <a:p>
            <a:br>
              <a:rPr lang="en-US"/>
            </a:br>
            <a:endParaRPr lang="en-US"/>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19</a:t>
            </a:fld>
            <a:endParaRPr lang="en-US"/>
          </a:p>
        </p:txBody>
      </p:sp>
    </p:spTree>
    <p:extLst>
      <p:ext uri="{BB962C8B-B14F-4D97-AF65-F5344CB8AC3E}">
        <p14:creationId xmlns:p14="http://schemas.microsoft.com/office/powerpoint/2010/main" val="1178573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purpose of this PowerPoint is to provide an overview of the changes in both the structure and the content of the 2024 English Standards of Learning.</a:t>
            </a:r>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2</a:t>
            </a:fld>
            <a:endParaRPr lang="en-US"/>
          </a:p>
        </p:txBody>
      </p:sp>
    </p:spTree>
    <p:extLst>
      <p:ext uri="{BB962C8B-B14F-4D97-AF65-F5344CB8AC3E}">
        <p14:creationId xmlns:p14="http://schemas.microsoft.com/office/powerpoint/2010/main" val="3427273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00000"/>
                </a:solidFill>
                <a:effectLst/>
                <a:latin typeface="Calibri" panose="020F0502020204030204" pitchFamily="34" charset="0"/>
              </a:rPr>
              <a:t>Now let's look at the standard focusing on Reading Informational Texts. The Reading Informational Text Strand was developed to emphasize the skills necessary for reading and comprehending complex informational text. This strand is organized into three categories: Key Ideas and Confirming Details, Craft and Style, and Integration of Concepts. In 2017, this strand was named "Reading Nonfiction." </a:t>
            </a:r>
            <a:endParaRPr lang="en-US">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20</a:t>
            </a:fld>
            <a:endParaRPr lang="en-US"/>
          </a:p>
        </p:txBody>
      </p:sp>
    </p:spTree>
    <p:extLst>
      <p:ext uri="{BB962C8B-B14F-4D97-AF65-F5344CB8AC3E}">
        <p14:creationId xmlns:p14="http://schemas.microsoft.com/office/powerpoint/2010/main" val="2529432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transition from 2017 to 2024 introduces notable changes in grade ten nonfiction text analysis standards. In 10.RI.1 Key Ideas and Confirming Details, students explore how authors structure analyses or series of ideas/events within informational texts, discerning the order of points, their introduction, development, and connections (10.RI.1.A). Additionally, they compare characteristics of information across historical, scientific, and technical texts, interpreting the use of data and information in various visual formats like maps, charts, and graphs (10.RI.1.B). Furthermore, students evaluate the argument and specific claims in texts, assessing the validity of reasoning, relevance of evidence, and identifying any false or unsupported statements (10.RI.1.C). </a:t>
            </a:r>
            <a:br>
              <a:rPr lang="en-US"/>
            </a:br>
            <a:endParaRPr lang="en-US"/>
          </a:p>
          <a:p>
            <a:br>
              <a:rPr lang="en-US"/>
            </a:br>
            <a:endParaRPr lang="en-US"/>
          </a:p>
          <a:p>
            <a:br>
              <a:rPr lang="en-US"/>
            </a:br>
            <a:endParaRPr lang="en-US"/>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21</a:t>
            </a:fld>
            <a:endParaRPr lang="en-US"/>
          </a:p>
        </p:txBody>
      </p:sp>
    </p:spTree>
    <p:extLst>
      <p:ext uri="{BB962C8B-B14F-4D97-AF65-F5344CB8AC3E}">
        <p14:creationId xmlns:p14="http://schemas.microsoft.com/office/powerpoint/2010/main" val="30054585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10.RI.2 Craft and Style, students delve into how authors utilize structure to show relationships among concepts in texts, discerning the contribution of key sentences, paragraphs, and sections to the overall meaning (10.RI.2.A). They also analyze key terms and ideas in historical, scientific, and technical texts to clarify relationships among key concepts (10.RI.2.B). Furthermore, students evaluate the author's purpose and the impact of specific literary techniques (10.RI.2.C). In 10.RI.3 Integration of Concepts, students evaluate how different authors approach the same topic, shaping their presentations with facts, opinions, and reasoning (10.RI.3.A). They also analyze multiple texts addressing the same topic to discern similarities and differences in authors' conclusions (10.RI.3.B). </a:t>
            </a:r>
            <a:br>
              <a:rPr lang="en-US"/>
            </a:br>
            <a:endParaRPr lang="en-US"/>
          </a:p>
          <a:p>
            <a:br>
              <a:rPr lang="en-US"/>
            </a:br>
            <a:endParaRPr lang="en-US"/>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22</a:t>
            </a:fld>
            <a:endParaRPr lang="en-US"/>
          </a:p>
        </p:txBody>
      </p:sp>
    </p:spTree>
    <p:extLst>
      <p:ext uri="{BB962C8B-B14F-4D97-AF65-F5344CB8AC3E}">
        <p14:creationId xmlns:p14="http://schemas.microsoft.com/office/powerpoint/2010/main" val="20528201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00000"/>
                </a:solidFill>
                <a:effectLst/>
                <a:latin typeface="Calibri" panose="020F0502020204030204" pitchFamily="34" charset="0"/>
              </a:rPr>
              <a:t>The Foundations for Writing Strand is new to the 2024 English Standards of Learning.  These standards focus on the foundational, transcription skills that students must have in order to effectively and efficiently communicate their ideas through writing. While there are no Foundations for Writing strands in high school, teachers may reference the Kindergarten through Grade 5 Foundations for Writing Standards as needed. </a:t>
            </a:r>
            <a:endParaRPr lang="en-US">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23</a:t>
            </a:fld>
            <a:endParaRPr lang="en-US"/>
          </a:p>
        </p:txBody>
      </p:sp>
    </p:spTree>
    <p:extLst>
      <p:ext uri="{BB962C8B-B14F-4D97-AF65-F5344CB8AC3E}">
        <p14:creationId xmlns:p14="http://schemas.microsoft.com/office/powerpoint/2010/main" val="25721804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00000"/>
                </a:solidFill>
                <a:effectLst/>
                <a:latin typeface="Calibri" panose="020F0502020204030204" pitchFamily="34" charset="0"/>
              </a:rPr>
              <a:t>Teachers should be familiar with the expectations in the strand that could help differentiate and align instruction according to student needs. Just like the Foundations for Reading Strand, teachers should be aware of where to find this strand to support writing instruction as needed in the classroom.  See Kindergarten through grade five for Foundations for Writing standards.</a:t>
            </a: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24</a:t>
            </a:fld>
            <a:endParaRPr lang="en-US"/>
          </a:p>
        </p:txBody>
      </p:sp>
    </p:spTree>
    <p:extLst>
      <p:ext uri="{BB962C8B-B14F-4D97-AF65-F5344CB8AC3E}">
        <p14:creationId xmlns:p14="http://schemas.microsoft.com/office/powerpoint/2010/main" val="14451632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00000"/>
                </a:solidFill>
                <a:effectLst/>
                <a:latin typeface="Calibri" panose="020F0502020204030204" pitchFamily="34" charset="0"/>
              </a:rPr>
              <a:t>Now we'll dig deeper into the standards focusing on Writing. This strand has been organized into three categories: Modes and Purposes for Writing, Organization and Composition, and Usage and Mechanics. In 2017, Grammar and Usage were part of the Writing strand, and it has been moved to Language Usage in 2024. </a:t>
            </a:r>
            <a:endParaRPr lang="en-US">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25</a:t>
            </a:fld>
            <a:endParaRPr lang="en-US"/>
          </a:p>
        </p:txBody>
      </p:sp>
    </p:spTree>
    <p:extLst>
      <p:ext uri="{BB962C8B-B14F-4D97-AF65-F5344CB8AC3E}">
        <p14:creationId xmlns:p14="http://schemas.microsoft.com/office/powerpoint/2010/main" val="11877141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transition from 2017 to 2024 in grade ten writing standards, encapsulated in 10.W, reflects notable changes. In 10.W.1 Modes and Purposes for Writing, students now focus on argumentative writing, crafting extended pieces that introduce topics clearly with contextual background, well-defined theses. (10.W.1.i). They adopt organizational structures that show relationships among ideas and concepts (10.W.1.ii) and develop topics through sustained use of significant and relevant facts, details, and quotations from multiple authoritative sources (10.W.1.iii). Additionally, students provide concluding sections that logically follow from the presented information or explanation (10.W.1.iv). These updated standards emphasize organizing</a:t>
            </a:r>
            <a:r>
              <a:rPr lang="en-US" baseline="0"/>
              <a:t> </a:t>
            </a:r>
            <a:r>
              <a:rPr lang="en-US"/>
              <a:t>argumentative writing to tailor</a:t>
            </a:r>
            <a:r>
              <a:rPr lang="en-US" baseline="0"/>
              <a:t> it</a:t>
            </a:r>
            <a:r>
              <a:rPr lang="en-US"/>
              <a:t> to diverse audiences and purposes.</a:t>
            </a:r>
            <a:br>
              <a:rPr lang="en-US"/>
            </a:br>
            <a:endParaRPr lang="en-US"/>
          </a:p>
          <a:p>
            <a:endParaRPr lang="en-US">
              <a:cs typeface="+mn-lt"/>
            </a:endParaRPr>
          </a:p>
          <a:p>
            <a:br>
              <a:rPr lang="en-US"/>
            </a:br>
            <a:endParaRPr lang="en-US"/>
          </a:p>
          <a:p>
            <a:endParaRPr lang="en-US">
              <a:cs typeface="+mn-lt"/>
            </a:endParaRPr>
          </a:p>
          <a:p>
            <a:br>
              <a:rPr lang="en-US"/>
            </a:br>
            <a:endParaRPr lang="en-US"/>
          </a:p>
          <a:p>
            <a:br>
              <a:rPr lang="en-US"/>
            </a:br>
            <a:endParaRPr lang="en-US"/>
          </a:p>
          <a:p>
            <a:br>
              <a:rPr lang="en-US"/>
            </a:br>
            <a:endParaRPr lang="en-US"/>
          </a:p>
          <a:p>
            <a:br>
              <a:rPr lang="en-US"/>
            </a:br>
            <a:endParaRPr lang="en-US"/>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26</a:t>
            </a:fld>
            <a:endParaRPr lang="en-US"/>
          </a:p>
        </p:txBody>
      </p:sp>
    </p:spTree>
    <p:extLst>
      <p:ext uri="{BB962C8B-B14F-4D97-AF65-F5344CB8AC3E}">
        <p14:creationId xmlns:p14="http://schemas.microsoft.com/office/powerpoint/2010/main" val="9736607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Continuing</a:t>
            </a:r>
            <a:r>
              <a:rPr lang="en-US" baseline="0"/>
              <a:t> </a:t>
            </a:r>
            <a:r>
              <a:rPr lang="en-US"/>
              <a:t>with 10.W.1.</a:t>
            </a:r>
            <a:r>
              <a:rPr lang="en-US" baseline="0"/>
              <a:t> </a:t>
            </a:r>
            <a:r>
              <a:rPr lang="en-US"/>
              <a:t>In 10.W.1.B, students now focus on writing arguments that showcase knowledgeable judgments, supported by relevant evidence and clear reasoning that logically advances the claim(s) (10.W.1.B). They address and refute counterclaims and provide conclusions that align with and bolster the argument (10.W.1.B). Additionally, students engage in reflective writing in response to readings, comparing multiple texts with detailed textual evidence to support their ideas or positions (10.W.1.C). Furthermore, the updated standards highlight the development of flexibility in writing, encouraging students to produce both shorter and longer pieces that adapt writing content, technique, and voice for various tasks, purposes, and audiences (10.W.1.D). These modifications underscore a shift towards more rigorous and adaptable writing practices in grade ten, preparing students for diverse writing tasks in academic and real-world contexts.</a:t>
            </a:r>
            <a:br>
              <a:rPr lang="en-US">
                <a:cs typeface="+mn-lt"/>
              </a:rPr>
            </a:br>
            <a:endParaRPr lang="en-US"/>
          </a:p>
          <a:p>
            <a:endParaRPr lang="en-US">
              <a:cs typeface="+mn-lt"/>
            </a:endParaRPr>
          </a:p>
          <a:p>
            <a:br>
              <a:rPr lang="en-US"/>
            </a:br>
            <a:endParaRPr lang="en-US"/>
          </a:p>
          <a:p>
            <a:endParaRPr lang="en-US">
              <a:cs typeface="+mn-lt"/>
            </a:endParaRPr>
          </a:p>
          <a:p>
            <a:br>
              <a:rPr lang="en-US"/>
            </a:br>
            <a:endParaRPr lang="en-US"/>
          </a:p>
          <a:p>
            <a:br>
              <a:rPr lang="en-US"/>
            </a:br>
            <a:endParaRPr lang="en-US"/>
          </a:p>
          <a:p>
            <a:br>
              <a:rPr lang="en-US"/>
            </a:br>
            <a:endParaRPr lang="en-US"/>
          </a:p>
          <a:p>
            <a:br>
              <a:rPr lang="en-US"/>
            </a:br>
            <a:endParaRPr lang="en-US"/>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27</a:t>
            </a:fld>
            <a:endParaRPr lang="en-US"/>
          </a:p>
        </p:txBody>
      </p:sp>
    </p:spTree>
    <p:extLst>
      <p:ext uri="{BB962C8B-B14F-4D97-AF65-F5344CB8AC3E}">
        <p14:creationId xmlns:p14="http://schemas.microsoft.com/office/powerpoint/2010/main" val="35699289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10.W.2.A, students now concentrate on planning and organizing writing to cater to specific audiences and purposes using the writing process, which includes planning, drafting, revising, and editing (10.W.2.A). They are tasked with crafting a thesis statement that distinctly communicates the writer’s position or assertion, introducing and developing central ideas, and arranging them logically to exhibit unity (10.W.2.A.i). Additionally, students defend their positions by providing sufficient reasons supported by evidence from credible sources, while integrating specific narrative techniques to enhance their writing (10.W.2.A.iii-iv). They also employ effective transitions to link ideas within and across paragraphs, and elaborate on ideas clearly through intentional word choice and varied sentence structure (10.W.2.A.v-vi). These enhancements underscore a focus on argumentative writing, equipping students with the skills needed to effectively communicate their ideas to diverse audiences in various contexts.</a:t>
            </a:r>
            <a:br>
              <a:rPr lang="en-US"/>
            </a:br>
            <a:endParaRPr lang="en-US"/>
          </a:p>
          <a:p>
            <a:endParaRPr lang="en-US">
              <a:cs typeface="+mn-lt"/>
            </a:endParaRPr>
          </a:p>
          <a:p>
            <a:br>
              <a:rPr lang="en-US"/>
            </a:br>
            <a:endParaRPr lang="en-US"/>
          </a:p>
          <a:p>
            <a:endParaRPr lang="en-US">
              <a:cs typeface="+mn-lt"/>
            </a:endParaRPr>
          </a:p>
          <a:p>
            <a:br>
              <a:rPr lang="en-US"/>
            </a:br>
            <a:endParaRPr lang="en-US"/>
          </a:p>
          <a:p>
            <a:br>
              <a:rPr lang="en-US"/>
            </a:br>
            <a:endParaRPr lang="en-US"/>
          </a:p>
          <a:p>
            <a:br>
              <a:rPr lang="en-US"/>
            </a:br>
            <a:endParaRPr lang="en-US"/>
          </a:p>
          <a:p>
            <a:br>
              <a:rPr lang="en-US"/>
            </a:br>
            <a:endParaRPr lang="en-US"/>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28</a:t>
            </a:fld>
            <a:endParaRPr lang="en-US"/>
          </a:p>
        </p:txBody>
      </p:sp>
    </p:spTree>
    <p:extLst>
      <p:ext uri="{BB962C8B-B14F-4D97-AF65-F5344CB8AC3E}">
        <p14:creationId xmlns:p14="http://schemas.microsoft.com/office/powerpoint/2010/main" val="36645219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10.W.3.A, students now focus on revising writing for clarity of content, accuracy, and adequate elaboration. Additionally, they engage in peer- and self-evaluation to edit writing for clarity and quality of information, addressing strengths and offering suggestions for improvement (10.W.3.B). Moreover, students edit writing for appropriate conventions, style, and language, aligning with grade-level expectations (10.W.3.C). These updates emphasize the importance of refining writing skills through thorough evaluation and adherence to language conventions, ensuring students produce clear, accurate, and well-crafted compositions suitable for various contexts.</a:t>
            </a:r>
            <a:br>
              <a:rPr lang="en-US"/>
            </a:br>
            <a:endParaRPr lang="en-US"/>
          </a:p>
          <a:p>
            <a:endParaRPr lang="en-US">
              <a:cs typeface="+mn-lt"/>
            </a:endParaRPr>
          </a:p>
          <a:p>
            <a:br>
              <a:rPr lang="en-US"/>
            </a:br>
            <a:endParaRPr lang="en-US"/>
          </a:p>
          <a:p>
            <a:endParaRPr lang="en-US">
              <a:cs typeface="+mn-lt"/>
            </a:endParaRPr>
          </a:p>
          <a:p>
            <a:br>
              <a:rPr lang="en-US"/>
            </a:br>
            <a:endParaRPr lang="en-US"/>
          </a:p>
          <a:p>
            <a:br>
              <a:rPr lang="en-US"/>
            </a:br>
            <a:endParaRPr lang="en-US"/>
          </a:p>
          <a:p>
            <a:br>
              <a:rPr lang="en-US"/>
            </a:br>
            <a:endParaRPr lang="en-US"/>
          </a:p>
          <a:p>
            <a:br>
              <a:rPr lang="en-US"/>
            </a:br>
            <a:endParaRPr lang="en-US"/>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29</a:t>
            </a:fld>
            <a:endParaRPr lang="en-US"/>
          </a:p>
        </p:txBody>
      </p:sp>
    </p:spTree>
    <p:extLst>
      <p:ext uri="{BB962C8B-B14F-4D97-AF65-F5344CB8AC3E}">
        <p14:creationId xmlns:p14="http://schemas.microsoft.com/office/powerpoint/2010/main" val="4275889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agenda for today is to share the implementation timeline for the 2024 English Standards of Learning.</a:t>
            </a:r>
            <a:br>
              <a:rPr lang="en-US">
                <a:cs typeface="+mn-lt"/>
              </a:rPr>
            </a:br>
            <a:endParaRPr lang="en-US">
              <a:cs typeface="Calibri"/>
            </a:endParaRPr>
          </a:p>
          <a:p>
            <a:r>
              <a:rPr lang="en-US"/>
              <a:t>Share the resources that are currently available as support.  These resources include the 2024 English Standards of Learning, along with the Crosswalk Document that contains the Summary of Revisions for each grade level. </a:t>
            </a:r>
            <a:endParaRPr lang="en-US">
              <a:cs typeface="Calibri"/>
            </a:endParaRPr>
          </a:p>
          <a:p>
            <a:endParaRPr lang="en-US">
              <a:cs typeface="+mn-lt"/>
            </a:endParaRPr>
          </a:p>
          <a:p>
            <a:r>
              <a:rPr lang="en-US"/>
              <a:t>We will also compare the strands and content of the 2017 and the 2024 English Standards of Learning. </a:t>
            </a:r>
            <a:endParaRPr lang="en-US">
              <a:cs typeface="Calibri" panose="020F0502020204030204"/>
            </a:endParaRPr>
          </a:p>
          <a:p>
            <a:br>
              <a:rPr lang="en-US"/>
            </a:br>
            <a:br>
              <a:rPr lang="en-US">
                <a:cs typeface="+mn-lt"/>
              </a:rPr>
            </a:br>
            <a:endParaRPr lang="en-US">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3</a:t>
            </a:fld>
            <a:endParaRPr lang="en-US"/>
          </a:p>
        </p:txBody>
      </p:sp>
    </p:spTree>
    <p:extLst>
      <p:ext uri="{BB962C8B-B14F-4D97-AF65-F5344CB8AC3E}">
        <p14:creationId xmlns:p14="http://schemas.microsoft.com/office/powerpoint/2010/main" val="26714977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00000"/>
                </a:solidFill>
                <a:effectLst/>
                <a:latin typeface="Calibri" panose="020F0502020204030204" pitchFamily="34" charset="0"/>
              </a:rPr>
              <a:t>The Language Usage Strand is new to the 2024 English Standards of Learning.  These standards house the grade level expectations for grammar and usage when applied to speaking and writing. These standards grow in content and rigor across the grade levels. This strand was formerly a part of the Writing strand.</a:t>
            </a:r>
            <a:endParaRPr lang="en-US">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30</a:t>
            </a:fld>
            <a:endParaRPr lang="en-US"/>
          </a:p>
        </p:txBody>
      </p:sp>
    </p:spTree>
    <p:extLst>
      <p:ext uri="{BB962C8B-B14F-4D97-AF65-F5344CB8AC3E}">
        <p14:creationId xmlns:p14="http://schemas.microsoft.com/office/powerpoint/2010/main" val="4228402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Grade</a:t>
            </a:r>
            <a:r>
              <a:rPr lang="en-US" baseline="0"/>
              <a:t> </a:t>
            </a:r>
            <a:r>
              <a:rPr lang="en-US"/>
              <a:t>ten language standards, captured by 10.LU, reflect significant updates. In 10.LU.1 Grammar, students now engage in using, editing, and revising parallel structure across complex sentences and paragraphs (10.LU.1.A). They also incorporate specific complex sentence structures for enhanced variety (10.LU.1.B) and recognize and utilize active and passive voice effectively (10.LU.1.C). Moreover, they learn to maintain consistency in verb tense and employ specific</a:t>
            </a:r>
            <a:r>
              <a:rPr lang="en-US" baseline="0"/>
              <a:t> </a:t>
            </a:r>
            <a:r>
              <a:rPr lang="en-US"/>
              <a:t>various devices to indicate clear relationships between ideas (10.LU.1.D, E). In 10.LU.2 Mechanics, students learn specific situations for using a colon correctly</a:t>
            </a:r>
            <a:r>
              <a:rPr lang="en-US" baseline="0"/>
              <a:t> and</a:t>
            </a:r>
            <a:r>
              <a:rPr lang="en-US"/>
              <a:t> apply style manuals for punctuation and formatting of direct quotations, and spell correctly with reference materials (10.LU.2.A, B, C). These updates underscore the importance of mastering grammar and mechanics to communicate effectively in both formal and informal contexts, enhancing students' language proficiency and writing skills.</a:t>
            </a:r>
            <a:br>
              <a:rPr lang="en-US"/>
            </a:br>
            <a:endParaRPr lang="en-US"/>
          </a:p>
          <a:p>
            <a:endParaRPr lang="en-US">
              <a:cs typeface="+mn-lt"/>
            </a:endParaRPr>
          </a:p>
          <a:p>
            <a:br>
              <a:rPr lang="en-US"/>
            </a:br>
            <a:endParaRPr lang="en-US"/>
          </a:p>
          <a:p>
            <a:endParaRPr lang="en-US">
              <a:cs typeface="+mn-lt"/>
            </a:endParaRPr>
          </a:p>
          <a:p>
            <a:br>
              <a:rPr lang="en-US"/>
            </a:br>
            <a:endParaRPr lang="en-US"/>
          </a:p>
          <a:p>
            <a:br>
              <a:rPr lang="en-US"/>
            </a:br>
            <a:endParaRPr lang="en-US"/>
          </a:p>
          <a:p>
            <a:br>
              <a:rPr lang="en-US"/>
            </a:br>
            <a:endParaRPr lang="en-US"/>
          </a:p>
          <a:p>
            <a:br>
              <a:rPr lang="en-US"/>
            </a:br>
            <a:endParaRPr lang="en-US"/>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31</a:t>
            </a:fld>
            <a:endParaRPr lang="en-US"/>
          </a:p>
        </p:txBody>
      </p:sp>
    </p:spTree>
    <p:extLst>
      <p:ext uri="{BB962C8B-B14F-4D97-AF65-F5344CB8AC3E}">
        <p14:creationId xmlns:p14="http://schemas.microsoft.com/office/powerpoint/2010/main" val="12921339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highlight>
                  <a:srgbClr val="F3F2F1"/>
                </a:highlight>
                <a:latin typeface="Calibri" panose="020F0502020204030204" pitchFamily="34" charset="0"/>
              </a:rPr>
              <a:t>We’ll now dig deeper into the Communication and Multimodal Literacies Strand. The Communication and Multimodal Literacies strand is now organized into four categories: Communication, Listening, and Collaboration; Speaking and Presentation of Ideas; Integrating Multimodal Literacies; and Examining Media Messages.</a:t>
            </a:r>
            <a:r>
              <a:rPr lang="en-US" sz="1800" b="0" i="0">
                <a:solidFill>
                  <a:srgbClr val="000000"/>
                </a:solidFill>
                <a:effectLst/>
                <a:highlight>
                  <a:srgbClr val="F3F2F1"/>
                </a:highlight>
                <a:latin typeface="Calibri" panose="020F0502020204030204" pitchFamily="34" charset="0"/>
              </a:rPr>
              <a:t>​</a:t>
            </a:r>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32</a:t>
            </a:fld>
            <a:endParaRPr lang="en-US"/>
          </a:p>
        </p:txBody>
      </p:sp>
    </p:spTree>
    <p:extLst>
      <p:ext uri="{BB962C8B-B14F-4D97-AF65-F5344CB8AC3E}">
        <p14:creationId xmlns:p14="http://schemas.microsoft.com/office/powerpoint/2010/main" val="22537383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transition from 2017 to 2024 in grade ten communication standards, reflected in 10.C, shows notable developments. In 10.C.1 Communication, Listening, and Collaboration, students now focus on developing effective oral communication and collaboration skills to build a community of learners. They facilitate and contribute to sustained collaborative discussions on grade ten topics and texts, applying strategies to listen actively and speak purposefully and respectfully (10.C.1.A.i). They set guidelines for group presentations and discussions, incorporate all group members in developing new understandings, and respond thoughtfully to diverse perspectives (10.C.1.A.ii-iv). Moreover, they access, evaluate critically, and use information accurately for a common purpose or goal, and reflect on their own role in the process (10.C.1.A.v-vii). These updates underscore the importance of fostering meaningful collaboration and communication skills among students, enhancing their ability to process, understand, and interpret content together as a community of learners.</a:t>
            </a:r>
            <a:br>
              <a:rPr lang="en-US"/>
            </a:br>
            <a:endParaRPr lang="en-US"/>
          </a:p>
          <a:p>
            <a:endParaRPr lang="en-US">
              <a:cs typeface="+mn-lt"/>
            </a:endParaRPr>
          </a:p>
          <a:p>
            <a:br>
              <a:rPr lang="en-US"/>
            </a:br>
            <a:endParaRPr lang="en-US"/>
          </a:p>
          <a:p>
            <a:endParaRPr lang="en-US">
              <a:cs typeface="+mn-lt"/>
            </a:endParaRPr>
          </a:p>
          <a:p>
            <a:br>
              <a:rPr lang="en-US"/>
            </a:br>
            <a:endParaRPr lang="en-US"/>
          </a:p>
          <a:p>
            <a:br>
              <a:rPr lang="en-US"/>
            </a:br>
            <a:endParaRPr lang="en-US"/>
          </a:p>
          <a:p>
            <a:br>
              <a:rPr lang="en-US"/>
            </a:br>
            <a:endParaRPr lang="en-US"/>
          </a:p>
          <a:p>
            <a:br>
              <a:rPr lang="en-US"/>
            </a:br>
            <a:endParaRPr lang="en-US"/>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33</a:t>
            </a:fld>
            <a:endParaRPr lang="en-US"/>
          </a:p>
        </p:txBody>
      </p:sp>
    </p:spTree>
    <p:extLst>
      <p:ext uri="{BB962C8B-B14F-4D97-AF65-F5344CB8AC3E}">
        <p14:creationId xmlns:p14="http://schemas.microsoft.com/office/powerpoint/2010/main" val="32496357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10.C.2 Speaking and Presentation of Ideas, students now focus on reporting orally on a topic or text or presenting an opinion. They are tasked with choosing vocabulary, language, and tone appropriate to the topic, audience, and purpose (10.C.2.A.i). Additionally, they use active listening and specific presentation  strategies effectively, while evaluating the effectiveness of presentations (10.C.2.A.ii-iii). Moreover, students are expected to memorize and accurately recite a speech with intonation, meaningful expression, and emotion to convey the intended mood (10.C.2.B). These updates underscore the emphasis on effective oral communication and presentation skills, ensuring students can articulate their ideas clearly and confidently while engaging with diverse audiences.</a:t>
            </a:r>
            <a:br>
              <a:rPr lang="en-US"/>
            </a:br>
            <a:endParaRPr lang="en-US"/>
          </a:p>
          <a:p>
            <a:endParaRPr lang="en-US">
              <a:cs typeface="+mn-lt"/>
            </a:endParaRPr>
          </a:p>
          <a:p>
            <a:br>
              <a:rPr lang="en-US"/>
            </a:br>
            <a:endParaRPr lang="en-US"/>
          </a:p>
          <a:p>
            <a:endParaRPr lang="en-US">
              <a:cs typeface="+mn-lt"/>
            </a:endParaRPr>
          </a:p>
          <a:p>
            <a:br>
              <a:rPr lang="en-US"/>
            </a:br>
            <a:endParaRPr lang="en-US"/>
          </a:p>
          <a:p>
            <a:br>
              <a:rPr lang="en-US"/>
            </a:br>
            <a:endParaRPr lang="en-US"/>
          </a:p>
          <a:p>
            <a:br>
              <a:rPr lang="en-US"/>
            </a:br>
            <a:endParaRPr lang="en-US"/>
          </a:p>
          <a:p>
            <a:br>
              <a:rPr lang="en-US"/>
            </a:br>
            <a:endParaRPr lang="en-US"/>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34</a:t>
            </a:fld>
            <a:endParaRPr lang="en-US"/>
          </a:p>
        </p:txBody>
      </p:sp>
    </p:spTree>
    <p:extLst>
      <p:ext uri="{BB962C8B-B14F-4D97-AF65-F5344CB8AC3E}">
        <p14:creationId xmlns:p14="http://schemas.microsoft.com/office/powerpoint/2010/main" val="25771637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Students are now tasked with analyzing the viewpoint of both print and digital publications (10.C.4.A), as well as comparing and contrasting visual and verbal media messages for content, intent, impact, and effectiveness (10.C.4.B). They are also required to examine how media messages are constructed based on varying opinions, values, and viewpoints (10.C.4.C), and evaluate the motives behind media messages to determine their purpose, content, opinion, and possible bias (10.C.4.D). Additionally, students are expected to describe possible cause-and-effect relationships between mass media coverage and public opinion trends (10.C.4.E). These updates underscore the importance of developing critical media literacy skills to navigate and analyze the complex landscape of media messages in the modern world.</a:t>
            </a:r>
            <a:br>
              <a:rPr lang="en-US"/>
            </a:br>
            <a:endParaRPr lang="en-US"/>
          </a:p>
          <a:p>
            <a:endParaRPr lang="en-US">
              <a:cs typeface="+mn-lt"/>
            </a:endParaRPr>
          </a:p>
          <a:p>
            <a:br>
              <a:rPr lang="en-US"/>
            </a:br>
            <a:endParaRPr lang="en-US"/>
          </a:p>
          <a:p>
            <a:endParaRPr lang="en-US">
              <a:cs typeface="+mn-lt"/>
            </a:endParaRPr>
          </a:p>
          <a:p>
            <a:br>
              <a:rPr lang="en-US"/>
            </a:br>
            <a:endParaRPr lang="en-US"/>
          </a:p>
          <a:p>
            <a:br>
              <a:rPr lang="en-US"/>
            </a:br>
            <a:endParaRPr lang="en-US"/>
          </a:p>
          <a:p>
            <a:br>
              <a:rPr lang="en-US"/>
            </a:br>
            <a:endParaRPr lang="en-US"/>
          </a:p>
          <a:p>
            <a:br>
              <a:rPr lang="en-US"/>
            </a:br>
            <a:endParaRPr lang="en-US"/>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35</a:t>
            </a:fld>
            <a:endParaRPr lang="en-US"/>
          </a:p>
        </p:txBody>
      </p:sp>
    </p:spTree>
    <p:extLst>
      <p:ext uri="{BB962C8B-B14F-4D97-AF65-F5344CB8AC3E}">
        <p14:creationId xmlns:p14="http://schemas.microsoft.com/office/powerpoint/2010/main" val="32373509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10.C.3 Integrating Multimodal Literacies, students now focus on making strategic use of multimodal tools, including using information from two or more interdependent and specific modes of communication to convey the intended message (10.C.3.A). Additionally, they are still tasked with monitoring, analyzing, and using multiple streams of simultaneous information (10.C.3.B). These updates underscore the importance of leveraging diverse communication tools and modes effectively to convey messages and navigate complex information landscapes in the digital age.</a:t>
            </a:r>
            <a:br>
              <a:rPr lang="en-US"/>
            </a:br>
            <a:endParaRPr lang="en-US"/>
          </a:p>
          <a:p>
            <a:endParaRPr lang="en-US">
              <a:cs typeface="+mn-lt"/>
            </a:endParaRPr>
          </a:p>
          <a:p>
            <a:br>
              <a:rPr lang="en-US"/>
            </a:br>
            <a:endParaRPr lang="en-US"/>
          </a:p>
          <a:p>
            <a:endParaRPr lang="en-US">
              <a:cs typeface="+mn-lt"/>
            </a:endParaRPr>
          </a:p>
          <a:p>
            <a:br>
              <a:rPr lang="en-US"/>
            </a:br>
            <a:endParaRPr lang="en-US"/>
          </a:p>
          <a:p>
            <a:br>
              <a:rPr lang="en-US"/>
            </a:br>
            <a:endParaRPr lang="en-US"/>
          </a:p>
          <a:p>
            <a:br>
              <a:rPr lang="en-US"/>
            </a:br>
            <a:endParaRPr lang="en-US"/>
          </a:p>
          <a:p>
            <a:br>
              <a:rPr lang="en-US"/>
            </a:br>
            <a:endParaRPr lang="en-US"/>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36</a:t>
            </a:fld>
            <a:endParaRPr lang="en-US"/>
          </a:p>
        </p:txBody>
      </p:sp>
    </p:spTree>
    <p:extLst>
      <p:ext uri="{BB962C8B-B14F-4D97-AF65-F5344CB8AC3E}">
        <p14:creationId xmlns:p14="http://schemas.microsoft.com/office/powerpoint/2010/main" val="7566504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a:solidFill>
                  <a:srgbClr val="000000"/>
                </a:solidFill>
                <a:effectLst/>
                <a:highlight>
                  <a:srgbClr val="F3F2F1"/>
                </a:highlight>
                <a:latin typeface="Calibri" panose="020F0502020204030204" pitchFamily="34" charset="0"/>
              </a:rPr>
              <a:t>Let's finish by looking at the Research Strand. The focus of this strand is conducting research and reading conceptually related texts for a variety of purposes. </a:t>
            </a:r>
            <a:r>
              <a:rPr lang="en-US" sz="1800" b="0" i="0">
                <a:solidFill>
                  <a:srgbClr val="444444"/>
                </a:solidFill>
                <a:effectLst/>
                <a:highlight>
                  <a:srgbClr val="F3F2F1"/>
                </a:highlight>
                <a:latin typeface="Calibri" panose="020F0502020204030204" pitchFamily="34" charset="0"/>
              </a:rPr>
              <a:t>​</a:t>
            </a:r>
            <a:endParaRPr lang="en-US" b="0" i="0">
              <a:solidFill>
                <a:srgbClr val="444444"/>
              </a:solidFill>
              <a:effectLst/>
              <a:highlight>
                <a:srgbClr val="F3F2F1"/>
              </a:highlight>
              <a:latin typeface="Calibri" panose="020F0502020204030204" pitchFamily="34" charset="0"/>
            </a:endParaRPr>
          </a:p>
          <a:p>
            <a:pPr algn="l" rtl="0" fontAlgn="base"/>
            <a:r>
              <a:rPr lang="en-US" sz="1800" b="0" i="0">
                <a:solidFill>
                  <a:srgbClr val="444444"/>
                </a:solidFill>
                <a:effectLst/>
                <a:highlight>
                  <a:srgbClr val="F3F2F1"/>
                </a:highlight>
                <a:latin typeface="Calibri" panose="020F0502020204030204" pitchFamily="34" charset="0"/>
              </a:rPr>
              <a:t>​</a:t>
            </a:r>
            <a:endParaRPr lang="en-US" b="0" i="0">
              <a:solidFill>
                <a:srgbClr val="444444"/>
              </a:solidFill>
              <a:effectLst/>
              <a:highlight>
                <a:srgbClr val="F3F2F1"/>
              </a:highlight>
              <a:latin typeface="Calibri" panose="020F0502020204030204" pitchFamily="34" charset="0"/>
            </a:endParaRPr>
          </a:p>
          <a:p>
            <a:pPr algn="l" rtl="0" fontAlgn="base"/>
            <a:r>
              <a:rPr lang="en-US" sz="1800" b="0" i="0" u="none" strike="noStrike">
                <a:solidFill>
                  <a:srgbClr val="000000"/>
                </a:solidFill>
                <a:effectLst/>
                <a:highlight>
                  <a:srgbClr val="F3F2F1"/>
                </a:highlight>
                <a:latin typeface="Calibri" panose="020F0502020204030204" pitchFamily="34" charset="0"/>
              </a:rPr>
              <a:t>The Research strand has been organized into one category: Evaluation and Synthesis of Information. </a:t>
            </a:r>
            <a:endParaRPr lang="en-US" b="0" i="0">
              <a:solidFill>
                <a:srgbClr val="444444"/>
              </a:solidFill>
              <a:effectLst/>
              <a:highlight>
                <a:srgbClr val="F3F2F1"/>
              </a:highligh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37</a:t>
            </a:fld>
            <a:endParaRPr lang="en-US"/>
          </a:p>
        </p:txBody>
      </p:sp>
    </p:spTree>
    <p:extLst>
      <p:ext uri="{BB962C8B-B14F-4D97-AF65-F5344CB8AC3E}">
        <p14:creationId xmlns:p14="http://schemas.microsoft.com/office/powerpoint/2010/main" val="22491293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shift from 2017 to 2024 in grade ten research standards</a:t>
            </a:r>
            <a:r>
              <a:rPr lang="en-US" baseline="0"/>
              <a:t> </a:t>
            </a:r>
            <a:r>
              <a:rPr lang="en-US"/>
              <a:t>demonstrates a deeper emphasis on critical evaluation and synthesis of information. In 2024, students are expected to formulate and revise questions about a research topic (10.R.1.A), gather and organize information from various sources (10.R.1.B), and objectively evaluate primary and secondary sources for credibility, reliability, accuracy, usefulness, and limitations (10.R.1.C). They must also synthesize multiple streams of information to support claims and introduce counterclaims (10.R.1.D), create research products aligned with reading and writing standards (10.R.1.E), and cite sources using standard documentation methods (10.R.1.F). Additionally, students are still required to define plagiarism and follow ethical and legal guidelines for gathering and using information (10.R.1.G), and demonstrate ethical and responsible use of all sources, including the Internet and now</a:t>
            </a:r>
            <a:r>
              <a:rPr lang="en-US" baseline="0"/>
              <a:t> adding </a:t>
            </a:r>
            <a:r>
              <a:rPr lang="en-US"/>
              <a:t>new technologies (10.R.1.H). These updates reflect a comprehensive approach to research that prepares students to navigate and critically engage with information in an increasingly digital and interconnected world.</a:t>
            </a:r>
            <a:br>
              <a:rPr lang="en-US"/>
            </a:br>
            <a:endParaRPr lang="en-US"/>
          </a:p>
          <a:p>
            <a:endParaRPr lang="en-US">
              <a:cs typeface="+mn-lt"/>
            </a:endParaRPr>
          </a:p>
          <a:p>
            <a:br>
              <a:rPr lang="en-US"/>
            </a:br>
            <a:endParaRPr lang="en-US"/>
          </a:p>
          <a:p>
            <a:endParaRPr lang="en-US">
              <a:cs typeface="+mn-lt"/>
            </a:endParaRPr>
          </a:p>
          <a:p>
            <a:br>
              <a:rPr lang="en-US"/>
            </a:br>
            <a:endParaRPr lang="en-US"/>
          </a:p>
          <a:p>
            <a:br>
              <a:rPr lang="en-US"/>
            </a:br>
            <a:endParaRPr lang="en-US"/>
          </a:p>
          <a:p>
            <a:br>
              <a:rPr lang="en-US"/>
            </a:br>
            <a:endParaRPr lang="en-US"/>
          </a:p>
          <a:p>
            <a:br>
              <a:rPr lang="en-US"/>
            </a:br>
            <a:endParaRPr lang="en-US"/>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38</a:t>
            </a:fld>
            <a:endParaRPr lang="en-US"/>
          </a:p>
        </p:txBody>
      </p:sp>
    </p:spTree>
    <p:extLst>
      <p:ext uri="{BB962C8B-B14F-4D97-AF65-F5344CB8AC3E}">
        <p14:creationId xmlns:p14="http://schemas.microsoft.com/office/powerpoint/2010/main" val="15578154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2024 English Standards of Learning will raise academic expectations for students and schools.  They are designed to provide a clear and vertically coherent set skills that spiral up and increase in depth as students progress through K-12. </a:t>
            </a:r>
          </a:p>
          <a:p>
            <a:endParaRPr lang="en-US">
              <a:cs typeface="Calibri"/>
            </a:endParaRPr>
          </a:p>
          <a:p>
            <a:r>
              <a:rPr lang="en-US">
                <a:cs typeface="Calibri"/>
              </a:rPr>
              <a:t>The development and focus on Developing Skilled Readers and Build Reading Stamina will ensure that every students is equipped access to educational experiences that prepare them for their postsecondary opportunities. </a:t>
            </a:r>
          </a:p>
          <a:p>
            <a:endParaRPr lang="en-US">
              <a:cs typeface="Calibri"/>
            </a:endParaRPr>
          </a:p>
          <a:p>
            <a:r>
              <a:rPr lang="en-US">
                <a:cs typeface="Calibri"/>
              </a:rPr>
              <a:t>The 2024 English Standards of Learning offer clear and cohesive academic standards that allow for common experiences and expectations across the commonwealth.</a:t>
            </a:r>
          </a:p>
        </p:txBody>
      </p:sp>
      <p:sp>
        <p:nvSpPr>
          <p:cNvPr id="4" name="Slide Number Placeholder 3"/>
          <p:cNvSpPr>
            <a:spLocks noGrp="1"/>
          </p:cNvSpPr>
          <p:nvPr>
            <p:ph type="sldNum" sz="quarter" idx="5"/>
          </p:nvPr>
        </p:nvSpPr>
        <p:spPr/>
        <p:txBody>
          <a:bodyPr/>
          <a:lstStyle/>
          <a:p>
            <a:fld id="{40DDDA28-A9E5-470C-8A90-D17729306CEC}" type="slidenum">
              <a:rPr lang="en-US" smtClean="0"/>
              <a:t>39</a:t>
            </a:fld>
            <a:endParaRPr lang="en-US"/>
          </a:p>
        </p:txBody>
      </p:sp>
    </p:spTree>
    <p:extLst>
      <p:ext uri="{BB962C8B-B14F-4D97-AF65-F5344CB8AC3E}">
        <p14:creationId xmlns:p14="http://schemas.microsoft.com/office/powerpoint/2010/main" val="3123382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spring of 2024 VDOE staff is partnering with teams of teachers and specialists to develop and provide support documents, such as this power point, around the 2024 English Standards of Learning.  The goal of these documents is to provide clarity around the revisions and highlight the changes between the 2017 and 2024 standards. </a:t>
            </a:r>
            <a:br>
              <a:rPr lang="en-US">
                <a:cs typeface="+mn-lt"/>
              </a:rPr>
            </a:br>
            <a:endParaRPr lang="en-US"/>
          </a:p>
          <a:p>
            <a:r>
              <a:rPr lang="en-US"/>
              <a:t>In the summer of 2024 VDOE staff will support divisions with professional learning through symposiums across the Commonwealth. </a:t>
            </a:r>
            <a:br>
              <a:rPr lang="en-US">
                <a:cs typeface="+mn-lt"/>
              </a:rPr>
            </a:br>
            <a:endParaRPr lang="en-US">
              <a:cs typeface="Calibri"/>
            </a:endParaRPr>
          </a:p>
          <a:p>
            <a:r>
              <a:rPr lang="en-US"/>
              <a:t>In the 2024-2025 school year, instruction will align fully to the 2024 English Standards of Learning and the VDOE will continue to develop resources to support divisions and teachers with implementation.  This roll out is done purposefully to align with the Virginia Literacy Act of 2022. </a:t>
            </a:r>
            <a:endParaRPr lang="en-US">
              <a:cs typeface="Calibri" panose="020F0502020204030204"/>
            </a:endParaRPr>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4</a:t>
            </a:fld>
            <a:endParaRPr lang="en-US"/>
          </a:p>
        </p:txBody>
      </p:sp>
    </p:spTree>
    <p:extLst>
      <p:ext uri="{BB962C8B-B14F-4D97-AF65-F5344CB8AC3E}">
        <p14:creationId xmlns:p14="http://schemas.microsoft.com/office/powerpoint/2010/main" val="22682624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Additional supports around the 2024 English Standards of Learning will be provided throughout the spring and summer of 2024.  If you have questions, please reach out to the VDOE English Team.  </a:t>
            </a:r>
          </a:p>
        </p:txBody>
      </p:sp>
      <p:sp>
        <p:nvSpPr>
          <p:cNvPr id="4" name="Slide Number Placeholder 3"/>
          <p:cNvSpPr>
            <a:spLocks noGrp="1"/>
          </p:cNvSpPr>
          <p:nvPr>
            <p:ph type="sldNum" sz="quarter" idx="5"/>
          </p:nvPr>
        </p:nvSpPr>
        <p:spPr/>
        <p:txBody>
          <a:bodyPr/>
          <a:lstStyle/>
          <a:p>
            <a:fld id="{40DDDA28-A9E5-470C-8A90-D17729306CEC}" type="slidenum">
              <a:rPr lang="en-US" smtClean="0"/>
              <a:t>40</a:t>
            </a:fld>
            <a:endParaRPr lang="en-US"/>
          </a:p>
        </p:txBody>
      </p:sp>
    </p:spTree>
    <p:extLst>
      <p:ext uri="{BB962C8B-B14F-4D97-AF65-F5344CB8AC3E}">
        <p14:creationId xmlns:p14="http://schemas.microsoft.com/office/powerpoint/2010/main" val="430929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standards revisions focused on providing clarity for grade level expectations within the different aspects of literacy development.  </a:t>
            </a:r>
          </a:p>
          <a:p>
            <a:endParaRPr lang="en-US">
              <a:cs typeface="+mn-lt"/>
            </a:endParaRPr>
          </a:p>
          <a:p>
            <a:r>
              <a:rPr lang="en-US"/>
              <a:t>There was an increased emphasis on foundational literacy skills in addition to providing clarity for student expectations at each grade level. This will provide alignment with the requirements of the Virginia Literacy Act. </a:t>
            </a:r>
            <a:br>
              <a:rPr lang="en-US">
                <a:cs typeface="+mn-lt"/>
              </a:rPr>
            </a:br>
            <a:endParaRPr lang="en-US">
              <a:cs typeface="Calibri"/>
            </a:endParaRPr>
          </a:p>
          <a:p>
            <a:r>
              <a:rPr lang="en-US"/>
              <a:t>The 2024 English Standards of Learning provide a comprehensive progression of the content, ensuring developmental appropriateness, increasing support for teachers, clarifying expectations both for teaching and for student learning, and providing connections between the strands in a grade level, as well as how grade level skills build on one another.</a:t>
            </a:r>
            <a:endParaRPr lang="en-US">
              <a:cs typeface="Calibri"/>
            </a:endParaRPr>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5</a:t>
            </a:fld>
            <a:endParaRPr lang="en-US"/>
          </a:p>
        </p:txBody>
      </p:sp>
    </p:spTree>
    <p:extLst>
      <p:ext uri="{BB962C8B-B14F-4D97-AF65-F5344CB8AC3E}">
        <p14:creationId xmlns:p14="http://schemas.microsoft.com/office/powerpoint/2010/main" val="703842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00000"/>
                </a:solidFill>
                <a:effectLst/>
                <a:latin typeface="Calibri" panose="020F0502020204030204" pitchFamily="34" charset="0"/>
              </a:rPr>
              <a:t>The 2024 English Standards of Learning increased in number of strands, from four in 2017 to ten in 2024.  This restructuring of strands was done purposefully to provide additional support around the skills all students need to be strategic readers and writers. </a:t>
            </a:r>
            <a:endParaRPr lang="en-US"/>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6</a:t>
            </a:fld>
            <a:endParaRPr lang="en-US"/>
          </a:p>
        </p:txBody>
      </p:sp>
    </p:spTree>
    <p:extLst>
      <p:ext uri="{BB962C8B-B14F-4D97-AF65-F5344CB8AC3E}">
        <p14:creationId xmlns:p14="http://schemas.microsoft.com/office/powerpoint/2010/main" val="1482471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a:solidFill>
                  <a:srgbClr val="000000"/>
                </a:solidFill>
                <a:effectLst/>
                <a:highlight>
                  <a:srgbClr val="F3F2F1"/>
                </a:highlight>
                <a:latin typeface="Calibri" panose="020F0502020204030204" pitchFamily="34" charset="0"/>
              </a:rPr>
              <a:t>Each of the 10 strands in the 2024 English Standards of Learning, has sub-strands.  The sub-strands work as a support by grouping common standards together and providing clarity on what skills and strategies are needed at each grade level. </a:t>
            </a:r>
            <a:r>
              <a:rPr lang="en-US" sz="1800" b="0" i="0">
                <a:solidFill>
                  <a:srgbClr val="444444"/>
                </a:solidFill>
                <a:effectLst/>
                <a:highlight>
                  <a:srgbClr val="F3F2F1"/>
                </a:highlight>
                <a:latin typeface="Calibri" panose="020F0502020204030204" pitchFamily="34" charset="0"/>
              </a:rPr>
              <a:t>​</a:t>
            </a:r>
            <a:br>
              <a:rPr lang="en-US" sz="1800" b="0" i="0">
                <a:solidFill>
                  <a:srgbClr val="444444"/>
                </a:solidFill>
                <a:effectLst/>
                <a:highlight>
                  <a:srgbClr val="F3F2F1"/>
                </a:highlight>
                <a:latin typeface="Calibri" panose="020F0502020204030204" pitchFamily="34" charset="0"/>
              </a:rPr>
            </a:br>
            <a:r>
              <a:rPr lang="en-US" sz="1800" b="0" i="0">
                <a:solidFill>
                  <a:srgbClr val="444444"/>
                </a:solidFill>
                <a:effectLst/>
                <a:highlight>
                  <a:srgbClr val="F3F2F1"/>
                </a:highlight>
                <a:latin typeface="Calibri" panose="020F0502020204030204" pitchFamily="34" charset="0"/>
              </a:rPr>
              <a:t>​</a:t>
            </a:r>
            <a:endParaRPr lang="en-US" b="0" i="0">
              <a:solidFill>
                <a:srgbClr val="444444"/>
              </a:solidFill>
              <a:effectLst/>
              <a:highlight>
                <a:srgbClr val="F3F2F1"/>
              </a:highlight>
              <a:latin typeface="Calibri" panose="020F0502020204030204" pitchFamily="34" charset="0"/>
            </a:endParaRPr>
          </a:p>
          <a:p>
            <a:pPr algn="l" rtl="0" fontAlgn="base"/>
            <a:r>
              <a:rPr lang="en-US" sz="1800" b="0" i="0" u="none" strike="noStrike">
                <a:solidFill>
                  <a:srgbClr val="000000"/>
                </a:solidFill>
                <a:effectLst/>
                <a:highlight>
                  <a:srgbClr val="F3F2F1"/>
                </a:highlight>
                <a:latin typeface="Calibri" panose="020F0502020204030204" pitchFamily="34" charset="0"/>
              </a:rPr>
              <a:t>Some of the strands and sub-strands are specific to a certain grade or grade band.  For example, in the Foundations of Reading Strand in Kindergarten, there is a sub-strand for Print Concepts.  This sub-strand is in specific to Kindergarten because that is the grade level where those skills are the focus.  </a:t>
            </a:r>
            <a:r>
              <a:rPr lang="en-US" sz="1800" b="0" i="0">
                <a:solidFill>
                  <a:srgbClr val="444444"/>
                </a:solidFill>
                <a:effectLst/>
                <a:highlight>
                  <a:srgbClr val="F3F2F1"/>
                </a:highlight>
                <a:latin typeface="Calibri" panose="020F0502020204030204" pitchFamily="34" charset="0"/>
              </a:rPr>
              <a:t>​</a:t>
            </a:r>
            <a:endParaRPr lang="en-US" b="0" i="0">
              <a:solidFill>
                <a:srgbClr val="444444"/>
              </a:solidFill>
              <a:effectLst/>
              <a:highlight>
                <a:srgbClr val="F3F2F1"/>
              </a:highlight>
              <a:latin typeface="Calibri" panose="020F0502020204030204" pitchFamily="34" charset="0"/>
            </a:endParaRPr>
          </a:p>
          <a:p>
            <a:pPr algn="l" rtl="0" fontAlgn="base"/>
            <a:r>
              <a:rPr lang="en-US" sz="1800" b="0" i="0">
                <a:solidFill>
                  <a:srgbClr val="444444"/>
                </a:solidFill>
                <a:effectLst/>
                <a:highlight>
                  <a:srgbClr val="F3F2F1"/>
                </a:highlight>
                <a:latin typeface="Calibri" panose="020F0502020204030204" pitchFamily="34" charset="0"/>
              </a:rPr>
              <a:t>​</a:t>
            </a:r>
            <a:br>
              <a:rPr lang="en-US" sz="1800" b="0" i="0">
                <a:solidFill>
                  <a:srgbClr val="444444"/>
                </a:solidFill>
                <a:effectLst/>
                <a:highlight>
                  <a:srgbClr val="F3F2F1"/>
                </a:highlight>
                <a:latin typeface="Calibri" panose="020F0502020204030204" pitchFamily="34" charset="0"/>
              </a:rPr>
            </a:br>
            <a:r>
              <a:rPr lang="en-US" sz="1800" b="0" i="0" u="none" strike="noStrike">
                <a:solidFill>
                  <a:srgbClr val="000000"/>
                </a:solidFill>
                <a:effectLst/>
                <a:highlight>
                  <a:srgbClr val="F3F2F1"/>
                </a:highlight>
                <a:latin typeface="Calibri" panose="020F0502020204030204" pitchFamily="34" charset="0"/>
              </a:rPr>
              <a:t>Please take time to look over the strands and sub-strands for Grade 10. The strands in the Grade 10 2024 English Standards of Learning have sub-strands. We will review the strands and sub-strands for Grade 10 in this presentation. </a:t>
            </a:r>
            <a:endParaRPr lang="en-US" b="0" i="0">
              <a:solidFill>
                <a:srgbClr val="444444"/>
              </a:solidFill>
              <a:effectLst/>
              <a:highlight>
                <a:srgbClr val="F3F2F1"/>
              </a:highlight>
              <a:latin typeface="Calibri" panose="020F0502020204030204" pitchFamily="34" charset="0"/>
            </a:endParaRPr>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7</a:t>
            </a:fld>
            <a:endParaRPr lang="en-US"/>
          </a:p>
        </p:txBody>
      </p:sp>
    </p:spTree>
    <p:extLst>
      <p:ext uri="{BB962C8B-B14F-4D97-AF65-F5344CB8AC3E}">
        <p14:creationId xmlns:p14="http://schemas.microsoft.com/office/powerpoint/2010/main" val="4022069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reading the 2024 English Standards of Learning, you will first see the strand name, followed by a number that corresponds to the sub-strand, then a letter to indicate each standard. </a:t>
            </a:r>
            <a:endParaRPr lang="en-US">
              <a:cs typeface="Calibri"/>
            </a:endParaRPr>
          </a:p>
          <a:p>
            <a:endParaRPr lang="en-US">
              <a:cs typeface="+mn-lt"/>
            </a:endParaRPr>
          </a:p>
          <a:p>
            <a:r>
              <a:rPr lang="en-US"/>
              <a:t>For example, in the Reading Information Text strand in Grade</a:t>
            </a:r>
            <a:r>
              <a:rPr lang="en-US" baseline="0"/>
              <a:t> 10</a:t>
            </a:r>
            <a:r>
              <a:rPr lang="en-US"/>
              <a:t> there are three sub-strands: Key Ideas and Confirming Details, Craft and Style, and Integration of Concepts.  Under each sub-strand are the standards themselves.  </a:t>
            </a:r>
            <a:br>
              <a:rPr lang="en-US">
                <a:cs typeface="+mn-lt"/>
              </a:rPr>
            </a:br>
            <a:endParaRPr lang="en-US"/>
          </a:p>
          <a:p>
            <a:r>
              <a:rPr lang="en-US"/>
              <a:t>This restructuring of the standards allows teachers to focus on the grade level expectation for each strand and sub-strand and to easily see how the standards build across grade levels.  </a:t>
            </a:r>
            <a:endParaRPr lang="en-US">
              <a:cs typeface="Calibri"/>
            </a:endParaRPr>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8</a:t>
            </a:fld>
            <a:endParaRPr lang="en-US"/>
          </a:p>
        </p:txBody>
      </p:sp>
    </p:spTree>
    <p:extLst>
      <p:ext uri="{BB962C8B-B14F-4D97-AF65-F5344CB8AC3E}">
        <p14:creationId xmlns:p14="http://schemas.microsoft.com/office/powerpoint/2010/main" val="1067826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snapshot of the Grade 10 Crosswalk and Summary of Revisions.  There are four quadrants – The 2017 SOL to the 2024 SOL Numbering, The Parameter Changes/Clarifications (2024 SOL), the Deletions from the grade level and the Additions to the Grade Level. </a:t>
            </a:r>
          </a:p>
          <a:p>
            <a:endParaRPr lang="en-US">
              <a:cs typeface="+mn-lt"/>
            </a:endParaRPr>
          </a:p>
          <a:p>
            <a:r>
              <a:rPr lang="en-US"/>
              <a:t>(Click1)- In the quadrant for the 2017 Numbering to the 2024 Numbering, you can see how the starting numbering is the 2017 Standards (Click 2) and then moves to the new 2024 Numbering.  This allows you to easily see where the old standards can be found in the new structure of the 2024 standards. </a:t>
            </a:r>
            <a:endParaRPr lang="en-US">
              <a:cs typeface="Calibri"/>
            </a:endParaRPr>
          </a:p>
          <a:p>
            <a:endParaRPr lang="en-US">
              <a:cs typeface="+mn-lt"/>
            </a:endParaRPr>
          </a:p>
          <a:p>
            <a:r>
              <a:rPr lang="en-US"/>
              <a:t>Click 3- In the quadrant for the Parameter Changes/Clarification (2024 SOL)- You can find the New Strands and sub-strand Numbering, along with the standards.(Click 4) .  You will see a short clarification for each sub-strand and below what skills are addressed in those standards.  </a:t>
            </a:r>
            <a:endParaRPr lang="en-US">
              <a:cs typeface="Calibri"/>
            </a:endParaRPr>
          </a:p>
          <a:p>
            <a:endParaRPr lang="en-US">
              <a:cs typeface="+mn-lt"/>
            </a:endParaRPr>
          </a:p>
          <a:p>
            <a:r>
              <a:rPr lang="en-US"/>
              <a:t>Click 5- In the Deletion from the Grade Level, you will find 2017 Standards that are no longer addressed in this grade  (Click 6).  If the Standard was moved to a different grade level that will be listed, or if they are no longer reflected in the 2024 standards there will be a short explanation. </a:t>
            </a:r>
            <a:endParaRPr lang="en-US">
              <a:cs typeface="Calibri"/>
            </a:endParaRPr>
          </a:p>
          <a:p>
            <a:endParaRPr lang="en-US">
              <a:cs typeface="+mn-lt"/>
            </a:endParaRPr>
          </a:p>
          <a:p>
            <a:r>
              <a:rPr lang="en-US"/>
              <a:t>Click 7- In the Additions to the Grade level, you will see which standards are new to that grade level.  If they were moved from another grade level in the 2017 standards, the grade level will be listed. </a:t>
            </a:r>
            <a:endParaRPr lang="en-US">
              <a:cs typeface="Calibri"/>
            </a:endParaRPr>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9</a:t>
            </a:fld>
            <a:endParaRPr lang="en-US"/>
          </a:p>
        </p:txBody>
      </p:sp>
    </p:spTree>
    <p:extLst>
      <p:ext uri="{BB962C8B-B14F-4D97-AF65-F5344CB8AC3E}">
        <p14:creationId xmlns:p14="http://schemas.microsoft.com/office/powerpoint/2010/main" val="32947122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30909"/>
            <a:ext cx="5254951" cy="2387600"/>
          </a:xfrm>
        </p:spPr>
        <p:txBody>
          <a:bodyPr anchor="b"/>
          <a:lstStyle>
            <a:lvl1pPr algn="l">
              <a:defRPr sz="6000" cap="small" baseline="0"/>
            </a:lvl1pPr>
          </a:lstStyle>
          <a:p>
            <a:r>
              <a:rPr lang="en-US"/>
              <a:t>Click to edit Master title style</a:t>
            </a:r>
          </a:p>
        </p:txBody>
      </p:sp>
      <p:sp>
        <p:nvSpPr>
          <p:cNvPr id="3" name="Subtitle 2"/>
          <p:cNvSpPr>
            <a:spLocks noGrp="1"/>
          </p:cNvSpPr>
          <p:nvPr>
            <p:ph type="subTitle" idx="1"/>
          </p:nvPr>
        </p:nvSpPr>
        <p:spPr>
          <a:xfrm>
            <a:off x="838200" y="3636221"/>
            <a:ext cx="5254951"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410D7D0-E191-4C83-8A0F-12414189B1E3}" type="datetime1">
              <a:rPr lang="en-US" smtClean="0"/>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
        <p:nvSpPr>
          <p:cNvPr id="8" name="Rectangle 7" descr="VDOE Logo"/>
          <p:cNvSpPr/>
          <p:nvPr userDrawn="1"/>
        </p:nvSpPr>
        <p:spPr>
          <a:xfrm>
            <a:off x="2020701" y="919537"/>
            <a:ext cx="10893915" cy="5938463"/>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a:off x="2178121" y="5751826"/>
            <a:ext cx="9513869" cy="692497"/>
          </a:xfrm>
          <a:prstGeom prst="rect">
            <a:avLst/>
          </a:prstGeom>
          <a:noFill/>
        </p:spPr>
        <p:txBody>
          <a:bodyPr wrap="square" rtlCol="0">
            <a:spAutoFit/>
          </a:bodyPr>
          <a:lstStyle/>
          <a:p>
            <a:pPr algn="r"/>
            <a:r>
              <a:rPr lang="en-US" sz="3900" b="1">
                <a:solidFill>
                  <a:schemeClr val="tx1">
                    <a:alpha val="20000"/>
                  </a:schemeClr>
                </a:solidFill>
                <a:latin typeface="Trebuchet MS" panose="020B0603020202020204" pitchFamily="34" charset="0"/>
              </a:rPr>
              <a:t>VIRGINIA DEPARTMENT OF EDUCATION</a:t>
            </a:r>
          </a:p>
        </p:txBody>
      </p:sp>
    </p:spTree>
    <p:extLst>
      <p:ext uri="{BB962C8B-B14F-4D97-AF65-F5344CB8AC3E}">
        <p14:creationId xmlns:p14="http://schemas.microsoft.com/office/powerpoint/2010/main" val="1054030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06C96A5-1280-4BBD-93AB-AD67D678B93B}" type="datetime1">
              <a:rPr lang="en-US" smtClean="0"/>
              <a:t>5/24/2024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
        <p:nvSpPr>
          <p:cNvPr id="9" name="Content Placeholder 2"/>
          <p:cNvSpPr>
            <a:spLocks noGrp="1"/>
          </p:cNvSpPr>
          <p:nvPr>
            <p:ph sz="half" idx="1"/>
          </p:nvPr>
        </p:nvSpPr>
        <p:spPr>
          <a:xfrm>
            <a:off x="838200" y="1548622"/>
            <a:ext cx="5181600" cy="46283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half" idx="2"/>
          </p:nvPr>
        </p:nvSpPr>
        <p:spPr>
          <a:xfrm>
            <a:off x="6172200" y="1548622"/>
            <a:ext cx="5181600" cy="46283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3" hasCustomPrompt="1"/>
          </p:nvPr>
        </p:nvSpPr>
        <p:spPr>
          <a:xfrm>
            <a:off x="0" y="0"/>
            <a:ext cx="12192000" cy="1323975"/>
          </a:xfrm>
          <a:noFill/>
        </p:spPr>
        <p:txBody>
          <a:bodyPr lIns="822960" tIns="640080">
            <a:normAutofit/>
          </a:bodyPr>
          <a:lstStyle>
            <a:lvl1pPr marL="0" indent="0">
              <a:buNone/>
              <a:defRPr sz="4400" cap="small" baseline="0">
                <a:solidFill>
                  <a:schemeClr val="tx1"/>
                </a:solidFill>
                <a:latin typeface="+mj-lt"/>
              </a:defRPr>
            </a:lvl1pPr>
          </a:lstStyle>
          <a:p>
            <a:pPr lvl="0"/>
            <a:r>
              <a:rPr lang="en-US"/>
              <a:t>Click Here to Edit Master Title</a:t>
            </a:r>
          </a:p>
        </p:txBody>
      </p:sp>
    </p:spTree>
    <p:extLst>
      <p:ext uri="{BB962C8B-B14F-4D97-AF65-F5344CB8AC3E}">
        <p14:creationId xmlns:p14="http://schemas.microsoft.com/office/powerpoint/2010/main" val="293911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525199"/>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525199"/>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80D8FE-4F26-421C-BC9E-A31C57605D1F}" type="datetime1">
              <a:rPr lang="en-US" smtClean="0"/>
              <a:t>5/24/2024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102BAA-C61A-4A39-BDF1-4340D572B82C}" type="slidenum">
              <a:rPr lang="en-US" smtClean="0"/>
              <a:t>‹#›</a:t>
            </a:fld>
            <a:endParaRPr lang="en-US"/>
          </a:p>
        </p:txBody>
      </p:sp>
      <p:sp>
        <p:nvSpPr>
          <p:cNvPr id="11" name="Text Placeholder 10"/>
          <p:cNvSpPr>
            <a:spLocks noGrp="1"/>
          </p:cNvSpPr>
          <p:nvPr>
            <p:ph type="body" sz="quarter" idx="13" hasCustomPrompt="1"/>
          </p:nvPr>
        </p:nvSpPr>
        <p:spPr>
          <a:xfrm>
            <a:off x="0" y="0"/>
            <a:ext cx="12192000" cy="1323975"/>
          </a:xfrm>
          <a:solidFill>
            <a:schemeClr val="tx1"/>
          </a:solidFill>
        </p:spPr>
        <p:txBody>
          <a:bodyPr lIns="822960" tIns="640080">
            <a:normAutofit/>
          </a:bodyPr>
          <a:lstStyle>
            <a:lvl1pPr marL="0" indent="0">
              <a:buNone/>
              <a:defRPr sz="4400" cap="small" baseline="0">
                <a:solidFill>
                  <a:schemeClr val="bg1"/>
                </a:solidFill>
                <a:latin typeface="+mj-lt"/>
              </a:defRPr>
            </a:lvl1pPr>
          </a:lstStyle>
          <a:p>
            <a:pPr lvl="0"/>
            <a:r>
              <a:rPr lang="en-US"/>
              <a:t>Click Here to Edit Master Title</a:t>
            </a:r>
          </a:p>
        </p:txBody>
      </p:sp>
    </p:spTree>
    <p:extLst>
      <p:ext uri="{BB962C8B-B14F-4D97-AF65-F5344CB8AC3E}">
        <p14:creationId xmlns:p14="http://schemas.microsoft.com/office/powerpoint/2010/main" val="3344165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525199"/>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525199"/>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80D8FE-4F26-421C-BC9E-A31C57605D1F}" type="datetime1">
              <a:rPr lang="en-US" smtClean="0"/>
              <a:t>5/24/2024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102BAA-C61A-4A39-BDF1-4340D572B82C}" type="slidenum">
              <a:rPr lang="en-US" smtClean="0"/>
              <a:t>‹#›</a:t>
            </a:fld>
            <a:endParaRPr lang="en-US"/>
          </a:p>
        </p:txBody>
      </p:sp>
      <p:sp>
        <p:nvSpPr>
          <p:cNvPr id="11" name="Text Placeholder 10"/>
          <p:cNvSpPr>
            <a:spLocks noGrp="1"/>
          </p:cNvSpPr>
          <p:nvPr>
            <p:ph type="body" sz="quarter" idx="13" hasCustomPrompt="1"/>
          </p:nvPr>
        </p:nvSpPr>
        <p:spPr>
          <a:xfrm>
            <a:off x="0" y="0"/>
            <a:ext cx="12192000" cy="1323975"/>
          </a:xfrm>
          <a:noFill/>
        </p:spPr>
        <p:txBody>
          <a:bodyPr lIns="822960" tIns="640080">
            <a:normAutofit/>
          </a:bodyPr>
          <a:lstStyle>
            <a:lvl1pPr marL="0" indent="0">
              <a:buNone/>
              <a:defRPr sz="4400" cap="small" baseline="0">
                <a:solidFill>
                  <a:schemeClr val="tx1"/>
                </a:solidFill>
                <a:latin typeface="+mj-lt"/>
              </a:defRPr>
            </a:lvl1pPr>
          </a:lstStyle>
          <a:p>
            <a:pPr lvl="0"/>
            <a:r>
              <a:rPr lang="en-US"/>
              <a:t>Click Here to Edit Master Title</a:t>
            </a:r>
          </a:p>
        </p:txBody>
      </p:sp>
    </p:spTree>
    <p:extLst>
      <p:ext uri="{BB962C8B-B14F-4D97-AF65-F5344CB8AC3E}">
        <p14:creationId xmlns:p14="http://schemas.microsoft.com/office/powerpoint/2010/main" val="3832358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7859DFB-BBD1-424E-8E61-D0F07BC8954A}" type="datetime1">
              <a:rPr lang="en-US" smtClean="0"/>
              <a:t>5/24/2024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102BAA-C61A-4A39-BDF1-4340D572B82C}" type="slidenum">
              <a:rPr lang="en-US" smtClean="0"/>
              <a:t>‹#›</a:t>
            </a:fld>
            <a:endParaRPr lang="en-US"/>
          </a:p>
        </p:txBody>
      </p:sp>
      <p:sp>
        <p:nvSpPr>
          <p:cNvPr id="7" name="Text Placeholder 10"/>
          <p:cNvSpPr>
            <a:spLocks noGrp="1"/>
          </p:cNvSpPr>
          <p:nvPr>
            <p:ph type="body" sz="quarter" idx="13" hasCustomPrompt="1"/>
          </p:nvPr>
        </p:nvSpPr>
        <p:spPr>
          <a:xfrm>
            <a:off x="0" y="0"/>
            <a:ext cx="12192000" cy="1323975"/>
          </a:xfrm>
          <a:noFill/>
        </p:spPr>
        <p:txBody>
          <a:bodyPr lIns="822960" tIns="640080">
            <a:normAutofit/>
          </a:bodyPr>
          <a:lstStyle>
            <a:lvl1pPr marL="0" indent="0">
              <a:buNone/>
              <a:defRPr sz="4400" cap="small" baseline="0">
                <a:solidFill>
                  <a:schemeClr val="tx1"/>
                </a:solidFill>
                <a:latin typeface="+mj-lt"/>
              </a:defRPr>
            </a:lvl1pPr>
          </a:lstStyle>
          <a:p>
            <a:pPr lvl="0"/>
            <a:r>
              <a:rPr lang="en-US"/>
              <a:t>Click Here to Edit Master Title</a:t>
            </a:r>
          </a:p>
        </p:txBody>
      </p:sp>
    </p:spTree>
    <p:extLst>
      <p:ext uri="{BB962C8B-B14F-4D97-AF65-F5344CB8AC3E}">
        <p14:creationId xmlns:p14="http://schemas.microsoft.com/office/powerpoint/2010/main" val="4126667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11DC38-4FAD-4906-B701-8C1D07FFDAE2}" type="datetime1">
              <a:rPr lang="en-US" smtClean="0"/>
              <a:t>5/24/2024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164318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5C962E0-DFCC-480B-934F-571908404525}" type="datetime1">
              <a:rPr lang="en-US" smtClean="0"/>
              <a:t>5/24/2024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36113987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2DB1A3-8D5C-47DE-BDB0-FBDB82B09CF6}" type="datetime1">
              <a:rPr lang="en-US" smtClean="0"/>
              <a:t>5/24/2024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1686771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225920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2DB1A3-8D5C-47DE-BDB0-FBDB82B09CF6}" type="datetime1">
              <a:rPr lang="en-US" smtClean="0"/>
              <a:t>5/24/2024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
        <p:nvSpPr>
          <p:cNvPr id="9" name="Picture Placeholder 2"/>
          <p:cNvSpPr>
            <a:spLocks noGrp="1"/>
          </p:cNvSpPr>
          <p:nvPr>
            <p:ph type="pic" idx="13"/>
          </p:nvPr>
        </p:nvSpPr>
        <p:spPr>
          <a:xfrm>
            <a:off x="5183188" y="3451509"/>
            <a:ext cx="2970212" cy="225920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Picture Placeholder 2"/>
          <p:cNvSpPr>
            <a:spLocks noGrp="1"/>
          </p:cNvSpPr>
          <p:nvPr>
            <p:ph type="pic" idx="14"/>
          </p:nvPr>
        </p:nvSpPr>
        <p:spPr>
          <a:xfrm>
            <a:off x="8383588" y="3451508"/>
            <a:ext cx="2970212" cy="225920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776831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1" y="1130909"/>
            <a:ext cx="10515600" cy="2387600"/>
          </a:xfrm>
        </p:spPr>
        <p:txBody>
          <a:bodyPr anchor="b"/>
          <a:lstStyle>
            <a:lvl1pPr algn="ctr">
              <a:defRPr sz="6000" cap="small" baseline="0"/>
            </a:lvl1pPr>
          </a:lstStyle>
          <a:p>
            <a:r>
              <a:rPr lang="en-US"/>
              <a:t>Click to Edit Master title style</a:t>
            </a:r>
          </a:p>
        </p:txBody>
      </p:sp>
      <p:sp>
        <p:nvSpPr>
          <p:cNvPr id="3" name="Subtitle 2"/>
          <p:cNvSpPr>
            <a:spLocks noGrp="1"/>
          </p:cNvSpPr>
          <p:nvPr>
            <p:ph type="subTitle" idx="1"/>
          </p:nvPr>
        </p:nvSpPr>
        <p:spPr>
          <a:xfrm>
            <a:off x="838200" y="3636221"/>
            <a:ext cx="105156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04C249E-D282-4660-885A-F74A817FB28E}" type="datetime1">
              <a:rPr lang="en-US" smtClean="0"/>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2817396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30909"/>
            <a:ext cx="5254951" cy="2387600"/>
          </a:xfrm>
        </p:spPr>
        <p:txBody>
          <a:bodyPr anchor="b"/>
          <a:lstStyle>
            <a:lvl1pPr algn="l">
              <a:defRPr sz="6000" cap="small" baseline="0"/>
            </a:lvl1pPr>
          </a:lstStyle>
          <a:p>
            <a:r>
              <a:rPr lang="en-US"/>
              <a:t>Click to edit Master title style</a:t>
            </a:r>
          </a:p>
        </p:txBody>
      </p:sp>
      <p:sp>
        <p:nvSpPr>
          <p:cNvPr id="3" name="Subtitle 2"/>
          <p:cNvSpPr>
            <a:spLocks noGrp="1"/>
          </p:cNvSpPr>
          <p:nvPr>
            <p:ph type="subTitle" idx="1"/>
          </p:nvPr>
        </p:nvSpPr>
        <p:spPr>
          <a:xfrm>
            <a:off x="838200" y="3636221"/>
            <a:ext cx="5254951"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E2D3C0D-AEE8-4C37-B586-2E02B9B135CF}" type="datetime1">
              <a:rPr lang="en-US" smtClean="0"/>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
        <p:nvSpPr>
          <p:cNvPr id="7" name="Rectangle 6" descr="VDOE Logo"/>
          <p:cNvSpPr/>
          <p:nvPr userDrawn="1"/>
        </p:nvSpPr>
        <p:spPr>
          <a:xfrm>
            <a:off x="2020701" y="919537"/>
            <a:ext cx="10893915" cy="5938463"/>
          </a:xfrm>
          <a:prstGeom prst="rect">
            <a:avLst/>
          </a:prstGeom>
          <a:blipFill dpi="0" rotWithShape="1">
            <a:blip r:embed="rId2">
              <a:alphaModFix amt="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2178121" y="5751826"/>
            <a:ext cx="9513869" cy="692497"/>
          </a:xfrm>
          <a:prstGeom prst="rect">
            <a:avLst/>
          </a:prstGeom>
          <a:noFill/>
        </p:spPr>
        <p:txBody>
          <a:bodyPr wrap="square" rtlCol="0">
            <a:spAutoFit/>
          </a:bodyPr>
          <a:lstStyle/>
          <a:p>
            <a:pPr algn="r"/>
            <a:r>
              <a:rPr lang="en-US" sz="3900" b="1">
                <a:solidFill>
                  <a:schemeClr val="tx1">
                    <a:alpha val="7000"/>
                  </a:schemeClr>
                </a:solidFill>
                <a:latin typeface="Trebuchet MS" panose="020B0603020202020204" pitchFamily="34" charset="0"/>
              </a:rPr>
              <a:t>VIRGINIA DEPARTMENT OF EDUCATION</a:t>
            </a:r>
          </a:p>
        </p:txBody>
      </p:sp>
    </p:spTree>
    <p:extLst>
      <p:ext uri="{BB962C8B-B14F-4D97-AF65-F5344CB8AC3E}">
        <p14:creationId xmlns:p14="http://schemas.microsoft.com/office/powerpoint/2010/main" val="115817387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bg>
      <p:bgPr>
        <a:gradFill rotWithShape="1">
          <a:gsLst>
            <a:gs pos="0">
              <a:srgbClr val="3E5B91"/>
            </a:gs>
            <a:gs pos="50000">
              <a:srgbClr val="1A4480"/>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30909"/>
            <a:ext cx="10515600" cy="2387600"/>
          </a:xfrm>
        </p:spPr>
        <p:txBody>
          <a:bodyPr anchor="b"/>
          <a:lstStyle>
            <a:lvl1pPr algn="ctr">
              <a:defRPr sz="6000" cap="small" baseline="0"/>
            </a:lvl1pPr>
          </a:lstStyle>
          <a:p>
            <a:r>
              <a:rPr lang="en-US"/>
              <a:t>Click to edit Master title style</a:t>
            </a:r>
          </a:p>
        </p:txBody>
      </p:sp>
      <p:sp>
        <p:nvSpPr>
          <p:cNvPr id="3" name="Subtitle 2"/>
          <p:cNvSpPr>
            <a:spLocks noGrp="1"/>
          </p:cNvSpPr>
          <p:nvPr>
            <p:ph type="subTitle" idx="1"/>
          </p:nvPr>
        </p:nvSpPr>
        <p:spPr>
          <a:xfrm>
            <a:off x="838200" y="3636221"/>
            <a:ext cx="105156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181799C-EA78-4FD4-8B5A-E18EB096E5C6}" type="datetime1">
              <a:rPr lang="en-US" smtClean="0"/>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387849773"/>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A720E70-56EB-42D6-915F-EA4C717EB9E4}" type="datetime1">
              <a:rPr lang="en-US" smtClean="0"/>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
        <p:nvSpPr>
          <p:cNvPr id="8" name="Content Placeholder 2"/>
          <p:cNvSpPr>
            <a:spLocks noGrp="1"/>
          </p:cNvSpPr>
          <p:nvPr>
            <p:ph idx="1"/>
          </p:nvPr>
        </p:nvSpPr>
        <p:spPr>
          <a:xfrm>
            <a:off x="838200" y="1458930"/>
            <a:ext cx="10515600" cy="4718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3" hasCustomPrompt="1"/>
          </p:nvPr>
        </p:nvSpPr>
        <p:spPr>
          <a:xfrm>
            <a:off x="0" y="0"/>
            <a:ext cx="12192000" cy="1323975"/>
          </a:xfrm>
          <a:solidFill>
            <a:schemeClr val="tx1"/>
          </a:solidFill>
        </p:spPr>
        <p:txBody>
          <a:bodyPr lIns="822960" tIns="640080">
            <a:normAutofit/>
          </a:bodyPr>
          <a:lstStyle>
            <a:lvl1pPr marL="0" indent="0">
              <a:buNone/>
              <a:defRPr sz="4400" cap="small" baseline="0">
                <a:solidFill>
                  <a:schemeClr val="bg1"/>
                </a:solidFill>
                <a:latin typeface="+mj-lt"/>
              </a:defRPr>
            </a:lvl1pPr>
          </a:lstStyle>
          <a:p>
            <a:pPr lvl="0"/>
            <a:r>
              <a:rPr lang="en-US"/>
              <a:t>Click Here to Edit Master Title</a:t>
            </a:r>
          </a:p>
        </p:txBody>
      </p:sp>
    </p:spTree>
    <p:extLst>
      <p:ext uri="{BB962C8B-B14F-4D97-AF65-F5344CB8AC3E}">
        <p14:creationId xmlns:p14="http://schemas.microsoft.com/office/powerpoint/2010/main" val="2216124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58930"/>
            <a:ext cx="10515600" cy="4718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720E70-56EB-42D6-915F-EA4C717EB9E4}" type="datetime1">
              <a:rPr lang="en-US" smtClean="0"/>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
        <p:nvSpPr>
          <p:cNvPr id="8" name="Text Placeholder 10"/>
          <p:cNvSpPr>
            <a:spLocks noGrp="1"/>
          </p:cNvSpPr>
          <p:nvPr>
            <p:ph type="body" sz="quarter" idx="13" hasCustomPrompt="1"/>
          </p:nvPr>
        </p:nvSpPr>
        <p:spPr>
          <a:xfrm>
            <a:off x="0" y="0"/>
            <a:ext cx="12192000" cy="1323975"/>
          </a:xfrm>
          <a:noFill/>
        </p:spPr>
        <p:txBody>
          <a:bodyPr lIns="822960" tIns="640080">
            <a:normAutofit/>
          </a:bodyPr>
          <a:lstStyle>
            <a:lvl1pPr marL="0" indent="0">
              <a:buNone/>
              <a:defRPr sz="4400" cap="small" baseline="0">
                <a:solidFill>
                  <a:schemeClr val="tx1"/>
                </a:solidFill>
                <a:latin typeface="+mj-lt"/>
              </a:defRPr>
            </a:lvl1pPr>
          </a:lstStyle>
          <a:p>
            <a:pPr lvl="0"/>
            <a:r>
              <a:rPr lang="en-US"/>
              <a:t>Click Here to Edit Master Title</a:t>
            </a:r>
          </a:p>
        </p:txBody>
      </p:sp>
    </p:spTree>
    <p:extLst>
      <p:ext uri="{BB962C8B-B14F-4D97-AF65-F5344CB8AC3E}">
        <p14:creationId xmlns:p14="http://schemas.microsoft.com/office/powerpoint/2010/main" val="4088696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71AC85E-EDEC-42A1-88DA-B1145C21F245}" type="datetime1">
              <a:rPr lang="en-US" smtClean="0"/>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3369611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1_Section Header">
    <p:bg>
      <p:bgPr>
        <a:gradFill flip="none" rotWithShape="1">
          <a:gsLst>
            <a:gs pos="0">
              <a:schemeClr val="tx1"/>
            </a:gs>
            <a:gs pos="50000">
              <a:srgbClr val="1A4480"/>
            </a:gs>
            <a:gs pos="100000">
              <a:srgbClr val="3E5B91"/>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71AC85E-EDEC-42A1-88DA-B1145C21F245}" type="datetime1">
              <a:rPr lang="en-US" smtClean="0"/>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2569919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548622"/>
            <a:ext cx="5181600" cy="46283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48622"/>
            <a:ext cx="5181600" cy="46283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6C96A5-1280-4BBD-93AB-AD67D678B93B}" type="datetime1">
              <a:rPr lang="en-US" smtClean="0"/>
              <a:t>5/24/2024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
        <p:nvSpPr>
          <p:cNvPr id="9" name="Text Placeholder 10"/>
          <p:cNvSpPr>
            <a:spLocks noGrp="1"/>
          </p:cNvSpPr>
          <p:nvPr>
            <p:ph type="body" sz="quarter" idx="13" hasCustomPrompt="1"/>
          </p:nvPr>
        </p:nvSpPr>
        <p:spPr>
          <a:xfrm>
            <a:off x="0" y="0"/>
            <a:ext cx="12192000" cy="1323975"/>
          </a:xfrm>
          <a:solidFill>
            <a:schemeClr val="tx1"/>
          </a:solidFill>
        </p:spPr>
        <p:txBody>
          <a:bodyPr lIns="822960" tIns="640080">
            <a:normAutofit/>
          </a:bodyPr>
          <a:lstStyle>
            <a:lvl1pPr marL="0" indent="0">
              <a:buNone/>
              <a:defRPr sz="4400" cap="small" baseline="0">
                <a:solidFill>
                  <a:schemeClr val="bg1"/>
                </a:solidFill>
                <a:latin typeface="+mj-lt"/>
              </a:defRPr>
            </a:lvl1pPr>
          </a:lstStyle>
          <a:p>
            <a:pPr lvl="0"/>
            <a:r>
              <a:rPr lang="en-US"/>
              <a:t>Click Here to Edit Master Title</a:t>
            </a:r>
          </a:p>
        </p:txBody>
      </p:sp>
    </p:spTree>
    <p:extLst>
      <p:ext uri="{BB962C8B-B14F-4D97-AF65-F5344CB8AC3E}">
        <p14:creationId xmlns:p14="http://schemas.microsoft.com/office/powerpoint/2010/main" val="595260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8F71C4-ABB1-43BF-A1B6-165F4DBACD94}" type="datetime1">
              <a:rPr lang="en-US" smtClean="0"/>
              <a:t>5/24/2024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102BAA-C61A-4A39-BDF1-4340D572B82C}" type="slidenum">
              <a:rPr lang="en-US" smtClean="0"/>
              <a:t>‹#›</a:t>
            </a:fld>
            <a:endParaRPr lang="en-US"/>
          </a:p>
        </p:txBody>
      </p:sp>
    </p:spTree>
    <p:extLst>
      <p:ext uri="{BB962C8B-B14F-4D97-AF65-F5344CB8AC3E}">
        <p14:creationId xmlns:p14="http://schemas.microsoft.com/office/powerpoint/2010/main" val="2468087798"/>
      </p:ext>
    </p:extLst>
  </p:cSld>
  <p:clrMap bg1="lt1" tx1="dk1" bg2="lt2" tx2="dk2" accent1="accent1" accent2="accent2" accent3="accent3" accent4="accent4" accent5="accent5" accent6="accent6" hlink="hlink" folHlink="folHlink"/>
  <p:sldLayoutIdLst>
    <p:sldLayoutId id="2147483673" r:id="rId1"/>
    <p:sldLayoutId id="2147483685" r:id="rId2"/>
    <p:sldLayoutId id="2147483684" r:id="rId3"/>
    <p:sldLayoutId id="2147483686" r:id="rId4"/>
    <p:sldLayoutId id="2147483674" r:id="rId5"/>
    <p:sldLayoutId id="2147483687" r:id="rId6"/>
    <p:sldLayoutId id="2147483675" r:id="rId7"/>
    <p:sldLayoutId id="2147483691" r:id="rId8"/>
    <p:sldLayoutId id="2147483676" r:id="rId9"/>
    <p:sldLayoutId id="2147483689" r:id="rId10"/>
    <p:sldLayoutId id="2147483677" r:id="rId11"/>
    <p:sldLayoutId id="2147483690" r:id="rId12"/>
    <p:sldLayoutId id="2147483678" r:id="rId13"/>
    <p:sldLayoutId id="2147483679" r:id="rId14"/>
    <p:sldLayoutId id="2147483680" r:id="rId15"/>
    <p:sldLayoutId id="2147483681" r:id="rId16"/>
    <p:sldLayoutId id="2147483688"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rgbClr val="555555"/>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alibri" panose="020F0502020204030204" pitchFamily="34" charset="0"/>
        <a:buChar char="-"/>
        <a:defRPr sz="2400" kern="1200">
          <a:solidFill>
            <a:srgbClr val="555555"/>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65000"/>
        <a:buFont typeface="Courier New" panose="02070309020205020404" pitchFamily="49" charset="0"/>
        <a:buChar char="o"/>
        <a:defRPr sz="2000" kern="1200">
          <a:solidFill>
            <a:srgbClr val="555555"/>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rgbClr val="555555"/>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Calibri" panose="020F0502020204030204" pitchFamily="34" charset="0"/>
        <a:buChar char="-"/>
        <a:defRPr sz="1800" kern="1200">
          <a:solidFill>
            <a:srgbClr val="55555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3.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3.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3.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3.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3.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3.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3.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3.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3.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3.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6.png"/><Relationship Id="rId5" Type="http://schemas.openxmlformats.org/officeDocument/2006/relationships/hyperlink" Target="mailto:VDOE.English@doe.virginia.gov" TargetMode="External"/><Relationship Id="rId4"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9.m4a"/><Relationship Id="rId7" Type="http://schemas.openxmlformats.org/officeDocument/2006/relationships/image" Target="../media/image5.png"/><Relationship Id="rId2" Type="http://schemas.microsoft.com/office/2007/relationships/media" Target="../media/media9.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9.xml"/><Relationship Id="rId4"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t>2024 English Standards of Learning </a:t>
            </a:r>
          </a:p>
        </p:txBody>
      </p:sp>
      <p:sp>
        <p:nvSpPr>
          <p:cNvPr id="3" name="Subtitle 2"/>
          <p:cNvSpPr>
            <a:spLocks noGrp="1"/>
          </p:cNvSpPr>
          <p:nvPr>
            <p:ph type="subTitle" idx="1"/>
          </p:nvPr>
        </p:nvSpPr>
        <p:spPr>
          <a:xfrm>
            <a:off x="838200" y="3636221"/>
            <a:ext cx="5549591" cy="1655762"/>
          </a:xfrm>
        </p:spPr>
        <p:txBody>
          <a:bodyPr vert="horz" lIns="91440" tIns="45720" rIns="91440" bIns="45720" rtlCol="0" anchor="t">
            <a:normAutofit/>
          </a:bodyPr>
          <a:lstStyle/>
          <a:p>
            <a:r>
              <a:rPr lang="en-US">
                <a:latin typeface="Georgia"/>
              </a:rPr>
              <a:t>Grade 10 </a:t>
            </a:r>
          </a:p>
          <a:p>
            <a:r>
              <a:rPr lang="en-US">
                <a:latin typeface="Georgia"/>
                <a:cs typeface="Calibri"/>
              </a:rPr>
              <a:t>Overview of Revisions from 2017 to 2024</a:t>
            </a:r>
          </a:p>
        </p:txBody>
      </p:sp>
      <p:sp>
        <p:nvSpPr>
          <p:cNvPr id="4" name="Slide Number Placeholder 3"/>
          <p:cNvSpPr>
            <a:spLocks noGrp="1"/>
          </p:cNvSpPr>
          <p:nvPr>
            <p:ph type="sldNum" sz="quarter" idx="12"/>
          </p:nvPr>
        </p:nvSpPr>
        <p:spPr/>
        <p:txBody>
          <a:bodyPr/>
          <a:lstStyle/>
          <a:p>
            <a:fld id="{B2102BAA-C61A-4A39-BDF1-4340D572B82C}" type="slidenum">
              <a:rPr lang="en-US" smtClean="0"/>
              <a:t>1</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31499876"/>
      </p:ext>
    </p:extLst>
  </p:cSld>
  <p:clrMapOvr>
    <a:masterClrMapping/>
  </p:clrMapOvr>
  <mc:AlternateContent xmlns:mc="http://schemas.openxmlformats.org/markup-compatibility/2006" xmlns:p14="http://schemas.microsoft.com/office/powerpoint/2010/main">
    <mc:Choice Requires="p14">
      <p:transition spd="slow" p14:dur="2000" advTm="20270"/>
    </mc:Choice>
    <mc:Fallback xmlns="">
      <p:transition spd="slow" advTm="20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Foundations for Reading</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10</a:t>
            </a:fld>
            <a:endParaRPr lang="en-US"/>
          </a:p>
        </p:txBody>
      </p:sp>
      <p:sp>
        <p:nvSpPr>
          <p:cNvPr id="6" name="Text Placeholder 5">
            <a:extLst>
              <a:ext uri="{FF2B5EF4-FFF2-40B4-BE49-F238E27FC236}">
                <a16:creationId xmlns:a16="http://schemas.microsoft.com/office/drawing/2014/main" id="{AF0F8EAF-7051-AA5A-B02E-FD9AB798AF7E}"/>
              </a:ext>
            </a:extLst>
          </p:cNvPr>
          <p:cNvSpPr>
            <a:spLocks noGrp="1"/>
          </p:cNvSpPr>
          <p:nvPr>
            <p:ph type="body" idx="1"/>
          </p:nvPr>
        </p:nvSpPr>
        <p:spPr/>
        <p:txBody>
          <a:bodyPr/>
          <a:lstStyle/>
          <a:p>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65478160"/>
      </p:ext>
    </p:extLst>
  </p:cSld>
  <p:clrMapOvr>
    <a:masterClrMapping/>
  </p:clrMapOvr>
  <mc:AlternateContent xmlns:mc="http://schemas.openxmlformats.org/markup-compatibility/2006" xmlns:p14="http://schemas.microsoft.com/office/powerpoint/2010/main">
    <mc:Choice Requires="p14">
      <p:transition spd="slow" p14:dur="2000" advTm="2310"/>
    </mc:Choice>
    <mc:Fallback xmlns="">
      <p:transition spd="slow" advTm="2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a:xfrm>
            <a:off x="8963722" y="6226252"/>
            <a:ext cx="2743200" cy="365125"/>
          </a:xfrm>
        </p:spPr>
        <p:txBody>
          <a:bodyPr/>
          <a:lstStyle/>
          <a:p>
            <a:fld id="{B2102BAA-C61A-4A39-BDF1-4340D572B82C}" type="slidenum">
              <a:rPr lang="en-US" smtClean="0"/>
              <a:t>11</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nvGraphicFramePr>
        <p:xfrm>
          <a:off x="353391" y="265043"/>
          <a:ext cx="11452080" cy="308229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fontAlgn="t"/>
                      <a:br>
                        <a:rPr lang="en-US">
                          <a:effectLst/>
                          <a:highlight>
                            <a:srgbClr val="FFFFFF"/>
                          </a:highlight>
                        </a:rPr>
                      </a:br>
                      <a:r>
                        <a:rPr lang="en-US">
                          <a:effectLst/>
                          <a:highlight>
                            <a:srgbClr val="FFFFFF"/>
                          </a:highlight>
                          <a:latin typeface="+mj-lt"/>
                        </a:rPr>
                        <a:t>N/A</a:t>
                      </a: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marL="52070" indent="-287020" rtl="0" fontAlgn="t">
                        <a:spcBef>
                          <a:spcPts val="0"/>
                        </a:spcBef>
                        <a:spcAft>
                          <a:spcPts val="0"/>
                        </a:spcAft>
                      </a:pPr>
                      <a:br>
                        <a:rPr lang="en-US">
                          <a:effectLst/>
                          <a:highlight>
                            <a:srgbClr val="FFFFFF"/>
                          </a:highlight>
                          <a:latin typeface="Georgia"/>
                        </a:rPr>
                      </a:br>
                      <a:r>
                        <a:rPr lang="en-US" sz="1800" b="1" i="0" kern="1200">
                          <a:solidFill>
                            <a:schemeClr val="dk1"/>
                          </a:solidFill>
                          <a:effectLst/>
                          <a:latin typeface="+mj-lt"/>
                          <a:ea typeface="+mn-ea"/>
                          <a:cs typeface="+mn-cs"/>
                        </a:rPr>
                        <a:t>See Kindergarten through grade five for the Foundations for Reading standards.</a:t>
                      </a:r>
                      <a:endParaRPr lang="en-US">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3343965"/>
            <a:ext cx="11456505" cy="892552"/>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Georgia"/>
              </a:rPr>
              <a:t> </a:t>
            </a:r>
            <a:br>
              <a:rPr lang="en-US">
                <a:latin typeface="Georgia"/>
              </a:rPr>
            </a:br>
            <a:r>
              <a:rPr lang="en-US" sz="1600" b="1" u="sng">
                <a:solidFill>
                  <a:srgbClr val="FFFFFF"/>
                </a:solidFill>
                <a:latin typeface="Georgia"/>
                <a:cs typeface="Calibri"/>
              </a:rPr>
              <a:t>Revisions</a:t>
            </a:r>
            <a:r>
              <a:rPr lang="en-US" sz="1600" b="1">
                <a:solidFill>
                  <a:srgbClr val="FFFFFF"/>
                </a:solidFill>
                <a:latin typeface="Georgia"/>
                <a:cs typeface="Calibri"/>
              </a:rPr>
              <a:t>:</a:t>
            </a:r>
          </a:p>
          <a:p>
            <a:pPr marL="228600" indent="-228600">
              <a:buFont typeface=""/>
              <a:buChar char="•"/>
            </a:pPr>
            <a:r>
              <a:rPr lang="en-US" b="1">
                <a:solidFill>
                  <a:schemeClr val="bg2"/>
                </a:solidFill>
                <a:latin typeface="+mj-lt"/>
              </a:rPr>
              <a:t>Foundations for Reading  begins in grade K and ends in Grade 5</a:t>
            </a:r>
            <a:r>
              <a:rPr lang="en-US" b="1">
                <a:solidFill>
                  <a:schemeClr val="bg2"/>
                </a:solidFill>
              </a:rPr>
              <a:t>. </a:t>
            </a:r>
            <a:endParaRPr lang="en-US" sz="1600" b="1">
              <a:solidFill>
                <a:schemeClr val="bg2"/>
              </a:solidFill>
              <a:latin typeface="Georgia"/>
              <a:cs typeface="Calibri"/>
            </a:endParaRPr>
          </a:p>
        </p:txBody>
      </p:sp>
      <p:sp>
        <p:nvSpPr>
          <p:cNvPr id="2" name="AutoShape 2" descr="https://gbc-powerpoint.officeapps.live.com/pods/GetClipboardImage.ashx?Id=0f161145-bb5f-4759-87f7-a1bf76e05b59&amp;DC=GB4&amp;pkey=3088cc25-fea9-4f89-8e47-8179a4e9ddfd&amp;wdwaccluster=GB4"/>
          <p:cNvSpPr>
            <a:spLocks noChangeAspect="1" noChangeArrowheads="1"/>
          </p:cNvSpPr>
          <p:nvPr/>
        </p:nvSpPr>
        <p:spPr bwMode="auto">
          <a:xfrm>
            <a:off x="2190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3861593"/>
      </p:ext>
    </p:extLst>
  </p:cSld>
  <p:clrMapOvr>
    <a:masterClrMapping/>
  </p:clrMapOvr>
  <mc:AlternateContent xmlns:mc="http://schemas.openxmlformats.org/markup-compatibility/2006" xmlns:p14="http://schemas.microsoft.com/office/powerpoint/2010/main">
    <mc:Choice Requires="p14">
      <p:transition spd="slow" p14:dur="2000" advTm="51691"/>
    </mc:Choice>
    <mc:Fallback xmlns="">
      <p:transition spd="slow" advTm="51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Developing Skilled Readers and Building Reading Stamina</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12</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65323158"/>
      </p:ext>
    </p:extLst>
  </p:cSld>
  <p:clrMapOvr>
    <a:masterClrMapping/>
  </p:clrMapOvr>
  <mc:AlternateContent xmlns:mc="http://schemas.openxmlformats.org/markup-compatibility/2006" xmlns:p14="http://schemas.microsoft.com/office/powerpoint/2010/main">
    <mc:Choice Requires="p14">
      <p:transition spd="slow" p14:dur="2000" advTm="39799"/>
    </mc:Choice>
    <mc:Fallback xmlns="">
      <p:transition spd="slow" advTm="39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13</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2047686016"/>
              </p:ext>
            </p:extLst>
          </p:nvPr>
        </p:nvGraphicFramePr>
        <p:xfrm>
          <a:off x="353391" y="265043"/>
          <a:ext cx="11452080" cy="391668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a:latin typeface="+mj-lt"/>
                        </a:rPr>
                        <a:t>10.4 The student will read, comprehend, and analyze literary texts of different cultures and eras. </a:t>
                      </a:r>
                    </a:p>
                    <a:p>
                      <a:pPr lvl="0" algn="l">
                        <a:lnSpc>
                          <a:spcPct val="100000"/>
                        </a:lnSpc>
                        <a:spcBef>
                          <a:spcPts val="0"/>
                        </a:spcBef>
                        <a:spcAft>
                          <a:spcPts val="0"/>
                        </a:spcAft>
                        <a:buNone/>
                      </a:pPr>
                      <a:r>
                        <a:rPr lang="en-US" sz="1100">
                          <a:latin typeface="+mj-lt"/>
                        </a:rPr>
                        <a:t>• a) Make inferences and draw conclusions using references from the text(s) for support. </a:t>
                      </a:r>
                    </a:p>
                    <a:p>
                      <a:pPr lvl="0" algn="l">
                        <a:lnSpc>
                          <a:spcPct val="100000"/>
                        </a:lnSpc>
                        <a:spcBef>
                          <a:spcPts val="0"/>
                        </a:spcBef>
                        <a:spcAft>
                          <a:spcPts val="0"/>
                        </a:spcAft>
                        <a:buNone/>
                      </a:pPr>
                      <a:r>
                        <a:rPr lang="en-US" sz="1100">
                          <a:latin typeface="+mj-lt"/>
                        </a:rPr>
                        <a:t>• g) Interpret how themes are connected within and across texts. </a:t>
                      </a:r>
                    </a:p>
                    <a:p>
                      <a:pPr lvl="0" algn="l">
                        <a:lnSpc>
                          <a:spcPct val="100000"/>
                        </a:lnSpc>
                        <a:spcBef>
                          <a:spcPts val="0"/>
                        </a:spcBef>
                        <a:spcAft>
                          <a:spcPts val="0"/>
                        </a:spcAft>
                        <a:buNone/>
                      </a:pPr>
                      <a:r>
                        <a:rPr lang="en-US" sz="1100">
                          <a:latin typeface="+mj-lt"/>
                        </a:rPr>
                        <a:t>• j) Compare/contrast details in literary and informational nonfiction texts. </a:t>
                      </a:r>
                    </a:p>
                    <a:p>
                      <a:pPr lvl="0" algn="l">
                        <a:lnSpc>
                          <a:spcPct val="100000"/>
                        </a:lnSpc>
                        <a:spcBef>
                          <a:spcPts val="0"/>
                        </a:spcBef>
                        <a:spcAft>
                          <a:spcPts val="0"/>
                        </a:spcAft>
                        <a:buNone/>
                      </a:pPr>
                      <a:r>
                        <a:rPr lang="en-US" sz="1100">
                          <a:latin typeface="+mj-lt"/>
                        </a:rPr>
                        <a:t>• m) Use reading strategies to monitor comprehension throughout the reading process. </a:t>
                      </a:r>
                    </a:p>
                    <a:p>
                      <a:pPr lvl="0" algn="l">
                        <a:lnSpc>
                          <a:spcPct val="100000"/>
                        </a:lnSpc>
                        <a:spcBef>
                          <a:spcPts val="0"/>
                        </a:spcBef>
                        <a:spcAft>
                          <a:spcPts val="0"/>
                        </a:spcAft>
                        <a:buNone/>
                      </a:pPr>
                      <a:endParaRPr lang="en-US" sz="1100">
                        <a:latin typeface="+mj-lt"/>
                      </a:endParaRPr>
                    </a:p>
                    <a:p>
                      <a:pPr lvl="0" algn="l">
                        <a:lnSpc>
                          <a:spcPct val="100000"/>
                        </a:lnSpc>
                        <a:spcBef>
                          <a:spcPts val="0"/>
                        </a:spcBef>
                        <a:spcAft>
                          <a:spcPts val="0"/>
                        </a:spcAft>
                        <a:buNone/>
                      </a:pPr>
                      <a:r>
                        <a:rPr lang="en-US" sz="1400" b="1">
                          <a:latin typeface="+mj-lt"/>
                        </a:rPr>
                        <a:t>10.5 The student will read, interpret, analyze, and evaluate nonfiction texts. </a:t>
                      </a:r>
                    </a:p>
                    <a:p>
                      <a:pPr lvl="0" algn="l">
                        <a:lnSpc>
                          <a:spcPct val="100000"/>
                        </a:lnSpc>
                        <a:spcBef>
                          <a:spcPts val="0"/>
                        </a:spcBef>
                        <a:spcAft>
                          <a:spcPts val="0"/>
                        </a:spcAft>
                        <a:buNone/>
                      </a:pPr>
                      <a:r>
                        <a:rPr lang="en-US" sz="1100">
                          <a:latin typeface="+mj-lt"/>
                        </a:rPr>
                        <a:t>• f) Draw conclusions and make inferences on explicit and implied information using textual support as evidence.</a:t>
                      </a:r>
                    </a:p>
                    <a:p>
                      <a:pPr marL="171450" lvl="0" indent="-171450" algn="l">
                        <a:lnSpc>
                          <a:spcPct val="100000"/>
                        </a:lnSpc>
                        <a:spcBef>
                          <a:spcPts val="0"/>
                        </a:spcBef>
                        <a:spcAft>
                          <a:spcPts val="0"/>
                        </a:spcAft>
                        <a:buFont typeface="Arial" panose="020B0604020202020204" pitchFamily="34" charset="0"/>
                        <a:buChar char="•"/>
                      </a:pPr>
                      <a:r>
                        <a:rPr lang="en-US" sz="1100">
                          <a:latin typeface="+mj-lt"/>
                        </a:rPr>
                        <a:t>j) Use reading strategies throughout the reading process to monitor comprehension</a:t>
                      </a:r>
                      <a:r>
                        <a:rPr lang="en-US" sz="1100"/>
                        <a:t>. </a:t>
                      </a:r>
                      <a:br>
                        <a:rPr lang="en-US" sz="1100" b="0" i="0" u="none" strike="noStrike" noProof="0">
                          <a:solidFill>
                            <a:srgbClr val="000000"/>
                          </a:solidFill>
                          <a:effectLst/>
                          <a:highlight>
                            <a:srgbClr val="FFFFFF"/>
                          </a:highlight>
                          <a:latin typeface="Times New Roman"/>
                        </a:rPr>
                      </a:br>
                      <a:endParaRPr lang="en-US" sz="1100" b="0" i="0" u="none" strike="noStrike" noProof="0">
                        <a:solidFill>
                          <a:srgbClr val="000000"/>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rgbClr val="000000"/>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a:solidFill>
                          <a:schemeClr val="accent1"/>
                        </a:solidFill>
                        <a:effectLst/>
                        <a:highlight>
                          <a:srgbClr val="FFFFFF"/>
                        </a:highlight>
                        <a:latin typeface="Georgia"/>
                      </a:endParaRPr>
                    </a:p>
                    <a:p>
                      <a:pPr marL="0" lvl="0" indent="0">
                        <a:spcBef>
                          <a:spcPts val="0"/>
                        </a:spcBef>
                        <a:spcAft>
                          <a:spcPts val="0"/>
                        </a:spcAft>
                        <a:buClr>
                          <a:srgbClr val="003C71"/>
                        </a:buClr>
                        <a:buNone/>
                      </a:pPr>
                      <a:endParaRPr lang="en-US">
                        <a:solidFill>
                          <a:schemeClr val="accent1"/>
                        </a:solidFill>
                        <a:latin typeface="Georgia"/>
                      </a:endParaRPr>
                    </a:p>
                    <a:p>
                      <a:pPr fontAlgn="t"/>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Clr>
                          <a:srgbClr val="003C71"/>
                        </a:buClr>
                        <a:buNone/>
                      </a:pPr>
                      <a:r>
                        <a:rPr lang="en-US" sz="1400" b="1">
                          <a:latin typeface="+mj-lt"/>
                        </a:rPr>
                        <a:t>10.DSR The student will build knowledge and comprehension skills from reading a range of challenging, content-rich texts. This includes fluently reading and gathering evidence from grade-level complex texts, reading widely on topics to gain worthwhile knowledge and vocabulary, and using reading strategies when comprehension breaks down. </a:t>
                      </a:r>
                    </a:p>
                    <a:p>
                      <a:pPr lvl="0" algn="l">
                        <a:lnSpc>
                          <a:spcPct val="100000"/>
                        </a:lnSpc>
                        <a:spcBef>
                          <a:spcPts val="0"/>
                        </a:spcBef>
                        <a:spcAft>
                          <a:spcPts val="0"/>
                        </a:spcAft>
                        <a:buClr>
                          <a:srgbClr val="003C71"/>
                        </a:buClr>
                        <a:buNone/>
                      </a:pPr>
                      <a:endParaRPr lang="en-US" sz="1400" b="1">
                        <a:latin typeface="+mj-lt"/>
                      </a:endParaRPr>
                    </a:p>
                    <a:p>
                      <a:pPr marL="228600" lvl="0" indent="-228600" algn="l">
                        <a:lnSpc>
                          <a:spcPct val="100000"/>
                        </a:lnSpc>
                        <a:spcBef>
                          <a:spcPts val="0"/>
                        </a:spcBef>
                        <a:spcAft>
                          <a:spcPts val="0"/>
                        </a:spcAft>
                        <a:buClr>
                          <a:srgbClr val="003C71"/>
                        </a:buClr>
                        <a:buAutoNum type="alphaUcPeriod"/>
                      </a:pPr>
                      <a:r>
                        <a:rPr lang="en-US" sz="1100">
                          <a:latin typeface="+mj-lt"/>
                        </a:rPr>
                        <a:t>Read a variety of grade-level complex text with accuracy, automaticity, appropriate rate, and meaningful expression in successive readings to support comprehension. Monitor while reading to confirm or self-correct word recognition and understanding, as necessary (Reading Fluency, K-12). </a:t>
                      </a:r>
                    </a:p>
                    <a:p>
                      <a:pPr marL="228600" lvl="0" indent="-228600" algn="l">
                        <a:lnSpc>
                          <a:spcPct val="100000"/>
                        </a:lnSpc>
                        <a:spcBef>
                          <a:spcPts val="0"/>
                        </a:spcBef>
                        <a:spcAft>
                          <a:spcPts val="0"/>
                        </a:spcAft>
                        <a:buClr>
                          <a:srgbClr val="003C71"/>
                        </a:buClr>
                        <a:buAutoNum type="alphaUcPeriod"/>
                      </a:pPr>
                      <a:endParaRPr lang="en-US" sz="1100">
                        <a:latin typeface="+mj-lt"/>
                      </a:endParaRPr>
                    </a:p>
                    <a:p>
                      <a:pPr marL="228600" lvl="0" indent="-228600" algn="l">
                        <a:lnSpc>
                          <a:spcPct val="100000"/>
                        </a:lnSpc>
                        <a:spcBef>
                          <a:spcPts val="0"/>
                        </a:spcBef>
                        <a:spcAft>
                          <a:spcPts val="0"/>
                        </a:spcAft>
                        <a:buClr>
                          <a:srgbClr val="003C71"/>
                        </a:buClr>
                        <a:buAutoNum type="alphaUcPeriod"/>
                      </a:pPr>
                      <a:r>
                        <a:rPr lang="en-US" sz="1100">
                          <a:latin typeface="+mj-lt"/>
                        </a:rPr>
                        <a:t>Proficiently read and comprehend a variety of literary and informational texts that exhibit complexity at the higher range of the grades 9-10 band (See the Quantitative and Qualitative Analysis charts for determining complexity in the Appendix.) (Text Complexity, 2-12).</a:t>
                      </a:r>
                    </a:p>
                    <a:p>
                      <a:pPr marL="52070" indent="-287020" rtl="0" fontAlgn="t">
                        <a:spcBef>
                          <a:spcPts val="0"/>
                        </a:spcBef>
                        <a:spcAft>
                          <a:spcPts val="0"/>
                        </a:spcAft>
                      </a:pPr>
                      <a:r>
                        <a:rPr lang="en-US" sz="1400" b="1">
                          <a:solidFill>
                            <a:schemeClr val="accent1"/>
                          </a:solidFill>
                          <a:effectLst/>
                          <a:highlight>
                            <a:srgbClr val="FFFFFF"/>
                          </a:highlight>
                          <a:latin typeface="Georgia"/>
                        </a:rPr>
                        <a:t> </a:t>
                      </a: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966" y="4307904"/>
            <a:ext cx="11456505" cy="1261884"/>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Georgia"/>
              </a:rPr>
              <a:t> </a:t>
            </a:r>
            <a:br>
              <a:rPr lang="en-US">
                <a:latin typeface="Georgia"/>
              </a:rPr>
            </a:br>
            <a:r>
              <a:rPr lang="en-US" sz="1600" b="1" u="sng">
                <a:solidFill>
                  <a:srgbClr val="FFFFFF"/>
                </a:solidFill>
                <a:latin typeface="Georgia"/>
                <a:cs typeface="Calibri"/>
              </a:rPr>
              <a:t>Revisions</a:t>
            </a:r>
            <a:r>
              <a:rPr lang="en-US" sz="1600" b="1">
                <a:solidFill>
                  <a:srgbClr val="FFFFFF"/>
                </a:solidFill>
                <a:latin typeface="Georgia"/>
                <a:cs typeface="Calibri"/>
              </a:rPr>
              <a:t>:</a:t>
            </a:r>
          </a:p>
          <a:p>
            <a:r>
              <a:rPr lang="en-US" sz="1400">
                <a:solidFill>
                  <a:schemeClr val="bg2"/>
                </a:solidFill>
                <a:latin typeface="Georgia"/>
                <a:ea typeface="+mn-lt"/>
                <a:cs typeface="+mn-lt"/>
              </a:rPr>
              <a:t>• 10.DSR.1. A. - Combines skill identified in 2017 10.4m and 10.j with new content additions in 2024 (see the "Additions to Grade 10” section). </a:t>
            </a:r>
            <a:endParaRPr lang="en-US">
              <a:solidFill>
                <a:schemeClr val="bg2"/>
              </a:solidFill>
              <a:latin typeface="Georgia"/>
              <a:ea typeface="+mn-lt"/>
              <a:cs typeface="+mn-lt"/>
            </a:endParaRPr>
          </a:p>
          <a:p>
            <a:r>
              <a:rPr lang="en-US" sz="1400">
                <a:solidFill>
                  <a:schemeClr val="bg2"/>
                </a:solidFill>
                <a:latin typeface="Georgia"/>
                <a:ea typeface="+mn-lt"/>
                <a:cs typeface="+mn-lt"/>
              </a:rPr>
              <a:t>• 10.DSR.1. B. - Combines 2017 10.4 and 10.5 to demonstrate comprehension when reading both literary and informational texts at the grades 9-10 band.</a:t>
            </a:r>
            <a:endParaRPr lang="en-US">
              <a:solidFill>
                <a:schemeClr val="bg2"/>
              </a:solidFill>
              <a:latin typeface="Georgia"/>
              <a:ea typeface="+mn-lt"/>
              <a:cs typeface="+mn-lt"/>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81762987"/>
      </p:ext>
    </p:extLst>
  </p:cSld>
  <p:clrMapOvr>
    <a:masterClrMapping/>
  </p:clrMapOvr>
  <mc:AlternateContent xmlns:mc="http://schemas.openxmlformats.org/markup-compatibility/2006" xmlns:p14="http://schemas.microsoft.com/office/powerpoint/2010/main">
    <mc:Choice Requires="p14">
      <p:transition spd="slow" p14:dur="2000" advTm="75381"/>
    </mc:Choice>
    <mc:Fallback xmlns="">
      <p:transition spd="slow" advTm="75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14</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2535787202"/>
              </p:ext>
            </p:extLst>
          </p:nvPr>
        </p:nvGraphicFramePr>
        <p:xfrm>
          <a:off x="353391" y="265043"/>
          <a:ext cx="11452080" cy="487680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a:latin typeface="+mj-lt"/>
                        </a:rPr>
                        <a:t>10.4 The student will read, comprehend, and analyze literary texts of different cultures and eras. </a:t>
                      </a:r>
                    </a:p>
                    <a:p>
                      <a:pPr lvl="0" algn="l">
                        <a:lnSpc>
                          <a:spcPct val="100000"/>
                        </a:lnSpc>
                        <a:spcBef>
                          <a:spcPts val="0"/>
                        </a:spcBef>
                        <a:spcAft>
                          <a:spcPts val="0"/>
                        </a:spcAft>
                        <a:buNone/>
                      </a:pPr>
                      <a:r>
                        <a:rPr lang="en-US" sz="1100">
                          <a:latin typeface="+mj-lt"/>
                        </a:rPr>
                        <a:t>• a) Make inferences and draw conclusions using references from the text(s) for support. </a:t>
                      </a:r>
                    </a:p>
                    <a:p>
                      <a:pPr lvl="0" algn="l">
                        <a:lnSpc>
                          <a:spcPct val="100000"/>
                        </a:lnSpc>
                        <a:spcBef>
                          <a:spcPts val="0"/>
                        </a:spcBef>
                        <a:spcAft>
                          <a:spcPts val="0"/>
                        </a:spcAft>
                        <a:buNone/>
                      </a:pPr>
                      <a:r>
                        <a:rPr lang="en-US" sz="1100">
                          <a:latin typeface="+mj-lt"/>
                        </a:rPr>
                        <a:t>• g) Interpret how themes are connected within and across texts. </a:t>
                      </a:r>
                    </a:p>
                    <a:p>
                      <a:pPr lvl="0" algn="l">
                        <a:lnSpc>
                          <a:spcPct val="100000"/>
                        </a:lnSpc>
                        <a:spcBef>
                          <a:spcPts val="0"/>
                        </a:spcBef>
                        <a:spcAft>
                          <a:spcPts val="0"/>
                        </a:spcAft>
                        <a:buNone/>
                      </a:pPr>
                      <a:r>
                        <a:rPr lang="en-US" sz="1100">
                          <a:latin typeface="+mj-lt"/>
                        </a:rPr>
                        <a:t>• j) Compare/contrast details in literary and informational nonfiction texts. </a:t>
                      </a:r>
                    </a:p>
                    <a:p>
                      <a:pPr lvl="0" algn="l">
                        <a:lnSpc>
                          <a:spcPct val="100000"/>
                        </a:lnSpc>
                        <a:spcBef>
                          <a:spcPts val="0"/>
                        </a:spcBef>
                        <a:spcAft>
                          <a:spcPts val="0"/>
                        </a:spcAft>
                        <a:buNone/>
                      </a:pPr>
                      <a:r>
                        <a:rPr lang="en-US" sz="1100">
                          <a:latin typeface="+mj-lt"/>
                        </a:rPr>
                        <a:t>• m) Use reading strategies to monitor comprehension throughout the reading process. </a:t>
                      </a:r>
                    </a:p>
                    <a:p>
                      <a:pPr lvl="0" algn="l">
                        <a:lnSpc>
                          <a:spcPct val="100000"/>
                        </a:lnSpc>
                        <a:spcBef>
                          <a:spcPts val="0"/>
                        </a:spcBef>
                        <a:spcAft>
                          <a:spcPts val="0"/>
                        </a:spcAft>
                        <a:buNone/>
                      </a:pPr>
                      <a:endParaRPr lang="en-US" sz="1100">
                        <a:latin typeface="+mj-lt"/>
                      </a:endParaRPr>
                    </a:p>
                    <a:p>
                      <a:pPr lvl="0" algn="l">
                        <a:lnSpc>
                          <a:spcPct val="100000"/>
                        </a:lnSpc>
                        <a:spcBef>
                          <a:spcPts val="0"/>
                        </a:spcBef>
                        <a:spcAft>
                          <a:spcPts val="0"/>
                        </a:spcAft>
                        <a:buNone/>
                      </a:pPr>
                      <a:r>
                        <a:rPr lang="en-US" sz="1400" b="1">
                          <a:latin typeface="+mj-lt"/>
                        </a:rPr>
                        <a:t>10.5 The student will read, interpret, analyze, and evaluate nonfiction texts. </a:t>
                      </a:r>
                    </a:p>
                    <a:p>
                      <a:pPr lvl="0" algn="l">
                        <a:lnSpc>
                          <a:spcPct val="100000"/>
                        </a:lnSpc>
                        <a:spcBef>
                          <a:spcPts val="0"/>
                        </a:spcBef>
                        <a:spcAft>
                          <a:spcPts val="0"/>
                        </a:spcAft>
                        <a:buNone/>
                      </a:pPr>
                      <a:r>
                        <a:rPr lang="en-US" sz="1100">
                          <a:latin typeface="+mj-lt"/>
                        </a:rPr>
                        <a:t>• f) Draw conclusions and make inferences on explicit and implied information using textual support as evidence.</a:t>
                      </a:r>
                    </a:p>
                    <a:p>
                      <a:pPr marL="171450" lvl="0" indent="-171450" algn="l">
                        <a:lnSpc>
                          <a:spcPct val="100000"/>
                        </a:lnSpc>
                        <a:spcBef>
                          <a:spcPts val="0"/>
                        </a:spcBef>
                        <a:spcAft>
                          <a:spcPts val="0"/>
                        </a:spcAft>
                        <a:buFont typeface="Arial" panose="020B0604020202020204" pitchFamily="34" charset="0"/>
                        <a:buChar char="•"/>
                      </a:pPr>
                      <a:r>
                        <a:rPr lang="en-US" sz="1100">
                          <a:latin typeface="+mj-lt"/>
                        </a:rPr>
                        <a:t>j) Use reading strategies throughout the reading process to monitor comprehension</a:t>
                      </a:r>
                      <a:r>
                        <a:rPr lang="en-US" sz="1100"/>
                        <a:t>. </a:t>
                      </a:r>
                      <a:br>
                        <a:rPr lang="en-US" sz="1100" b="0" i="0" u="none" strike="noStrike" noProof="0">
                          <a:solidFill>
                            <a:srgbClr val="000000"/>
                          </a:solidFill>
                          <a:effectLst/>
                          <a:highlight>
                            <a:srgbClr val="FFFFFF"/>
                          </a:highlight>
                          <a:latin typeface="Times New Roman"/>
                        </a:rPr>
                      </a:br>
                      <a:endParaRPr lang="en-US" sz="1100" b="0" i="0" u="none" strike="noStrike" noProof="0">
                        <a:solidFill>
                          <a:srgbClr val="000000"/>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rgbClr val="000000"/>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a:solidFill>
                          <a:schemeClr val="accent1"/>
                        </a:solidFill>
                        <a:effectLst/>
                        <a:highlight>
                          <a:srgbClr val="FFFFFF"/>
                        </a:highlight>
                        <a:latin typeface="Georgia"/>
                      </a:endParaRPr>
                    </a:p>
                    <a:p>
                      <a:pPr marL="0" lvl="0" indent="0">
                        <a:spcBef>
                          <a:spcPts val="0"/>
                        </a:spcBef>
                        <a:spcAft>
                          <a:spcPts val="0"/>
                        </a:spcAft>
                        <a:buClr>
                          <a:srgbClr val="003C71"/>
                        </a:buClr>
                        <a:buNone/>
                      </a:pPr>
                      <a:endParaRPr lang="en-US">
                        <a:solidFill>
                          <a:schemeClr val="accent1"/>
                        </a:solidFill>
                        <a:latin typeface="Georgia"/>
                      </a:endParaRPr>
                    </a:p>
                    <a:p>
                      <a:pPr fontAlgn="t"/>
                      <a:br>
                        <a:rPr lang="en-US">
                          <a:effectLst/>
                          <a:highlight>
                            <a:srgbClr val="FFFFFF"/>
                          </a:highlight>
                        </a:rPr>
                      </a:b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Clr>
                          <a:srgbClr val="003C71"/>
                        </a:buClr>
                        <a:buNone/>
                      </a:pPr>
                      <a:r>
                        <a:rPr lang="en-US" sz="1400" b="1">
                          <a:latin typeface="+mj-lt"/>
                        </a:rPr>
                        <a:t>10.DSR The student will build knowledge and comprehension skills from reading a range of challenging, content-rich texts. This includes fluently reading and gathering evidence from grade-level complex texts, reading widely on topics to gain worthwhile knowledge and vocabulary, and using reading strategies when comprehension breaks down.</a:t>
                      </a:r>
                    </a:p>
                    <a:p>
                      <a:pPr marL="0" lvl="0" indent="0" algn="l">
                        <a:lnSpc>
                          <a:spcPct val="100000"/>
                        </a:lnSpc>
                        <a:spcBef>
                          <a:spcPts val="0"/>
                        </a:spcBef>
                        <a:spcAft>
                          <a:spcPts val="0"/>
                        </a:spcAft>
                        <a:buClr>
                          <a:srgbClr val="003C71"/>
                        </a:buClr>
                        <a:buNone/>
                      </a:pPr>
                      <a:r>
                        <a:rPr lang="en-US" sz="1100">
                          <a:latin typeface="+mj-lt"/>
                        </a:rPr>
                        <a:t>C. When responding to text through discussions and/or writing, draw several pieces of evidence from grade-level complex texts to support claims, conclusions, and inferences, including quoting or paraphrasing from texts accurately and tracing where relevant evidence is located (Textual Evidence, K-12).</a:t>
                      </a:r>
                    </a:p>
                    <a:p>
                      <a:pPr marL="0" lvl="0" indent="0" algn="l">
                        <a:lnSpc>
                          <a:spcPct val="100000"/>
                        </a:lnSpc>
                        <a:spcBef>
                          <a:spcPts val="0"/>
                        </a:spcBef>
                        <a:spcAft>
                          <a:spcPts val="0"/>
                        </a:spcAft>
                        <a:buClr>
                          <a:srgbClr val="003C71"/>
                        </a:buClr>
                        <a:buNone/>
                      </a:pPr>
                      <a:endParaRPr lang="en-US" sz="1100">
                        <a:latin typeface="+mj-lt"/>
                      </a:endParaRPr>
                    </a:p>
                    <a:p>
                      <a:pPr marL="0" lvl="0" indent="0" algn="l">
                        <a:lnSpc>
                          <a:spcPct val="100000"/>
                        </a:lnSpc>
                        <a:spcBef>
                          <a:spcPts val="0"/>
                        </a:spcBef>
                        <a:spcAft>
                          <a:spcPts val="0"/>
                        </a:spcAft>
                        <a:buClr>
                          <a:srgbClr val="003C71"/>
                        </a:buClr>
                        <a:buNone/>
                      </a:pPr>
                      <a:r>
                        <a:rPr lang="en-US" sz="1100">
                          <a:latin typeface="+mj-lt"/>
                        </a:rPr>
                        <a:t>D.</a:t>
                      </a:r>
                      <a:r>
                        <a:rPr lang="en-US" sz="1100" baseline="0">
                          <a:latin typeface="+mj-lt"/>
                        </a:rPr>
                        <a:t> </a:t>
                      </a:r>
                      <a:r>
                        <a:rPr lang="en-US" sz="1100">
                          <a:latin typeface="+mj-lt"/>
                        </a:rPr>
                        <a:t>Regularly engage in reading a series of conceptually related texts organized around topics of study to build knowledge and vocabulary (These texts should be at a range of complexity levels so students can read the texts independently, with peers, or with modest support.). Use this background knowledge as context for new learning (Deep Reading on Topics to Build Knowledge and Vocabulary, K-12).</a:t>
                      </a:r>
                    </a:p>
                    <a:p>
                      <a:pPr marL="0" lvl="0" indent="0" algn="l">
                        <a:lnSpc>
                          <a:spcPct val="100000"/>
                        </a:lnSpc>
                        <a:spcBef>
                          <a:spcPts val="0"/>
                        </a:spcBef>
                        <a:spcAft>
                          <a:spcPts val="0"/>
                        </a:spcAft>
                        <a:buClr>
                          <a:srgbClr val="003C71"/>
                        </a:buClr>
                        <a:buNone/>
                      </a:pPr>
                      <a:endParaRPr lang="en-US" sz="1100">
                        <a:latin typeface="+mj-lt"/>
                      </a:endParaRPr>
                    </a:p>
                    <a:p>
                      <a:pPr marL="0" lvl="0" indent="0" algn="l">
                        <a:lnSpc>
                          <a:spcPct val="100000"/>
                        </a:lnSpc>
                        <a:spcBef>
                          <a:spcPts val="0"/>
                        </a:spcBef>
                        <a:spcAft>
                          <a:spcPts val="0"/>
                        </a:spcAft>
                        <a:buClr>
                          <a:srgbClr val="003C71"/>
                        </a:buClr>
                        <a:buNone/>
                      </a:pPr>
                      <a:r>
                        <a:rPr lang="en-US" sz="1100">
                          <a:latin typeface="+mj-lt"/>
                        </a:rPr>
                        <a:t>E.</a:t>
                      </a:r>
                      <a:r>
                        <a:rPr lang="en-US" sz="1100" baseline="0">
                          <a:latin typeface="+mj-lt"/>
                        </a:rPr>
                        <a:t> </a:t>
                      </a:r>
                      <a:r>
                        <a:rPr lang="en-US" sz="1100">
                          <a:latin typeface="+mj-lt"/>
                        </a:rPr>
                        <a:t>Use reading strategies as needed to aid and monitor comprehension when encountering challenging sections of text. These sense-making strategies attend to text structure, common organizational structures, summarizing, asking questions of the text, and others (Reading Strategies, 3- 12). *Note: These standards will be applied when students are reading, writing, collaborating, and researching as described in the remaining standards.</a:t>
                      </a:r>
                      <a:br>
                        <a:rPr lang="en-US">
                          <a:solidFill>
                            <a:srgbClr val="003C71"/>
                          </a:solidFill>
                          <a:effectLst/>
                          <a:highlight>
                            <a:srgbClr val="FFFFFF"/>
                          </a:highlight>
                          <a:latin typeface="Georgia"/>
                        </a:rPr>
                      </a:br>
                      <a:r>
                        <a:rPr lang="en-US" sz="1400" b="1">
                          <a:solidFill>
                            <a:schemeClr val="accent1"/>
                          </a:solidFill>
                          <a:effectLst/>
                          <a:highlight>
                            <a:srgbClr val="FFFFFF"/>
                          </a:highlight>
                          <a:latin typeface="Georgia"/>
                        </a:rPr>
                        <a:t> </a:t>
                      </a: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966" y="5011341"/>
            <a:ext cx="11456505" cy="1846659"/>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Georgia"/>
              </a:rPr>
              <a:t> </a:t>
            </a:r>
            <a:r>
              <a:rPr lang="en-US" sz="1600" b="1" u="sng">
                <a:solidFill>
                  <a:srgbClr val="FFFFFF"/>
                </a:solidFill>
                <a:latin typeface="Georgia"/>
                <a:cs typeface="Calibri"/>
              </a:rPr>
              <a:t>Revisions</a:t>
            </a:r>
            <a:r>
              <a:rPr lang="en-US" sz="1600" b="1">
                <a:solidFill>
                  <a:srgbClr val="FFFFFF"/>
                </a:solidFill>
                <a:latin typeface="Georgia"/>
                <a:cs typeface="Calibri"/>
              </a:rPr>
              <a:t>:</a:t>
            </a:r>
          </a:p>
          <a:p>
            <a:r>
              <a:rPr lang="en-US" sz="1200">
                <a:solidFill>
                  <a:schemeClr val="bg2"/>
                </a:solidFill>
                <a:latin typeface="Georgia"/>
                <a:ea typeface="+mn-lt"/>
                <a:cs typeface="+mn-lt"/>
              </a:rPr>
              <a:t>• 10.DSR.1. C. - Combines 2017 10.4a, 10.5f and 10.6l to apply comprehension of what is read through discussion and/or writing by providing textual evidence utilizing skills such as supporting claims, making inferences, and drawing conclusions.</a:t>
            </a:r>
            <a:endParaRPr lang="en-US">
              <a:solidFill>
                <a:schemeClr val="bg2"/>
              </a:solidFill>
              <a:latin typeface="Georgia"/>
              <a:ea typeface="+mn-lt"/>
              <a:cs typeface="+mn-lt"/>
            </a:endParaRPr>
          </a:p>
          <a:p>
            <a:endParaRPr lang="en-US" sz="1200">
              <a:solidFill>
                <a:schemeClr val="bg2"/>
              </a:solidFill>
              <a:latin typeface="+mj-lt"/>
            </a:endParaRPr>
          </a:p>
          <a:p>
            <a:r>
              <a:rPr lang="en-US" sz="1200">
                <a:solidFill>
                  <a:schemeClr val="bg2"/>
                </a:solidFill>
                <a:latin typeface="+mj-lt"/>
              </a:rPr>
              <a:t>• 10.DSR.D: Building upon 2017's 10.4.j, this sub-strand focuses on regularly engaging in reading related texts to build knowledge and vocabulary, emphasizing a range of complexity levels for independent reading and utilizing background knowledge for new learning.</a:t>
            </a:r>
          </a:p>
          <a:p>
            <a:endParaRPr lang="en-US" sz="1200">
              <a:solidFill>
                <a:schemeClr val="bg2"/>
              </a:solidFill>
              <a:latin typeface="+mj-lt"/>
            </a:endParaRPr>
          </a:p>
          <a:p>
            <a:r>
              <a:rPr lang="en-US" sz="1200">
                <a:solidFill>
                  <a:schemeClr val="bg2"/>
                </a:solidFill>
                <a:latin typeface="Georgia"/>
                <a:ea typeface="+mn-lt"/>
                <a:cs typeface="+mn-lt"/>
              </a:rPr>
              <a:t>• 10.DSR.1. E. - Addresses skill identified in 2017 10.4m and 10.5j to use reading strategies effectively when encountering a challenging section of text. Specifies reading strategies that could be used. </a:t>
            </a:r>
            <a:endParaRPr lang="en-US">
              <a:solidFill>
                <a:schemeClr val="bg2"/>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20324083"/>
      </p:ext>
    </p:extLst>
  </p:cSld>
  <p:clrMapOvr>
    <a:masterClrMapping/>
  </p:clrMapOvr>
  <mc:AlternateContent xmlns:mc="http://schemas.openxmlformats.org/markup-compatibility/2006" xmlns:p14="http://schemas.microsoft.com/office/powerpoint/2010/main">
    <mc:Choice Requires="p14">
      <p:transition spd="slow" p14:dur="2000" advTm="39857"/>
    </mc:Choice>
    <mc:Fallback xmlns="">
      <p:transition spd="slow" advTm="39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Reading and Vocabulary </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15</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87019935"/>
      </p:ext>
    </p:extLst>
  </p:cSld>
  <p:clrMapOvr>
    <a:masterClrMapping/>
  </p:clrMapOvr>
  <mc:AlternateContent xmlns:mc="http://schemas.openxmlformats.org/markup-compatibility/2006" xmlns:p14="http://schemas.microsoft.com/office/powerpoint/2010/main">
    <mc:Choice Requires="p14">
      <p:transition spd="slow" p14:dur="2000" advTm="17364"/>
    </mc:Choice>
    <mc:Fallback xmlns="">
      <p:transition spd="slow" advTm="17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16</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052600170"/>
              </p:ext>
            </p:extLst>
          </p:nvPr>
        </p:nvGraphicFramePr>
        <p:xfrm>
          <a:off x="353391" y="265043"/>
          <a:ext cx="11452080" cy="483108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marL="0" lvl="0" indent="0" algn="l">
                        <a:lnSpc>
                          <a:spcPct val="100000"/>
                        </a:lnSpc>
                        <a:spcBef>
                          <a:spcPts val="0"/>
                        </a:spcBef>
                        <a:spcAft>
                          <a:spcPts val="0"/>
                        </a:spcAft>
                        <a:buClr>
                          <a:srgbClr val="003C71"/>
                        </a:buClr>
                        <a:buNone/>
                      </a:pPr>
                      <a:endParaRPr lang="en-US" sz="1100" b="0" i="0" u="none" strike="noStrike" noProof="0">
                        <a:solidFill>
                          <a:srgbClr val="000000"/>
                        </a:solidFill>
                        <a:effectLst/>
                        <a:highlight>
                          <a:srgbClr val="FFFFFF"/>
                        </a:highlight>
                        <a:latin typeface="Georgia"/>
                      </a:endParaRPr>
                    </a:p>
                    <a:p>
                      <a:pPr lvl="0" algn="l">
                        <a:lnSpc>
                          <a:spcPct val="100000"/>
                        </a:lnSpc>
                        <a:spcBef>
                          <a:spcPts val="0"/>
                        </a:spcBef>
                        <a:spcAft>
                          <a:spcPts val="0"/>
                        </a:spcAft>
                        <a:buNone/>
                      </a:pPr>
                      <a:r>
                        <a:rPr lang="en-US" sz="1400" b="1" i="0" u="none" strike="noStrike" noProof="0">
                          <a:solidFill>
                            <a:schemeClr val="accent1"/>
                          </a:solidFill>
                          <a:effectLst/>
                          <a:highlight>
                            <a:srgbClr val="FFFFFF"/>
                          </a:highlight>
                          <a:latin typeface="+mj-lt"/>
                        </a:rPr>
                        <a:t>1</a:t>
                      </a:r>
                      <a:r>
                        <a:rPr lang="en-US" sz="1400" b="1">
                          <a:latin typeface="+mj-lt"/>
                        </a:rPr>
                        <a:t>0.3 The student will apply knowledge of word origins, derivations, and figurative language to extend vocabulary development in authentic texts. </a:t>
                      </a:r>
                    </a:p>
                    <a:p>
                      <a:pPr lvl="0" algn="l">
                        <a:lnSpc>
                          <a:spcPct val="100000"/>
                        </a:lnSpc>
                        <a:spcBef>
                          <a:spcPts val="0"/>
                        </a:spcBef>
                        <a:spcAft>
                          <a:spcPts val="0"/>
                        </a:spcAft>
                        <a:buNone/>
                      </a:pPr>
                      <a:r>
                        <a:rPr lang="en-US" sz="1100">
                          <a:latin typeface="+mj-lt"/>
                        </a:rPr>
                        <a:t>• a) Use structural analysis of roots, affixes, synonyms, and antonyms, to understand complex words. </a:t>
                      </a:r>
                    </a:p>
                    <a:p>
                      <a:pPr lvl="0" algn="l">
                        <a:lnSpc>
                          <a:spcPct val="100000"/>
                        </a:lnSpc>
                        <a:spcBef>
                          <a:spcPts val="0"/>
                        </a:spcBef>
                        <a:spcAft>
                          <a:spcPts val="0"/>
                        </a:spcAft>
                        <a:buNone/>
                      </a:pPr>
                      <a:r>
                        <a:rPr lang="en-US" sz="1100">
                          <a:latin typeface="+mj-lt"/>
                        </a:rPr>
                        <a:t>• b) Use context, structure, and connotations to determine meanings of words and phrases. • c) Discriminate between connotative and denotative meanings and interpret the connotation. </a:t>
                      </a:r>
                    </a:p>
                    <a:p>
                      <a:pPr lvl="0" algn="l">
                        <a:lnSpc>
                          <a:spcPct val="100000"/>
                        </a:lnSpc>
                        <a:spcBef>
                          <a:spcPts val="0"/>
                        </a:spcBef>
                        <a:spcAft>
                          <a:spcPts val="0"/>
                        </a:spcAft>
                        <a:buNone/>
                      </a:pPr>
                      <a:r>
                        <a:rPr lang="en-US" sz="1100">
                          <a:latin typeface="+mj-lt"/>
                        </a:rPr>
                        <a:t>• d) Explain the meaning of common idioms. </a:t>
                      </a:r>
                    </a:p>
                    <a:p>
                      <a:pPr lvl="0" algn="l">
                        <a:lnSpc>
                          <a:spcPct val="100000"/>
                        </a:lnSpc>
                        <a:spcBef>
                          <a:spcPts val="0"/>
                        </a:spcBef>
                        <a:spcAft>
                          <a:spcPts val="0"/>
                        </a:spcAft>
                        <a:buNone/>
                      </a:pPr>
                      <a:r>
                        <a:rPr lang="en-US" sz="1100">
                          <a:latin typeface="+mj-lt"/>
                        </a:rPr>
                        <a:t>• e) Explain the meaning of literary and classical allusions and figurative language in text. </a:t>
                      </a:r>
                    </a:p>
                    <a:p>
                      <a:pPr lvl="0" algn="l">
                        <a:lnSpc>
                          <a:spcPct val="100000"/>
                        </a:lnSpc>
                        <a:spcBef>
                          <a:spcPts val="0"/>
                        </a:spcBef>
                        <a:spcAft>
                          <a:spcPts val="0"/>
                        </a:spcAft>
                        <a:buNone/>
                      </a:pPr>
                      <a:r>
                        <a:rPr lang="en-US" sz="1100">
                          <a:latin typeface="+mj-lt"/>
                        </a:rPr>
                        <a:t>• f) Extend general and cross-curricular vocabulary through speaking, listening, reading, and writing</a:t>
                      </a:r>
                      <a:r>
                        <a:rPr lang="en-US" sz="1400"/>
                        <a:t>.</a:t>
                      </a:r>
                      <a:endParaRPr lang="en-US" sz="1400" b="1" i="0" u="none" strike="noStrike" noProof="0">
                        <a:solidFill>
                          <a:schemeClr val="accent1"/>
                        </a:solidFill>
                        <a:effectLst/>
                        <a:highlight>
                          <a:srgbClr val="FFFFFF"/>
                        </a:highlight>
                        <a:latin typeface="Georgia"/>
                      </a:endParaRPr>
                    </a:p>
                    <a:p>
                      <a:pPr lvl="0" indent="0" algn="l">
                        <a:lnSpc>
                          <a:spcPct val="100000"/>
                        </a:lnSpc>
                        <a:spcBef>
                          <a:spcPts val="0"/>
                        </a:spcBef>
                        <a:spcAft>
                          <a:spcPts val="0"/>
                        </a:spcAft>
                        <a:buClr>
                          <a:srgbClr val="003C71"/>
                        </a:buClr>
                        <a:buNone/>
                      </a:pPr>
                      <a:br>
                        <a:rPr lang="en-US" sz="1100" b="0" i="0" u="none" strike="noStrike" noProof="0">
                          <a:solidFill>
                            <a:srgbClr val="000000"/>
                          </a:solidFill>
                          <a:effectLst/>
                          <a:highlight>
                            <a:srgbClr val="FFFFFF"/>
                          </a:highlight>
                          <a:latin typeface="Times New Roman"/>
                        </a:rPr>
                      </a:br>
                      <a:endParaRPr lang="en-US" sz="1100" b="0" i="0" u="none" strike="noStrike" noProof="0">
                        <a:solidFill>
                          <a:srgbClr val="000000"/>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rgbClr val="000000"/>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a:solidFill>
                          <a:schemeClr val="accent1"/>
                        </a:solidFill>
                        <a:effectLst/>
                        <a:highlight>
                          <a:srgbClr val="FFFFFF"/>
                        </a:highlight>
                        <a:latin typeface="Georgia"/>
                      </a:endParaRPr>
                    </a:p>
                    <a:p>
                      <a:pPr marL="0" lvl="0" indent="0">
                        <a:spcBef>
                          <a:spcPts val="0"/>
                        </a:spcBef>
                        <a:spcAft>
                          <a:spcPts val="0"/>
                        </a:spcAft>
                        <a:buClr>
                          <a:srgbClr val="003C71"/>
                        </a:buClr>
                        <a:buNone/>
                      </a:pPr>
                      <a:endParaRPr lang="en-US">
                        <a:solidFill>
                          <a:schemeClr val="accent1"/>
                        </a:solidFill>
                        <a:latin typeface="Georgia"/>
                      </a:endParaRPr>
                    </a:p>
                    <a:p>
                      <a:pPr fontAlgn="t"/>
                      <a:br>
                        <a:rPr lang="en-US">
                          <a:effectLst/>
                          <a:highlight>
                            <a:srgbClr val="FFFFFF"/>
                          </a:highlight>
                        </a:rPr>
                      </a:b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a:latin typeface="+mj-lt"/>
                        </a:rPr>
                        <a:t>10.RV The student will systematically build vocabulary and word knowledge based on grade ten content and text. .</a:t>
                      </a:r>
                    </a:p>
                    <a:p>
                      <a:pPr lvl="0" algn="l">
                        <a:lnSpc>
                          <a:spcPct val="100000"/>
                        </a:lnSpc>
                        <a:spcBef>
                          <a:spcPts val="0"/>
                        </a:spcBef>
                        <a:spcAft>
                          <a:spcPts val="0"/>
                        </a:spcAft>
                        <a:buNone/>
                      </a:pPr>
                      <a:endParaRPr lang="en-US" sz="1400" b="1">
                        <a:latin typeface="+mj-lt"/>
                      </a:endParaRPr>
                    </a:p>
                    <a:p>
                      <a:pPr lvl="0" algn="l">
                        <a:lnSpc>
                          <a:spcPct val="100000"/>
                        </a:lnSpc>
                        <a:spcBef>
                          <a:spcPts val="0"/>
                        </a:spcBef>
                        <a:spcAft>
                          <a:spcPts val="0"/>
                        </a:spcAft>
                        <a:buNone/>
                      </a:pPr>
                      <a:r>
                        <a:rPr lang="en-US" sz="1400" b="1">
                          <a:latin typeface="+mj-lt"/>
                        </a:rPr>
                        <a:t>10.RV.1 Vocabulary Development and Word Analysis </a:t>
                      </a:r>
                    </a:p>
                    <a:p>
                      <a:pPr marL="228600" lvl="0" indent="-228600" algn="l">
                        <a:lnSpc>
                          <a:spcPct val="100000"/>
                        </a:lnSpc>
                        <a:spcBef>
                          <a:spcPts val="0"/>
                        </a:spcBef>
                        <a:spcAft>
                          <a:spcPts val="0"/>
                        </a:spcAft>
                        <a:buAutoNum type="alphaUcPeriod"/>
                      </a:pPr>
                      <a:r>
                        <a:rPr lang="en-US" sz="1100">
                          <a:latin typeface="+mj-lt"/>
                        </a:rPr>
                        <a:t>Develop and accurately use general academic and content-specific vocabulary through reading, discussing, and writing about grade-level texts and topics.</a:t>
                      </a:r>
                    </a:p>
                    <a:p>
                      <a:pPr marL="228600" lvl="0" indent="-228600" algn="l">
                        <a:lnSpc>
                          <a:spcPct val="100000"/>
                        </a:lnSpc>
                        <a:spcBef>
                          <a:spcPts val="0"/>
                        </a:spcBef>
                        <a:spcAft>
                          <a:spcPts val="0"/>
                        </a:spcAft>
                        <a:buAutoNum type="alphaUcPeriod"/>
                      </a:pPr>
                      <a:r>
                        <a:rPr lang="en-US" sz="1100">
                          <a:latin typeface="+mj-lt"/>
                        </a:rPr>
                        <a:t>Use context and sentence structure to clarify the literal and figurative meanings of words and phrases.</a:t>
                      </a:r>
                    </a:p>
                    <a:p>
                      <a:pPr marL="228600" lvl="0" indent="-228600" algn="l">
                        <a:lnSpc>
                          <a:spcPct val="100000"/>
                        </a:lnSpc>
                        <a:spcBef>
                          <a:spcPts val="0"/>
                        </a:spcBef>
                        <a:spcAft>
                          <a:spcPts val="0"/>
                        </a:spcAft>
                        <a:buAutoNum type="alphaUcPeriod"/>
                      </a:pPr>
                      <a:r>
                        <a:rPr lang="en-US" sz="1100">
                          <a:latin typeface="+mj-lt"/>
                        </a:rPr>
                        <a:t>Use structural analysis of roots, affixes, and etymology to clarify the meanings of unfamiliar and complex words.</a:t>
                      </a:r>
                    </a:p>
                    <a:p>
                      <a:pPr marL="228600" lvl="0" indent="-228600" algn="l">
                        <a:lnSpc>
                          <a:spcPct val="100000"/>
                        </a:lnSpc>
                        <a:spcBef>
                          <a:spcPts val="0"/>
                        </a:spcBef>
                        <a:spcAft>
                          <a:spcPts val="0"/>
                        </a:spcAft>
                        <a:buAutoNum type="alphaUcPeriod"/>
                      </a:pPr>
                      <a:r>
                        <a:rPr lang="en-US" sz="1100">
                          <a:latin typeface="+mj-lt"/>
                        </a:rPr>
                        <a:t>Discriminate between the connotative and denotative meanings and interpret the connotations(s).</a:t>
                      </a:r>
                    </a:p>
                    <a:p>
                      <a:pPr marL="228600" lvl="0" indent="-228600" algn="l">
                        <a:lnSpc>
                          <a:spcPct val="100000"/>
                        </a:lnSpc>
                        <a:spcBef>
                          <a:spcPts val="0"/>
                        </a:spcBef>
                        <a:spcAft>
                          <a:spcPts val="0"/>
                        </a:spcAft>
                        <a:buAutoNum type="alphaUcPeriod"/>
                      </a:pPr>
                      <a:r>
                        <a:rPr lang="en-US" sz="1100">
                          <a:latin typeface="+mj-lt"/>
                        </a:rPr>
                        <a:t>Identify and explain idiomatic language in context.</a:t>
                      </a:r>
                    </a:p>
                    <a:p>
                      <a:pPr marL="228600" lvl="0" indent="-228600" algn="l">
                        <a:lnSpc>
                          <a:spcPct val="100000"/>
                        </a:lnSpc>
                        <a:spcBef>
                          <a:spcPts val="0"/>
                        </a:spcBef>
                        <a:spcAft>
                          <a:spcPts val="0"/>
                        </a:spcAft>
                        <a:buAutoNum type="alphaUcPeriod"/>
                      </a:pPr>
                      <a:r>
                        <a:rPr lang="en-US" sz="1100">
                          <a:latin typeface="+mj-lt"/>
                        </a:rPr>
                        <a:t>Explain how the use of literary and classical allusions and figurative language in a text connects to other works or historical events.</a:t>
                      </a:r>
                    </a:p>
                    <a:p>
                      <a:pPr marL="228600" lvl="0" indent="-228600" algn="l">
                        <a:lnSpc>
                          <a:spcPct val="100000"/>
                        </a:lnSpc>
                        <a:spcBef>
                          <a:spcPts val="0"/>
                        </a:spcBef>
                        <a:spcAft>
                          <a:spcPts val="0"/>
                        </a:spcAft>
                        <a:buAutoNum type="alphaUcPeriod"/>
                      </a:pPr>
                      <a:r>
                        <a:rPr lang="en-US" sz="1100">
                          <a:latin typeface="+mj-lt"/>
                        </a:rPr>
                        <a:t>Use newly learned words and phrases in multiple contexts, including in students’ discussions and speaking and writing.</a:t>
                      </a:r>
                    </a:p>
                    <a:p>
                      <a:pPr lvl="0" algn="l">
                        <a:lnSpc>
                          <a:spcPct val="100000"/>
                        </a:lnSpc>
                        <a:spcBef>
                          <a:spcPts val="0"/>
                        </a:spcBef>
                        <a:spcAft>
                          <a:spcPts val="0"/>
                        </a:spcAft>
                        <a:buClr>
                          <a:srgbClr val="003C71"/>
                        </a:buClr>
                        <a:buAutoNum type="alphaUcPeriod"/>
                      </a:pPr>
                      <a:endParaRPr lang="en-US"/>
                    </a:p>
                    <a:p>
                      <a:pPr marL="285750" lvl="0" indent="-285750" algn="l">
                        <a:lnSpc>
                          <a:spcPct val="100000"/>
                        </a:lnSpc>
                        <a:spcBef>
                          <a:spcPts val="0"/>
                        </a:spcBef>
                        <a:spcAft>
                          <a:spcPts val="0"/>
                        </a:spcAft>
                        <a:buClr>
                          <a:srgbClr val="003C71"/>
                        </a:buClr>
                        <a:buAutoNum type="alphaUcPeriod"/>
                      </a:pPr>
                      <a:endParaRPr lang="en-US"/>
                    </a:p>
                    <a:p>
                      <a:pPr lvl="0" indent="0">
                        <a:spcBef>
                          <a:spcPts val="0"/>
                        </a:spcBef>
                        <a:spcAft>
                          <a:spcPts val="0"/>
                        </a:spcAft>
                        <a:buClr>
                          <a:srgbClr val="003C71"/>
                        </a:buClr>
                        <a:buNone/>
                      </a:pPr>
                      <a:endParaRPr lang="en-US">
                        <a:solidFill>
                          <a:schemeClr val="accent1"/>
                        </a:solidFill>
                      </a:endParaRPr>
                    </a:p>
                    <a:p>
                      <a:pPr marL="52070" indent="-287020" rtl="0" fontAlgn="t">
                        <a:spcBef>
                          <a:spcPts val="0"/>
                        </a:spcBef>
                        <a:spcAft>
                          <a:spcPts val="0"/>
                        </a:spcAft>
                      </a:pPr>
                      <a:br>
                        <a:rPr lang="en-US">
                          <a:solidFill>
                            <a:srgbClr val="003C71"/>
                          </a:solidFill>
                          <a:effectLst/>
                          <a:highlight>
                            <a:srgbClr val="FFFFFF"/>
                          </a:highlight>
                        </a:rPr>
                      </a:br>
                      <a:r>
                        <a:rPr lang="en-US" sz="1400" b="1">
                          <a:solidFill>
                            <a:schemeClr val="accent1"/>
                          </a:solidFill>
                          <a:effectLst/>
                          <a:highlight>
                            <a:srgbClr val="FFFFFF"/>
                          </a:highlight>
                          <a:latin typeface="Calibri"/>
                        </a:rPr>
                        <a:t> </a:t>
                      </a:r>
                      <a:endParaRPr lang="en-US">
                        <a:solidFill>
                          <a:schemeClr val="accent1"/>
                        </a:solidFill>
                        <a:effectLst/>
                        <a:highlight>
                          <a:srgbClr val="FFFFFF"/>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3391" y="4365010"/>
            <a:ext cx="11456505" cy="1661993"/>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Georgia"/>
              </a:rPr>
              <a:t> </a:t>
            </a:r>
            <a:r>
              <a:rPr lang="en-US" sz="1600" b="1" u="sng">
                <a:solidFill>
                  <a:srgbClr val="FFFFFF"/>
                </a:solidFill>
                <a:latin typeface="Georgia"/>
                <a:cs typeface="Calibri"/>
              </a:rPr>
              <a:t>Revisions</a:t>
            </a:r>
            <a:r>
              <a:rPr lang="en-US" sz="1600" b="1">
                <a:solidFill>
                  <a:srgbClr val="FFFFFF"/>
                </a:solidFill>
                <a:latin typeface="Georgia"/>
                <a:cs typeface="Calibri"/>
              </a:rPr>
              <a:t>:</a:t>
            </a:r>
          </a:p>
          <a:p>
            <a:pPr>
              <a:buFont typeface="Arial"/>
              <a:buChar char="•"/>
            </a:pPr>
            <a:r>
              <a:rPr lang="en-US" sz="1400">
                <a:solidFill>
                  <a:schemeClr val="bg2"/>
                </a:solidFill>
                <a:latin typeface="Georgia"/>
                <a:ea typeface="+mn-lt"/>
                <a:cs typeface="+mn-lt"/>
              </a:rPr>
              <a:t> 10.RV.1 A. - Aligns to the skills identified in 2017 10.3f and enhances the integration of academic and content vocabulary when listening, reading, and discussing grade ten texts and topics. </a:t>
            </a:r>
          </a:p>
          <a:p>
            <a:pPr>
              <a:buFont typeface="Arial"/>
              <a:buChar char="•"/>
            </a:pPr>
            <a:r>
              <a:rPr lang="en-US" sz="1400">
                <a:solidFill>
                  <a:schemeClr val="bg2"/>
                </a:solidFill>
                <a:latin typeface="Georgia"/>
                <a:ea typeface="+mn-lt"/>
                <a:cs typeface="+mn-lt"/>
              </a:rPr>
              <a:t> 10.RV.1 B. - Aligns with 2017 10.3b and includes using context to clarify the literal and figurative meanings of words and phrases. </a:t>
            </a:r>
          </a:p>
          <a:p>
            <a:pPr>
              <a:buFont typeface="Arial"/>
              <a:buChar char="•"/>
            </a:pPr>
            <a:r>
              <a:rPr lang="en-US" sz="1400">
                <a:solidFill>
                  <a:schemeClr val="bg2"/>
                </a:solidFill>
                <a:latin typeface="Georgia"/>
                <a:ea typeface="+mn-lt"/>
                <a:cs typeface="+mn-lt"/>
              </a:rPr>
              <a:t> 10.RV.1 C. - Aligns with 2017 10.3a and includes etymology to help clarify the meanings of unfamiliar and complex words. </a:t>
            </a:r>
          </a:p>
          <a:p>
            <a:pPr>
              <a:buFont typeface="Arial"/>
              <a:buChar char="•"/>
            </a:pPr>
            <a:r>
              <a:rPr lang="en-US" sz="1400">
                <a:solidFill>
                  <a:schemeClr val="bg2"/>
                </a:solidFill>
                <a:latin typeface="Georgia"/>
                <a:ea typeface="+mn-lt"/>
                <a:cs typeface="+mn-lt"/>
              </a:rPr>
              <a:t> 10.RV.1 D. - Aligns with 2017 10.3c. </a:t>
            </a:r>
          </a:p>
          <a:p>
            <a:pPr>
              <a:buFont typeface="Arial"/>
              <a:buChar char="•"/>
            </a:pPr>
            <a:r>
              <a:rPr lang="en-US" sz="1400">
                <a:solidFill>
                  <a:schemeClr val="bg2"/>
                </a:solidFill>
                <a:latin typeface="Georgia"/>
                <a:ea typeface="+mn-lt"/>
                <a:cs typeface="+mn-lt"/>
              </a:rPr>
              <a:t> 10.RV.1 E. - Aligns with 2017 10.3d.</a:t>
            </a:r>
            <a:endParaRPr lang="en-US" sz="1200">
              <a:solidFill>
                <a:schemeClr val="bg2"/>
              </a:solidFill>
              <a:latin typeface="Georgia"/>
              <a:cs typeface="Calibri"/>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63719107"/>
      </p:ext>
    </p:extLst>
  </p:cSld>
  <p:clrMapOvr>
    <a:masterClrMapping/>
  </p:clrMapOvr>
  <mc:AlternateContent xmlns:mc="http://schemas.openxmlformats.org/markup-compatibility/2006" xmlns:p14="http://schemas.microsoft.com/office/powerpoint/2010/main">
    <mc:Choice Requires="p14">
      <p:transition spd="slow" p14:dur="2000" advTm="77105"/>
    </mc:Choice>
    <mc:Fallback xmlns="">
      <p:transition spd="slow" advTm="77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Reading Literary Text</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17</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11975068"/>
      </p:ext>
    </p:extLst>
  </p:cSld>
  <p:clrMapOvr>
    <a:masterClrMapping/>
  </p:clrMapOvr>
  <mc:AlternateContent xmlns:mc="http://schemas.openxmlformats.org/markup-compatibility/2006" xmlns:p14="http://schemas.microsoft.com/office/powerpoint/2010/main">
    <mc:Choice Requires="p14">
      <p:transition spd="slow" p14:dur="2000" advTm="20587"/>
    </mc:Choice>
    <mc:Fallback xmlns="">
      <p:transition spd="slow" advTm="20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18</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2867087030"/>
              </p:ext>
            </p:extLst>
          </p:nvPr>
        </p:nvGraphicFramePr>
        <p:xfrm>
          <a:off x="353391" y="265043"/>
          <a:ext cx="11452080" cy="518160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a:solidFill>
                            <a:srgbClr val="000000"/>
                          </a:solidFill>
                          <a:effectLst/>
                          <a:highlight>
                            <a:srgbClr val="FFFFFF"/>
                          </a:highlight>
                          <a:latin typeface="+mj-lt"/>
                        </a:rPr>
                        <a:t>1</a:t>
                      </a:r>
                      <a:r>
                        <a:rPr lang="en-US" sz="1400" b="1">
                          <a:latin typeface="+mj-lt"/>
                        </a:rPr>
                        <a:t>0.4 The student will read, comprehend, and analyze literary texts of different cultures and eras. </a:t>
                      </a:r>
                    </a:p>
                    <a:p>
                      <a:pPr lvl="0" algn="l">
                        <a:lnSpc>
                          <a:spcPct val="100000"/>
                        </a:lnSpc>
                        <a:spcBef>
                          <a:spcPts val="0"/>
                        </a:spcBef>
                        <a:spcAft>
                          <a:spcPts val="0"/>
                        </a:spcAft>
                        <a:buNone/>
                      </a:pPr>
                      <a:r>
                        <a:rPr lang="en-US" sz="1100">
                          <a:latin typeface="+mj-lt"/>
                        </a:rPr>
                        <a:t>• a) Make inferences and draw conclusions using references from the text(s) for support </a:t>
                      </a:r>
                    </a:p>
                    <a:p>
                      <a:pPr marL="171450" lvl="0" indent="-171450" algn="l">
                        <a:lnSpc>
                          <a:spcPct val="100000"/>
                        </a:lnSpc>
                        <a:spcBef>
                          <a:spcPts val="0"/>
                        </a:spcBef>
                        <a:spcAft>
                          <a:spcPts val="0"/>
                        </a:spcAft>
                        <a:buFont typeface="Arial" panose="020B0604020202020204" pitchFamily="34" charset="0"/>
                        <a:buChar char="•"/>
                      </a:pPr>
                      <a:r>
                        <a:rPr lang="en-US" sz="1100">
                          <a:latin typeface="+mj-lt"/>
                        </a:rPr>
                        <a:t>b) Analyze the similarities and differences of techniques and literary forms represented in the literature of different cultures and eras.</a:t>
                      </a:r>
                    </a:p>
                    <a:p>
                      <a:pPr marL="171450" lvl="0" indent="-171450" algn="l">
                        <a:lnSpc>
                          <a:spcPct val="100000"/>
                        </a:lnSpc>
                        <a:spcBef>
                          <a:spcPts val="0"/>
                        </a:spcBef>
                        <a:spcAft>
                          <a:spcPts val="0"/>
                        </a:spcAft>
                        <a:buFont typeface="Arial" panose="020B0604020202020204" pitchFamily="34" charset="0"/>
                        <a:buChar char="•"/>
                      </a:pPr>
                      <a:r>
                        <a:rPr lang="en-US" sz="1100">
                          <a:latin typeface="+mj-lt"/>
                        </a:rPr>
                        <a:t>c) Interpret the cultural or social function of world and ethnic literature. </a:t>
                      </a:r>
                    </a:p>
                    <a:p>
                      <a:pPr marL="171450" lvl="0" indent="-171450" algn="l">
                        <a:lnSpc>
                          <a:spcPct val="100000"/>
                        </a:lnSpc>
                        <a:spcBef>
                          <a:spcPts val="0"/>
                        </a:spcBef>
                        <a:spcAft>
                          <a:spcPts val="0"/>
                        </a:spcAft>
                        <a:buFont typeface="Arial" panose="020B0604020202020204" pitchFamily="34" charset="0"/>
                        <a:buChar char="•"/>
                      </a:pPr>
                      <a:r>
                        <a:rPr lang="en-US" sz="1100">
                          <a:latin typeface="+mj-lt"/>
                        </a:rPr>
                        <a:t>d) Analyze universal themes prevalent in the literature of different cultures. </a:t>
                      </a:r>
                    </a:p>
                    <a:p>
                      <a:pPr marL="171450" lvl="0" indent="-171450" algn="l">
                        <a:lnSpc>
                          <a:spcPct val="100000"/>
                        </a:lnSpc>
                        <a:spcBef>
                          <a:spcPts val="0"/>
                        </a:spcBef>
                        <a:spcAft>
                          <a:spcPts val="0"/>
                        </a:spcAft>
                        <a:buFont typeface="Arial" panose="020B0604020202020204" pitchFamily="34" charset="0"/>
                        <a:buChar char="•"/>
                      </a:pPr>
                      <a:r>
                        <a:rPr lang="en-US" sz="1100">
                          <a:latin typeface="+mj-lt"/>
                        </a:rPr>
                        <a:t>e) Examine a literary selection from several critical perspectives. </a:t>
                      </a:r>
                    </a:p>
                    <a:p>
                      <a:pPr marL="171450" lvl="0" indent="-171450" algn="l">
                        <a:lnSpc>
                          <a:spcPct val="100000"/>
                        </a:lnSpc>
                        <a:spcBef>
                          <a:spcPts val="0"/>
                        </a:spcBef>
                        <a:spcAft>
                          <a:spcPts val="0"/>
                        </a:spcAft>
                        <a:buFont typeface="Arial" panose="020B0604020202020204" pitchFamily="34" charset="0"/>
                        <a:buChar char="•"/>
                      </a:pPr>
                      <a:r>
                        <a:rPr lang="en-US" sz="1100">
                          <a:latin typeface="+mj-lt"/>
                        </a:rPr>
                        <a:t>f) Critique how authors use key literary elements to contribute to meaning including, character development, theme, conflict, and archetypes. </a:t>
                      </a:r>
                    </a:p>
                    <a:p>
                      <a:pPr marL="171450" lvl="0" indent="-171450" algn="l">
                        <a:lnSpc>
                          <a:spcPct val="100000"/>
                        </a:lnSpc>
                        <a:spcBef>
                          <a:spcPts val="0"/>
                        </a:spcBef>
                        <a:spcAft>
                          <a:spcPts val="0"/>
                        </a:spcAft>
                        <a:buFont typeface="Arial" panose="020B0604020202020204" pitchFamily="34" charset="0"/>
                        <a:buChar char="•"/>
                      </a:pPr>
                      <a:r>
                        <a:rPr lang="en-US" sz="1100">
                          <a:latin typeface="+mj-lt"/>
                        </a:rPr>
                        <a:t>g) Interpret how themes are connected within and across texts. </a:t>
                      </a:r>
                    </a:p>
                    <a:p>
                      <a:pPr marL="171450" lvl="0" indent="-171450" algn="l">
                        <a:lnSpc>
                          <a:spcPct val="100000"/>
                        </a:lnSpc>
                        <a:spcBef>
                          <a:spcPts val="0"/>
                        </a:spcBef>
                        <a:spcAft>
                          <a:spcPts val="0"/>
                        </a:spcAft>
                        <a:buFont typeface="Arial" panose="020B0604020202020204" pitchFamily="34" charset="0"/>
                        <a:buChar char="•"/>
                      </a:pPr>
                      <a:r>
                        <a:rPr lang="en-US" sz="1100">
                          <a:latin typeface="+mj-lt"/>
                        </a:rPr>
                        <a:t>h) Explain the influence of historical context on the form, style, and point of view of a literary text(s). </a:t>
                      </a:r>
                    </a:p>
                    <a:p>
                      <a:pPr marL="171450" lvl="0" indent="-171450" algn="l">
                        <a:lnSpc>
                          <a:spcPct val="100000"/>
                        </a:lnSpc>
                        <a:spcBef>
                          <a:spcPts val="0"/>
                        </a:spcBef>
                        <a:spcAft>
                          <a:spcPts val="0"/>
                        </a:spcAft>
                        <a:buFont typeface="Arial" panose="020B0604020202020204" pitchFamily="34" charset="0"/>
                        <a:buChar char="•"/>
                      </a:pPr>
                      <a:r>
                        <a:rPr lang="en-US" sz="1100" err="1">
                          <a:latin typeface="+mj-lt"/>
                        </a:rPr>
                        <a:t>i</a:t>
                      </a:r>
                      <a:r>
                        <a:rPr lang="en-US" sz="1100">
                          <a:latin typeface="+mj-lt"/>
                        </a:rPr>
                        <a:t>) Evaluate how an author’s specific word choices, syntax, tone, and voice shape the intended meaning of the text. </a:t>
                      </a:r>
                    </a:p>
                    <a:p>
                      <a:pPr marL="171450" lvl="0" indent="-171450" algn="l">
                        <a:lnSpc>
                          <a:spcPct val="100000"/>
                        </a:lnSpc>
                        <a:spcBef>
                          <a:spcPts val="0"/>
                        </a:spcBef>
                        <a:spcAft>
                          <a:spcPts val="0"/>
                        </a:spcAft>
                        <a:buFont typeface="Arial" panose="020B0604020202020204" pitchFamily="34" charset="0"/>
                        <a:buChar char="•"/>
                      </a:pPr>
                      <a:r>
                        <a:rPr lang="en-US" sz="1100">
                          <a:latin typeface="+mj-lt"/>
                        </a:rPr>
                        <a:t>j) Compare/contrast details in literary and informational nonfiction texts. </a:t>
                      </a:r>
                    </a:p>
                    <a:p>
                      <a:pPr marL="171450" lvl="0" indent="-171450" algn="l">
                        <a:lnSpc>
                          <a:spcPct val="100000"/>
                        </a:lnSpc>
                        <a:spcBef>
                          <a:spcPts val="0"/>
                        </a:spcBef>
                        <a:spcAft>
                          <a:spcPts val="0"/>
                        </a:spcAft>
                        <a:buFont typeface="Arial" panose="020B0604020202020204" pitchFamily="34" charset="0"/>
                        <a:buChar char="•"/>
                      </a:pPr>
                      <a:r>
                        <a:rPr lang="en-US" sz="1100">
                          <a:latin typeface="+mj-lt"/>
                        </a:rPr>
                        <a:t>k) Compare and contrast how literary devices convey a message and elicit a reader’s emotions. </a:t>
                      </a:r>
                    </a:p>
                    <a:p>
                      <a:pPr marL="171450" lvl="0" indent="-171450" algn="l">
                        <a:lnSpc>
                          <a:spcPct val="100000"/>
                        </a:lnSpc>
                        <a:spcBef>
                          <a:spcPts val="0"/>
                        </a:spcBef>
                        <a:spcAft>
                          <a:spcPts val="0"/>
                        </a:spcAft>
                        <a:buFont typeface="Arial" panose="020B0604020202020204" pitchFamily="34" charset="0"/>
                        <a:buChar char="•"/>
                      </a:pPr>
                      <a:r>
                        <a:rPr lang="en-US" sz="1100">
                          <a:latin typeface="+mj-lt"/>
                        </a:rPr>
                        <a:t>l) Compare and contrast character development in a play to characterization in other literary forms. </a:t>
                      </a:r>
                    </a:p>
                    <a:p>
                      <a:pPr marL="171450" lvl="0" indent="-171450" algn="l">
                        <a:lnSpc>
                          <a:spcPct val="100000"/>
                        </a:lnSpc>
                        <a:spcBef>
                          <a:spcPts val="0"/>
                        </a:spcBef>
                        <a:spcAft>
                          <a:spcPts val="0"/>
                        </a:spcAft>
                        <a:buFont typeface="Arial" panose="020B0604020202020204" pitchFamily="34" charset="0"/>
                        <a:buChar char="•"/>
                      </a:pPr>
                      <a:r>
                        <a:rPr lang="en-US" sz="1100">
                          <a:latin typeface="+mj-lt"/>
                        </a:rPr>
                        <a:t>m) Use reading strategies to monitor comprehension throughout the reading process.</a:t>
                      </a:r>
                      <a:br>
                        <a:rPr lang="en-US">
                          <a:effectLst/>
                          <a:highlight>
                            <a:srgbClr val="FFFFFF"/>
                          </a:highlight>
                        </a:rPr>
                      </a:br>
                      <a:endParaRPr lang="en-US">
                        <a:effectLst/>
                        <a:highlight>
                          <a:srgbClr val="FFFFFF"/>
                        </a:highligh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Clr>
                          <a:srgbClr val="003C71"/>
                        </a:buClr>
                        <a:buNone/>
                      </a:pPr>
                      <a:r>
                        <a:rPr lang="en-US" sz="1400" b="1">
                          <a:latin typeface="+mj-lt"/>
                        </a:rPr>
                        <a:t>10.RL The student will use textual evidence to demonstrate comprehension and build knowledge from a variety of grade-level complex literary texts read to include literary nonfiction. (including world, British, and American literature), narratives, poetry, and drama, with an emphasis on world literature. </a:t>
                      </a:r>
                    </a:p>
                    <a:p>
                      <a:pPr lvl="0" algn="l">
                        <a:lnSpc>
                          <a:spcPct val="100000"/>
                        </a:lnSpc>
                        <a:spcBef>
                          <a:spcPts val="0"/>
                        </a:spcBef>
                        <a:spcAft>
                          <a:spcPts val="0"/>
                        </a:spcAft>
                        <a:buClr>
                          <a:srgbClr val="003C71"/>
                        </a:buClr>
                        <a:buNone/>
                      </a:pPr>
                      <a:endParaRPr lang="en-US" sz="1400" b="1">
                        <a:latin typeface="+mj-lt"/>
                      </a:endParaRPr>
                    </a:p>
                    <a:p>
                      <a:pPr lvl="0" algn="l">
                        <a:lnSpc>
                          <a:spcPct val="100000"/>
                        </a:lnSpc>
                        <a:spcBef>
                          <a:spcPts val="0"/>
                        </a:spcBef>
                        <a:spcAft>
                          <a:spcPts val="0"/>
                        </a:spcAft>
                        <a:buClr>
                          <a:srgbClr val="003C71"/>
                        </a:buClr>
                        <a:buNone/>
                      </a:pPr>
                      <a:r>
                        <a:rPr lang="en-US" sz="1400" b="1">
                          <a:latin typeface="+mj-lt"/>
                        </a:rPr>
                        <a:t>10.RL.1 Key Ideas and Plot Details </a:t>
                      </a:r>
                    </a:p>
                    <a:p>
                      <a:pPr marL="228600" lvl="0" indent="-228600" algn="l">
                        <a:lnSpc>
                          <a:spcPct val="100000"/>
                        </a:lnSpc>
                        <a:spcBef>
                          <a:spcPts val="0"/>
                        </a:spcBef>
                        <a:spcAft>
                          <a:spcPts val="0"/>
                        </a:spcAft>
                        <a:buClr>
                          <a:srgbClr val="003C71"/>
                        </a:buClr>
                        <a:buAutoNum type="alphaUcPeriod"/>
                      </a:pPr>
                      <a:r>
                        <a:rPr lang="en-US" sz="1100">
                          <a:latin typeface="+mj-lt"/>
                        </a:rPr>
                        <a:t>Analyze the development of universal themes (e.g., survival of the fittest, coming of age, power of love) prevalent in world literature (e.g., short stories, poems, plays, novels, and literary nonfiction) of different cultures and eras. </a:t>
                      </a:r>
                    </a:p>
                    <a:p>
                      <a:pPr marL="228600" lvl="0" indent="-228600" algn="l">
                        <a:lnSpc>
                          <a:spcPct val="100000"/>
                        </a:lnSpc>
                        <a:spcBef>
                          <a:spcPts val="0"/>
                        </a:spcBef>
                        <a:spcAft>
                          <a:spcPts val="0"/>
                        </a:spcAft>
                        <a:buClr>
                          <a:srgbClr val="003C71"/>
                        </a:buClr>
                        <a:buAutoNum type="alphaUcPeriod"/>
                      </a:pPr>
                      <a:r>
                        <a:rPr lang="en-US" sz="1100">
                          <a:latin typeface="+mj-lt"/>
                        </a:rPr>
                        <a:t>Analyze how authors structure texts to advance the plot, explaining how each event gives rise to the next or foreshadows a future event. </a:t>
                      </a:r>
                    </a:p>
                    <a:p>
                      <a:pPr marL="228600" lvl="0" indent="-228600" algn="l">
                        <a:lnSpc>
                          <a:spcPct val="100000"/>
                        </a:lnSpc>
                        <a:spcBef>
                          <a:spcPts val="0"/>
                        </a:spcBef>
                        <a:spcAft>
                          <a:spcPts val="0"/>
                        </a:spcAft>
                        <a:buClr>
                          <a:srgbClr val="003C71"/>
                        </a:buClr>
                        <a:buAutoNum type="alphaUcPeriod"/>
                      </a:pPr>
                      <a:r>
                        <a:rPr lang="en-US" sz="1100">
                          <a:latin typeface="+mj-lt"/>
                        </a:rPr>
                        <a:t>Describe the different character roles in literary texts (e.g., foil, tragic, hero) and their impact on the theme.</a:t>
                      </a:r>
                    </a:p>
                    <a:p>
                      <a:pPr marL="228600" lvl="0" indent="-228600" algn="l">
                        <a:lnSpc>
                          <a:spcPct val="100000"/>
                        </a:lnSpc>
                        <a:spcBef>
                          <a:spcPts val="0"/>
                        </a:spcBef>
                        <a:spcAft>
                          <a:spcPts val="0"/>
                        </a:spcAft>
                        <a:buClr>
                          <a:srgbClr val="003C71"/>
                        </a:buClr>
                        <a:buAutoNum type="alphaUcPeriod"/>
                      </a:pPr>
                      <a:r>
                        <a:rPr lang="en-US" sz="1100" b="0" i="0" u="none" strike="noStrike" noProof="0">
                          <a:latin typeface="Georgia"/>
                        </a:rPr>
                        <a:t>Identify and explain how dramatic conventions (e.g., soliloquy, aside, narration, direct address to the audience) contribute to the theme and effect of plays from various cultures. </a:t>
                      </a:r>
                      <a:endParaRPr lang="en-US" sz="1100">
                        <a:latin typeface="Georgia"/>
                      </a:endParaRPr>
                    </a:p>
                    <a:p>
                      <a:pPr lvl="0" algn="l">
                        <a:lnSpc>
                          <a:spcPct val="100000"/>
                        </a:lnSpc>
                        <a:spcBef>
                          <a:spcPts val="0"/>
                        </a:spcBef>
                        <a:spcAft>
                          <a:spcPts val="0"/>
                        </a:spcAft>
                        <a:buClr>
                          <a:srgbClr val="003C71"/>
                        </a:buClr>
                        <a:buAutoNum type="alphaUcPeriod"/>
                      </a:pPr>
                      <a:endParaRPr lang="en-US"/>
                    </a:p>
                    <a:p>
                      <a:pPr marL="285750" lvl="0" indent="-285750" algn="l">
                        <a:lnSpc>
                          <a:spcPct val="100000"/>
                        </a:lnSpc>
                        <a:spcBef>
                          <a:spcPts val="0"/>
                        </a:spcBef>
                        <a:spcAft>
                          <a:spcPts val="0"/>
                        </a:spcAft>
                        <a:buClr>
                          <a:srgbClr val="003C71"/>
                        </a:buClr>
                        <a:buAutoNum type="alphaUcPeriod"/>
                      </a:pPr>
                      <a:endParaRPr lang="en-US"/>
                    </a:p>
                    <a:p>
                      <a:pPr lvl="0" indent="0">
                        <a:spcBef>
                          <a:spcPts val="0"/>
                        </a:spcBef>
                        <a:spcAft>
                          <a:spcPts val="0"/>
                        </a:spcAft>
                        <a:buClr>
                          <a:srgbClr val="003C71"/>
                        </a:buClr>
                        <a:buNone/>
                      </a:pPr>
                      <a:endParaRPr lang="en-US">
                        <a:solidFill>
                          <a:schemeClr val="accent1"/>
                        </a:solidFill>
                      </a:endParaRPr>
                    </a:p>
                    <a:p>
                      <a:pPr marL="52070" indent="-287020" rtl="0" fontAlgn="t">
                        <a:spcBef>
                          <a:spcPts val="0"/>
                        </a:spcBef>
                        <a:spcAft>
                          <a:spcPts val="0"/>
                        </a:spcAft>
                      </a:pPr>
                      <a:br>
                        <a:rPr lang="en-US">
                          <a:solidFill>
                            <a:srgbClr val="003C71"/>
                          </a:solidFill>
                          <a:effectLst/>
                          <a:highlight>
                            <a:srgbClr val="FFFFFF"/>
                          </a:highlight>
                        </a:rPr>
                      </a:br>
                      <a:r>
                        <a:rPr lang="en-US" sz="1400" b="1">
                          <a:solidFill>
                            <a:schemeClr val="accent1"/>
                          </a:solidFill>
                          <a:effectLst/>
                          <a:highlight>
                            <a:srgbClr val="FFFFFF"/>
                          </a:highlight>
                          <a:latin typeface="Calibri"/>
                        </a:rPr>
                        <a:t> </a:t>
                      </a:r>
                      <a:endParaRPr lang="en-US">
                        <a:solidFill>
                          <a:schemeClr val="accent1"/>
                        </a:solidFill>
                        <a:effectLst/>
                        <a:highlight>
                          <a:srgbClr val="FFFFFF"/>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966" y="4888230"/>
            <a:ext cx="11456505" cy="1661993"/>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a:t>
            </a:r>
            <a:r>
              <a:rPr lang="en-US" sz="1600" b="1" u="sng">
                <a:solidFill>
                  <a:srgbClr val="FFFFFF"/>
                </a:solidFill>
                <a:latin typeface="Georgia"/>
                <a:ea typeface="+mn-lt"/>
                <a:cs typeface="+mn-lt"/>
              </a:rPr>
              <a:t>Revisions</a:t>
            </a:r>
            <a:r>
              <a:rPr lang="en-US" sz="1600" b="1">
                <a:solidFill>
                  <a:srgbClr val="FFFFFF"/>
                </a:solidFill>
                <a:latin typeface="Georgia"/>
                <a:ea typeface="+mn-lt"/>
                <a:cs typeface="+mn-lt"/>
              </a:rPr>
              <a:t>:</a:t>
            </a:r>
          </a:p>
          <a:p>
            <a:r>
              <a:rPr lang="en-US" sz="1400">
                <a:solidFill>
                  <a:schemeClr val="bg2"/>
                </a:solidFill>
                <a:latin typeface="Georgia"/>
                <a:ea typeface="+mn-lt"/>
                <a:cs typeface="+mn-lt"/>
              </a:rPr>
              <a:t>• 10.RL.1 A. - Aligns with 2017 10.4b, 10.4d, and 10.4g. Specifies examples of universal themes and forms of world literature for analysis. </a:t>
            </a:r>
            <a:endParaRPr lang="en-US">
              <a:solidFill>
                <a:schemeClr val="bg2"/>
              </a:solidFill>
              <a:latin typeface="Georgia"/>
              <a:ea typeface="+mn-lt"/>
              <a:cs typeface="+mn-lt"/>
            </a:endParaRPr>
          </a:p>
          <a:p>
            <a:r>
              <a:rPr lang="en-US" sz="1400">
                <a:solidFill>
                  <a:schemeClr val="bg2"/>
                </a:solidFill>
                <a:latin typeface="Georgia"/>
                <a:ea typeface="+mn-lt"/>
                <a:cs typeface="+mn-lt"/>
              </a:rPr>
              <a:t>• 10.RL.1 B. - Aligns with 2017 10.4f and clarifies the analysis of text structure to explain plot development. </a:t>
            </a:r>
            <a:endParaRPr lang="en-US">
              <a:solidFill>
                <a:schemeClr val="bg2"/>
              </a:solidFill>
              <a:latin typeface="Georgia"/>
              <a:ea typeface="+mn-lt"/>
              <a:cs typeface="+mn-lt"/>
            </a:endParaRPr>
          </a:p>
          <a:p>
            <a:r>
              <a:rPr lang="en-US" sz="1400">
                <a:solidFill>
                  <a:schemeClr val="bg2"/>
                </a:solidFill>
                <a:latin typeface="Georgia"/>
                <a:ea typeface="+mn-lt"/>
                <a:cs typeface="+mn-lt"/>
              </a:rPr>
              <a:t>• 10.RL.1 C. - Aligns with 2017 10.4l and increases the rigor to describe the actions of different character types and how they influence the theme. </a:t>
            </a:r>
            <a:endParaRPr lang="en-US">
              <a:solidFill>
                <a:schemeClr val="bg2"/>
              </a:solidFill>
              <a:latin typeface="Georgia"/>
              <a:ea typeface="+mn-lt"/>
              <a:cs typeface="+mn-lt"/>
            </a:endParaRPr>
          </a:p>
          <a:p>
            <a:r>
              <a:rPr lang="en-US" sz="1400">
                <a:solidFill>
                  <a:schemeClr val="bg2"/>
                </a:solidFill>
                <a:latin typeface="Georgia"/>
                <a:ea typeface="+mn-lt"/>
                <a:cs typeface="+mn-lt"/>
              </a:rPr>
              <a:t>• 10.RL.1 D. - Aligns to 2017 10.4l and expands to clarify how dramatic conventions contribute to the theme and effect of plays from various cultures</a:t>
            </a:r>
            <a:endParaRPr lang="en-US">
              <a:solidFill>
                <a:schemeClr val="bg2"/>
              </a:solidFill>
              <a:latin typeface="Georgia"/>
              <a:cs typeface="Calibri"/>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07665471"/>
      </p:ext>
    </p:extLst>
  </p:cSld>
  <p:clrMapOvr>
    <a:masterClrMapping/>
  </p:clrMapOvr>
  <mc:AlternateContent xmlns:mc="http://schemas.openxmlformats.org/markup-compatibility/2006" xmlns:p14="http://schemas.microsoft.com/office/powerpoint/2010/main">
    <mc:Choice Requires="p14">
      <p:transition spd="slow" p14:dur="2000" advTm="45926"/>
    </mc:Choice>
    <mc:Fallback xmlns="">
      <p:transition spd="slow" advTm="45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19</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906780404"/>
              </p:ext>
            </p:extLst>
          </p:nvPr>
        </p:nvGraphicFramePr>
        <p:xfrm>
          <a:off x="353391" y="265043"/>
          <a:ext cx="11452080" cy="489966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a:solidFill>
                            <a:srgbClr val="000000"/>
                          </a:solidFill>
                          <a:effectLst/>
                          <a:highlight>
                            <a:srgbClr val="FFFFFF"/>
                          </a:highlight>
                          <a:latin typeface="+mj-lt"/>
                        </a:rPr>
                        <a:t>1</a:t>
                      </a:r>
                      <a:r>
                        <a:rPr lang="en-US" sz="1400" b="1">
                          <a:latin typeface="+mj-lt"/>
                        </a:rPr>
                        <a:t>0.4 The student will read, comprehend, and analyze literary texts of different cultures and eras. </a:t>
                      </a:r>
                    </a:p>
                    <a:p>
                      <a:pPr lvl="0" algn="l">
                        <a:lnSpc>
                          <a:spcPct val="100000"/>
                        </a:lnSpc>
                        <a:spcBef>
                          <a:spcPts val="0"/>
                        </a:spcBef>
                        <a:spcAft>
                          <a:spcPts val="0"/>
                        </a:spcAft>
                        <a:buNone/>
                      </a:pPr>
                      <a:r>
                        <a:rPr lang="en-US" sz="1100">
                          <a:latin typeface="+mj-lt"/>
                        </a:rPr>
                        <a:t>• a) Make inferences and draw conclusions using references from the text(s) for support </a:t>
                      </a:r>
                    </a:p>
                    <a:p>
                      <a:pPr marL="171450" lvl="0" indent="-171450" algn="l">
                        <a:lnSpc>
                          <a:spcPct val="100000"/>
                        </a:lnSpc>
                        <a:spcBef>
                          <a:spcPts val="0"/>
                        </a:spcBef>
                        <a:spcAft>
                          <a:spcPts val="0"/>
                        </a:spcAft>
                        <a:buFont typeface="Arial" panose="020B0604020202020204" pitchFamily="34" charset="0"/>
                        <a:buChar char="•"/>
                      </a:pPr>
                      <a:r>
                        <a:rPr lang="en-US" sz="1100">
                          <a:latin typeface="+mj-lt"/>
                        </a:rPr>
                        <a:t>b) Analyze the similarities and differences of techniques and literary forms represented in the literature of different cultures and eras.</a:t>
                      </a:r>
                    </a:p>
                    <a:p>
                      <a:pPr marL="171450" lvl="0" indent="-171450" algn="l">
                        <a:lnSpc>
                          <a:spcPct val="100000"/>
                        </a:lnSpc>
                        <a:spcBef>
                          <a:spcPts val="0"/>
                        </a:spcBef>
                        <a:spcAft>
                          <a:spcPts val="0"/>
                        </a:spcAft>
                        <a:buFont typeface="Arial" panose="020B0604020202020204" pitchFamily="34" charset="0"/>
                        <a:buChar char="•"/>
                      </a:pPr>
                      <a:r>
                        <a:rPr lang="en-US" sz="1100">
                          <a:latin typeface="+mj-lt"/>
                        </a:rPr>
                        <a:t>c) Interpret the cultural or social function of world and ethnic literature. </a:t>
                      </a:r>
                    </a:p>
                    <a:p>
                      <a:pPr marL="171450" lvl="0" indent="-171450" algn="l">
                        <a:lnSpc>
                          <a:spcPct val="100000"/>
                        </a:lnSpc>
                        <a:spcBef>
                          <a:spcPts val="0"/>
                        </a:spcBef>
                        <a:spcAft>
                          <a:spcPts val="0"/>
                        </a:spcAft>
                        <a:buFont typeface="Arial" panose="020B0604020202020204" pitchFamily="34" charset="0"/>
                        <a:buChar char="•"/>
                      </a:pPr>
                      <a:r>
                        <a:rPr lang="en-US" sz="1100">
                          <a:latin typeface="+mj-lt"/>
                        </a:rPr>
                        <a:t>d) Analyze universal themes prevalent in the literature of different cultures. </a:t>
                      </a:r>
                    </a:p>
                    <a:p>
                      <a:pPr marL="171450" lvl="0" indent="-171450" algn="l">
                        <a:lnSpc>
                          <a:spcPct val="100000"/>
                        </a:lnSpc>
                        <a:spcBef>
                          <a:spcPts val="0"/>
                        </a:spcBef>
                        <a:spcAft>
                          <a:spcPts val="0"/>
                        </a:spcAft>
                        <a:buFont typeface="Arial" panose="020B0604020202020204" pitchFamily="34" charset="0"/>
                        <a:buChar char="•"/>
                      </a:pPr>
                      <a:r>
                        <a:rPr lang="en-US" sz="1100">
                          <a:latin typeface="+mj-lt"/>
                        </a:rPr>
                        <a:t>e) Examine a literary selection from several critical perspectives. </a:t>
                      </a:r>
                    </a:p>
                    <a:p>
                      <a:pPr marL="171450" lvl="0" indent="-171450" algn="l">
                        <a:lnSpc>
                          <a:spcPct val="100000"/>
                        </a:lnSpc>
                        <a:spcBef>
                          <a:spcPts val="0"/>
                        </a:spcBef>
                        <a:spcAft>
                          <a:spcPts val="0"/>
                        </a:spcAft>
                        <a:buFont typeface="Arial" panose="020B0604020202020204" pitchFamily="34" charset="0"/>
                        <a:buChar char="•"/>
                      </a:pPr>
                      <a:r>
                        <a:rPr lang="en-US" sz="1100">
                          <a:latin typeface="+mj-lt"/>
                        </a:rPr>
                        <a:t>f) Critique how authors use key literary elements to contribute to meaning including, character development, theme, conflict, and archetypes. </a:t>
                      </a:r>
                    </a:p>
                    <a:p>
                      <a:pPr marL="171450" lvl="0" indent="-171450" algn="l">
                        <a:lnSpc>
                          <a:spcPct val="100000"/>
                        </a:lnSpc>
                        <a:spcBef>
                          <a:spcPts val="0"/>
                        </a:spcBef>
                        <a:spcAft>
                          <a:spcPts val="0"/>
                        </a:spcAft>
                        <a:buFont typeface="Arial" panose="020B0604020202020204" pitchFamily="34" charset="0"/>
                        <a:buChar char="•"/>
                      </a:pPr>
                      <a:r>
                        <a:rPr lang="en-US" sz="1100">
                          <a:latin typeface="+mj-lt"/>
                        </a:rPr>
                        <a:t>g) Interpret how themes are connected within and across texts. </a:t>
                      </a:r>
                    </a:p>
                    <a:p>
                      <a:pPr marL="171450" lvl="0" indent="-171450" algn="l">
                        <a:lnSpc>
                          <a:spcPct val="100000"/>
                        </a:lnSpc>
                        <a:spcBef>
                          <a:spcPts val="0"/>
                        </a:spcBef>
                        <a:spcAft>
                          <a:spcPts val="0"/>
                        </a:spcAft>
                        <a:buFont typeface="Arial" panose="020B0604020202020204" pitchFamily="34" charset="0"/>
                        <a:buChar char="•"/>
                      </a:pPr>
                      <a:r>
                        <a:rPr lang="en-US" sz="1100">
                          <a:latin typeface="+mj-lt"/>
                        </a:rPr>
                        <a:t>h) Explain the influence of historical context on the form, style, and point of view of a literary text(s). </a:t>
                      </a:r>
                    </a:p>
                    <a:p>
                      <a:pPr marL="171450" lvl="0" indent="-171450" algn="l">
                        <a:lnSpc>
                          <a:spcPct val="100000"/>
                        </a:lnSpc>
                        <a:spcBef>
                          <a:spcPts val="0"/>
                        </a:spcBef>
                        <a:spcAft>
                          <a:spcPts val="0"/>
                        </a:spcAft>
                        <a:buFont typeface="Arial" panose="020B0604020202020204" pitchFamily="34" charset="0"/>
                        <a:buChar char="•"/>
                      </a:pPr>
                      <a:r>
                        <a:rPr lang="en-US" sz="1100" err="1">
                          <a:latin typeface="+mj-lt"/>
                        </a:rPr>
                        <a:t>i</a:t>
                      </a:r>
                      <a:r>
                        <a:rPr lang="en-US" sz="1100">
                          <a:latin typeface="+mj-lt"/>
                        </a:rPr>
                        <a:t>) Evaluate how an author’s specific word choices, syntax, tone, and voice shape the intended meaning of the text. </a:t>
                      </a:r>
                    </a:p>
                    <a:p>
                      <a:pPr marL="171450" lvl="0" indent="-171450" algn="l">
                        <a:lnSpc>
                          <a:spcPct val="100000"/>
                        </a:lnSpc>
                        <a:spcBef>
                          <a:spcPts val="0"/>
                        </a:spcBef>
                        <a:spcAft>
                          <a:spcPts val="0"/>
                        </a:spcAft>
                        <a:buFont typeface="Arial" panose="020B0604020202020204" pitchFamily="34" charset="0"/>
                        <a:buChar char="•"/>
                      </a:pPr>
                      <a:r>
                        <a:rPr lang="en-US" sz="1100">
                          <a:latin typeface="+mj-lt"/>
                        </a:rPr>
                        <a:t>j) Compare/contrast details in literary and informational nonfiction texts. </a:t>
                      </a:r>
                    </a:p>
                    <a:p>
                      <a:pPr marL="171450" lvl="0" indent="-171450" algn="l">
                        <a:lnSpc>
                          <a:spcPct val="100000"/>
                        </a:lnSpc>
                        <a:spcBef>
                          <a:spcPts val="0"/>
                        </a:spcBef>
                        <a:spcAft>
                          <a:spcPts val="0"/>
                        </a:spcAft>
                        <a:buFont typeface="Arial" panose="020B0604020202020204" pitchFamily="34" charset="0"/>
                        <a:buChar char="•"/>
                      </a:pPr>
                      <a:r>
                        <a:rPr lang="en-US" sz="1100">
                          <a:latin typeface="+mj-lt"/>
                        </a:rPr>
                        <a:t>k) Compare and contrast how literary devices convey a message and elicit a reader’s emotions. </a:t>
                      </a:r>
                    </a:p>
                    <a:p>
                      <a:pPr marL="171450" lvl="0" indent="-171450" algn="l">
                        <a:lnSpc>
                          <a:spcPct val="100000"/>
                        </a:lnSpc>
                        <a:spcBef>
                          <a:spcPts val="0"/>
                        </a:spcBef>
                        <a:spcAft>
                          <a:spcPts val="0"/>
                        </a:spcAft>
                        <a:buFont typeface="Arial" panose="020B0604020202020204" pitchFamily="34" charset="0"/>
                        <a:buChar char="•"/>
                      </a:pPr>
                      <a:r>
                        <a:rPr lang="en-US" sz="1100">
                          <a:latin typeface="+mj-lt"/>
                        </a:rPr>
                        <a:t>l) Compare and contrast character development in a play to characterization in other literary forms. </a:t>
                      </a:r>
                    </a:p>
                    <a:p>
                      <a:pPr marL="171450" lvl="0" indent="-171450" algn="l">
                        <a:lnSpc>
                          <a:spcPct val="100000"/>
                        </a:lnSpc>
                        <a:spcBef>
                          <a:spcPts val="0"/>
                        </a:spcBef>
                        <a:spcAft>
                          <a:spcPts val="0"/>
                        </a:spcAft>
                        <a:buFont typeface="Arial" panose="020B0604020202020204" pitchFamily="34" charset="0"/>
                        <a:buChar char="•"/>
                      </a:pPr>
                      <a:r>
                        <a:rPr lang="en-US" sz="1100">
                          <a:latin typeface="+mj-lt"/>
                        </a:rPr>
                        <a:t>m) Use reading strategies to monitor comprehension throughout the reading process.</a:t>
                      </a:r>
                      <a:br>
                        <a:rPr lang="en-US" sz="1100" b="0" i="0" u="none" strike="noStrike" noProof="0">
                          <a:solidFill>
                            <a:srgbClr val="000000"/>
                          </a:solidFill>
                          <a:effectLst/>
                          <a:highlight>
                            <a:srgbClr val="FFFFFF"/>
                          </a:highlight>
                          <a:latin typeface="Times New Roman"/>
                        </a:rPr>
                      </a:br>
                      <a:endParaRPr lang="en-US" sz="1100" b="0" i="0" u="none" strike="noStrike" noProof="0">
                        <a:solidFill>
                          <a:srgbClr val="000000"/>
                        </a:solidFill>
                        <a:effectLst/>
                        <a:highlight>
                          <a:srgbClr val="FFFFFF"/>
                        </a:highlight>
                        <a:latin typeface="Times New Roman"/>
                      </a:endParaRPr>
                    </a:p>
                    <a:p>
                      <a:pPr marL="0" lvl="0" indent="0" algn="l">
                        <a:lnSpc>
                          <a:spcPct val="100000"/>
                        </a:lnSpc>
                        <a:spcBef>
                          <a:spcPts val="0"/>
                        </a:spcBef>
                        <a:spcAft>
                          <a:spcPts val="0"/>
                        </a:spcAft>
                        <a:buClr>
                          <a:srgbClr val="003C71"/>
                        </a:buClr>
                        <a:buNone/>
                      </a:pPr>
                      <a:endParaRPr lang="en-US" sz="1100" b="0" i="0" u="none" strike="noStrike" noProof="0">
                        <a:solidFill>
                          <a:srgbClr val="000000"/>
                        </a:solidFill>
                        <a:effectLst/>
                        <a:highlight>
                          <a:srgbClr val="FFFFFF"/>
                        </a:highlight>
                        <a:latin typeface="Times New Roman"/>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Clr>
                          <a:srgbClr val="003C71"/>
                        </a:buClr>
                        <a:buNone/>
                      </a:pPr>
                      <a:r>
                        <a:rPr lang="en-US" sz="1300" b="1">
                          <a:latin typeface="+mj-lt"/>
                        </a:rPr>
                        <a:t>10.RL The student will use textual evidence to demonstrate comprehension and build knowledge from a variety of grade-level complex literary texts read to include literary nonfiction. (including world, British, and American literature), narratives, poetry, and drama, with an emphasis on world literature. </a:t>
                      </a:r>
                      <a:endParaRPr lang="en-US" sz="1400" b="1">
                        <a:latin typeface="+mj-lt"/>
                      </a:endParaRPr>
                    </a:p>
                    <a:p>
                      <a:pPr lvl="0" algn="l">
                        <a:lnSpc>
                          <a:spcPct val="100000"/>
                        </a:lnSpc>
                        <a:spcBef>
                          <a:spcPts val="0"/>
                        </a:spcBef>
                        <a:spcAft>
                          <a:spcPts val="0"/>
                        </a:spcAft>
                        <a:buClr>
                          <a:srgbClr val="003C71"/>
                        </a:buClr>
                        <a:buNone/>
                      </a:pPr>
                      <a:endParaRPr lang="en-US" sz="1400" b="1">
                        <a:latin typeface="+mj-lt"/>
                      </a:endParaRPr>
                    </a:p>
                    <a:p>
                      <a:pPr lvl="0" algn="l">
                        <a:lnSpc>
                          <a:spcPct val="100000"/>
                        </a:lnSpc>
                        <a:spcBef>
                          <a:spcPts val="0"/>
                        </a:spcBef>
                        <a:spcAft>
                          <a:spcPts val="0"/>
                        </a:spcAft>
                        <a:buClr>
                          <a:srgbClr val="003C71"/>
                        </a:buClr>
                        <a:buNone/>
                      </a:pPr>
                      <a:r>
                        <a:rPr lang="en-US" sz="1400" b="1">
                          <a:latin typeface="+mj-lt"/>
                        </a:rPr>
                        <a:t>10.RL.2 Craft and Style </a:t>
                      </a:r>
                    </a:p>
                    <a:p>
                      <a:pPr marL="228600" lvl="0" indent="-228600" algn="l">
                        <a:lnSpc>
                          <a:spcPct val="100000"/>
                        </a:lnSpc>
                        <a:spcBef>
                          <a:spcPts val="0"/>
                        </a:spcBef>
                        <a:spcAft>
                          <a:spcPts val="0"/>
                        </a:spcAft>
                        <a:buClr>
                          <a:srgbClr val="003C71"/>
                        </a:buClr>
                        <a:buAutoNum type="alphaUcPeriod"/>
                      </a:pPr>
                      <a:r>
                        <a:rPr lang="en-US" sz="1050">
                          <a:latin typeface="+mj-lt"/>
                        </a:rPr>
                        <a:t>Explain the overall structure of a poem, including how each successive part builds on earlier sessions and how rhyme, rhythm, sound, and imagery convey a message and elicit a reader’s emotions.</a:t>
                      </a:r>
                    </a:p>
                    <a:p>
                      <a:pPr marL="228600" lvl="0" indent="-228600" algn="l">
                        <a:lnSpc>
                          <a:spcPct val="100000"/>
                        </a:lnSpc>
                        <a:spcBef>
                          <a:spcPts val="0"/>
                        </a:spcBef>
                        <a:spcAft>
                          <a:spcPts val="0"/>
                        </a:spcAft>
                        <a:buClr>
                          <a:srgbClr val="003C71"/>
                        </a:buClr>
                        <a:buAutoNum type="alphaUcPeriod"/>
                      </a:pPr>
                      <a:r>
                        <a:rPr lang="en-US" sz="1050">
                          <a:latin typeface="+mj-lt"/>
                        </a:rPr>
                        <a:t>Analyze how authors use literary devices and figurative language, including allusion, allegory, and paradox to impact the meaning of the text. </a:t>
                      </a:r>
                    </a:p>
                    <a:p>
                      <a:pPr marL="228600" lvl="0" indent="-228600" algn="l">
                        <a:lnSpc>
                          <a:spcPct val="100000"/>
                        </a:lnSpc>
                        <a:spcBef>
                          <a:spcPts val="0"/>
                        </a:spcBef>
                        <a:spcAft>
                          <a:spcPts val="0"/>
                        </a:spcAft>
                        <a:buClr>
                          <a:srgbClr val="003C71"/>
                        </a:buClr>
                        <a:buAutoNum type="alphaUcPeriod"/>
                      </a:pPr>
                      <a:r>
                        <a:rPr lang="en-US" sz="1050" b="0" i="0" u="none" strike="noStrike" noProof="0">
                          <a:latin typeface="Georgia"/>
                        </a:rPr>
                        <a:t>Analyze how authors use specific word choices, syntax, tone, and voice to convey the author’s intent and viewpoint.</a:t>
                      </a:r>
                      <a:endParaRPr lang="en-US" sz="1050">
                        <a:latin typeface="Georgia"/>
                      </a:endParaRPr>
                    </a:p>
                    <a:p>
                      <a:pPr marL="228600" lvl="0" indent="-228600" algn="l">
                        <a:lnSpc>
                          <a:spcPct val="100000"/>
                        </a:lnSpc>
                        <a:spcBef>
                          <a:spcPts val="0"/>
                        </a:spcBef>
                        <a:spcAft>
                          <a:spcPts val="0"/>
                        </a:spcAft>
                        <a:buClr>
                          <a:srgbClr val="003C71"/>
                        </a:buClr>
                        <a:buAutoNum type="alphaUcPeriod"/>
                      </a:pPr>
                      <a:r>
                        <a:rPr lang="en-US" sz="1050">
                          <a:latin typeface="+mj-lt"/>
                        </a:rPr>
                        <a:t>Analyze point of view and distinguish between what is directly stated in a text from what is implied or intended because of the use of satire, irony, sarcasm, and understatement.</a:t>
                      </a:r>
                    </a:p>
                    <a:p>
                      <a:pPr lvl="0" algn="l">
                        <a:lnSpc>
                          <a:spcPct val="100000"/>
                        </a:lnSpc>
                        <a:spcBef>
                          <a:spcPts val="0"/>
                        </a:spcBef>
                        <a:spcAft>
                          <a:spcPts val="0"/>
                        </a:spcAft>
                        <a:buClr>
                          <a:srgbClr val="003C71"/>
                        </a:buClr>
                        <a:buNone/>
                      </a:pPr>
                      <a:endParaRPr lang="en-US" sz="1100">
                        <a:latin typeface="+mj-lt"/>
                      </a:endParaRPr>
                    </a:p>
                    <a:p>
                      <a:pPr lvl="0" algn="l">
                        <a:lnSpc>
                          <a:spcPct val="100000"/>
                        </a:lnSpc>
                        <a:spcBef>
                          <a:spcPts val="0"/>
                        </a:spcBef>
                        <a:spcAft>
                          <a:spcPts val="0"/>
                        </a:spcAft>
                        <a:buClr>
                          <a:srgbClr val="003C71"/>
                        </a:buClr>
                        <a:buNone/>
                      </a:pPr>
                      <a:r>
                        <a:rPr lang="en-US" sz="1400" b="1">
                          <a:latin typeface="+mj-lt"/>
                        </a:rPr>
                        <a:t>10.RL.3 Integration of Concepts.</a:t>
                      </a:r>
                    </a:p>
                    <a:p>
                      <a:pPr marL="228600" lvl="0" indent="-228600" algn="l">
                        <a:lnSpc>
                          <a:spcPct val="100000"/>
                        </a:lnSpc>
                        <a:spcBef>
                          <a:spcPts val="0"/>
                        </a:spcBef>
                        <a:spcAft>
                          <a:spcPts val="0"/>
                        </a:spcAft>
                        <a:buClr>
                          <a:srgbClr val="003C71"/>
                        </a:buClr>
                        <a:buAutoNum type="alphaUcPeriod"/>
                      </a:pPr>
                      <a:r>
                        <a:rPr lang="en-US" sz="1100">
                          <a:latin typeface="+mj-lt"/>
                        </a:rPr>
                        <a:t>Explain and analyze the influence of the historical and cultural context of a text on its form, style, characters, and point of view.</a:t>
                      </a:r>
                    </a:p>
                    <a:p>
                      <a:pPr marL="228600" lvl="0" indent="-228600" algn="l">
                        <a:lnSpc>
                          <a:spcPct val="100000"/>
                        </a:lnSpc>
                        <a:spcBef>
                          <a:spcPts val="0"/>
                        </a:spcBef>
                        <a:spcAft>
                          <a:spcPts val="0"/>
                        </a:spcAft>
                        <a:buClr>
                          <a:srgbClr val="003C71"/>
                        </a:buClr>
                        <a:buAutoNum type="alphaUcPeriod"/>
                      </a:pPr>
                      <a:r>
                        <a:rPr lang="en-US" sz="1100">
                          <a:latin typeface="+mj-lt"/>
                        </a:rPr>
                        <a:t>Compare and contrast character development, dramatic plot structure, and conventions in a play to character development, narrative structure, and conventions in other literary forms.</a:t>
                      </a:r>
                    </a:p>
                    <a:p>
                      <a:pPr marL="228600" lvl="0" indent="-228600" algn="l">
                        <a:lnSpc>
                          <a:spcPct val="100000"/>
                        </a:lnSpc>
                        <a:spcBef>
                          <a:spcPts val="0"/>
                        </a:spcBef>
                        <a:spcAft>
                          <a:spcPts val="0"/>
                        </a:spcAft>
                        <a:buClr>
                          <a:srgbClr val="003C71"/>
                        </a:buClr>
                        <a:buAutoNum type="alphaUcPeriod"/>
                      </a:pPr>
                      <a:r>
                        <a:rPr lang="en-US" sz="1100">
                          <a:latin typeface="+mj-lt"/>
                        </a:rPr>
                        <a:t>Analyze the similarities and differences represented in the literature of different cultures and eras. </a:t>
                      </a:r>
                      <a:endParaRPr lang="en-US">
                        <a:solidFill>
                          <a:srgbClr val="003C71"/>
                        </a:solidFill>
                        <a:effectLst/>
                        <a:highlight>
                          <a:srgbClr val="FFFFFF"/>
                        </a:highligh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556" y="5177688"/>
            <a:ext cx="11444215" cy="1554272"/>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 </a:t>
            </a:r>
            <a:r>
              <a:rPr lang="en-US" sz="1600" b="1" u="sng" dirty="0">
                <a:solidFill>
                  <a:srgbClr val="FFFFFF"/>
                </a:solidFill>
                <a:latin typeface="Georgia"/>
                <a:ea typeface="+mn-lt"/>
                <a:cs typeface="+mn-lt"/>
              </a:rPr>
              <a:t>Revisions</a:t>
            </a:r>
            <a:r>
              <a:rPr lang="en-US" sz="1600" b="1" dirty="0">
                <a:solidFill>
                  <a:srgbClr val="FFFFFF"/>
                </a:solidFill>
                <a:latin typeface="Georgia"/>
                <a:ea typeface="+mn-lt"/>
                <a:cs typeface="+mn-lt"/>
              </a:rPr>
              <a:t>:</a:t>
            </a:r>
          </a:p>
          <a:p>
            <a:r>
              <a:rPr lang="en-US" sz="1100" dirty="0">
                <a:solidFill>
                  <a:schemeClr val="bg2"/>
                </a:solidFill>
                <a:latin typeface="Georgia"/>
                <a:ea typeface="+mn-lt"/>
                <a:cs typeface="+mn-lt"/>
              </a:rPr>
              <a:t>• 10.RL.2 B. - Aligns to 2017 10.4f and 10.4k and incorporates allusion, allegory, and paradox as types of figurative language authors use to impact the text’s meaning. </a:t>
            </a:r>
            <a:endParaRPr lang="en-US">
              <a:solidFill>
                <a:schemeClr val="bg2"/>
              </a:solidFill>
              <a:latin typeface="Georgia"/>
              <a:ea typeface="+mn-lt"/>
              <a:cs typeface="+mn-lt"/>
            </a:endParaRPr>
          </a:p>
          <a:p>
            <a:r>
              <a:rPr lang="en-US" sz="1100" dirty="0">
                <a:solidFill>
                  <a:schemeClr val="bg2"/>
                </a:solidFill>
                <a:latin typeface="Georgia"/>
                <a:ea typeface="+mn-lt"/>
                <a:cs typeface="+mn-lt"/>
              </a:rPr>
              <a:t>• 10.RL.2 C. - Aligns to 2017 10.4i. </a:t>
            </a:r>
            <a:endParaRPr lang="en-US">
              <a:solidFill>
                <a:schemeClr val="bg2"/>
              </a:solidFill>
              <a:latin typeface="Georgia"/>
              <a:ea typeface="+mn-lt"/>
              <a:cs typeface="+mn-lt"/>
            </a:endParaRPr>
          </a:p>
          <a:p>
            <a:r>
              <a:rPr lang="en-US" sz="1100" dirty="0">
                <a:solidFill>
                  <a:schemeClr val="bg2"/>
                </a:solidFill>
                <a:latin typeface="Georgia"/>
                <a:ea typeface="+mn-lt"/>
                <a:cs typeface="+mn-lt"/>
              </a:rPr>
              <a:t>• 10.RL.2 D. - Aligns to 2017 10.4i and incorporates how the use of satire, irony, sarcasm, and understatement can impact what is implied or intended in a text.  </a:t>
            </a:r>
            <a:endParaRPr lang="en-US">
              <a:solidFill>
                <a:schemeClr val="bg2"/>
              </a:solidFill>
              <a:latin typeface="Georgia"/>
              <a:ea typeface="+mn-lt"/>
              <a:cs typeface="+mn-lt"/>
            </a:endParaRPr>
          </a:p>
          <a:p>
            <a:r>
              <a:rPr lang="en-US" sz="1100" dirty="0">
                <a:solidFill>
                  <a:schemeClr val="bg2"/>
                </a:solidFill>
                <a:latin typeface="Georgia"/>
                <a:ea typeface="+mn-lt"/>
                <a:cs typeface="+mn-lt"/>
              </a:rPr>
              <a:t>• 10.RL.3 A. - Aligns to 2017 10.4h and 10.4j. Specifies how the form, style, characters, and point of view can be impact historical and cultural contexts of a text </a:t>
            </a:r>
            <a:endParaRPr lang="en-US">
              <a:solidFill>
                <a:schemeClr val="bg2"/>
              </a:solidFill>
              <a:latin typeface="Georgia"/>
              <a:ea typeface="+mn-lt"/>
              <a:cs typeface="+mn-lt"/>
            </a:endParaRPr>
          </a:p>
          <a:p>
            <a:r>
              <a:rPr lang="en-US" sz="1100" dirty="0">
                <a:solidFill>
                  <a:schemeClr val="bg2"/>
                </a:solidFill>
                <a:latin typeface="Georgia"/>
                <a:ea typeface="+mn-lt"/>
                <a:cs typeface="+mn-lt"/>
              </a:rPr>
              <a:t>• 10.RL.3 B. - Aligns to 2017 10.4j, 10.4l, and 10.4f. Specifies how character development, dramatic plot structure, and conventions in a play compare to the character development, narrative structure, and conventions in other literary texts. </a:t>
            </a:r>
            <a:endParaRPr lang="en-US">
              <a:solidFill>
                <a:schemeClr val="bg2"/>
              </a:solidFill>
              <a:latin typeface="Georgia"/>
              <a:ea typeface="+mn-lt"/>
              <a:cs typeface="+mn-lt"/>
            </a:endParaRPr>
          </a:p>
          <a:p>
            <a:r>
              <a:rPr lang="en-US" sz="1100" dirty="0">
                <a:solidFill>
                  <a:schemeClr val="bg2"/>
                </a:solidFill>
                <a:latin typeface="Georgia"/>
                <a:ea typeface="+mn-lt"/>
                <a:cs typeface="+mn-lt"/>
              </a:rPr>
              <a:t>• 10.RL.3 C. Aligns to 2017 10.4c and 10.4d.</a:t>
            </a:r>
            <a:endParaRPr lang="en-US" dirty="0">
              <a:solidFill>
                <a:schemeClr val="bg2"/>
              </a:solidFill>
              <a:latin typeface="Georgia"/>
              <a:cs typeface="Calibri"/>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43452367"/>
      </p:ext>
    </p:extLst>
  </p:cSld>
  <p:clrMapOvr>
    <a:masterClrMapping/>
  </p:clrMapOvr>
  <mc:AlternateContent xmlns:mc="http://schemas.openxmlformats.org/markup-compatibility/2006" xmlns:p14="http://schemas.microsoft.com/office/powerpoint/2010/main">
    <mc:Choice Requires="p14">
      <p:transition spd="slow" p14:dur="2000" advTm="52454"/>
    </mc:Choice>
    <mc:Fallback xmlns="">
      <p:transition spd="slow" advTm="52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DC20867-FB48-8916-757D-BC6E3D0E6F4A}"/>
              </a:ext>
            </a:extLst>
          </p:cNvPr>
          <p:cNvSpPr>
            <a:spLocks noGrp="1"/>
          </p:cNvSpPr>
          <p:nvPr>
            <p:ph type="body" sz="quarter" idx="13"/>
          </p:nvPr>
        </p:nvSpPr>
        <p:spPr/>
        <p:txBody>
          <a:bodyPr vert="horz" lIns="822960" tIns="640080" rIns="91440" bIns="45720" rtlCol="0" anchor="t">
            <a:normAutofit/>
          </a:bodyPr>
          <a:lstStyle/>
          <a:p>
            <a:r>
              <a:rPr lang="en-US" sz="3600">
                <a:ea typeface="+mj-lt"/>
                <a:cs typeface="+mj-lt"/>
              </a:rPr>
              <a:t>Purpose</a:t>
            </a:r>
            <a:endParaRPr lang="en-US"/>
          </a:p>
          <a:p>
            <a:endParaRPr lang="en-US"/>
          </a:p>
        </p:txBody>
      </p:sp>
      <p:sp>
        <p:nvSpPr>
          <p:cNvPr id="3" name="Content Placeholder 2">
            <a:extLst>
              <a:ext uri="{FF2B5EF4-FFF2-40B4-BE49-F238E27FC236}">
                <a16:creationId xmlns:a16="http://schemas.microsoft.com/office/drawing/2014/main" id="{207452D8-F8DE-17E6-1965-DC4AD21C598D}"/>
              </a:ext>
            </a:extLst>
          </p:cNvPr>
          <p:cNvSpPr>
            <a:spLocks noGrp="1"/>
          </p:cNvSpPr>
          <p:nvPr>
            <p:ph idx="1"/>
          </p:nvPr>
        </p:nvSpPr>
        <p:spPr/>
        <p:txBody>
          <a:bodyPr vert="horz" lIns="91440" tIns="45720" rIns="91440" bIns="45720" rtlCol="0" anchor="t">
            <a:normAutofit/>
          </a:bodyPr>
          <a:lstStyle/>
          <a:p>
            <a:endParaRPr lang="en-US">
              <a:latin typeface="Georgia"/>
              <a:cs typeface="Calibri"/>
            </a:endParaRPr>
          </a:p>
          <a:p>
            <a:r>
              <a:rPr lang="en-US" sz="3600">
                <a:solidFill>
                  <a:srgbClr val="000000"/>
                </a:solidFill>
                <a:latin typeface="Georgia"/>
                <a:cs typeface="Arial"/>
              </a:rPr>
              <a:t>Overview of the 2024 </a:t>
            </a:r>
            <a:r>
              <a:rPr lang="en-US" sz="3600" i="1">
                <a:solidFill>
                  <a:srgbClr val="000000"/>
                </a:solidFill>
                <a:latin typeface="Georgia"/>
                <a:cs typeface="Arial"/>
              </a:rPr>
              <a:t>English Standards of Learning</a:t>
            </a:r>
            <a:r>
              <a:rPr lang="en-US" sz="3600">
                <a:solidFill>
                  <a:srgbClr val="000000"/>
                </a:solidFill>
                <a:latin typeface="Georgia"/>
                <a:cs typeface="Arial"/>
              </a:rPr>
              <a:t> </a:t>
            </a:r>
            <a:endParaRPr lang="en-US" sz="3600">
              <a:latin typeface="Georgia"/>
              <a:cs typeface="Calibri"/>
            </a:endParaRPr>
          </a:p>
          <a:p>
            <a:pPr>
              <a:buFont typeface="Calibri" panose="020B0604020202020204" pitchFamily="34" charset="0"/>
            </a:pPr>
            <a:r>
              <a:rPr lang="en-US" sz="3600">
                <a:solidFill>
                  <a:srgbClr val="000000"/>
                </a:solidFill>
                <a:latin typeface="Georgia"/>
                <a:cs typeface="Arial"/>
              </a:rPr>
              <a:t>Highlight the changes in the structure and content between the 2017 and 2024 </a:t>
            </a:r>
            <a:r>
              <a:rPr lang="en-US" sz="3600" i="1">
                <a:solidFill>
                  <a:srgbClr val="000000"/>
                </a:solidFill>
                <a:latin typeface="Georgia"/>
                <a:cs typeface="Arial"/>
              </a:rPr>
              <a:t>English Standards of </a:t>
            </a:r>
            <a:r>
              <a:rPr lang="en-US" sz="3600" i="1">
                <a:solidFill>
                  <a:srgbClr val="000000"/>
                </a:solidFill>
                <a:latin typeface="Georgia"/>
                <a:ea typeface="+mn-lt"/>
                <a:cs typeface="Arial"/>
              </a:rPr>
              <a:t>Learning</a:t>
            </a:r>
            <a:endParaRPr lang="en-US" sz="3600" i="1">
              <a:latin typeface="Georgia"/>
              <a:cs typeface="Arial"/>
            </a:endParaRPr>
          </a:p>
          <a:p>
            <a:endParaRPr lang="en-US" sz="3200" i="1">
              <a:solidFill>
                <a:srgbClr val="000000"/>
              </a:solidFill>
              <a:latin typeface="Arial"/>
              <a:cs typeface="Arial"/>
            </a:endParaRPr>
          </a:p>
        </p:txBody>
      </p:sp>
      <p:sp>
        <p:nvSpPr>
          <p:cNvPr id="2" name="Slide Number Placeholder 1">
            <a:extLst>
              <a:ext uri="{FF2B5EF4-FFF2-40B4-BE49-F238E27FC236}">
                <a16:creationId xmlns:a16="http://schemas.microsoft.com/office/drawing/2014/main" id="{24FD08F6-7DC4-982C-B91C-DC9B3F87F5D3}"/>
              </a:ext>
            </a:extLst>
          </p:cNvPr>
          <p:cNvSpPr>
            <a:spLocks noGrp="1"/>
          </p:cNvSpPr>
          <p:nvPr>
            <p:ph type="sldNum" sz="quarter" idx="12"/>
          </p:nvPr>
        </p:nvSpPr>
        <p:spPr/>
        <p:txBody>
          <a:bodyPr/>
          <a:lstStyle/>
          <a:p>
            <a:fld id="{B2102BAA-C61A-4A39-BDF1-4340D572B82C}" type="slidenum">
              <a:rPr lang="en-US" smtClean="0"/>
              <a:t>2</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64685916"/>
      </p:ext>
    </p:extLst>
  </p:cSld>
  <p:clrMapOvr>
    <a:masterClrMapping/>
  </p:clrMapOvr>
  <mc:AlternateContent xmlns:mc="http://schemas.openxmlformats.org/markup-compatibility/2006" xmlns:p14="http://schemas.microsoft.com/office/powerpoint/2010/main">
    <mc:Choice Requires="p14">
      <p:transition spd="slow" p14:dur="2000" advTm="10534"/>
    </mc:Choice>
    <mc:Fallback xmlns="">
      <p:transition spd="slow" advTm="10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Reading Informational Text</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20</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57561133"/>
      </p:ext>
    </p:extLst>
  </p:cSld>
  <p:clrMapOvr>
    <a:masterClrMapping/>
  </p:clrMapOvr>
  <mc:AlternateContent xmlns:mc="http://schemas.openxmlformats.org/markup-compatibility/2006" xmlns:p14="http://schemas.microsoft.com/office/powerpoint/2010/main">
    <mc:Choice Requires="p14">
      <p:transition spd="slow" p14:dur="2000" advTm="22304"/>
    </mc:Choice>
    <mc:Fallback xmlns="">
      <p:transition spd="slow" advTm="22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21</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548400393"/>
              </p:ext>
            </p:extLst>
          </p:nvPr>
        </p:nvGraphicFramePr>
        <p:xfrm>
          <a:off x="353391" y="265043"/>
          <a:ext cx="11452080" cy="409956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100" b="0" i="0" u="none" strike="noStrike" noProof="0">
                          <a:solidFill>
                            <a:srgbClr val="000000"/>
                          </a:solidFill>
                          <a:effectLst/>
                          <a:highlight>
                            <a:srgbClr val="FFFFFF"/>
                          </a:highlight>
                          <a:latin typeface="+mj-lt"/>
                        </a:rPr>
                        <a:t>1</a:t>
                      </a:r>
                      <a:r>
                        <a:rPr lang="en-US" sz="1100">
                          <a:latin typeface="+mj-lt"/>
                        </a:rPr>
                        <a:t>0.5 The student will read, interpret, analyze, and evaluate nonfiction texts.</a:t>
                      </a:r>
                    </a:p>
                    <a:p>
                      <a:pPr lvl="0" algn="l">
                        <a:lnSpc>
                          <a:spcPct val="100000"/>
                        </a:lnSpc>
                        <a:spcBef>
                          <a:spcPts val="0"/>
                        </a:spcBef>
                        <a:spcAft>
                          <a:spcPts val="0"/>
                        </a:spcAft>
                        <a:buNone/>
                      </a:pPr>
                      <a:r>
                        <a:rPr lang="en-US" sz="1100">
                          <a:latin typeface="+mj-lt"/>
                        </a:rPr>
                        <a:t> • a) Analyze text features and organizational patterns to evaluate the meaning of texts.</a:t>
                      </a:r>
                    </a:p>
                    <a:p>
                      <a:pPr lvl="0" algn="l">
                        <a:lnSpc>
                          <a:spcPct val="100000"/>
                        </a:lnSpc>
                        <a:spcBef>
                          <a:spcPts val="0"/>
                        </a:spcBef>
                        <a:spcAft>
                          <a:spcPts val="0"/>
                        </a:spcAft>
                        <a:buNone/>
                      </a:pPr>
                      <a:r>
                        <a:rPr lang="en-US" sz="1100">
                          <a:latin typeface="+mj-lt"/>
                        </a:rPr>
                        <a:t> • b) Recognize an author’s intended audience and purpose for writing. </a:t>
                      </a:r>
                    </a:p>
                    <a:p>
                      <a:pPr lvl="0" algn="l">
                        <a:lnSpc>
                          <a:spcPct val="100000"/>
                        </a:lnSpc>
                        <a:spcBef>
                          <a:spcPts val="0"/>
                        </a:spcBef>
                        <a:spcAft>
                          <a:spcPts val="0"/>
                        </a:spcAft>
                        <a:buNone/>
                      </a:pPr>
                      <a:r>
                        <a:rPr lang="en-US" sz="1100">
                          <a:latin typeface="+mj-lt"/>
                        </a:rPr>
                        <a:t>• c) Skim materials to develop an overview and locate information. </a:t>
                      </a:r>
                    </a:p>
                    <a:p>
                      <a:pPr lvl="0" algn="l">
                        <a:lnSpc>
                          <a:spcPct val="100000"/>
                        </a:lnSpc>
                        <a:spcBef>
                          <a:spcPts val="0"/>
                        </a:spcBef>
                        <a:spcAft>
                          <a:spcPts val="0"/>
                        </a:spcAft>
                        <a:buNone/>
                      </a:pPr>
                      <a:r>
                        <a:rPr lang="en-US" sz="1100">
                          <a:latin typeface="+mj-lt"/>
                        </a:rPr>
                        <a:t>• d) Compare and contrast informational texts for intent and content. </a:t>
                      </a:r>
                    </a:p>
                    <a:p>
                      <a:pPr lvl="0" algn="l">
                        <a:lnSpc>
                          <a:spcPct val="100000"/>
                        </a:lnSpc>
                        <a:spcBef>
                          <a:spcPts val="0"/>
                        </a:spcBef>
                        <a:spcAft>
                          <a:spcPts val="0"/>
                        </a:spcAft>
                        <a:buNone/>
                      </a:pPr>
                      <a:r>
                        <a:rPr lang="en-US" sz="1100">
                          <a:latin typeface="+mj-lt"/>
                        </a:rPr>
                        <a:t>• e) Interpret and use data and information in maps, charts, graphs, timelines, tables, and diagrams. </a:t>
                      </a:r>
                    </a:p>
                    <a:p>
                      <a:pPr lvl="0" algn="l">
                        <a:lnSpc>
                          <a:spcPct val="100000"/>
                        </a:lnSpc>
                        <a:spcBef>
                          <a:spcPts val="0"/>
                        </a:spcBef>
                        <a:spcAft>
                          <a:spcPts val="0"/>
                        </a:spcAft>
                        <a:buNone/>
                      </a:pPr>
                      <a:r>
                        <a:rPr lang="en-US" sz="1100">
                          <a:latin typeface="+mj-lt"/>
                        </a:rPr>
                        <a:t>• f) Draw conclusions and make inferences on explicit and implied information using textual support as evidence. </a:t>
                      </a:r>
                    </a:p>
                    <a:p>
                      <a:pPr lvl="0" algn="l">
                        <a:lnSpc>
                          <a:spcPct val="100000"/>
                        </a:lnSpc>
                        <a:spcBef>
                          <a:spcPts val="0"/>
                        </a:spcBef>
                        <a:spcAft>
                          <a:spcPts val="0"/>
                        </a:spcAft>
                        <a:buNone/>
                      </a:pPr>
                      <a:r>
                        <a:rPr lang="en-US" sz="1100">
                          <a:latin typeface="+mj-lt"/>
                        </a:rPr>
                        <a:t>• g) Analyze and synthesize information in order to solve problems, answer questions, and generate new knowledge </a:t>
                      </a:r>
                    </a:p>
                    <a:p>
                      <a:pPr marL="171450" lvl="0" indent="-171450" algn="l">
                        <a:lnSpc>
                          <a:spcPct val="100000"/>
                        </a:lnSpc>
                        <a:spcBef>
                          <a:spcPts val="0"/>
                        </a:spcBef>
                        <a:spcAft>
                          <a:spcPts val="0"/>
                        </a:spcAft>
                        <a:buFont typeface="Arial" panose="020B0604020202020204" pitchFamily="34" charset="0"/>
                        <a:buChar char="•"/>
                      </a:pPr>
                      <a:r>
                        <a:rPr lang="en-US" sz="1100">
                          <a:latin typeface="+mj-lt"/>
                        </a:rPr>
                        <a:t>h) Analyze ideas within and between selections providing textual evidence. </a:t>
                      </a:r>
                    </a:p>
                    <a:p>
                      <a:pPr lvl="0" algn="l">
                        <a:lnSpc>
                          <a:spcPct val="100000"/>
                        </a:lnSpc>
                        <a:spcBef>
                          <a:spcPts val="0"/>
                        </a:spcBef>
                        <a:spcAft>
                          <a:spcPts val="0"/>
                        </a:spcAft>
                        <a:buNone/>
                      </a:pPr>
                      <a:r>
                        <a:rPr lang="en-US" sz="1100">
                          <a:latin typeface="+mj-lt"/>
                        </a:rPr>
                        <a:t>• </a:t>
                      </a:r>
                      <a:r>
                        <a:rPr lang="en-US" sz="1100" err="1">
                          <a:latin typeface="+mj-lt"/>
                        </a:rPr>
                        <a:t>i</a:t>
                      </a:r>
                      <a:r>
                        <a:rPr lang="en-US" sz="1100">
                          <a:latin typeface="+mj-lt"/>
                        </a:rPr>
                        <a:t>) Summarize, paraphrase, and synthesize ideas, while maintaining meaning and a logical sequence of events, within and between texts. </a:t>
                      </a:r>
                    </a:p>
                    <a:p>
                      <a:pPr lvl="0" algn="l">
                        <a:lnSpc>
                          <a:spcPct val="100000"/>
                        </a:lnSpc>
                        <a:spcBef>
                          <a:spcPts val="0"/>
                        </a:spcBef>
                        <a:spcAft>
                          <a:spcPts val="0"/>
                        </a:spcAft>
                        <a:buNone/>
                      </a:pPr>
                      <a:r>
                        <a:rPr lang="en-US" sz="1100">
                          <a:latin typeface="+mj-lt"/>
                        </a:rPr>
                        <a:t>• j) Use reading strategies throughout the reading process to monitor comprehension. </a:t>
                      </a:r>
                      <a:br>
                        <a:rPr lang="en-US" sz="1100" b="0" i="0" u="none" strike="noStrike" noProof="0">
                          <a:solidFill>
                            <a:srgbClr val="000000"/>
                          </a:solidFill>
                          <a:effectLst/>
                          <a:highlight>
                            <a:srgbClr val="FFFFFF"/>
                          </a:highlight>
                          <a:latin typeface="Times New Roman"/>
                        </a:rPr>
                      </a:br>
                      <a:br>
                        <a:rPr lang="en-US" sz="1100" b="0" i="0" u="none" strike="noStrike" noProof="0">
                          <a:solidFill>
                            <a:srgbClr val="000000"/>
                          </a:solidFill>
                          <a:effectLst/>
                          <a:highlight>
                            <a:srgbClr val="FFFFFF"/>
                          </a:highlight>
                          <a:latin typeface="Times New Roman"/>
                        </a:rPr>
                      </a:br>
                      <a:endParaRPr lang="en-US" sz="1100" b="0" i="0" u="none" strike="noStrike" noProof="0">
                        <a:solidFill>
                          <a:srgbClr val="000000"/>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rgbClr val="000000"/>
                        </a:solidFill>
                        <a:effectLst/>
                        <a:highlight>
                          <a:srgbClr val="FFFFFF"/>
                        </a:highlight>
                        <a:latin typeface="Georgia"/>
                      </a:endParaRPr>
                    </a:p>
                    <a:p>
                      <a:pPr lvl="0" algn="l">
                        <a:lnSpc>
                          <a:spcPct val="100000"/>
                        </a:lnSpc>
                        <a:spcBef>
                          <a:spcPts val="0"/>
                        </a:spcBef>
                        <a:spcAft>
                          <a:spcPts val="0"/>
                        </a:spcAft>
                        <a:buNone/>
                      </a:pPr>
                      <a:br>
                        <a:rPr lang="en-US">
                          <a:effectLst/>
                          <a:highlight>
                            <a:srgbClr val="FFFFFF"/>
                          </a:highlight>
                        </a:rPr>
                      </a:br>
                      <a:endParaRPr lang="en-US">
                        <a:effectLst/>
                        <a:highlight>
                          <a:srgbClr val="FFFFFF"/>
                        </a:highligh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Clr>
                          <a:srgbClr val="003C71"/>
                        </a:buClr>
                        <a:buNone/>
                      </a:pPr>
                      <a:r>
                        <a:rPr lang="en-US" sz="1400" b="1">
                          <a:latin typeface="+mj-lt"/>
                        </a:rPr>
                        <a:t>10.RI The student will use textual evidence to demonstrate comprehension and build knowledge from grade-level complex informational texts read. </a:t>
                      </a:r>
                    </a:p>
                    <a:p>
                      <a:pPr lvl="0" algn="l">
                        <a:lnSpc>
                          <a:spcPct val="100000"/>
                        </a:lnSpc>
                        <a:spcBef>
                          <a:spcPts val="0"/>
                        </a:spcBef>
                        <a:spcAft>
                          <a:spcPts val="0"/>
                        </a:spcAft>
                        <a:buClr>
                          <a:srgbClr val="003C71"/>
                        </a:buClr>
                        <a:buNone/>
                      </a:pPr>
                      <a:endParaRPr lang="en-US" sz="1400" b="1">
                        <a:latin typeface="+mj-lt"/>
                      </a:endParaRPr>
                    </a:p>
                    <a:p>
                      <a:pPr lvl="0" algn="l">
                        <a:lnSpc>
                          <a:spcPct val="100000"/>
                        </a:lnSpc>
                        <a:spcBef>
                          <a:spcPts val="0"/>
                        </a:spcBef>
                        <a:spcAft>
                          <a:spcPts val="0"/>
                        </a:spcAft>
                        <a:buClr>
                          <a:srgbClr val="003C71"/>
                        </a:buClr>
                        <a:buNone/>
                      </a:pPr>
                      <a:r>
                        <a:rPr lang="en-US" sz="1400" b="1">
                          <a:latin typeface="+mj-lt"/>
                        </a:rPr>
                        <a:t>10.RI.1 Key Ideas and Confirming Details </a:t>
                      </a:r>
                    </a:p>
                    <a:p>
                      <a:pPr marL="342900" lvl="0" indent="-342900" algn="l">
                        <a:lnSpc>
                          <a:spcPct val="100000"/>
                        </a:lnSpc>
                        <a:spcBef>
                          <a:spcPts val="0"/>
                        </a:spcBef>
                        <a:spcAft>
                          <a:spcPts val="0"/>
                        </a:spcAft>
                        <a:buClr>
                          <a:srgbClr val="003C71"/>
                        </a:buClr>
                        <a:buAutoNum type="alphaUcPeriod"/>
                      </a:pPr>
                      <a:r>
                        <a:rPr lang="en-US" sz="1100" b="0">
                          <a:latin typeface="+mj-lt"/>
                        </a:rPr>
                        <a:t>Explain how authors organize an analysis or series of ideas or events, including the order in which points are made, how they are introduced and developed, and the connections that are drawn among them. </a:t>
                      </a:r>
                    </a:p>
                    <a:p>
                      <a:pPr marL="342900" lvl="0" indent="-342900" algn="l">
                        <a:lnSpc>
                          <a:spcPct val="100000"/>
                        </a:lnSpc>
                        <a:spcBef>
                          <a:spcPts val="0"/>
                        </a:spcBef>
                        <a:spcAft>
                          <a:spcPts val="0"/>
                        </a:spcAft>
                        <a:buClr>
                          <a:srgbClr val="003C71"/>
                        </a:buClr>
                        <a:buAutoNum type="alphaUcPeriod"/>
                      </a:pPr>
                      <a:r>
                        <a:rPr lang="en-US" sz="1100" b="0">
                          <a:latin typeface="+mj-lt"/>
                        </a:rPr>
                        <a:t>Compare characteristics of the information from historical, scientific, and technical texts and interpret the use of data and information in maps, charts, graphs, timelines, tables, and diagrams. </a:t>
                      </a:r>
                    </a:p>
                    <a:p>
                      <a:pPr marL="342900" lvl="0" indent="-342900" algn="l">
                        <a:lnSpc>
                          <a:spcPct val="100000"/>
                        </a:lnSpc>
                        <a:spcBef>
                          <a:spcPts val="0"/>
                        </a:spcBef>
                        <a:spcAft>
                          <a:spcPts val="0"/>
                        </a:spcAft>
                        <a:buClr>
                          <a:srgbClr val="003C71"/>
                        </a:buClr>
                        <a:buAutoNum type="alphaUcPeriod"/>
                      </a:pPr>
                      <a:r>
                        <a:rPr lang="en-US" sz="1100" b="0">
                          <a:latin typeface="+mj-lt"/>
                        </a:rPr>
                        <a:t>Evaluate the argument and specific claims in texts, examining whether the reasoning is valid, the evidence is relevant, and whether there are any false or unsupported statements</a:t>
                      </a:r>
                    </a:p>
                    <a:p>
                      <a:pPr lvl="0" algn="l">
                        <a:lnSpc>
                          <a:spcPct val="100000"/>
                        </a:lnSpc>
                        <a:spcBef>
                          <a:spcPts val="0"/>
                        </a:spcBef>
                        <a:spcAft>
                          <a:spcPts val="0"/>
                        </a:spcAft>
                        <a:buClr>
                          <a:srgbClr val="003C71"/>
                        </a:buClr>
                        <a:buAutoNum type="alphaUcPeriod"/>
                      </a:pPr>
                      <a:endParaRPr lang="en-US">
                        <a:latin typeface="Georgia"/>
                      </a:endParaRPr>
                    </a:p>
                    <a:p>
                      <a:pPr lvl="0" algn="l">
                        <a:lnSpc>
                          <a:spcPct val="100000"/>
                        </a:lnSpc>
                        <a:spcBef>
                          <a:spcPts val="0"/>
                        </a:spcBef>
                        <a:spcAft>
                          <a:spcPts val="0"/>
                        </a:spcAft>
                        <a:buClr>
                          <a:srgbClr val="003C71"/>
                        </a:buClr>
                        <a:buAutoNum type="alphaUcPeriod"/>
                      </a:pPr>
                      <a:endParaRPr lang="en-US">
                        <a:latin typeface="Georgia"/>
                      </a:endParaRPr>
                    </a:p>
                    <a:p>
                      <a:pPr lvl="0" indent="0" algn="l">
                        <a:lnSpc>
                          <a:spcPct val="100000"/>
                        </a:lnSpc>
                        <a:spcBef>
                          <a:spcPts val="0"/>
                        </a:spcBef>
                        <a:spcAft>
                          <a:spcPts val="0"/>
                        </a:spcAft>
                        <a:buClr>
                          <a:srgbClr val="003C71"/>
                        </a:buClr>
                        <a:buNone/>
                      </a:pPr>
                      <a:br>
                        <a:rPr lang="en-US">
                          <a:solidFill>
                            <a:srgbClr val="003C71"/>
                          </a:solidFill>
                          <a:effectLst/>
                          <a:highlight>
                            <a:srgbClr val="FFFFFF"/>
                          </a:highlight>
                          <a:latin typeface="Georgia"/>
                        </a:rPr>
                      </a:br>
                      <a:r>
                        <a:rPr lang="en-US" sz="1400" b="1">
                          <a:solidFill>
                            <a:schemeClr val="accent1"/>
                          </a:solidFill>
                          <a:effectLst/>
                          <a:highlight>
                            <a:srgbClr val="FFFFFF"/>
                          </a:highlight>
                          <a:latin typeface="Georgia"/>
                        </a:rPr>
                        <a:t> </a:t>
                      </a: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3391" y="4290472"/>
            <a:ext cx="11456505" cy="1661993"/>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Georgia"/>
              </a:rPr>
              <a:t> </a:t>
            </a:r>
            <a:r>
              <a:rPr lang="en-US" sz="1600" b="1" u="sng">
                <a:solidFill>
                  <a:srgbClr val="FFFFFF"/>
                </a:solidFill>
                <a:latin typeface="Georgia"/>
                <a:ea typeface="+mn-lt"/>
                <a:cs typeface="+mn-lt"/>
              </a:rPr>
              <a:t>Revisions</a:t>
            </a:r>
            <a:r>
              <a:rPr lang="en-US" sz="1600" b="1">
                <a:solidFill>
                  <a:srgbClr val="FFFFFF"/>
                </a:solidFill>
                <a:latin typeface="Georgia"/>
                <a:ea typeface="+mn-lt"/>
                <a:cs typeface="+mn-lt"/>
              </a:rPr>
              <a:t>:</a:t>
            </a:r>
          </a:p>
          <a:p>
            <a:r>
              <a:rPr lang="en-US" sz="1400">
                <a:solidFill>
                  <a:schemeClr val="bg2"/>
                </a:solidFill>
                <a:latin typeface="Georgia"/>
                <a:ea typeface="+mn-lt"/>
                <a:cs typeface="+mn-lt"/>
              </a:rPr>
              <a:t>• 10.RI.1 A. - Aligns to 2017 10.5i and clarifies textual structures to consider when explaining how authors organize an analysis or series of ideas or events. </a:t>
            </a:r>
            <a:endParaRPr lang="en-US">
              <a:solidFill>
                <a:schemeClr val="bg2"/>
              </a:solidFill>
              <a:latin typeface="Georgia"/>
              <a:ea typeface="+mn-lt"/>
              <a:cs typeface="+mn-lt"/>
            </a:endParaRPr>
          </a:p>
          <a:p>
            <a:r>
              <a:rPr lang="en-US" sz="1400">
                <a:solidFill>
                  <a:schemeClr val="bg2"/>
                </a:solidFill>
                <a:latin typeface="Georgia"/>
                <a:ea typeface="+mn-lt"/>
                <a:cs typeface="+mn-lt"/>
              </a:rPr>
              <a:t>• 10.RI.1 B. - Aligns to 2017 10.5d, 10.5e, and 10.5g. Specifies the use of informational, historical, scientific, and technical texts when comparing the characteristics of information found in them.</a:t>
            </a:r>
            <a:endParaRPr lang="en-US">
              <a:solidFill>
                <a:schemeClr val="bg2"/>
              </a:solidFill>
              <a:latin typeface="Georgia"/>
              <a:ea typeface="+mn-lt"/>
              <a:cs typeface="+mn-lt"/>
            </a:endParaRPr>
          </a:p>
          <a:p>
            <a:r>
              <a:rPr lang="en-US" sz="1400">
                <a:solidFill>
                  <a:schemeClr val="bg2"/>
                </a:solidFill>
                <a:latin typeface="Georgia"/>
                <a:ea typeface="+mn-lt"/>
                <a:cs typeface="+mn-lt"/>
              </a:rPr>
              <a:t>• 10.RI.1.C: Corresponds with 2017's 10.5f, 10.5g, and 10.5h focusing on recognizing author's purpose, drawing conclusions, and analyzing and synthesizing information to solve problems.</a:t>
            </a:r>
            <a:endParaRPr lang="en-US">
              <a:solidFill>
                <a:schemeClr val="bg2"/>
              </a:solidFill>
              <a:latin typeface="Georgia"/>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02542810"/>
      </p:ext>
    </p:extLst>
  </p:cSld>
  <p:clrMapOvr>
    <a:masterClrMapping/>
  </p:clrMapOvr>
  <mc:AlternateContent xmlns:mc="http://schemas.openxmlformats.org/markup-compatibility/2006" xmlns:p14="http://schemas.microsoft.com/office/powerpoint/2010/main">
    <mc:Choice Requires="p14">
      <p:transition spd="slow" p14:dur="2000" advTm="53849"/>
    </mc:Choice>
    <mc:Fallback xmlns="">
      <p:transition spd="slow" advTm="53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22</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2705002563"/>
              </p:ext>
            </p:extLst>
          </p:nvPr>
        </p:nvGraphicFramePr>
        <p:xfrm>
          <a:off x="353391" y="265043"/>
          <a:ext cx="11452080" cy="420624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100" b="0" i="0" u="none" strike="noStrike" noProof="0">
                          <a:solidFill>
                            <a:srgbClr val="000000"/>
                          </a:solidFill>
                          <a:effectLst/>
                          <a:highlight>
                            <a:srgbClr val="FFFFFF"/>
                          </a:highlight>
                          <a:latin typeface="+mj-lt"/>
                        </a:rPr>
                        <a:t>1</a:t>
                      </a:r>
                      <a:r>
                        <a:rPr lang="en-US" sz="1100">
                          <a:latin typeface="+mj-lt"/>
                        </a:rPr>
                        <a:t>0.5 The student will read, interpret, analyze, and evaluate nonfiction texts.</a:t>
                      </a:r>
                    </a:p>
                    <a:p>
                      <a:pPr lvl="0" algn="l">
                        <a:lnSpc>
                          <a:spcPct val="100000"/>
                        </a:lnSpc>
                        <a:spcBef>
                          <a:spcPts val="0"/>
                        </a:spcBef>
                        <a:spcAft>
                          <a:spcPts val="0"/>
                        </a:spcAft>
                        <a:buNone/>
                      </a:pPr>
                      <a:r>
                        <a:rPr lang="en-US" sz="1100">
                          <a:latin typeface="+mj-lt"/>
                        </a:rPr>
                        <a:t> • a) Analyze text features and organizational patterns to evaluate the meaning of texts.</a:t>
                      </a:r>
                    </a:p>
                    <a:p>
                      <a:pPr lvl="0" algn="l">
                        <a:lnSpc>
                          <a:spcPct val="100000"/>
                        </a:lnSpc>
                        <a:spcBef>
                          <a:spcPts val="0"/>
                        </a:spcBef>
                        <a:spcAft>
                          <a:spcPts val="0"/>
                        </a:spcAft>
                        <a:buNone/>
                      </a:pPr>
                      <a:r>
                        <a:rPr lang="en-US" sz="1100">
                          <a:latin typeface="+mj-lt"/>
                        </a:rPr>
                        <a:t> • b) Recognize an author’s intended audience and purpose for writing. </a:t>
                      </a:r>
                    </a:p>
                    <a:p>
                      <a:pPr lvl="0" algn="l">
                        <a:lnSpc>
                          <a:spcPct val="100000"/>
                        </a:lnSpc>
                        <a:spcBef>
                          <a:spcPts val="0"/>
                        </a:spcBef>
                        <a:spcAft>
                          <a:spcPts val="0"/>
                        </a:spcAft>
                        <a:buNone/>
                      </a:pPr>
                      <a:r>
                        <a:rPr lang="en-US" sz="1100">
                          <a:latin typeface="+mj-lt"/>
                        </a:rPr>
                        <a:t>• c) Skim materials to develop an overview and locate information. </a:t>
                      </a:r>
                    </a:p>
                    <a:p>
                      <a:pPr lvl="0" algn="l">
                        <a:lnSpc>
                          <a:spcPct val="100000"/>
                        </a:lnSpc>
                        <a:spcBef>
                          <a:spcPts val="0"/>
                        </a:spcBef>
                        <a:spcAft>
                          <a:spcPts val="0"/>
                        </a:spcAft>
                        <a:buNone/>
                      </a:pPr>
                      <a:r>
                        <a:rPr lang="en-US" sz="1100">
                          <a:latin typeface="+mj-lt"/>
                        </a:rPr>
                        <a:t>• d) Compare and contrast informational texts for intent and content. </a:t>
                      </a:r>
                    </a:p>
                    <a:p>
                      <a:pPr lvl="0" algn="l">
                        <a:lnSpc>
                          <a:spcPct val="100000"/>
                        </a:lnSpc>
                        <a:spcBef>
                          <a:spcPts val="0"/>
                        </a:spcBef>
                        <a:spcAft>
                          <a:spcPts val="0"/>
                        </a:spcAft>
                        <a:buNone/>
                      </a:pPr>
                      <a:r>
                        <a:rPr lang="en-US" sz="1100">
                          <a:latin typeface="+mj-lt"/>
                        </a:rPr>
                        <a:t>• e) Interpret and use data and information in maps, charts, graphs, timelines, tables, and diagrams. </a:t>
                      </a:r>
                    </a:p>
                    <a:p>
                      <a:pPr lvl="0" algn="l">
                        <a:lnSpc>
                          <a:spcPct val="100000"/>
                        </a:lnSpc>
                        <a:spcBef>
                          <a:spcPts val="0"/>
                        </a:spcBef>
                        <a:spcAft>
                          <a:spcPts val="0"/>
                        </a:spcAft>
                        <a:buNone/>
                      </a:pPr>
                      <a:r>
                        <a:rPr lang="en-US" sz="1100">
                          <a:latin typeface="+mj-lt"/>
                        </a:rPr>
                        <a:t>• f) Draw conclusions and make inferences on explicit and implied information using textual support as evidence. </a:t>
                      </a:r>
                    </a:p>
                    <a:p>
                      <a:pPr lvl="0" algn="l">
                        <a:lnSpc>
                          <a:spcPct val="100000"/>
                        </a:lnSpc>
                        <a:spcBef>
                          <a:spcPts val="0"/>
                        </a:spcBef>
                        <a:spcAft>
                          <a:spcPts val="0"/>
                        </a:spcAft>
                        <a:buNone/>
                      </a:pPr>
                      <a:r>
                        <a:rPr lang="en-US" sz="1100">
                          <a:latin typeface="+mj-lt"/>
                        </a:rPr>
                        <a:t>• g) Analyze and synthesize information in order to solve problems, answer questions, and generate new knowledge </a:t>
                      </a:r>
                    </a:p>
                    <a:p>
                      <a:pPr marL="171450" lvl="0" indent="-171450" algn="l">
                        <a:lnSpc>
                          <a:spcPct val="100000"/>
                        </a:lnSpc>
                        <a:spcBef>
                          <a:spcPts val="0"/>
                        </a:spcBef>
                        <a:spcAft>
                          <a:spcPts val="0"/>
                        </a:spcAft>
                        <a:buFont typeface="Arial" panose="020B0604020202020204" pitchFamily="34" charset="0"/>
                        <a:buChar char="•"/>
                      </a:pPr>
                      <a:r>
                        <a:rPr lang="en-US" sz="1100">
                          <a:latin typeface="+mj-lt"/>
                        </a:rPr>
                        <a:t>h) Analyze ideas within and between selections providing textual evidence. </a:t>
                      </a:r>
                    </a:p>
                    <a:p>
                      <a:pPr lvl="0" algn="l">
                        <a:lnSpc>
                          <a:spcPct val="100000"/>
                        </a:lnSpc>
                        <a:spcBef>
                          <a:spcPts val="0"/>
                        </a:spcBef>
                        <a:spcAft>
                          <a:spcPts val="0"/>
                        </a:spcAft>
                        <a:buNone/>
                      </a:pPr>
                      <a:r>
                        <a:rPr lang="en-US" sz="1100">
                          <a:latin typeface="+mj-lt"/>
                        </a:rPr>
                        <a:t>• </a:t>
                      </a:r>
                      <a:r>
                        <a:rPr lang="en-US" sz="1100" err="1">
                          <a:latin typeface="+mj-lt"/>
                        </a:rPr>
                        <a:t>i</a:t>
                      </a:r>
                      <a:r>
                        <a:rPr lang="en-US" sz="1100">
                          <a:latin typeface="+mj-lt"/>
                        </a:rPr>
                        <a:t>) Summarize, paraphrase, and synthesize ideas, while maintaining meaning and a logical sequence of events, within and between texts. </a:t>
                      </a:r>
                    </a:p>
                    <a:p>
                      <a:pPr lvl="0" algn="l">
                        <a:lnSpc>
                          <a:spcPct val="100000"/>
                        </a:lnSpc>
                        <a:spcBef>
                          <a:spcPts val="0"/>
                        </a:spcBef>
                        <a:spcAft>
                          <a:spcPts val="0"/>
                        </a:spcAft>
                        <a:buNone/>
                      </a:pPr>
                      <a:r>
                        <a:rPr lang="en-US" sz="1100">
                          <a:latin typeface="+mj-lt"/>
                        </a:rPr>
                        <a:t>• j) Use reading strategies throughout the reading process to monitor comprehension. </a:t>
                      </a:r>
                      <a:br>
                        <a:rPr lang="en-US" sz="1100" b="0" i="0" u="none" strike="noStrike" noProof="0">
                          <a:solidFill>
                            <a:srgbClr val="000000"/>
                          </a:solidFill>
                          <a:effectLst/>
                          <a:highlight>
                            <a:srgbClr val="FFFFFF"/>
                          </a:highlight>
                          <a:latin typeface="Times New Roman"/>
                        </a:rPr>
                      </a:br>
                      <a:endParaRPr lang="en-US" sz="1100" b="0" i="0" u="none" strike="noStrike" noProof="0">
                        <a:solidFill>
                          <a:srgbClr val="000000"/>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a:solidFill>
                          <a:schemeClr val="accent1"/>
                        </a:solidFill>
                        <a:effectLst/>
                        <a:highlight>
                          <a:srgbClr val="FFFFFF"/>
                        </a:highlight>
                        <a:latin typeface="Georgia"/>
                      </a:endParaRPr>
                    </a:p>
                    <a:p>
                      <a:pPr marL="0" lvl="0" indent="0">
                        <a:spcBef>
                          <a:spcPts val="0"/>
                        </a:spcBef>
                        <a:spcAft>
                          <a:spcPts val="0"/>
                        </a:spcAft>
                        <a:buClr>
                          <a:srgbClr val="003C71"/>
                        </a:buClr>
                        <a:buNone/>
                      </a:pPr>
                      <a:endParaRPr lang="en-US">
                        <a:solidFill>
                          <a:schemeClr val="accent1"/>
                        </a:solidFill>
                        <a:latin typeface="Georgia"/>
                      </a:endParaRPr>
                    </a:p>
                    <a:p>
                      <a:pPr fontAlgn="t"/>
                      <a:br>
                        <a:rPr lang="en-US">
                          <a:effectLst/>
                          <a:highlight>
                            <a:srgbClr val="FFFFFF"/>
                          </a:highlight>
                        </a:rPr>
                      </a:b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Clr>
                          <a:srgbClr val="003C71"/>
                        </a:buClr>
                        <a:buNone/>
                      </a:pPr>
                      <a:r>
                        <a:rPr lang="en-US" sz="1400" b="1">
                          <a:latin typeface="+mj-lt"/>
                        </a:rPr>
                        <a:t>10.RI The student will use textual evidence to demonstrate comprehension and build knowledge from grade-level complex informational texts read. </a:t>
                      </a:r>
                    </a:p>
                    <a:p>
                      <a:pPr lvl="0" algn="l">
                        <a:lnSpc>
                          <a:spcPct val="100000"/>
                        </a:lnSpc>
                        <a:spcBef>
                          <a:spcPts val="0"/>
                        </a:spcBef>
                        <a:spcAft>
                          <a:spcPts val="0"/>
                        </a:spcAft>
                        <a:buClr>
                          <a:srgbClr val="003C71"/>
                        </a:buClr>
                        <a:buNone/>
                      </a:pPr>
                      <a:endParaRPr lang="en-US" sz="1400" b="1">
                        <a:latin typeface="+mj-lt"/>
                      </a:endParaRPr>
                    </a:p>
                    <a:p>
                      <a:pPr lvl="0" algn="l">
                        <a:lnSpc>
                          <a:spcPct val="100000"/>
                        </a:lnSpc>
                        <a:spcBef>
                          <a:spcPts val="0"/>
                        </a:spcBef>
                        <a:spcAft>
                          <a:spcPts val="0"/>
                        </a:spcAft>
                        <a:buClr>
                          <a:srgbClr val="003C71"/>
                        </a:buClr>
                        <a:buNone/>
                      </a:pPr>
                      <a:r>
                        <a:rPr lang="en-US" sz="1400" b="1">
                          <a:latin typeface="+mj-lt"/>
                        </a:rPr>
                        <a:t>10.RI.2 Craft and Style </a:t>
                      </a:r>
                    </a:p>
                    <a:p>
                      <a:pPr marL="228600" lvl="0" indent="-228600" algn="l">
                        <a:lnSpc>
                          <a:spcPct val="100000"/>
                        </a:lnSpc>
                        <a:spcBef>
                          <a:spcPts val="0"/>
                        </a:spcBef>
                        <a:spcAft>
                          <a:spcPts val="0"/>
                        </a:spcAft>
                        <a:buClr>
                          <a:srgbClr val="003C71"/>
                        </a:buClr>
                        <a:buAutoNum type="alphaUcPeriod"/>
                      </a:pPr>
                      <a:r>
                        <a:rPr lang="en-US" sz="1100">
                          <a:latin typeface="+mj-lt"/>
                        </a:rPr>
                        <a:t>Analyze how authors use structure to explain relationships among concepts in a text, including how key sentences, paragraphs, and sections of texts contribute to the whole. </a:t>
                      </a:r>
                    </a:p>
                    <a:p>
                      <a:pPr marL="228600" lvl="0" indent="-228600" algn="l">
                        <a:lnSpc>
                          <a:spcPct val="100000"/>
                        </a:lnSpc>
                        <a:spcBef>
                          <a:spcPts val="0"/>
                        </a:spcBef>
                        <a:spcAft>
                          <a:spcPts val="0"/>
                        </a:spcAft>
                        <a:buClr>
                          <a:srgbClr val="003C71"/>
                        </a:buClr>
                        <a:buAutoNum type="alphaUcPeriod"/>
                      </a:pPr>
                      <a:r>
                        <a:rPr lang="en-US" sz="1100">
                          <a:latin typeface="+mj-lt"/>
                        </a:rPr>
                        <a:t>Analyze key terms (e.g., words and phrases, technical terminology) and ideas of historical, scientific, and technical texts to clarify the relationships and understandings among key concepts. </a:t>
                      </a:r>
                    </a:p>
                    <a:p>
                      <a:pPr marL="228600" lvl="0" indent="-228600" algn="l">
                        <a:lnSpc>
                          <a:spcPct val="100000"/>
                        </a:lnSpc>
                        <a:spcBef>
                          <a:spcPts val="0"/>
                        </a:spcBef>
                        <a:spcAft>
                          <a:spcPts val="0"/>
                        </a:spcAft>
                        <a:buClr>
                          <a:srgbClr val="003C71"/>
                        </a:buClr>
                        <a:buAutoNum type="alphaUcPeriod"/>
                      </a:pPr>
                      <a:r>
                        <a:rPr lang="en-US" sz="1100">
                          <a:latin typeface="+mj-lt"/>
                        </a:rPr>
                        <a:t>Analyze the author’s purpose and impact of literary techniques such as hyperbole, analogy, and paradox as they appear in texts. </a:t>
                      </a:r>
                    </a:p>
                    <a:p>
                      <a:pPr marL="228600" lvl="0" indent="-228600" algn="l">
                        <a:lnSpc>
                          <a:spcPct val="100000"/>
                        </a:lnSpc>
                        <a:spcBef>
                          <a:spcPts val="0"/>
                        </a:spcBef>
                        <a:spcAft>
                          <a:spcPts val="0"/>
                        </a:spcAft>
                        <a:buClr>
                          <a:srgbClr val="003C71"/>
                        </a:buClr>
                        <a:buAutoNum type="alphaUcPeriod"/>
                      </a:pPr>
                      <a:endParaRPr lang="en-US" sz="1100">
                        <a:latin typeface="+mj-lt"/>
                      </a:endParaRPr>
                    </a:p>
                    <a:p>
                      <a:pPr marL="0" lvl="0" indent="0" algn="l">
                        <a:lnSpc>
                          <a:spcPct val="100000"/>
                        </a:lnSpc>
                        <a:spcBef>
                          <a:spcPts val="0"/>
                        </a:spcBef>
                        <a:spcAft>
                          <a:spcPts val="0"/>
                        </a:spcAft>
                        <a:buClr>
                          <a:srgbClr val="003C71"/>
                        </a:buClr>
                        <a:buNone/>
                      </a:pPr>
                      <a:r>
                        <a:rPr lang="en-US" sz="1400" b="1">
                          <a:latin typeface="+mj-lt"/>
                        </a:rPr>
                        <a:t>10.RI.3 Integration of Concepts </a:t>
                      </a:r>
                    </a:p>
                    <a:p>
                      <a:pPr marL="228600" lvl="0" indent="-228600" algn="l">
                        <a:lnSpc>
                          <a:spcPct val="100000"/>
                        </a:lnSpc>
                        <a:spcBef>
                          <a:spcPts val="0"/>
                        </a:spcBef>
                        <a:spcAft>
                          <a:spcPts val="0"/>
                        </a:spcAft>
                        <a:buClr>
                          <a:srgbClr val="003C71"/>
                        </a:buClr>
                        <a:buAutoNum type="alphaUcPeriod"/>
                      </a:pPr>
                      <a:r>
                        <a:rPr lang="en-US" sz="1100">
                          <a:latin typeface="+mj-lt"/>
                        </a:rPr>
                        <a:t>Evaluate how different authors write about the same topic and shape their presentations or viewpoints of key information using facts, opinions, and reasoning. </a:t>
                      </a:r>
                    </a:p>
                    <a:p>
                      <a:pPr marL="228600" lvl="0" indent="-228600" algn="l">
                        <a:lnSpc>
                          <a:spcPct val="100000"/>
                        </a:lnSpc>
                        <a:spcBef>
                          <a:spcPts val="0"/>
                        </a:spcBef>
                        <a:spcAft>
                          <a:spcPts val="0"/>
                        </a:spcAft>
                        <a:buClr>
                          <a:srgbClr val="003C71"/>
                        </a:buClr>
                        <a:buAutoNum type="alphaUcPeriod"/>
                      </a:pPr>
                      <a:r>
                        <a:rPr lang="en-US" sz="1100">
                          <a:latin typeface="+mj-lt"/>
                        </a:rPr>
                        <a:t>Analyze multiple texts addressing the same topic to determine how authors reach similar or different conclusions.</a:t>
                      </a:r>
                    </a:p>
                    <a:p>
                      <a:pPr marL="52070" indent="-287020" rtl="0" fontAlgn="t">
                        <a:spcBef>
                          <a:spcPts val="0"/>
                        </a:spcBef>
                        <a:spcAft>
                          <a:spcPts val="0"/>
                        </a:spcAft>
                      </a:pP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966" y="4337146"/>
            <a:ext cx="11456505" cy="2369880"/>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 </a:t>
            </a:r>
            <a:r>
              <a:rPr lang="en-US" sz="1600" b="1" u="sng" dirty="0">
                <a:solidFill>
                  <a:srgbClr val="FFFFFF"/>
                </a:solidFill>
                <a:latin typeface="Georgia"/>
                <a:ea typeface="+mn-lt"/>
                <a:cs typeface="+mn-lt"/>
              </a:rPr>
              <a:t>Revisions</a:t>
            </a:r>
            <a:r>
              <a:rPr lang="en-US" sz="1600" b="1" dirty="0">
                <a:solidFill>
                  <a:srgbClr val="FFFFFF"/>
                </a:solidFill>
                <a:latin typeface="Georgia"/>
                <a:ea typeface="+mn-lt"/>
                <a:cs typeface="+mn-lt"/>
              </a:rPr>
              <a:t>:</a:t>
            </a:r>
          </a:p>
          <a:p>
            <a:r>
              <a:rPr lang="en-US" sz="1400" dirty="0">
                <a:solidFill>
                  <a:schemeClr val="bg2"/>
                </a:solidFill>
                <a:latin typeface="Georgia"/>
                <a:ea typeface="+mn-lt"/>
                <a:cs typeface="+mn-lt"/>
              </a:rPr>
              <a:t>• 10.RI.2.A. - Aligns with 2017 10.5a and 10.5c. Includes opportunities to explain relationships in a text through key sentences, paragraphs, and sections of texts that impact the text as a whole. </a:t>
            </a:r>
          </a:p>
          <a:p>
            <a:r>
              <a:rPr lang="en-US" sz="1400" dirty="0">
                <a:solidFill>
                  <a:schemeClr val="bg2"/>
                </a:solidFill>
                <a:latin typeface="Georgia"/>
                <a:ea typeface="+mn-lt"/>
                <a:cs typeface="+mn-lt"/>
              </a:rPr>
              <a:t>• 10.RI.2.B - Aligns with 10.5 g with a focus on using diction in the analysis. </a:t>
            </a:r>
            <a:endParaRPr lang="en-US" sz="1400">
              <a:solidFill>
                <a:schemeClr val="bg2"/>
              </a:solidFill>
              <a:cs typeface="Calibri"/>
            </a:endParaRPr>
          </a:p>
          <a:p>
            <a:r>
              <a:rPr lang="en-US" sz="1400" dirty="0">
                <a:solidFill>
                  <a:schemeClr val="bg2"/>
                </a:solidFill>
                <a:latin typeface="Georgia"/>
                <a:ea typeface="+mn-lt"/>
                <a:cs typeface="+mn-lt"/>
              </a:rPr>
              <a:t>• 10.RI.2.C. - Aligns with 2017 10.5b and specifies literary techniques to analyze for their impact in a text.  </a:t>
            </a:r>
          </a:p>
          <a:p>
            <a:r>
              <a:rPr lang="en-US" sz="1400" dirty="0">
                <a:solidFill>
                  <a:schemeClr val="bg2"/>
                </a:solidFill>
                <a:latin typeface="Georgia"/>
                <a:ea typeface="+mn-lt"/>
                <a:cs typeface="+mn-lt"/>
              </a:rPr>
              <a:t>• 10.RI.3.A. - Aligns with 2017 10.5d, 10.5h, and 10.5i. Incorporates facts, opinions, and reasons as ways authors shape their presentations or viewpoints. </a:t>
            </a:r>
          </a:p>
          <a:p>
            <a:r>
              <a:rPr lang="en-US" sz="1400" dirty="0">
                <a:solidFill>
                  <a:schemeClr val="bg2"/>
                </a:solidFill>
                <a:latin typeface="Georgia"/>
                <a:ea typeface="+mn-lt"/>
                <a:cs typeface="+mn-lt"/>
              </a:rPr>
              <a:t>• 10.RI.3.B. - Aligns to 2017 10.b and 10.5d. Clarifies using multiple texts on the same topic to specifically determine how authors reach similar or different conclusions</a:t>
            </a:r>
            <a:endParaRPr lang="en-US" sz="1400" dirty="0">
              <a:solidFill>
                <a:schemeClr val="bg2"/>
              </a:solidFill>
              <a:latin typeface="Georgia"/>
              <a:cs typeface="Calibri"/>
            </a:endParaRPr>
          </a:p>
          <a:p>
            <a:endParaRPr lang="en-US">
              <a:cs typeface="Calibri"/>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40937771"/>
      </p:ext>
    </p:extLst>
  </p:cSld>
  <p:clrMapOvr>
    <a:masterClrMapping/>
  </p:clrMapOvr>
  <mc:AlternateContent xmlns:mc="http://schemas.openxmlformats.org/markup-compatibility/2006" xmlns:p14="http://schemas.microsoft.com/office/powerpoint/2010/main">
    <mc:Choice Requires="p14">
      <p:transition spd="slow" p14:dur="2000" advTm="54481"/>
    </mc:Choice>
    <mc:Fallback xmlns="">
      <p:transition spd="slow" advTm="54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Foundations for Writing </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23</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7897106"/>
      </p:ext>
    </p:extLst>
  </p:cSld>
  <p:clrMapOvr>
    <a:masterClrMapping/>
  </p:clrMapOvr>
  <mc:AlternateContent xmlns:mc="http://schemas.openxmlformats.org/markup-compatibility/2006" xmlns:p14="http://schemas.microsoft.com/office/powerpoint/2010/main">
    <mc:Choice Requires="p14">
      <p:transition spd="slow" p14:dur="2000" advTm="24532"/>
    </mc:Choice>
    <mc:Fallback xmlns="">
      <p:transition spd="slow" advTm="24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a:xfrm>
            <a:off x="8963722" y="6226252"/>
            <a:ext cx="2743200" cy="365125"/>
          </a:xfrm>
        </p:spPr>
        <p:txBody>
          <a:bodyPr/>
          <a:lstStyle/>
          <a:p>
            <a:fld id="{B2102BAA-C61A-4A39-BDF1-4340D572B82C}" type="slidenum">
              <a:rPr lang="en-US" smtClean="0"/>
              <a:t>24</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nvGraphicFramePr>
        <p:xfrm>
          <a:off x="353391" y="265043"/>
          <a:ext cx="11452080" cy="308229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fontAlgn="t"/>
                      <a:br>
                        <a:rPr lang="en-US">
                          <a:effectLst/>
                          <a:highlight>
                            <a:srgbClr val="FFFFFF"/>
                          </a:highlight>
                        </a:rPr>
                      </a:br>
                      <a:r>
                        <a:rPr lang="en-US">
                          <a:effectLst/>
                          <a:highlight>
                            <a:srgbClr val="FFFFFF"/>
                          </a:highlight>
                          <a:latin typeface="+mj-lt"/>
                        </a:rPr>
                        <a:t>N/A</a:t>
                      </a: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marL="52070" indent="-287020" rtl="0" fontAlgn="t">
                        <a:spcBef>
                          <a:spcPts val="0"/>
                        </a:spcBef>
                        <a:spcAft>
                          <a:spcPts val="0"/>
                        </a:spcAft>
                      </a:pPr>
                      <a:br>
                        <a:rPr lang="en-US">
                          <a:effectLst/>
                          <a:highlight>
                            <a:srgbClr val="FFFFFF"/>
                          </a:highlight>
                          <a:latin typeface="Georgia"/>
                        </a:rPr>
                      </a:br>
                      <a:r>
                        <a:rPr lang="en-US" sz="1800" b="1" i="0" kern="1200">
                          <a:solidFill>
                            <a:schemeClr val="dk1"/>
                          </a:solidFill>
                          <a:effectLst/>
                          <a:latin typeface="+mj-lt"/>
                          <a:ea typeface="+mn-ea"/>
                          <a:cs typeface="+mn-cs"/>
                        </a:rPr>
                        <a:t>See Kindergarten through grade five for the Foundations for Writing standards.</a:t>
                      </a:r>
                      <a:endParaRPr lang="en-US">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3343965"/>
            <a:ext cx="11456505" cy="892552"/>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Georgia"/>
              </a:rPr>
              <a:t> </a:t>
            </a:r>
            <a:br>
              <a:rPr lang="en-US">
                <a:latin typeface="Georgia"/>
              </a:rPr>
            </a:br>
            <a:r>
              <a:rPr lang="en-US" sz="1600" b="1" u="sng">
                <a:solidFill>
                  <a:srgbClr val="FFFFFF"/>
                </a:solidFill>
                <a:latin typeface="Georgia"/>
                <a:cs typeface="Calibri"/>
              </a:rPr>
              <a:t>Revisions</a:t>
            </a:r>
            <a:r>
              <a:rPr lang="en-US" sz="1600" b="1">
                <a:solidFill>
                  <a:srgbClr val="FFFFFF"/>
                </a:solidFill>
                <a:latin typeface="Georgia"/>
                <a:cs typeface="Calibri"/>
              </a:rPr>
              <a:t>:</a:t>
            </a:r>
          </a:p>
          <a:p>
            <a:pPr marL="228600" indent="-228600">
              <a:buFont typeface=""/>
              <a:buChar char="•"/>
            </a:pPr>
            <a:r>
              <a:rPr lang="en-US" b="1">
                <a:solidFill>
                  <a:schemeClr val="bg2"/>
                </a:solidFill>
                <a:latin typeface="+mj-lt"/>
              </a:rPr>
              <a:t>Foundations for Writing begins in grade K and ends in Grade 5</a:t>
            </a:r>
            <a:r>
              <a:rPr lang="en-US" b="1">
                <a:solidFill>
                  <a:schemeClr val="bg2"/>
                </a:solidFill>
              </a:rPr>
              <a:t>. </a:t>
            </a:r>
            <a:endParaRPr lang="en-US" sz="1600" b="1">
              <a:solidFill>
                <a:schemeClr val="bg2"/>
              </a:solidFill>
              <a:latin typeface="Georgia"/>
              <a:cs typeface="Calibri"/>
            </a:endParaRPr>
          </a:p>
        </p:txBody>
      </p:sp>
      <p:sp>
        <p:nvSpPr>
          <p:cNvPr id="2" name="AutoShape 2" descr="https://gbc-powerpoint.officeapps.live.com/pods/GetClipboardImage.ashx?Id=0f161145-bb5f-4759-87f7-a1bf76e05b59&amp;DC=GB4&amp;pkey=3088cc25-fea9-4f89-8e47-8179a4e9ddfd&amp;wdwaccluster=GB4"/>
          <p:cNvSpPr>
            <a:spLocks noChangeAspect="1" noChangeArrowheads="1"/>
          </p:cNvSpPr>
          <p:nvPr/>
        </p:nvSpPr>
        <p:spPr bwMode="auto">
          <a:xfrm>
            <a:off x="2190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04204898"/>
      </p:ext>
    </p:extLst>
  </p:cSld>
  <p:clrMapOvr>
    <a:masterClrMapping/>
  </p:clrMapOvr>
  <mc:AlternateContent xmlns:mc="http://schemas.openxmlformats.org/markup-compatibility/2006" xmlns:p14="http://schemas.microsoft.com/office/powerpoint/2010/main">
    <mc:Choice Requires="p14">
      <p:transition spd="slow" p14:dur="2000" advTm="2286"/>
    </mc:Choice>
    <mc:Fallback xmlns="">
      <p:transition spd="slow" advTm="2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Writing </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25</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41045290"/>
      </p:ext>
    </p:extLst>
  </p:cSld>
  <p:clrMapOvr>
    <a:masterClrMapping/>
  </p:clrMapOvr>
  <mc:AlternateContent xmlns:mc="http://schemas.openxmlformats.org/markup-compatibility/2006" xmlns:p14="http://schemas.microsoft.com/office/powerpoint/2010/main">
    <mc:Choice Requires="p14">
      <p:transition spd="slow" p14:dur="2000" advTm="20787"/>
    </mc:Choice>
    <mc:Fallback xmlns="">
      <p:transition spd="slow" advTm="20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26</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2218906613"/>
              </p:ext>
            </p:extLst>
          </p:nvPr>
        </p:nvGraphicFramePr>
        <p:xfrm>
          <a:off x="353391" y="265043"/>
          <a:ext cx="11452080" cy="635508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a:latin typeface="+mj-lt"/>
                        </a:rPr>
                        <a:t>10.6 The student will write in a variety of forms to include persuasive, reflective, interpretive, and analytic with an emphasis on persuasion and analysis. </a:t>
                      </a:r>
                    </a:p>
                    <a:p>
                      <a:pPr lvl="0" algn="l">
                        <a:lnSpc>
                          <a:spcPct val="100000"/>
                        </a:lnSpc>
                        <a:spcBef>
                          <a:spcPts val="0"/>
                        </a:spcBef>
                        <a:spcAft>
                          <a:spcPts val="0"/>
                        </a:spcAft>
                        <a:buNone/>
                      </a:pPr>
                      <a:r>
                        <a:rPr lang="en-US" sz="1100">
                          <a:latin typeface="+mj-lt"/>
                        </a:rPr>
                        <a:t>• a) Engage in writing as a recursive process. </a:t>
                      </a:r>
                    </a:p>
                    <a:p>
                      <a:pPr lvl="0" algn="l">
                        <a:lnSpc>
                          <a:spcPct val="100000"/>
                        </a:lnSpc>
                        <a:spcBef>
                          <a:spcPts val="0"/>
                        </a:spcBef>
                        <a:spcAft>
                          <a:spcPts val="0"/>
                        </a:spcAft>
                        <a:buNone/>
                      </a:pPr>
                      <a:r>
                        <a:rPr lang="en-US" sz="1100">
                          <a:latin typeface="+mj-lt"/>
                        </a:rPr>
                        <a:t>• b) Plan and organize writing to address a specific audience and purpose. </a:t>
                      </a:r>
                    </a:p>
                    <a:p>
                      <a:pPr lvl="0" algn="l">
                        <a:lnSpc>
                          <a:spcPct val="100000"/>
                        </a:lnSpc>
                        <a:spcBef>
                          <a:spcPts val="0"/>
                        </a:spcBef>
                        <a:spcAft>
                          <a:spcPts val="0"/>
                        </a:spcAft>
                        <a:buNone/>
                      </a:pPr>
                      <a:r>
                        <a:rPr lang="en-US" sz="1100">
                          <a:latin typeface="+mj-lt"/>
                        </a:rPr>
                        <a:t>• c) Adjust writing content, technique, and voice for a variety of audiences and purposes. </a:t>
                      </a:r>
                    </a:p>
                    <a:p>
                      <a:pPr lvl="0" algn="l">
                        <a:lnSpc>
                          <a:spcPct val="100000"/>
                        </a:lnSpc>
                        <a:spcBef>
                          <a:spcPts val="0"/>
                        </a:spcBef>
                        <a:spcAft>
                          <a:spcPts val="0"/>
                        </a:spcAft>
                        <a:buNone/>
                      </a:pPr>
                      <a:r>
                        <a:rPr lang="en-US" sz="1100">
                          <a:latin typeface="+mj-lt"/>
                        </a:rPr>
                        <a:t>• d) Communicate clearly the purpose of the writing using a thesis statement. </a:t>
                      </a:r>
                    </a:p>
                    <a:p>
                      <a:pPr lvl="0" algn="l">
                        <a:lnSpc>
                          <a:spcPct val="100000"/>
                        </a:lnSpc>
                        <a:spcBef>
                          <a:spcPts val="0"/>
                        </a:spcBef>
                        <a:spcAft>
                          <a:spcPts val="0"/>
                        </a:spcAft>
                        <a:buNone/>
                      </a:pPr>
                      <a:r>
                        <a:rPr lang="en-US" sz="1100">
                          <a:latin typeface="+mj-lt"/>
                        </a:rPr>
                        <a:t>• e) Objectively introduce and develop topics, incorporating evidence and maintaining an organized structure and a formal style. </a:t>
                      </a:r>
                    </a:p>
                    <a:p>
                      <a:pPr lvl="0" algn="l">
                        <a:lnSpc>
                          <a:spcPct val="100000"/>
                        </a:lnSpc>
                        <a:spcBef>
                          <a:spcPts val="0"/>
                        </a:spcBef>
                        <a:spcAft>
                          <a:spcPts val="0"/>
                        </a:spcAft>
                        <a:buNone/>
                      </a:pPr>
                      <a:r>
                        <a:rPr lang="en-US" sz="1100">
                          <a:latin typeface="+mj-lt"/>
                        </a:rPr>
                        <a:t>• f) Compose a thesis statement for persuasive writing that advocates a position. </a:t>
                      </a:r>
                    </a:p>
                    <a:p>
                      <a:pPr lvl="0" algn="l">
                        <a:lnSpc>
                          <a:spcPct val="100000"/>
                        </a:lnSpc>
                        <a:spcBef>
                          <a:spcPts val="0"/>
                        </a:spcBef>
                        <a:spcAft>
                          <a:spcPts val="0"/>
                        </a:spcAft>
                        <a:buNone/>
                      </a:pPr>
                      <a:r>
                        <a:rPr lang="en-US" sz="1100">
                          <a:latin typeface="+mj-lt"/>
                        </a:rPr>
                        <a:t>• g) Clearly state and defend a position using reasons and sufficient evidence from credible sources as support. </a:t>
                      </a:r>
                    </a:p>
                    <a:p>
                      <a:pPr lvl="0" algn="l">
                        <a:lnSpc>
                          <a:spcPct val="100000"/>
                        </a:lnSpc>
                        <a:spcBef>
                          <a:spcPts val="0"/>
                        </a:spcBef>
                        <a:spcAft>
                          <a:spcPts val="0"/>
                        </a:spcAft>
                        <a:buNone/>
                      </a:pPr>
                      <a:r>
                        <a:rPr lang="en-US" sz="1100">
                          <a:latin typeface="+mj-lt"/>
                        </a:rPr>
                        <a:t>• h) Identify counterclaims and provide counter - arguments. </a:t>
                      </a:r>
                    </a:p>
                    <a:p>
                      <a:pPr lvl="0" algn="l">
                        <a:lnSpc>
                          <a:spcPct val="100000"/>
                        </a:lnSpc>
                        <a:spcBef>
                          <a:spcPts val="0"/>
                        </a:spcBef>
                        <a:spcAft>
                          <a:spcPts val="0"/>
                        </a:spcAft>
                        <a:buNone/>
                      </a:pPr>
                      <a:r>
                        <a:rPr lang="en-US" sz="1100">
                          <a:latin typeface="+mj-lt"/>
                        </a:rPr>
                        <a:t>• </a:t>
                      </a:r>
                      <a:r>
                        <a:rPr lang="en-US" sz="1100" err="1">
                          <a:latin typeface="+mj-lt"/>
                        </a:rPr>
                        <a:t>i</a:t>
                      </a:r>
                      <a:r>
                        <a:rPr lang="en-US" sz="1100">
                          <a:latin typeface="+mj-lt"/>
                        </a:rPr>
                        <a:t>) Show relationships among claims, reasons, and evidence and include a conclusion that follows logically from the information presented. </a:t>
                      </a:r>
                    </a:p>
                    <a:p>
                      <a:pPr lvl="0" algn="l">
                        <a:lnSpc>
                          <a:spcPct val="100000"/>
                        </a:lnSpc>
                        <a:spcBef>
                          <a:spcPts val="0"/>
                        </a:spcBef>
                        <a:spcAft>
                          <a:spcPts val="0"/>
                        </a:spcAft>
                        <a:buNone/>
                      </a:pPr>
                      <a:r>
                        <a:rPr lang="en-US" sz="1100">
                          <a:latin typeface="+mj-lt"/>
                        </a:rPr>
                        <a:t>• j) Blend multiple forms of writing including embedding a narrative to produce effective essays. </a:t>
                      </a:r>
                    </a:p>
                    <a:p>
                      <a:pPr lvl="0" algn="l">
                        <a:lnSpc>
                          <a:spcPct val="100000"/>
                        </a:lnSpc>
                        <a:spcBef>
                          <a:spcPts val="0"/>
                        </a:spcBef>
                        <a:spcAft>
                          <a:spcPts val="0"/>
                        </a:spcAft>
                        <a:buNone/>
                      </a:pPr>
                      <a:r>
                        <a:rPr lang="en-US" sz="1100">
                          <a:latin typeface="+mj-lt"/>
                        </a:rPr>
                        <a:t>• k) Elaborate ideas clearly through word choice. </a:t>
                      </a:r>
                    </a:p>
                    <a:p>
                      <a:pPr lvl="0" algn="l">
                        <a:lnSpc>
                          <a:spcPct val="100000"/>
                        </a:lnSpc>
                        <a:spcBef>
                          <a:spcPts val="0"/>
                        </a:spcBef>
                        <a:spcAft>
                          <a:spcPts val="0"/>
                        </a:spcAft>
                        <a:buNone/>
                      </a:pPr>
                      <a:r>
                        <a:rPr lang="en-US" sz="1100">
                          <a:latin typeface="+mj-lt"/>
                        </a:rPr>
                        <a:t>• l) Use textual evidence to compare and contrast multiple texts. </a:t>
                      </a:r>
                    </a:p>
                    <a:p>
                      <a:pPr lvl="0" algn="l">
                        <a:lnSpc>
                          <a:spcPct val="100000"/>
                        </a:lnSpc>
                        <a:spcBef>
                          <a:spcPts val="0"/>
                        </a:spcBef>
                        <a:spcAft>
                          <a:spcPts val="0"/>
                        </a:spcAft>
                        <a:buNone/>
                      </a:pPr>
                      <a:r>
                        <a:rPr lang="en-US" sz="1100">
                          <a:latin typeface="+mj-lt"/>
                        </a:rPr>
                        <a:t>• m) Revise writing for clarity of content, accuracy, and depth of information. </a:t>
                      </a:r>
                    </a:p>
                    <a:p>
                      <a:pPr marL="171450" lvl="0" indent="-171450" algn="l">
                        <a:lnSpc>
                          <a:spcPct val="100000"/>
                        </a:lnSpc>
                        <a:spcBef>
                          <a:spcPts val="0"/>
                        </a:spcBef>
                        <a:spcAft>
                          <a:spcPts val="0"/>
                        </a:spcAft>
                        <a:buFont typeface="Arial" panose="020B0604020202020204" pitchFamily="34" charset="0"/>
                        <a:buChar char="•"/>
                      </a:pPr>
                      <a:r>
                        <a:rPr lang="en-US" sz="1100">
                          <a:latin typeface="+mj-lt"/>
                        </a:rPr>
                        <a:t>n) Write and revise to a standard acceptable both in the workplace and in postsecondary education. </a:t>
                      </a:r>
                    </a:p>
                    <a:p>
                      <a:pPr lvl="0" algn="l">
                        <a:lnSpc>
                          <a:spcPct val="100000"/>
                        </a:lnSpc>
                        <a:spcBef>
                          <a:spcPts val="0"/>
                        </a:spcBef>
                        <a:spcAft>
                          <a:spcPts val="0"/>
                        </a:spcAft>
                        <a:buNone/>
                      </a:pPr>
                      <a:r>
                        <a:rPr lang="en-US" sz="1400" b="1">
                          <a:latin typeface="+mj-lt"/>
                        </a:rPr>
                        <a:t>10.7 The student will self- and peer-edit writing for capitalization, punctuation, spelling, sentence structure, paragraphing, and Standard English. </a:t>
                      </a:r>
                    </a:p>
                    <a:p>
                      <a:pPr lvl="0" algn="l">
                        <a:lnSpc>
                          <a:spcPct val="100000"/>
                        </a:lnSpc>
                        <a:spcBef>
                          <a:spcPts val="0"/>
                        </a:spcBef>
                        <a:spcAft>
                          <a:spcPts val="0"/>
                        </a:spcAft>
                        <a:buNone/>
                      </a:pPr>
                      <a:r>
                        <a:rPr lang="en-US" sz="1100">
                          <a:latin typeface="+mj-lt"/>
                        </a:rPr>
                        <a:t>• e) Analyze the writing of others and suggest how writing might be improved. </a:t>
                      </a:r>
                      <a:endParaRPr lang="en-US" sz="1100">
                        <a:solidFill>
                          <a:schemeClr val="accent1"/>
                        </a:solidFill>
                        <a:latin typeface="+mj-lt"/>
                      </a:endParaRPr>
                    </a:p>
                    <a:p>
                      <a:pPr lvl="0" algn="l">
                        <a:lnSpc>
                          <a:spcPct val="100000"/>
                        </a:lnSpc>
                        <a:spcBef>
                          <a:spcPts val="0"/>
                        </a:spcBef>
                        <a:spcAft>
                          <a:spcPts val="0"/>
                        </a:spcAft>
                        <a:buNone/>
                      </a:pPr>
                      <a:br>
                        <a:rPr lang="en-US"/>
                      </a:br>
                      <a:endParaRPr lang="en-US" sz="1100" b="0" i="0" u="none" strike="noStrike" noProof="0">
                        <a:solidFill>
                          <a:srgbClr val="000000"/>
                        </a:solidFill>
                        <a:effectLst/>
                        <a:highlight>
                          <a:srgbClr val="FFFFFF"/>
                        </a:highlight>
                        <a:latin typeface="Georgia"/>
                      </a:endParaRPr>
                    </a:p>
                    <a:p>
                      <a:pPr fontAlgn="t"/>
                      <a:br>
                        <a:rPr lang="en-US">
                          <a:effectLst/>
                          <a:highlight>
                            <a:srgbClr val="FFFFFF"/>
                          </a:highlight>
                        </a:rPr>
                      </a:b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Clr>
                          <a:srgbClr val="003C71"/>
                        </a:buClr>
                        <a:buNone/>
                      </a:pPr>
                      <a:r>
                        <a:rPr lang="en-US" sz="1400" b="1">
                          <a:latin typeface="+mj-lt"/>
                        </a:rPr>
                        <a:t>10.W The student will write in a variety of forms for diverse audiences and purposes linked to grade ten content and texts with an emphasis on argumentative writing. </a:t>
                      </a:r>
                    </a:p>
                    <a:p>
                      <a:pPr lvl="0" algn="l">
                        <a:lnSpc>
                          <a:spcPct val="100000"/>
                        </a:lnSpc>
                        <a:spcBef>
                          <a:spcPts val="0"/>
                        </a:spcBef>
                        <a:spcAft>
                          <a:spcPts val="0"/>
                        </a:spcAft>
                        <a:buClr>
                          <a:srgbClr val="003C71"/>
                        </a:buClr>
                        <a:buNone/>
                      </a:pPr>
                      <a:endParaRPr lang="en-US" sz="1400" b="1">
                        <a:latin typeface="+mj-lt"/>
                      </a:endParaRPr>
                    </a:p>
                    <a:p>
                      <a:pPr lvl="0" algn="l">
                        <a:lnSpc>
                          <a:spcPct val="100000"/>
                        </a:lnSpc>
                        <a:spcBef>
                          <a:spcPts val="0"/>
                        </a:spcBef>
                        <a:spcAft>
                          <a:spcPts val="0"/>
                        </a:spcAft>
                        <a:buClr>
                          <a:srgbClr val="003C71"/>
                        </a:buClr>
                        <a:buNone/>
                      </a:pPr>
                      <a:r>
                        <a:rPr lang="en-US" sz="1400" b="1">
                          <a:latin typeface="+mj-lt"/>
                        </a:rPr>
                        <a:t>10.W.1 Modes and Purposes for Writing </a:t>
                      </a:r>
                    </a:p>
                    <a:p>
                      <a:pPr lvl="0" algn="l">
                        <a:lnSpc>
                          <a:spcPct val="100000"/>
                        </a:lnSpc>
                        <a:spcBef>
                          <a:spcPts val="0"/>
                        </a:spcBef>
                        <a:spcAft>
                          <a:spcPts val="0"/>
                        </a:spcAft>
                        <a:buClr>
                          <a:srgbClr val="003C71"/>
                        </a:buClr>
                        <a:buNone/>
                      </a:pPr>
                      <a:endParaRPr lang="en-US" sz="1100">
                        <a:latin typeface="+mj-lt"/>
                      </a:endParaRPr>
                    </a:p>
                    <a:p>
                      <a:pPr marL="228600" lvl="0" indent="-228600" algn="l">
                        <a:lnSpc>
                          <a:spcPct val="100000"/>
                        </a:lnSpc>
                        <a:spcBef>
                          <a:spcPts val="0"/>
                        </a:spcBef>
                        <a:spcAft>
                          <a:spcPts val="0"/>
                        </a:spcAft>
                        <a:buClr>
                          <a:srgbClr val="003C71"/>
                        </a:buClr>
                        <a:buAutoNum type="alphaUcPeriod"/>
                      </a:pPr>
                      <a:r>
                        <a:rPr lang="en-US" sz="1100">
                          <a:latin typeface="+mj-lt"/>
                        </a:rPr>
                        <a:t>Write extended pieces that: </a:t>
                      </a:r>
                    </a:p>
                    <a:p>
                      <a:pPr marL="742950" lvl="1" indent="-285750" algn="l">
                        <a:lnSpc>
                          <a:spcPct val="100000"/>
                        </a:lnSpc>
                        <a:spcBef>
                          <a:spcPts val="0"/>
                        </a:spcBef>
                        <a:spcAft>
                          <a:spcPts val="0"/>
                        </a:spcAft>
                        <a:buClr>
                          <a:srgbClr val="003C71"/>
                        </a:buClr>
                        <a:buAutoNum type="romanLcPeriod"/>
                      </a:pPr>
                      <a:r>
                        <a:rPr lang="en-US" sz="1100">
                          <a:latin typeface="+mj-lt"/>
                        </a:rPr>
                        <a:t>Introduce a topic clearly by providing context, presenting well-defined theses, and previewing what follows. </a:t>
                      </a:r>
                    </a:p>
                    <a:p>
                      <a:pPr marL="742950" lvl="1" indent="-285750" algn="l">
                        <a:lnSpc>
                          <a:spcPct val="100000"/>
                        </a:lnSpc>
                        <a:spcBef>
                          <a:spcPts val="0"/>
                        </a:spcBef>
                        <a:spcAft>
                          <a:spcPts val="0"/>
                        </a:spcAft>
                        <a:buClr>
                          <a:srgbClr val="003C71"/>
                        </a:buClr>
                        <a:buAutoNum type="romanLcPeriod"/>
                      </a:pPr>
                      <a:r>
                        <a:rPr lang="en-US" sz="1100">
                          <a:latin typeface="+mj-lt"/>
                        </a:rPr>
                        <a:t>Adopt an organizational structure that clarifies relationships among ideas and concepts. </a:t>
                      </a:r>
                    </a:p>
                    <a:p>
                      <a:pPr marL="742950" lvl="1" indent="-285750" algn="l">
                        <a:lnSpc>
                          <a:spcPct val="100000"/>
                        </a:lnSpc>
                        <a:spcBef>
                          <a:spcPts val="0"/>
                        </a:spcBef>
                        <a:spcAft>
                          <a:spcPts val="0"/>
                        </a:spcAft>
                        <a:buClr>
                          <a:srgbClr val="003C71"/>
                        </a:buClr>
                        <a:buAutoNum type="romanLcPeriod"/>
                      </a:pPr>
                      <a:r>
                        <a:rPr lang="en-US" sz="1100">
                          <a:latin typeface="+mj-lt"/>
                        </a:rPr>
                        <a:t>Develop the topic through sustained use of the most significant and relevant facts, concrete details, quotations, or other information from multiple authoritative sources appropriate to the audience’s knowledge. </a:t>
                      </a:r>
                    </a:p>
                    <a:p>
                      <a:pPr marL="742950" lvl="1" indent="-285750" algn="l">
                        <a:lnSpc>
                          <a:spcPct val="100000"/>
                        </a:lnSpc>
                        <a:spcBef>
                          <a:spcPts val="0"/>
                        </a:spcBef>
                        <a:spcAft>
                          <a:spcPts val="0"/>
                        </a:spcAft>
                        <a:buClr>
                          <a:srgbClr val="003C71"/>
                        </a:buClr>
                        <a:buAutoNum type="romanLcPeriod"/>
                      </a:pPr>
                      <a:r>
                        <a:rPr lang="en-US" sz="1100">
                          <a:latin typeface="+mj-lt"/>
                        </a:rPr>
                        <a:t>Provide a concluding section that follows from the information or explanation presented.</a:t>
                      </a:r>
                      <a:endParaRPr lang="en-US" sz="1100">
                        <a:solidFill>
                          <a:schemeClr val="accent1"/>
                        </a:solidFill>
                        <a:latin typeface="+mj-lt"/>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indent="0" algn="l">
                        <a:lnSpc>
                          <a:spcPct val="100000"/>
                        </a:lnSpc>
                        <a:spcBef>
                          <a:spcPts val="0"/>
                        </a:spcBef>
                        <a:spcAft>
                          <a:spcPts val="0"/>
                        </a:spcAft>
                        <a:buClr>
                          <a:srgbClr val="003C71"/>
                        </a:buClr>
                        <a:buNone/>
                      </a:pPr>
                      <a:endParaRPr lang="en-US">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indent="0" algn="l">
                        <a:lnSpc>
                          <a:spcPct val="100000"/>
                        </a:lnSpc>
                        <a:spcBef>
                          <a:spcPts val="0"/>
                        </a:spcBef>
                        <a:spcAft>
                          <a:spcPts val="0"/>
                        </a:spcAft>
                        <a:buClr>
                          <a:srgbClr val="003C71"/>
                        </a:buClr>
                        <a:buNone/>
                      </a:pPr>
                      <a:endParaRPr lang="en-US">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marL="285750" lvl="0" indent="-28575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indent="0">
                        <a:spcBef>
                          <a:spcPts val="0"/>
                        </a:spcBef>
                        <a:spcAft>
                          <a:spcPts val="0"/>
                        </a:spcAft>
                        <a:buClr>
                          <a:srgbClr val="003C71"/>
                        </a:buClr>
                        <a:buNone/>
                      </a:pPr>
                      <a:endParaRPr lang="en-US">
                        <a:solidFill>
                          <a:schemeClr val="accent1"/>
                        </a:solidFill>
                        <a:latin typeface="Georgia"/>
                      </a:endParaRPr>
                    </a:p>
                    <a:p>
                      <a:pPr marL="52070" indent="-287020" rtl="0" fontAlgn="t">
                        <a:spcBef>
                          <a:spcPts val="0"/>
                        </a:spcBef>
                        <a:spcAft>
                          <a:spcPts val="0"/>
                        </a:spcAft>
                      </a:pPr>
                      <a:br>
                        <a:rPr lang="en-US">
                          <a:solidFill>
                            <a:srgbClr val="003C71"/>
                          </a:solidFill>
                          <a:effectLst/>
                          <a:highlight>
                            <a:srgbClr val="FFFFFF"/>
                          </a:highlight>
                          <a:latin typeface="Georgia"/>
                        </a:rPr>
                      </a:br>
                      <a:r>
                        <a:rPr lang="en-US" sz="1400" b="1">
                          <a:solidFill>
                            <a:schemeClr val="accent1"/>
                          </a:solidFill>
                          <a:effectLst/>
                          <a:highlight>
                            <a:srgbClr val="FFFFFF"/>
                          </a:highlight>
                          <a:latin typeface="Georgia"/>
                        </a:rPr>
                        <a:t> </a:t>
                      </a: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3391" y="5551924"/>
            <a:ext cx="11446479" cy="1015663"/>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u="sng">
                <a:solidFill>
                  <a:srgbClr val="FFFFFF"/>
                </a:solidFill>
                <a:latin typeface="Georgia"/>
                <a:ea typeface="+mn-lt"/>
                <a:cs typeface="+mn-lt"/>
              </a:rPr>
              <a:t>Revisions</a:t>
            </a:r>
            <a:r>
              <a:rPr lang="en-US" sz="1600" b="1">
                <a:solidFill>
                  <a:srgbClr val="FFFFFF"/>
                </a:solidFill>
                <a:latin typeface="Georgia"/>
                <a:ea typeface="+mn-lt"/>
                <a:cs typeface="+mn-lt"/>
              </a:rPr>
              <a:t>:</a:t>
            </a:r>
            <a:endParaRPr lang="en-US">
              <a:latin typeface="Georgia"/>
              <a:ea typeface="+mn-lt"/>
              <a:cs typeface="+mn-lt"/>
            </a:endParaRPr>
          </a:p>
          <a:p>
            <a:r>
              <a:rPr lang="en-US" sz="1100">
                <a:solidFill>
                  <a:schemeClr val="bg2"/>
                </a:solidFill>
                <a:latin typeface="Georgia"/>
                <a:ea typeface="+mn-lt"/>
                <a:cs typeface="+mn-lt"/>
              </a:rPr>
              <a:t>• 10.W.1 </a:t>
            </a:r>
            <a:r>
              <a:rPr lang="en-US" sz="1100" err="1">
                <a:solidFill>
                  <a:schemeClr val="bg2"/>
                </a:solidFill>
                <a:latin typeface="Georgia"/>
                <a:ea typeface="+mn-lt"/>
                <a:cs typeface="+mn-lt"/>
              </a:rPr>
              <a:t>A.i.</a:t>
            </a:r>
            <a:r>
              <a:rPr lang="en-US" sz="1100">
                <a:solidFill>
                  <a:schemeClr val="bg2"/>
                </a:solidFill>
                <a:latin typeface="Georgia"/>
                <a:ea typeface="+mn-lt"/>
                <a:cs typeface="+mn-lt"/>
              </a:rPr>
              <a:t> - Aligns with 2017 10.6 d, 10.6f, and 10.6h. Includes more structure regarding how to introduce a topic when writing. </a:t>
            </a:r>
          </a:p>
          <a:p>
            <a:r>
              <a:rPr lang="en-US" sz="1100">
                <a:solidFill>
                  <a:schemeClr val="bg2"/>
                </a:solidFill>
                <a:latin typeface="Georgia"/>
                <a:ea typeface="+mn-lt"/>
                <a:cs typeface="+mn-lt"/>
              </a:rPr>
              <a:t>• 10.W.1 </a:t>
            </a:r>
            <a:r>
              <a:rPr lang="en-US" sz="1100" err="1">
                <a:solidFill>
                  <a:schemeClr val="bg2"/>
                </a:solidFill>
                <a:latin typeface="Georgia"/>
                <a:ea typeface="+mn-lt"/>
                <a:cs typeface="+mn-lt"/>
              </a:rPr>
              <a:t>A.ii</a:t>
            </a:r>
            <a:r>
              <a:rPr lang="en-US" sz="1100">
                <a:solidFill>
                  <a:schemeClr val="bg2"/>
                </a:solidFill>
                <a:latin typeface="Georgia"/>
                <a:ea typeface="+mn-lt"/>
                <a:cs typeface="+mn-lt"/>
              </a:rPr>
              <a:t>. - Aligns to 2017 10.6b. </a:t>
            </a:r>
          </a:p>
          <a:p>
            <a:r>
              <a:rPr lang="en-US" sz="1100">
                <a:solidFill>
                  <a:schemeClr val="bg2"/>
                </a:solidFill>
                <a:latin typeface="Georgia"/>
                <a:ea typeface="+mn-lt"/>
                <a:cs typeface="+mn-lt"/>
              </a:rPr>
              <a:t>• 10.W.1 </a:t>
            </a:r>
            <a:r>
              <a:rPr lang="en-US" sz="1100" err="1">
                <a:solidFill>
                  <a:schemeClr val="bg2"/>
                </a:solidFill>
                <a:latin typeface="Georgia"/>
                <a:ea typeface="+mn-lt"/>
                <a:cs typeface="+mn-lt"/>
              </a:rPr>
              <a:t>A.iii</a:t>
            </a:r>
            <a:r>
              <a:rPr lang="en-US" sz="1100">
                <a:solidFill>
                  <a:schemeClr val="bg2"/>
                </a:solidFill>
                <a:latin typeface="Georgia"/>
                <a:ea typeface="+mn-lt"/>
                <a:cs typeface="+mn-lt"/>
              </a:rPr>
              <a:t>. - Aligns to 2017 10.6e and clarifies that a topic should be developed through a sustained use of details from a variety of sources.</a:t>
            </a:r>
          </a:p>
          <a:p>
            <a:r>
              <a:rPr lang="en-US" sz="1100">
                <a:solidFill>
                  <a:schemeClr val="bg2"/>
                </a:solidFill>
                <a:latin typeface="Georgia"/>
                <a:cs typeface="Calibri"/>
              </a:rPr>
              <a:t>-10.W.1.A.iv - Aligns with 2017 10.6j</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17917418"/>
      </p:ext>
    </p:extLst>
  </p:cSld>
  <p:clrMapOvr>
    <a:masterClrMapping/>
  </p:clrMapOvr>
  <mc:AlternateContent xmlns:mc="http://schemas.openxmlformats.org/markup-compatibility/2006" xmlns:p14="http://schemas.microsoft.com/office/powerpoint/2010/main">
    <mc:Choice Requires="p14">
      <p:transition spd="slow" p14:dur="2000" advTm="56299"/>
    </mc:Choice>
    <mc:Fallback xmlns="">
      <p:transition spd="slow" advTm="56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27</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208453408"/>
              </p:ext>
            </p:extLst>
          </p:nvPr>
        </p:nvGraphicFramePr>
        <p:xfrm>
          <a:off x="353391" y="265043"/>
          <a:ext cx="11452080" cy="596646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a:latin typeface="+mj-lt"/>
                        </a:rPr>
                        <a:t>10.6 The student will write in a variety of forms to include persuasive, reflective, interpretive, and analytic with an emphasis on persuasion and analysis. </a:t>
                      </a:r>
                    </a:p>
                    <a:p>
                      <a:pPr lvl="0" algn="l">
                        <a:lnSpc>
                          <a:spcPct val="100000"/>
                        </a:lnSpc>
                        <a:spcBef>
                          <a:spcPts val="0"/>
                        </a:spcBef>
                        <a:spcAft>
                          <a:spcPts val="0"/>
                        </a:spcAft>
                        <a:buNone/>
                      </a:pPr>
                      <a:r>
                        <a:rPr lang="en-US" sz="1050">
                          <a:latin typeface="+mj-lt"/>
                        </a:rPr>
                        <a:t>• a) Engage in writing as a recursive process. </a:t>
                      </a:r>
                    </a:p>
                    <a:p>
                      <a:pPr lvl="0" algn="l">
                        <a:lnSpc>
                          <a:spcPct val="100000"/>
                        </a:lnSpc>
                        <a:spcBef>
                          <a:spcPts val="0"/>
                        </a:spcBef>
                        <a:spcAft>
                          <a:spcPts val="0"/>
                        </a:spcAft>
                        <a:buNone/>
                      </a:pPr>
                      <a:r>
                        <a:rPr lang="en-US" sz="1050">
                          <a:latin typeface="+mj-lt"/>
                        </a:rPr>
                        <a:t>• b) Plan and organize writing to address a specific audience and purpose. </a:t>
                      </a:r>
                    </a:p>
                    <a:p>
                      <a:pPr lvl="0" algn="l">
                        <a:lnSpc>
                          <a:spcPct val="100000"/>
                        </a:lnSpc>
                        <a:spcBef>
                          <a:spcPts val="0"/>
                        </a:spcBef>
                        <a:spcAft>
                          <a:spcPts val="0"/>
                        </a:spcAft>
                        <a:buNone/>
                      </a:pPr>
                      <a:r>
                        <a:rPr lang="en-US" sz="1050">
                          <a:latin typeface="+mj-lt"/>
                        </a:rPr>
                        <a:t>• c) Adjust writing content, technique, and voice for a variety of audiences and purposes. </a:t>
                      </a:r>
                    </a:p>
                    <a:p>
                      <a:pPr lvl="0" algn="l">
                        <a:lnSpc>
                          <a:spcPct val="100000"/>
                        </a:lnSpc>
                        <a:spcBef>
                          <a:spcPts val="0"/>
                        </a:spcBef>
                        <a:spcAft>
                          <a:spcPts val="0"/>
                        </a:spcAft>
                        <a:buNone/>
                      </a:pPr>
                      <a:r>
                        <a:rPr lang="en-US" sz="1050">
                          <a:latin typeface="+mj-lt"/>
                        </a:rPr>
                        <a:t>• d) Communicate clearly the purpose of the writing using a thesis statement. </a:t>
                      </a:r>
                    </a:p>
                    <a:p>
                      <a:pPr lvl="0" algn="l">
                        <a:lnSpc>
                          <a:spcPct val="100000"/>
                        </a:lnSpc>
                        <a:spcBef>
                          <a:spcPts val="0"/>
                        </a:spcBef>
                        <a:spcAft>
                          <a:spcPts val="0"/>
                        </a:spcAft>
                        <a:buNone/>
                      </a:pPr>
                      <a:r>
                        <a:rPr lang="en-US" sz="1050">
                          <a:latin typeface="+mj-lt"/>
                        </a:rPr>
                        <a:t>• e) Objectively introduce and develop topics, incorporating evidence and maintaining an organized structure and a formal style. </a:t>
                      </a:r>
                    </a:p>
                    <a:p>
                      <a:pPr lvl="0" algn="l">
                        <a:lnSpc>
                          <a:spcPct val="100000"/>
                        </a:lnSpc>
                        <a:spcBef>
                          <a:spcPts val="0"/>
                        </a:spcBef>
                        <a:spcAft>
                          <a:spcPts val="0"/>
                        </a:spcAft>
                        <a:buNone/>
                      </a:pPr>
                      <a:r>
                        <a:rPr lang="en-US" sz="1050">
                          <a:latin typeface="+mj-lt"/>
                        </a:rPr>
                        <a:t>• f) Compose a thesis statement for persuasive writing that advocates a position. </a:t>
                      </a:r>
                    </a:p>
                    <a:p>
                      <a:pPr lvl="0" algn="l">
                        <a:lnSpc>
                          <a:spcPct val="100000"/>
                        </a:lnSpc>
                        <a:spcBef>
                          <a:spcPts val="0"/>
                        </a:spcBef>
                        <a:spcAft>
                          <a:spcPts val="0"/>
                        </a:spcAft>
                        <a:buNone/>
                      </a:pPr>
                      <a:r>
                        <a:rPr lang="en-US" sz="1050">
                          <a:latin typeface="+mj-lt"/>
                        </a:rPr>
                        <a:t>• g) Clearly state and defend a position using reasons and sufficient evidence from credible sources as support. </a:t>
                      </a:r>
                    </a:p>
                    <a:p>
                      <a:pPr lvl="0" algn="l">
                        <a:lnSpc>
                          <a:spcPct val="100000"/>
                        </a:lnSpc>
                        <a:spcBef>
                          <a:spcPts val="0"/>
                        </a:spcBef>
                        <a:spcAft>
                          <a:spcPts val="0"/>
                        </a:spcAft>
                        <a:buNone/>
                      </a:pPr>
                      <a:r>
                        <a:rPr lang="en-US" sz="1050">
                          <a:latin typeface="+mj-lt"/>
                        </a:rPr>
                        <a:t>• h) Identify counterclaims and provide counter - arguments. </a:t>
                      </a:r>
                    </a:p>
                    <a:p>
                      <a:pPr lvl="0" algn="l">
                        <a:lnSpc>
                          <a:spcPct val="100000"/>
                        </a:lnSpc>
                        <a:spcBef>
                          <a:spcPts val="0"/>
                        </a:spcBef>
                        <a:spcAft>
                          <a:spcPts val="0"/>
                        </a:spcAft>
                        <a:buNone/>
                      </a:pPr>
                      <a:r>
                        <a:rPr lang="en-US" sz="1050">
                          <a:latin typeface="+mj-lt"/>
                        </a:rPr>
                        <a:t>• </a:t>
                      </a:r>
                      <a:r>
                        <a:rPr lang="en-US" sz="1050" err="1">
                          <a:latin typeface="+mj-lt"/>
                        </a:rPr>
                        <a:t>i</a:t>
                      </a:r>
                      <a:r>
                        <a:rPr lang="en-US" sz="1050">
                          <a:latin typeface="+mj-lt"/>
                        </a:rPr>
                        <a:t>) Show relationships among claims, reasons, and evidence and include a conclusion that follows logically from the information presented. </a:t>
                      </a:r>
                    </a:p>
                    <a:p>
                      <a:pPr lvl="0" algn="l">
                        <a:lnSpc>
                          <a:spcPct val="100000"/>
                        </a:lnSpc>
                        <a:spcBef>
                          <a:spcPts val="0"/>
                        </a:spcBef>
                        <a:spcAft>
                          <a:spcPts val="0"/>
                        </a:spcAft>
                        <a:buNone/>
                      </a:pPr>
                      <a:r>
                        <a:rPr lang="en-US" sz="1050">
                          <a:latin typeface="+mj-lt"/>
                        </a:rPr>
                        <a:t>• j) Blend multiple forms of writing including embedding a narrative to produce effective essays. </a:t>
                      </a:r>
                    </a:p>
                    <a:p>
                      <a:pPr lvl="0" algn="l">
                        <a:lnSpc>
                          <a:spcPct val="100000"/>
                        </a:lnSpc>
                        <a:spcBef>
                          <a:spcPts val="0"/>
                        </a:spcBef>
                        <a:spcAft>
                          <a:spcPts val="0"/>
                        </a:spcAft>
                        <a:buNone/>
                      </a:pPr>
                      <a:r>
                        <a:rPr lang="en-US" sz="1050">
                          <a:latin typeface="+mj-lt"/>
                        </a:rPr>
                        <a:t>• k) Elaborate ideas clearly through word choice. </a:t>
                      </a:r>
                    </a:p>
                    <a:p>
                      <a:pPr lvl="0" algn="l">
                        <a:lnSpc>
                          <a:spcPct val="100000"/>
                        </a:lnSpc>
                        <a:spcBef>
                          <a:spcPts val="0"/>
                        </a:spcBef>
                        <a:spcAft>
                          <a:spcPts val="0"/>
                        </a:spcAft>
                        <a:buNone/>
                      </a:pPr>
                      <a:r>
                        <a:rPr lang="en-US" sz="1050">
                          <a:latin typeface="+mj-lt"/>
                        </a:rPr>
                        <a:t>• l) Use textual evidence to compare and contrast multiple texts. </a:t>
                      </a:r>
                    </a:p>
                    <a:p>
                      <a:pPr lvl="0" algn="l">
                        <a:lnSpc>
                          <a:spcPct val="100000"/>
                        </a:lnSpc>
                        <a:spcBef>
                          <a:spcPts val="0"/>
                        </a:spcBef>
                        <a:spcAft>
                          <a:spcPts val="0"/>
                        </a:spcAft>
                        <a:buNone/>
                      </a:pPr>
                      <a:r>
                        <a:rPr lang="en-US" sz="1050">
                          <a:latin typeface="+mj-lt"/>
                        </a:rPr>
                        <a:t>• m) Revise writing for clarity of content, accuracy, and depth of information. </a:t>
                      </a:r>
                    </a:p>
                    <a:p>
                      <a:pPr marL="171450" lvl="0" indent="-171450" algn="l">
                        <a:lnSpc>
                          <a:spcPct val="100000"/>
                        </a:lnSpc>
                        <a:spcBef>
                          <a:spcPts val="0"/>
                        </a:spcBef>
                        <a:spcAft>
                          <a:spcPts val="0"/>
                        </a:spcAft>
                        <a:buFont typeface="Arial" panose="020B0604020202020204" pitchFamily="34" charset="0"/>
                        <a:buChar char="•"/>
                      </a:pPr>
                      <a:r>
                        <a:rPr lang="en-US" sz="1050">
                          <a:latin typeface="+mj-lt"/>
                        </a:rPr>
                        <a:t>n) Write and revise to a standard acceptable both in the workplace and in postsecondary education. </a:t>
                      </a:r>
                    </a:p>
                    <a:p>
                      <a:pPr lvl="0" algn="l">
                        <a:lnSpc>
                          <a:spcPct val="100000"/>
                        </a:lnSpc>
                        <a:spcBef>
                          <a:spcPts val="0"/>
                        </a:spcBef>
                        <a:spcAft>
                          <a:spcPts val="0"/>
                        </a:spcAft>
                        <a:buNone/>
                      </a:pPr>
                      <a:r>
                        <a:rPr lang="en-US" sz="1400" b="1">
                          <a:latin typeface="+mj-lt"/>
                        </a:rPr>
                        <a:t>10.7 The student will self- and peer-edit writing for capitalization, punctuation, spelling, sentence structure, paragraphing, and Standard English. </a:t>
                      </a:r>
                    </a:p>
                    <a:p>
                      <a:pPr lvl="0" algn="l">
                        <a:lnSpc>
                          <a:spcPct val="100000"/>
                        </a:lnSpc>
                        <a:spcBef>
                          <a:spcPts val="0"/>
                        </a:spcBef>
                        <a:spcAft>
                          <a:spcPts val="0"/>
                        </a:spcAft>
                        <a:buNone/>
                      </a:pPr>
                      <a:r>
                        <a:rPr lang="en-US" sz="1100">
                          <a:latin typeface="+mj-lt"/>
                        </a:rPr>
                        <a:t>• e) Analyze the writing of others and suggest how writing might be improved. </a:t>
                      </a:r>
                      <a:endParaRPr lang="en-US" sz="1100">
                        <a:solidFill>
                          <a:schemeClr val="accent1"/>
                        </a:solidFill>
                        <a:latin typeface="+mj-lt"/>
                      </a:endParaRPr>
                    </a:p>
                    <a:p>
                      <a:pPr lvl="0" algn="l">
                        <a:lnSpc>
                          <a:spcPct val="100000"/>
                        </a:lnSpc>
                        <a:spcBef>
                          <a:spcPts val="0"/>
                        </a:spcBef>
                        <a:spcAft>
                          <a:spcPts val="0"/>
                        </a:spcAft>
                        <a:buNone/>
                      </a:pPr>
                      <a:br>
                        <a:rPr lang="en-US"/>
                      </a:br>
                      <a:endParaRPr lang="en-US" sz="1100" b="0" i="0" u="none" strike="noStrike" noProof="0">
                        <a:solidFill>
                          <a:srgbClr val="000000"/>
                        </a:solidFill>
                        <a:effectLst/>
                        <a:highlight>
                          <a:srgbClr val="FFFFFF"/>
                        </a:highlight>
                        <a:latin typeface="Georgia"/>
                      </a:endParaRPr>
                    </a:p>
                    <a:p>
                      <a:pPr fontAlgn="t"/>
                      <a:br>
                        <a:rPr lang="en-US">
                          <a:effectLst/>
                          <a:highlight>
                            <a:srgbClr val="FFFFFF"/>
                          </a:highlight>
                        </a:rPr>
                      </a:b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Clr>
                          <a:srgbClr val="003C71"/>
                        </a:buClr>
                        <a:buNone/>
                      </a:pPr>
                      <a:r>
                        <a:rPr lang="en-US" sz="1400" b="1">
                          <a:latin typeface="+mj-lt"/>
                        </a:rPr>
                        <a:t>10.W The student will write in a variety of forms for diverse audiences and purposes linked to grade ten content and texts with an emphasis on argumentative writing. </a:t>
                      </a:r>
                    </a:p>
                    <a:p>
                      <a:pPr lvl="0" algn="l">
                        <a:lnSpc>
                          <a:spcPct val="100000"/>
                        </a:lnSpc>
                        <a:spcBef>
                          <a:spcPts val="0"/>
                        </a:spcBef>
                        <a:spcAft>
                          <a:spcPts val="0"/>
                        </a:spcAft>
                        <a:buClr>
                          <a:srgbClr val="003C71"/>
                        </a:buClr>
                        <a:buNone/>
                      </a:pPr>
                      <a:endParaRPr lang="en-US" sz="1400" b="1">
                        <a:latin typeface="+mj-lt"/>
                      </a:endParaRPr>
                    </a:p>
                    <a:p>
                      <a:pPr marL="0" marR="0" lvl="0" indent="0" algn="l" defTabSz="914400" rtl="0" eaLnBrk="1" fontAlgn="auto" latinLnBrk="0" hangingPunct="1">
                        <a:lnSpc>
                          <a:spcPct val="100000"/>
                        </a:lnSpc>
                        <a:spcBef>
                          <a:spcPts val="0"/>
                        </a:spcBef>
                        <a:spcAft>
                          <a:spcPts val="0"/>
                        </a:spcAft>
                        <a:buClr>
                          <a:srgbClr val="003C71"/>
                        </a:buClr>
                        <a:buSzTx/>
                        <a:buFontTx/>
                        <a:buNone/>
                        <a:tabLst/>
                        <a:defRPr/>
                      </a:pPr>
                      <a:r>
                        <a:rPr lang="en-US" sz="1400" b="1" kern="1200">
                          <a:solidFill>
                            <a:schemeClr val="dk1"/>
                          </a:solidFill>
                          <a:latin typeface="+mj-lt"/>
                          <a:ea typeface="+mn-ea"/>
                          <a:cs typeface="+mn-cs"/>
                        </a:rPr>
                        <a:t>10.W.1 Modes and Purposes for Writing </a:t>
                      </a:r>
                    </a:p>
                    <a:p>
                      <a:pPr lvl="0" algn="l">
                        <a:lnSpc>
                          <a:spcPct val="100000"/>
                        </a:lnSpc>
                        <a:spcBef>
                          <a:spcPts val="0"/>
                        </a:spcBef>
                        <a:spcAft>
                          <a:spcPts val="0"/>
                        </a:spcAft>
                        <a:buClr>
                          <a:srgbClr val="003C71"/>
                        </a:buClr>
                        <a:buNone/>
                      </a:pPr>
                      <a:endParaRPr lang="en-US" sz="1100">
                        <a:solidFill>
                          <a:schemeClr val="accent1"/>
                        </a:solidFill>
                        <a:latin typeface="+mj-lt"/>
                      </a:endParaRPr>
                    </a:p>
                    <a:p>
                      <a:pPr lvl="0" algn="l">
                        <a:lnSpc>
                          <a:spcPct val="100000"/>
                        </a:lnSpc>
                        <a:spcBef>
                          <a:spcPts val="0"/>
                        </a:spcBef>
                        <a:spcAft>
                          <a:spcPts val="0"/>
                        </a:spcAft>
                        <a:buClr>
                          <a:srgbClr val="003C71"/>
                        </a:buClr>
                        <a:buNone/>
                      </a:pPr>
                      <a:r>
                        <a:rPr lang="en-US" sz="1100">
                          <a:solidFill>
                            <a:schemeClr val="accent1"/>
                          </a:solidFill>
                          <a:latin typeface="+mj-lt"/>
                        </a:rPr>
                        <a:t>B.</a:t>
                      </a:r>
                      <a:r>
                        <a:rPr lang="en-US" sz="1100" baseline="0">
                          <a:solidFill>
                            <a:schemeClr val="accent1"/>
                          </a:solidFill>
                          <a:latin typeface="+mj-lt"/>
                        </a:rPr>
                        <a:t> </a:t>
                      </a:r>
                      <a:r>
                        <a:rPr lang="en-US" sz="1100">
                          <a:latin typeface="+mj-lt"/>
                        </a:rPr>
                        <a:t>Write arguments that: </a:t>
                      </a:r>
                    </a:p>
                    <a:p>
                      <a:pPr marL="857250" lvl="1" indent="-400050" algn="l">
                        <a:lnSpc>
                          <a:spcPct val="100000"/>
                        </a:lnSpc>
                        <a:spcBef>
                          <a:spcPts val="0"/>
                        </a:spcBef>
                        <a:spcAft>
                          <a:spcPts val="0"/>
                        </a:spcAft>
                        <a:buClr>
                          <a:srgbClr val="003C71"/>
                        </a:buClr>
                        <a:buAutoNum type="romanLcPeriod"/>
                      </a:pPr>
                      <a:r>
                        <a:rPr lang="en-US" sz="1100">
                          <a:latin typeface="+mj-lt"/>
                        </a:rPr>
                        <a:t>Develop a thesis that demonstrates knowledgeable judgments. </a:t>
                      </a:r>
                    </a:p>
                    <a:p>
                      <a:pPr marL="857250" lvl="1" indent="-400050" algn="l">
                        <a:lnSpc>
                          <a:spcPct val="100000"/>
                        </a:lnSpc>
                        <a:spcBef>
                          <a:spcPts val="0"/>
                        </a:spcBef>
                        <a:spcAft>
                          <a:spcPts val="0"/>
                        </a:spcAft>
                        <a:buClr>
                          <a:srgbClr val="003C71"/>
                        </a:buClr>
                        <a:buAutoNum type="romanLcPeriod"/>
                      </a:pPr>
                      <a:r>
                        <a:rPr lang="en-US" sz="1100">
                          <a:latin typeface="+mj-lt"/>
                        </a:rPr>
                        <a:t>Support well-defined points of view effectively with relevant evidence and clear reasoning in ways that logically advance the claim(s). </a:t>
                      </a:r>
                    </a:p>
                    <a:p>
                      <a:pPr marL="857250" lvl="1" indent="-400050" algn="l">
                        <a:lnSpc>
                          <a:spcPct val="100000"/>
                        </a:lnSpc>
                        <a:spcBef>
                          <a:spcPts val="0"/>
                        </a:spcBef>
                        <a:spcAft>
                          <a:spcPts val="0"/>
                        </a:spcAft>
                        <a:buClr>
                          <a:srgbClr val="003C71"/>
                        </a:buClr>
                        <a:buAutoNum type="romanLcPeriod"/>
                      </a:pPr>
                      <a:r>
                        <a:rPr lang="en-US" sz="1100">
                          <a:latin typeface="+mj-lt"/>
                        </a:rPr>
                        <a:t>Address and refute counterclaims.</a:t>
                      </a:r>
                    </a:p>
                    <a:p>
                      <a:pPr marL="857250" lvl="1" indent="-400050" algn="l">
                        <a:lnSpc>
                          <a:spcPct val="100000"/>
                        </a:lnSpc>
                        <a:spcBef>
                          <a:spcPts val="0"/>
                        </a:spcBef>
                        <a:spcAft>
                          <a:spcPts val="0"/>
                        </a:spcAft>
                        <a:buClr>
                          <a:srgbClr val="003C71"/>
                        </a:buClr>
                        <a:buAutoNum type="romanLcPeriod"/>
                      </a:pPr>
                      <a:r>
                        <a:rPr lang="en-US" sz="1100">
                          <a:latin typeface="+mj-lt"/>
                        </a:rPr>
                        <a:t>Provide conclusions that follow from and support the argument.</a:t>
                      </a:r>
                      <a:r>
                        <a:rPr lang="en-US" sz="1100" baseline="0">
                          <a:latin typeface="+mj-lt"/>
                        </a:rPr>
                        <a:t> </a:t>
                      </a:r>
                    </a:p>
                    <a:p>
                      <a:pPr marL="457200" lvl="1" indent="0" algn="l">
                        <a:lnSpc>
                          <a:spcPct val="100000"/>
                        </a:lnSpc>
                        <a:spcBef>
                          <a:spcPts val="0"/>
                        </a:spcBef>
                        <a:spcAft>
                          <a:spcPts val="0"/>
                        </a:spcAft>
                        <a:buClr>
                          <a:srgbClr val="003C71"/>
                        </a:buClr>
                        <a:buNone/>
                      </a:pPr>
                      <a:endParaRPr lang="en-US" sz="1100" baseline="0">
                        <a:latin typeface="+mj-lt"/>
                      </a:endParaRPr>
                    </a:p>
                    <a:p>
                      <a:pPr lvl="0" indent="0" algn="l">
                        <a:lnSpc>
                          <a:spcPct val="100000"/>
                        </a:lnSpc>
                        <a:spcBef>
                          <a:spcPts val="0"/>
                        </a:spcBef>
                        <a:spcAft>
                          <a:spcPts val="0"/>
                        </a:spcAft>
                        <a:buClr>
                          <a:srgbClr val="003C71"/>
                        </a:buClr>
                        <a:buNone/>
                      </a:pPr>
                      <a:r>
                        <a:rPr lang="en-US" sz="1100">
                          <a:solidFill>
                            <a:schemeClr val="accent1"/>
                          </a:solidFill>
                          <a:latin typeface="+mj-lt"/>
                        </a:rPr>
                        <a:t>C</a:t>
                      </a:r>
                      <a:r>
                        <a:rPr lang="en-US" sz="1100">
                          <a:latin typeface="+mj-lt"/>
                        </a:rPr>
                        <a:t>. Write reflectively in response to readings in which students compare two or more texts with details, examples, and other textual evidence to support an idea or position.</a:t>
                      </a:r>
                    </a:p>
                    <a:p>
                      <a:pPr lvl="0" indent="0" algn="l">
                        <a:lnSpc>
                          <a:spcPct val="100000"/>
                        </a:lnSpc>
                        <a:spcBef>
                          <a:spcPts val="0"/>
                        </a:spcBef>
                        <a:spcAft>
                          <a:spcPts val="0"/>
                        </a:spcAft>
                        <a:buClr>
                          <a:srgbClr val="003C71"/>
                        </a:buClr>
                        <a:buNone/>
                      </a:pPr>
                      <a:r>
                        <a:rPr lang="en-US" sz="1100">
                          <a:solidFill>
                            <a:schemeClr val="accent1"/>
                          </a:solidFill>
                          <a:latin typeface="+mj-lt"/>
                        </a:rPr>
                        <a:t>D</a:t>
                      </a:r>
                      <a:r>
                        <a:rPr lang="en-US" sz="1100">
                          <a:latin typeface="+mj-lt"/>
                        </a:rPr>
                        <a:t>. Develop flexibility in writing by routinely producing shorter and longer pieces that adapt writing content, technique, and voice for a range of tasks, purposes, and audiences, (e.g., summaries, reflections, descriptions, critiques, letters, poetry, narratives, etc.). </a:t>
                      </a:r>
                      <a:endParaRPr lang="en-US" sz="1100">
                        <a:solidFill>
                          <a:schemeClr val="accent1"/>
                        </a:solidFill>
                        <a:latin typeface="+mj-lt"/>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indent="0" algn="l">
                        <a:lnSpc>
                          <a:spcPct val="100000"/>
                        </a:lnSpc>
                        <a:spcBef>
                          <a:spcPts val="0"/>
                        </a:spcBef>
                        <a:spcAft>
                          <a:spcPts val="0"/>
                        </a:spcAft>
                        <a:buClr>
                          <a:srgbClr val="003C71"/>
                        </a:buClr>
                        <a:buNone/>
                      </a:pPr>
                      <a:endParaRPr lang="en-US">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marL="285750" lvl="0" indent="-28575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indent="0">
                        <a:spcBef>
                          <a:spcPts val="0"/>
                        </a:spcBef>
                        <a:spcAft>
                          <a:spcPts val="0"/>
                        </a:spcAft>
                        <a:buClr>
                          <a:srgbClr val="003C71"/>
                        </a:buClr>
                        <a:buNone/>
                      </a:pPr>
                      <a:endParaRPr lang="en-US">
                        <a:solidFill>
                          <a:schemeClr val="accent1"/>
                        </a:solidFill>
                        <a:latin typeface="Georgia"/>
                      </a:endParaRPr>
                    </a:p>
                    <a:p>
                      <a:pPr marL="52070" indent="-287020" rtl="0" fontAlgn="t">
                        <a:spcBef>
                          <a:spcPts val="0"/>
                        </a:spcBef>
                        <a:spcAft>
                          <a:spcPts val="0"/>
                        </a:spcAft>
                      </a:pPr>
                      <a:br>
                        <a:rPr lang="en-US">
                          <a:solidFill>
                            <a:srgbClr val="003C71"/>
                          </a:solidFill>
                          <a:effectLst/>
                          <a:highlight>
                            <a:srgbClr val="FFFFFF"/>
                          </a:highlight>
                          <a:latin typeface="Georgia"/>
                        </a:rPr>
                      </a:br>
                      <a:r>
                        <a:rPr lang="en-US" sz="1400" b="1">
                          <a:solidFill>
                            <a:schemeClr val="accent1"/>
                          </a:solidFill>
                          <a:effectLst/>
                          <a:highlight>
                            <a:srgbClr val="FFFFFF"/>
                          </a:highlight>
                          <a:latin typeface="Georgia"/>
                        </a:rPr>
                        <a:t> </a:t>
                      </a: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3391" y="5112628"/>
            <a:ext cx="11446479" cy="1446550"/>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u="sng">
                <a:solidFill>
                  <a:srgbClr val="FFFFFF"/>
                </a:solidFill>
                <a:latin typeface="Georgia"/>
                <a:ea typeface="+mn-lt"/>
                <a:cs typeface="+mn-lt"/>
              </a:rPr>
              <a:t>Revisions</a:t>
            </a:r>
            <a:r>
              <a:rPr lang="en-US" sz="1600" b="1">
                <a:solidFill>
                  <a:srgbClr val="FFFFFF"/>
                </a:solidFill>
                <a:latin typeface="Georgia"/>
                <a:ea typeface="+mn-lt"/>
                <a:cs typeface="+mn-lt"/>
              </a:rPr>
              <a:t>:</a:t>
            </a:r>
            <a:endParaRPr lang="en-US">
              <a:latin typeface="Georgia"/>
              <a:ea typeface="+mn-lt"/>
              <a:cs typeface="+mn-lt"/>
            </a:endParaRPr>
          </a:p>
          <a:p>
            <a:r>
              <a:rPr lang="en-US" sz="1200">
                <a:solidFill>
                  <a:schemeClr val="bg2"/>
                </a:solidFill>
                <a:latin typeface="Georgia"/>
                <a:ea typeface="+mn-lt"/>
                <a:cs typeface="+mn-lt"/>
              </a:rPr>
              <a:t>• 10.W.1 </a:t>
            </a:r>
            <a:r>
              <a:rPr lang="en-US" sz="1200" err="1">
                <a:solidFill>
                  <a:schemeClr val="bg2"/>
                </a:solidFill>
                <a:latin typeface="Georgia"/>
                <a:ea typeface="+mn-lt"/>
                <a:cs typeface="+mn-lt"/>
              </a:rPr>
              <a:t>B.i.</a:t>
            </a:r>
            <a:r>
              <a:rPr lang="en-US" sz="1200">
                <a:solidFill>
                  <a:schemeClr val="bg2"/>
                </a:solidFill>
                <a:latin typeface="Georgia"/>
                <a:ea typeface="+mn-lt"/>
                <a:cs typeface="+mn-lt"/>
              </a:rPr>
              <a:t> - Aligns with 2017 11.6b and 10.6g. (11.6b moved to grade 10 in 2024 because of the focus on argument writing.) </a:t>
            </a:r>
            <a:endParaRPr lang="en-US">
              <a:solidFill>
                <a:schemeClr val="bg2"/>
              </a:solidFill>
              <a:latin typeface="Georgia"/>
              <a:ea typeface="+mn-lt"/>
              <a:cs typeface="+mn-lt"/>
            </a:endParaRPr>
          </a:p>
          <a:p>
            <a:r>
              <a:rPr lang="en-US" sz="1200">
                <a:solidFill>
                  <a:schemeClr val="bg2"/>
                </a:solidFill>
                <a:latin typeface="Georgia"/>
                <a:ea typeface="+mn-lt"/>
                <a:cs typeface="+mn-lt"/>
              </a:rPr>
              <a:t>• 10.W.1 </a:t>
            </a:r>
            <a:r>
              <a:rPr lang="en-US" sz="1200" err="1">
                <a:solidFill>
                  <a:schemeClr val="bg2"/>
                </a:solidFill>
                <a:latin typeface="Georgia"/>
                <a:ea typeface="+mn-lt"/>
                <a:cs typeface="+mn-lt"/>
              </a:rPr>
              <a:t>B.ii</a:t>
            </a:r>
            <a:r>
              <a:rPr lang="en-US" sz="1200">
                <a:solidFill>
                  <a:schemeClr val="bg2"/>
                </a:solidFill>
                <a:latin typeface="Georgia"/>
                <a:ea typeface="+mn-lt"/>
                <a:cs typeface="+mn-lt"/>
              </a:rPr>
              <a:t>.- Aligns with 2017 10.6e. </a:t>
            </a:r>
            <a:endParaRPr lang="en-US">
              <a:solidFill>
                <a:schemeClr val="bg2"/>
              </a:solidFill>
              <a:latin typeface="Georgia"/>
              <a:ea typeface="+mn-lt"/>
              <a:cs typeface="+mn-lt"/>
            </a:endParaRPr>
          </a:p>
          <a:p>
            <a:r>
              <a:rPr lang="en-US" sz="1200">
                <a:solidFill>
                  <a:schemeClr val="bg2"/>
                </a:solidFill>
                <a:latin typeface="Georgia"/>
                <a:ea typeface="+mn-lt"/>
                <a:cs typeface="+mn-lt"/>
              </a:rPr>
              <a:t>• 10.W.1 </a:t>
            </a:r>
            <a:r>
              <a:rPr lang="en-US" sz="1200" err="1">
                <a:solidFill>
                  <a:schemeClr val="bg2"/>
                </a:solidFill>
                <a:latin typeface="Georgia"/>
                <a:ea typeface="+mn-lt"/>
                <a:cs typeface="+mn-lt"/>
              </a:rPr>
              <a:t>B.iii</a:t>
            </a:r>
            <a:r>
              <a:rPr lang="en-US" sz="1200">
                <a:solidFill>
                  <a:schemeClr val="bg2"/>
                </a:solidFill>
                <a:latin typeface="Georgia"/>
                <a:ea typeface="+mn-lt"/>
                <a:cs typeface="+mn-lt"/>
              </a:rPr>
              <a:t>.-Aligns with 2017 10.6h. </a:t>
            </a:r>
          </a:p>
          <a:p>
            <a:r>
              <a:rPr lang="en-US" sz="1200">
                <a:solidFill>
                  <a:schemeClr val="bg2"/>
                </a:solidFill>
                <a:latin typeface="Georgia"/>
                <a:ea typeface="+mn-lt"/>
                <a:cs typeface="+mn-lt"/>
              </a:rPr>
              <a:t>-10.W.1.C - New addition to firmly connect the practice of writing as a response to reading. </a:t>
            </a:r>
          </a:p>
          <a:p>
            <a:r>
              <a:rPr lang="en-US" sz="1200">
                <a:solidFill>
                  <a:schemeClr val="bg2"/>
                </a:solidFill>
                <a:latin typeface="Georgia"/>
                <a:ea typeface="+mn-lt"/>
                <a:cs typeface="+mn-lt"/>
              </a:rPr>
              <a:t>• 10.W.1 D. - Aligns with 2017 10.6b and 10.6c. Develops flexibility in writing by producing shorter and longer pieces that adapt by audience and purpose. Provides a list of shorter and longer writing options.</a:t>
            </a:r>
            <a:endParaRPr lang="en-US">
              <a:solidFill>
                <a:schemeClr val="bg2"/>
              </a:solidFill>
              <a:latin typeface="Georgia"/>
              <a:cs typeface="Calibri"/>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97138132"/>
      </p:ext>
    </p:extLst>
  </p:cSld>
  <p:clrMapOvr>
    <a:masterClrMapping/>
  </p:clrMapOvr>
  <mc:AlternateContent xmlns:mc="http://schemas.openxmlformats.org/markup-compatibility/2006" xmlns:p14="http://schemas.microsoft.com/office/powerpoint/2010/main">
    <mc:Choice Requires="p14">
      <p:transition spd="slow" p14:dur="2000" advTm="62280"/>
    </mc:Choice>
    <mc:Fallback xmlns="">
      <p:transition spd="slow" advTm="62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28</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510717207"/>
              </p:ext>
            </p:extLst>
          </p:nvPr>
        </p:nvGraphicFramePr>
        <p:xfrm>
          <a:off x="353391" y="265043"/>
          <a:ext cx="11452080" cy="596646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a:latin typeface="+mj-lt"/>
                        </a:rPr>
                        <a:t>10.6 The student will write in a variety of forms to include persuasive, reflective, interpretive, and analytic with an emphasis on persuasion and analysis. </a:t>
                      </a:r>
                    </a:p>
                    <a:p>
                      <a:pPr lvl="0" algn="l">
                        <a:lnSpc>
                          <a:spcPct val="100000"/>
                        </a:lnSpc>
                        <a:spcBef>
                          <a:spcPts val="0"/>
                        </a:spcBef>
                        <a:spcAft>
                          <a:spcPts val="0"/>
                        </a:spcAft>
                        <a:buNone/>
                      </a:pPr>
                      <a:r>
                        <a:rPr lang="en-US" sz="1050">
                          <a:latin typeface="+mj-lt"/>
                        </a:rPr>
                        <a:t>• a) Engage in writing as a recursive process. </a:t>
                      </a:r>
                    </a:p>
                    <a:p>
                      <a:pPr lvl="0" algn="l">
                        <a:lnSpc>
                          <a:spcPct val="100000"/>
                        </a:lnSpc>
                        <a:spcBef>
                          <a:spcPts val="0"/>
                        </a:spcBef>
                        <a:spcAft>
                          <a:spcPts val="0"/>
                        </a:spcAft>
                        <a:buNone/>
                      </a:pPr>
                      <a:r>
                        <a:rPr lang="en-US" sz="1050">
                          <a:latin typeface="+mj-lt"/>
                        </a:rPr>
                        <a:t>• b) Plan and organize writing to address a specific audience and purpose. </a:t>
                      </a:r>
                    </a:p>
                    <a:p>
                      <a:pPr lvl="0" algn="l">
                        <a:lnSpc>
                          <a:spcPct val="100000"/>
                        </a:lnSpc>
                        <a:spcBef>
                          <a:spcPts val="0"/>
                        </a:spcBef>
                        <a:spcAft>
                          <a:spcPts val="0"/>
                        </a:spcAft>
                        <a:buNone/>
                      </a:pPr>
                      <a:r>
                        <a:rPr lang="en-US" sz="1050">
                          <a:latin typeface="+mj-lt"/>
                        </a:rPr>
                        <a:t>• c) Adjust writing content, technique, and voice for a variety of audiences and purposes. </a:t>
                      </a:r>
                    </a:p>
                    <a:p>
                      <a:pPr lvl="0" algn="l">
                        <a:lnSpc>
                          <a:spcPct val="100000"/>
                        </a:lnSpc>
                        <a:spcBef>
                          <a:spcPts val="0"/>
                        </a:spcBef>
                        <a:spcAft>
                          <a:spcPts val="0"/>
                        </a:spcAft>
                        <a:buNone/>
                      </a:pPr>
                      <a:r>
                        <a:rPr lang="en-US" sz="1050">
                          <a:latin typeface="+mj-lt"/>
                        </a:rPr>
                        <a:t>• d) Communicate clearly the purpose of the writing using a thesis statement. </a:t>
                      </a:r>
                    </a:p>
                    <a:p>
                      <a:pPr lvl="0" algn="l">
                        <a:lnSpc>
                          <a:spcPct val="100000"/>
                        </a:lnSpc>
                        <a:spcBef>
                          <a:spcPts val="0"/>
                        </a:spcBef>
                        <a:spcAft>
                          <a:spcPts val="0"/>
                        </a:spcAft>
                        <a:buNone/>
                      </a:pPr>
                      <a:r>
                        <a:rPr lang="en-US" sz="1050">
                          <a:latin typeface="+mj-lt"/>
                        </a:rPr>
                        <a:t>• e) Objectively introduce and develop topics, incorporating evidence and maintaining an organized structure and a formal style. </a:t>
                      </a:r>
                    </a:p>
                    <a:p>
                      <a:pPr lvl="0" algn="l">
                        <a:lnSpc>
                          <a:spcPct val="100000"/>
                        </a:lnSpc>
                        <a:spcBef>
                          <a:spcPts val="0"/>
                        </a:spcBef>
                        <a:spcAft>
                          <a:spcPts val="0"/>
                        </a:spcAft>
                        <a:buNone/>
                      </a:pPr>
                      <a:r>
                        <a:rPr lang="en-US" sz="1050">
                          <a:latin typeface="+mj-lt"/>
                        </a:rPr>
                        <a:t>• f) Compose a thesis statement for persuasive writing that advocates a position. </a:t>
                      </a:r>
                    </a:p>
                    <a:p>
                      <a:pPr lvl="0" algn="l">
                        <a:lnSpc>
                          <a:spcPct val="100000"/>
                        </a:lnSpc>
                        <a:spcBef>
                          <a:spcPts val="0"/>
                        </a:spcBef>
                        <a:spcAft>
                          <a:spcPts val="0"/>
                        </a:spcAft>
                        <a:buNone/>
                      </a:pPr>
                      <a:r>
                        <a:rPr lang="en-US" sz="1050">
                          <a:latin typeface="+mj-lt"/>
                        </a:rPr>
                        <a:t>• g) Clearly state and defend a position using reasons and sufficient evidence from credible sources as support. </a:t>
                      </a:r>
                    </a:p>
                    <a:p>
                      <a:pPr lvl="0" algn="l">
                        <a:lnSpc>
                          <a:spcPct val="100000"/>
                        </a:lnSpc>
                        <a:spcBef>
                          <a:spcPts val="0"/>
                        </a:spcBef>
                        <a:spcAft>
                          <a:spcPts val="0"/>
                        </a:spcAft>
                        <a:buNone/>
                      </a:pPr>
                      <a:r>
                        <a:rPr lang="en-US" sz="1050">
                          <a:latin typeface="+mj-lt"/>
                        </a:rPr>
                        <a:t>• h) Identify counterclaims and provide counter - arguments. </a:t>
                      </a:r>
                    </a:p>
                    <a:p>
                      <a:pPr lvl="0" algn="l">
                        <a:lnSpc>
                          <a:spcPct val="100000"/>
                        </a:lnSpc>
                        <a:spcBef>
                          <a:spcPts val="0"/>
                        </a:spcBef>
                        <a:spcAft>
                          <a:spcPts val="0"/>
                        </a:spcAft>
                        <a:buNone/>
                      </a:pPr>
                      <a:r>
                        <a:rPr lang="en-US" sz="1050">
                          <a:latin typeface="+mj-lt"/>
                        </a:rPr>
                        <a:t>• </a:t>
                      </a:r>
                      <a:r>
                        <a:rPr lang="en-US" sz="1050" err="1">
                          <a:latin typeface="+mj-lt"/>
                        </a:rPr>
                        <a:t>i</a:t>
                      </a:r>
                      <a:r>
                        <a:rPr lang="en-US" sz="1050">
                          <a:latin typeface="+mj-lt"/>
                        </a:rPr>
                        <a:t>) Show relationships among claims, reasons, and evidence and include a conclusion that follows logically from the information presented. </a:t>
                      </a:r>
                    </a:p>
                    <a:p>
                      <a:pPr lvl="0" algn="l">
                        <a:lnSpc>
                          <a:spcPct val="100000"/>
                        </a:lnSpc>
                        <a:spcBef>
                          <a:spcPts val="0"/>
                        </a:spcBef>
                        <a:spcAft>
                          <a:spcPts val="0"/>
                        </a:spcAft>
                        <a:buNone/>
                      </a:pPr>
                      <a:r>
                        <a:rPr lang="en-US" sz="1050">
                          <a:latin typeface="+mj-lt"/>
                        </a:rPr>
                        <a:t>• j) Blend multiple forms of writing including embedding a narrative to produce effective essays. </a:t>
                      </a:r>
                    </a:p>
                    <a:p>
                      <a:pPr lvl="0" algn="l">
                        <a:lnSpc>
                          <a:spcPct val="100000"/>
                        </a:lnSpc>
                        <a:spcBef>
                          <a:spcPts val="0"/>
                        </a:spcBef>
                        <a:spcAft>
                          <a:spcPts val="0"/>
                        </a:spcAft>
                        <a:buNone/>
                      </a:pPr>
                      <a:r>
                        <a:rPr lang="en-US" sz="1050">
                          <a:latin typeface="+mj-lt"/>
                        </a:rPr>
                        <a:t>• k) Elaborate ideas clearly through word choice. </a:t>
                      </a:r>
                    </a:p>
                    <a:p>
                      <a:pPr lvl="0" algn="l">
                        <a:lnSpc>
                          <a:spcPct val="100000"/>
                        </a:lnSpc>
                        <a:spcBef>
                          <a:spcPts val="0"/>
                        </a:spcBef>
                        <a:spcAft>
                          <a:spcPts val="0"/>
                        </a:spcAft>
                        <a:buNone/>
                      </a:pPr>
                      <a:r>
                        <a:rPr lang="en-US" sz="1050">
                          <a:latin typeface="+mj-lt"/>
                        </a:rPr>
                        <a:t>• l) Use textual evidence to compare and contrast multiple texts. </a:t>
                      </a:r>
                    </a:p>
                    <a:p>
                      <a:pPr lvl="0" algn="l">
                        <a:lnSpc>
                          <a:spcPct val="100000"/>
                        </a:lnSpc>
                        <a:spcBef>
                          <a:spcPts val="0"/>
                        </a:spcBef>
                        <a:spcAft>
                          <a:spcPts val="0"/>
                        </a:spcAft>
                        <a:buNone/>
                      </a:pPr>
                      <a:r>
                        <a:rPr lang="en-US" sz="1050">
                          <a:latin typeface="+mj-lt"/>
                        </a:rPr>
                        <a:t>• m) Revise writing for clarity of content, accuracy, and depth of information. </a:t>
                      </a:r>
                    </a:p>
                    <a:p>
                      <a:pPr marL="171450" lvl="0" indent="-171450" algn="l">
                        <a:lnSpc>
                          <a:spcPct val="100000"/>
                        </a:lnSpc>
                        <a:spcBef>
                          <a:spcPts val="0"/>
                        </a:spcBef>
                        <a:spcAft>
                          <a:spcPts val="0"/>
                        </a:spcAft>
                        <a:buFont typeface="Arial" panose="020B0604020202020204" pitchFamily="34" charset="0"/>
                        <a:buChar char="•"/>
                      </a:pPr>
                      <a:r>
                        <a:rPr lang="en-US" sz="1050">
                          <a:latin typeface="+mj-lt"/>
                        </a:rPr>
                        <a:t>n) Write and revise to a standard acceptable both in the workplace and in postsecondary education. </a:t>
                      </a:r>
                    </a:p>
                    <a:p>
                      <a:pPr lvl="0" algn="l">
                        <a:lnSpc>
                          <a:spcPct val="100000"/>
                        </a:lnSpc>
                        <a:spcBef>
                          <a:spcPts val="0"/>
                        </a:spcBef>
                        <a:spcAft>
                          <a:spcPts val="0"/>
                        </a:spcAft>
                        <a:buNone/>
                      </a:pPr>
                      <a:r>
                        <a:rPr lang="en-US" sz="1400" b="1">
                          <a:latin typeface="+mj-lt"/>
                        </a:rPr>
                        <a:t>10.7 The student will self- and peer-edit writing for capitalization, punctuation, spelling, sentence structure, paragraphing, and Standard English. </a:t>
                      </a:r>
                    </a:p>
                    <a:p>
                      <a:pPr lvl="0" algn="l">
                        <a:lnSpc>
                          <a:spcPct val="100000"/>
                        </a:lnSpc>
                        <a:spcBef>
                          <a:spcPts val="0"/>
                        </a:spcBef>
                        <a:spcAft>
                          <a:spcPts val="0"/>
                        </a:spcAft>
                        <a:buNone/>
                      </a:pPr>
                      <a:r>
                        <a:rPr lang="en-US" sz="1100">
                          <a:latin typeface="+mj-lt"/>
                        </a:rPr>
                        <a:t>• e) Analyze the writing of others and suggest how writing might be improved. </a:t>
                      </a:r>
                      <a:endParaRPr lang="en-US" sz="1100">
                        <a:solidFill>
                          <a:schemeClr val="accent1"/>
                        </a:solidFill>
                        <a:latin typeface="+mj-lt"/>
                      </a:endParaRPr>
                    </a:p>
                    <a:p>
                      <a:pPr lvl="0" algn="l">
                        <a:lnSpc>
                          <a:spcPct val="100000"/>
                        </a:lnSpc>
                        <a:spcBef>
                          <a:spcPts val="0"/>
                        </a:spcBef>
                        <a:spcAft>
                          <a:spcPts val="0"/>
                        </a:spcAft>
                        <a:buNone/>
                      </a:pPr>
                      <a:br>
                        <a:rPr lang="en-US"/>
                      </a:br>
                      <a:endParaRPr lang="en-US" sz="1100" b="0" i="0" u="none" strike="noStrike" noProof="0">
                        <a:solidFill>
                          <a:srgbClr val="000000"/>
                        </a:solidFill>
                        <a:effectLst/>
                        <a:highlight>
                          <a:srgbClr val="FFFFFF"/>
                        </a:highlight>
                        <a:latin typeface="Georgia"/>
                      </a:endParaRPr>
                    </a:p>
                    <a:p>
                      <a:pPr fontAlgn="t"/>
                      <a:br>
                        <a:rPr lang="en-US">
                          <a:effectLst/>
                          <a:highlight>
                            <a:srgbClr val="FFFFFF"/>
                          </a:highlight>
                        </a:rPr>
                      </a:b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Clr>
                          <a:srgbClr val="003C71"/>
                        </a:buClr>
                        <a:buNone/>
                      </a:pPr>
                      <a:r>
                        <a:rPr lang="en-US" sz="1400" b="1">
                          <a:latin typeface="+mj-lt"/>
                        </a:rPr>
                        <a:t>10.W The student will write in a variety of forms for diverse audiences and purposes linked to grade ten content and texts with an emphasis on argumentative writing. </a:t>
                      </a:r>
                    </a:p>
                    <a:p>
                      <a:pPr lvl="0" algn="l">
                        <a:lnSpc>
                          <a:spcPct val="100000"/>
                        </a:lnSpc>
                        <a:spcBef>
                          <a:spcPts val="0"/>
                        </a:spcBef>
                        <a:spcAft>
                          <a:spcPts val="0"/>
                        </a:spcAft>
                        <a:buClr>
                          <a:srgbClr val="003C71"/>
                        </a:buClr>
                        <a:buNone/>
                      </a:pPr>
                      <a:endParaRPr lang="en-US" sz="1400" b="1">
                        <a:latin typeface="+mj-lt"/>
                      </a:endParaRPr>
                    </a:p>
                    <a:p>
                      <a:pPr marL="0" marR="0" lvl="0" indent="0" algn="l" defTabSz="914400" rtl="0" eaLnBrk="1" fontAlgn="auto" latinLnBrk="0" hangingPunct="1">
                        <a:lnSpc>
                          <a:spcPct val="100000"/>
                        </a:lnSpc>
                        <a:spcBef>
                          <a:spcPts val="0"/>
                        </a:spcBef>
                        <a:spcAft>
                          <a:spcPts val="0"/>
                        </a:spcAft>
                        <a:buClr>
                          <a:srgbClr val="003C71"/>
                        </a:buClr>
                        <a:buSzTx/>
                        <a:buFontTx/>
                        <a:buNone/>
                        <a:tabLst/>
                        <a:defRPr/>
                      </a:pPr>
                      <a:r>
                        <a:rPr lang="en-US" sz="1400" b="1">
                          <a:latin typeface="+mj-lt"/>
                        </a:rPr>
                        <a:t>10.W.2 Organization and Composition </a:t>
                      </a:r>
                    </a:p>
                    <a:p>
                      <a:pPr marL="0" marR="0" lvl="0" indent="0" algn="l" defTabSz="914400" rtl="0" eaLnBrk="1" fontAlgn="auto" latinLnBrk="0" hangingPunct="1">
                        <a:lnSpc>
                          <a:spcPct val="100000"/>
                        </a:lnSpc>
                        <a:spcBef>
                          <a:spcPts val="0"/>
                        </a:spcBef>
                        <a:spcAft>
                          <a:spcPts val="0"/>
                        </a:spcAft>
                        <a:buClr>
                          <a:srgbClr val="003C71"/>
                        </a:buClr>
                        <a:buSzTx/>
                        <a:buFontTx/>
                        <a:buNone/>
                        <a:tabLst/>
                        <a:defRPr/>
                      </a:pPr>
                      <a:endParaRPr lang="en-US" sz="1400"/>
                    </a:p>
                    <a:p>
                      <a:pPr marL="342900" marR="0" lvl="0" indent="-342900" algn="l" defTabSz="914400" rtl="0" eaLnBrk="1" fontAlgn="auto" latinLnBrk="0" hangingPunct="1">
                        <a:lnSpc>
                          <a:spcPct val="100000"/>
                        </a:lnSpc>
                        <a:spcBef>
                          <a:spcPts val="0"/>
                        </a:spcBef>
                        <a:spcAft>
                          <a:spcPts val="0"/>
                        </a:spcAft>
                        <a:buClr>
                          <a:srgbClr val="003C71"/>
                        </a:buClr>
                        <a:buSzTx/>
                        <a:buFontTx/>
                        <a:buAutoNum type="alphaUcPeriod"/>
                        <a:tabLst/>
                        <a:defRPr/>
                      </a:pPr>
                      <a:r>
                        <a:rPr lang="en-US" sz="1100">
                          <a:latin typeface="+mj-lt"/>
                        </a:rPr>
                        <a:t>Plan and organize writing to address a specific audience and purpose using the writing process (planning, drafting, revising, editing). This includes: </a:t>
                      </a:r>
                    </a:p>
                    <a:p>
                      <a:pPr marL="857250" marR="0" lvl="1" indent="-400050" algn="l" defTabSz="914400" rtl="0" eaLnBrk="1" fontAlgn="auto" latinLnBrk="0" hangingPunct="1">
                        <a:lnSpc>
                          <a:spcPct val="100000"/>
                        </a:lnSpc>
                        <a:spcBef>
                          <a:spcPts val="0"/>
                        </a:spcBef>
                        <a:spcAft>
                          <a:spcPts val="0"/>
                        </a:spcAft>
                        <a:buClr>
                          <a:srgbClr val="003C71"/>
                        </a:buClr>
                        <a:buSzTx/>
                        <a:buFontTx/>
                        <a:buAutoNum type="romanLcPeriod"/>
                        <a:tabLst/>
                        <a:defRPr/>
                      </a:pPr>
                      <a:r>
                        <a:rPr lang="en-US" sz="1100">
                          <a:latin typeface="+mj-lt"/>
                        </a:rPr>
                        <a:t>Composing a thesis statement that clearly communicates the writer’s position or assertion. </a:t>
                      </a:r>
                    </a:p>
                    <a:p>
                      <a:pPr marL="857250" marR="0" lvl="1" indent="-400050" algn="l" defTabSz="914400" rtl="0" eaLnBrk="1" fontAlgn="auto" latinLnBrk="0" hangingPunct="1">
                        <a:lnSpc>
                          <a:spcPct val="100000"/>
                        </a:lnSpc>
                        <a:spcBef>
                          <a:spcPts val="0"/>
                        </a:spcBef>
                        <a:spcAft>
                          <a:spcPts val="0"/>
                        </a:spcAft>
                        <a:buClr>
                          <a:srgbClr val="003C71"/>
                        </a:buClr>
                        <a:buSzTx/>
                        <a:buFontTx/>
                        <a:buAutoNum type="romanLcPeriod"/>
                        <a:tabLst/>
                        <a:defRPr/>
                      </a:pPr>
                      <a:r>
                        <a:rPr lang="en-US" sz="1100">
                          <a:latin typeface="+mj-lt"/>
                        </a:rPr>
                        <a:t>Introducing and developing central idea(s), and organizing ideas in a logical sequence to exhibit unity. </a:t>
                      </a:r>
                    </a:p>
                    <a:p>
                      <a:pPr marL="857250" marR="0" lvl="1" indent="-400050" algn="l" defTabSz="914400" rtl="0" eaLnBrk="1" fontAlgn="auto" latinLnBrk="0" hangingPunct="1">
                        <a:lnSpc>
                          <a:spcPct val="100000"/>
                        </a:lnSpc>
                        <a:spcBef>
                          <a:spcPts val="0"/>
                        </a:spcBef>
                        <a:spcAft>
                          <a:spcPts val="0"/>
                        </a:spcAft>
                        <a:buClr>
                          <a:srgbClr val="003C71"/>
                        </a:buClr>
                        <a:buSzTx/>
                        <a:buFontTx/>
                        <a:buAutoNum type="romanLcPeriod"/>
                        <a:tabLst/>
                        <a:defRPr/>
                      </a:pPr>
                      <a:r>
                        <a:rPr lang="en-US" sz="1100">
                          <a:latin typeface="+mj-lt"/>
                        </a:rPr>
                        <a:t>Defending a position using sufficient reasons with evidence from credible sources as support. </a:t>
                      </a:r>
                    </a:p>
                    <a:p>
                      <a:pPr marL="857250" marR="0" lvl="1" indent="-400050" algn="l" defTabSz="914400" rtl="0" eaLnBrk="1" fontAlgn="auto" latinLnBrk="0" hangingPunct="1">
                        <a:lnSpc>
                          <a:spcPct val="100000"/>
                        </a:lnSpc>
                        <a:spcBef>
                          <a:spcPts val="0"/>
                        </a:spcBef>
                        <a:spcAft>
                          <a:spcPts val="0"/>
                        </a:spcAft>
                        <a:buClr>
                          <a:srgbClr val="003C71"/>
                        </a:buClr>
                        <a:buSzTx/>
                        <a:buFontTx/>
                        <a:buAutoNum type="romanLcPeriod"/>
                        <a:tabLst/>
                        <a:defRPr/>
                      </a:pPr>
                      <a:r>
                        <a:rPr lang="en-US" sz="1100">
                          <a:latin typeface="+mj-lt"/>
                        </a:rPr>
                        <a:t>Embedding narrative techniques (e.g., anecdotes, dialogue, and description) to develop and enhance writing. </a:t>
                      </a:r>
                    </a:p>
                    <a:p>
                      <a:pPr marL="857250" marR="0" lvl="1" indent="-400050" algn="l" defTabSz="914400" rtl="0" eaLnBrk="1" fontAlgn="auto" latinLnBrk="0" hangingPunct="1">
                        <a:lnSpc>
                          <a:spcPct val="100000"/>
                        </a:lnSpc>
                        <a:spcBef>
                          <a:spcPts val="0"/>
                        </a:spcBef>
                        <a:spcAft>
                          <a:spcPts val="0"/>
                        </a:spcAft>
                        <a:buClr>
                          <a:srgbClr val="003C71"/>
                        </a:buClr>
                        <a:buSzTx/>
                        <a:buFontTx/>
                        <a:buAutoNum type="romanLcPeriod"/>
                        <a:tabLst/>
                        <a:defRPr/>
                      </a:pPr>
                      <a:r>
                        <a:rPr lang="en-US" sz="1100">
                          <a:latin typeface="+mj-lt"/>
                        </a:rPr>
                        <a:t>Using transitions effectively to connect ideas within and across paragraphs. </a:t>
                      </a:r>
                    </a:p>
                    <a:p>
                      <a:pPr marL="857250" marR="0" lvl="1" indent="-400050" algn="l" defTabSz="914400" rtl="0" eaLnBrk="1" fontAlgn="auto" latinLnBrk="0" hangingPunct="1">
                        <a:lnSpc>
                          <a:spcPct val="100000"/>
                        </a:lnSpc>
                        <a:spcBef>
                          <a:spcPts val="0"/>
                        </a:spcBef>
                        <a:spcAft>
                          <a:spcPts val="0"/>
                        </a:spcAft>
                        <a:buClr>
                          <a:srgbClr val="003C71"/>
                        </a:buClr>
                        <a:buSzTx/>
                        <a:buFontTx/>
                        <a:buAutoNum type="romanLcPeriod"/>
                        <a:tabLst/>
                        <a:defRPr/>
                      </a:pPr>
                      <a:r>
                        <a:rPr lang="en-US" sz="1100">
                          <a:latin typeface="+mj-lt"/>
                        </a:rPr>
                        <a:t>Elaborating ideas clearly through intentional word choice and varied sentence structure.</a:t>
                      </a:r>
                      <a:endParaRPr lang="en-US" sz="1100">
                        <a:solidFill>
                          <a:schemeClr val="accent1"/>
                        </a:solidFill>
                        <a:latin typeface="+mj-lt"/>
                      </a:endParaRPr>
                    </a:p>
                    <a:p>
                      <a:pPr lvl="0" indent="0" algn="l">
                        <a:lnSpc>
                          <a:spcPct val="100000"/>
                        </a:lnSpc>
                        <a:spcBef>
                          <a:spcPts val="0"/>
                        </a:spcBef>
                        <a:spcAft>
                          <a:spcPts val="0"/>
                        </a:spcAft>
                        <a:buClr>
                          <a:srgbClr val="003C71"/>
                        </a:buClr>
                        <a:buNone/>
                      </a:pPr>
                      <a:endParaRPr lang="en-US">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marL="285750" lvl="0" indent="-28575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indent="0">
                        <a:spcBef>
                          <a:spcPts val="0"/>
                        </a:spcBef>
                        <a:spcAft>
                          <a:spcPts val="0"/>
                        </a:spcAft>
                        <a:buClr>
                          <a:srgbClr val="003C71"/>
                        </a:buClr>
                        <a:buNone/>
                      </a:pPr>
                      <a:endParaRPr lang="en-US">
                        <a:solidFill>
                          <a:schemeClr val="accent1"/>
                        </a:solidFill>
                        <a:latin typeface="Georgia"/>
                      </a:endParaRPr>
                    </a:p>
                    <a:p>
                      <a:pPr marL="52070" indent="-287020" rtl="0" fontAlgn="t">
                        <a:spcBef>
                          <a:spcPts val="0"/>
                        </a:spcBef>
                        <a:spcAft>
                          <a:spcPts val="0"/>
                        </a:spcAft>
                      </a:pPr>
                      <a:br>
                        <a:rPr lang="en-US">
                          <a:solidFill>
                            <a:srgbClr val="003C71"/>
                          </a:solidFill>
                          <a:effectLst/>
                          <a:highlight>
                            <a:srgbClr val="FFFFFF"/>
                          </a:highlight>
                          <a:latin typeface="Georgia"/>
                        </a:rPr>
                      </a:br>
                      <a:r>
                        <a:rPr lang="en-US" sz="1400" b="1">
                          <a:solidFill>
                            <a:schemeClr val="accent1"/>
                          </a:solidFill>
                          <a:effectLst/>
                          <a:highlight>
                            <a:srgbClr val="FFFFFF"/>
                          </a:highlight>
                          <a:latin typeface="Georgia"/>
                        </a:rPr>
                        <a:t> </a:t>
                      </a: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3391" y="5379328"/>
            <a:ext cx="11446479" cy="1354217"/>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u="sng">
                <a:solidFill>
                  <a:srgbClr val="FFFFFF"/>
                </a:solidFill>
                <a:latin typeface="Georgia"/>
                <a:ea typeface="+mn-lt"/>
                <a:cs typeface="+mn-lt"/>
              </a:rPr>
              <a:t>Revisions</a:t>
            </a:r>
            <a:r>
              <a:rPr lang="en-US" sz="1600" b="1">
                <a:solidFill>
                  <a:srgbClr val="FFFFFF"/>
                </a:solidFill>
                <a:latin typeface="Georgia"/>
                <a:ea typeface="+mn-lt"/>
                <a:cs typeface="+mn-lt"/>
              </a:rPr>
              <a:t>:</a:t>
            </a:r>
            <a:endParaRPr lang="en-US">
              <a:latin typeface="Georgia"/>
              <a:ea typeface="+mn-lt"/>
              <a:cs typeface="+mn-lt"/>
            </a:endParaRPr>
          </a:p>
          <a:p>
            <a:r>
              <a:rPr lang="en-US" sz="1100">
                <a:solidFill>
                  <a:schemeClr val="bg2"/>
                </a:solidFill>
                <a:latin typeface="Georgia"/>
                <a:ea typeface="+mn-lt"/>
                <a:cs typeface="+mn-lt"/>
              </a:rPr>
              <a:t>• 10.W.2 </a:t>
            </a:r>
            <a:r>
              <a:rPr lang="en-US" sz="1100" err="1">
                <a:solidFill>
                  <a:schemeClr val="bg2"/>
                </a:solidFill>
                <a:latin typeface="Georgia"/>
                <a:ea typeface="+mn-lt"/>
                <a:cs typeface="+mn-lt"/>
              </a:rPr>
              <a:t>A.i.</a:t>
            </a:r>
            <a:r>
              <a:rPr lang="en-US" sz="1100">
                <a:solidFill>
                  <a:schemeClr val="bg2"/>
                </a:solidFill>
                <a:latin typeface="Georgia"/>
                <a:ea typeface="+mn-lt"/>
                <a:cs typeface="+mn-lt"/>
              </a:rPr>
              <a:t> -Aligns to 2017 10.6d and 10.6f. </a:t>
            </a:r>
          </a:p>
          <a:p>
            <a:r>
              <a:rPr lang="en-US" sz="1100">
                <a:solidFill>
                  <a:schemeClr val="bg2"/>
                </a:solidFill>
                <a:latin typeface="Georgia"/>
                <a:ea typeface="+mn-lt"/>
                <a:cs typeface="+mn-lt"/>
              </a:rPr>
              <a:t>• 10.W.2 </a:t>
            </a:r>
            <a:r>
              <a:rPr lang="en-US" sz="1100" err="1">
                <a:solidFill>
                  <a:schemeClr val="bg2"/>
                </a:solidFill>
                <a:latin typeface="Georgia"/>
                <a:ea typeface="+mn-lt"/>
                <a:cs typeface="+mn-lt"/>
              </a:rPr>
              <a:t>A.ii</a:t>
            </a:r>
            <a:r>
              <a:rPr lang="en-US" sz="1100">
                <a:solidFill>
                  <a:schemeClr val="bg2"/>
                </a:solidFill>
                <a:latin typeface="Georgia"/>
                <a:ea typeface="+mn-lt"/>
                <a:cs typeface="+mn-lt"/>
              </a:rPr>
              <a:t>.-Aligns to 2017 10.6e and 10.6i. </a:t>
            </a:r>
          </a:p>
          <a:p>
            <a:r>
              <a:rPr lang="en-US" sz="1100">
                <a:solidFill>
                  <a:schemeClr val="bg2"/>
                </a:solidFill>
                <a:latin typeface="Georgia"/>
                <a:ea typeface="+mn-lt"/>
                <a:cs typeface="+mn-lt"/>
              </a:rPr>
              <a:t>• 10.W.2 </a:t>
            </a:r>
            <a:r>
              <a:rPr lang="en-US" sz="1100" err="1">
                <a:solidFill>
                  <a:schemeClr val="bg2"/>
                </a:solidFill>
                <a:latin typeface="Georgia"/>
                <a:ea typeface="+mn-lt"/>
                <a:cs typeface="+mn-lt"/>
              </a:rPr>
              <a:t>A.iii</a:t>
            </a:r>
            <a:r>
              <a:rPr lang="en-US" sz="1100">
                <a:solidFill>
                  <a:schemeClr val="bg2"/>
                </a:solidFill>
                <a:latin typeface="Georgia"/>
                <a:ea typeface="+mn-lt"/>
                <a:cs typeface="+mn-lt"/>
              </a:rPr>
              <a:t>.- Aligns to 2017 10.6g. </a:t>
            </a:r>
          </a:p>
          <a:p>
            <a:r>
              <a:rPr lang="en-US" sz="1100">
                <a:solidFill>
                  <a:schemeClr val="bg2"/>
                </a:solidFill>
                <a:latin typeface="Georgia"/>
                <a:ea typeface="+mn-lt"/>
                <a:cs typeface="+mn-lt"/>
              </a:rPr>
              <a:t>• 10.W.2 </a:t>
            </a:r>
            <a:r>
              <a:rPr lang="en-US" sz="1100" err="1">
                <a:solidFill>
                  <a:schemeClr val="bg2"/>
                </a:solidFill>
                <a:latin typeface="Georgia"/>
                <a:ea typeface="+mn-lt"/>
                <a:cs typeface="+mn-lt"/>
              </a:rPr>
              <a:t>A.iv</a:t>
            </a:r>
            <a:r>
              <a:rPr lang="en-US" sz="1100">
                <a:solidFill>
                  <a:schemeClr val="bg2"/>
                </a:solidFill>
                <a:latin typeface="Georgia"/>
                <a:ea typeface="+mn-lt"/>
                <a:cs typeface="+mn-lt"/>
              </a:rPr>
              <a:t>. - Aligns to 2017 10.6j. </a:t>
            </a:r>
          </a:p>
          <a:p>
            <a:r>
              <a:rPr lang="en-US" sz="1100">
                <a:solidFill>
                  <a:schemeClr val="bg2"/>
                </a:solidFill>
                <a:latin typeface="Georgia"/>
                <a:ea typeface="+mn-lt"/>
                <a:cs typeface="+mn-lt"/>
              </a:rPr>
              <a:t>• 10.W.2 </a:t>
            </a:r>
            <a:r>
              <a:rPr lang="en-US" sz="1100" err="1">
                <a:solidFill>
                  <a:schemeClr val="bg2"/>
                </a:solidFill>
                <a:latin typeface="Georgia"/>
                <a:ea typeface="+mn-lt"/>
                <a:cs typeface="+mn-lt"/>
              </a:rPr>
              <a:t>A.v.</a:t>
            </a:r>
            <a:r>
              <a:rPr lang="en-US" sz="1100">
                <a:solidFill>
                  <a:schemeClr val="bg2"/>
                </a:solidFill>
                <a:latin typeface="Georgia"/>
                <a:ea typeface="+mn-lt"/>
                <a:cs typeface="+mn-lt"/>
              </a:rPr>
              <a:t> - Aligns to 2017 10.6i and 10.6k. </a:t>
            </a:r>
          </a:p>
          <a:p>
            <a:r>
              <a:rPr lang="en-US" sz="1100">
                <a:solidFill>
                  <a:schemeClr val="bg2"/>
                </a:solidFill>
                <a:latin typeface="Georgia"/>
                <a:ea typeface="+mn-lt"/>
                <a:cs typeface="+mn-lt"/>
              </a:rPr>
              <a:t>• 10.W.2 A.vi.- Aligns to 2017 10.6m and 10.7b.</a:t>
            </a:r>
            <a:endParaRPr lang="en-US" sz="1100">
              <a:solidFill>
                <a:schemeClr val="bg2"/>
              </a:solidFill>
              <a:latin typeface="Georgia"/>
              <a:cs typeface="Calibri"/>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73095793"/>
      </p:ext>
    </p:extLst>
  </p:cSld>
  <p:clrMapOvr>
    <a:masterClrMapping/>
  </p:clrMapOvr>
  <mc:AlternateContent xmlns:mc="http://schemas.openxmlformats.org/markup-compatibility/2006" xmlns:p14="http://schemas.microsoft.com/office/powerpoint/2010/main">
    <mc:Choice Requires="p14">
      <p:transition spd="slow" p14:dur="2000" advTm="64248"/>
    </mc:Choice>
    <mc:Fallback xmlns="">
      <p:transition spd="slow" advTm="64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29</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1227537222"/>
              </p:ext>
            </p:extLst>
          </p:nvPr>
        </p:nvGraphicFramePr>
        <p:xfrm>
          <a:off x="353391" y="265043"/>
          <a:ext cx="11452080" cy="596646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a:latin typeface="+mj-lt"/>
                        </a:rPr>
                        <a:t>10.6 The student will write in a variety of forms to include persuasive, reflective, interpretive, and analytic with an emphasis on persuasion and analysis. </a:t>
                      </a:r>
                    </a:p>
                    <a:p>
                      <a:pPr lvl="0" algn="l">
                        <a:lnSpc>
                          <a:spcPct val="100000"/>
                        </a:lnSpc>
                        <a:spcBef>
                          <a:spcPts val="0"/>
                        </a:spcBef>
                        <a:spcAft>
                          <a:spcPts val="0"/>
                        </a:spcAft>
                        <a:buNone/>
                      </a:pPr>
                      <a:r>
                        <a:rPr lang="en-US" sz="1050">
                          <a:latin typeface="+mj-lt"/>
                        </a:rPr>
                        <a:t>• a) Engage in writing as a recursive process. </a:t>
                      </a:r>
                    </a:p>
                    <a:p>
                      <a:pPr lvl="0" algn="l">
                        <a:lnSpc>
                          <a:spcPct val="100000"/>
                        </a:lnSpc>
                        <a:spcBef>
                          <a:spcPts val="0"/>
                        </a:spcBef>
                        <a:spcAft>
                          <a:spcPts val="0"/>
                        </a:spcAft>
                        <a:buNone/>
                      </a:pPr>
                      <a:r>
                        <a:rPr lang="en-US" sz="1050">
                          <a:latin typeface="+mj-lt"/>
                        </a:rPr>
                        <a:t>• b) Plan and organize writing to address a specific audience and purpose. </a:t>
                      </a:r>
                    </a:p>
                    <a:p>
                      <a:pPr lvl="0" algn="l">
                        <a:lnSpc>
                          <a:spcPct val="100000"/>
                        </a:lnSpc>
                        <a:spcBef>
                          <a:spcPts val="0"/>
                        </a:spcBef>
                        <a:spcAft>
                          <a:spcPts val="0"/>
                        </a:spcAft>
                        <a:buNone/>
                      </a:pPr>
                      <a:r>
                        <a:rPr lang="en-US" sz="1050">
                          <a:latin typeface="+mj-lt"/>
                        </a:rPr>
                        <a:t>• c) Adjust writing content, technique, and voice for a variety of audiences and purposes. </a:t>
                      </a:r>
                    </a:p>
                    <a:p>
                      <a:pPr lvl="0" algn="l">
                        <a:lnSpc>
                          <a:spcPct val="100000"/>
                        </a:lnSpc>
                        <a:spcBef>
                          <a:spcPts val="0"/>
                        </a:spcBef>
                        <a:spcAft>
                          <a:spcPts val="0"/>
                        </a:spcAft>
                        <a:buNone/>
                      </a:pPr>
                      <a:r>
                        <a:rPr lang="en-US" sz="1050">
                          <a:latin typeface="+mj-lt"/>
                        </a:rPr>
                        <a:t>• d) Communicate clearly the purpose of the writing using a thesis statement. </a:t>
                      </a:r>
                    </a:p>
                    <a:p>
                      <a:pPr lvl="0" algn="l">
                        <a:lnSpc>
                          <a:spcPct val="100000"/>
                        </a:lnSpc>
                        <a:spcBef>
                          <a:spcPts val="0"/>
                        </a:spcBef>
                        <a:spcAft>
                          <a:spcPts val="0"/>
                        </a:spcAft>
                        <a:buNone/>
                      </a:pPr>
                      <a:r>
                        <a:rPr lang="en-US" sz="1050">
                          <a:latin typeface="+mj-lt"/>
                        </a:rPr>
                        <a:t>• e) Objectively introduce and develop topics, incorporating evidence and maintaining an organized structure and a formal style. </a:t>
                      </a:r>
                    </a:p>
                    <a:p>
                      <a:pPr lvl="0" algn="l">
                        <a:lnSpc>
                          <a:spcPct val="100000"/>
                        </a:lnSpc>
                        <a:spcBef>
                          <a:spcPts val="0"/>
                        </a:spcBef>
                        <a:spcAft>
                          <a:spcPts val="0"/>
                        </a:spcAft>
                        <a:buNone/>
                      </a:pPr>
                      <a:r>
                        <a:rPr lang="en-US" sz="1050">
                          <a:latin typeface="+mj-lt"/>
                        </a:rPr>
                        <a:t>• f) Compose a thesis statement for persuasive writing that advocates a position. </a:t>
                      </a:r>
                    </a:p>
                    <a:p>
                      <a:pPr lvl="0" algn="l">
                        <a:lnSpc>
                          <a:spcPct val="100000"/>
                        </a:lnSpc>
                        <a:spcBef>
                          <a:spcPts val="0"/>
                        </a:spcBef>
                        <a:spcAft>
                          <a:spcPts val="0"/>
                        </a:spcAft>
                        <a:buNone/>
                      </a:pPr>
                      <a:r>
                        <a:rPr lang="en-US" sz="1050">
                          <a:latin typeface="+mj-lt"/>
                        </a:rPr>
                        <a:t>• g) Clearly state and defend a position using reasons and sufficient evidence from credible sources as support. </a:t>
                      </a:r>
                    </a:p>
                    <a:p>
                      <a:pPr lvl="0" algn="l">
                        <a:lnSpc>
                          <a:spcPct val="100000"/>
                        </a:lnSpc>
                        <a:spcBef>
                          <a:spcPts val="0"/>
                        </a:spcBef>
                        <a:spcAft>
                          <a:spcPts val="0"/>
                        </a:spcAft>
                        <a:buNone/>
                      </a:pPr>
                      <a:r>
                        <a:rPr lang="en-US" sz="1050">
                          <a:latin typeface="+mj-lt"/>
                        </a:rPr>
                        <a:t>• h) Identify counterclaims and provide counter - arguments. </a:t>
                      </a:r>
                    </a:p>
                    <a:p>
                      <a:pPr lvl="0" algn="l">
                        <a:lnSpc>
                          <a:spcPct val="100000"/>
                        </a:lnSpc>
                        <a:spcBef>
                          <a:spcPts val="0"/>
                        </a:spcBef>
                        <a:spcAft>
                          <a:spcPts val="0"/>
                        </a:spcAft>
                        <a:buNone/>
                      </a:pPr>
                      <a:r>
                        <a:rPr lang="en-US" sz="1050">
                          <a:latin typeface="+mj-lt"/>
                        </a:rPr>
                        <a:t>• </a:t>
                      </a:r>
                      <a:r>
                        <a:rPr lang="en-US" sz="1050" err="1">
                          <a:latin typeface="+mj-lt"/>
                        </a:rPr>
                        <a:t>i</a:t>
                      </a:r>
                      <a:r>
                        <a:rPr lang="en-US" sz="1050">
                          <a:latin typeface="+mj-lt"/>
                        </a:rPr>
                        <a:t>) Show relationships among claims, reasons, and evidence and include a conclusion that follows logically from the information presented. </a:t>
                      </a:r>
                    </a:p>
                    <a:p>
                      <a:pPr lvl="0" algn="l">
                        <a:lnSpc>
                          <a:spcPct val="100000"/>
                        </a:lnSpc>
                        <a:spcBef>
                          <a:spcPts val="0"/>
                        </a:spcBef>
                        <a:spcAft>
                          <a:spcPts val="0"/>
                        </a:spcAft>
                        <a:buNone/>
                      </a:pPr>
                      <a:r>
                        <a:rPr lang="en-US" sz="1050">
                          <a:latin typeface="+mj-lt"/>
                        </a:rPr>
                        <a:t>• j) Blend multiple forms of writing including embedding a narrative to produce effective essays. </a:t>
                      </a:r>
                    </a:p>
                    <a:p>
                      <a:pPr lvl="0" algn="l">
                        <a:lnSpc>
                          <a:spcPct val="100000"/>
                        </a:lnSpc>
                        <a:spcBef>
                          <a:spcPts val="0"/>
                        </a:spcBef>
                        <a:spcAft>
                          <a:spcPts val="0"/>
                        </a:spcAft>
                        <a:buNone/>
                      </a:pPr>
                      <a:r>
                        <a:rPr lang="en-US" sz="1050">
                          <a:latin typeface="+mj-lt"/>
                        </a:rPr>
                        <a:t>• k) Elaborate ideas clearly through word choice. </a:t>
                      </a:r>
                    </a:p>
                    <a:p>
                      <a:pPr lvl="0" algn="l">
                        <a:lnSpc>
                          <a:spcPct val="100000"/>
                        </a:lnSpc>
                        <a:spcBef>
                          <a:spcPts val="0"/>
                        </a:spcBef>
                        <a:spcAft>
                          <a:spcPts val="0"/>
                        </a:spcAft>
                        <a:buNone/>
                      </a:pPr>
                      <a:r>
                        <a:rPr lang="en-US" sz="1050">
                          <a:latin typeface="+mj-lt"/>
                        </a:rPr>
                        <a:t>• l) Use textual evidence to compare and contrast multiple texts. </a:t>
                      </a:r>
                    </a:p>
                    <a:p>
                      <a:pPr lvl="0" algn="l">
                        <a:lnSpc>
                          <a:spcPct val="100000"/>
                        </a:lnSpc>
                        <a:spcBef>
                          <a:spcPts val="0"/>
                        </a:spcBef>
                        <a:spcAft>
                          <a:spcPts val="0"/>
                        </a:spcAft>
                        <a:buNone/>
                      </a:pPr>
                      <a:r>
                        <a:rPr lang="en-US" sz="1050">
                          <a:latin typeface="+mj-lt"/>
                        </a:rPr>
                        <a:t>• m) Revise writing for clarity of content, accuracy, and depth of information. </a:t>
                      </a:r>
                    </a:p>
                    <a:p>
                      <a:pPr marL="171450" lvl="0" indent="-171450" algn="l">
                        <a:lnSpc>
                          <a:spcPct val="100000"/>
                        </a:lnSpc>
                        <a:spcBef>
                          <a:spcPts val="0"/>
                        </a:spcBef>
                        <a:spcAft>
                          <a:spcPts val="0"/>
                        </a:spcAft>
                        <a:buFont typeface="Arial" panose="020B0604020202020204" pitchFamily="34" charset="0"/>
                        <a:buChar char="•"/>
                      </a:pPr>
                      <a:r>
                        <a:rPr lang="en-US" sz="1050">
                          <a:latin typeface="+mj-lt"/>
                        </a:rPr>
                        <a:t>n) Write and revise to a standard acceptable both in the workplace and in postsecondary education. </a:t>
                      </a:r>
                    </a:p>
                    <a:p>
                      <a:pPr lvl="0" algn="l">
                        <a:lnSpc>
                          <a:spcPct val="100000"/>
                        </a:lnSpc>
                        <a:spcBef>
                          <a:spcPts val="0"/>
                        </a:spcBef>
                        <a:spcAft>
                          <a:spcPts val="0"/>
                        </a:spcAft>
                        <a:buNone/>
                      </a:pPr>
                      <a:r>
                        <a:rPr lang="en-US" sz="1400" b="1">
                          <a:latin typeface="+mj-lt"/>
                        </a:rPr>
                        <a:t>10.7 The student will self- and peer-edit writing for capitalization, punctuation, spelling, sentence structure, paragraphing, and Standard English. </a:t>
                      </a:r>
                    </a:p>
                    <a:p>
                      <a:pPr lvl="0" algn="l">
                        <a:lnSpc>
                          <a:spcPct val="100000"/>
                        </a:lnSpc>
                        <a:spcBef>
                          <a:spcPts val="0"/>
                        </a:spcBef>
                        <a:spcAft>
                          <a:spcPts val="0"/>
                        </a:spcAft>
                        <a:buNone/>
                      </a:pPr>
                      <a:r>
                        <a:rPr lang="en-US" sz="1100">
                          <a:latin typeface="+mj-lt"/>
                        </a:rPr>
                        <a:t>• e) Analyze the writing of others and suggest how writing might be improved. </a:t>
                      </a:r>
                      <a:endParaRPr lang="en-US" sz="1100">
                        <a:solidFill>
                          <a:schemeClr val="accent1"/>
                        </a:solidFill>
                        <a:latin typeface="+mj-lt"/>
                      </a:endParaRPr>
                    </a:p>
                    <a:p>
                      <a:pPr lvl="0" algn="l">
                        <a:lnSpc>
                          <a:spcPct val="100000"/>
                        </a:lnSpc>
                        <a:spcBef>
                          <a:spcPts val="0"/>
                        </a:spcBef>
                        <a:spcAft>
                          <a:spcPts val="0"/>
                        </a:spcAft>
                        <a:buNone/>
                      </a:pPr>
                      <a:br>
                        <a:rPr lang="en-US"/>
                      </a:br>
                      <a:endParaRPr lang="en-US" sz="1100" b="0" i="0" u="none" strike="noStrike" noProof="0">
                        <a:solidFill>
                          <a:srgbClr val="000000"/>
                        </a:solidFill>
                        <a:effectLst/>
                        <a:highlight>
                          <a:srgbClr val="FFFFFF"/>
                        </a:highlight>
                        <a:latin typeface="Georgia"/>
                      </a:endParaRPr>
                    </a:p>
                    <a:p>
                      <a:pPr fontAlgn="t"/>
                      <a:br>
                        <a:rPr lang="en-US">
                          <a:effectLst/>
                          <a:highlight>
                            <a:srgbClr val="FFFFFF"/>
                          </a:highlight>
                        </a:rPr>
                      </a:b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Clr>
                          <a:srgbClr val="003C71"/>
                        </a:buClr>
                        <a:buNone/>
                      </a:pPr>
                      <a:r>
                        <a:rPr lang="en-US" sz="1400" b="1">
                          <a:latin typeface="+mj-lt"/>
                        </a:rPr>
                        <a:t>10.W The student will write in a variety of forms for diverse audiences and purposes linked to grade ten content and texts with an emphasis on argumentative writing. </a:t>
                      </a:r>
                    </a:p>
                    <a:p>
                      <a:pPr lvl="0" algn="l">
                        <a:lnSpc>
                          <a:spcPct val="100000"/>
                        </a:lnSpc>
                        <a:spcBef>
                          <a:spcPts val="0"/>
                        </a:spcBef>
                        <a:spcAft>
                          <a:spcPts val="0"/>
                        </a:spcAft>
                        <a:buClr>
                          <a:srgbClr val="003C71"/>
                        </a:buClr>
                        <a:buNone/>
                      </a:pPr>
                      <a:endParaRPr lang="en-US" sz="1400" b="1">
                        <a:latin typeface="+mj-lt"/>
                      </a:endParaRPr>
                    </a:p>
                    <a:p>
                      <a:pPr lvl="0" indent="0" algn="l">
                        <a:lnSpc>
                          <a:spcPct val="100000"/>
                        </a:lnSpc>
                        <a:spcBef>
                          <a:spcPts val="0"/>
                        </a:spcBef>
                        <a:spcAft>
                          <a:spcPts val="0"/>
                        </a:spcAft>
                        <a:buClr>
                          <a:srgbClr val="003C71"/>
                        </a:buClr>
                        <a:buNone/>
                      </a:pPr>
                      <a:r>
                        <a:rPr lang="en-US" sz="1400" b="1">
                          <a:solidFill>
                            <a:schemeClr val="accent1"/>
                          </a:solidFill>
                          <a:latin typeface="+mj-lt"/>
                        </a:rPr>
                        <a:t>1</a:t>
                      </a:r>
                      <a:r>
                        <a:rPr lang="en-US" sz="1400" b="1">
                          <a:latin typeface="+mj-lt"/>
                        </a:rPr>
                        <a:t>0.W.3 Usage and Mechanics </a:t>
                      </a:r>
                    </a:p>
                    <a:p>
                      <a:pPr lvl="0" indent="0" algn="l">
                        <a:lnSpc>
                          <a:spcPct val="100000"/>
                        </a:lnSpc>
                        <a:spcBef>
                          <a:spcPts val="0"/>
                        </a:spcBef>
                        <a:spcAft>
                          <a:spcPts val="0"/>
                        </a:spcAft>
                        <a:buClr>
                          <a:srgbClr val="003C71"/>
                        </a:buClr>
                        <a:buNone/>
                      </a:pPr>
                      <a:endParaRPr lang="en-US"/>
                    </a:p>
                    <a:p>
                      <a:pPr marL="342900" lvl="0" indent="-342900" algn="l">
                        <a:lnSpc>
                          <a:spcPct val="100000"/>
                        </a:lnSpc>
                        <a:spcBef>
                          <a:spcPts val="0"/>
                        </a:spcBef>
                        <a:spcAft>
                          <a:spcPts val="0"/>
                        </a:spcAft>
                        <a:buClr>
                          <a:srgbClr val="003C71"/>
                        </a:buClr>
                        <a:buAutoNum type="alphaUcPeriod"/>
                      </a:pPr>
                      <a:r>
                        <a:rPr lang="en-US" sz="1100">
                          <a:latin typeface="+mj-lt"/>
                        </a:rPr>
                        <a:t>Revise writing for clarity of content, accuracy, and adequate elaboration. </a:t>
                      </a:r>
                    </a:p>
                    <a:p>
                      <a:pPr marL="342900" lvl="0" indent="-342900" algn="l">
                        <a:lnSpc>
                          <a:spcPct val="100000"/>
                        </a:lnSpc>
                        <a:spcBef>
                          <a:spcPts val="0"/>
                        </a:spcBef>
                        <a:spcAft>
                          <a:spcPts val="0"/>
                        </a:spcAft>
                        <a:buClr>
                          <a:srgbClr val="003C71"/>
                        </a:buClr>
                        <a:buAutoNum type="alphaUcPeriod"/>
                      </a:pPr>
                      <a:r>
                        <a:rPr lang="en-US" sz="1100">
                          <a:latin typeface="+mj-lt"/>
                        </a:rPr>
                        <a:t>Use peer- and self-evaluation to edit writing for clarity and quality of information, addressing strengths and making suggestions regarding how writing might be improved. </a:t>
                      </a:r>
                    </a:p>
                    <a:p>
                      <a:pPr marL="342900" lvl="0" indent="-342900" algn="l">
                        <a:lnSpc>
                          <a:spcPct val="100000"/>
                        </a:lnSpc>
                        <a:spcBef>
                          <a:spcPts val="0"/>
                        </a:spcBef>
                        <a:spcAft>
                          <a:spcPts val="0"/>
                        </a:spcAft>
                        <a:buClr>
                          <a:srgbClr val="003C71"/>
                        </a:buClr>
                        <a:buAutoNum type="alphaUcPeriod"/>
                      </a:pPr>
                      <a:r>
                        <a:rPr lang="en-US" sz="1100">
                          <a:latin typeface="+mj-lt"/>
                        </a:rPr>
                        <a:t>Edit writing for appropriate conventions, style, and language (See Language Usage for grade level expectations). </a:t>
                      </a:r>
                    </a:p>
                    <a:p>
                      <a:pPr lvl="0" indent="0" algn="l">
                        <a:lnSpc>
                          <a:spcPct val="100000"/>
                        </a:lnSpc>
                        <a:spcBef>
                          <a:spcPts val="0"/>
                        </a:spcBef>
                        <a:spcAft>
                          <a:spcPts val="0"/>
                        </a:spcAft>
                        <a:buClr>
                          <a:srgbClr val="003C71"/>
                        </a:buClr>
                        <a:buNone/>
                      </a:pPr>
                      <a:endParaRPr lang="en-US">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marL="285750" lvl="0" indent="-28575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indent="0">
                        <a:spcBef>
                          <a:spcPts val="0"/>
                        </a:spcBef>
                        <a:spcAft>
                          <a:spcPts val="0"/>
                        </a:spcAft>
                        <a:buClr>
                          <a:srgbClr val="003C71"/>
                        </a:buClr>
                        <a:buNone/>
                      </a:pPr>
                      <a:endParaRPr lang="en-US">
                        <a:solidFill>
                          <a:schemeClr val="accent1"/>
                        </a:solidFill>
                        <a:latin typeface="Georgia"/>
                      </a:endParaRPr>
                    </a:p>
                    <a:p>
                      <a:pPr marL="52070" indent="-287020" rtl="0" fontAlgn="t">
                        <a:spcBef>
                          <a:spcPts val="0"/>
                        </a:spcBef>
                        <a:spcAft>
                          <a:spcPts val="0"/>
                        </a:spcAft>
                      </a:pPr>
                      <a:br>
                        <a:rPr lang="en-US">
                          <a:solidFill>
                            <a:srgbClr val="003C71"/>
                          </a:solidFill>
                          <a:effectLst/>
                          <a:highlight>
                            <a:srgbClr val="FFFFFF"/>
                          </a:highlight>
                          <a:latin typeface="Georgia"/>
                        </a:rPr>
                      </a:br>
                      <a:r>
                        <a:rPr lang="en-US" sz="1400" b="1">
                          <a:solidFill>
                            <a:schemeClr val="accent1"/>
                          </a:solidFill>
                          <a:effectLst/>
                          <a:highlight>
                            <a:srgbClr val="FFFFFF"/>
                          </a:highlight>
                          <a:latin typeface="Georgia"/>
                        </a:rPr>
                        <a:t> </a:t>
                      </a: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3391" y="5551924"/>
            <a:ext cx="11446479" cy="1200329"/>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u="sng">
                <a:solidFill>
                  <a:srgbClr val="FFFFFF"/>
                </a:solidFill>
                <a:latin typeface="Georgia"/>
                <a:ea typeface="+mn-lt"/>
                <a:cs typeface="+mn-lt"/>
              </a:rPr>
              <a:t>Revisions</a:t>
            </a:r>
            <a:r>
              <a:rPr lang="en-US" sz="1600" b="1">
                <a:solidFill>
                  <a:srgbClr val="FFFFFF"/>
                </a:solidFill>
                <a:latin typeface="Georgia"/>
                <a:ea typeface="+mn-lt"/>
                <a:cs typeface="+mn-lt"/>
              </a:rPr>
              <a:t>:</a:t>
            </a:r>
            <a:endParaRPr lang="en-US">
              <a:latin typeface="Georgia"/>
              <a:ea typeface="+mn-lt"/>
              <a:cs typeface="+mn-lt"/>
            </a:endParaRPr>
          </a:p>
          <a:p>
            <a:r>
              <a:rPr lang="en-US" sz="1400">
                <a:solidFill>
                  <a:schemeClr val="bg2"/>
                </a:solidFill>
                <a:latin typeface="Georgia"/>
                <a:ea typeface="+mn-lt"/>
                <a:cs typeface="+mn-lt"/>
              </a:rPr>
              <a:t>• 10.W.3 A. - Aligns to 2017 10.6m. </a:t>
            </a:r>
          </a:p>
          <a:p>
            <a:r>
              <a:rPr lang="en-US" sz="1400">
                <a:solidFill>
                  <a:schemeClr val="bg2"/>
                </a:solidFill>
                <a:latin typeface="Georgia"/>
                <a:ea typeface="+mn-lt"/>
                <a:cs typeface="+mn-lt"/>
              </a:rPr>
              <a:t>• 10.W.3 B. - Aligns to 2017 10.6m, 10.6n, and 10.7e. Specifically uses self- and peer-editing as part of the revision process and includes specific components students should include as part of their feedback to support editing and revising. </a:t>
            </a:r>
          </a:p>
          <a:p>
            <a:r>
              <a:rPr lang="en-US" sz="1400">
                <a:solidFill>
                  <a:schemeClr val="bg2"/>
                </a:solidFill>
                <a:latin typeface="Georgia"/>
                <a:ea typeface="+mn-lt"/>
                <a:cs typeface="+mn-lt"/>
              </a:rPr>
              <a:t>• 10.W.3 C. Aligns to 2017 10.7.</a:t>
            </a:r>
            <a:endParaRPr lang="en-US" sz="1400">
              <a:solidFill>
                <a:schemeClr val="bg2"/>
              </a:solidFill>
              <a:latin typeface="Georgia"/>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68841474"/>
      </p:ext>
    </p:extLst>
  </p:cSld>
  <p:clrMapOvr>
    <a:masterClrMapping/>
  </p:clrMapOvr>
  <mc:AlternateContent xmlns:mc="http://schemas.openxmlformats.org/markup-compatibility/2006" xmlns:p14="http://schemas.microsoft.com/office/powerpoint/2010/main">
    <mc:Choice Requires="p14">
      <p:transition spd="slow" p14:dur="2000" advTm="39155"/>
    </mc:Choice>
    <mc:Fallback xmlns="">
      <p:transition spd="slow" advTm="39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DC20867-FB48-8916-757D-BC6E3D0E6F4A}"/>
              </a:ext>
            </a:extLst>
          </p:cNvPr>
          <p:cNvSpPr>
            <a:spLocks noGrp="1"/>
          </p:cNvSpPr>
          <p:nvPr>
            <p:ph type="body" sz="quarter" idx="13"/>
          </p:nvPr>
        </p:nvSpPr>
        <p:spPr/>
        <p:txBody>
          <a:bodyPr vert="horz" lIns="822960" tIns="640080" rIns="91440" bIns="45720" rtlCol="0" anchor="t">
            <a:normAutofit/>
          </a:bodyPr>
          <a:lstStyle/>
          <a:p>
            <a:r>
              <a:rPr lang="en-US" sz="3600">
                <a:ea typeface="+mj-lt"/>
                <a:cs typeface="+mj-lt"/>
              </a:rPr>
              <a:t>Agenda</a:t>
            </a:r>
            <a:endParaRPr lang="en-US"/>
          </a:p>
          <a:p>
            <a:endParaRPr lang="en-US"/>
          </a:p>
        </p:txBody>
      </p:sp>
      <p:sp>
        <p:nvSpPr>
          <p:cNvPr id="3" name="Content Placeholder 2">
            <a:extLst>
              <a:ext uri="{FF2B5EF4-FFF2-40B4-BE49-F238E27FC236}">
                <a16:creationId xmlns:a16="http://schemas.microsoft.com/office/drawing/2014/main" id="{207452D8-F8DE-17E6-1965-DC4AD21C598D}"/>
              </a:ext>
            </a:extLst>
          </p:cNvPr>
          <p:cNvSpPr>
            <a:spLocks noGrp="1"/>
          </p:cNvSpPr>
          <p:nvPr>
            <p:ph idx="1"/>
          </p:nvPr>
        </p:nvSpPr>
        <p:spPr/>
        <p:txBody>
          <a:bodyPr vert="horz" lIns="91440" tIns="45720" rIns="91440" bIns="45720" rtlCol="0" anchor="t">
            <a:normAutofit/>
          </a:bodyPr>
          <a:lstStyle/>
          <a:p>
            <a:pPr marL="0" indent="0">
              <a:buNone/>
            </a:pPr>
            <a:endParaRPr lang="en-US">
              <a:cs typeface="Calibri"/>
            </a:endParaRPr>
          </a:p>
          <a:p>
            <a:r>
              <a:rPr lang="en-US" sz="3200">
                <a:solidFill>
                  <a:srgbClr val="000000"/>
                </a:solidFill>
                <a:latin typeface="Georgia"/>
                <a:cs typeface="Arial"/>
              </a:rPr>
              <a:t>Implementation Timeline</a:t>
            </a:r>
            <a:endParaRPr lang="en-US" sz="3200">
              <a:latin typeface="Georgia"/>
              <a:cs typeface="Calibri"/>
            </a:endParaRPr>
          </a:p>
          <a:p>
            <a:r>
              <a:rPr lang="en-US" sz="3200">
                <a:solidFill>
                  <a:srgbClr val="000000"/>
                </a:solidFill>
                <a:latin typeface="Georgia"/>
                <a:cs typeface="Arial"/>
              </a:rPr>
              <a:t>Resources Currently Available</a:t>
            </a:r>
            <a:endParaRPr lang="en-US" sz="3200">
              <a:latin typeface="Georgia"/>
              <a:cs typeface="Calibri"/>
            </a:endParaRPr>
          </a:p>
          <a:p>
            <a:pPr lvl="1"/>
            <a:r>
              <a:rPr lang="en-US" sz="2800">
                <a:solidFill>
                  <a:srgbClr val="000000"/>
                </a:solidFill>
                <a:latin typeface="Georgia"/>
                <a:cs typeface="Arial"/>
              </a:rPr>
              <a:t>Standards</a:t>
            </a:r>
            <a:endParaRPr lang="en-US" sz="2800">
              <a:latin typeface="Georgia"/>
              <a:cs typeface="Calibri"/>
            </a:endParaRPr>
          </a:p>
          <a:p>
            <a:pPr lvl="1"/>
            <a:r>
              <a:rPr lang="en-US" sz="2800">
                <a:solidFill>
                  <a:srgbClr val="000000"/>
                </a:solidFill>
                <a:latin typeface="Georgia"/>
                <a:cs typeface="Arial"/>
              </a:rPr>
              <a:t>Crosswalk (Summary of Revisions) </a:t>
            </a:r>
            <a:endParaRPr lang="en-US" sz="2800">
              <a:latin typeface="Georgia"/>
              <a:cs typeface="Calibri"/>
            </a:endParaRPr>
          </a:p>
          <a:p>
            <a:r>
              <a:rPr lang="en-US" sz="3200">
                <a:solidFill>
                  <a:srgbClr val="000000"/>
                </a:solidFill>
                <a:latin typeface="Georgia"/>
                <a:cs typeface="Arial"/>
              </a:rPr>
              <a:t>Comparison of 2017 to 2024 Standards</a:t>
            </a:r>
            <a:endParaRPr lang="en-US" sz="3200">
              <a:latin typeface="Georgia"/>
              <a:cs typeface="Calibri"/>
            </a:endParaRPr>
          </a:p>
          <a:p>
            <a:pPr lvl="1"/>
            <a:r>
              <a:rPr lang="en-US" sz="2800">
                <a:solidFill>
                  <a:srgbClr val="000000"/>
                </a:solidFill>
                <a:latin typeface="Georgia"/>
                <a:cs typeface="Arial"/>
              </a:rPr>
              <a:t>Strands </a:t>
            </a:r>
            <a:endParaRPr lang="en-US" sz="2800">
              <a:latin typeface="Georgia"/>
              <a:cs typeface="Calibri"/>
            </a:endParaRPr>
          </a:p>
          <a:p>
            <a:pPr lvl="1"/>
            <a:r>
              <a:rPr lang="en-US" sz="2800">
                <a:solidFill>
                  <a:srgbClr val="000000"/>
                </a:solidFill>
                <a:latin typeface="Georgia"/>
                <a:cs typeface="Arial"/>
              </a:rPr>
              <a:t>Content</a:t>
            </a:r>
            <a:r>
              <a:rPr lang="en-US" sz="2800">
                <a:solidFill>
                  <a:srgbClr val="000000"/>
                </a:solidFill>
                <a:latin typeface="Georgia"/>
                <a:ea typeface="+mn-lt"/>
                <a:cs typeface="Arial"/>
              </a:rPr>
              <a:t> </a:t>
            </a:r>
            <a:endParaRPr lang="en-US" sz="2800">
              <a:latin typeface="Georgia"/>
              <a:cs typeface="Calibri"/>
            </a:endParaRPr>
          </a:p>
          <a:p>
            <a:endParaRPr lang="en-US"/>
          </a:p>
          <a:p>
            <a:endParaRPr lang="en-US" sz="3200" i="1">
              <a:solidFill>
                <a:srgbClr val="000000"/>
              </a:solidFill>
              <a:latin typeface="Arial"/>
              <a:cs typeface="Arial"/>
            </a:endParaRPr>
          </a:p>
        </p:txBody>
      </p:sp>
      <p:sp>
        <p:nvSpPr>
          <p:cNvPr id="2" name="Slide Number Placeholder 1">
            <a:extLst>
              <a:ext uri="{FF2B5EF4-FFF2-40B4-BE49-F238E27FC236}">
                <a16:creationId xmlns:a16="http://schemas.microsoft.com/office/drawing/2014/main" id="{24FD08F6-7DC4-982C-B91C-DC9B3F87F5D3}"/>
              </a:ext>
            </a:extLst>
          </p:cNvPr>
          <p:cNvSpPr>
            <a:spLocks noGrp="1"/>
          </p:cNvSpPr>
          <p:nvPr>
            <p:ph type="sldNum" sz="quarter" idx="12"/>
          </p:nvPr>
        </p:nvSpPr>
        <p:spPr/>
        <p:txBody>
          <a:bodyPr/>
          <a:lstStyle/>
          <a:p>
            <a:fld id="{B2102BAA-C61A-4A39-BDF1-4340D572B82C}" type="slidenum">
              <a:rPr lang="en-US" smtClean="0"/>
              <a:t>3</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68565712"/>
      </p:ext>
    </p:extLst>
  </p:cSld>
  <p:clrMapOvr>
    <a:masterClrMapping/>
  </p:clrMapOvr>
  <mc:AlternateContent xmlns:mc="http://schemas.openxmlformats.org/markup-compatibility/2006" xmlns:p14="http://schemas.microsoft.com/office/powerpoint/2010/main">
    <mc:Choice Requires="p14">
      <p:transition spd="slow" p14:dur="2000" advTm="25970"/>
    </mc:Choice>
    <mc:Fallback xmlns="">
      <p:transition spd="slow" advTm="25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Language Usage </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30</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11433069"/>
      </p:ext>
    </p:extLst>
  </p:cSld>
  <p:clrMapOvr>
    <a:masterClrMapping/>
  </p:clrMapOvr>
  <mc:AlternateContent xmlns:mc="http://schemas.openxmlformats.org/markup-compatibility/2006" xmlns:p14="http://schemas.microsoft.com/office/powerpoint/2010/main">
    <mc:Choice Requires="p14">
      <p:transition spd="slow" p14:dur="2000" advTm="18011"/>
    </mc:Choice>
    <mc:Fallback xmlns="">
      <p:transition spd="slow" advTm="18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31</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2691704027"/>
              </p:ext>
            </p:extLst>
          </p:nvPr>
        </p:nvGraphicFramePr>
        <p:xfrm>
          <a:off x="353391" y="265043"/>
          <a:ext cx="11452080" cy="483108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a:solidFill>
                            <a:schemeClr val="accent1"/>
                          </a:solidFill>
                          <a:latin typeface="+mj-lt"/>
                        </a:rPr>
                        <a:t>1</a:t>
                      </a:r>
                      <a:r>
                        <a:rPr lang="en-US" sz="1400" b="1">
                          <a:latin typeface="+mj-lt"/>
                        </a:rPr>
                        <a:t>0.7 The student will self- and peer-edit writing for capitalization, punctuation, spelling, sentence structure, paragraphing, and Standard English. </a:t>
                      </a:r>
                    </a:p>
                    <a:p>
                      <a:pPr lvl="0" algn="l">
                        <a:lnSpc>
                          <a:spcPct val="100000"/>
                        </a:lnSpc>
                        <a:spcBef>
                          <a:spcPts val="0"/>
                        </a:spcBef>
                        <a:spcAft>
                          <a:spcPts val="0"/>
                        </a:spcAft>
                        <a:buNone/>
                      </a:pPr>
                      <a:r>
                        <a:rPr lang="en-US" sz="1100">
                          <a:latin typeface="+mj-lt"/>
                        </a:rPr>
                        <a:t>• a) Use parallel structure across sentences and paragraphs. </a:t>
                      </a:r>
                    </a:p>
                    <a:p>
                      <a:pPr lvl="0" algn="l">
                        <a:lnSpc>
                          <a:spcPct val="100000"/>
                        </a:lnSpc>
                        <a:spcBef>
                          <a:spcPts val="0"/>
                        </a:spcBef>
                        <a:spcAft>
                          <a:spcPts val="0"/>
                        </a:spcAft>
                        <a:buNone/>
                      </a:pPr>
                      <a:r>
                        <a:rPr lang="en-US" sz="1100">
                          <a:latin typeface="+mj-lt"/>
                        </a:rPr>
                        <a:t>• b) Use complex sentence structure to infuse sentence variety in writing. </a:t>
                      </a:r>
                    </a:p>
                    <a:p>
                      <a:pPr lvl="0" algn="l">
                        <a:lnSpc>
                          <a:spcPct val="100000"/>
                        </a:lnSpc>
                        <a:spcBef>
                          <a:spcPts val="0"/>
                        </a:spcBef>
                        <a:spcAft>
                          <a:spcPts val="0"/>
                        </a:spcAft>
                        <a:buNone/>
                      </a:pPr>
                      <a:r>
                        <a:rPr lang="en-US" sz="1100">
                          <a:latin typeface="+mj-lt"/>
                        </a:rPr>
                        <a:t>• c) Distinguish between active and passive voice. </a:t>
                      </a:r>
                    </a:p>
                    <a:p>
                      <a:pPr lvl="0" algn="l">
                        <a:lnSpc>
                          <a:spcPct val="100000"/>
                        </a:lnSpc>
                        <a:spcBef>
                          <a:spcPts val="0"/>
                        </a:spcBef>
                        <a:spcAft>
                          <a:spcPts val="0"/>
                        </a:spcAft>
                        <a:buNone/>
                      </a:pPr>
                      <a:r>
                        <a:rPr lang="en-US" sz="1100">
                          <a:latin typeface="+mj-lt"/>
                        </a:rPr>
                        <a:t>• d) Use colons correctly.</a:t>
                      </a:r>
                      <a:endParaRPr lang="en-US" sz="1100">
                        <a:solidFill>
                          <a:schemeClr val="accent1"/>
                        </a:solidFill>
                        <a:latin typeface="+mj-lt"/>
                      </a:endParaRPr>
                    </a:p>
                    <a:p>
                      <a:pPr lvl="0" algn="l">
                        <a:lnSpc>
                          <a:spcPct val="100000"/>
                        </a:lnSpc>
                        <a:spcBef>
                          <a:spcPts val="0"/>
                        </a:spcBef>
                        <a:spcAft>
                          <a:spcPts val="0"/>
                        </a:spcAft>
                        <a:buNone/>
                      </a:pPr>
                      <a:endParaRPr lang="en-US" sz="1100" b="0" i="0" u="none" strike="noStrike" noProof="0">
                        <a:solidFill>
                          <a:srgbClr val="000000"/>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Clr>
                          <a:srgbClr val="003C71"/>
                        </a:buClr>
                        <a:buNone/>
                      </a:pPr>
                      <a:r>
                        <a:rPr lang="en-US" sz="1400" b="1">
                          <a:solidFill>
                            <a:schemeClr val="accent1"/>
                          </a:solidFill>
                          <a:latin typeface="+mj-lt"/>
                        </a:rPr>
                        <a:t>1</a:t>
                      </a:r>
                      <a:r>
                        <a:rPr lang="en-US" sz="1400" b="1">
                          <a:latin typeface="+mj-lt"/>
                        </a:rPr>
                        <a:t>0.LU The student will use the conventions of Standard English when speaking and writing, differentiating between contexts that call for formal English and situations where informal discourse is more appropriate. </a:t>
                      </a:r>
                    </a:p>
                    <a:p>
                      <a:pPr lvl="0" algn="l">
                        <a:lnSpc>
                          <a:spcPct val="100000"/>
                        </a:lnSpc>
                        <a:spcBef>
                          <a:spcPts val="0"/>
                        </a:spcBef>
                        <a:spcAft>
                          <a:spcPts val="0"/>
                        </a:spcAft>
                        <a:buClr>
                          <a:srgbClr val="003C71"/>
                        </a:buClr>
                        <a:buNone/>
                      </a:pPr>
                      <a:r>
                        <a:rPr lang="en-US" sz="1400" b="1">
                          <a:latin typeface="+mj-lt"/>
                        </a:rPr>
                        <a:t>10.LU.1 Grammar </a:t>
                      </a:r>
                    </a:p>
                    <a:p>
                      <a:pPr marL="228600" lvl="0" indent="-228600" algn="l">
                        <a:lnSpc>
                          <a:spcPct val="100000"/>
                        </a:lnSpc>
                        <a:spcBef>
                          <a:spcPts val="0"/>
                        </a:spcBef>
                        <a:spcAft>
                          <a:spcPts val="0"/>
                        </a:spcAft>
                        <a:buClr>
                          <a:srgbClr val="003C71"/>
                        </a:buClr>
                        <a:buAutoNum type="alphaUcPeriod"/>
                      </a:pPr>
                      <a:r>
                        <a:rPr lang="en-US" sz="1100">
                          <a:latin typeface="+mj-lt"/>
                        </a:rPr>
                        <a:t>Use, edit, and revise parallel structure across complex sentences and paragraphs in writing. </a:t>
                      </a:r>
                    </a:p>
                    <a:p>
                      <a:pPr marL="228600" lvl="0" indent="-228600" algn="l">
                        <a:lnSpc>
                          <a:spcPct val="100000"/>
                        </a:lnSpc>
                        <a:spcBef>
                          <a:spcPts val="0"/>
                        </a:spcBef>
                        <a:spcAft>
                          <a:spcPts val="0"/>
                        </a:spcAft>
                        <a:buClr>
                          <a:srgbClr val="003C71"/>
                        </a:buClr>
                        <a:buAutoNum type="alphaUcPeriod"/>
                      </a:pPr>
                      <a:r>
                        <a:rPr lang="en-US" sz="1100">
                          <a:latin typeface="+mj-lt"/>
                        </a:rPr>
                        <a:t>Use complex sentence structure (made up of main and subordinate clauses and subordinating conjunctions) to infuse sentence variety in writing. </a:t>
                      </a:r>
                    </a:p>
                    <a:p>
                      <a:pPr marL="228600" lvl="0" indent="-228600" algn="l">
                        <a:lnSpc>
                          <a:spcPct val="100000"/>
                        </a:lnSpc>
                        <a:spcBef>
                          <a:spcPts val="0"/>
                        </a:spcBef>
                        <a:spcAft>
                          <a:spcPts val="0"/>
                        </a:spcAft>
                        <a:buClr>
                          <a:srgbClr val="003C71"/>
                        </a:buClr>
                        <a:buAutoNum type="alphaUcPeriod"/>
                      </a:pPr>
                      <a:r>
                        <a:rPr lang="en-US" sz="1100">
                          <a:latin typeface="+mj-lt"/>
                        </a:rPr>
                        <a:t>Recognize and use active and passive voice to convey a desired effect in speaking and writing. </a:t>
                      </a:r>
                    </a:p>
                    <a:p>
                      <a:pPr marL="228600" lvl="0" indent="-228600" algn="l">
                        <a:lnSpc>
                          <a:spcPct val="100000"/>
                        </a:lnSpc>
                        <a:spcBef>
                          <a:spcPts val="0"/>
                        </a:spcBef>
                        <a:spcAft>
                          <a:spcPts val="0"/>
                        </a:spcAft>
                        <a:buClr>
                          <a:srgbClr val="003C71"/>
                        </a:buClr>
                        <a:buAutoNum type="alphaUcPeriod"/>
                      </a:pPr>
                      <a:r>
                        <a:rPr lang="en-US" sz="1100">
                          <a:latin typeface="+mj-lt"/>
                        </a:rPr>
                        <a:t>Use subordination, coordination, apposition, and other devices to indicate the relationship between ideas clearly. </a:t>
                      </a:r>
                    </a:p>
                    <a:p>
                      <a:pPr marL="228600" lvl="0" indent="-228600" algn="l">
                        <a:lnSpc>
                          <a:spcPct val="100000"/>
                        </a:lnSpc>
                        <a:spcBef>
                          <a:spcPts val="0"/>
                        </a:spcBef>
                        <a:spcAft>
                          <a:spcPts val="0"/>
                        </a:spcAft>
                        <a:buClr>
                          <a:srgbClr val="003C71"/>
                        </a:buClr>
                        <a:buAutoNum type="alphaUcPeriod"/>
                      </a:pPr>
                      <a:r>
                        <a:rPr lang="en-US" sz="1100">
                          <a:latin typeface="+mj-lt"/>
                        </a:rPr>
                        <a:t>Maintain consistent verb tense when speaking and writing. </a:t>
                      </a:r>
                      <a:endParaRPr lang="en-US" sz="1100">
                        <a:solidFill>
                          <a:schemeClr val="accent1"/>
                        </a:solidFill>
                        <a:latin typeface="+mj-lt"/>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algn="l">
                        <a:lnSpc>
                          <a:spcPct val="100000"/>
                        </a:lnSpc>
                        <a:spcBef>
                          <a:spcPts val="0"/>
                        </a:spcBef>
                        <a:spcAft>
                          <a:spcPts val="0"/>
                        </a:spcAft>
                        <a:buClr>
                          <a:srgbClr val="003C71"/>
                        </a:buClr>
                        <a:buNone/>
                      </a:pPr>
                      <a:r>
                        <a:rPr lang="en-US" sz="1400" b="1">
                          <a:solidFill>
                            <a:schemeClr val="accent1"/>
                          </a:solidFill>
                          <a:latin typeface="+mj-lt"/>
                        </a:rPr>
                        <a:t>1</a:t>
                      </a:r>
                      <a:r>
                        <a:rPr lang="en-US" sz="1400" b="1">
                          <a:latin typeface="+mj-lt"/>
                        </a:rPr>
                        <a:t>0.LU.2 Mechanics </a:t>
                      </a:r>
                    </a:p>
                    <a:p>
                      <a:pPr marL="228600" lvl="0" indent="-228600" algn="l">
                        <a:lnSpc>
                          <a:spcPct val="100000"/>
                        </a:lnSpc>
                        <a:spcBef>
                          <a:spcPts val="0"/>
                        </a:spcBef>
                        <a:spcAft>
                          <a:spcPts val="0"/>
                        </a:spcAft>
                        <a:buClr>
                          <a:srgbClr val="003C71"/>
                        </a:buClr>
                        <a:buAutoNum type="alphaUcPeriod"/>
                      </a:pPr>
                      <a:r>
                        <a:rPr lang="en-US" sz="1100">
                          <a:latin typeface="+mj-lt"/>
                        </a:rPr>
                        <a:t>Know and apply the rules for the use of a colon (e.g., joining independent clauses, introducing a list, introducing a quotation) when writing.</a:t>
                      </a:r>
                    </a:p>
                    <a:p>
                      <a:pPr marL="228600" lvl="0" indent="-228600" algn="l">
                        <a:lnSpc>
                          <a:spcPct val="100000"/>
                        </a:lnSpc>
                        <a:spcBef>
                          <a:spcPts val="0"/>
                        </a:spcBef>
                        <a:spcAft>
                          <a:spcPts val="0"/>
                        </a:spcAft>
                        <a:buClr>
                          <a:srgbClr val="003C71"/>
                        </a:buClr>
                        <a:buAutoNum type="alphaUcPeriod"/>
                      </a:pPr>
                      <a:r>
                        <a:rPr lang="en-US" sz="1100">
                          <a:latin typeface="+mj-lt"/>
                        </a:rPr>
                        <a:t>Apply a style manual, such as that of the Modern Language Association (MLA) or the American Psychological Association (APA), to apply rules for punctuation and formatting of direct quotations in writing. </a:t>
                      </a:r>
                    </a:p>
                    <a:p>
                      <a:pPr marL="228600" lvl="0" indent="-228600" algn="l">
                        <a:lnSpc>
                          <a:spcPct val="100000"/>
                        </a:lnSpc>
                        <a:spcBef>
                          <a:spcPts val="0"/>
                        </a:spcBef>
                        <a:spcAft>
                          <a:spcPts val="0"/>
                        </a:spcAft>
                        <a:buClr>
                          <a:srgbClr val="003C71"/>
                        </a:buClr>
                        <a:buAutoNum type="alphaUcPeriod"/>
                      </a:pPr>
                      <a:r>
                        <a:rPr lang="en-US" sz="1100">
                          <a:latin typeface="+mj-lt"/>
                        </a:rPr>
                        <a:t>Spell correctly, consulting reference materials to check as needed.</a:t>
                      </a:r>
                      <a:endParaRPr lang="en-US" sz="1100">
                        <a:solidFill>
                          <a:schemeClr val="accent1"/>
                        </a:solidFill>
                        <a:latin typeface="+mj-lt"/>
                      </a:endParaRPr>
                    </a:p>
                    <a:p>
                      <a:pPr lvl="0" algn="l">
                        <a:lnSpc>
                          <a:spcPct val="100000"/>
                        </a:lnSpc>
                        <a:spcBef>
                          <a:spcPts val="0"/>
                        </a:spcBef>
                        <a:spcAft>
                          <a:spcPts val="0"/>
                        </a:spcAft>
                        <a:buClr>
                          <a:srgbClr val="003C71"/>
                        </a:buClr>
                        <a:buNone/>
                      </a:pPr>
                      <a:endParaRPr lang="en-US">
                        <a:solidFill>
                          <a:schemeClr val="accent1"/>
                        </a:solidFill>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5637" y="4867784"/>
            <a:ext cx="11446479" cy="1815882"/>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u="sng">
                <a:solidFill>
                  <a:srgbClr val="FFFFFF"/>
                </a:solidFill>
                <a:latin typeface="Georgia"/>
                <a:ea typeface="+mn-lt"/>
                <a:cs typeface="+mn-lt"/>
              </a:rPr>
              <a:t>Revisions</a:t>
            </a:r>
            <a:r>
              <a:rPr lang="en-US" sz="1600" b="1">
                <a:solidFill>
                  <a:srgbClr val="FFFFFF"/>
                </a:solidFill>
                <a:latin typeface="Georgia"/>
                <a:ea typeface="+mn-lt"/>
                <a:cs typeface="+mn-lt"/>
              </a:rPr>
              <a:t>:</a:t>
            </a:r>
            <a:endParaRPr lang="en-US">
              <a:latin typeface="Georgia"/>
              <a:ea typeface="+mn-lt"/>
              <a:cs typeface="+mn-lt"/>
            </a:endParaRPr>
          </a:p>
          <a:p>
            <a:r>
              <a:rPr lang="en-US" sz="1200">
                <a:solidFill>
                  <a:schemeClr val="bg2"/>
                </a:solidFill>
                <a:latin typeface="Georgia"/>
                <a:ea typeface="+mn-lt"/>
                <a:cs typeface="+mn-lt"/>
              </a:rPr>
              <a:t>• 10.LU.1 A. - Aligns to 2017 10.7a and includes using, editing, and revising parallel structure when writing. </a:t>
            </a:r>
          </a:p>
          <a:p>
            <a:r>
              <a:rPr lang="en-US" sz="1200">
                <a:solidFill>
                  <a:schemeClr val="bg2"/>
                </a:solidFill>
                <a:latin typeface="Georgia"/>
                <a:ea typeface="+mn-lt"/>
                <a:cs typeface="+mn-lt"/>
              </a:rPr>
              <a:t>• 10.LU.1 B. - Aligns to 2017 10.7b. and clarifies the elements of complex sentences. </a:t>
            </a:r>
          </a:p>
          <a:p>
            <a:r>
              <a:rPr lang="en-US" sz="1200">
                <a:solidFill>
                  <a:schemeClr val="bg2"/>
                </a:solidFill>
                <a:latin typeface="Georgia"/>
                <a:ea typeface="+mn-lt"/>
                <a:cs typeface="+mn-lt"/>
              </a:rPr>
              <a:t>• 10.LU.1 C. - Aligns to 2017 10.7c and clarifies the purpose of using active and passive voice when speaking and writing. </a:t>
            </a:r>
          </a:p>
          <a:p>
            <a:r>
              <a:rPr lang="en-US" sz="1200">
                <a:solidFill>
                  <a:schemeClr val="bg2"/>
                </a:solidFill>
                <a:latin typeface="Georgia"/>
                <a:ea typeface="+mn-lt"/>
                <a:cs typeface="+mn-lt"/>
              </a:rPr>
              <a:t>-10.LU.1.D - Aligns to 2017 10.7b with more specifics on complex sentence structure not only for variety but for clarity of ideas.</a:t>
            </a:r>
          </a:p>
          <a:p>
            <a:r>
              <a:rPr lang="en-US" sz="1200">
                <a:solidFill>
                  <a:schemeClr val="bg2"/>
                </a:solidFill>
                <a:latin typeface="Georgia"/>
                <a:ea typeface="+mn-lt"/>
                <a:cs typeface="+mn-lt"/>
              </a:rPr>
              <a:t>• 10.LU.1 E. - Aligns to 2017 10.7 and clarifies using consistent verb tense when writing, as well as speaking.  </a:t>
            </a:r>
          </a:p>
          <a:p>
            <a:r>
              <a:rPr lang="en-US" sz="1200">
                <a:solidFill>
                  <a:schemeClr val="bg2"/>
                </a:solidFill>
                <a:latin typeface="Georgia"/>
                <a:ea typeface="+mn-lt"/>
                <a:cs typeface="+mn-lt"/>
              </a:rPr>
              <a:t>• 10.LU.2 A. Aligns to 2017 10.7d and clarifies the roles for using a colon when writing. </a:t>
            </a:r>
          </a:p>
          <a:p>
            <a:r>
              <a:rPr lang="en-US" sz="1200">
                <a:solidFill>
                  <a:schemeClr val="bg2"/>
                </a:solidFill>
                <a:latin typeface="Georgia"/>
                <a:ea typeface="+mn-lt"/>
                <a:cs typeface="+mn-lt"/>
              </a:rPr>
              <a:t>• 10.LU.2 B. - Aligns to 2017 10.7b. </a:t>
            </a:r>
          </a:p>
          <a:p>
            <a:r>
              <a:rPr lang="en-US" sz="1200">
                <a:solidFill>
                  <a:schemeClr val="bg2"/>
                </a:solidFill>
                <a:latin typeface="Georgia"/>
                <a:ea typeface="+mn-lt"/>
                <a:cs typeface="+mn-lt"/>
              </a:rPr>
              <a:t>• 10.LU.2 C. - Aligns to 2017 10.7 strand and 10.8d. Use a style manual to apply rules for punctuation and formatting of direct quotes.</a:t>
            </a:r>
            <a:endParaRPr lang="en-US" sz="1200">
              <a:solidFill>
                <a:schemeClr val="bg2"/>
              </a:solidFill>
              <a:latin typeface="Georgia"/>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36134179"/>
      </p:ext>
    </p:extLst>
  </p:cSld>
  <p:clrMapOvr>
    <a:masterClrMapping/>
  </p:clrMapOvr>
  <mc:AlternateContent xmlns:mc="http://schemas.openxmlformats.org/markup-compatibility/2006" xmlns:p14="http://schemas.microsoft.com/office/powerpoint/2010/main">
    <mc:Choice Requires="p14">
      <p:transition spd="slow" p14:dur="2000" advTm="67429"/>
    </mc:Choice>
    <mc:Fallback xmlns="">
      <p:transition spd="slow" advTm="67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Communications and Multimodal Literacies</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32</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37840485"/>
      </p:ext>
    </p:extLst>
  </p:cSld>
  <p:clrMapOvr>
    <a:masterClrMapping/>
  </p:clrMapOvr>
  <mc:AlternateContent xmlns:mc="http://schemas.openxmlformats.org/markup-compatibility/2006" xmlns:p14="http://schemas.microsoft.com/office/powerpoint/2010/main">
    <mc:Choice Requires="p14">
      <p:transition spd="slow" p14:dur="2000" advTm="19749"/>
    </mc:Choice>
    <mc:Fallback xmlns="">
      <p:transition spd="slow" advTm="19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33</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379421490"/>
              </p:ext>
            </p:extLst>
          </p:nvPr>
        </p:nvGraphicFramePr>
        <p:xfrm>
          <a:off x="364966" y="265043"/>
          <a:ext cx="11452080" cy="504444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200" b="1">
                          <a:latin typeface="+mj-lt"/>
                        </a:rPr>
                        <a:t>10.1 The student will make planned multimodal, interactive presentations collaboratively and individually</a:t>
                      </a:r>
                      <a:r>
                        <a:rPr lang="en-US" sz="1400" b="1">
                          <a:latin typeface="+mj-lt"/>
                        </a:rPr>
                        <a:t>. </a:t>
                      </a:r>
                    </a:p>
                    <a:p>
                      <a:pPr lvl="0" algn="l">
                        <a:lnSpc>
                          <a:spcPct val="100000"/>
                        </a:lnSpc>
                        <a:spcBef>
                          <a:spcPts val="0"/>
                        </a:spcBef>
                        <a:spcAft>
                          <a:spcPts val="0"/>
                        </a:spcAft>
                        <a:buNone/>
                      </a:pPr>
                      <a:r>
                        <a:rPr lang="en-US" sz="1000">
                          <a:latin typeface="+mj-lt"/>
                        </a:rPr>
                        <a:t>• a) Make strategic use of multimodal tools. </a:t>
                      </a:r>
                      <a:r>
                        <a:rPr lang="en-US" sz="1000" baseline="0">
                          <a:latin typeface="+mj-lt"/>
                        </a:rPr>
                        <a:t>      </a:t>
                      </a:r>
                      <a:r>
                        <a:rPr lang="en-US" sz="1000">
                          <a:latin typeface="+mj-lt"/>
                        </a:rPr>
                        <a:t>• b) Credit information sources. </a:t>
                      </a:r>
                    </a:p>
                    <a:p>
                      <a:pPr lvl="0" algn="l">
                        <a:lnSpc>
                          <a:spcPct val="100000"/>
                        </a:lnSpc>
                        <a:spcBef>
                          <a:spcPts val="0"/>
                        </a:spcBef>
                        <a:spcAft>
                          <a:spcPts val="0"/>
                        </a:spcAft>
                        <a:buNone/>
                      </a:pPr>
                      <a:r>
                        <a:rPr lang="en-US" sz="1000">
                          <a:latin typeface="+mj-lt"/>
                        </a:rPr>
                        <a:t>• c) Demonstrate the ability to work effectively with diverse teams including setting rules and goals for group work such as coming to informal consensus, taking votes on key issues, and presenting alternate views. </a:t>
                      </a:r>
                    </a:p>
                    <a:p>
                      <a:pPr lvl="0" algn="l">
                        <a:lnSpc>
                          <a:spcPct val="100000"/>
                        </a:lnSpc>
                        <a:spcBef>
                          <a:spcPts val="0"/>
                        </a:spcBef>
                        <a:spcAft>
                          <a:spcPts val="0"/>
                        </a:spcAft>
                        <a:buNone/>
                      </a:pPr>
                      <a:r>
                        <a:rPr lang="en-US" sz="1000">
                          <a:latin typeface="+mj-lt"/>
                        </a:rPr>
                        <a:t>• d) Assume responsibility for specific group tasks. </a:t>
                      </a:r>
                    </a:p>
                    <a:p>
                      <a:pPr lvl="0" algn="l">
                        <a:lnSpc>
                          <a:spcPct val="100000"/>
                        </a:lnSpc>
                        <a:spcBef>
                          <a:spcPts val="0"/>
                        </a:spcBef>
                        <a:spcAft>
                          <a:spcPts val="0"/>
                        </a:spcAft>
                        <a:buNone/>
                      </a:pPr>
                      <a:r>
                        <a:rPr lang="en-US" sz="1000">
                          <a:latin typeface="+mj-lt"/>
                        </a:rPr>
                        <a:t>• e) Include all group members and value individual contributions made by each group member. </a:t>
                      </a:r>
                    </a:p>
                    <a:p>
                      <a:pPr lvl="0" algn="l">
                        <a:lnSpc>
                          <a:spcPct val="100000"/>
                        </a:lnSpc>
                        <a:spcBef>
                          <a:spcPts val="0"/>
                        </a:spcBef>
                        <a:spcAft>
                          <a:spcPts val="0"/>
                        </a:spcAft>
                        <a:buNone/>
                      </a:pPr>
                      <a:r>
                        <a:rPr lang="en-US" sz="1000">
                          <a:latin typeface="+mj-lt"/>
                        </a:rPr>
                        <a:t>• f) Use a variety of strategies to listen actively and speak using appropriate discussion rules with awareness of verbal and nonverbal cues. </a:t>
                      </a:r>
                    </a:p>
                    <a:p>
                      <a:pPr lvl="0" algn="l">
                        <a:lnSpc>
                          <a:spcPct val="100000"/>
                        </a:lnSpc>
                        <a:spcBef>
                          <a:spcPts val="0"/>
                        </a:spcBef>
                        <a:spcAft>
                          <a:spcPts val="0"/>
                        </a:spcAft>
                        <a:buNone/>
                      </a:pPr>
                      <a:r>
                        <a:rPr lang="en-US" sz="1000">
                          <a:latin typeface="+mj-lt"/>
                        </a:rPr>
                        <a:t>• g) Respond thoughtfully and tactfully to diverse perspectives, summarizing points of agreement and disagreement. </a:t>
                      </a:r>
                    </a:p>
                    <a:p>
                      <a:pPr lvl="0" algn="l">
                        <a:lnSpc>
                          <a:spcPct val="100000"/>
                        </a:lnSpc>
                        <a:spcBef>
                          <a:spcPts val="0"/>
                        </a:spcBef>
                        <a:spcAft>
                          <a:spcPts val="0"/>
                        </a:spcAft>
                        <a:buNone/>
                      </a:pPr>
                      <a:r>
                        <a:rPr lang="en-US" sz="1000">
                          <a:latin typeface="+mj-lt"/>
                        </a:rPr>
                        <a:t>• h) Choose vocabulary, language, and tone appropriate to the topic, audience, and purpose. </a:t>
                      </a:r>
                    </a:p>
                    <a:p>
                      <a:pPr lvl="0" algn="l">
                        <a:lnSpc>
                          <a:spcPct val="100000"/>
                        </a:lnSpc>
                        <a:spcBef>
                          <a:spcPts val="0"/>
                        </a:spcBef>
                        <a:spcAft>
                          <a:spcPts val="0"/>
                        </a:spcAft>
                        <a:buNone/>
                      </a:pPr>
                      <a:r>
                        <a:rPr lang="en-US" sz="1000">
                          <a:latin typeface="+mj-lt"/>
                        </a:rPr>
                        <a:t>• </a:t>
                      </a:r>
                      <a:r>
                        <a:rPr lang="en-US" sz="1000" err="1">
                          <a:latin typeface="+mj-lt"/>
                        </a:rPr>
                        <a:t>i</a:t>
                      </a:r>
                      <a:r>
                        <a:rPr lang="en-US" sz="1000">
                          <a:latin typeface="+mj-lt"/>
                        </a:rPr>
                        <a:t>) Access, critically evaluate, and use information accurately to solve problems. </a:t>
                      </a:r>
                    </a:p>
                    <a:p>
                      <a:pPr marL="171450" lvl="0" indent="-171450" algn="l">
                        <a:lnSpc>
                          <a:spcPct val="100000"/>
                        </a:lnSpc>
                        <a:spcBef>
                          <a:spcPts val="0"/>
                        </a:spcBef>
                        <a:spcAft>
                          <a:spcPts val="0"/>
                        </a:spcAft>
                        <a:buFont typeface="Arial" panose="020B0604020202020204" pitchFamily="34" charset="0"/>
                        <a:buChar char="•"/>
                      </a:pPr>
                      <a:r>
                        <a:rPr lang="en-US" sz="1000">
                          <a:latin typeface="+mj-lt"/>
                        </a:rPr>
                        <a:t>j) Use reflection to evaluate one’s own role and the group process in small-group activities. </a:t>
                      </a:r>
                    </a:p>
                    <a:p>
                      <a:pPr marL="0" lvl="0" indent="0" algn="l">
                        <a:lnSpc>
                          <a:spcPct val="100000"/>
                        </a:lnSpc>
                        <a:spcBef>
                          <a:spcPts val="0"/>
                        </a:spcBef>
                        <a:spcAft>
                          <a:spcPts val="0"/>
                        </a:spcAft>
                        <a:buFont typeface="Arial" panose="020B0604020202020204" pitchFamily="34" charset="0"/>
                        <a:buNone/>
                      </a:pPr>
                      <a:r>
                        <a:rPr lang="en-US" sz="1000">
                          <a:latin typeface="+mj-lt"/>
                        </a:rPr>
                        <a:t>• k) Evaluate a speaker’s point of view, reasoning, use of evidence, rhetoric, and identify any faulty reasoning</a:t>
                      </a:r>
                    </a:p>
                    <a:p>
                      <a:pPr lvl="0" algn="l">
                        <a:lnSpc>
                          <a:spcPct val="100000"/>
                        </a:lnSpc>
                        <a:spcBef>
                          <a:spcPts val="0"/>
                        </a:spcBef>
                        <a:spcAft>
                          <a:spcPts val="0"/>
                        </a:spcAft>
                        <a:buNone/>
                      </a:pPr>
                      <a:r>
                        <a:rPr lang="en-US" sz="1100" b="1">
                          <a:latin typeface="+mj-lt"/>
                        </a:rPr>
                        <a:t>10.2 The student will examine, analyze, and produce media messages. </a:t>
                      </a:r>
                    </a:p>
                    <a:p>
                      <a:pPr lvl="0" algn="l">
                        <a:lnSpc>
                          <a:spcPct val="100000"/>
                        </a:lnSpc>
                        <a:spcBef>
                          <a:spcPts val="0"/>
                        </a:spcBef>
                        <a:spcAft>
                          <a:spcPts val="0"/>
                        </a:spcAft>
                        <a:buNone/>
                      </a:pPr>
                      <a:r>
                        <a:rPr lang="en-US" sz="1000">
                          <a:latin typeface="+mj-lt"/>
                        </a:rPr>
                        <a:t>• a) Create media messages for diverse audiences. • b) Credit information sources. </a:t>
                      </a:r>
                    </a:p>
                    <a:p>
                      <a:pPr lvl="0" algn="l">
                        <a:lnSpc>
                          <a:spcPct val="100000"/>
                        </a:lnSpc>
                        <a:spcBef>
                          <a:spcPts val="0"/>
                        </a:spcBef>
                        <a:spcAft>
                          <a:spcPts val="0"/>
                        </a:spcAft>
                        <a:buNone/>
                      </a:pPr>
                      <a:r>
                        <a:rPr lang="en-US" sz="1000">
                          <a:latin typeface="+mj-lt"/>
                        </a:rPr>
                        <a:t>• c) Evaluate sources for relationships between intent, factual content, and opinion. </a:t>
                      </a:r>
                    </a:p>
                    <a:p>
                      <a:pPr lvl="0" algn="l">
                        <a:lnSpc>
                          <a:spcPct val="100000"/>
                        </a:lnSpc>
                        <a:spcBef>
                          <a:spcPts val="0"/>
                        </a:spcBef>
                        <a:spcAft>
                          <a:spcPts val="0"/>
                        </a:spcAft>
                        <a:buNone/>
                      </a:pPr>
                      <a:r>
                        <a:rPr lang="en-US" sz="1000">
                          <a:latin typeface="+mj-lt"/>
                        </a:rPr>
                        <a:t>• d) Analyze the impact of selected media formats on meaning. </a:t>
                      </a:r>
                    </a:p>
                    <a:p>
                      <a:pPr lvl="0" algn="l">
                        <a:lnSpc>
                          <a:spcPct val="100000"/>
                        </a:lnSpc>
                        <a:spcBef>
                          <a:spcPts val="0"/>
                        </a:spcBef>
                        <a:spcAft>
                          <a:spcPts val="0"/>
                        </a:spcAft>
                        <a:buNone/>
                      </a:pPr>
                      <a:r>
                        <a:rPr lang="en-US" sz="1000">
                          <a:latin typeface="+mj-lt"/>
                        </a:rPr>
                        <a:t>• e) Analyze the purpose of information and persuasive techniques used in diverse media formats. </a:t>
                      </a:r>
                    </a:p>
                    <a:p>
                      <a:pPr lvl="0" algn="l">
                        <a:lnSpc>
                          <a:spcPct val="100000"/>
                        </a:lnSpc>
                        <a:spcBef>
                          <a:spcPts val="0"/>
                        </a:spcBef>
                        <a:spcAft>
                          <a:spcPts val="0"/>
                        </a:spcAft>
                        <a:buNone/>
                      </a:pPr>
                      <a:r>
                        <a:rPr lang="en-US" sz="1000">
                          <a:latin typeface="+mj-lt"/>
                        </a:rPr>
                        <a:t>• f) Evaluate the motives (e.g., social, commercial, political) behind media presentation(s). • g) Describe possible cause and effect relationships between mass media coverage and public opinion trends. </a:t>
                      </a:r>
                    </a:p>
                    <a:p>
                      <a:pPr lvl="0" algn="l">
                        <a:lnSpc>
                          <a:spcPct val="100000"/>
                        </a:lnSpc>
                        <a:spcBef>
                          <a:spcPts val="0"/>
                        </a:spcBef>
                        <a:spcAft>
                          <a:spcPts val="0"/>
                        </a:spcAft>
                        <a:buNone/>
                      </a:pPr>
                      <a:r>
                        <a:rPr lang="en-US" sz="1000">
                          <a:latin typeface="+mj-lt"/>
                        </a:rPr>
                        <a:t>• h) Monitor, analyze, and use multiple streams of simultaneous information. </a:t>
                      </a:r>
                    </a:p>
                    <a:p>
                      <a:pPr lvl="0" algn="l">
                        <a:lnSpc>
                          <a:spcPct val="100000"/>
                        </a:lnSpc>
                        <a:spcBef>
                          <a:spcPts val="0"/>
                        </a:spcBef>
                        <a:spcAft>
                          <a:spcPts val="0"/>
                        </a:spcAft>
                        <a:buNone/>
                      </a:pPr>
                      <a:r>
                        <a:rPr lang="en-US" sz="1000">
                          <a:latin typeface="+mj-lt"/>
                        </a:rPr>
                        <a:t>• </a:t>
                      </a:r>
                      <a:r>
                        <a:rPr lang="en-US" sz="1000" err="1">
                          <a:latin typeface="+mj-lt"/>
                        </a:rPr>
                        <a:t>i</a:t>
                      </a:r>
                      <a:r>
                        <a:rPr lang="en-US" sz="1000">
                          <a:latin typeface="+mj-lt"/>
                        </a:rPr>
                        <a:t>) Demonstrate ethical use of the Internet when evaluating or producing creative or informational media messages</a:t>
                      </a:r>
                      <a:r>
                        <a:rPr lang="en-US" sz="1100">
                          <a:latin typeface="+mj-lt"/>
                        </a:rPr>
                        <a:t>. </a:t>
                      </a:r>
                    </a:p>
                    <a:p>
                      <a:pPr lvl="0" algn="l">
                        <a:lnSpc>
                          <a:spcPct val="100000"/>
                        </a:lnSpc>
                        <a:spcBef>
                          <a:spcPts val="0"/>
                        </a:spcBef>
                        <a:spcAft>
                          <a:spcPts val="0"/>
                        </a:spcAft>
                        <a:buNone/>
                      </a:pPr>
                      <a:endParaRPr lang="en-US" sz="1100">
                        <a:solidFill>
                          <a:schemeClr val="accent1"/>
                        </a:solidFill>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Clr>
                          <a:srgbClr val="003C71"/>
                        </a:buClr>
                        <a:buNone/>
                      </a:pPr>
                      <a:r>
                        <a:rPr lang="en-US" sz="1400" b="1">
                          <a:latin typeface="+mj-lt"/>
                        </a:rPr>
                        <a:t>10.C The student will develop effective oral communication and collaboration skills to build a community of learners that process, understand, and interpret content together. </a:t>
                      </a:r>
                    </a:p>
                    <a:p>
                      <a:pPr lvl="0" algn="l">
                        <a:lnSpc>
                          <a:spcPct val="100000"/>
                        </a:lnSpc>
                        <a:spcBef>
                          <a:spcPts val="0"/>
                        </a:spcBef>
                        <a:spcAft>
                          <a:spcPts val="0"/>
                        </a:spcAft>
                        <a:buClr>
                          <a:srgbClr val="003C71"/>
                        </a:buClr>
                        <a:buNone/>
                      </a:pPr>
                      <a:endParaRPr lang="en-US" sz="1400" b="1">
                        <a:latin typeface="+mj-lt"/>
                      </a:endParaRPr>
                    </a:p>
                    <a:p>
                      <a:pPr lvl="0" algn="l">
                        <a:lnSpc>
                          <a:spcPct val="100000"/>
                        </a:lnSpc>
                        <a:spcBef>
                          <a:spcPts val="0"/>
                        </a:spcBef>
                        <a:spcAft>
                          <a:spcPts val="0"/>
                        </a:spcAft>
                        <a:buClr>
                          <a:srgbClr val="003C71"/>
                        </a:buClr>
                        <a:buNone/>
                      </a:pPr>
                      <a:r>
                        <a:rPr lang="en-US" sz="1400" b="1">
                          <a:latin typeface="+mj-lt"/>
                        </a:rPr>
                        <a:t>10.C.1 Communication, Listening, and Collaboration </a:t>
                      </a:r>
                    </a:p>
                    <a:p>
                      <a:pPr lvl="0" algn="l">
                        <a:lnSpc>
                          <a:spcPct val="100000"/>
                        </a:lnSpc>
                        <a:spcBef>
                          <a:spcPts val="0"/>
                        </a:spcBef>
                        <a:spcAft>
                          <a:spcPts val="0"/>
                        </a:spcAft>
                        <a:buClr>
                          <a:srgbClr val="003C71"/>
                        </a:buClr>
                        <a:buNone/>
                      </a:pPr>
                      <a:endParaRPr lang="en-US" sz="1400" b="1">
                        <a:latin typeface="+mj-lt"/>
                      </a:endParaRPr>
                    </a:p>
                    <a:p>
                      <a:pPr marL="228600" lvl="0" indent="-228600" algn="l">
                        <a:lnSpc>
                          <a:spcPct val="100000"/>
                        </a:lnSpc>
                        <a:spcBef>
                          <a:spcPts val="0"/>
                        </a:spcBef>
                        <a:spcAft>
                          <a:spcPts val="0"/>
                        </a:spcAft>
                        <a:buClr>
                          <a:srgbClr val="003C71"/>
                        </a:buClr>
                        <a:buAutoNum type="alphaUcPeriod"/>
                      </a:pPr>
                      <a:r>
                        <a:rPr lang="en-US" sz="1100">
                          <a:latin typeface="+mj-lt"/>
                        </a:rPr>
                        <a:t>Facilitate and contribute to a range of sustained collaborative discussions with diverse partners on grade ten topics and texts. This includes: </a:t>
                      </a:r>
                    </a:p>
                    <a:p>
                      <a:pPr marL="742950" lvl="1" indent="-285750" algn="l">
                        <a:lnSpc>
                          <a:spcPct val="100000"/>
                        </a:lnSpc>
                        <a:spcBef>
                          <a:spcPts val="0"/>
                        </a:spcBef>
                        <a:spcAft>
                          <a:spcPts val="0"/>
                        </a:spcAft>
                        <a:buClr>
                          <a:srgbClr val="003C71"/>
                        </a:buClr>
                        <a:buAutoNum type="romanLcPeriod"/>
                      </a:pPr>
                      <a:r>
                        <a:rPr lang="en-US" sz="1100">
                          <a:latin typeface="+mj-lt"/>
                        </a:rPr>
                        <a:t>Applying a variety of strategies to listen actively and speak purposefully and respectfully. </a:t>
                      </a:r>
                    </a:p>
                    <a:p>
                      <a:pPr marL="742950" lvl="1" indent="-285750" algn="l">
                        <a:lnSpc>
                          <a:spcPct val="100000"/>
                        </a:lnSpc>
                        <a:spcBef>
                          <a:spcPts val="0"/>
                        </a:spcBef>
                        <a:spcAft>
                          <a:spcPts val="0"/>
                        </a:spcAft>
                        <a:buClr>
                          <a:srgbClr val="003C71"/>
                        </a:buClr>
                        <a:buAutoNum type="romanLcPeriod"/>
                      </a:pPr>
                      <a:r>
                        <a:rPr lang="en-US" sz="1100">
                          <a:latin typeface="+mj-lt"/>
                        </a:rPr>
                        <a:t>Setting guidelines for group presentations and discussions. </a:t>
                      </a:r>
                    </a:p>
                    <a:p>
                      <a:pPr marL="742950" lvl="1" indent="-285750" algn="l">
                        <a:lnSpc>
                          <a:spcPct val="100000"/>
                        </a:lnSpc>
                        <a:spcBef>
                          <a:spcPts val="0"/>
                        </a:spcBef>
                        <a:spcAft>
                          <a:spcPts val="0"/>
                        </a:spcAft>
                        <a:buClr>
                          <a:srgbClr val="003C71"/>
                        </a:buClr>
                        <a:buAutoNum type="romanLcPeriod"/>
                      </a:pPr>
                      <a:r>
                        <a:rPr lang="en-US" sz="1100">
                          <a:latin typeface="+mj-lt"/>
                        </a:rPr>
                        <a:t>Incorporating all group members in the development of new understandings, making decisions, and solving problems. </a:t>
                      </a:r>
                    </a:p>
                    <a:p>
                      <a:pPr marL="742950" lvl="1" indent="-285750" algn="l">
                        <a:lnSpc>
                          <a:spcPct val="100000"/>
                        </a:lnSpc>
                        <a:spcBef>
                          <a:spcPts val="0"/>
                        </a:spcBef>
                        <a:spcAft>
                          <a:spcPts val="0"/>
                        </a:spcAft>
                        <a:buClr>
                          <a:srgbClr val="003C71"/>
                        </a:buClr>
                        <a:buAutoNum type="romanLcPeriod"/>
                      </a:pPr>
                      <a:r>
                        <a:rPr lang="en-US" sz="1100">
                          <a:latin typeface="+mj-lt"/>
                        </a:rPr>
                        <a:t>Setting clear goals and deadlines and defining individual roles as needed.</a:t>
                      </a:r>
                    </a:p>
                    <a:p>
                      <a:pPr marL="742950" lvl="1" indent="-285750" algn="l">
                        <a:lnSpc>
                          <a:spcPct val="100000"/>
                        </a:lnSpc>
                        <a:spcBef>
                          <a:spcPts val="0"/>
                        </a:spcBef>
                        <a:spcAft>
                          <a:spcPts val="0"/>
                        </a:spcAft>
                        <a:buClr>
                          <a:srgbClr val="003C71"/>
                        </a:buClr>
                        <a:buAutoNum type="romanLcPeriod"/>
                      </a:pPr>
                      <a:r>
                        <a:rPr lang="en-US" sz="1100">
                          <a:latin typeface="+mj-lt"/>
                        </a:rPr>
                        <a:t>Responding thoughtfully, respectfully, and tactfully with evidence to diverse perspectives. </a:t>
                      </a:r>
                    </a:p>
                    <a:p>
                      <a:pPr marL="742950" lvl="1" indent="-285750" algn="l">
                        <a:lnSpc>
                          <a:spcPct val="100000"/>
                        </a:lnSpc>
                        <a:spcBef>
                          <a:spcPts val="0"/>
                        </a:spcBef>
                        <a:spcAft>
                          <a:spcPts val="0"/>
                        </a:spcAft>
                        <a:buClr>
                          <a:srgbClr val="003C71"/>
                        </a:buClr>
                        <a:buAutoNum type="romanLcPeriod"/>
                      </a:pPr>
                      <a:r>
                        <a:rPr lang="en-US" sz="1100">
                          <a:latin typeface="+mj-lt"/>
                        </a:rPr>
                        <a:t>Summarizing points of agreement and disagreement. </a:t>
                      </a:r>
                    </a:p>
                    <a:p>
                      <a:pPr marL="742950" lvl="1" indent="-285750" algn="l">
                        <a:lnSpc>
                          <a:spcPct val="100000"/>
                        </a:lnSpc>
                        <a:spcBef>
                          <a:spcPts val="0"/>
                        </a:spcBef>
                        <a:spcAft>
                          <a:spcPts val="0"/>
                        </a:spcAft>
                        <a:buClr>
                          <a:srgbClr val="003C71"/>
                        </a:buClr>
                        <a:buAutoNum type="romanLcPeriod"/>
                      </a:pPr>
                      <a:r>
                        <a:rPr lang="en-US" sz="1100">
                          <a:latin typeface="+mj-lt"/>
                        </a:rPr>
                        <a:t>Accessing, evaluating critically, and using information accurately for a common purpose or goal. </a:t>
                      </a:r>
                    </a:p>
                    <a:p>
                      <a:pPr marL="742950" lvl="1" indent="-285750" algn="l">
                        <a:lnSpc>
                          <a:spcPct val="100000"/>
                        </a:lnSpc>
                        <a:spcBef>
                          <a:spcPts val="0"/>
                        </a:spcBef>
                        <a:spcAft>
                          <a:spcPts val="0"/>
                        </a:spcAft>
                        <a:buClr>
                          <a:srgbClr val="003C71"/>
                        </a:buClr>
                        <a:buAutoNum type="romanLcPeriod"/>
                      </a:pPr>
                      <a:r>
                        <a:rPr lang="en-US" sz="1100">
                          <a:latin typeface="+mj-lt"/>
                        </a:rPr>
                        <a:t>Using reflection to evaluate one's own role in the process in pairs or small-group activities.</a:t>
                      </a:r>
                      <a:endParaRPr lang="en-US" sz="1100">
                        <a:solidFill>
                          <a:schemeClr val="accent1"/>
                        </a:solidFill>
                        <a:latin typeface="+mj-lt"/>
                      </a:endParaRPr>
                    </a:p>
                    <a:p>
                      <a:pPr lvl="0" indent="0" algn="l">
                        <a:lnSpc>
                          <a:spcPct val="100000"/>
                        </a:lnSpc>
                        <a:spcBef>
                          <a:spcPts val="0"/>
                        </a:spcBef>
                        <a:spcAft>
                          <a:spcPts val="0"/>
                        </a:spcAft>
                        <a:buClr>
                          <a:srgbClr val="003C71"/>
                        </a:buClr>
                        <a:buNone/>
                      </a:pPr>
                      <a:endParaRPr lang="en-US">
                        <a:solidFill>
                          <a:schemeClr val="accent1"/>
                        </a:solidFill>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64966" y="5088936"/>
            <a:ext cx="11446479" cy="1631216"/>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u="sng">
                <a:solidFill>
                  <a:srgbClr val="FFFFFF"/>
                </a:solidFill>
                <a:latin typeface="Georgia"/>
                <a:ea typeface="+mn-lt"/>
                <a:cs typeface="+mn-lt"/>
              </a:rPr>
              <a:t>Revisions</a:t>
            </a:r>
            <a:r>
              <a:rPr lang="en-US" sz="1600" b="1">
                <a:solidFill>
                  <a:srgbClr val="FFFFFF"/>
                </a:solidFill>
                <a:latin typeface="Georgia"/>
                <a:ea typeface="+mn-lt"/>
                <a:cs typeface="+mn-lt"/>
              </a:rPr>
              <a:t>:</a:t>
            </a:r>
            <a:endParaRPr lang="en-US">
              <a:latin typeface="Georgia"/>
              <a:ea typeface="+mn-lt"/>
              <a:cs typeface="+mn-lt"/>
            </a:endParaRPr>
          </a:p>
          <a:p>
            <a:r>
              <a:rPr lang="en-US" sz="1200">
                <a:solidFill>
                  <a:schemeClr val="bg2"/>
                </a:solidFill>
                <a:latin typeface="Georgia"/>
                <a:ea typeface="+mn-lt"/>
                <a:cs typeface="+mn-lt"/>
              </a:rPr>
              <a:t>• 10.C.1 </a:t>
            </a:r>
            <a:r>
              <a:rPr lang="en-US" sz="1200" err="1">
                <a:solidFill>
                  <a:schemeClr val="bg2"/>
                </a:solidFill>
                <a:latin typeface="Georgia"/>
                <a:ea typeface="+mn-lt"/>
                <a:cs typeface="+mn-lt"/>
              </a:rPr>
              <a:t>A.i.</a:t>
            </a:r>
            <a:r>
              <a:rPr lang="en-US" sz="1200">
                <a:solidFill>
                  <a:schemeClr val="bg2"/>
                </a:solidFill>
                <a:latin typeface="Georgia"/>
                <a:ea typeface="+mn-lt"/>
                <a:cs typeface="+mn-lt"/>
              </a:rPr>
              <a:t> -Aligns to 2017 10.1f. </a:t>
            </a:r>
            <a:endParaRPr lang="en-US">
              <a:solidFill>
                <a:schemeClr val="bg2"/>
              </a:solidFill>
              <a:latin typeface="Georgia"/>
              <a:ea typeface="+mn-lt"/>
              <a:cs typeface="+mn-lt"/>
            </a:endParaRPr>
          </a:p>
          <a:p>
            <a:r>
              <a:rPr lang="en-US" sz="1200">
                <a:solidFill>
                  <a:schemeClr val="bg2"/>
                </a:solidFill>
                <a:latin typeface="Georgia"/>
                <a:ea typeface="+mn-lt"/>
                <a:cs typeface="+mn-lt"/>
              </a:rPr>
              <a:t>• 10.C.1 </a:t>
            </a:r>
            <a:r>
              <a:rPr lang="en-US" sz="1200" err="1">
                <a:solidFill>
                  <a:schemeClr val="bg2"/>
                </a:solidFill>
                <a:latin typeface="Georgia"/>
                <a:ea typeface="+mn-lt"/>
                <a:cs typeface="+mn-lt"/>
              </a:rPr>
              <a:t>A.ii</a:t>
            </a:r>
            <a:r>
              <a:rPr lang="en-US" sz="1200">
                <a:solidFill>
                  <a:schemeClr val="bg2"/>
                </a:solidFill>
                <a:latin typeface="Georgia"/>
                <a:ea typeface="+mn-lt"/>
                <a:cs typeface="+mn-lt"/>
              </a:rPr>
              <a:t>. - Aligns to 2017 10.1c. </a:t>
            </a:r>
            <a:endParaRPr lang="en-US">
              <a:solidFill>
                <a:schemeClr val="bg2"/>
              </a:solidFill>
              <a:latin typeface="Georgia"/>
              <a:ea typeface="+mn-lt"/>
              <a:cs typeface="+mn-lt"/>
            </a:endParaRPr>
          </a:p>
          <a:p>
            <a:r>
              <a:rPr lang="en-US" sz="1200">
                <a:solidFill>
                  <a:schemeClr val="bg2"/>
                </a:solidFill>
                <a:latin typeface="Georgia"/>
                <a:ea typeface="+mn-lt"/>
                <a:cs typeface="+mn-lt"/>
              </a:rPr>
              <a:t>• 10.C.1 </a:t>
            </a:r>
            <a:r>
              <a:rPr lang="en-US" sz="1200" err="1">
                <a:solidFill>
                  <a:schemeClr val="bg2"/>
                </a:solidFill>
                <a:latin typeface="Georgia"/>
                <a:ea typeface="+mn-lt"/>
                <a:cs typeface="+mn-lt"/>
              </a:rPr>
              <a:t>A.iii</a:t>
            </a:r>
            <a:r>
              <a:rPr lang="en-US" sz="1200">
                <a:solidFill>
                  <a:schemeClr val="bg2"/>
                </a:solidFill>
                <a:latin typeface="Georgia"/>
                <a:ea typeface="+mn-lt"/>
                <a:cs typeface="+mn-lt"/>
              </a:rPr>
              <a:t>. - Aligns to 2017 10.1c and 10.1e. </a:t>
            </a:r>
            <a:endParaRPr lang="en-US">
              <a:solidFill>
                <a:schemeClr val="bg2"/>
              </a:solidFill>
              <a:latin typeface="Georgia"/>
              <a:ea typeface="+mn-lt"/>
              <a:cs typeface="+mn-lt"/>
            </a:endParaRPr>
          </a:p>
          <a:p>
            <a:r>
              <a:rPr lang="en-US" sz="1200">
                <a:solidFill>
                  <a:schemeClr val="bg2"/>
                </a:solidFill>
                <a:latin typeface="Georgia"/>
                <a:ea typeface="+mn-lt"/>
                <a:cs typeface="+mn-lt"/>
              </a:rPr>
              <a:t>• 10.C.1 </a:t>
            </a:r>
            <a:r>
              <a:rPr lang="en-US" sz="1200" err="1">
                <a:solidFill>
                  <a:schemeClr val="bg2"/>
                </a:solidFill>
                <a:latin typeface="Georgia"/>
                <a:ea typeface="+mn-lt"/>
                <a:cs typeface="+mn-lt"/>
              </a:rPr>
              <a:t>A.iv</a:t>
            </a:r>
            <a:r>
              <a:rPr lang="en-US" sz="1200">
                <a:solidFill>
                  <a:schemeClr val="bg2"/>
                </a:solidFill>
                <a:latin typeface="Georgia"/>
                <a:ea typeface="+mn-lt"/>
                <a:cs typeface="+mn-lt"/>
              </a:rPr>
              <a:t>. - Align to 2017 10.1c and 10.1d. </a:t>
            </a:r>
            <a:endParaRPr lang="en-US">
              <a:solidFill>
                <a:schemeClr val="bg2"/>
              </a:solidFill>
              <a:latin typeface="Georgia"/>
              <a:ea typeface="+mn-lt"/>
              <a:cs typeface="+mn-lt"/>
            </a:endParaRPr>
          </a:p>
          <a:p>
            <a:r>
              <a:rPr lang="en-US" sz="1200">
                <a:solidFill>
                  <a:schemeClr val="bg2"/>
                </a:solidFill>
                <a:latin typeface="Georgia"/>
                <a:ea typeface="+mn-lt"/>
                <a:cs typeface="+mn-lt"/>
              </a:rPr>
              <a:t>• 10.C.1 </a:t>
            </a:r>
            <a:r>
              <a:rPr lang="en-US" sz="1200" err="1">
                <a:solidFill>
                  <a:schemeClr val="bg2"/>
                </a:solidFill>
                <a:latin typeface="Georgia"/>
                <a:ea typeface="+mn-lt"/>
                <a:cs typeface="+mn-lt"/>
              </a:rPr>
              <a:t>A.v</a:t>
            </a:r>
            <a:r>
              <a:rPr lang="en-US" sz="1200">
                <a:solidFill>
                  <a:schemeClr val="bg2"/>
                </a:solidFill>
                <a:latin typeface="Georgia"/>
                <a:ea typeface="+mn-lt"/>
                <a:cs typeface="+mn-lt"/>
              </a:rPr>
              <a:t> &amp; vi.-Aligns to 2017 10.1g. </a:t>
            </a:r>
            <a:endParaRPr lang="en-US">
              <a:solidFill>
                <a:schemeClr val="bg2"/>
              </a:solidFill>
              <a:latin typeface="Georgia"/>
              <a:ea typeface="+mn-lt"/>
              <a:cs typeface="+mn-lt"/>
            </a:endParaRPr>
          </a:p>
          <a:p>
            <a:r>
              <a:rPr lang="en-US" sz="1200">
                <a:solidFill>
                  <a:schemeClr val="bg2"/>
                </a:solidFill>
                <a:latin typeface="Georgia"/>
                <a:ea typeface="+mn-lt"/>
                <a:cs typeface="+mn-lt"/>
              </a:rPr>
              <a:t>• 10.C.1 </a:t>
            </a:r>
            <a:r>
              <a:rPr lang="en-US" sz="1200" err="1">
                <a:solidFill>
                  <a:schemeClr val="bg2"/>
                </a:solidFill>
                <a:latin typeface="Georgia"/>
                <a:ea typeface="+mn-lt"/>
                <a:cs typeface="+mn-lt"/>
              </a:rPr>
              <a:t>A.vii</a:t>
            </a:r>
            <a:r>
              <a:rPr lang="en-US" sz="1200">
                <a:solidFill>
                  <a:schemeClr val="bg2"/>
                </a:solidFill>
                <a:latin typeface="Georgia"/>
                <a:ea typeface="+mn-lt"/>
                <a:cs typeface="+mn-lt"/>
              </a:rPr>
              <a:t>. -Aligns to 2017 10.1i. </a:t>
            </a:r>
            <a:endParaRPr lang="en-US">
              <a:solidFill>
                <a:schemeClr val="bg2"/>
              </a:solidFill>
              <a:latin typeface="Georgia"/>
              <a:ea typeface="+mn-lt"/>
              <a:cs typeface="+mn-lt"/>
            </a:endParaRPr>
          </a:p>
          <a:p>
            <a:r>
              <a:rPr lang="en-US" sz="1200">
                <a:solidFill>
                  <a:schemeClr val="bg2"/>
                </a:solidFill>
                <a:latin typeface="Georgia"/>
                <a:ea typeface="+mn-lt"/>
                <a:cs typeface="+mn-lt"/>
              </a:rPr>
              <a:t>• 10.C.1 </a:t>
            </a:r>
            <a:r>
              <a:rPr lang="en-US" sz="1200" err="1">
                <a:solidFill>
                  <a:schemeClr val="bg2"/>
                </a:solidFill>
                <a:latin typeface="Georgia"/>
                <a:ea typeface="+mn-lt"/>
                <a:cs typeface="+mn-lt"/>
              </a:rPr>
              <a:t>A.viii</a:t>
            </a:r>
            <a:r>
              <a:rPr lang="en-US" sz="1200">
                <a:solidFill>
                  <a:schemeClr val="bg2"/>
                </a:solidFill>
                <a:latin typeface="Georgia"/>
                <a:ea typeface="+mn-lt"/>
                <a:cs typeface="+mn-lt"/>
              </a:rPr>
              <a:t>.-Aligns to 2017 10.1j.</a:t>
            </a:r>
            <a:endParaRPr lang="en-US">
              <a:solidFill>
                <a:schemeClr val="bg2"/>
              </a:solidFill>
              <a:latin typeface="Georgia"/>
              <a:cs typeface="Calibri"/>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25387320"/>
      </p:ext>
    </p:extLst>
  </p:cSld>
  <p:clrMapOvr>
    <a:masterClrMapping/>
  </p:clrMapOvr>
  <mc:AlternateContent xmlns:mc="http://schemas.openxmlformats.org/markup-compatibility/2006" xmlns:p14="http://schemas.microsoft.com/office/powerpoint/2010/main">
    <mc:Choice Requires="p14">
      <p:transition spd="slow" p14:dur="2000" advTm="68017"/>
    </mc:Choice>
    <mc:Fallback xmlns="">
      <p:transition spd="slow" advTm="68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34</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347857147"/>
              </p:ext>
            </p:extLst>
          </p:nvPr>
        </p:nvGraphicFramePr>
        <p:xfrm>
          <a:off x="364966" y="265043"/>
          <a:ext cx="11452080" cy="502920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200" b="1">
                          <a:latin typeface="+mj-lt"/>
                        </a:rPr>
                        <a:t>10.1 The student will make planned multimodal, interactive presentations collaboratively and individually</a:t>
                      </a:r>
                      <a:r>
                        <a:rPr lang="en-US" sz="1400" b="1">
                          <a:latin typeface="+mj-lt"/>
                        </a:rPr>
                        <a:t>. </a:t>
                      </a:r>
                    </a:p>
                    <a:p>
                      <a:pPr lvl="0" algn="l">
                        <a:lnSpc>
                          <a:spcPct val="100000"/>
                        </a:lnSpc>
                        <a:spcBef>
                          <a:spcPts val="0"/>
                        </a:spcBef>
                        <a:spcAft>
                          <a:spcPts val="0"/>
                        </a:spcAft>
                        <a:buNone/>
                      </a:pPr>
                      <a:r>
                        <a:rPr lang="en-US" sz="1000">
                          <a:latin typeface="+mj-lt"/>
                        </a:rPr>
                        <a:t>• a) Make strategic use of multimodal tools. </a:t>
                      </a:r>
                      <a:r>
                        <a:rPr lang="en-US" sz="1000" baseline="0">
                          <a:latin typeface="+mj-lt"/>
                        </a:rPr>
                        <a:t>      </a:t>
                      </a:r>
                      <a:r>
                        <a:rPr lang="en-US" sz="1000">
                          <a:latin typeface="+mj-lt"/>
                        </a:rPr>
                        <a:t>• b) Credit information sources. </a:t>
                      </a:r>
                    </a:p>
                    <a:p>
                      <a:pPr lvl="0" algn="l">
                        <a:lnSpc>
                          <a:spcPct val="100000"/>
                        </a:lnSpc>
                        <a:spcBef>
                          <a:spcPts val="0"/>
                        </a:spcBef>
                        <a:spcAft>
                          <a:spcPts val="0"/>
                        </a:spcAft>
                        <a:buNone/>
                      </a:pPr>
                      <a:r>
                        <a:rPr lang="en-US" sz="1000">
                          <a:latin typeface="+mj-lt"/>
                        </a:rPr>
                        <a:t>• c) Demonstrate the ability to work effectively with diverse teams including setting rules and goals for group work such as coming to informal consensus, taking votes on key issues, and presenting alternate views. </a:t>
                      </a:r>
                    </a:p>
                    <a:p>
                      <a:pPr lvl="0" algn="l">
                        <a:lnSpc>
                          <a:spcPct val="100000"/>
                        </a:lnSpc>
                        <a:spcBef>
                          <a:spcPts val="0"/>
                        </a:spcBef>
                        <a:spcAft>
                          <a:spcPts val="0"/>
                        </a:spcAft>
                        <a:buNone/>
                      </a:pPr>
                      <a:r>
                        <a:rPr lang="en-US" sz="1000">
                          <a:latin typeface="+mj-lt"/>
                        </a:rPr>
                        <a:t>• d) Assume responsibility for specific group tasks. </a:t>
                      </a:r>
                    </a:p>
                    <a:p>
                      <a:pPr lvl="0" algn="l">
                        <a:lnSpc>
                          <a:spcPct val="100000"/>
                        </a:lnSpc>
                        <a:spcBef>
                          <a:spcPts val="0"/>
                        </a:spcBef>
                        <a:spcAft>
                          <a:spcPts val="0"/>
                        </a:spcAft>
                        <a:buNone/>
                      </a:pPr>
                      <a:r>
                        <a:rPr lang="en-US" sz="1000">
                          <a:latin typeface="+mj-lt"/>
                        </a:rPr>
                        <a:t>• e) Include all group members and value individual contributions made by each group member. </a:t>
                      </a:r>
                    </a:p>
                    <a:p>
                      <a:pPr lvl="0" algn="l">
                        <a:lnSpc>
                          <a:spcPct val="100000"/>
                        </a:lnSpc>
                        <a:spcBef>
                          <a:spcPts val="0"/>
                        </a:spcBef>
                        <a:spcAft>
                          <a:spcPts val="0"/>
                        </a:spcAft>
                        <a:buNone/>
                      </a:pPr>
                      <a:r>
                        <a:rPr lang="en-US" sz="1000">
                          <a:latin typeface="+mj-lt"/>
                        </a:rPr>
                        <a:t>• f) Use a variety of strategies to listen actively and speak using appropriate discussion rules with awareness of verbal and nonverbal cues. </a:t>
                      </a:r>
                    </a:p>
                    <a:p>
                      <a:pPr lvl="0" algn="l">
                        <a:lnSpc>
                          <a:spcPct val="100000"/>
                        </a:lnSpc>
                        <a:spcBef>
                          <a:spcPts val="0"/>
                        </a:spcBef>
                        <a:spcAft>
                          <a:spcPts val="0"/>
                        </a:spcAft>
                        <a:buNone/>
                      </a:pPr>
                      <a:r>
                        <a:rPr lang="en-US" sz="1000">
                          <a:latin typeface="+mj-lt"/>
                        </a:rPr>
                        <a:t>• g) Respond thoughtfully and tactfully to diverse perspectives, summarizing points of agreement and disagreement. </a:t>
                      </a:r>
                    </a:p>
                    <a:p>
                      <a:pPr lvl="0" algn="l">
                        <a:lnSpc>
                          <a:spcPct val="100000"/>
                        </a:lnSpc>
                        <a:spcBef>
                          <a:spcPts val="0"/>
                        </a:spcBef>
                        <a:spcAft>
                          <a:spcPts val="0"/>
                        </a:spcAft>
                        <a:buNone/>
                      </a:pPr>
                      <a:r>
                        <a:rPr lang="en-US" sz="1000">
                          <a:latin typeface="+mj-lt"/>
                        </a:rPr>
                        <a:t>• h) Choose vocabulary, language, and tone appropriate to the topic, audience, and purpose. </a:t>
                      </a:r>
                    </a:p>
                    <a:p>
                      <a:pPr lvl="0" algn="l">
                        <a:lnSpc>
                          <a:spcPct val="100000"/>
                        </a:lnSpc>
                        <a:spcBef>
                          <a:spcPts val="0"/>
                        </a:spcBef>
                        <a:spcAft>
                          <a:spcPts val="0"/>
                        </a:spcAft>
                        <a:buNone/>
                      </a:pPr>
                      <a:r>
                        <a:rPr lang="en-US" sz="1000">
                          <a:latin typeface="+mj-lt"/>
                        </a:rPr>
                        <a:t>• </a:t>
                      </a:r>
                      <a:r>
                        <a:rPr lang="en-US" sz="1000" err="1">
                          <a:latin typeface="+mj-lt"/>
                        </a:rPr>
                        <a:t>i</a:t>
                      </a:r>
                      <a:r>
                        <a:rPr lang="en-US" sz="1000">
                          <a:latin typeface="+mj-lt"/>
                        </a:rPr>
                        <a:t>) Access, critically evaluate, and use information accurately to solve problems. </a:t>
                      </a:r>
                    </a:p>
                    <a:p>
                      <a:pPr marL="171450" lvl="0" indent="-171450" algn="l">
                        <a:lnSpc>
                          <a:spcPct val="100000"/>
                        </a:lnSpc>
                        <a:spcBef>
                          <a:spcPts val="0"/>
                        </a:spcBef>
                        <a:spcAft>
                          <a:spcPts val="0"/>
                        </a:spcAft>
                        <a:buFont typeface="Arial" panose="020B0604020202020204" pitchFamily="34" charset="0"/>
                        <a:buChar char="•"/>
                      </a:pPr>
                      <a:r>
                        <a:rPr lang="en-US" sz="1000">
                          <a:latin typeface="+mj-lt"/>
                        </a:rPr>
                        <a:t>j) Use reflection to evaluate one’s own role and the group process in small-group activities. </a:t>
                      </a:r>
                    </a:p>
                    <a:p>
                      <a:pPr marL="0" lvl="0" indent="0" algn="l">
                        <a:lnSpc>
                          <a:spcPct val="100000"/>
                        </a:lnSpc>
                        <a:spcBef>
                          <a:spcPts val="0"/>
                        </a:spcBef>
                        <a:spcAft>
                          <a:spcPts val="0"/>
                        </a:spcAft>
                        <a:buFont typeface="Arial" panose="020B0604020202020204" pitchFamily="34" charset="0"/>
                        <a:buNone/>
                      </a:pPr>
                      <a:r>
                        <a:rPr lang="en-US" sz="1000">
                          <a:latin typeface="+mj-lt"/>
                        </a:rPr>
                        <a:t>• k) Evaluate a speaker’s point of view, reasoning, use of evidence, rhetoric, and identify any faulty reasoning</a:t>
                      </a:r>
                    </a:p>
                    <a:p>
                      <a:pPr lvl="0" algn="l">
                        <a:lnSpc>
                          <a:spcPct val="100000"/>
                        </a:lnSpc>
                        <a:spcBef>
                          <a:spcPts val="0"/>
                        </a:spcBef>
                        <a:spcAft>
                          <a:spcPts val="0"/>
                        </a:spcAft>
                        <a:buNone/>
                      </a:pPr>
                      <a:r>
                        <a:rPr lang="en-US" sz="1100" b="1">
                          <a:latin typeface="+mj-lt"/>
                        </a:rPr>
                        <a:t>10.2 The student will examine, analyze, and produce media messages. </a:t>
                      </a:r>
                    </a:p>
                    <a:p>
                      <a:pPr lvl="0" algn="l">
                        <a:lnSpc>
                          <a:spcPct val="100000"/>
                        </a:lnSpc>
                        <a:spcBef>
                          <a:spcPts val="0"/>
                        </a:spcBef>
                        <a:spcAft>
                          <a:spcPts val="0"/>
                        </a:spcAft>
                        <a:buNone/>
                      </a:pPr>
                      <a:r>
                        <a:rPr lang="en-US" sz="1000">
                          <a:latin typeface="+mj-lt"/>
                        </a:rPr>
                        <a:t>• a) Create media messages for diverse audiences. • b) Credit information sources. </a:t>
                      </a:r>
                    </a:p>
                    <a:p>
                      <a:pPr lvl="0" algn="l">
                        <a:lnSpc>
                          <a:spcPct val="100000"/>
                        </a:lnSpc>
                        <a:spcBef>
                          <a:spcPts val="0"/>
                        </a:spcBef>
                        <a:spcAft>
                          <a:spcPts val="0"/>
                        </a:spcAft>
                        <a:buNone/>
                      </a:pPr>
                      <a:r>
                        <a:rPr lang="en-US" sz="1000">
                          <a:latin typeface="+mj-lt"/>
                        </a:rPr>
                        <a:t>• c) Evaluate sources for relationships between intent, factual content, and opinion. </a:t>
                      </a:r>
                    </a:p>
                    <a:p>
                      <a:pPr lvl="0" algn="l">
                        <a:lnSpc>
                          <a:spcPct val="100000"/>
                        </a:lnSpc>
                        <a:spcBef>
                          <a:spcPts val="0"/>
                        </a:spcBef>
                        <a:spcAft>
                          <a:spcPts val="0"/>
                        </a:spcAft>
                        <a:buNone/>
                      </a:pPr>
                      <a:r>
                        <a:rPr lang="en-US" sz="1000">
                          <a:latin typeface="+mj-lt"/>
                        </a:rPr>
                        <a:t>• d) Analyze the impact of selected media formats on meaning. </a:t>
                      </a:r>
                    </a:p>
                    <a:p>
                      <a:pPr lvl="0" algn="l">
                        <a:lnSpc>
                          <a:spcPct val="100000"/>
                        </a:lnSpc>
                        <a:spcBef>
                          <a:spcPts val="0"/>
                        </a:spcBef>
                        <a:spcAft>
                          <a:spcPts val="0"/>
                        </a:spcAft>
                        <a:buNone/>
                      </a:pPr>
                      <a:r>
                        <a:rPr lang="en-US" sz="1000">
                          <a:latin typeface="+mj-lt"/>
                        </a:rPr>
                        <a:t>• e) Analyze the purpose of information and persuasive techniques used in diverse media formats. </a:t>
                      </a:r>
                    </a:p>
                    <a:p>
                      <a:pPr lvl="0" algn="l">
                        <a:lnSpc>
                          <a:spcPct val="100000"/>
                        </a:lnSpc>
                        <a:spcBef>
                          <a:spcPts val="0"/>
                        </a:spcBef>
                        <a:spcAft>
                          <a:spcPts val="0"/>
                        </a:spcAft>
                        <a:buNone/>
                      </a:pPr>
                      <a:r>
                        <a:rPr lang="en-US" sz="1000">
                          <a:latin typeface="+mj-lt"/>
                        </a:rPr>
                        <a:t>• f) Evaluate the motives (e.g., social, commercial, political) behind media presentation(s). • g) Describe possible cause and effect relationships between mass media coverage and public opinion trends. </a:t>
                      </a:r>
                    </a:p>
                    <a:p>
                      <a:pPr lvl="0" algn="l">
                        <a:lnSpc>
                          <a:spcPct val="100000"/>
                        </a:lnSpc>
                        <a:spcBef>
                          <a:spcPts val="0"/>
                        </a:spcBef>
                        <a:spcAft>
                          <a:spcPts val="0"/>
                        </a:spcAft>
                        <a:buNone/>
                      </a:pPr>
                      <a:r>
                        <a:rPr lang="en-US" sz="1000">
                          <a:latin typeface="+mj-lt"/>
                        </a:rPr>
                        <a:t>• h) Monitor, analyze, and use multiple streams of simultaneous information. </a:t>
                      </a:r>
                    </a:p>
                    <a:p>
                      <a:pPr lvl="0" algn="l">
                        <a:lnSpc>
                          <a:spcPct val="100000"/>
                        </a:lnSpc>
                        <a:spcBef>
                          <a:spcPts val="0"/>
                        </a:spcBef>
                        <a:spcAft>
                          <a:spcPts val="0"/>
                        </a:spcAft>
                        <a:buNone/>
                      </a:pPr>
                      <a:r>
                        <a:rPr lang="en-US" sz="1000">
                          <a:latin typeface="+mj-lt"/>
                        </a:rPr>
                        <a:t>• </a:t>
                      </a:r>
                      <a:r>
                        <a:rPr lang="en-US" sz="1000" err="1">
                          <a:latin typeface="+mj-lt"/>
                        </a:rPr>
                        <a:t>i</a:t>
                      </a:r>
                      <a:r>
                        <a:rPr lang="en-US" sz="1000">
                          <a:latin typeface="+mj-lt"/>
                        </a:rPr>
                        <a:t>) Demonstrate ethical use of the Internet when evaluating or producing creative or informational media messages. </a:t>
                      </a:r>
                    </a:p>
                    <a:p>
                      <a:pPr lvl="0" algn="l">
                        <a:lnSpc>
                          <a:spcPct val="100000"/>
                        </a:lnSpc>
                        <a:spcBef>
                          <a:spcPts val="0"/>
                        </a:spcBef>
                        <a:spcAft>
                          <a:spcPts val="0"/>
                        </a:spcAft>
                        <a:buNone/>
                      </a:pPr>
                      <a:endParaRPr lang="en-US" sz="1100">
                        <a:solidFill>
                          <a:schemeClr val="accent1"/>
                        </a:solidFill>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Clr>
                          <a:srgbClr val="003C71"/>
                        </a:buClr>
                        <a:buNone/>
                      </a:pPr>
                      <a:r>
                        <a:rPr lang="en-US" sz="1400" b="1">
                          <a:latin typeface="+mj-lt"/>
                        </a:rPr>
                        <a:t>10.C The student will develop effective oral communication and collaboration skills to build a community of learners that process, understand, and interpret content together. </a:t>
                      </a:r>
                    </a:p>
                    <a:p>
                      <a:pPr lvl="0" algn="l">
                        <a:lnSpc>
                          <a:spcPct val="100000"/>
                        </a:lnSpc>
                        <a:spcBef>
                          <a:spcPts val="0"/>
                        </a:spcBef>
                        <a:spcAft>
                          <a:spcPts val="0"/>
                        </a:spcAft>
                        <a:buClr>
                          <a:srgbClr val="003C71"/>
                        </a:buClr>
                        <a:buNone/>
                      </a:pPr>
                      <a:endParaRPr lang="en-US" sz="1400" b="1">
                        <a:latin typeface="+mj-lt"/>
                      </a:endParaRPr>
                    </a:p>
                    <a:p>
                      <a:pPr lvl="0" algn="l">
                        <a:lnSpc>
                          <a:spcPct val="100000"/>
                        </a:lnSpc>
                        <a:spcBef>
                          <a:spcPts val="0"/>
                        </a:spcBef>
                        <a:spcAft>
                          <a:spcPts val="0"/>
                        </a:spcAft>
                        <a:buClr>
                          <a:srgbClr val="003C71"/>
                        </a:buClr>
                        <a:buNone/>
                      </a:pPr>
                      <a:r>
                        <a:rPr lang="en-US" sz="1400" b="1">
                          <a:latin typeface="+mj-lt"/>
                        </a:rPr>
                        <a:t>10.C.2 Speaking and Presentation of Ideas </a:t>
                      </a:r>
                    </a:p>
                    <a:p>
                      <a:pPr lvl="0" algn="l">
                        <a:lnSpc>
                          <a:spcPct val="100000"/>
                        </a:lnSpc>
                        <a:spcBef>
                          <a:spcPts val="0"/>
                        </a:spcBef>
                        <a:spcAft>
                          <a:spcPts val="0"/>
                        </a:spcAft>
                        <a:buClr>
                          <a:srgbClr val="003C71"/>
                        </a:buClr>
                        <a:buNone/>
                      </a:pPr>
                      <a:endParaRPr lang="en-US" sz="1400"/>
                    </a:p>
                    <a:p>
                      <a:pPr marL="342900" lvl="0" indent="-342900" algn="l">
                        <a:lnSpc>
                          <a:spcPct val="100000"/>
                        </a:lnSpc>
                        <a:spcBef>
                          <a:spcPts val="0"/>
                        </a:spcBef>
                        <a:spcAft>
                          <a:spcPts val="0"/>
                        </a:spcAft>
                        <a:buClr>
                          <a:srgbClr val="003C71"/>
                        </a:buClr>
                        <a:buAutoNum type="alphaUcPeriod"/>
                      </a:pPr>
                      <a:r>
                        <a:rPr lang="en-US" sz="1100">
                          <a:latin typeface="+mj-lt"/>
                        </a:rPr>
                        <a:t>Report orally on a topic or text or present an opinion. This includes: </a:t>
                      </a:r>
                    </a:p>
                    <a:p>
                      <a:pPr marL="857250" lvl="1" indent="-400050" algn="l">
                        <a:lnSpc>
                          <a:spcPct val="100000"/>
                        </a:lnSpc>
                        <a:spcBef>
                          <a:spcPts val="0"/>
                        </a:spcBef>
                        <a:spcAft>
                          <a:spcPts val="0"/>
                        </a:spcAft>
                        <a:buClr>
                          <a:srgbClr val="003C71"/>
                        </a:buClr>
                        <a:buAutoNum type="romanLcPeriod"/>
                      </a:pPr>
                      <a:r>
                        <a:rPr lang="en-US" sz="1100">
                          <a:latin typeface="+mj-lt"/>
                        </a:rPr>
                        <a:t>Choosing vocabulary, language, and tone appropriate to the topic, audience, and purpose. </a:t>
                      </a:r>
                    </a:p>
                    <a:p>
                      <a:pPr marL="857250" lvl="1" indent="-400050" algn="l">
                        <a:lnSpc>
                          <a:spcPct val="100000"/>
                        </a:lnSpc>
                        <a:spcBef>
                          <a:spcPts val="0"/>
                        </a:spcBef>
                        <a:spcAft>
                          <a:spcPts val="0"/>
                        </a:spcAft>
                        <a:buClr>
                          <a:srgbClr val="003C71"/>
                        </a:buClr>
                        <a:buAutoNum type="romanLcPeriod"/>
                      </a:pPr>
                      <a:r>
                        <a:rPr lang="en-US" sz="1100">
                          <a:latin typeface="+mj-lt"/>
                        </a:rPr>
                        <a:t>Using active listening and speaking strategies effectively with awareness of verbal and nonverbal cues (e.g., appropriate facial expressions and posture). </a:t>
                      </a:r>
                    </a:p>
                    <a:p>
                      <a:pPr marL="857250" lvl="1" indent="-400050" algn="l">
                        <a:lnSpc>
                          <a:spcPct val="100000"/>
                        </a:lnSpc>
                        <a:spcBef>
                          <a:spcPts val="0"/>
                        </a:spcBef>
                        <a:spcAft>
                          <a:spcPts val="0"/>
                        </a:spcAft>
                        <a:buClr>
                          <a:srgbClr val="003C71"/>
                        </a:buClr>
                        <a:buAutoNum type="romanLcPeriod"/>
                      </a:pPr>
                      <a:r>
                        <a:rPr lang="en-US" sz="1100">
                          <a:latin typeface="+mj-lt"/>
                        </a:rPr>
                        <a:t>Evaluating the effectiveness of presentations, including the introduction, central ideas, organization, and conclusion. </a:t>
                      </a:r>
                    </a:p>
                    <a:p>
                      <a:pPr marL="342900" lvl="0" indent="-342900" algn="l">
                        <a:lnSpc>
                          <a:spcPct val="100000"/>
                        </a:lnSpc>
                        <a:spcBef>
                          <a:spcPts val="0"/>
                        </a:spcBef>
                        <a:spcAft>
                          <a:spcPts val="0"/>
                        </a:spcAft>
                        <a:buClr>
                          <a:srgbClr val="003C71"/>
                        </a:buClr>
                        <a:buAutoNum type="alphaUcPeriod"/>
                      </a:pPr>
                      <a:r>
                        <a:rPr lang="en-US" sz="1100">
                          <a:latin typeface="+mj-lt"/>
                        </a:rPr>
                        <a:t>Memorize and accurately recite a speech with intonation, meaningful expression, and emotion that conveys the intended mood (e.g., inspiration, motivation, conviction).</a:t>
                      </a:r>
                      <a:endParaRPr lang="en-US" sz="1100">
                        <a:solidFill>
                          <a:schemeClr val="accent1"/>
                        </a:solidFill>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70567" y="5240521"/>
            <a:ext cx="11446479" cy="1477328"/>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u="sng" dirty="0">
                <a:solidFill>
                  <a:srgbClr val="FFFFFF"/>
                </a:solidFill>
                <a:latin typeface="Georgia"/>
                <a:ea typeface="+mn-lt"/>
                <a:cs typeface="+mn-lt"/>
              </a:rPr>
              <a:t>Revisions</a:t>
            </a:r>
            <a:r>
              <a:rPr lang="en-US" sz="1600" b="1" dirty="0">
                <a:solidFill>
                  <a:srgbClr val="FFFFFF"/>
                </a:solidFill>
                <a:latin typeface="Georgia"/>
                <a:ea typeface="+mn-lt"/>
                <a:cs typeface="+mn-lt"/>
              </a:rPr>
              <a:t>:</a:t>
            </a:r>
            <a:endParaRPr lang="en-US" dirty="0">
              <a:solidFill>
                <a:schemeClr val="bg2"/>
              </a:solidFill>
            </a:endParaRPr>
          </a:p>
          <a:p>
            <a:r>
              <a:rPr lang="en-US" sz="1400" dirty="0">
                <a:solidFill>
                  <a:schemeClr val="bg2"/>
                </a:solidFill>
                <a:latin typeface="Georgia"/>
                <a:ea typeface="+mn-lt"/>
                <a:cs typeface="+mn-lt"/>
              </a:rPr>
              <a:t>• 10.C.2- </a:t>
            </a:r>
            <a:r>
              <a:rPr lang="en-US" sz="1400" dirty="0" err="1">
                <a:solidFill>
                  <a:schemeClr val="bg2"/>
                </a:solidFill>
                <a:latin typeface="Georgia"/>
                <a:ea typeface="+mn-lt"/>
                <a:cs typeface="+mn-lt"/>
              </a:rPr>
              <a:t>A.i.</a:t>
            </a:r>
            <a:r>
              <a:rPr lang="en-US" sz="1400" dirty="0">
                <a:solidFill>
                  <a:schemeClr val="bg2"/>
                </a:solidFill>
                <a:latin typeface="Georgia"/>
                <a:ea typeface="+mn-lt"/>
                <a:cs typeface="+mn-lt"/>
              </a:rPr>
              <a:t> - Aligns to 2017 10.1h. </a:t>
            </a:r>
            <a:endParaRPr lang="en-US" dirty="0">
              <a:solidFill>
                <a:schemeClr val="bg2"/>
              </a:solidFill>
              <a:latin typeface="Georgia"/>
              <a:ea typeface="+mn-lt"/>
              <a:cs typeface="+mn-lt"/>
            </a:endParaRPr>
          </a:p>
          <a:p>
            <a:r>
              <a:rPr lang="en-US" sz="1400" dirty="0">
                <a:solidFill>
                  <a:schemeClr val="bg2"/>
                </a:solidFill>
                <a:latin typeface="Georgia"/>
                <a:ea typeface="+mn-lt"/>
                <a:cs typeface="+mn-lt"/>
              </a:rPr>
              <a:t>• 10.C.2- A. ii. - Aligns to 2017 10.1f. Specifies examples of verbal and nonverbal cues to use when listening and speaking. </a:t>
            </a:r>
            <a:endParaRPr lang="en-US" dirty="0">
              <a:solidFill>
                <a:schemeClr val="bg2"/>
              </a:solidFill>
              <a:latin typeface="Georgia"/>
              <a:ea typeface="+mn-lt"/>
              <a:cs typeface="+mn-lt"/>
            </a:endParaRPr>
          </a:p>
          <a:p>
            <a:r>
              <a:rPr lang="en-US" sz="1400" dirty="0">
                <a:solidFill>
                  <a:schemeClr val="bg2"/>
                </a:solidFill>
                <a:latin typeface="Georgia"/>
                <a:ea typeface="+mn-lt"/>
                <a:cs typeface="+mn-lt"/>
              </a:rPr>
              <a:t>• 10.C.2- A. iii. - Aligns to 2017 10.1k and clarifies ways to evaluate the effectiveness of presentations.</a:t>
            </a:r>
            <a:endParaRPr lang="en-US" dirty="0">
              <a:solidFill>
                <a:schemeClr val="bg2"/>
              </a:solidFill>
              <a:latin typeface="Georgia"/>
              <a:cs typeface="Calibri"/>
            </a:endParaRPr>
          </a:p>
          <a:p>
            <a:r>
              <a:rPr lang="en-US" sz="1400" dirty="0">
                <a:solidFill>
                  <a:schemeClr val="bg2"/>
                </a:solidFill>
                <a:latin typeface="Georgia"/>
                <a:cs typeface="Calibri"/>
              </a:rPr>
              <a:t>• 10.C.2.B - New standard for memorization and recitation. </a:t>
            </a:r>
          </a:p>
          <a:p>
            <a:endParaRPr lang="en-US">
              <a:cs typeface="Calibri"/>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4779225"/>
      </p:ext>
    </p:extLst>
  </p:cSld>
  <p:clrMapOvr>
    <a:masterClrMapping/>
  </p:clrMapOvr>
  <mc:AlternateContent xmlns:mc="http://schemas.openxmlformats.org/markup-compatibility/2006" xmlns:p14="http://schemas.microsoft.com/office/powerpoint/2010/main">
    <mc:Choice Requires="p14">
      <p:transition spd="slow" p14:dur="2000" advTm="49571"/>
    </mc:Choice>
    <mc:Fallback xmlns="">
      <p:transition spd="slow" advTm="49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35</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737785974"/>
              </p:ext>
            </p:extLst>
          </p:nvPr>
        </p:nvGraphicFramePr>
        <p:xfrm>
          <a:off x="364966" y="265043"/>
          <a:ext cx="11452080" cy="502920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200" b="1">
                          <a:latin typeface="+mj-lt"/>
                        </a:rPr>
                        <a:t>10.1 The student will make planned multimodal, interactive presentations collaboratively and individually</a:t>
                      </a:r>
                      <a:r>
                        <a:rPr lang="en-US" sz="1400" b="1">
                          <a:latin typeface="+mj-lt"/>
                        </a:rPr>
                        <a:t>. </a:t>
                      </a:r>
                    </a:p>
                    <a:p>
                      <a:pPr lvl="0" algn="l">
                        <a:lnSpc>
                          <a:spcPct val="100000"/>
                        </a:lnSpc>
                        <a:spcBef>
                          <a:spcPts val="0"/>
                        </a:spcBef>
                        <a:spcAft>
                          <a:spcPts val="0"/>
                        </a:spcAft>
                        <a:buNone/>
                      </a:pPr>
                      <a:r>
                        <a:rPr lang="en-US" sz="1000">
                          <a:latin typeface="+mj-lt"/>
                        </a:rPr>
                        <a:t>• a) Make strategic use of multimodal tools. </a:t>
                      </a:r>
                      <a:r>
                        <a:rPr lang="en-US" sz="1000" baseline="0">
                          <a:latin typeface="+mj-lt"/>
                        </a:rPr>
                        <a:t>      </a:t>
                      </a:r>
                      <a:r>
                        <a:rPr lang="en-US" sz="1000">
                          <a:latin typeface="+mj-lt"/>
                        </a:rPr>
                        <a:t>• b) Credit information sources. </a:t>
                      </a:r>
                    </a:p>
                    <a:p>
                      <a:pPr lvl="0" algn="l">
                        <a:lnSpc>
                          <a:spcPct val="100000"/>
                        </a:lnSpc>
                        <a:spcBef>
                          <a:spcPts val="0"/>
                        </a:spcBef>
                        <a:spcAft>
                          <a:spcPts val="0"/>
                        </a:spcAft>
                        <a:buNone/>
                      </a:pPr>
                      <a:r>
                        <a:rPr lang="en-US" sz="1000">
                          <a:latin typeface="+mj-lt"/>
                        </a:rPr>
                        <a:t>• c) Demonstrate the ability to work effectively with diverse teams including setting rules and goals for group work such as coming to informal consensus, taking votes on key issues, and presenting alternate views. </a:t>
                      </a:r>
                    </a:p>
                    <a:p>
                      <a:pPr lvl="0" algn="l">
                        <a:lnSpc>
                          <a:spcPct val="100000"/>
                        </a:lnSpc>
                        <a:spcBef>
                          <a:spcPts val="0"/>
                        </a:spcBef>
                        <a:spcAft>
                          <a:spcPts val="0"/>
                        </a:spcAft>
                        <a:buNone/>
                      </a:pPr>
                      <a:r>
                        <a:rPr lang="en-US" sz="1000">
                          <a:latin typeface="+mj-lt"/>
                        </a:rPr>
                        <a:t>• d) Assume responsibility for specific group tasks. </a:t>
                      </a:r>
                    </a:p>
                    <a:p>
                      <a:pPr lvl="0" algn="l">
                        <a:lnSpc>
                          <a:spcPct val="100000"/>
                        </a:lnSpc>
                        <a:spcBef>
                          <a:spcPts val="0"/>
                        </a:spcBef>
                        <a:spcAft>
                          <a:spcPts val="0"/>
                        </a:spcAft>
                        <a:buNone/>
                      </a:pPr>
                      <a:r>
                        <a:rPr lang="en-US" sz="1000">
                          <a:latin typeface="+mj-lt"/>
                        </a:rPr>
                        <a:t>• e) Include all group members and value individual contributions made by each group member. </a:t>
                      </a:r>
                    </a:p>
                    <a:p>
                      <a:pPr lvl="0" algn="l">
                        <a:lnSpc>
                          <a:spcPct val="100000"/>
                        </a:lnSpc>
                        <a:spcBef>
                          <a:spcPts val="0"/>
                        </a:spcBef>
                        <a:spcAft>
                          <a:spcPts val="0"/>
                        </a:spcAft>
                        <a:buNone/>
                      </a:pPr>
                      <a:r>
                        <a:rPr lang="en-US" sz="1000">
                          <a:latin typeface="+mj-lt"/>
                        </a:rPr>
                        <a:t>• f) Use a variety of strategies to listen actively and speak using appropriate discussion rules with awareness of verbal and nonverbal cues. </a:t>
                      </a:r>
                    </a:p>
                    <a:p>
                      <a:pPr lvl="0" algn="l">
                        <a:lnSpc>
                          <a:spcPct val="100000"/>
                        </a:lnSpc>
                        <a:spcBef>
                          <a:spcPts val="0"/>
                        </a:spcBef>
                        <a:spcAft>
                          <a:spcPts val="0"/>
                        </a:spcAft>
                        <a:buNone/>
                      </a:pPr>
                      <a:r>
                        <a:rPr lang="en-US" sz="1000">
                          <a:latin typeface="+mj-lt"/>
                        </a:rPr>
                        <a:t>• g) Respond thoughtfully and tactfully to diverse perspectives, summarizing points of agreement and disagreement. </a:t>
                      </a:r>
                    </a:p>
                    <a:p>
                      <a:pPr lvl="0" algn="l">
                        <a:lnSpc>
                          <a:spcPct val="100000"/>
                        </a:lnSpc>
                        <a:spcBef>
                          <a:spcPts val="0"/>
                        </a:spcBef>
                        <a:spcAft>
                          <a:spcPts val="0"/>
                        </a:spcAft>
                        <a:buNone/>
                      </a:pPr>
                      <a:r>
                        <a:rPr lang="en-US" sz="1000">
                          <a:latin typeface="+mj-lt"/>
                        </a:rPr>
                        <a:t>• h) Choose vocabulary, language, and tone appropriate to the topic, audience, and purpose. </a:t>
                      </a:r>
                    </a:p>
                    <a:p>
                      <a:pPr lvl="0" algn="l">
                        <a:lnSpc>
                          <a:spcPct val="100000"/>
                        </a:lnSpc>
                        <a:spcBef>
                          <a:spcPts val="0"/>
                        </a:spcBef>
                        <a:spcAft>
                          <a:spcPts val="0"/>
                        </a:spcAft>
                        <a:buNone/>
                      </a:pPr>
                      <a:r>
                        <a:rPr lang="en-US" sz="1000">
                          <a:latin typeface="+mj-lt"/>
                        </a:rPr>
                        <a:t>• </a:t>
                      </a:r>
                      <a:r>
                        <a:rPr lang="en-US" sz="1000" err="1">
                          <a:latin typeface="+mj-lt"/>
                        </a:rPr>
                        <a:t>i</a:t>
                      </a:r>
                      <a:r>
                        <a:rPr lang="en-US" sz="1000">
                          <a:latin typeface="+mj-lt"/>
                        </a:rPr>
                        <a:t>) Access, critically evaluate, and use information accurately to solve problems. </a:t>
                      </a:r>
                    </a:p>
                    <a:p>
                      <a:pPr marL="171450" lvl="0" indent="-171450" algn="l">
                        <a:lnSpc>
                          <a:spcPct val="100000"/>
                        </a:lnSpc>
                        <a:spcBef>
                          <a:spcPts val="0"/>
                        </a:spcBef>
                        <a:spcAft>
                          <a:spcPts val="0"/>
                        </a:spcAft>
                        <a:buFont typeface="Arial" panose="020B0604020202020204" pitchFamily="34" charset="0"/>
                        <a:buChar char="•"/>
                      </a:pPr>
                      <a:r>
                        <a:rPr lang="en-US" sz="1000">
                          <a:latin typeface="+mj-lt"/>
                        </a:rPr>
                        <a:t>j) Use reflection to evaluate one’s own role and the group process in small-group activities. </a:t>
                      </a:r>
                    </a:p>
                    <a:p>
                      <a:pPr marL="0" lvl="0" indent="0" algn="l">
                        <a:lnSpc>
                          <a:spcPct val="100000"/>
                        </a:lnSpc>
                        <a:spcBef>
                          <a:spcPts val="0"/>
                        </a:spcBef>
                        <a:spcAft>
                          <a:spcPts val="0"/>
                        </a:spcAft>
                        <a:buFont typeface="Arial" panose="020B0604020202020204" pitchFamily="34" charset="0"/>
                        <a:buNone/>
                      </a:pPr>
                      <a:r>
                        <a:rPr lang="en-US" sz="1000">
                          <a:latin typeface="+mj-lt"/>
                        </a:rPr>
                        <a:t>• k) Evaluate a speaker’s point of view, reasoning, use of evidence, rhetoric, and identify any faulty reasoning</a:t>
                      </a:r>
                    </a:p>
                    <a:p>
                      <a:pPr lvl="0" algn="l">
                        <a:lnSpc>
                          <a:spcPct val="100000"/>
                        </a:lnSpc>
                        <a:spcBef>
                          <a:spcPts val="0"/>
                        </a:spcBef>
                        <a:spcAft>
                          <a:spcPts val="0"/>
                        </a:spcAft>
                        <a:buNone/>
                      </a:pPr>
                      <a:r>
                        <a:rPr lang="en-US" sz="1100" b="1">
                          <a:latin typeface="+mj-lt"/>
                        </a:rPr>
                        <a:t>10.2 The student will examine, analyze, and produce media messages. </a:t>
                      </a:r>
                    </a:p>
                    <a:p>
                      <a:pPr lvl="0" algn="l">
                        <a:lnSpc>
                          <a:spcPct val="100000"/>
                        </a:lnSpc>
                        <a:spcBef>
                          <a:spcPts val="0"/>
                        </a:spcBef>
                        <a:spcAft>
                          <a:spcPts val="0"/>
                        </a:spcAft>
                        <a:buNone/>
                      </a:pPr>
                      <a:r>
                        <a:rPr lang="en-US" sz="1000">
                          <a:latin typeface="+mj-lt"/>
                        </a:rPr>
                        <a:t>• a) Create media messages for diverse audiences. • b) Credit information sources. </a:t>
                      </a:r>
                    </a:p>
                    <a:p>
                      <a:pPr lvl="0" algn="l">
                        <a:lnSpc>
                          <a:spcPct val="100000"/>
                        </a:lnSpc>
                        <a:spcBef>
                          <a:spcPts val="0"/>
                        </a:spcBef>
                        <a:spcAft>
                          <a:spcPts val="0"/>
                        </a:spcAft>
                        <a:buNone/>
                      </a:pPr>
                      <a:r>
                        <a:rPr lang="en-US" sz="1000">
                          <a:latin typeface="+mj-lt"/>
                        </a:rPr>
                        <a:t>• c) Evaluate sources for relationships between intent, factual content, and opinion. </a:t>
                      </a:r>
                    </a:p>
                    <a:p>
                      <a:pPr lvl="0" algn="l">
                        <a:lnSpc>
                          <a:spcPct val="100000"/>
                        </a:lnSpc>
                        <a:spcBef>
                          <a:spcPts val="0"/>
                        </a:spcBef>
                        <a:spcAft>
                          <a:spcPts val="0"/>
                        </a:spcAft>
                        <a:buNone/>
                      </a:pPr>
                      <a:r>
                        <a:rPr lang="en-US" sz="1000">
                          <a:latin typeface="+mj-lt"/>
                        </a:rPr>
                        <a:t>• d) Analyze the impact of selected media formats on meaning. </a:t>
                      </a:r>
                    </a:p>
                    <a:p>
                      <a:pPr lvl="0" algn="l">
                        <a:lnSpc>
                          <a:spcPct val="100000"/>
                        </a:lnSpc>
                        <a:spcBef>
                          <a:spcPts val="0"/>
                        </a:spcBef>
                        <a:spcAft>
                          <a:spcPts val="0"/>
                        </a:spcAft>
                        <a:buNone/>
                      </a:pPr>
                      <a:r>
                        <a:rPr lang="en-US" sz="1000">
                          <a:latin typeface="+mj-lt"/>
                        </a:rPr>
                        <a:t>• e) Analyze the purpose of information and persuasive techniques used in diverse media formats. </a:t>
                      </a:r>
                    </a:p>
                    <a:p>
                      <a:pPr lvl="0" algn="l">
                        <a:lnSpc>
                          <a:spcPct val="100000"/>
                        </a:lnSpc>
                        <a:spcBef>
                          <a:spcPts val="0"/>
                        </a:spcBef>
                        <a:spcAft>
                          <a:spcPts val="0"/>
                        </a:spcAft>
                        <a:buNone/>
                      </a:pPr>
                      <a:r>
                        <a:rPr lang="en-US" sz="1000">
                          <a:latin typeface="+mj-lt"/>
                        </a:rPr>
                        <a:t>• f) Evaluate the motives (e.g., social, commercial, political) behind media presentation(s). • g) Describe possible cause and effect relationships between mass media coverage and public opinion trends. </a:t>
                      </a:r>
                    </a:p>
                    <a:p>
                      <a:pPr lvl="0" algn="l">
                        <a:lnSpc>
                          <a:spcPct val="100000"/>
                        </a:lnSpc>
                        <a:spcBef>
                          <a:spcPts val="0"/>
                        </a:spcBef>
                        <a:spcAft>
                          <a:spcPts val="0"/>
                        </a:spcAft>
                        <a:buNone/>
                      </a:pPr>
                      <a:r>
                        <a:rPr lang="en-US" sz="1000">
                          <a:latin typeface="+mj-lt"/>
                        </a:rPr>
                        <a:t>• h) Monitor, analyze, and use multiple streams of simultaneous information. </a:t>
                      </a:r>
                    </a:p>
                    <a:p>
                      <a:pPr lvl="0" algn="l">
                        <a:lnSpc>
                          <a:spcPct val="100000"/>
                        </a:lnSpc>
                        <a:spcBef>
                          <a:spcPts val="0"/>
                        </a:spcBef>
                        <a:spcAft>
                          <a:spcPts val="0"/>
                        </a:spcAft>
                        <a:buNone/>
                      </a:pPr>
                      <a:r>
                        <a:rPr lang="en-US" sz="1000">
                          <a:latin typeface="+mj-lt"/>
                        </a:rPr>
                        <a:t>• </a:t>
                      </a:r>
                      <a:r>
                        <a:rPr lang="en-US" sz="1000" err="1">
                          <a:latin typeface="+mj-lt"/>
                        </a:rPr>
                        <a:t>i</a:t>
                      </a:r>
                      <a:r>
                        <a:rPr lang="en-US" sz="1000">
                          <a:latin typeface="+mj-lt"/>
                        </a:rPr>
                        <a:t>) Demonstrate ethical use of the Internet when evaluating or producing creative or informational media messages. </a:t>
                      </a:r>
                    </a:p>
                    <a:p>
                      <a:pPr lvl="0" algn="l">
                        <a:lnSpc>
                          <a:spcPct val="100000"/>
                        </a:lnSpc>
                        <a:spcBef>
                          <a:spcPts val="0"/>
                        </a:spcBef>
                        <a:spcAft>
                          <a:spcPts val="0"/>
                        </a:spcAft>
                        <a:buNone/>
                      </a:pPr>
                      <a:endParaRPr lang="en-US" sz="1100">
                        <a:solidFill>
                          <a:schemeClr val="accent1"/>
                        </a:solidFill>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Clr>
                          <a:srgbClr val="003C71"/>
                        </a:buClr>
                        <a:buNone/>
                      </a:pPr>
                      <a:r>
                        <a:rPr lang="en-US" sz="1400" b="1">
                          <a:latin typeface="+mj-lt"/>
                        </a:rPr>
                        <a:t>10.C The student will develop effective oral communication and collaboration skills to build a community of learners that process, understand, and interpret content together. </a:t>
                      </a:r>
                    </a:p>
                    <a:p>
                      <a:pPr lvl="0" algn="l">
                        <a:lnSpc>
                          <a:spcPct val="100000"/>
                        </a:lnSpc>
                        <a:spcBef>
                          <a:spcPts val="0"/>
                        </a:spcBef>
                        <a:spcAft>
                          <a:spcPts val="0"/>
                        </a:spcAft>
                        <a:buClr>
                          <a:srgbClr val="003C71"/>
                        </a:buClr>
                        <a:buNone/>
                      </a:pPr>
                      <a:endParaRPr lang="en-US" sz="1100" b="1">
                        <a:latin typeface="+mj-lt"/>
                      </a:endParaRPr>
                    </a:p>
                    <a:p>
                      <a:pPr lvl="0" algn="l">
                        <a:lnSpc>
                          <a:spcPct val="100000"/>
                        </a:lnSpc>
                        <a:spcBef>
                          <a:spcPts val="0"/>
                        </a:spcBef>
                        <a:spcAft>
                          <a:spcPts val="0"/>
                        </a:spcAft>
                        <a:buClr>
                          <a:srgbClr val="003C71"/>
                        </a:buClr>
                        <a:buNone/>
                      </a:pPr>
                      <a:r>
                        <a:rPr lang="en-US" sz="1400" b="1">
                          <a:latin typeface="+mj-lt"/>
                        </a:rPr>
                        <a:t>10.C.4 Examining Media Messages </a:t>
                      </a:r>
                    </a:p>
                    <a:p>
                      <a:pPr lvl="0" algn="l">
                        <a:lnSpc>
                          <a:spcPct val="100000"/>
                        </a:lnSpc>
                        <a:spcBef>
                          <a:spcPts val="0"/>
                        </a:spcBef>
                        <a:spcAft>
                          <a:spcPts val="0"/>
                        </a:spcAft>
                        <a:buClr>
                          <a:srgbClr val="003C71"/>
                        </a:buClr>
                        <a:buNone/>
                      </a:pPr>
                      <a:endParaRPr lang="en-US" sz="1400" b="1">
                        <a:latin typeface="+mj-lt"/>
                      </a:endParaRPr>
                    </a:p>
                    <a:p>
                      <a:pPr marL="228600" lvl="0" indent="-228600" algn="l">
                        <a:lnSpc>
                          <a:spcPct val="100000"/>
                        </a:lnSpc>
                        <a:spcBef>
                          <a:spcPts val="0"/>
                        </a:spcBef>
                        <a:spcAft>
                          <a:spcPts val="0"/>
                        </a:spcAft>
                        <a:buClr>
                          <a:srgbClr val="003C71"/>
                        </a:buClr>
                        <a:buAutoNum type="alphaUcPeriod"/>
                      </a:pPr>
                      <a:r>
                        <a:rPr lang="en-US" sz="1100">
                          <a:latin typeface="+mj-lt"/>
                        </a:rPr>
                        <a:t>Analyze the viewpoint of print and digital publications (e.g., advertisements, editorials, blogs, and websites). </a:t>
                      </a:r>
                    </a:p>
                    <a:p>
                      <a:pPr marL="228600" lvl="0" indent="-228600" algn="l">
                        <a:lnSpc>
                          <a:spcPct val="100000"/>
                        </a:lnSpc>
                        <a:spcBef>
                          <a:spcPts val="0"/>
                        </a:spcBef>
                        <a:spcAft>
                          <a:spcPts val="0"/>
                        </a:spcAft>
                        <a:buClr>
                          <a:srgbClr val="003C71"/>
                        </a:buClr>
                        <a:buAutoNum type="alphaUcPeriod"/>
                      </a:pPr>
                      <a:r>
                        <a:rPr lang="en-US" sz="1100">
                          <a:latin typeface="+mj-lt"/>
                        </a:rPr>
                        <a:t>Analyze, compare, and contrast visual and verbal media messages for content (e.g., word choice and choice of information), intent (e.g., persuasive techniques, including but not limited to ad hominem, red herring, and strawman), impact (e.g., public opinion trends), and effectiveness (e.g., effect on the audience). </a:t>
                      </a:r>
                    </a:p>
                    <a:p>
                      <a:pPr marL="228600" lvl="0" indent="-228600" algn="l">
                        <a:lnSpc>
                          <a:spcPct val="100000"/>
                        </a:lnSpc>
                        <a:spcBef>
                          <a:spcPts val="0"/>
                        </a:spcBef>
                        <a:spcAft>
                          <a:spcPts val="0"/>
                        </a:spcAft>
                        <a:buClr>
                          <a:srgbClr val="003C71"/>
                        </a:buClr>
                        <a:buAutoNum type="alphaUcPeriod"/>
                      </a:pPr>
                      <a:r>
                        <a:rPr lang="en-US" sz="1100">
                          <a:latin typeface="+mj-lt"/>
                        </a:rPr>
                        <a:t>Examine and analyze how media messages are constructed based on varying opinions, values, and viewpoints. </a:t>
                      </a:r>
                    </a:p>
                    <a:p>
                      <a:pPr marL="228600" lvl="0" indent="-228600" algn="l">
                        <a:lnSpc>
                          <a:spcPct val="100000"/>
                        </a:lnSpc>
                        <a:spcBef>
                          <a:spcPts val="0"/>
                        </a:spcBef>
                        <a:spcAft>
                          <a:spcPts val="0"/>
                        </a:spcAft>
                        <a:buClr>
                          <a:srgbClr val="003C71"/>
                        </a:buClr>
                        <a:buAutoNum type="alphaUcPeriod"/>
                      </a:pPr>
                      <a:r>
                        <a:rPr lang="en-US" sz="1100">
                          <a:latin typeface="+mj-lt"/>
                        </a:rPr>
                        <a:t>Evaluate the motives (e.g., social, commercial, and political) behind media messages used to determine author’s purpose, factual content, opinion, and/or possible bias. </a:t>
                      </a:r>
                    </a:p>
                    <a:p>
                      <a:pPr marL="228600" lvl="0" indent="-228600" algn="l">
                        <a:lnSpc>
                          <a:spcPct val="100000"/>
                        </a:lnSpc>
                        <a:spcBef>
                          <a:spcPts val="0"/>
                        </a:spcBef>
                        <a:spcAft>
                          <a:spcPts val="0"/>
                        </a:spcAft>
                        <a:buClr>
                          <a:srgbClr val="003C71"/>
                        </a:buClr>
                        <a:buAutoNum type="alphaUcPeriod"/>
                      </a:pPr>
                      <a:r>
                        <a:rPr lang="en-US" sz="1100">
                          <a:latin typeface="+mj-lt"/>
                        </a:rPr>
                        <a:t>Describe possible cause-and- effect relationships between mass media coverage and public opinion trends.</a:t>
                      </a:r>
                      <a:endParaRPr lang="en-US" sz="1100" b="1">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64966" y="5186799"/>
            <a:ext cx="11446479" cy="1354217"/>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u="sng">
                <a:solidFill>
                  <a:srgbClr val="FFFFFF"/>
                </a:solidFill>
                <a:latin typeface="Georgia"/>
                <a:ea typeface="+mn-lt"/>
                <a:cs typeface="+mn-lt"/>
              </a:rPr>
              <a:t>Revisions</a:t>
            </a:r>
            <a:r>
              <a:rPr lang="en-US" sz="1600" b="1">
                <a:solidFill>
                  <a:srgbClr val="FFFFFF"/>
                </a:solidFill>
                <a:latin typeface="Georgia"/>
                <a:ea typeface="+mn-lt"/>
                <a:cs typeface="+mn-lt"/>
              </a:rPr>
              <a:t>:</a:t>
            </a:r>
            <a:endParaRPr lang="en-US">
              <a:latin typeface="Georgia"/>
              <a:ea typeface="+mn-lt"/>
              <a:cs typeface="+mn-lt"/>
            </a:endParaRPr>
          </a:p>
          <a:p>
            <a:r>
              <a:rPr lang="en-US" sz="1100">
                <a:solidFill>
                  <a:schemeClr val="bg2"/>
                </a:solidFill>
                <a:latin typeface="Georgia"/>
                <a:ea typeface="+mn-lt"/>
                <a:cs typeface="+mn-lt"/>
              </a:rPr>
              <a:t>• 10.C.4 A. - Aligns to 2017 10.2e and specifies examples of print and digital publications that can be used when analyzing the viewpoint of a media message. </a:t>
            </a:r>
          </a:p>
          <a:p>
            <a:r>
              <a:rPr lang="en-US" sz="1100">
                <a:solidFill>
                  <a:schemeClr val="bg2"/>
                </a:solidFill>
                <a:latin typeface="Georgia"/>
                <a:ea typeface="+mn-lt"/>
                <a:cs typeface="+mn-lt"/>
              </a:rPr>
              <a:t>• 10.C.4 B. - Aligns to 2017 10.2d and 10.2e. Clarifies ways to analyze, compare, and contrast the content, intent, impact and effectiveness of verbal and visual media messages impact the audience. </a:t>
            </a:r>
          </a:p>
          <a:p>
            <a:r>
              <a:rPr lang="en-US" sz="1100">
                <a:solidFill>
                  <a:schemeClr val="bg2"/>
                </a:solidFill>
                <a:latin typeface="Georgia"/>
                <a:ea typeface="+mn-lt"/>
                <a:cs typeface="+mn-lt"/>
              </a:rPr>
              <a:t>• 10.C.4 C. - Aligns to 10.2c and 10.2d. </a:t>
            </a:r>
          </a:p>
          <a:p>
            <a:r>
              <a:rPr lang="en-US" sz="1100">
                <a:solidFill>
                  <a:schemeClr val="bg2"/>
                </a:solidFill>
                <a:latin typeface="Georgia"/>
                <a:ea typeface="+mn-lt"/>
                <a:cs typeface="+mn-lt"/>
              </a:rPr>
              <a:t>• 10.C.4 D. - Aligns with 2017 10.2f. </a:t>
            </a:r>
          </a:p>
          <a:p>
            <a:r>
              <a:rPr lang="en-US" sz="1100">
                <a:solidFill>
                  <a:schemeClr val="bg2"/>
                </a:solidFill>
                <a:latin typeface="Georgia"/>
                <a:ea typeface="+mn-lt"/>
                <a:cs typeface="+mn-lt"/>
              </a:rPr>
              <a:t>• 10.C.4 E. - Aligns with 2017 10.2g. </a:t>
            </a:r>
            <a:endParaRPr lang="en-US" sz="1100">
              <a:solidFill>
                <a:schemeClr val="bg2"/>
              </a:solidFill>
              <a:latin typeface="Georgia"/>
              <a:cs typeface="Calibri"/>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09806059"/>
      </p:ext>
    </p:extLst>
  </p:cSld>
  <p:clrMapOvr>
    <a:masterClrMapping/>
  </p:clrMapOvr>
  <mc:AlternateContent xmlns:mc="http://schemas.openxmlformats.org/markup-compatibility/2006" xmlns:p14="http://schemas.microsoft.com/office/powerpoint/2010/main">
    <mc:Choice Requires="p14">
      <p:transition spd="slow" p14:dur="2000" advTm="55946"/>
    </mc:Choice>
    <mc:Fallback xmlns="">
      <p:transition spd="slow" advTm="55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36</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291050233"/>
              </p:ext>
            </p:extLst>
          </p:nvPr>
        </p:nvGraphicFramePr>
        <p:xfrm>
          <a:off x="364966" y="265043"/>
          <a:ext cx="11452080" cy="566928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200" b="1">
                          <a:latin typeface="+mj-lt"/>
                        </a:rPr>
                        <a:t>10.1 The student will make planned multimodal, interactive presentations collaboratively and individually</a:t>
                      </a:r>
                      <a:r>
                        <a:rPr lang="en-US" sz="1400" b="1">
                          <a:latin typeface="+mj-lt"/>
                        </a:rPr>
                        <a:t>. </a:t>
                      </a:r>
                    </a:p>
                    <a:p>
                      <a:pPr lvl="0" algn="l">
                        <a:lnSpc>
                          <a:spcPct val="100000"/>
                        </a:lnSpc>
                        <a:spcBef>
                          <a:spcPts val="0"/>
                        </a:spcBef>
                        <a:spcAft>
                          <a:spcPts val="0"/>
                        </a:spcAft>
                        <a:buNone/>
                      </a:pPr>
                      <a:r>
                        <a:rPr lang="en-US" sz="1000">
                          <a:latin typeface="+mj-lt"/>
                        </a:rPr>
                        <a:t>• a) Make strategic use of multimodal tools. </a:t>
                      </a:r>
                      <a:r>
                        <a:rPr lang="en-US" sz="1000" baseline="0">
                          <a:latin typeface="+mj-lt"/>
                        </a:rPr>
                        <a:t>     </a:t>
                      </a:r>
                    </a:p>
                    <a:p>
                      <a:pPr lvl="0" algn="l">
                        <a:lnSpc>
                          <a:spcPct val="100000"/>
                        </a:lnSpc>
                        <a:spcBef>
                          <a:spcPts val="0"/>
                        </a:spcBef>
                        <a:spcAft>
                          <a:spcPts val="0"/>
                        </a:spcAft>
                        <a:buNone/>
                      </a:pPr>
                      <a:r>
                        <a:rPr lang="en-US" sz="1000">
                          <a:latin typeface="+mj-lt"/>
                        </a:rPr>
                        <a:t>• b) Credit information sources. </a:t>
                      </a:r>
                    </a:p>
                    <a:p>
                      <a:pPr lvl="0" algn="l">
                        <a:lnSpc>
                          <a:spcPct val="100000"/>
                        </a:lnSpc>
                        <a:spcBef>
                          <a:spcPts val="0"/>
                        </a:spcBef>
                        <a:spcAft>
                          <a:spcPts val="0"/>
                        </a:spcAft>
                        <a:buNone/>
                      </a:pPr>
                      <a:r>
                        <a:rPr lang="en-US" sz="1000">
                          <a:latin typeface="+mj-lt"/>
                        </a:rPr>
                        <a:t>• c) Demonstrate the ability to work effectively with diverse teams including setting rules and goals for group work such as coming to informal consensus, taking votes on key issues, and presenting alternate views. </a:t>
                      </a:r>
                    </a:p>
                    <a:p>
                      <a:pPr lvl="0" algn="l">
                        <a:lnSpc>
                          <a:spcPct val="100000"/>
                        </a:lnSpc>
                        <a:spcBef>
                          <a:spcPts val="0"/>
                        </a:spcBef>
                        <a:spcAft>
                          <a:spcPts val="0"/>
                        </a:spcAft>
                        <a:buNone/>
                      </a:pPr>
                      <a:r>
                        <a:rPr lang="en-US" sz="1000">
                          <a:latin typeface="+mj-lt"/>
                        </a:rPr>
                        <a:t>• d) Assume responsibility for specific group tasks. </a:t>
                      </a:r>
                    </a:p>
                    <a:p>
                      <a:pPr lvl="0" algn="l">
                        <a:lnSpc>
                          <a:spcPct val="100000"/>
                        </a:lnSpc>
                        <a:spcBef>
                          <a:spcPts val="0"/>
                        </a:spcBef>
                        <a:spcAft>
                          <a:spcPts val="0"/>
                        </a:spcAft>
                        <a:buNone/>
                      </a:pPr>
                      <a:r>
                        <a:rPr lang="en-US" sz="1000">
                          <a:latin typeface="+mj-lt"/>
                        </a:rPr>
                        <a:t>• e) Include all group members and value individual contributions made by each group member. </a:t>
                      </a:r>
                    </a:p>
                    <a:p>
                      <a:pPr lvl="0" algn="l">
                        <a:lnSpc>
                          <a:spcPct val="100000"/>
                        </a:lnSpc>
                        <a:spcBef>
                          <a:spcPts val="0"/>
                        </a:spcBef>
                        <a:spcAft>
                          <a:spcPts val="0"/>
                        </a:spcAft>
                        <a:buNone/>
                      </a:pPr>
                      <a:r>
                        <a:rPr lang="en-US" sz="1000">
                          <a:latin typeface="+mj-lt"/>
                        </a:rPr>
                        <a:t>• f) Use a variety of strategies to listen actively and speak using appropriate discussion rules with awareness of verbal and nonverbal cues. </a:t>
                      </a:r>
                    </a:p>
                    <a:p>
                      <a:pPr lvl="0" algn="l">
                        <a:lnSpc>
                          <a:spcPct val="100000"/>
                        </a:lnSpc>
                        <a:spcBef>
                          <a:spcPts val="0"/>
                        </a:spcBef>
                        <a:spcAft>
                          <a:spcPts val="0"/>
                        </a:spcAft>
                        <a:buNone/>
                      </a:pPr>
                      <a:r>
                        <a:rPr lang="en-US" sz="1000">
                          <a:latin typeface="+mj-lt"/>
                        </a:rPr>
                        <a:t>• g) Respond thoughtfully and tactfully to diverse perspectives, summarizing points of agreement and disagreement. </a:t>
                      </a:r>
                    </a:p>
                    <a:p>
                      <a:pPr lvl="0" algn="l">
                        <a:lnSpc>
                          <a:spcPct val="100000"/>
                        </a:lnSpc>
                        <a:spcBef>
                          <a:spcPts val="0"/>
                        </a:spcBef>
                        <a:spcAft>
                          <a:spcPts val="0"/>
                        </a:spcAft>
                        <a:buNone/>
                      </a:pPr>
                      <a:r>
                        <a:rPr lang="en-US" sz="1000">
                          <a:latin typeface="+mj-lt"/>
                        </a:rPr>
                        <a:t>• h) Choose vocabulary, language, and tone appropriate to the topic, audience, and purpose. </a:t>
                      </a:r>
                    </a:p>
                    <a:p>
                      <a:pPr lvl="0" algn="l">
                        <a:lnSpc>
                          <a:spcPct val="100000"/>
                        </a:lnSpc>
                        <a:spcBef>
                          <a:spcPts val="0"/>
                        </a:spcBef>
                        <a:spcAft>
                          <a:spcPts val="0"/>
                        </a:spcAft>
                        <a:buNone/>
                      </a:pPr>
                      <a:r>
                        <a:rPr lang="en-US" sz="1000">
                          <a:latin typeface="+mj-lt"/>
                        </a:rPr>
                        <a:t>• </a:t>
                      </a:r>
                      <a:r>
                        <a:rPr lang="en-US" sz="1000" err="1">
                          <a:latin typeface="+mj-lt"/>
                        </a:rPr>
                        <a:t>i</a:t>
                      </a:r>
                      <a:r>
                        <a:rPr lang="en-US" sz="1000">
                          <a:latin typeface="+mj-lt"/>
                        </a:rPr>
                        <a:t>) Access, critically evaluate, and use information accurately to solve problems. </a:t>
                      </a:r>
                    </a:p>
                    <a:p>
                      <a:pPr marL="171450" lvl="0" indent="-171450" algn="l">
                        <a:lnSpc>
                          <a:spcPct val="100000"/>
                        </a:lnSpc>
                        <a:spcBef>
                          <a:spcPts val="0"/>
                        </a:spcBef>
                        <a:spcAft>
                          <a:spcPts val="0"/>
                        </a:spcAft>
                        <a:buFont typeface="Arial" panose="020B0604020202020204" pitchFamily="34" charset="0"/>
                        <a:buChar char="•"/>
                      </a:pPr>
                      <a:r>
                        <a:rPr lang="en-US" sz="1000">
                          <a:latin typeface="+mj-lt"/>
                        </a:rPr>
                        <a:t>j) Use reflection to evaluate one’s own role and the group process in small-group activities. </a:t>
                      </a:r>
                    </a:p>
                    <a:p>
                      <a:pPr marL="0" lvl="0" indent="0" algn="l">
                        <a:lnSpc>
                          <a:spcPct val="100000"/>
                        </a:lnSpc>
                        <a:spcBef>
                          <a:spcPts val="0"/>
                        </a:spcBef>
                        <a:spcAft>
                          <a:spcPts val="0"/>
                        </a:spcAft>
                        <a:buFont typeface="Arial" panose="020B0604020202020204" pitchFamily="34" charset="0"/>
                        <a:buNone/>
                      </a:pPr>
                      <a:r>
                        <a:rPr lang="en-US" sz="1000">
                          <a:latin typeface="+mj-lt"/>
                        </a:rPr>
                        <a:t>• k) Evaluate a speaker’s point of view, reasoning, use of evidence, rhetoric, and identify any faulty reasoning</a:t>
                      </a:r>
                    </a:p>
                    <a:p>
                      <a:pPr lvl="0" algn="l">
                        <a:lnSpc>
                          <a:spcPct val="100000"/>
                        </a:lnSpc>
                        <a:spcBef>
                          <a:spcPts val="0"/>
                        </a:spcBef>
                        <a:spcAft>
                          <a:spcPts val="0"/>
                        </a:spcAft>
                        <a:buNone/>
                      </a:pPr>
                      <a:r>
                        <a:rPr lang="en-US" sz="1100" b="1">
                          <a:latin typeface="+mj-lt"/>
                        </a:rPr>
                        <a:t>10.2 The student will examine, analyze, and produce media messages. </a:t>
                      </a:r>
                    </a:p>
                    <a:p>
                      <a:pPr lvl="0" algn="l">
                        <a:lnSpc>
                          <a:spcPct val="100000"/>
                        </a:lnSpc>
                        <a:spcBef>
                          <a:spcPts val="0"/>
                        </a:spcBef>
                        <a:spcAft>
                          <a:spcPts val="0"/>
                        </a:spcAft>
                        <a:buNone/>
                      </a:pPr>
                      <a:r>
                        <a:rPr lang="en-US" sz="1100">
                          <a:latin typeface="+mj-lt"/>
                        </a:rPr>
                        <a:t>• a) Create media messages for diverse audiences. </a:t>
                      </a:r>
                    </a:p>
                    <a:p>
                      <a:pPr lvl="0" algn="l">
                        <a:lnSpc>
                          <a:spcPct val="100000"/>
                        </a:lnSpc>
                        <a:spcBef>
                          <a:spcPts val="0"/>
                        </a:spcBef>
                        <a:spcAft>
                          <a:spcPts val="0"/>
                        </a:spcAft>
                        <a:buNone/>
                      </a:pPr>
                      <a:r>
                        <a:rPr lang="en-US" sz="1100">
                          <a:latin typeface="+mj-lt"/>
                        </a:rPr>
                        <a:t>• b) Credit information sources. </a:t>
                      </a:r>
                    </a:p>
                    <a:p>
                      <a:pPr lvl="0" algn="l">
                        <a:lnSpc>
                          <a:spcPct val="100000"/>
                        </a:lnSpc>
                        <a:spcBef>
                          <a:spcPts val="0"/>
                        </a:spcBef>
                        <a:spcAft>
                          <a:spcPts val="0"/>
                        </a:spcAft>
                        <a:buNone/>
                      </a:pPr>
                      <a:r>
                        <a:rPr lang="en-US" sz="1100">
                          <a:latin typeface="+mj-lt"/>
                        </a:rPr>
                        <a:t>• c) Evaluate sources for relationships between intent, factual content, and opinion. </a:t>
                      </a:r>
                    </a:p>
                    <a:p>
                      <a:pPr lvl="0" algn="l">
                        <a:lnSpc>
                          <a:spcPct val="100000"/>
                        </a:lnSpc>
                        <a:spcBef>
                          <a:spcPts val="0"/>
                        </a:spcBef>
                        <a:spcAft>
                          <a:spcPts val="0"/>
                        </a:spcAft>
                        <a:buNone/>
                      </a:pPr>
                      <a:r>
                        <a:rPr lang="en-US" sz="1100">
                          <a:latin typeface="+mj-lt"/>
                        </a:rPr>
                        <a:t>• d) Analyze the impact of selected media formats on meaning. </a:t>
                      </a:r>
                    </a:p>
                    <a:p>
                      <a:pPr lvl="0" algn="l">
                        <a:lnSpc>
                          <a:spcPct val="100000"/>
                        </a:lnSpc>
                        <a:spcBef>
                          <a:spcPts val="0"/>
                        </a:spcBef>
                        <a:spcAft>
                          <a:spcPts val="0"/>
                        </a:spcAft>
                        <a:buNone/>
                      </a:pPr>
                      <a:r>
                        <a:rPr lang="en-US" sz="1100">
                          <a:latin typeface="+mj-lt"/>
                        </a:rPr>
                        <a:t>• e) Analyze the purpose of information and persuasive techniques used in diverse media formats. </a:t>
                      </a:r>
                    </a:p>
                    <a:p>
                      <a:pPr lvl="0" algn="l">
                        <a:lnSpc>
                          <a:spcPct val="100000"/>
                        </a:lnSpc>
                        <a:spcBef>
                          <a:spcPts val="0"/>
                        </a:spcBef>
                        <a:spcAft>
                          <a:spcPts val="0"/>
                        </a:spcAft>
                        <a:buNone/>
                      </a:pPr>
                      <a:r>
                        <a:rPr lang="en-US" sz="1100">
                          <a:latin typeface="+mj-lt"/>
                        </a:rPr>
                        <a:t>• f) Evaluate the motives (e.g., social, commercial, political) behind media presentation(s). • g) Describe possible cause and effect relationships between mass media coverage and public opinion trends. </a:t>
                      </a:r>
                    </a:p>
                    <a:p>
                      <a:pPr lvl="0" algn="l">
                        <a:lnSpc>
                          <a:spcPct val="100000"/>
                        </a:lnSpc>
                        <a:spcBef>
                          <a:spcPts val="0"/>
                        </a:spcBef>
                        <a:spcAft>
                          <a:spcPts val="0"/>
                        </a:spcAft>
                        <a:buNone/>
                      </a:pPr>
                      <a:r>
                        <a:rPr lang="en-US" sz="1100">
                          <a:latin typeface="+mj-lt"/>
                        </a:rPr>
                        <a:t>• h) Monitor, analyze, and use multiple streams of simultaneous information. </a:t>
                      </a:r>
                    </a:p>
                    <a:p>
                      <a:pPr lvl="0" algn="l">
                        <a:lnSpc>
                          <a:spcPct val="100000"/>
                        </a:lnSpc>
                        <a:spcBef>
                          <a:spcPts val="0"/>
                        </a:spcBef>
                        <a:spcAft>
                          <a:spcPts val="0"/>
                        </a:spcAft>
                        <a:buNone/>
                      </a:pPr>
                      <a:r>
                        <a:rPr lang="en-US" sz="1100">
                          <a:latin typeface="+mj-lt"/>
                        </a:rPr>
                        <a:t>• </a:t>
                      </a:r>
                      <a:r>
                        <a:rPr lang="en-US" sz="1100" err="1">
                          <a:latin typeface="+mj-lt"/>
                        </a:rPr>
                        <a:t>i</a:t>
                      </a:r>
                      <a:r>
                        <a:rPr lang="en-US" sz="1100">
                          <a:latin typeface="+mj-lt"/>
                        </a:rPr>
                        <a:t>) Demonstrate ethical use of the Internet when evaluating or producing creative or informational media messages. </a:t>
                      </a:r>
                    </a:p>
                    <a:p>
                      <a:pPr lvl="0" algn="l">
                        <a:lnSpc>
                          <a:spcPct val="100000"/>
                        </a:lnSpc>
                        <a:spcBef>
                          <a:spcPts val="0"/>
                        </a:spcBef>
                        <a:spcAft>
                          <a:spcPts val="0"/>
                        </a:spcAft>
                        <a:buNone/>
                      </a:pPr>
                      <a:endParaRPr lang="en-US" sz="1100">
                        <a:solidFill>
                          <a:schemeClr val="accent1"/>
                        </a:solidFill>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Clr>
                          <a:srgbClr val="003C71"/>
                        </a:buClr>
                        <a:buNone/>
                      </a:pPr>
                      <a:r>
                        <a:rPr lang="en-US" sz="1400" b="1">
                          <a:latin typeface="+mj-lt"/>
                        </a:rPr>
                        <a:t>10.C The student will develop effective oral communication and collaboration skills to build a community of learners that process, understand, and interpret content together. </a:t>
                      </a:r>
                    </a:p>
                    <a:p>
                      <a:pPr lvl="0" algn="l">
                        <a:lnSpc>
                          <a:spcPct val="100000"/>
                        </a:lnSpc>
                        <a:spcBef>
                          <a:spcPts val="0"/>
                        </a:spcBef>
                        <a:spcAft>
                          <a:spcPts val="0"/>
                        </a:spcAft>
                        <a:buClr>
                          <a:srgbClr val="003C71"/>
                        </a:buClr>
                        <a:buNone/>
                      </a:pPr>
                      <a:endParaRPr lang="en-US" sz="1400" b="1">
                        <a:latin typeface="+mj-lt"/>
                      </a:endParaRPr>
                    </a:p>
                    <a:p>
                      <a:pPr lvl="0" algn="l">
                        <a:lnSpc>
                          <a:spcPct val="100000"/>
                        </a:lnSpc>
                        <a:spcBef>
                          <a:spcPts val="0"/>
                        </a:spcBef>
                        <a:spcAft>
                          <a:spcPts val="0"/>
                        </a:spcAft>
                        <a:buClr>
                          <a:srgbClr val="003C71"/>
                        </a:buClr>
                        <a:buNone/>
                      </a:pPr>
                      <a:r>
                        <a:rPr lang="en-US" sz="1400" b="1">
                          <a:latin typeface="+mj-lt"/>
                        </a:rPr>
                        <a:t>10.C.3 Integrating Multimodal Literacies </a:t>
                      </a:r>
                    </a:p>
                    <a:p>
                      <a:pPr marL="228600" lvl="0" indent="-228600" algn="l">
                        <a:lnSpc>
                          <a:spcPct val="100000"/>
                        </a:lnSpc>
                        <a:spcBef>
                          <a:spcPts val="0"/>
                        </a:spcBef>
                        <a:spcAft>
                          <a:spcPts val="0"/>
                        </a:spcAft>
                        <a:buClr>
                          <a:srgbClr val="003C71"/>
                        </a:buClr>
                        <a:buAutoNum type="alphaUcPeriod"/>
                      </a:pPr>
                      <a:r>
                        <a:rPr lang="en-US" sz="1100">
                          <a:latin typeface="+mj-lt"/>
                        </a:rPr>
                        <a:t>Make strategic use of multimodal tools, including using information from two or more interdependent modes of communication where both or multiple modes are essential to co</a:t>
                      </a:r>
                      <a:r>
                        <a:rPr lang="en-US" sz="1100">
                          <a:latin typeface="Georgia"/>
                        </a:rPr>
                        <a:t>nvey the intended message (e.g., graphics, moving images, music). </a:t>
                      </a:r>
                    </a:p>
                    <a:p>
                      <a:pPr marL="228600" lvl="0" indent="-228600" algn="l">
                        <a:lnSpc>
                          <a:spcPct val="100000"/>
                        </a:lnSpc>
                        <a:spcBef>
                          <a:spcPts val="0"/>
                        </a:spcBef>
                        <a:spcAft>
                          <a:spcPts val="0"/>
                        </a:spcAft>
                        <a:buClr>
                          <a:srgbClr val="003C71"/>
                        </a:buClr>
                        <a:buAutoNum type="alphaUcPeriod"/>
                      </a:pPr>
                      <a:r>
                        <a:rPr lang="en-US" sz="1100">
                          <a:latin typeface="Georgia"/>
                        </a:rPr>
                        <a:t>Monitor, analyze, and use multiple streams of simultaneous information</a:t>
                      </a:r>
                    </a:p>
                    <a:p>
                      <a:pPr marL="228600" lvl="0" indent="-228600" algn="l">
                        <a:lnSpc>
                          <a:spcPct val="100000"/>
                        </a:lnSpc>
                        <a:spcBef>
                          <a:spcPts val="0"/>
                        </a:spcBef>
                        <a:spcAft>
                          <a:spcPts val="0"/>
                        </a:spcAft>
                        <a:buClr>
                          <a:srgbClr val="003C71"/>
                        </a:buClr>
                        <a:buAutoNum type="alphaUcPeriod"/>
                      </a:pPr>
                      <a:r>
                        <a:rPr lang="en-US" sz="1100" b="0" i="0" u="none" strike="noStrike" noProof="0">
                          <a:latin typeface="Georgia"/>
                        </a:rPr>
                        <a:t>Create media messages for diverse audiences and purposes.</a:t>
                      </a:r>
                      <a:endParaRPr lang="en-US" sz="1100">
                        <a:latin typeface="Georgia"/>
                      </a:endParaRPr>
                    </a:p>
                    <a:p>
                      <a:pPr lvl="0" algn="l">
                        <a:lnSpc>
                          <a:spcPct val="100000"/>
                        </a:lnSpc>
                        <a:spcBef>
                          <a:spcPts val="0"/>
                        </a:spcBef>
                        <a:spcAft>
                          <a:spcPts val="0"/>
                        </a:spcAft>
                        <a:buClr>
                          <a:srgbClr val="003C71"/>
                        </a:buClr>
                        <a:buNone/>
                      </a:pPr>
                      <a:endParaRPr lang="en-US" sz="1100" b="1">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63289" y="5805924"/>
            <a:ext cx="11460856" cy="892552"/>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u="sng">
                <a:solidFill>
                  <a:srgbClr val="FFFFFF"/>
                </a:solidFill>
                <a:latin typeface="Georgia"/>
                <a:ea typeface="+mn-lt"/>
                <a:cs typeface="+mn-lt"/>
              </a:rPr>
              <a:t>Revisions</a:t>
            </a:r>
            <a:r>
              <a:rPr lang="en-US" sz="1600" b="1">
                <a:solidFill>
                  <a:srgbClr val="FFFFFF"/>
                </a:solidFill>
                <a:latin typeface="Georgia"/>
                <a:ea typeface="+mn-lt"/>
                <a:cs typeface="+mn-lt"/>
              </a:rPr>
              <a:t>:</a:t>
            </a:r>
            <a:endParaRPr lang="en-US">
              <a:latin typeface="Georgia"/>
              <a:ea typeface="+mn-lt"/>
              <a:cs typeface="+mn-lt"/>
            </a:endParaRPr>
          </a:p>
          <a:p>
            <a:r>
              <a:rPr lang="en-US" sz="1200">
                <a:solidFill>
                  <a:schemeClr val="bg2"/>
                </a:solidFill>
                <a:latin typeface="Georgia"/>
                <a:ea typeface="+mn-lt"/>
                <a:cs typeface="+mn-lt"/>
              </a:rPr>
              <a:t>• 10.C.3 A. - Aligns to 2017 10.1a and specifies the types of communication modes and multimodal tools that could be used in enhance presentations. </a:t>
            </a:r>
          </a:p>
          <a:p>
            <a:r>
              <a:rPr lang="en-US" sz="1200">
                <a:solidFill>
                  <a:schemeClr val="bg2"/>
                </a:solidFill>
                <a:latin typeface="Georgia"/>
                <a:ea typeface="+mn-lt"/>
                <a:cs typeface="+mn-lt"/>
              </a:rPr>
              <a:t>• 10.C.3 B. - Aligns to 2017 10.2h. </a:t>
            </a:r>
          </a:p>
          <a:p>
            <a:r>
              <a:rPr lang="en-US" sz="1200">
                <a:solidFill>
                  <a:schemeClr val="bg2"/>
                </a:solidFill>
                <a:latin typeface="Georgia"/>
                <a:ea typeface="+mn-lt"/>
                <a:cs typeface="+mn-lt"/>
              </a:rPr>
              <a:t>• 10.C.3 C. - Aligns to 2017 10.2a.</a:t>
            </a:r>
            <a:endParaRPr lang="en-US" sz="1200">
              <a:solidFill>
                <a:schemeClr val="bg2"/>
              </a:solidFill>
              <a:latin typeface="Georgia"/>
              <a:cs typeface="Calibri"/>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24120005"/>
      </p:ext>
    </p:extLst>
  </p:cSld>
  <p:clrMapOvr>
    <a:masterClrMapping/>
  </p:clrMapOvr>
  <mc:AlternateContent xmlns:mc="http://schemas.openxmlformats.org/markup-compatibility/2006" xmlns:p14="http://schemas.microsoft.com/office/powerpoint/2010/main">
    <mc:Choice Requires="p14">
      <p:transition spd="slow" p14:dur="2000" advTm="37036"/>
    </mc:Choice>
    <mc:Fallback xmlns="">
      <p:transition spd="slow" advTm="37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Research </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dirty="0" smtClean="0"/>
              <a:t>37</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87177516"/>
      </p:ext>
    </p:extLst>
  </p:cSld>
  <p:clrMapOvr>
    <a:masterClrMapping/>
  </p:clrMapOvr>
  <mc:AlternateContent xmlns:mc="http://schemas.openxmlformats.org/markup-compatibility/2006" xmlns:p14="http://schemas.microsoft.com/office/powerpoint/2010/main">
    <mc:Choice Requires="p14">
      <p:transition spd="slow" p14:dur="2000" advTm="15457"/>
    </mc:Choice>
    <mc:Fallback xmlns="">
      <p:transition spd="slow" advTm="15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38</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356961335"/>
              </p:ext>
            </p:extLst>
          </p:nvPr>
        </p:nvGraphicFramePr>
        <p:xfrm>
          <a:off x="353391" y="265043"/>
          <a:ext cx="11452080" cy="539496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a:solidFill>
                            <a:schemeClr val="accent1"/>
                          </a:solidFill>
                          <a:latin typeface="+mj-lt"/>
                        </a:rPr>
                        <a:t>1</a:t>
                      </a:r>
                      <a:r>
                        <a:rPr lang="en-US" sz="1400" b="1">
                          <a:latin typeface="+mj-lt"/>
                        </a:rPr>
                        <a:t>0.8 The student will find, evaluate, and select credible resources to create a research product. </a:t>
                      </a:r>
                    </a:p>
                    <a:p>
                      <a:pPr lvl="0" algn="l">
                        <a:lnSpc>
                          <a:spcPct val="100000"/>
                        </a:lnSpc>
                        <a:spcBef>
                          <a:spcPts val="0"/>
                        </a:spcBef>
                        <a:spcAft>
                          <a:spcPts val="0"/>
                        </a:spcAft>
                        <a:buNone/>
                      </a:pPr>
                      <a:r>
                        <a:rPr lang="en-US" sz="1100">
                          <a:latin typeface="+mj-lt"/>
                        </a:rPr>
                        <a:t>• a) Verify the accuracy, validity, and usefulness of information. </a:t>
                      </a:r>
                    </a:p>
                    <a:p>
                      <a:pPr marL="171450" lvl="0" indent="-171450" algn="l">
                        <a:lnSpc>
                          <a:spcPct val="100000"/>
                        </a:lnSpc>
                        <a:spcBef>
                          <a:spcPts val="0"/>
                        </a:spcBef>
                        <a:spcAft>
                          <a:spcPts val="0"/>
                        </a:spcAft>
                        <a:buFont typeface="Arial" panose="020B0604020202020204" pitchFamily="34" charset="0"/>
                        <a:buChar char="•"/>
                      </a:pPr>
                      <a:r>
                        <a:rPr lang="en-US" sz="1100">
                          <a:latin typeface="+mj-lt"/>
                        </a:rPr>
                        <a:t>b) Analyze information gathered from diverse sources by identifying misconceptions, main and supporting ideas, conflicting information, and point of view or bias. </a:t>
                      </a:r>
                    </a:p>
                    <a:p>
                      <a:pPr lvl="0" algn="l">
                        <a:lnSpc>
                          <a:spcPct val="100000"/>
                        </a:lnSpc>
                        <a:spcBef>
                          <a:spcPts val="0"/>
                        </a:spcBef>
                        <a:spcAft>
                          <a:spcPts val="0"/>
                        </a:spcAft>
                        <a:buNone/>
                      </a:pPr>
                      <a:r>
                        <a:rPr lang="en-US" sz="1100">
                          <a:latin typeface="+mj-lt"/>
                        </a:rPr>
                        <a:t>• c) Evaluate and select evidence from a variety of sources to introduce counterclaims and to support claims. </a:t>
                      </a:r>
                    </a:p>
                    <a:p>
                      <a:pPr lvl="0" algn="l">
                        <a:lnSpc>
                          <a:spcPct val="100000"/>
                        </a:lnSpc>
                        <a:spcBef>
                          <a:spcPts val="0"/>
                        </a:spcBef>
                        <a:spcAft>
                          <a:spcPts val="0"/>
                        </a:spcAft>
                        <a:buNone/>
                      </a:pPr>
                      <a:r>
                        <a:rPr lang="en-US" sz="1100">
                          <a:latin typeface="+mj-lt"/>
                        </a:rPr>
                        <a:t>• d) Cite sources for both quoted and paraphrased ideas using a standard method of documentation, such as that of the Modern Language Association (MLA) or the American Psychological Association (APA). </a:t>
                      </a:r>
                    </a:p>
                    <a:p>
                      <a:pPr lvl="0" algn="l">
                        <a:lnSpc>
                          <a:spcPct val="100000"/>
                        </a:lnSpc>
                        <a:spcBef>
                          <a:spcPts val="0"/>
                        </a:spcBef>
                        <a:spcAft>
                          <a:spcPts val="0"/>
                        </a:spcAft>
                        <a:buNone/>
                      </a:pPr>
                      <a:r>
                        <a:rPr lang="en-US" sz="1100">
                          <a:latin typeface="+mj-lt"/>
                        </a:rPr>
                        <a:t>• e) Define the meaning and consequences of plagiarism and follow ethical and legal guidelines for gathering and using information. .</a:t>
                      </a:r>
                    </a:p>
                    <a:p>
                      <a:pPr lvl="0" algn="l">
                        <a:lnSpc>
                          <a:spcPct val="100000"/>
                        </a:lnSpc>
                        <a:spcBef>
                          <a:spcPts val="0"/>
                        </a:spcBef>
                        <a:spcAft>
                          <a:spcPts val="0"/>
                        </a:spcAft>
                        <a:buNone/>
                      </a:pPr>
                      <a:r>
                        <a:rPr lang="en-US" sz="1100">
                          <a:latin typeface="+mj-lt"/>
                        </a:rPr>
                        <a:t>• f) Demonstrate ethical use of the Internet.</a:t>
                      </a:r>
                      <a:endParaRPr lang="en-US" sz="1100">
                        <a:solidFill>
                          <a:schemeClr val="accent1"/>
                        </a:solidFill>
                        <a:latin typeface="+mj-lt"/>
                      </a:endParaRPr>
                    </a:p>
                    <a:p>
                      <a:pPr lvl="0" algn="l">
                        <a:lnSpc>
                          <a:spcPct val="100000"/>
                        </a:lnSpc>
                        <a:spcBef>
                          <a:spcPts val="0"/>
                        </a:spcBef>
                        <a:spcAft>
                          <a:spcPts val="0"/>
                        </a:spcAft>
                        <a:buNone/>
                      </a:pPr>
                      <a:br>
                        <a:rPr lang="en-US"/>
                      </a:br>
                      <a:endParaRPr lang="en-US" sz="1100" b="0" i="0" u="none" strike="noStrike" noProof="0">
                        <a:solidFill>
                          <a:srgbClr val="000000"/>
                        </a:solidFill>
                        <a:effectLst/>
                        <a:highlight>
                          <a:srgbClr val="FFFFFF"/>
                        </a:highlight>
                        <a:latin typeface="Georgia"/>
                      </a:endParaRPr>
                    </a:p>
                    <a:p>
                      <a:pPr fontAlgn="t"/>
                      <a:br>
                        <a:rPr lang="en-US">
                          <a:effectLst/>
                          <a:highlight>
                            <a:srgbClr val="FFFFFF"/>
                          </a:highlight>
                        </a:rPr>
                      </a:b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Clr>
                          <a:srgbClr val="003C71"/>
                        </a:buClr>
                        <a:buNone/>
                      </a:pPr>
                      <a:r>
                        <a:rPr lang="en-US" sz="1300" b="1">
                          <a:solidFill>
                            <a:schemeClr val="accent1"/>
                          </a:solidFill>
                          <a:latin typeface="+mj-lt"/>
                        </a:rPr>
                        <a:t>1</a:t>
                      </a:r>
                      <a:r>
                        <a:rPr lang="en-US" sz="1300" b="1">
                          <a:latin typeface="+mj-lt"/>
                        </a:rPr>
                        <a:t>0.R The student will conduct research and read a series of conceptually related texts on selected topics to build knowledge on grade-ten content, texts, and areas prompted by student interest.</a:t>
                      </a:r>
                    </a:p>
                    <a:p>
                      <a:pPr lvl="0" algn="l">
                        <a:lnSpc>
                          <a:spcPct val="100000"/>
                        </a:lnSpc>
                        <a:spcBef>
                          <a:spcPts val="0"/>
                        </a:spcBef>
                        <a:spcAft>
                          <a:spcPts val="0"/>
                        </a:spcAft>
                        <a:buClr>
                          <a:srgbClr val="003C71"/>
                        </a:buClr>
                        <a:buNone/>
                      </a:pPr>
                      <a:r>
                        <a:rPr lang="en-US" sz="1100">
                          <a:solidFill>
                            <a:schemeClr val="accent1"/>
                          </a:solidFill>
                          <a:latin typeface="+mj-lt"/>
                        </a:rPr>
                        <a:t>1</a:t>
                      </a:r>
                      <a:r>
                        <a:rPr lang="en-US" sz="1100">
                          <a:latin typeface="+mj-lt"/>
                        </a:rPr>
                        <a:t>0.R.1 Evaluation and Synthesis of Information </a:t>
                      </a:r>
                    </a:p>
                    <a:p>
                      <a:pPr marL="228600" lvl="0" indent="-228600" algn="l">
                        <a:lnSpc>
                          <a:spcPct val="100000"/>
                        </a:lnSpc>
                        <a:spcBef>
                          <a:spcPts val="0"/>
                        </a:spcBef>
                        <a:spcAft>
                          <a:spcPts val="0"/>
                        </a:spcAft>
                        <a:buClr>
                          <a:srgbClr val="003C71"/>
                        </a:buClr>
                        <a:buAutoNum type="alphaUcPeriod"/>
                      </a:pPr>
                      <a:r>
                        <a:rPr lang="en-US" sz="1100">
                          <a:latin typeface="+mj-lt"/>
                        </a:rPr>
                        <a:t>Formulate and revise questions about a research topic, broadening or narrowing the inquiry as necessary.</a:t>
                      </a:r>
                    </a:p>
                    <a:p>
                      <a:pPr marL="228600" lvl="0" indent="-228600" algn="l">
                        <a:lnSpc>
                          <a:spcPct val="100000"/>
                        </a:lnSpc>
                        <a:spcBef>
                          <a:spcPts val="0"/>
                        </a:spcBef>
                        <a:spcAft>
                          <a:spcPts val="0"/>
                        </a:spcAft>
                        <a:buClr>
                          <a:srgbClr val="003C71"/>
                        </a:buClr>
                        <a:buAutoNum type="alphaUcPeriod"/>
                      </a:pPr>
                      <a:r>
                        <a:rPr lang="en-US" sz="1100">
                          <a:latin typeface="+mj-lt"/>
                        </a:rPr>
                        <a:t>Gather and organize information from various sources, including internet resources, electronic databases, and other technology. </a:t>
                      </a:r>
                    </a:p>
                    <a:p>
                      <a:pPr marL="228600" lvl="0" indent="-228600" algn="l">
                        <a:lnSpc>
                          <a:spcPct val="100000"/>
                        </a:lnSpc>
                        <a:spcBef>
                          <a:spcPts val="0"/>
                        </a:spcBef>
                        <a:spcAft>
                          <a:spcPts val="0"/>
                        </a:spcAft>
                        <a:buClr>
                          <a:srgbClr val="003C71"/>
                        </a:buClr>
                        <a:buAutoNum type="alphaUcPeriod"/>
                      </a:pPr>
                      <a:r>
                        <a:rPr lang="en-US" sz="1100">
                          <a:latin typeface="+mj-lt"/>
                        </a:rPr>
                        <a:t>Objectively evaluate primary and secondary sources for their credibility, reliability, accuracy, usefulness, and limitations, that includes identifying their main and supporting ideas, points of view, conflicting information, and any misconceptions or biases. </a:t>
                      </a:r>
                    </a:p>
                    <a:p>
                      <a:pPr marL="228600" lvl="0" indent="-228600" algn="l">
                        <a:lnSpc>
                          <a:spcPct val="100000"/>
                        </a:lnSpc>
                        <a:spcBef>
                          <a:spcPts val="0"/>
                        </a:spcBef>
                        <a:spcAft>
                          <a:spcPts val="0"/>
                        </a:spcAft>
                        <a:buClr>
                          <a:srgbClr val="003C71"/>
                        </a:buClr>
                        <a:buAutoNum type="alphaUcPeriod"/>
                      </a:pPr>
                      <a:r>
                        <a:rPr lang="en-US" sz="1100">
                          <a:latin typeface="+mj-lt"/>
                        </a:rPr>
                        <a:t>Synthesize multiple streams of information from a variety of sources to support claims and introduce counterclaims. </a:t>
                      </a:r>
                    </a:p>
                    <a:p>
                      <a:pPr marL="228600" lvl="0" indent="-228600" algn="l">
                        <a:lnSpc>
                          <a:spcPct val="100000"/>
                        </a:lnSpc>
                        <a:spcBef>
                          <a:spcPts val="0"/>
                        </a:spcBef>
                        <a:spcAft>
                          <a:spcPts val="0"/>
                        </a:spcAft>
                        <a:buClr>
                          <a:srgbClr val="003C71"/>
                        </a:buClr>
                        <a:buAutoNum type="alphaUcPeriod"/>
                      </a:pPr>
                      <a:r>
                        <a:rPr lang="en-US" sz="1100">
                          <a:latin typeface="+mj-lt"/>
                        </a:rPr>
                        <a:t>Create research products aligned with the demands of the reading and writing standards. </a:t>
                      </a:r>
                    </a:p>
                    <a:p>
                      <a:pPr marL="228600" lvl="0" indent="-228600" algn="l">
                        <a:lnSpc>
                          <a:spcPct val="100000"/>
                        </a:lnSpc>
                        <a:spcBef>
                          <a:spcPts val="0"/>
                        </a:spcBef>
                        <a:spcAft>
                          <a:spcPts val="0"/>
                        </a:spcAft>
                        <a:buClr>
                          <a:srgbClr val="003C71"/>
                        </a:buClr>
                        <a:buAutoNum type="alphaUcPeriod"/>
                      </a:pPr>
                      <a:r>
                        <a:rPr lang="en-US" sz="1100">
                          <a:latin typeface="+mj-lt"/>
                        </a:rPr>
                        <a:t>Cite primary and secondary sources for quoted and paraphrased ideas using a standard method of documentation, such as the Modern Language Association (MLA) or the American Psychological Association (APA). </a:t>
                      </a:r>
                    </a:p>
                    <a:p>
                      <a:pPr marL="228600" lvl="0" indent="-228600" algn="l">
                        <a:lnSpc>
                          <a:spcPct val="100000"/>
                        </a:lnSpc>
                        <a:spcBef>
                          <a:spcPts val="0"/>
                        </a:spcBef>
                        <a:spcAft>
                          <a:spcPts val="0"/>
                        </a:spcAft>
                        <a:buClr>
                          <a:srgbClr val="003C71"/>
                        </a:buClr>
                        <a:buAutoNum type="alphaUcPeriod"/>
                      </a:pPr>
                      <a:r>
                        <a:rPr lang="en-US" sz="1100">
                          <a:latin typeface="+mj-lt"/>
                        </a:rPr>
                        <a:t>Define the meaning and legal consequences of plagiarism and follow ethical and legal guidelines for gathering and using information. </a:t>
                      </a:r>
                    </a:p>
                    <a:p>
                      <a:pPr marL="228600" lvl="0" indent="-228600" algn="l">
                        <a:lnSpc>
                          <a:spcPct val="100000"/>
                        </a:lnSpc>
                        <a:spcBef>
                          <a:spcPts val="0"/>
                        </a:spcBef>
                        <a:spcAft>
                          <a:spcPts val="0"/>
                        </a:spcAft>
                        <a:buClr>
                          <a:srgbClr val="003C71"/>
                        </a:buClr>
                        <a:buAutoNum type="alphaUcPeriod"/>
                      </a:pPr>
                      <a:r>
                        <a:rPr lang="en-US" sz="1100">
                          <a:latin typeface="+mj-lt"/>
                        </a:rPr>
                        <a:t>Demonstrate ethical and responsible use of all sources, including the Internet, Artificial Intelligence (AI), and new technologies, as they develop.</a:t>
                      </a:r>
                      <a:endParaRPr lang="en-US" sz="1100">
                        <a:solidFill>
                          <a:schemeClr val="accent1"/>
                        </a:solidFill>
                        <a:latin typeface="+mj-lt"/>
                      </a:endParaRPr>
                    </a:p>
                    <a:p>
                      <a:pPr lvl="0" indent="0">
                        <a:spcBef>
                          <a:spcPts val="0"/>
                        </a:spcBef>
                        <a:spcAft>
                          <a:spcPts val="0"/>
                        </a:spcAft>
                        <a:buClr>
                          <a:srgbClr val="003C71"/>
                        </a:buClr>
                        <a:buNone/>
                      </a:pPr>
                      <a:endParaRPr lang="en-US">
                        <a:solidFill>
                          <a:schemeClr val="accent1"/>
                        </a:solidFill>
                        <a:latin typeface="Georgia"/>
                      </a:endParaRPr>
                    </a:p>
                    <a:p>
                      <a:pPr marL="52070" indent="-287020" rtl="0" fontAlgn="t">
                        <a:spcBef>
                          <a:spcPts val="0"/>
                        </a:spcBef>
                        <a:spcAft>
                          <a:spcPts val="0"/>
                        </a:spcAft>
                      </a:pPr>
                      <a:br>
                        <a:rPr lang="en-US">
                          <a:solidFill>
                            <a:srgbClr val="003C71"/>
                          </a:solidFill>
                          <a:effectLst/>
                          <a:highlight>
                            <a:srgbClr val="FFFFFF"/>
                          </a:highlight>
                          <a:latin typeface="Georgia"/>
                        </a:rPr>
                      </a:br>
                      <a:r>
                        <a:rPr lang="en-US" sz="1400" b="1">
                          <a:solidFill>
                            <a:schemeClr val="accent1"/>
                          </a:solidFill>
                          <a:effectLst/>
                          <a:highlight>
                            <a:srgbClr val="FFFFFF"/>
                          </a:highlight>
                          <a:latin typeface="Georgia"/>
                        </a:rPr>
                        <a:t> </a:t>
                      </a: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3391" y="4937685"/>
            <a:ext cx="11446479" cy="1692771"/>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u="sng">
                <a:solidFill>
                  <a:srgbClr val="FFFFFF"/>
                </a:solidFill>
                <a:latin typeface="Georgia"/>
                <a:ea typeface="+mn-lt"/>
                <a:cs typeface="+mn-lt"/>
              </a:rPr>
              <a:t>Revisions</a:t>
            </a:r>
            <a:r>
              <a:rPr lang="en-US" sz="1600" b="1">
                <a:solidFill>
                  <a:srgbClr val="FFFFFF"/>
                </a:solidFill>
                <a:latin typeface="Georgia"/>
                <a:ea typeface="+mn-lt"/>
                <a:cs typeface="+mn-lt"/>
              </a:rPr>
              <a:t>:</a:t>
            </a:r>
            <a:endParaRPr lang="en-US">
              <a:latin typeface="Georgia"/>
              <a:ea typeface="+mn-lt"/>
              <a:cs typeface="+mn-lt"/>
            </a:endParaRPr>
          </a:p>
          <a:p>
            <a:r>
              <a:rPr lang="en-US" sz="1100">
                <a:solidFill>
                  <a:schemeClr val="bg2"/>
                </a:solidFill>
                <a:latin typeface="Georgia"/>
                <a:ea typeface="+mn-lt"/>
                <a:cs typeface="+mn-lt"/>
              </a:rPr>
              <a:t>• 10.R.1.A. New standard to formalize the start of the research process. </a:t>
            </a:r>
          </a:p>
          <a:p>
            <a:r>
              <a:rPr lang="en-US" sz="1100">
                <a:solidFill>
                  <a:schemeClr val="bg2"/>
                </a:solidFill>
                <a:latin typeface="Georgia"/>
                <a:ea typeface="+mn-lt"/>
                <a:cs typeface="+mn-lt"/>
              </a:rPr>
              <a:t>• 10.R.1 B. Aligns to 2017 10.8a and 10.8b. Includes types of sources that can be used to gather information while researching.</a:t>
            </a:r>
          </a:p>
          <a:p>
            <a:r>
              <a:rPr lang="en-US" sz="1100">
                <a:solidFill>
                  <a:schemeClr val="bg2"/>
                </a:solidFill>
                <a:latin typeface="Georgia"/>
                <a:ea typeface="+mn-lt"/>
                <a:cs typeface="+mn-lt"/>
              </a:rPr>
              <a:t>• 10.R.1 C. Aligns to 10.8a, 10.8b, and 10.8c. Specifies objectively evaluating primary and secondary sources while researching. </a:t>
            </a:r>
          </a:p>
          <a:p>
            <a:r>
              <a:rPr lang="en-US" sz="1100">
                <a:solidFill>
                  <a:schemeClr val="bg2"/>
                </a:solidFill>
                <a:latin typeface="Georgia"/>
                <a:ea typeface="+mn-lt"/>
                <a:cs typeface="+mn-lt"/>
              </a:rPr>
              <a:t>• 10.R.1 D. - Aligns to 2017 10.8c. </a:t>
            </a:r>
          </a:p>
          <a:p>
            <a:r>
              <a:rPr lang="en-US" sz="1100">
                <a:solidFill>
                  <a:schemeClr val="bg2"/>
                </a:solidFill>
                <a:latin typeface="Georgia"/>
                <a:ea typeface="+mn-lt"/>
                <a:cs typeface="+mn-lt"/>
              </a:rPr>
              <a:t>• 10.R.1.E. Aligns to the language of 10.8</a:t>
            </a:r>
          </a:p>
          <a:p>
            <a:r>
              <a:rPr lang="en-US" sz="1100">
                <a:solidFill>
                  <a:schemeClr val="bg2"/>
                </a:solidFill>
                <a:latin typeface="Georgia"/>
                <a:ea typeface="+mn-lt"/>
                <a:cs typeface="+mn-lt"/>
              </a:rPr>
              <a:t>• 10.R.1 F. Aligns to 2017 10.8d and clarifies citing primary and secondary sources appropriately for quoted and paraphrased ideas. </a:t>
            </a:r>
          </a:p>
          <a:p>
            <a:r>
              <a:rPr lang="en-US" sz="1100">
                <a:solidFill>
                  <a:schemeClr val="bg2"/>
                </a:solidFill>
                <a:latin typeface="Georgia"/>
                <a:ea typeface="+mn-lt"/>
                <a:cs typeface="+mn-lt"/>
              </a:rPr>
              <a:t>• 10.R.1 G. - Aligns to 2017 10.8e. </a:t>
            </a:r>
          </a:p>
          <a:p>
            <a:r>
              <a:rPr lang="en-US" sz="1100">
                <a:solidFill>
                  <a:schemeClr val="bg2"/>
                </a:solidFill>
                <a:latin typeface="Georgia"/>
                <a:ea typeface="+mn-lt"/>
                <a:cs typeface="+mn-lt"/>
              </a:rPr>
              <a:t>• 10.R.1 H. - Aligns to 2017 10.8f and includes ethical use of all sources, including the Internet, Artificial Intelligence, and new technologies as they develop</a:t>
            </a:r>
            <a:endParaRPr lang="en-US" sz="1100">
              <a:solidFill>
                <a:schemeClr val="bg2"/>
              </a:solidFill>
              <a:latin typeface="Georgia"/>
              <a:cs typeface="Calibri"/>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08239211"/>
      </p:ext>
    </p:extLst>
  </p:cSld>
  <p:clrMapOvr>
    <a:masterClrMapping/>
  </p:clrMapOvr>
  <mc:AlternateContent xmlns:mc="http://schemas.openxmlformats.org/markup-compatibility/2006" xmlns:p14="http://schemas.microsoft.com/office/powerpoint/2010/main">
    <mc:Choice Requires="p14">
      <p:transition spd="slow" p14:dur="2000" advTm="74115"/>
    </mc:Choice>
    <mc:Fallback xmlns="">
      <p:transition spd="slow" advTm="74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5B8AD4-CAB7-3691-1F9E-F5C6D3BB896F}"/>
              </a:ext>
            </a:extLst>
          </p:cNvPr>
          <p:cNvSpPr>
            <a:spLocks noGrp="1"/>
          </p:cNvSpPr>
          <p:nvPr>
            <p:ph type="sldNum" sz="quarter" idx="12"/>
          </p:nvPr>
        </p:nvSpPr>
        <p:spPr/>
        <p:txBody>
          <a:bodyPr/>
          <a:lstStyle/>
          <a:p>
            <a:fld id="{B2102BAA-C61A-4A39-BDF1-4340D572B82C}" type="slidenum">
              <a:rPr lang="en-US" smtClean="0"/>
              <a:t>39</a:t>
            </a:fld>
            <a:endParaRPr lang="en-US"/>
          </a:p>
        </p:txBody>
      </p:sp>
      <p:sp>
        <p:nvSpPr>
          <p:cNvPr id="5" name="Content Placeholder 4">
            <a:extLst>
              <a:ext uri="{FF2B5EF4-FFF2-40B4-BE49-F238E27FC236}">
                <a16:creationId xmlns:a16="http://schemas.microsoft.com/office/drawing/2014/main" id="{7FD27F13-2CA7-9F1A-CAE0-339F8BEA7C72}"/>
              </a:ext>
            </a:extLst>
          </p:cNvPr>
          <p:cNvSpPr>
            <a:spLocks noGrp="1"/>
          </p:cNvSpPr>
          <p:nvPr>
            <p:ph idx="1"/>
          </p:nvPr>
        </p:nvSpPr>
        <p:spPr/>
        <p:txBody>
          <a:bodyPr vert="horz" lIns="91440" tIns="45720" rIns="91440" bIns="45720" rtlCol="0" anchor="t">
            <a:normAutofit/>
          </a:bodyPr>
          <a:lstStyle/>
          <a:p>
            <a:r>
              <a:rPr lang="en-US">
                <a:latin typeface="Georgia"/>
                <a:cs typeface="Calibri"/>
              </a:rPr>
              <a:t>The revisions made in the 2024 </a:t>
            </a:r>
            <a:r>
              <a:rPr lang="en-US" i="1">
                <a:latin typeface="Georgia"/>
                <a:cs typeface="Calibri"/>
              </a:rPr>
              <a:t>English Standards of Learning</a:t>
            </a:r>
            <a:r>
              <a:rPr lang="en-US">
                <a:latin typeface="Georgia"/>
                <a:cs typeface="Calibri"/>
              </a:rPr>
              <a:t> will raise academic expectations for students and schools and provide a clear and vertically coherent set of expectations to educators and families. </a:t>
            </a:r>
          </a:p>
          <a:p>
            <a:r>
              <a:rPr lang="en-US">
                <a:latin typeface="Georgia"/>
                <a:cs typeface="Calibri"/>
              </a:rPr>
              <a:t>A focus on Developing Skilled Readers and Building Reading Stamina will ensure that every student is equipped access to educational experience that prepare them for their postsecondary opportunities. </a:t>
            </a:r>
          </a:p>
          <a:p>
            <a:r>
              <a:rPr lang="en-US">
                <a:latin typeface="Georgia"/>
                <a:cs typeface="Calibri"/>
              </a:rPr>
              <a:t>Clear and coherent academic standards allow for common expectations of mastery for students, families, school staff, and assessment designers. </a:t>
            </a:r>
          </a:p>
        </p:txBody>
      </p:sp>
      <p:sp>
        <p:nvSpPr>
          <p:cNvPr id="3" name="Text Placeholder 2">
            <a:extLst>
              <a:ext uri="{FF2B5EF4-FFF2-40B4-BE49-F238E27FC236}">
                <a16:creationId xmlns:a16="http://schemas.microsoft.com/office/drawing/2014/main" id="{3419F43F-A450-F3FA-AAF2-D346A481F4A2}"/>
              </a:ext>
            </a:extLst>
          </p:cNvPr>
          <p:cNvSpPr>
            <a:spLocks noGrp="1"/>
          </p:cNvSpPr>
          <p:nvPr>
            <p:ph type="body" sz="quarter" idx="13"/>
          </p:nvPr>
        </p:nvSpPr>
        <p:spPr/>
        <p:txBody>
          <a:bodyPr vert="horz" lIns="822960" tIns="640080" rIns="91440" bIns="45720" rtlCol="0" anchor="t">
            <a:normAutofit/>
          </a:bodyPr>
          <a:lstStyle/>
          <a:p>
            <a:r>
              <a:rPr lang="en-US"/>
              <a:t>Best in Class- Standards of Learning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56339788"/>
      </p:ext>
    </p:extLst>
  </p:cSld>
  <p:clrMapOvr>
    <a:masterClrMapping/>
  </p:clrMapOvr>
  <mc:AlternateContent xmlns:mc="http://schemas.openxmlformats.org/markup-compatibility/2006" xmlns:p14="http://schemas.microsoft.com/office/powerpoint/2010/main">
    <mc:Choice Requires="p14">
      <p:transition spd="slow" p14:dur="2000" advTm="34888"/>
    </mc:Choice>
    <mc:Fallback xmlns="">
      <p:transition spd="slow" advTm="34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DE9D8A-77F8-8998-8721-8CA5CB874867}"/>
              </a:ext>
            </a:extLst>
          </p:cNvPr>
          <p:cNvSpPr>
            <a:spLocks noGrp="1"/>
          </p:cNvSpPr>
          <p:nvPr>
            <p:ph type="sldNum" sz="quarter" idx="12"/>
          </p:nvPr>
        </p:nvSpPr>
        <p:spPr/>
        <p:txBody>
          <a:bodyPr/>
          <a:lstStyle/>
          <a:p>
            <a:fld id="{B2102BAA-C61A-4A39-BDF1-4340D572B82C}" type="slidenum">
              <a:rPr lang="en-US" smtClean="0"/>
              <a:t>4</a:t>
            </a:fld>
            <a:endParaRPr lang="en-US"/>
          </a:p>
        </p:txBody>
      </p:sp>
      <p:sp>
        <p:nvSpPr>
          <p:cNvPr id="4" name="Text Placeholder 3">
            <a:extLst>
              <a:ext uri="{FF2B5EF4-FFF2-40B4-BE49-F238E27FC236}">
                <a16:creationId xmlns:a16="http://schemas.microsoft.com/office/drawing/2014/main" id="{1ABC4D54-C2C7-C7B4-0941-E61950E1EF48}"/>
              </a:ext>
            </a:extLst>
          </p:cNvPr>
          <p:cNvSpPr>
            <a:spLocks noGrp="1"/>
          </p:cNvSpPr>
          <p:nvPr>
            <p:ph type="body" sz="quarter" idx="13"/>
          </p:nvPr>
        </p:nvSpPr>
        <p:spPr/>
        <p:txBody>
          <a:bodyPr vert="horz" lIns="822960" tIns="640080" rIns="91440" bIns="45720" rtlCol="0" anchor="t">
            <a:normAutofit/>
          </a:bodyPr>
          <a:lstStyle/>
          <a:p>
            <a:r>
              <a:rPr lang="en-US" sz="3200" b="1">
                <a:ea typeface="+mj-lt"/>
                <a:cs typeface="+mj-lt"/>
              </a:rPr>
              <a:t>Implementation Timeline</a:t>
            </a:r>
            <a:endParaRPr lang="en-US"/>
          </a:p>
        </p:txBody>
      </p:sp>
      <p:graphicFrame>
        <p:nvGraphicFramePr>
          <p:cNvPr id="6" name="Table 5">
            <a:extLst>
              <a:ext uri="{FF2B5EF4-FFF2-40B4-BE49-F238E27FC236}">
                <a16:creationId xmlns:a16="http://schemas.microsoft.com/office/drawing/2014/main" id="{7C62B356-3BD1-5E94-8D01-365716F24963}"/>
              </a:ext>
            </a:extLst>
          </p:cNvPr>
          <p:cNvGraphicFramePr>
            <a:graphicFrameLocks noGrp="1"/>
          </p:cNvGraphicFramePr>
          <p:nvPr>
            <p:extLst>
              <p:ext uri="{D42A27DB-BD31-4B8C-83A1-F6EECF244321}">
                <p14:modId xmlns:p14="http://schemas.microsoft.com/office/powerpoint/2010/main" val="3312268932"/>
              </p:ext>
            </p:extLst>
          </p:nvPr>
        </p:nvGraphicFramePr>
        <p:xfrm>
          <a:off x="922420" y="1453815"/>
          <a:ext cx="10276973" cy="5019675"/>
        </p:xfrm>
        <a:graphic>
          <a:graphicData uri="http://schemas.openxmlformats.org/drawingml/2006/table">
            <a:tbl>
              <a:tblPr bandRow="1">
                <a:tableStyleId>{5C22544A-7EE6-4342-B048-85BDC9FD1C3A}</a:tableStyleId>
              </a:tblPr>
              <a:tblGrid>
                <a:gridCol w="10276973">
                  <a:extLst>
                    <a:ext uri="{9D8B030D-6E8A-4147-A177-3AD203B41FA5}">
                      <a16:colId xmlns:a16="http://schemas.microsoft.com/office/drawing/2014/main" val="2069001751"/>
                    </a:ext>
                  </a:extLst>
                </a:gridCol>
              </a:tblGrid>
              <a:tr h="1283368">
                <a:tc>
                  <a:txBody>
                    <a:bodyPr/>
                    <a:lstStyle/>
                    <a:p>
                      <a:pPr rtl="0" fontAlgn="ctr">
                        <a:spcBef>
                          <a:spcPts val="0"/>
                        </a:spcBef>
                        <a:spcAft>
                          <a:spcPts val="0"/>
                        </a:spcAft>
                      </a:pPr>
                      <a:r>
                        <a:rPr lang="en-US" sz="2000" b="1">
                          <a:effectLst/>
                          <a:highlight>
                            <a:srgbClr val="D0D0EF"/>
                          </a:highlight>
                          <a:latin typeface="Georgia"/>
                        </a:rPr>
                        <a:t>2024 Spring </a:t>
                      </a:r>
                      <a:endParaRPr lang="en-US">
                        <a:effectLst/>
                        <a:highlight>
                          <a:srgbClr val="D0D0EF"/>
                        </a:highlight>
                        <a:latin typeface="Georgia"/>
                      </a:endParaRPr>
                    </a:p>
                    <a:p>
                      <a:pPr rtl="0" fontAlgn="ctr">
                        <a:spcBef>
                          <a:spcPts val="0"/>
                        </a:spcBef>
                        <a:spcAft>
                          <a:spcPts val="0"/>
                        </a:spcAft>
                      </a:pPr>
                      <a:r>
                        <a:rPr lang="en-US" sz="2000">
                          <a:effectLst/>
                          <a:highlight>
                            <a:srgbClr val="D0D0EF"/>
                          </a:highlight>
                          <a:latin typeface="Georgia"/>
                        </a:rPr>
                        <a:t>VDOE staff and teams of teachers and specialists develop and provide support documents around the 2024 Standards, including a crosswalk between the 2017 and 2024 Standards and an Understanding the Standards document for each grade level K-12.  </a:t>
                      </a:r>
                      <a:endParaRPr lang="en-US">
                        <a:effectLst/>
                        <a:highlight>
                          <a:srgbClr val="D0D0EF"/>
                        </a:highlight>
                        <a:latin typeface="Georgia"/>
                      </a:endParaRPr>
                    </a:p>
                  </a:txBody>
                  <a:tcPr marL="76200" marR="762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0D0EF"/>
                    </a:solidFill>
                  </a:tcPr>
                </a:tc>
                <a:extLst>
                  <a:ext uri="{0D108BD9-81ED-4DB2-BD59-A6C34878D82A}">
                    <a16:rowId xmlns:a16="http://schemas.microsoft.com/office/drawing/2014/main" val="1059286828"/>
                  </a:ext>
                </a:extLst>
              </a:tr>
              <a:tr h="2219325">
                <a:tc>
                  <a:txBody>
                    <a:bodyPr/>
                    <a:lstStyle/>
                    <a:p>
                      <a:pPr rtl="0" fontAlgn="ctr">
                        <a:spcBef>
                          <a:spcPts val="0"/>
                        </a:spcBef>
                        <a:spcAft>
                          <a:spcPts val="0"/>
                        </a:spcAft>
                      </a:pPr>
                      <a:r>
                        <a:rPr lang="en-US" sz="2000" b="1">
                          <a:effectLst/>
                          <a:highlight>
                            <a:srgbClr val="FFFF99"/>
                          </a:highlight>
                          <a:latin typeface="Georgia"/>
                        </a:rPr>
                        <a:t>2024 Summer </a:t>
                      </a:r>
                      <a:endParaRPr lang="en-US">
                        <a:effectLst/>
                        <a:highlight>
                          <a:srgbClr val="FFFF99"/>
                        </a:highlight>
                        <a:latin typeface="Georgia"/>
                      </a:endParaRPr>
                    </a:p>
                    <a:p>
                      <a:pPr rtl="0" fontAlgn="ctr">
                        <a:spcBef>
                          <a:spcPts val="0"/>
                        </a:spcBef>
                        <a:spcAft>
                          <a:spcPts val="0"/>
                        </a:spcAft>
                      </a:pPr>
                      <a:r>
                        <a:rPr lang="en-US" sz="2000">
                          <a:effectLst/>
                          <a:highlight>
                            <a:srgbClr val="FFFF99"/>
                          </a:highlight>
                          <a:latin typeface="Georgia"/>
                        </a:rPr>
                        <a:t>VDOE staff will support divisions with professional learning through symposiums across the Commonwealth.  </a:t>
                      </a:r>
                      <a:endParaRPr lang="en-US">
                        <a:effectLst/>
                        <a:highlight>
                          <a:srgbClr val="FFFF99"/>
                        </a:highlight>
                        <a:latin typeface="Georgia"/>
                      </a:endParaRPr>
                    </a:p>
                  </a:txBody>
                  <a:tcPr marL="76200" marR="762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154796042"/>
                  </a:ext>
                </a:extLst>
              </a:tr>
              <a:tr h="1504950">
                <a:tc>
                  <a:txBody>
                    <a:bodyPr/>
                    <a:lstStyle/>
                    <a:p>
                      <a:pPr rtl="0" fontAlgn="ctr">
                        <a:spcBef>
                          <a:spcPts val="0"/>
                        </a:spcBef>
                        <a:spcAft>
                          <a:spcPts val="0"/>
                        </a:spcAft>
                      </a:pPr>
                      <a:r>
                        <a:rPr lang="en-US" sz="2000" b="1">
                          <a:effectLst/>
                          <a:highlight>
                            <a:srgbClr val="CAE8AA"/>
                          </a:highlight>
                          <a:latin typeface="Georgia"/>
                        </a:rPr>
                        <a:t>2024-2025 School Year </a:t>
                      </a:r>
                      <a:endParaRPr lang="en-US">
                        <a:effectLst/>
                        <a:highlight>
                          <a:srgbClr val="CAE8AA"/>
                        </a:highlight>
                        <a:latin typeface="Georgia"/>
                      </a:endParaRPr>
                    </a:p>
                    <a:p>
                      <a:pPr rtl="0" fontAlgn="ctr">
                        <a:spcBef>
                          <a:spcPts val="0"/>
                        </a:spcBef>
                        <a:spcAft>
                          <a:spcPts val="0"/>
                        </a:spcAft>
                      </a:pPr>
                      <a:r>
                        <a:rPr lang="en-US" sz="2000">
                          <a:effectLst/>
                          <a:highlight>
                            <a:srgbClr val="CAE8AA"/>
                          </a:highlight>
                          <a:latin typeface="Georgia"/>
                        </a:rPr>
                        <a:t>Instruction aligns fully to the 2024 </a:t>
                      </a:r>
                      <a:r>
                        <a:rPr lang="en-US" sz="2000" i="1">
                          <a:effectLst/>
                          <a:highlight>
                            <a:srgbClr val="CAE8AA"/>
                          </a:highlight>
                          <a:latin typeface="Georgia"/>
                        </a:rPr>
                        <a:t>English Standards of Learning. </a:t>
                      </a:r>
                      <a:r>
                        <a:rPr lang="en-US" sz="2000">
                          <a:effectLst/>
                          <a:highlight>
                            <a:srgbClr val="CAE8AA"/>
                          </a:highlight>
                          <a:latin typeface="Georgia"/>
                        </a:rPr>
                        <a:t>The VDOE continues to develop resources aligned to the 2024 </a:t>
                      </a:r>
                      <a:r>
                        <a:rPr lang="en-US" sz="2000" i="1">
                          <a:effectLst/>
                          <a:highlight>
                            <a:srgbClr val="CAE8AA"/>
                          </a:highlight>
                          <a:latin typeface="Georgia"/>
                        </a:rPr>
                        <a:t>English Standards of Learning</a:t>
                      </a:r>
                      <a:r>
                        <a:rPr lang="en-US" sz="2000">
                          <a:effectLst/>
                          <a:highlight>
                            <a:srgbClr val="CAE8AA"/>
                          </a:highlight>
                          <a:latin typeface="Georgia"/>
                        </a:rPr>
                        <a:t> and provide professional learning opportunities to school divisions.  </a:t>
                      </a:r>
                      <a:endParaRPr lang="en-US">
                        <a:effectLst/>
                        <a:highlight>
                          <a:srgbClr val="CAE8AA"/>
                        </a:highlight>
                        <a:latin typeface="Georgia"/>
                      </a:endParaRPr>
                    </a:p>
                  </a:txBody>
                  <a:tcPr marL="76200" marR="762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AE8AA"/>
                    </a:solidFill>
                  </a:tcPr>
                </a:tc>
                <a:extLst>
                  <a:ext uri="{0D108BD9-81ED-4DB2-BD59-A6C34878D82A}">
                    <a16:rowId xmlns:a16="http://schemas.microsoft.com/office/drawing/2014/main" val="3364832455"/>
                  </a:ext>
                </a:extLst>
              </a:tr>
            </a:tbl>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45970626"/>
      </p:ext>
    </p:extLst>
  </p:cSld>
  <p:clrMapOvr>
    <a:masterClrMapping/>
  </p:clrMapOvr>
  <mc:AlternateContent xmlns:mc="http://schemas.openxmlformats.org/markup-compatibility/2006" xmlns:p14="http://schemas.microsoft.com/office/powerpoint/2010/main">
    <mc:Choice Requires="p14">
      <p:transition spd="slow" p14:dur="2000" advTm="49704"/>
    </mc:Choice>
    <mc:Fallback xmlns="">
      <p:transition spd="slow" advTm="49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60B75-021C-4F10-958E-3DFBF2FE34BC}"/>
              </a:ext>
            </a:extLst>
          </p:cNvPr>
          <p:cNvSpPr>
            <a:spLocks noGrp="1"/>
          </p:cNvSpPr>
          <p:nvPr>
            <p:ph type="title"/>
          </p:nvPr>
        </p:nvSpPr>
        <p:spPr>
          <a:xfrm>
            <a:off x="288945" y="3321586"/>
            <a:ext cx="4483080" cy="1600200"/>
          </a:xfrm>
        </p:spPr>
        <p:txBody>
          <a:bodyPr>
            <a:normAutofit fontScale="90000"/>
          </a:bodyPr>
          <a:lstStyle/>
          <a:p>
            <a:r>
              <a:rPr lang="en-US"/>
              <a:t>Questions? </a:t>
            </a:r>
            <a:br>
              <a:rPr lang="en-US"/>
            </a:br>
            <a:br>
              <a:rPr lang="en-US"/>
            </a:br>
            <a:r>
              <a:rPr lang="en-US"/>
              <a:t>Reach out to the VDOE English Team</a:t>
            </a:r>
            <a:br>
              <a:rPr lang="en-US"/>
            </a:br>
            <a:br>
              <a:rPr lang="en-US"/>
            </a:br>
            <a:r>
              <a:rPr lang="en-US" sz="2000">
                <a:hlinkClick r:id="rId5"/>
              </a:rPr>
              <a:t>VDOE.English@doe.virginia.gov</a:t>
            </a:r>
            <a:r>
              <a:rPr lang="en-US" sz="2000"/>
              <a:t> </a:t>
            </a:r>
          </a:p>
        </p:txBody>
      </p:sp>
      <p:pic>
        <p:nvPicPr>
          <p:cNvPr id="7" name="Picture Placeholder 6">
            <a:extLst>
              <a:ext uri="{FF2B5EF4-FFF2-40B4-BE49-F238E27FC236}">
                <a16:creationId xmlns:a16="http://schemas.microsoft.com/office/drawing/2014/main" id="{E833FF40-CCC0-3B4C-5BBF-B06DBD21E8A2}"/>
              </a:ext>
            </a:extLst>
          </p:cNvPr>
          <p:cNvPicPr>
            <a:picLocks noGrp="1" noChangeAspect="1"/>
          </p:cNvPicPr>
          <p:nvPr>
            <p:ph type="pic" idx="1"/>
          </p:nvPr>
        </p:nvPicPr>
        <p:blipFill rotWithShape="1">
          <a:blip r:embed="rId6">
            <a:extLst>
              <a:ext uri="{28A0092B-C50C-407E-A947-70E740481C1C}">
                <a14:useLocalDpi xmlns:a14="http://schemas.microsoft.com/office/drawing/2010/main"/>
              </a:ext>
            </a:extLst>
          </a:blip>
          <a:srcRect/>
          <a:stretch/>
        </p:blipFill>
        <p:spPr>
          <a:xfrm>
            <a:off x="5180012" y="786151"/>
            <a:ext cx="6172200" cy="5285697"/>
          </a:xfrm>
        </p:spPr>
      </p:pic>
      <p:sp>
        <p:nvSpPr>
          <p:cNvPr id="5" name="Slide Number Placeholder 4">
            <a:extLst>
              <a:ext uri="{FF2B5EF4-FFF2-40B4-BE49-F238E27FC236}">
                <a16:creationId xmlns:a16="http://schemas.microsoft.com/office/drawing/2014/main" id="{8EFE87F2-9C3C-D344-BCEF-2C14753D88A3}"/>
              </a:ext>
            </a:extLst>
          </p:cNvPr>
          <p:cNvSpPr>
            <a:spLocks noGrp="1"/>
          </p:cNvSpPr>
          <p:nvPr>
            <p:ph type="sldNum" sz="quarter" idx="12"/>
          </p:nvPr>
        </p:nvSpPr>
        <p:spPr/>
        <p:txBody>
          <a:bodyPr/>
          <a:lstStyle/>
          <a:p>
            <a:fld id="{B2102BAA-C61A-4A39-BDF1-4340D572B82C}" type="slidenum">
              <a:rPr lang="en-US" smtClean="0"/>
              <a:t>40</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90301500"/>
      </p:ext>
    </p:extLst>
  </p:cSld>
  <p:clrMapOvr>
    <a:masterClrMapping/>
  </p:clrMapOvr>
  <mc:AlternateContent xmlns:mc="http://schemas.openxmlformats.org/markup-compatibility/2006" xmlns:p14="http://schemas.microsoft.com/office/powerpoint/2010/main">
    <mc:Choice Requires="p14">
      <p:transition spd="slow" p14:dur="2000" advTm="15525"/>
    </mc:Choice>
    <mc:Fallback xmlns="">
      <p:transition spd="slow" advTm="15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5183C3-4EFD-C564-D0EE-14324CA3B702}"/>
              </a:ext>
            </a:extLst>
          </p:cNvPr>
          <p:cNvSpPr>
            <a:spLocks noGrp="1"/>
          </p:cNvSpPr>
          <p:nvPr>
            <p:ph type="sldNum" sz="quarter" idx="12"/>
          </p:nvPr>
        </p:nvSpPr>
        <p:spPr/>
        <p:txBody>
          <a:bodyPr/>
          <a:lstStyle/>
          <a:p>
            <a:fld id="{B2102BAA-C61A-4A39-BDF1-4340D572B82C}" type="slidenum">
              <a:rPr lang="en-US" smtClean="0"/>
              <a:t>5</a:t>
            </a:fld>
            <a:endParaRPr lang="en-US"/>
          </a:p>
        </p:txBody>
      </p:sp>
      <p:sp>
        <p:nvSpPr>
          <p:cNvPr id="3" name="Content Placeholder 2">
            <a:extLst>
              <a:ext uri="{FF2B5EF4-FFF2-40B4-BE49-F238E27FC236}">
                <a16:creationId xmlns:a16="http://schemas.microsoft.com/office/drawing/2014/main" id="{6CFDC2C7-0670-85F4-9FD2-3A9D15ED3183}"/>
              </a:ext>
            </a:extLst>
          </p:cNvPr>
          <p:cNvSpPr>
            <a:spLocks noGrp="1"/>
          </p:cNvSpPr>
          <p:nvPr>
            <p:ph idx="1"/>
          </p:nvPr>
        </p:nvSpPr>
        <p:spPr/>
        <p:txBody>
          <a:bodyPr vert="horz" lIns="91440" tIns="45720" rIns="91440" bIns="45720" rtlCol="0" anchor="t">
            <a:normAutofit/>
          </a:bodyPr>
          <a:lstStyle/>
          <a:p>
            <a:r>
              <a:rPr lang="en-US" sz="3000">
                <a:solidFill>
                  <a:srgbClr val="000000"/>
                </a:solidFill>
                <a:latin typeface="Georgia"/>
                <a:ea typeface="+mn-lt"/>
                <a:cs typeface="+mn-lt"/>
              </a:rPr>
              <a:t>Highlighted and provided clarity on the expectations for foundational literacy skills. </a:t>
            </a:r>
            <a:endParaRPr lang="en-US">
              <a:latin typeface="Georgia"/>
              <a:cs typeface="Calibri"/>
            </a:endParaRPr>
          </a:p>
          <a:p>
            <a:r>
              <a:rPr lang="en-US" sz="3000">
                <a:solidFill>
                  <a:srgbClr val="000000"/>
                </a:solidFill>
                <a:latin typeface="Georgia"/>
                <a:ea typeface="+mn-lt"/>
                <a:cs typeface="+mn-lt"/>
              </a:rPr>
              <a:t>Addition of the Developing Skilled Readers and Building Reading Stamina Strand. </a:t>
            </a:r>
            <a:endParaRPr lang="en-US">
              <a:latin typeface="Georgia"/>
            </a:endParaRPr>
          </a:p>
          <a:p>
            <a:r>
              <a:rPr lang="en-US" sz="3000">
                <a:solidFill>
                  <a:srgbClr val="000000"/>
                </a:solidFill>
                <a:latin typeface="Georgia"/>
                <a:ea typeface="+mn-lt"/>
                <a:cs typeface="+mn-lt"/>
              </a:rPr>
              <a:t>Provided clarity for grade level expectations around text complexity. </a:t>
            </a:r>
            <a:endParaRPr lang="en-US">
              <a:latin typeface="Georgia"/>
            </a:endParaRPr>
          </a:p>
          <a:p>
            <a:r>
              <a:rPr lang="en-US" sz="3000">
                <a:solidFill>
                  <a:srgbClr val="000000"/>
                </a:solidFill>
                <a:latin typeface="Georgia"/>
                <a:ea typeface="+mn-lt"/>
                <a:cs typeface="+mn-lt"/>
              </a:rPr>
              <a:t>Ensured coherence within a grade level between the strands, and vertically across grade levels.</a:t>
            </a:r>
            <a:endParaRPr lang="en-US">
              <a:latin typeface="Georgia"/>
            </a:endParaRPr>
          </a:p>
          <a:p>
            <a:endParaRPr lang="en-US">
              <a:cs typeface="Calibri"/>
            </a:endParaRPr>
          </a:p>
        </p:txBody>
      </p:sp>
      <p:sp>
        <p:nvSpPr>
          <p:cNvPr id="4" name="Text Placeholder 3">
            <a:extLst>
              <a:ext uri="{FF2B5EF4-FFF2-40B4-BE49-F238E27FC236}">
                <a16:creationId xmlns:a16="http://schemas.microsoft.com/office/drawing/2014/main" id="{8609C545-340A-C580-6D1A-4BB516FA0431}"/>
              </a:ext>
            </a:extLst>
          </p:cNvPr>
          <p:cNvSpPr>
            <a:spLocks noGrp="1"/>
          </p:cNvSpPr>
          <p:nvPr>
            <p:ph type="body" sz="quarter" idx="13"/>
          </p:nvPr>
        </p:nvSpPr>
        <p:spPr/>
        <p:txBody>
          <a:bodyPr vert="horz" lIns="822960" tIns="640080" rIns="91440" bIns="45720" rtlCol="0" anchor="t">
            <a:normAutofit/>
          </a:bodyPr>
          <a:lstStyle/>
          <a:p>
            <a:r>
              <a:rPr lang="en-US"/>
              <a:t>2024 SOL Notable Changes</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45498897"/>
      </p:ext>
    </p:extLst>
  </p:cSld>
  <p:clrMapOvr>
    <a:masterClrMapping/>
  </p:clrMapOvr>
  <mc:AlternateContent xmlns:mc="http://schemas.openxmlformats.org/markup-compatibility/2006" xmlns:p14="http://schemas.microsoft.com/office/powerpoint/2010/main">
    <mc:Choice Requires="p14">
      <p:transition spd="slow" p14:dur="2000" advTm="44493"/>
    </mc:Choice>
    <mc:Fallback xmlns="">
      <p:transition spd="slow" advTm="44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5183C3-4EFD-C564-D0EE-14324CA3B702}"/>
              </a:ext>
            </a:extLst>
          </p:cNvPr>
          <p:cNvSpPr>
            <a:spLocks noGrp="1"/>
          </p:cNvSpPr>
          <p:nvPr>
            <p:ph type="sldNum" sz="quarter" idx="12"/>
          </p:nvPr>
        </p:nvSpPr>
        <p:spPr/>
        <p:txBody>
          <a:bodyPr/>
          <a:lstStyle/>
          <a:p>
            <a:fld id="{B2102BAA-C61A-4A39-BDF1-4340D572B82C}" type="slidenum">
              <a:rPr lang="en-US" smtClean="0"/>
              <a:t>6</a:t>
            </a:fld>
            <a:endParaRPr lang="en-US"/>
          </a:p>
        </p:txBody>
      </p:sp>
      <p:sp>
        <p:nvSpPr>
          <p:cNvPr id="4" name="Text Placeholder 3">
            <a:extLst>
              <a:ext uri="{FF2B5EF4-FFF2-40B4-BE49-F238E27FC236}">
                <a16:creationId xmlns:a16="http://schemas.microsoft.com/office/drawing/2014/main" id="{8609C545-340A-C580-6D1A-4BB516FA0431}"/>
              </a:ext>
            </a:extLst>
          </p:cNvPr>
          <p:cNvSpPr>
            <a:spLocks noGrp="1"/>
          </p:cNvSpPr>
          <p:nvPr>
            <p:ph type="body" sz="quarter" idx="13"/>
          </p:nvPr>
        </p:nvSpPr>
        <p:spPr/>
        <p:txBody>
          <a:bodyPr vert="horz" lIns="822960" tIns="640080" rIns="91440" bIns="45720" rtlCol="0" anchor="t">
            <a:normAutofit/>
          </a:bodyPr>
          <a:lstStyle/>
          <a:p>
            <a:r>
              <a:rPr lang="en-US"/>
              <a:t>Overview of Revisions to the Strands</a:t>
            </a:r>
          </a:p>
        </p:txBody>
      </p:sp>
      <p:graphicFrame>
        <p:nvGraphicFramePr>
          <p:cNvPr id="8" name="Table 7">
            <a:extLst>
              <a:ext uri="{FF2B5EF4-FFF2-40B4-BE49-F238E27FC236}">
                <a16:creationId xmlns:a16="http://schemas.microsoft.com/office/drawing/2014/main" id="{A50A60DC-4361-3E7C-F500-B28CCBF4655D}"/>
              </a:ext>
            </a:extLst>
          </p:cNvPr>
          <p:cNvGraphicFramePr>
            <a:graphicFrameLocks noGrp="1"/>
          </p:cNvGraphicFramePr>
          <p:nvPr>
            <p:extLst>
              <p:ext uri="{D42A27DB-BD31-4B8C-83A1-F6EECF244321}">
                <p14:modId xmlns:p14="http://schemas.microsoft.com/office/powerpoint/2010/main" val="2657692073"/>
              </p:ext>
            </p:extLst>
          </p:nvPr>
        </p:nvGraphicFramePr>
        <p:xfrm>
          <a:off x="261556" y="1445678"/>
          <a:ext cx="11670626" cy="5400875"/>
        </p:xfrm>
        <a:graphic>
          <a:graphicData uri="http://schemas.openxmlformats.org/drawingml/2006/table">
            <a:tbl>
              <a:tblPr bandRow="1">
                <a:tableStyleId>{5C22544A-7EE6-4342-B048-85BDC9FD1C3A}</a:tableStyleId>
              </a:tblPr>
              <a:tblGrid>
                <a:gridCol w="5835313">
                  <a:extLst>
                    <a:ext uri="{9D8B030D-6E8A-4147-A177-3AD203B41FA5}">
                      <a16:colId xmlns:a16="http://schemas.microsoft.com/office/drawing/2014/main" val="2289904520"/>
                    </a:ext>
                  </a:extLst>
                </a:gridCol>
                <a:gridCol w="5835313">
                  <a:extLst>
                    <a:ext uri="{9D8B030D-6E8A-4147-A177-3AD203B41FA5}">
                      <a16:colId xmlns:a16="http://schemas.microsoft.com/office/drawing/2014/main" val="2379661769"/>
                    </a:ext>
                  </a:extLst>
                </a:gridCol>
              </a:tblGrid>
              <a:tr h="461210">
                <a:tc>
                  <a:txBody>
                    <a:bodyPr/>
                    <a:lstStyle/>
                    <a:p>
                      <a:pPr algn="ctr" rtl="0" fontAlgn="t">
                        <a:spcBef>
                          <a:spcPts val="0"/>
                        </a:spcBef>
                        <a:spcAft>
                          <a:spcPts val="0"/>
                        </a:spcAft>
                      </a:pPr>
                      <a:r>
                        <a:rPr lang="en-US" sz="2400" b="1">
                          <a:solidFill>
                            <a:srgbClr val="FFFFFF"/>
                          </a:solidFill>
                          <a:effectLst/>
                          <a:highlight>
                            <a:srgbClr val="000000"/>
                          </a:highlight>
                          <a:latin typeface="Georgia"/>
                        </a:rPr>
                        <a:t>2017</a:t>
                      </a:r>
                      <a:endParaRPr lang="en-US">
                        <a:effectLst/>
                        <a:highlight>
                          <a:srgbClr val="000000"/>
                        </a:highlight>
                        <a:latin typeface="Georgia"/>
                      </a:endParaRPr>
                    </a:p>
                  </a:txBody>
                  <a:tcPr marL="95250" marR="95250" marT="47625" marB="47625">
                    <a:lnL w="28575" cap="flat" cmpd="sng" algn="ctr">
                      <a:solidFill>
                        <a:srgbClr val="000000"/>
                      </a:solidFill>
                      <a:prstDash val="solid"/>
                      <a:round/>
                      <a:headEnd type="none" w="med" len="med"/>
                      <a:tailEnd type="none" w="med" len="med"/>
                    </a:lnL>
                    <a:lnR w="57150" cap="flat" cmpd="sng" algn="ctr">
                      <a:solidFill>
                        <a:srgbClr val="FFFFFF"/>
                      </a:solidFill>
                      <a:prstDash val="solid"/>
                      <a:round/>
                      <a:headEnd type="none" w="med" len="med"/>
                      <a:tailEnd type="none" w="med" len="med"/>
                    </a:lnR>
                    <a:lnT w="28575" cap="flat" cmpd="sng" algn="ctr">
                      <a:solidFill>
                        <a:srgbClr val="000000"/>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000000"/>
                    </a:solidFill>
                  </a:tcPr>
                </a:tc>
                <a:tc>
                  <a:txBody>
                    <a:bodyPr/>
                    <a:lstStyle/>
                    <a:p>
                      <a:pPr algn="ctr" rtl="0" fontAlgn="t">
                        <a:spcBef>
                          <a:spcPts val="0"/>
                        </a:spcBef>
                        <a:spcAft>
                          <a:spcPts val="0"/>
                        </a:spcAft>
                      </a:pPr>
                      <a:r>
                        <a:rPr lang="en-US" sz="2400" b="1">
                          <a:solidFill>
                            <a:srgbClr val="FFFFFF"/>
                          </a:solidFill>
                          <a:effectLst/>
                          <a:highlight>
                            <a:srgbClr val="000000"/>
                          </a:highlight>
                          <a:latin typeface="Georgia"/>
                        </a:rPr>
                        <a:t>2024</a:t>
                      </a:r>
                      <a:endParaRPr lang="en-US">
                        <a:effectLst/>
                        <a:highlight>
                          <a:srgbClr val="000000"/>
                        </a:highlight>
                        <a:latin typeface="Georgia"/>
                      </a:endParaRPr>
                    </a:p>
                  </a:txBody>
                  <a:tcPr marL="95250" marR="95250" marT="47625" marB="47625">
                    <a:lnL w="57150" cap="flat" cmpd="sng" algn="ctr">
                      <a:solidFill>
                        <a:srgbClr val="FFFFFF"/>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000000"/>
                    </a:solidFill>
                  </a:tcPr>
                </a:tc>
                <a:extLst>
                  <a:ext uri="{0D108BD9-81ED-4DB2-BD59-A6C34878D82A}">
                    <a16:rowId xmlns:a16="http://schemas.microsoft.com/office/drawing/2014/main" val="1945647517"/>
                  </a:ext>
                </a:extLst>
              </a:tr>
              <a:tr h="457200">
                <a:tc>
                  <a:txBody>
                    <a:bodyPr/>
                    <a:lstStyle/>
                    <a:p>
                      <a:pPr algn="ctr" rtl="0" fontAlgn="t">
                        <a:spcBef>
                          <a:spcPts val="0"/>
                        </a:spcBef>
                        <a:spcAft>
                          <a:spcPts val="0"/>
                        </a:spcAft>
                      </a:pPr>
                      <a:r>
                        <a:rPr lang="en-US" sz="2000">
                          <a:solidFill>
                            <a:srgbClr val="FFFFFF"/>
                          </a:solidFill>
                          <a:effectLst/>
                          <a:highlight>
                            <a:srgbClr val="000000"/>
                          </a:highlight>
                          <a:latin typeface="Georgia"/>
                        </a:rPr>
                        <a:t>Strands</a:t>
                      </a:r>
                      <a:endParaRPr lang="en-US">
                        <a:effectLst/>
                        <a:highlight>
                          <a:srgbClr val="000000"/>
                        </a:highlight>
                        <a:latin typeface="Georgia"/>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000000"/>
                    </a:solidFill>
                  </a:tcPr>
                </a:tc>
                <a:tc>
                  <a:txBody>
                    <a:bodyPr/>
                    <a:lstStyle/>
                    <a:p>
                      <a:pPr algn="ctr" rtl="0" fontAlgn="t">
                        <a:spcBef>
                          <a:spcPts val="0"/>
                        </a:spcBef>
                        <a:spcAft>
                          <a:spcPts val="0"/>
                        </a:spcAft>
                      </a:pPr>
                      <a:r>
                        <a:rPr lang="en-US" sz="2000">
                          <a:solidFill>
                            <a:srgbClr val="FFFFFF"/>
                          </a:solidFill>
                          <a:effectLst/>
                          <a:highlight>
                            <a:srgbClr val="000000"/>
                          </a:highlight>
                          <a:latin typeface="Georgia"/>
                        </a:rPr>
                        <a:t>Strands</a:t>
                      </a:r>
                      <a:endParaRPr lang="en-US">
                        <a:effectLst/>
                        <a:highlight>
                          <a:srgbClr val="000000"/>
                        </a:highlight>
                        <a:latin typeface="Georgia"/>
                      </a:endParaRPr>
                    </a:p>
                  </a:txBody>
                  <a:tcPr marL="95250" marR="95250" marT="47625" marB="47625">
                    <a:lnL w="12697" cap="flat" cmpd="sng" algn="ctr">
                      <a:solidFill>
                        <a:srgbClr val="FFFFFF"/>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730885310"/>
                  </a:ext>
                </a:extLst>
              </a:tr>
              <a:tr h="409575">
                <a:tc>
                  <a:txBody>
                    <a:bodyPr/>
                    <a:lstStyle/>
                    <a:p>
                      <a:pPr rtl="0" fontAlgn="t">
                        <a:spcBef>
                          <a:spcPts val="0"/>
                        </a:spcBef>
                        <a:spcAft>
                          <a:spcPts val="0"/>
                        </a:spcAft>
                      </a:pPr>
                      <a:r>
                        <a:rPr lang="en-US" sz="1800">
                          <a:effectLst/>
                          <a:latin typeface="Georgia"/>
                        </a:rPr>
                        <a:t>Communications</a:t>
                      </a:r>
                      <a:endParaRPr lang="en-US">
                        <a:effectLst/>
                        <a:latin typeface="Georgia"/>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800">
                          <a:effectLst/>
                          <a:latin typeface="Georgia"/>
                        </a:rPr>
                        <a:t>Foundations for Reading</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79615364"/>
                  </a:ext>
                </a:extLst>
              </a:tr>
              <a:tr h="428625">
                <a:tc>
                  <a:txBody>
                    <a:bodyPr/>
                    <a:lstStyle/>
                    <a:p>
                      <a:pPr rtl="0" fontAlgn="t">
                        <a:spcBef>
                          <a:spcPts val="0"/>
                        </a:spcBef>
                        <a:spcAft>
                          <a:spcPts val="0"/>
                        </a:spcAft>
                      </a:pPr>
                      <a:r>
                        <a:rPr lang="en-US" sz="1800">
                          <a:effectLst/>
                          <a:latin typeface="Georgia"/>
                        </a:rPr>
                        <a:t>Reading</a:t>
                      </a:r>
                      <a:endParaRPr lang="en-US">
                        <a:effectLst/>
                        <a:latin typeface="Georgia"/>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800">
                          <a:effectLst/>
                          <a:latin typeface="Georgia"/>
                        </a:rPr>
                        <a:t>Developing Skilled Readers &amp; Building Reading Stamina</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59583953"/>
                  </a:ext>
                </a:extLst>
              </a:tr>
              <a:tr h="428625">
                <a:tc>
                  <a:txBody>
                    <a:bodyPr/>
                    <a:lstStyle/>
                    <a:p>
                      <a:pPr rtl="0" fontAlgn="t">
                        <a:spcBef>
                          <a:spcPts val="0"/>
                        </a:spcBef>
                        <a:spcAft>
                          <a:spcPts val="0"/>
                        </a:spcAft>
                      </a:pPr>
                      <a:r>
                        <a:rPr lang="en-US" sz="1800">
                          <a:effectLst/>
                          <a:latin typeface="Georgia"/>
                        </a:rPr>
                        <a:t>Writing</a:t>
                      </a:r>
                      <a:endParaRPr lang="en-US">
                        <a:effectLst/>
                        <a:latin typeface="Georgia"/>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800">
                          <a:effectLst/>
                          <a:latin typeface="Georgia"/>
                        </a:rPr>
                        <a:t>Reading and Vocabulary </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05452272"/>
                  </a:ext>
                </a:extLst>
              </a:tr>
              <a:tr h="428625">
                <a:tc>
                  <a:txBody>
                    <a:bodyPr/>
                    <a:lstStyle/>
                    <a:p>
                      <a:pPr rtl="0" fontAlgn="t">
                        <a:spcBef>
                          <a:spcPts val="0"/>
                        </a:spcBef>
                        <a:spcAft>
                          <a:spcPts val="0"/>
                        </a:spcAft>
                      </a:pPr>
                      <a:r>
                        <a:rPr lang="en-US" sz="1800">
                          <a:effectLst/>
                          <a:latin typeface="Georgia"/>
                        </a:rPr>
                        <a:t>Research</a:t>
                      </a:r>
                      <a:endParaRPr lang="en-US">
                        <a:effectLst/>
                        <a:latin typeface="Georgia"/>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800">
                          <a:effectLst/>
                          <a:latin typeface="Georgia"/>
                        </a:rPr>
                        <a:t>Reading Literary Text</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18316671"/>
                  </a:ext>
                </a:extLst>
              </a:tr>
              <a:tr h="428625">
                <a:tc rowSpan="6">
                  <a:txBody>
                    <a:bodyPr/>
                    <a:lstStyle/>
                    <a:p>
                      <a:pPr fontAlgn="t"/>
                      <a:endParaRPr lang="en-US">
                        <a:effectLst/>
                        <a:latin typeface="Georgia"/>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800">
                          <a:effectLst/>
                          <a:latin typeface="Georgia"/>
                        </a:rPr>
                        <a:t>Reading Informational Text</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5791151"/>
                  </a:ext>
                </a:extLst>
              </a:tr>
              <a:tr h="428625">
                <a:tc vMerge="1">
                  <a:txBody>
                    <a:bodyPr/>
                    <a:lstStyle/>
                    <a:p>
                      <a:endParaRPr lang="en-US"/>
                    </a:p>
                  </a:txBody>
                  <a:tcPr/>
                </a:tc>
                <a:tc>
                  <a:txBody>
                    <a:bodyPr/>
                    <a:lstStyle/>
                    <a:p>
                      <a:pPr rtl="0" fontAlgn="t">
                        <a:spcBef>
                          <a:spcPts val="0"/>
                        </a:spcBef>
                        <a:spcAft>
                          <a:spcPts val="0"/>
                        </a:spcAft>
                      </a:pPr>
                      <a:r>
                        <a:rPr lang="en-US" sz="1800">
                          <a:effectLst/>
                          <a:latin typeface="Georgia"/>
                        </a:rPr>
                        <a:t>Foundations for Writing</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27762173"/>
                  </a:ext>
                </a:extLst>
              </a:tr>
              <a:tr h="428625">
                <a:tc vMerge="1">
                  <a:txBody>
                    <a:bodyPr/>
                    <a:lstStyle/>
                    <a:p>
                      <a:endParaRPr lang="en-US"/>
                    </a:p>
                  </a:txBody>
                  <a:tcPr/>
                </a:tc>
                <a:tc>
                  <a:txBody>
                    <a:bodyPr/>
                    <a:lstStyle/>
                    <a:p>
                      <a:pPr rtl="0" fontAlgn="t">
                        <a:spcBef>
                          <a:spcPts val="0"/>
                        </a:spcBef>
                        <a:spcAft>
                          <a:spcPts val="0"/>
                        </a:spcAft>
                      </a:pPr>
                      <a:r>
                        <a:rPr lang="en-US" sz="1800">
                          <a:effectLst/>
                          <a:latin typeface="Georgia"/>
                        </a:rPr>
                        <a:t>Writing</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29183928"/>
                  </a:ext>
                </a:extLst>
              </a:tr>
              <a:tr h="428625">
                <a:tc vMerge="1">
                  <a:txBody>
                    <a:bodyPr/>
                    <a:lstStyle/>
                    <a:p>
                      <a:endParaRPr lang="en-US"/>
                    </a:p>
                  </a:txBody>
                  <a:tcPr/>
                </a:tc>
                <a:tc>
                  <a:txBody>
                    <a:bodyPr/>
                    <a:lstStyle/>
                    <a:p>
                      <a:pPr rtl="0" fontAlgn="t">
                        <a:spcBef>
                          <a:spcPts val="0"/>
                        </a:spcBef>
                        <a:spcAft>
                          <a:spcPts val="0"/>
                        </a:spcAft>
                      </a:pPr>
                      <a:r>
                        <a:rPr lang="en-US" sz="1800">
                          <a:effectLst/>
                          <a:latin typeface="Georgia"/>
                        </a:rPr>
                        <a:t>Language Usage</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10526723"/>
                  </a:ext>
                </a:extLst>
              </a:tr>
              <a:tr h="428625">
                <a:tc vMerge="1">
                  <a:txBody>
                    <a:bodyPr/>
                    <a:lstStyle/>
                    <a:p>
                      <a:endParaRPr lang="en-US"/>
                    </a:p>
                  </a:txBody>
                  <a:tcPr/>
                </a:tc>
                <a:tc>
                  <a:txBody>
                    <a:bodyPr/>
                    <a:lstStyle/>
                    <a:p>
                      <a:pPr rtl="0" fontAlgn="t">
                        <a:spcBef>
                          <a:spcPts val="0"/>
                        </a:spcBef>
                        <a:spcAft>
                          <a:spcPts val="0"/>
                        </a:spcAft>
                      </a:pPr>
                      <a:r>
                        <a:rPr lang="en-US" sz="1800">
                          <a:effectLst/>
                          <a:latin typeface="Georgia"/>
                        </a:rPr>
                        <a:t>Communications</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41012002"/>
                  </a:ext>
                </a:extLst>
              </a:tr>
              <a:tr h="428625">
                <a:tc vMerge="1">
                  <a:txBody>
                    <a:bodyPr/>
                    <a:lstStyle/>
                    <a:p>
                      <a:endParaRPr lang="en-US"/>
                    </a:p>
                  </a:txBody>
                  <a:tcPr/>
                </a:tc>
                <a:tc>
                  <a:txBody>
                    <a:bodyPr/>
                    <a:lstStyle/>
                    <a:p>
                      <a:pPr rtl="0" fontAlgn="t">
                        <a:spcBef>
                          <a:spcPts val="0"/>
                        </a:spcBef>
                        <a:spcAft>
                          <a:spcPts val="0"/>
                        </a:spcAft>
                      </a:pPr>
                      <a:r>
                        <a:rPr lang="en-US" sz="1800">
                          <a:effectLst/>
                          <a:latin typeface="Georgia"/>
                        </a:rPr>
                        <a:t>Research</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52906063"/>
                  </a:ext>
                </a:extLst>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26044" y="6239669"/>
            <a:ext cx="406400" cy="406400"/>
          </a:xfrm>
          <a:prstGeom prst="rect">
            <a:avLst/>
          </a:prstGeom>
        </p:spPr>
      </p:pic>
    </p:spTree>
    <p:extLst>
      <p:ext uri="{BB962C8B-B14F-4D97-AF65-F5344CB8AC3E}">
        <p14:creationId xmlns:p14="http://schemas.microsoft.com/office/powerpoint/2010/main" val="100431260"/>
      </p:ext>
    </p:extLst>
  </p:cSld>
  <p:clrMapOvr>
    <a:masterClrMapping/>
  </p:clrMapOvr>
  <mc:AlternateContent xmlns:mc="http://schemas.openxmlformats.org/markup-compatibility/2006" xmlns:p14="http://schemas.microsoft.com/office/powerpoint/2010/main">
    <mc:Choice Requires="p14">
      <p:transition spd="slow" p14:dur="2000" advTm="19999"/>
    </mc:Choice>
    <mc:Fallback xmlns="">
      <p:transition spd="slow" advTm="19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5183C3-4EFD-C564-D0EE-14324CA3B702}"/>
              </a:ext>
            </a:extLst>
          </p:cNvPr>
          <p:cNvSpPr>
            <a:spLocks noGrp="1"/>
          </p:cNvSpPr>
          <p:nvPr>
            <p:ph type="sldNum" sz="quarter" idx="12"/>
          </p:nvPr>
        </p:nvSpPr>
        <p:spPr/>
        <p:txBody>
          <a:bodyPr/>
          <a:lstStyle/>
          <a:p>
            <a:fld id="{B2102BAA-C61A-4A39-BDF1-4340D572B82C}" type="slidenum">
              <a:rPr lang="en-US" smtClean="0"/>
              <a:t>7</a:t>
            </a:fld>
            <a:endParaRPr lang="en-US"/>
          </a:p>
        </p:txBody>
      </p:sp>
      <p:sp>
        <p:nvSpPr>
          <p:cNvPr id="4" name="Text Placeholder 3">
            <a:extLst>
              <a:ext uri="{FF2B5EF4-FFF2-40B4-BE49-F238E27FC236}">
                <a16:creationId xmlns:a16="http://schemas.microsoft.com/office/drawing/2014/main" id="{8609C545-340A-C580-6D1A-4BB516FA0431}"/>
              </a:ext>
            </a:extLst>
          </p:cNvPr>
          <p:cNvSpPr>
            <a:spLocks noGrp="1"/>
          </p:cNvSpPr>
          <p:nvPr>
            <p:ph type="body" sz="quarter" idx="13"/>
          </p:nvPr>
        </p:nvSpPr>
        <p:spPr>
          <a:xfrm>
            <a:off x="0" y="0"/>
            <a:ext cx="12192000" cy="1023186"/>
          </a:xfrm>
        </p:spPr>
        <p:txBody>
          <a:bodyPr vert="horz" lIns="822960" tIns="640080" rIns="91440" bIns="45720" rtlCol="0" anchor="t">
            <a:normAutofit fontScale="55000" lnSpcReduction="20000"/>
          </a:bodyPr>
          <a:lstStyle/>
          <a:p>
            <a:r>
              <a:rPr lang="en-US"/>
              <a:t>Strands and Sub Strands for the 2024 </a:t>
            </a:r>
            <a:r>
              <a:rPr lang="en-US" i="1"/>
              <a:t>English Standards of Learning</a:t>
            </a:r>
          </a:p>
        </p:txBody>
      </p:sp>
      <p:graphicFrame>
        <p:nvGraphicFramePr>
          <p:cNvPr id="5" name="Table 4">
            <a:extLst>
              <a:ext uri="{FF2B5EF4-FFF2-40B4-BE49-F238E27FC236}">
                <a16:creationId xmlns:a16="http://schemas.microsoft.com/office/drawing/2014/main" id="{02F28828-4074-1C7C-32CB-B918457B7A32}"/>
              </a:ext>
            </a:extLst>
          </p:cNvPr>
          <p:cNvGraphicFramePr>
            <a:graphicFrameLocks noGrp="1"/>
          </p:cNvGraphicFramePr>
          <p:nvPr>
            <p:extLst>
              <p:ext uri="{D42A27DB-BD31-4B8C-83A1-F6EECF244321}">
                <p14:modId xmlns:p14="http://schemas.microsoft.com/office/powerpoint/2010/main" val="256613942"/>
              </p:ext>
            </p:extLst>
          </p:nvPr>
        </p:nvGraphicFramePr>
        <p:xfrm>
          <a:off x="491289" y="1072816"/>
          <a:ext cx="11219438" cy="5791200"/>
        </p:xfrm>
        <a:graphic>
          <a:graphicData uri="http://schemas.openxmlformats.org/drawingml/2006/table">
            <a:tbl>
              <a:tblPr bandRow="1">
                <a:tableStyleId>{5C22544A-7EE6-4342-B048-85BDC9FD1C3A}</a:tableStyleId>
              </a:tblPr>
              <a:tblGrid>
                <a:gridCol w="5609719">
                  <a:extLst>
                    <a:ext uri="{9D8B030D-6E8A-4147-A177-3AD203B41FA5}">
                      <a16:colId xmlns:a16="http://schemas.microsoft.com/office/drawing/2014/main" val="18818098"/>
                    </a:ext>
                  </a:extLst>
                </a:gridCol>
                <a:gridCol w="5609719">
                  <a:extLst>
                    <a:ext uri="{9D8B030D-6E8A-4147-A177-3AD203B41FA5}">
                      <a16:colId xmlns:a16="http://schemas.microsoft.com/office/drawing/2014/main" val="419312822"/>
                    </a:ext>
                  </a:extLst>
                </a:gridCol>
              </a:tblGrid>
              <a:tr h="381000">
                <a:tc>
                  <a:txBody>
                    <a:bodyPr/>
                    <a:lstStyle/>
                    <a:p>
                      <a:pPr algn="ctr" rtl="0" fontAlgn="ctr">
                        <a:spcBef>
                          <a:spcPts val="0"/>
                        </a:spcBef>
                        <a:spcAft>
                          <a:spcPts val="0"/>
                        </a:spcAft>
                      </a:pPr>
                      <a:r>
                        <a:rPr lang="en-US" sz="1200" b="1">
                          <a:effectLst/>
                          <a:latin typeface="Georgia"/>
                        </a:rPr>
                        <a:t>Foundations for Reading </a:t>
                      </a:r>
                      <a:endParaRPr lang="en-US">
                        <a:effectLst/>
                        <a:latin typeface="Georgia"/>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Print Concepts</a:t>
                      </a:r>
                    </a:p>
                    <a:p>
                      <a:pPr algn="ctr" rtl="0" fontAlgn="base">
                        <a:spcBef>
                          <a:spcPts val="0"/>
                        </a:spcBef>
                        <a:spcAft>
                          <a:spcPts val="0"/>
                        </a:spcAft>
                        <a:buFont typeface="Arial" panose="020B0604020202020204" pitchFamily="34" charset="0"/>
                        <a:buChar char="•"/>
                      </a:pPr>
                      <a:r>
                        <a:rPr lang="en-US" sz="1000">
                          <a:effectLst/>
                          <a:latin typeface="Georgia"/>
                        </a:rPr>
                        <a:t>Phonological and Phonemic Awareness   </a:t>
                      </a:r>
                    </a:p>
                    <a:p>
                      <a:pPr algn="ctr" rtl="0" fontAlgn="base">
                        <a:spcBef>
                          <a:spcPts val="0"/>
                        </a:spcBef>
                        <a:spcAft>
                          <a:spcPts val="0"/>
                        </a:spcAft>
                        <a:buFont typeface="Arial" panose="020B0604020202020204" pitchFamily="34" charset="0"/>
                        <a:buChar char="•"/>
                      </a:pPr>
                      <a:r>
                        <a:rPr lang="en-US" sz="1000">
                          <a:effectLst/>
                          <a:latin typeface="Georgia"/>
                        </a:rPr>
                        <a:t>Phonics and Word Analysis</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111255498"/>
                  </a:ext>
                </a:extLst>
              </a:tr>
              <a:tr h="381000">
                <a:tc>
                  <a:txBody>
                    <a:bodyPr/>
                    <a:lstStyle/>
                    <a:p>
                      <a:pPr algn="ctr" rtl="0" fontAlgn="t">
                        <a:spcBef>
                          <a:spcPts val="0"/>
                        </a:spcBef>
                        <a:spcAft>
                          <a:spcPts val="0"/>
                        </a:spcAft>
                      </a:pPr>
                      <a:r>
                        <a:rPr lang="en-US" sz="1200" b="1">
                          <a:effectLst/>
                          <a:latin typeface="Georgia"/>
                        </a:rPr>
                        <a:t>Developing Skilled Readers and Building Reading Stamina </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Text Complexity</a:t>
                      </a:r>
                    </a:p>
                    <a:p>
                      <a:pPr algn="ctr" rtl="0" fontAlgn="base">
                        <a:spcBef>
                          <a:spcPts val="0"/>
                        </a:spcBef>
                        <a:spcAft>
                          <a:spcPts val="0"/>
                        </a:spcAft>
                        <a:buFont typeface="Arial" panose="020B0604020202020204" pitchFamily="34" charset="0"/>
                        <a:buChar char="•"/>
                      </a:pPr>
                      <a:r>
                        <a:rPr lang="en-US" sz="1000">
                          <a:effectLst/>
                          <a:latin typeface="Georgia"/>
                        </a:rPr>
                        <a:t>Fluency</a:t>
                      </a:r>
                    </a:p>
                    <a:p>
                      <a:pPr algn="ctr" rtl="0" fontAlgn="base">
                        <a:spcBef>
                          <a:spcPts val="0"/>
                        </a:spcBef>
                        <a:spcAft>
                          <a:spcPts val="0"/>
                        </a:spcAft>
                        <a:buFont typeface="Arial" panose="020B0604020202020204" pitchFamily="34" charset="0"/>
                        <a:buChar char="•"/>
                      </a:pPr>
                      <a:r>
                        <a:rPr lang="en-US" sz="1000">
                          <a:effectLst/>
                          <a:latin typeface="Georgia"/>
                        </a:rPr>
                        <a:t>Reading Strategies</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955286819"/>
                  </a:ext>
                </a:extLst>
              </a:tr>
              <a:tr h="381000">
                <a:tc>
                  <a:txBody>
                    <a:bodyPr/>
                    <a:lstStyle/>
                    <a:p>
                      <a:pPr algn="ctr" rtl="0" fontAlgn="t">
                        <a:spcBef>
                          <a:spcPts val="0"/>
                        </a:spcBef>
                        <a:spcAft>
                          <a:spcPts val="0"/>
                        </a:spcAft>
                      </a:pPr>
                      <a:r>
                        <a:rPr lang="en-US" sz="1200" b="1">
                          <a:effectLst/>
                          <a:latin typeface="Georgia"/>
                        </a:rPr>
                        <a:t>Reading and Vocabulary </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Vocabulary Development and Word Analysis</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025924259"/>
                  </a:ext>
                </a:extLst>
              </a:tr>
              <a:tr h="381000">
                <a:tc>
                  <a:txBody>
                    <a:bodyPr/>
                    <a:lstStyle/>
                    <a:p>
                      <a:pPr algn="ctr" rtl="0" fontAlgn="t">
                        <a:spcBef>
                          <a:spcPts val="0"/>
                        </a:spcBef>
                        <a:spcAft>
                          <a:spcPts val="0"/>
                        </a:spcAft>
                      </a:pPr>
                      <a:r>
                        <a:rPr lang="en-US" sz="1200" b="1">
                          <a:effectLst/>
                          <a:latin typeface="Georgia"/>
                        </a:rPr>
                        <a:t>Reading Literary Text </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Key Ideas and Plot Details </a:t>
                      </a:r>
                    </a:p>
                    <a:p>
                      <a:pPr algn="ctr" rtl="0" fontAlgn="base">
                        <a:spcBef>
                          <a:spcPts val="0"/>
                        </a:spcBef>
                        <a:spcAft>
                          <a:spcPts val="0"/>
                        </a:spcAft>
                        <a:buFont typeface="Arial" panose="020B0604020202020204" pitchFamily="34" charset="0"/>
                        <a:buChar char="•"/>
                      </a:pPr>
                      <a:r>
                        <a:rPr lang="en-US" sz="1000">
                          <a:effectLst/>
                          <a:latin typeface="Georgia"/>
                        </a:rPr>
                        <a:t>Craft and Style</a:t>
                      </a:r>
                    </a:p>
                    <a:p>
                      <a:pPr algn="ctr" rtl="0" fontAlgn="base">
                        <a:spcBef>
                          <a:spcPts val="0"/>
                        </a:spcBef>
                        <a:spcAft>
                          <a:spcPts val="0"/>
                        </a:spcAft>
                        <a:buFont typeface="Arial" panose="020B0604020202020204" pitchFamily="34" charset="0"/>
                        <a:buChar char="•"/>
                      </a:pPr>
                      <a:r>
                        <a:rPr lang="en-US" sz="1000">
                          <a:effectLst/>
                          <a:latin typeface="Georgia"/>
                        </a:rPr>
                        <a:t>Integration of Concepts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823685815"/>
                  </a:ext>
                </a:extLst>
              </a:tr>
              <a:tr h="381000">
                <a:tc>
                  <a:txBody>
                    <a:bodyPr/>
                    <a:lstStyle/>
                    <a:p>
                      <a:pPr algn="ctr" rtl="0" fontAlgn="t">
                        <a:spcBef>
                          <a:spcPts val="0"/>
                        </a:spcBef>
                        <a:spcAft>
                          <a:spcPts val="0"/>
                        </a:spcAft>
                      </a:pPr>
                      <a:r>
                        <a:rPr lang="en-US" sz="1200" b="1">
                          <a:effectLst/>
                          <a:latin typeface="Georgia"/>
                        </a:rPr>
                        <a:t>Reading Informational Text</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Key Ideas and Confirming Details</a:t>
                      </a:r>
                    </a:p>
                    <a:p>
                      <a:pPr algn="ctr" rtl="0" fontAlgn="base">
                        <a:spcBef>
                          <a:spcPts val="0"/>
                        </a:spcBef>
                        <a:spcAft>
                          <a:spcPts val="0"/>
                        </a:spcAft>
                        <a:buFont typeface="Arial" panose="020B0604020202020204" pitchFamily="34" charset="0"/>
                        <a:buChar char="•"/>
                      </a:pPr>
                      <a:r>
                        <a:rPr lang="en-US" sz="1000">
                          <a:effectLst/>
                          <a:latin typeface="Georgia"/>
                        </a:rPr>
                        <a:t>Craft and Style</a:t>
                      </a:r>
                    </a:p>
                    <a:p>
                      <a:pPr algn="ctr" rtl="0" fontAlgn="base">
                        <a:spcBef>
                          <a:spcPts val="0"/>
                        </a:spcBef>
                        <a:spcAft>
                          <a:spcPts val="0"/>
                        </a:spcAft>
                        <a:buFont typeface="Arial" panose="020B0604020202020204" pitchFamily="34" charset="0"/>
                        <a:buChar char="•"/>
                      </a:pPr>
                      <a:r>
                        <a:rPr lang="en-US" sz="1000">
                          <a:effectLst/>
                          <a:latin typeface="Georgia"/>
                        </a:rPr>
                        <a:t>Integration of Concepts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775544875"/>
                  </a:ext>
                </a:extLst>
              </a:tr>
              <a:tr h="381000">
                <a:tc>
                  <a:txBody>
                    <a:bodyPr/>
                    <a:lstStyle/>
                    <a:p>
                      <a:pPr algn="ctr" rtl="0" fontAlgn="t">
                        <a:spcBef>
                          <a:spcPts val="0"/>
                        </a:spcBef>
                        <a:spcAft>
                          <a:spcPts val="0"/>
                        </a:spcAft>
                      </a:pPr>
                      <a:r>
                        <a:rPr lang="en-US" sz="1200" b="1">
                          <a:effectLst/>
                          <a:latin typeface="Georgia"/>
                        </a:rPr>
                        <a:t>Foundations for Writing </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Handwriting </a:t>
                      </a:r>
                    </a:p>
                    <a:p>
                      <a:pPr algn="ctr" rtl="0" fontAlgn="base">
                        <a:spcBef>
                          <a:spcPts val="0"/>
                        </a:spcBef>
                        <a:spcAft>
                          <a:spcPts val="0"/>
                        </a:spcAft>
                        <a:buFont typeface="Arial" panose="020B0604020202020204" pitchFamily="34" charset="0"/>
                        <a:buChar char="•"/>
                      </a:pPr>
                      <a:r>
                        <a:rPr lang="en-US" sz="1000">
                          <a:effectLst/>
                          <a:latin typeface="Georgia"/>
                        </a:rPr>
                        <a:t>Spelling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257906098"/>
                  </a:ext>
                </a:extLst>
              </a:tr>
              <a:tr h="381000">
                <a:tc>
                  <a:txBody>
                    <a:bodyPr/>
                    <a:lstStyle/>
                    <a:p>
                      <a:pPr algn="ctr" rtl="0" fontAlgn="t">
                        <a:spcBef>
                          <a:spcPts val="0"/>
                        </a:spcBef>
                        <a:spcAft>
                          <a:spcPts val="0"/>
                        </a:spcAft>
                      </a:pPr>
                      <a:r>
                        <a:rPr lang="en-US" sz="1200" b="1">
                          <a:effectLst/>
                          <a:latin typeface="Georgia"/>
                        </a:rPr>
                        <a:t>Writing </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Modes and Purposes for Writing</a:t>
                      </a:r>
                    </a:p>
                    <a:p>
                      <a:pPr algn="ctr" rtl="0" fontAlgn="base">
                        <a:spcBef>
                          <a:spcPts val="0"/>
                        </a:spcBef>
                        <a:spcAft>
                          <a:spcPts val="0"/>
                        </a:spcAft>
                        <a:buFont typeface="Arial" panose="020B0604020202020204" pitchFamily="34" charset="0"/>
                        <a:buChar char="•"/>
                      </a:pPr>
                      <a:r>
                        <a:rPr lang="en-US" sz="1000">
                          <a:effectLst/>
                          <a:latin typeface="Georgia"/>
                        </a:rPr>
                        <a:t>Organization and Composition</a:t>
                      </a:r>
                    </a:p>
                    <a:p>
                      <a:pPr algn="ctr" rtl="0" fontAlgn="base">
                        <a:spcBef>
                          <a:spcPts val="0"/>
                        </a:spcBef>
                        <a:spcAft>
                          <a:spcPts val="0"/>
                        </a:spcAft>
                        <a:buFont typeface="Arial" panose="020B0604020202020204" pitchFamily="34" charset="0"/>
                        <a:buChar char="•"/>
                      </a:pPr>
                      <a:r>
                        <a:rPr lang="en-US" sz="1000">
                          <a:effectLst/>
                          <a:latin typeface="Georgia"/>
                        </a:rPr>
                        <a:t>Usage and Mechanics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603396331"/>
                  </a:ext>
                </a:extLst>
              </a:tr>
              <a:tr h="381000">
                <a:tc>
                  <a:txBody>
                    <a:bodyPr/>
                    <a:lstStyle/>
                    <a:p>
                      <a:pPr algn="ctr" rtl="0" fontAlgn="t">
                        <a:spcBef>
                          <a:spcPts val="0"/>
                        </a:spcBef>
                        <a:spcAft>
                          <a:spcPts val="0"/>
                        </a:spcAft>
                      </a:pPr>
                      <a:r>
                        <a:rPr lang="en-US" sz="1200" b="1">
                          <a:effectLst/>
                          <a:latin typeface="Georgia"/>
                        </a:rPr>
                        <a:t>Language Usage</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Gramar</a:t>
                      </a:r>
                    </a:p>
                    <a:p>
                      <a:pPr algn="ctr" rtl="0" fontAlgn="base">
                        <a:spcBef>
                          <a:spcPts val="0"/>
                        </a:spcBef>
                        <a:spcAft>
                          <a:spcPts val="0"/>
                        </a:spcAft>
                        <a:buFont typeface="Arial" panose="020B0604020202020204" pitchFamily="34" charset="0"/>
                        <a:buChar char="•"/>
                      </a:pPr>
                      <a:r>
                        <a:rPr lang="en-US" sz="1000">
                          <a:effectLst/>
                          <a:latin typeface="Georgia"/>
                        </a:rPr>
                        <a:t>Mechanics</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489920838"/>
                  </a:ext>
                </a:extLst>
              </a:tr>
              <a:tr h="381000">
                <a:tc>
                  <a:txBody>
                    <a:bodyPr/>
                    <a:lstStyle/>
                    <a:p>
                      <a:pPr algn="ctr" rtl="0" fontAlgn="t">
                        <a:spcBef>
                          <a:spcPts val="0"/>
                        </a:spcBef>
                        <a:spcAft>
                          <a:spcPts val="0"/>
                        </a:spcAft>
                      </a:pPr>
                      <a:r>
                        <a:rPr lang="en-US" sz="1200" b="1">
                          <a:effectLst/>
                          <a:latin typeface="Georgia"/>
                        </a:rPr>
                        <a:t>Communication and Multimodal Literacies </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Communication, Listening, and Collaboration</a:t>
                      </a:r>
                    </a:p>
                    <a:p>
                      <a:pPr algn="ctr" rtl="0" fontAlgn="base">
                        <a:spcBef>
                          <a:spcPts val="0"/>
                        </a:spcBef>
                        <a:spcAft>
                          <a:spcPts val="0"/>
                        </a:spcAft>
                        <a:buFont typeface="Arial" panose="020B0604020202020204" pitchFamily="34" charset="0"/>
                        <a:buChar char="•"/>
                      </a:pPr>
                      <a:r>
                        <a:rPr lang="en-US" sz="1000">
                          <a:effectLst/>
                          <a:latin typeface="Georgia"/>
                        </a:rPr>
                        <a:t>Speaking and Presentation of Ideas</a:t>
                      </a:r>
                    </a:p>
                    <a:p>
                      <a:pPr algn="ctr" rtl="0" fontAlgn="base">
                        <a:spcBef>
                          <a:spcPts val="0"/>
                        </a:spcBef>
                        <a:spcAft>
                          <a:spcPts val="0"/>
                        </a:spcAft>
                        <a:buFont typeface="Arial" panose="020B0604020202020204" pitchFamily="34" charset="0"/>
                        <a:buChar char="•"/>
                      </a:pPr>
                      <a:r>
                        <a:rPr lang="en-US" sz="1000">
                          <a:effectLst/>
                          <a:latin typeface="Georgia"/>
                        </a:rPr>
                        <a:t>Integrating Multimodal Literacies</a:t>
                      </a:r>
                    </a:p>
                    <a:p>
                      <a:pPr algn="ctr" rtl="0" fontAlgn="base">
                        <a:spcBef>
                          <a:spcPts val="0"/>
                        </a:spcBef>
                        <a:spcAft>
                          <a:spcPts val="0"/>
                        </a:spcAft>
                        <a:buFont typeface="Arial" panose="020B0604020202020204" pitchFamily="34" charset="0"/>
                        <a:buChar char="•"/>
                      </a:pPr>
                      <a:r>
                        <a:rPr lang="en-US" sz="1000">
                          <a:effectLst/>
                          <a:latin typeface="Georgia"/>
                        </a:rPr>
                        <a:t>Examining Media Messages</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2421613452"/>
                  </a:ext>
                </a:extLst>
              </a:tr>
              <a:tr h="381000">
                <a:tc>
                  <a:txBody>
                    <a:bodyPr/>
                    <a:lstStyle/>
                    <a:p>
                      <a:pPr algn="ctr" rtl="0" fontAlgn="t">
                        <a:spcBef>
                          <a:spcPts val="0"/>
                        </a:spcBef>
                        <a:spcAft>
                          <a:spcPts val="0"/>
                        </a:spcAft>
                      </a:pPr>
                      <a:r>
                        <a:rPr lang="en-US" sz="1200" b="1">
                          <a:effectLst/>
                          <a:latin typeface="Georgia"/>
                        </a:rPr>
                        <a:t>Research</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Evaluation and Synthesis of Information</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63418567"/>
                  </a:ext>
                </a:extLst>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85396082"/>
      </p:ext>
    </p:extLst>
  </p:cSld>
  <p:clrMapOvr>
    <a:masterClrMapping/>
  </p:clrMapOvr>
  <mc:AlternateContent xmlns:mc="http://schemas.openxmlformats.org/markup-compatibility/2006" xmlns:p14="http://schemas.microsoft.com/office/powerpoint/2010/main">
    <mc:Choice Requires="p14">
      <p:transition spd="slow" p14:dur="2000" advTm="32343"/>
    </mc:Choice>
    <mc:Fallback xmlns="">
      <p:transition spd="slow" advTm="32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142C58D-D0B6-5597-8AA7-F5E60852FC34}"/>
              </a:ext>
            </a:extLst>
          </p:cNvPr>
          <p:cNvSpPr>
            <a:spLocks noGrp="1"/>
          </p:cNvSpPr>
          <p:nvPr>
            <p:ph type="body" sz="quarter" idx="13"/>
          </p:nvPr>
        </p:nvSpPr>
        <p:spPr/>
        <p:txBody>
          <a:bodyPr vert="horz" lIns="822960" tIns="640080" rIns="91440" bIns="45720" rtlCol="0" anchor="t">
            <a:normAutofit fontScale="77500" lnSpcReduction="20000"/>
          </a:bodyPr>
          <a:lstStyle/>
          <a:p>
            <a:r>
              <a:rPr lang="en-US"/>
              <a:t>How to Read the 2024 </a:t>
            </a:r>
            <a:r>
              <a:rPr lang="en-US" i="1"/>
              <a:t>English Standards of Learning</a:t>
            </a:r>
          </a:p>
        </p:txBody>
      </p:sp>
      <p:sp>
        <p:nvSpPr>
          <p:cNvPr id="2" name="Content Placeholder 1">
            <a:extLst>
              <a:ext uri="{FF2B5EF4-FFF2-40B4-BE49-F238E27FC236}">
                <a16:creationId xmlns:a16="http://schemas.microsoft.com/office/drawing/2014/main" id="{2B06F837-764E-1D3B-B41E-53B7CC9059AB}"/>
              </a:ext>
            </a:extLst>
          </p:cNvPr>
          <p:cNvSpPr>
            <a:spLocks noGrp="1"/>
          </p:cNvSpPr>
          <p:nvPr>
            <p:ph sz="half" idx="1"/>
          </p:nvPr>
        </p:nvSpPr>
        <p:spPr/>
        <p:txBody>
          <a:bodyPr vert="horz" lIns="91440" tIns="45720" rIns="91440" bIns="45720" rtlCol="0" anchor="t">
            <a:normAutofit/>
          </a:bodyPr>
          <a:lstStyle/>
          <a:p>
            <a:r>
              <a:rPr lang="en-US">
                <a:latin typeface="Georgia"/>
              </a:rPr>
              <a:t>Strand</a:t>
            </a:r>
            <a:endParaRPr lang="en-US">
              <a:latin typeface="Georgia"/>
              <a:cs typeface="Calibri"/>
            </a:endParaRPr>
          </a:p>
          <a:p>
            <a:pPr lvl="1"/>
            <a:r>
              <a:rPr lang="en-US">
                <a:solidFill>
                  <a:schemeClr val="accent3"/>
                </a:solidFill>
                <a:latin typeface="Georgia"/>
                <a:cs typeface="Arial"/>
              </a:rPr>
              <a:t>Sub Strand</a:t>
            </a:r>
            <a:endParaRPr lang="en-US">
              <a:solidFill>
                <a:schemeClr val="accent3"/>
              </a:solidFill>
              <a:latin typeface="Georgia"/>
              <a:cs typeface="Calibri"/>
            </a:endParaRPr>
          </a:p>
          <a:p>
            <a:pPr lvl="2">
              <a:buFont typeface="Courier New" panose="020F0502020204030204" pitchFamily="34" charset="0"/>
              <a:buChar char="o"/>
            </a:pPr>
            <a:r>
              <a:rPr lang="en-US">
                <a:solidFill>
                  <a:schemeClr val="accent3"/>
                </a:solidFill>
                <a:latin typeface="Georgia"/>
                <a:cs typeface="Arial"/>
              </a:rPr>
              <a:t>Standard</a:t>
            </a:r>
            <a:endParaRPr lang="en-US">
              <a:solidFill>
                <a:schemeClr val="accent3"/>
              </a:solidFill>
              <a:latin typeface="Georgia"/>
              <a:cs typeface="Calibri"/>
            </a:endParaRPr>
          </a:p>
          <a:p>
            <a:pPr lvl="2">
              <a:buFont typeface="Courier New" panose="020F0502020204030204" pitchFamily="34" charset="0"/>
              <a:buChar char="o"/>
            </a:pPr>
            <a:r>
              <a:rPr lang="en-US">
                <a:solidFill>
                  <a:schemeClr val="accent3"/>
                </a:solidFill>
                <a:latin typeface="Georgia"/>
                <a:cs typeface="Arial"/>
              </a:rPr>
              <a:t>Standard</a:t>
            </a:r>
            <a:endParaRPr lang="en-US">
              <a:solidFill>
                <a:schemeClr val="accent3"/>
              </a:solidFill>
              <a:latin typeface="Georgia"/>
              <a:cs typeface="Calibri"/>
            </a:endParaRPr>
          </a:p>
          <a:p>
            <a:pPr lvl="1"/>
            <a:r>
              <a:rPr lang="en-US">
                <a:solidFill>
                  <a:schemeClr val="accent3"/>
                </a:solidFill>
                <a:latin typeface="Georgia"/>
                <a:cs typeface="Arial"/>
              </a:rPr>
              <a:t>Sub Strand </a:t>
            </a:r>
            <a:endParaRPr lang="en-US">
              <a:solidFill>
                <a:schemeClr val="accent3"/>
              </a:solidFill>
              <a:latin typeface="Georgia"/>
              <a:cs typeface="Calibri"/>
            </a:endParaRPr>
          </a:p>
          <a:p>
            <a:pPr lvl="2">
              <a:buFont typeface="Courier New" panose="020F0502020204030204" pitchFamily="34" charset="0"/>
              <a:buChar char="o"/>
            </a:pPr>
            <a:r>
              <a:rPr lang="en-US">
                <a:solidFill>
                  <a:schemeClr val="accent3"/>
                </a:solidFill>
                <a:latin typeface="Georgia"/>
                <a:cs typeface="Arial"/>
              </a:rPr>
              <a:t>Standard </a:t>
            </a:r>
            <a:endParaRPr lang="en-US">
              <a:solidFill>
                <a:schemeClr val="accent3"/>
              </a:solidFill>
              <a:latin typeface="Georgia"/>
              <a:cs typeface="Calibri"/>
            </a:endParaRPr>
          </a:p>
          <a:p>
            <a:pPr lvl="2">
              <a:buFont typeface="Courier New" panose="020F0502020204030204" pitchFamily="34" charset="0"/>
              <a:buChar char="o"/>
            </a:pPr>
            <a:r>
              <a:rPr lang="en-US">
                <a:solidFill>
                  <a:schemeClr val="accent3"/>
                </a:solidFill>
                <a:latin typeface="Georgia"/>
                <a:cs typeface="Arial"/>
              </a:rPr>
              <a:t>Standard</a:t>
            </a:r>
            <a:endParaRPr lang="en-US">
              <a:solidFill>
                <a:schemeClr val="accent3"/>
              </a:solidFill>
              <a:latin typeface="Georgia"/>
              <a:cs typeface="Calibri"/>
            </a:endParaRPr>
          </a:p>
          <a:p>
            <a:pPr lvl="2">
              <a:buFont typeface="Courier New" panose="020F0502020204030204" pitchFamily="34" charset="0"/>
              <a:buChar char="o"/>
            </a:pPr>
            <a:r>
              <a:rPr lang="en-US">
                <a:solidFill>
                  <a:schemeClr val="accent3"/>
                </a:solidFill>
                <a:latin typeface="Georgia"/>
                <a:cs typeface="Arial"/>
              </a:rPr>
              <a:t>Standard</a:t>
            </a:r>
            <a:endParaRPr lang="en-US">
              <a:solidFill>
                <a:schemeClr val="accent3"/>
              </a:solidFill>
              <a:latin typeface="Georgia"/>
              <a:cs typeface="Calibri"/>
            </a:endParaRPr>
          </a:p>
          <a:p>
            <a:pPr lvl="1"/>
            <a:endParaRPr lang="en-US"/>
          </a:p>
          <a:p>
            <a:endParaRPr lang="en-US"/>
          </a:p>
        </p:txBody>
      </p:sp>
      <p:sp>
        <p:nvSpPr>
          <p:cNvPr id="3" name="Content Placeholder 2">
            <a:extLst>
              <a:ext uri="{FF2B5EF4-FFF2-40B4-BE49-F238E27FC236}">
                <a16:creationId xmlns:a16="http://schemas.microsoft.com/office/drawing/2014/main" id="{62CF4F43-74D1-9221-C8F5-8BA340ECC602}"/>
              </a:ext>
            </a:extLst>
          </p:cNvPr>
          <p:cNvSpPr>
            <a:spLocks noGrp="1"/>
          </p:cNvSpPr>
          <p:nvPr>
            <p:ph sz="half" idx="2"/>
          </p:nvPr>
        </p:nvSpPr>
        <p:spPr/>
        <p:txBody>
          <a:bodyPr vert="horz" lIns="91440" tIns="45720" rIns="91440" bIns="45720" rtlCol="0" anchor="t">
            <a:normAutofit lnSpcReduction="10000"/>
          </a:bodyPr>
          <a:lstStyle/>
          <a:p>
            <a:r>
              <a:rPr lang="en-US">
                <a:latin typeface="Georgia"/>
              </a:rPr>
              <a:t>10.RI- Reading Informational Text</a:t>
            </a:r>
          </a:p>
          <a:p>
            <a:pPr lvl="1"/>
            <a:r>
              <a:rPr lang="en-US">
                <a:solidFill>
                  <a:schemeClr val="accent3"/>
                </a:solidFill>
                <a:latin typeface="Georgia"/>
                <a:cs typeface="Arial"/>
              </a:rPr>
              <a:t>10.RI.1-Key Ideas and Confirming Details</a:t>
            </a:r>
            <a:endParaRPr lang="en-US">
              <a:solidFill>
                <a:schemeClr val="accent3"/>
              </a:solidFill>
              <a:latin typeface="Georgia"/>
              <a:cs typeface="Calibri"/>
            </a:endParaRPr>
          </a:p>
          <a:p>
            <a:pPr lvl="2">
              <a:buFont typeface="Courier New" panose="020F0502020204030204" pitchFamily="34" charset="0"/>
              <a:buChar char="o"/>
            </a:pPr>
            <a:r>
              <a:rPr lang="en-US">
                <a:latin typeface="+mj-lt"/>
              </a:rPr>
              <a:t>A. Explain how authors organize an analysis or series of ideas or events, including the order in which points are made, how they are introduced and developed, and the connections that are drawn among them.</a:t>
            </a:r>
            <a:r>
              <a:rPr lang="en-US">
                <a:solidFill>
                  <a:schemeClr val="accent3"/>
                </a:solidFill>
                <a:latin typeface="+mj-lt"/>
                <a:cs typeface="Arial"/>
              </a:rPr>
              <a:t> </a:t>
            </a:r>
            <a:endParaRPr lang="en-US">
              <a:solidFill>
                <a:schemeClr val="accent3"/>
              </a:solidFill>
              <a:latin typeface="+mj-lt"/>
              <a:cs typeface="Calibri"/>
            </a:endParaRPr>
          </a:p>
          <a:p>
            <a:pPr lvl="1"/>
            <a:r>
              <a:rPr lang="en-US">
                <a:solidFill>
                  <a:schemeClr val="accent3"/>
                </a:solidFill>
                <a:latin typeface="Georgia"/>
                <a:cs typeface="Arial"/>
              </a:rPr>
              <a:t>10.RI.2- Craft and Style</a:t>
            </a:r>
            <a:endParaRPr lang="en-US">
              <a:solidFill>
                <a:schemeClr val="accent3"/>
              </a:solidFill>
              <a:latin typeface="Georgia"/>
              <a:cs typeface="Calibri"/>
            </a:endParaRPr>
          </a:p>
          <a:p>
            <a:pPr lvl="1"/>
            <a:r>
              <a:rPr lang="en-US">
                <a:solidFill>
                  <a:schemeClr val="accent3"/>
                </a:solidFill>
                <a:latin typeface="Georgia"/>
                <a:cs typeface="Arial"/>
              </a:rPr>
              <a:t>10.RI-3- Integration of Concepts</a:t>
            </a:r>
            <a:r>
              <a:rPr lang="en-US">
                <a:solidFill>
                  <a:srgbClr val="000000"/>
                </a:solidFill>
                <a:latin typeface="Arial"/>
                <a:cs typeface="Arial"/>
              </a:rPr>
              <a:t> </a:t>
            </a:r>
            <a:endParaRPr lang="en-US"/>
          </a:p>
          <a:p>
            <a:pPr lvl="1"/>
            <a:endParaRPr lang="en-US"/>
          </a:p>
          <a:p>
            <a:endParaRPr lang="en-US"/>
          </a:p>
        </p:txBody>
      </p:sp>
      <p:sp>
        <p:nvSpPr>
          <p:cNvPr id="4" name="Slide Number Placeholder 3">
            <a:extLst>
              <a:ext uri="{FF2B5EF4-FFF2-40B4-BE49-F238E27FC236}">
                <a16:creationId xmlns:a16="http://schemas.microsoft.com/office/drawing/2014/main" id="{B417581D-7272-5F6D-AD6D-B49B30ABA2D2}"/>
              </a:ext>
            </a:extLst>
          </p:cNvPr>
          <p:cNvSpPr>
            <a:spLocks noGrp="1"/>
          </p:cNvSpPr>
          <p:nvPr>
            <p:ph type="sldNum" sz="quarter" idx="12"/>
          </p:nvPr>
        </p:nvSpPr>
        <p:spPr/>
        <p:txBody>
          <a:bodyPr/>
          <a:lstStyle/>
          <a:p>
            <a:fld id="{B2102BAA-C61A-4A39-BDF1-4340D572B82C}" type="slidenum">
              <a:rPr lang="en-US" smtClean="0"/>
              <a:t>8</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67135353"/>
      </p:ext>
    </p:extLst>
  </p:cSld>
  <p:clrMapOvr>
    <a:masterClrMapping/>
  </p:clrMapOvr>
  <mc:AlternateContent xmlns:mc="http://schemas.openxmlformats.org/markup-compatibility/2006" xmlns:p14="http://schemas.microsoft.com/office/powerpoint/2010/main">
    <mc:Choice Requires="p14">
      <p:transition spd="slow" p14:dur="2000" advTm="49003"/>
    </mc:Choice>
    <mc:Fallback xmlns="">
      <p:transition spd="slow" advTm="49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09F2908-D2D6-0C09-3144-4DA1B0EAC526}"/>
              </a:ext>
            </a:extLst>
          </p:cNvPr>
          <p:cNvSpPr>
            <a:spLocks noGrp="1"/>
          </p:cNvSpPr>
          <p:nvPr>
            <p:ph type="sldNum" sz="quarter" idx="12"/>
          </p:nvPr>
        </p:nvSpPr>
        <p:spPr/>
        <p:txBody>
          <a:bodyPr/>
          <a:lstStyle/>
          <a:p>
            <a:fld id="{B2102BAA-C61A-4A39-BDF1-4340D572B82C}" type="slidenum">
              <a:rPr lang="en-US" smtClean="0"/>
              <a:t>9</a:t>
            </a:fld>
            <a:endParaRPr lang="en-US"/>
          </a:p>
        </p:txBody>
      </p:sp>
      <p:pic>
        <p:nvPicPr>
          <p:cNvPr id="2" name="Picture 1"/>
          <p:cNvPicPr>
            <a:picLocks noChangeAspect="1"/>
          </p:cNvPicPr>
          <p:nvPr/>
        </p:nvPicPr>
        <p:blipFill>
          <a:blip r:embed="rId6"/>
          <a:stretch>
            <a:fillRect/>
          </a:stretch>
        </p:blipFill>
        <p:spPr>
          <a:xfrm>
            <a:off x="707975" y="377153"/>
            <a:ext cx="10264825" cy="3339063"/>
          </a:xfrm>
          <a:prstGeom prst="rect">
            <a:avLst/>
          </a:prstGeom>
        </p:spPr>
      </p:pic>
      <p:pic>
        <p:nvPicPr>
          <p:cNvPr id="3" name="Picture 2"/>
          <p:cNvPicPr>
            <a:picLocks noChangeAspect="1"/>
          </p:cNvPicPr>
          <p:nvPr/>
        </p:nvPicPr>
        <p:blipFill>
          <a:blip r:embed="rId7"/>
          <a:stretch>
            <a:fillRect/>
          </a:stretch>
        </p:blipFill>
        <p:spPr>
          <a:xfrm>
            <a:off x="707975" y="3716216"/>
            <a:ext cx="10313935" cy="2177652"/>
          </a:xfrm>
          <a:prstGeom prst="rect">
            <a:avLst/>
          </a:prstGeom>
        </p:spPr>
      </p:pic>
      <p:sp>
        <p:nvSpPr>
          <p:cNvPr id="5" name="Rounded Rectangle 4"/>
          <p:cNvSpPr/>
          <p:nvPr/>
        </p:nvSpPr>
        <p:spPr>
          <a:xfrm>
            <a:off x="1493134" y="377153"/>
            <a:ext cx="3553428" cy="51409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1493133" y="891251"/>
            <a:ext cx="3877519" cy="1784431"/>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6680522" y="377153"/>
            <a:ext cx="3553428" cy="51409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6063205" y="891251"/>
            <a:ext cx="1321443" cy="27779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1981199" y="3690408"/>
            <a:ext cx="2648674" cy="53990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1493132" y="4278040"/>
            <a:ext cx="4398381" cy="152087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7286262" y="3763942"/>
            <a:ext cx="2332300" cy="51409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748858690"/>
      </p:ext>
    </p:extLst>
  </p:cSld>
  <p:clrMapOvr>
    <a:masterClrMapping/>
  </p:clrMapOvr>
  <mc:AlternateContent xmlns:mc="http://schemas.openxmlformats.org/markup-compatibility/2006" xmlns:p14="http://schemas.microsoft.com/office/powerpoint/2010/main">
    <mc:Choice Requires="p14">
      <p:transition spd="slow" p14:dur="2000" advTm="88723"/>
    </mc:Choice>
    <mc:Fallback xmlns="">
      <p:transition spd="slow" advTm="88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6"/>
                </p:tgtEl>
              </p:cMediaNode>
            </p:audio>
          </p:childTnLst>
        </p:cTn>
      </p:par>
    </p:tnLst>
    <p:bldLst>
      <p:bldP spid="5" grpId="0" animBg="1"/>
      <p:bldP spid="20" grpId="0" animBg="1"/>
      <p:bldP spid="24" grpId="0" animBg="1"/>
      <p:bldP spid="26" grpId="0" animBg="1"/>
      <p:bldP spid="28" grpId="0" animBg="1"/>
      <p:bldP spid="30" grpId="0" animBg="1"/>
      <p:bldP spid="3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1.9|9.5|10.5|10|6.7|16.1|1.5"/>
</p:tagLst>
</file>

<file path=ppt/theme/theme1.xml><?xml version="1.0" encoding="utf-8"?>
<a:theme xmlns:a="http://schemas.openxmlformats.org/drawingml/2006/main" name="Office Theme">
  <a:themeElements>
    <a:clrScheme name="VDOE New">
      <a:dk1>
        <a:srgbClr val="003C71"/>
      </a:dk1>
      <a:lt1>
        <a:srgbClr val="FFFFFF"/>
      </a:lt1>
      <a:dk2>
        <a:srgbClr val="003C71"/>
      </a:dk2>
      <a:lt2>
        <a:srgbClr val="FFFFFF"/>
      </a:lt2>
      <a:accent1>
        <a:srgbClr val="003C71"/>
      </a:accent1>
      <a:accent2>
        <a:srgbClr val="FF6A39"/>
      </a:accent2>
      <a:accent3>
        <a:srgbClr val="555555"/>
      </a:accent3>
      <a:accent4>
        <a:srgbClr val="FFC600"/>
      </a:accent4>
      <a:accent5>
        <a:srgbClr val="0160B6"/>
      </a:accent5>
      <a:accent6>
        <a:srgbClr val="279989"/>
      </a:accent6>
      <a:hlink>
        <a:srgbClr val="0563C1"/>
      </a:hlink>
      <a:folHlink>
        <a:srgbClr val="8496B0"/>
      </a:folHlink>
    </a:clrScheme>
    <a:fontScheme name="VDOE-New">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3E509374DB4B94684EA099F518C7A22" ma:contentTypeVersion="6" ma:contentTypeDescription="Create a new document." ma:contentTypeScope="" ma:versionID="1b2450cc473d0476b24fb6049eee21c6">
  <xsd:schema xmlns:xsd="http://www.w3.org/2001/XMLSchema" xmlns:xs="http://www.w3.org/2001/XMLSchema" xmlns:p="http://schemas.microsoft.com/office/2006/metadata/properties" xmlns:ns2="7ec0be3f-b236-462b-b68d-55bfdf8517bd" xmlns:ns3="8410143b-9028-478f-a589-cc2730675668" targetNamespace="http://schemas.microsoft.com/office/2006/metadata/properties" ma:root="true" ma:fieldsID="3e9485a91bea5a1087f04145a65b8a39" ns2:_="" ns3:_="">
    <xsd:import namespace="7ec0be3f-b236-462b-b68d-55bfdf8517bd"/>
    <xsd:import namespace="8410143b-9028-478f-a589-cc273067566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c0be3f-b236-462b-b68d-55bfdf8517b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410143b-9028-478f-a589-cc273067566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0567865-89AF-4004-B892-E11EA4D1D5A8}">
  <ds:schemaRefs>
    <ds:schemaRef ds:uri="http://schemas.microsoft.com/sharepoint/v3/contenttype/forms"/>
  </ds:schemaRefs>
</ds:datastoreItem>
</file>

<file path=customXml/itemProps2.xml><?xml version="1.0" encoding="utf-8"?>
<ds:datastoreItem xmlns:ds="http://schemas.openxmlformats.org/officeDocument/2006/customXml" ds:itemID="{91CC1A00-51CB-4C02-A37B-97764AE20E74}">
  <ds:schemaRefs>
    <ds:schemaRef ds:uri="262dac34-e890-48f8-972c-7ade413b087c"/>
    <ds:schemaRef ds:uri="8210ca57-7464-4414-8e94-649698d7e46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41F93D1-CCFE-4252-8334-3E807BADF302}">
  <ds:schemaRefs>
    <ds:schemaRef ds:uri="7ec0be3f-b236-462b-b68d-55bfdf8517bd"/>
    <ds:schemaRef ds:uri="8410143b-9028-478f-a589-cc273067566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2</TotalTime>
  <Words>13951</Words>
  <Application>Microsoft Office PowerPoint</Application>
  <PresentationFormat>Widescreen</PresentationFormat>
  <Paragraphs>978</Paragraphs>
  <Slides>40</Slides>
  <Notes>40</Notes>
  <HiddenSlides>0</HiddenSlides>
  <MMClips>40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2024 English Standards of Learning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Foundations for Reading</vt:lpstr>
      <vt:lpstr>PowerPoint Presentation</vt:lpstr>
      <vt:lpstr>Developing Skilled Readers and Building Reading Stamina</vt:lpstr>
      <vt:lpstr>PowerPoint Presentation</vt:lpstr>
      <vt:lpstr>PowerPoint Presentation</vt:lpstr>
      <vt:lpstr>Reading and Vocabulary </vt:lpstr>
      <vt:lpstr>PowerPoint Presentation</vt:lpstr>
      <vt:lpstr>Reading Literary Text</vt:lpstr>
      <vt:lpstr>PowerPoint Presentation</vt:lpstr>
      <vt:lpstr>PowerPoint Presentation</vt:lpstr>
      <vt:lpstr>Reading Informational Text</vt:lpstr>
      <vt:lpstr>PowerPoint Presentation</vt:lpstr>
      <vt:lpstr>PowerPoint Presentation</vt:lpstr>
      <vt:lpstr>Foundations for Writing </vt:lpstr>
      <vt:lpstr>PowerPoint Presentation</vt:lpstr>
      <vt:lpstr>Writing </vt:lpstr>
      <vt:lpstr>PowerPoint Presentation</vt:lpstr>
      <vt:lpstr>PowerPoint Presentation</vt:lpstr>
      <vt:lpstr>PowerPoint Presentation</vt:lpstr>
      <vt:lpstr>PowerPoint Presentation</vt:lpstr>
      <vt:lpstr>Language Usage </vt:lpstr>
      <vt:lpstr>PowerPoint Presentation</vt:lpstr>
      <vt:lpstr>Communications and Multimodal Literacies</vt:lpstr>
      <vt:lpstr>PowerPoint Presentation</vt:lpstr>
      <vt:lpstr>PowerPoint Presentation</vt:lpstr>
      <vt:lpstr>PowerPoint Presentation</vt:lpstr>
      <vt:lpstr>PowerPoint Presentation</vt:lpstr>
      <vt:lpstr>Research </vt:lpstr>
      <vt:lpstr>PowerPoint Presentation</vt:lpstr>
      <vt:lpstr>PowerPoint Presentation</vt:lpstr>
      <vt:lpstr>Questions?   Reach out to the VDOE English Team  VDOE.English@doe.virginia.gov </vt:lpstr>
    </vt:vector>
  </TitlesOfParts>
  <Company>Virginia Information Technologies Agency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VITA Program</dc:creator>
  <cp:lastModifiedBy>Cary Wright</cp:lastModifiedBy>
  <cp:revision>38</cp:revision>
  <dcterms:created xsi:type="dcterms:W3CDTF">2022-07-20T12:39:39Z</dcterms:created>
  <dcterms:modified xsi:type="dcterms:W3CDTF">2024-05-24T11:47:07Z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0x01010023E509374DB4B94684EA099F518C7A22</vt:lpwstr>
  </property>
</Properties>
</file>