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9"/>
  </p:notesMasterIdLst>
  <p:sldIdLst>
    <p:sldId id="256" r:id="rId5"/>
    <p:sldId id="258" r:id="rId6"/>
    <p:sldId id="267" r:id="rId7"/>
    <p:sldId id="268" r:id="rId8"/>
    <p:sldId id="269" r:id="rId9"/>
    <p:sldId id="270" r:id="rId10"/>
    <p:sldId id="271" r:id="rId11"/>
    <p:sldId id="262" r:id="rId12"/>
    <p:sldId id="299" r:id="rId13"/>
    <p:sldId id="261" r:id="rId14"/>
    <p:sldId id="273" r:id="rId15"/>
    <p:sldId id="274" r:id="rId16"/>
    <p:sldId id="275" r:id="rId17"/>
    <p:sldId id="313" r:id="rId18"/>
    <p:sldId id="276" r:id="rId19"/>
    <p:sldId id="277" r:id="rId20"/>
    <p:sldId id="314" r:id="rId21"/>
    <p:sldId id="278" r:id="rId22"/>
    <p:sldId id="279" r:id="rId23"/>
    <p:sldId id="315" r:id="rId24"/>
    <p:sldId id="316" r:id="rId25"/>
    <p:sldId id="281" r:id="rId26"/>
    <p:sldId id="282" r:id="rId27"/>
    <p:sldId id="317" r:id="rId28"/>
    <p:sldId id="318" r:id="rId29"/>
    <p:sldId id="285" r:id="rId30"/>
    <p:sldId id="286" r:id="rId31"/>
    <p:sldId id="307" r:id="rId32"/>
    <p:sldId id="288" r:id="rId33"/>
    <p:sldId id="289" r:id="rId34"/>
    <p:sldId id="319" r:id="rId35"/>
    <p:sldId id="320" r:id="rId36"/>
    <p:sldId id="291" r:id="rId37"/>
    <p:sldId id="292" r:id="rId38"/>
    <p:sldId id="321" r:id="rId39"/>
    <p:sldId id="294" r:id="rId40"/>
    <p:sldId id="295" r:id="rId41"/>
    <p:sldId id="311" r:id="rId42"/>
    <p:sldId id="322" r:id="rId43"/>
    <p:sldId id="323" r:id="rId44"/>
    <p:sldId id="297" r:id="rId45"/>
    <p:sldId id="298" r:id="rId46"/>
    <p:sldId id="300" r:id="rId47"/>
    <p:sldId id="265" r:id="rId4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CPS" initials="G" lastIdx="0" clrIdx="0">
    <p:extLst>
      <p:ext uri="{19B8F6BF-5375-455C-9EA6-DF929625EA0E}">
        <p15:presenceInfo xmlns:p15="http://schemas.microsoft.com/office/powerpoint/2012/main" userId="GCP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480"/>
    <a:srgbClr val="3E5B91"/>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4BF70-9F1A-F9FC-F8A3-F40EF586B31C}" v="40" dt="2024-05-03T16:18:16.877"/>
    <p1510:client id="{A44348A5-461D-47EB-BCF6-501B0AD03D51}" v="20" dt="2024-05-03T17:05:44.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193" autoAdjust="0"/>
  </p:normalViewPr>
  <p:slideViewPr>
    <p:cSldViewPr snapToGrid="0">
      <p:cViewPr varScale="1">
        <p:scale>
          <a:sx n="47" d="100"/>
          <a:sy n="47" d="100"/>
        </p:scale>
        <p:origin x="1392"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ckelton, Ellen (DOE)" userId="18d74b77-166e-4597-94f9-5109299f7834" providerId="ADAL" clId="{A44348A5-461D-47EB-BCF6-501B0AD03D51}"/>
    <pc:docChg chg="custSel modSld">
      <pc:chgData name="Frackelton, Ellen (DOE)" userId="18d74b77-166e-4597-94f9-5109299f7834" providerId="ADAL" clId="{A44348A5-461D-47EB-BCF6-501B0AD03D51}" dt="2024-05-03T16:36:46.577" v="8" actId="20577"/>
      <pc:docMkLst>
        <pc:docMk/>
      </pc:docMkLst>
      <pc:sldChg chg="modSp mod">
        <pc:chgData name="Frackelton, Ellen (DOE)" userId="18d74b77-166e-4597-94f9-5109299f7834" providerId="ADAL" clId="{A44348A5-461D-47EB-BCF6-501B0AD03D51}" dt="2024-05-03T16:20:38.244" v="2" actId="11"/>
        <pc:sldMkLst>
          <pc:docMk/>
          <pc:sldMk cId="3567135353" sldId="262"/>
        </pc:sldMkLst>
        <pc:spChg chg="mod">
          <ac:chgData name="Frackelton, Ellen (DOE)" userId="18d74b77-166e-4597-94f9-5109299f7834" providerId="ADAL" clId="{A44348A5-461D-47EB-BCF6-501B0AD03D51}" dt="2024-05-03T16:20:38.244" v="2" actId="11"/>
          <ac:spMkLst>
            <pc:docMk/>
            <pc:sldMk cId="3567135353" sldId="262"/>
            <ac:spMk id="3" creationId="{62CF4F43-74D1-9221-C8F5-8BA340ECC602}"/>
          </ac:spMkLst>
        </pc:spChg>
      </pc:sldChg>
      <pc:sldChg chg="modNotesTx">
        <pc:chgData name="Frackelton, Ellen (DOE)" userId="18d74b77-166e-4597-94f9-5109299f7834" providerId="ADAL" clId="{A44348A5-461D-47EB-BCF6-501B0AD03D51}" dt="2024-05-03T16:28:17.493" v="3" actId="33524"/>
        <pc:sldMkLst>
          <pc:docMk/>
          <pc:sldMk cId="981762987" sldId="275"/>
        </pc:sldMkLst>
      </pc:sldChg>
      <pc:sldChg chg="modNotesTx">
        <pc:chgData name="Frackelton, Ellen (DOE)" userId="18d74b77-166e-4597-94f9-5109299f7834" providerId="ADAL" clId="{A44348A5-461D-47EB-BCF6-501B0AD03D51}" dt="2024-05-03T16:35:36.996" v="7" actId="20577"/>
        <pc:sldMkLst>
          <pc:docMk/>
          <pc:sldMk cId="162178310" sldId="315"/>
        </pc:sldMkLst>
      </pc:sldChg>
      <pc:sldChg chg="modNotesTx">
        <pc:chgData name="Frackelton, Ellen (DOE)" userId="18d74b77-166e-4597-94f9-5109299f7834" providerId="ADAL" clId="{A44348A5-461D-47EB-BCF6-501B0AD03D51}" dt="2024-05-03T16:36:46.577" v="8" actId="20577"/>
        <pc:sldMkLst>
          <pc:docMk/>
          <pc:sldMk cId="3013192199" sldId="316"/>
        </pc:sldMkLst>
      </pc:sldChg>
    </pc:docChg>
  </pc:docChgLst>
  <pc:docChgLst>
    <pc:chgData name="Frackelton, Ellen (DOE)" userId="S::ellen.frackelton@doe.virginia.gov::18d74b77-166e-4597-94f9-5109299f7834" providerId="AD" clId="Web-{7A94BF70-9F1A-F9FC-F8A3-F40EF586B31C}"/>
    <pc:docChg chg="modSld">
      <pc:chgData name="Frackelton, Ellen (DOE)" userId="S::ellen.frackelton@doe.virginia.gov::18d74b77-166e-4597-94f9-5109299f7834" providerId="AD" clId="Web-{7A94BF70-9F1A-F9FC-F8A3-F40EF586B31C}" dt="2024-05-03T16:18:16.877" v="21" actId="20577"/>
      <pc:docMkLst>
        <pc:docMk/>
      </pc:docMkLst>
      <pc:sldChg chg="modSp">
        <pc:chgData name="Frackelton, Ellen (DOE)" userId="S::ellen.frackelton@doe.virginia.gov::18d74b77-166e-4597-94f9-5109299f7834" providerId="AD" clId="Web-{7A94BF70-9F1A-F9FC-F8A3-F40EF586B31C}" dt="2024-05-03T16:10:23.209" v="0" actId="1076"/>
        <pc:sldMkLst>
          <pc:docMk/>
          <pc:sldMk cId="3464685916" sldId="258"/>
        </pc:sldMkLst>
        <pc:picChg chg="mod">
          <ac:chgData name="Frackelton, Ellen (DOE)" userId="S::ellen.frackelton@doe.virginia.gov::18d74b77-166e-4597-94f9-5109299f7834" providerId="AD" clId="Web-{7A94BF70-9F1A-F9FC-F8A3-F40EF586B31C}" dt="2024-05-03T16:10:23.209" v="0" actId="1076"/>
          <ac:picMkLst>
            <pc:docMk/>
            <pc:sldMk cId="3464685916" sldId="258"/>
            <ac:picMk id="5" creationId="{E8FAA22D-149D-4846-9084-BDF29851D621}"/>
          </ac:picMkLst>
        </pc:picChg>
      </pc:sldChg>
      <pc:sldChg chg="modSp modNotes">
        <pc:chgData name="Frackelton, Ellen (DOE)" userId="S::ellen.frackelton@doe.virginia.gov::18d74b77-166e-4597-94f9-5109299f7834" providerId="AD" clId="Web-{7A94BF70-9F1A-F9FC-F8A3-F40EF586B31C}" dt="2024-05-03T16:18:16.877" v="21" actId="20577"/>
        <pc:sldMkLst>
          <pc:docMk/>
          <pc:sldMk cId="3567135353" sldId="262"/>
        </pc:sldMkLst>
        <pc:spChg chg="mod">
          <ac:chgData name="Frackelton, Ellen (DOE)" userId="S::ellen.frackelton@doe.virginia.gov::18d74b77-166e-4597-94f9-5109299f7834" providerId="AD" clId="Web-{7A94BF70-9F1A-F9FC-F8A3-F40EF586B31C}" dt="2024-05-03T16:18:16.877" v="21" actId="20577"/>
          <ac:spMkLst>
            <pc:docMk/>
            <pc:sldMk cId="3567135353" sldId="262"/>
            <ac:spMk id="3" creationId="{62CF4F43-74D1-9221-C8F5-8BA340ECC602}"/>
          </ac:spMkLst>
        </pc:spChg>
      </pc:sldChg>
      <pc:sldChg chg="modSp">
        <pc:chgData name="Frackelton, Ellen (DOE)" userId="S::ellen.frackelton@doe.virginia.gov::18d74b77-166e-4597-94f9-5109299f7834" providerId="AD" clId="Web-{7A94BF70-9F1A-F9FC-F8A3-F40EF586B31C}" dt="2024-05-03T16:10:46.272" v="1" actId="1076"/>
        <pc:sldMkLst>
          <pc:docMk/>
          <pc:sldMk cId="2868565712" sldId="267"/>
        </pc:sldMkLst>
        <pc:picChg chg="mod">
          <ac:chgData name="Frackelton, Ellen (DOE)" userId="S::ellen.frackelton@doe.virginia.gov::18d74b77-166e-4597-94f9-5109299f7834" providerId="AD" clId="Web-{7A94BF70-9F1A-F9FC-F8A3-F40EF586B31C}" dt="2024-05-03T16:10:46.272" v="1" actId="1076"/>
          <ac:picMkLst>
            <pc:docMk/>
            <pc:sldMk cId="2868565712" sldId="267"/>
            <ac:picMk id="5" creationId="{554594F0-3455-4C50-A0BB-F9E267F27A73}"/>
          </ac:picMkLst>
        </pc:picChg>
      </pc:sldChg>
      <pc:sldChg chg="modSp">
        <pc:chgData name="Frackelton, Ellen (DOE)" userId="S::ellen.frackelton@doe.virginia.gov::18d74b77-166e-4597-94f9-5109299f7834" providerId="AD" clId="Web-{7A94BF70-9F1A-F9FC-F8A3-F40EF586B31C}" dt="2024-05-03T16:11:24.334" v="2" actId="1076"/>
        <pc:sldMkLst>
          <pc:docMk/>
          <pc:sldMk cId="3845970626" sldId="268"/>
        </pc:sldMkLst>
        <pc:picChg chg="mod">
          <ac:chgData name="Frackelton, Ellen (DOE)" userId="S::ellen.frackelton@doe.virginia.gov::18d74b77-166e-4597-94f9-5109299f7834" providerId="AD" clId="Web-{7A94BF70-9F1A-F9FC-F8A3-F40EF586B31C}" dt="2024-05-03T16:11:24.334" v="2" actId="1076"/>
          <ac:picMkLst>
            <pc:docMk/>
            <pc:sldMk cId="3845970626" sldId="268"/>
            <ac:picMk id="3" creationId="{E3B34AE5-E6CA-4B21-A96F-53F2AD131B28}"/>
          </ac:picMkLst>
        </pc:picChg>
      </pc:sldChg>
      <pc:sldChg chg="modSp">
        <pc:chgData name="Frackelton, Ellen (DOE)" userId="S::ellen.frackelton@doe.virginia.gov::18d74b77-166e-4597-94f9-5109299f7834" providerId="AD" clId="Web-{7A94BF70-9F1A-F9FC-F8A3-F40EF586B31C}" dt="2024-05-03T16:15:05.895" v="4"/>
        <pc:sldMkLst>
          <pc:docMk/>
          <pc:sldMk cId="3785396082" sldId="271"/>
        </pc:sldMkLst>
        <pc:graphicFrameChg chg="mod modGraphic">
          <ac:chgData name="Frackelton, Ellen (DOE)" userId="S::ellen.frackelton@doe.virginia.gov::18d74b77-166e-4597-94f9-5109299f7834" providerId="AD" clId="Web-{7A94BF70-9F1A-F9FC-F8A3-F40EF586B31C}" dt="2024-05-03T16:15:05.895" v="4"/>
          <ac:graphicFrameMkLst>
            <pc:docMk/>
            <pc:sldMk cId="3785396082" sldId="271"/>
            <ac:graphicFrameMk id="5" creationId="{02F28828-4074-1C7C-32CB-B918457B7A32}"/>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6270128E-993C-4902-8012-4837AFDCDFE9}" type="datetimeFigureOut">
              <a:rPr lang="en-US" smtClean="0"/>
              <a:t>5/3/2024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Grade 5 Overview of Revisions to the English Standards of Learning from 2017 to 2024.   </a:t>
            </a:r>
          </a:p>
          <a:p>
            <a:endParaRPr lang="en-US" dirty="0">
              <a:cs typeface="+mn-lt"/>
            </a:endParaRPr>
          </a:p>
          <a:p>
            <a:r>
              <a:rPr lang="en-US" dirty="0"/>
              <a:t>It would be helpful to have a copy of the Grade 5 – Crosswalk (Summary of Revisions) and a copy of the 2024 Grade 5 English Standards of Learning for this PowerPoint. </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5 Foundations for Reading 3 focuses on phonics and word analysis. </a:t>
            </a:r>
          </a:p>
          <a:p>
            <a:endParaRPr lang="en-US" dirty="0">
              <a:cs typeface="+mn-lt"/>
            </a:endParaRPr>
          </a:p>
          <a:p>
            <a:r>
              <a:rPr lang="en-US" dirty="0"/>
              <a:t>The addition of these standards was intentional to provide clarity and specificity for the grade level expectations in the application of advanced phonics and word analysis skills.  By the end of fifth grade, students should be able to decode compound/multisyllabic grade level unfamiliar words using their understanding of all six syllables types, and morphology (including suffixes, prefixes and root/base words).  </a:t>
            </a:r>
          </a:p>
          <a:p>
            <a:endParaRPr lang="en-US" dirty="0"/>
          </a:p>
          <a:p>
            <a:r>
              <a:rPr lang="en-US" dirty="0"/>
              <a:t>Fifth grade students are also expected to be able to read grade-level high-frequency words.  These words should include words that contain common patterns that can be decoded, as well as words with irregular patterns which must be taught and mapped into the student’s brain for automatic recognition.</a:t>
            </a:r>
            <a:br>
              <a:rPr lang="en-US" dirty="0">
                <a:cs typeface="+mn-lt"/>
              </a:rPr>
            </a:br>
            <a:endParaRPr lang="en-US" dirty="0"/>
          </a:p>
          <a:p>
            <a:br>
              <a:rPr lang="en-US" dirty="0"/>
            </a:br>
            <a:endParaRPr lang="en-US" dirty="0"/>
          </a:p>
          <a:p>
            <a:br>
              <a:rPr lang="en-US" dirty="0"/>
            </a:br>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70621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let's look at the new strand, Developing Skilled Readers and Building Reading Stamina. </a:t>
            </a:r>
          </a:p>
          <a:p>
            <a:endParaRPr lang="en-US" dirty="0">
              <a:cs typeface="Calibri"/>
            </a:endParaRPr>
          </a:p>
          <a:p>
            <a:r>
              <a:rPr lang="en-US" dirty="0">
                <a:cs typeface="Calibri"/>
              </a:rPr>
              <a:t>The Developing Skilled Readers and Building Reading Stamina was added to emphasize skills and strategies use </a:t>
            </a:r>
            <a:r>
              <a:rPr lang="en-US" i="1" dirty="0">
                <a:cs typeface="Calibri"/>
              </a:rPr>
              <a:t>within</a:t>
            </a:r>
            <a:r>
              <a:rPr lang="en-US" dirty="0">
                <a:cs typeface="Calibri"/>
              </a:rPr>
              <a:t> content-rich complex text each time students engage with text, rather than </a:t>
            </a:r>
            <a:r>
              <a:rPr lang="en-US" i="1" dirty="0">
                <a:cs typeface="Calibri"/>
              </a:rPr>
              <a:t>isolated</a:t>
            </a:r>
            <a:r>
              <a:rPr lang="en-US" dirty="0">
                <a:cs typeface="Calibri"/>
              </a:rPr>
              <a:t> skill work.  </a:t>
            </a:r>
          </a:p>
          <a:p>
            <a:endParaRPr lang="en-US" dirty="0">
              <a:cs typeface="Calibri"/>
            </a:endParaRPr>
          </a:p>
          <a:p>
            <a:r>
              <a:rPr lang="en-US" dirty="0">
                <a:cs typeface="Calibri"/>
              </a:rPr>
              <a:t>This strand emphasizes that students should be reading in challenging fiction, and nonfiction texts fluently, while learning vocabulary, writing, collaborating and researching in grade level complex text. </a:t>
            </a:r>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5 Strand of Developing Skilled Readers and Building Reading Stamina was added to increase overall rigor. Students are expected to read fluently (e.g. with accuracy, automaticity, appropriate rate, and meaningful expression), and purposefully, while building word knowledge and world knowledge in wide reading of challenging, content-rich texts.  </a:t>
            </a:r>
          </a:p>
          <a:p>
            <a:endParaRPr lang="en-US" dirty="0"/>
          </a:p>
          <a:p>
            <a:r>
              <a:rPr lang="en-US" dirty="0"/>
              <a:t>5.DSR B has been added to reflect science based reading research, while also addressing text complexity levels to emphasize the range of texts students should be engaged in while reading literary and informational texts.</a:t>
            </a:r>
          </a:p>
          <a:p>
            <a:endParaRPr lang="en-US" dirty="0"/>
          </a:p>
          <a:p>
            <a:r>
              <a:rPr lang="en-US" dirty="0"/>
              <a:t>5.DSR C combines the skills of 5.6j (compare and contrast details and ideas within texts) and 5.6g (locate information within text to support opinions, inferences, and conclusions) and increases the rigor to include students' ability to respond to text in discussion and/or writing with evidence, while using multiple texts to support their evidence accurately.</a:t>
            </a:r>
          </a:p>
          <a:p>
            <a:endParaRPr lang="en-US" dirty="0">
              <a:cs typeface="+mn-lt"/>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notice that the Grade 5 Strand of Developing Skilled Readers and Building Reading Stamina was added to emphasize the skills and strategies students use every time students engage with text through reading, writing, collaborating, and researching as described in the remaining standards. These standards can include, but are not limited to the organization of text structures, summarizing, and asking questions to help students “make sense” of the texts being read as stated in 5.DSR E.</a:t>
            </a:r>
          </a:p>
          <a:p>
            <a:endParaRPr lang="en-US" dirty="0"/>
          </a:p>
          <a:p>
            <a:r>
              <a:rPr lang="en-US" dirty="0"/>
              <a:t>5.DSR D combines 5.4f which focused on developing and using content area vocabulary, 5.5l which focused on comparing and contrasting details in literary and nonfiction texts, and 5.6j which also focused on comparing and contrasting details within and between text, and increases the rigor.  Students must use these skills in related texts around topics of study, while using their background knowledge to build on new learning.</a:t>
            </a:r>
          </a:p>
          <a:p>
            <a:endParaRPr lang="en-US" dirty="0"/>
          </a:p>
          <a:p>
            <a:endParaRPr lang="en-US" dirty="0"/>
          </a:p>
          <a:p>
            <a:endParaRPr lang="en-US" dirty="0">
              <a:cs typeface="+mn-lt"/>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233731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powerful way to support students' vocabulary development is through reading high quality, content rich texts.  That is why Reading and Vocabulary were combined for this strand to allow student engagement with unfamiliar words while within the texts.</a:t>
            </a:r>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5 Reading and Vocabulary 1, is for students to systematically build vocabulary from listening to, and reading grade level texts, as well as content texts, while participating in discussions. </a:t>
            </a:r>
          </a:p>
          <a:p>
            <a:endParaRPr lang="en-US" dirty="0"/>
          </a:p>
          <a:p>
            <a:r>
              <a:rPr lang="en-US" dirty="0"/>
              <a:t>The rigor of this standard has increased as more emphasis is placed on building word knowledge and being able to “own” vocabulary words in conversations while discussing grade level literature.  More clarification is given to certain skills in 5.RV D/E which focuses on instruction around grade-level homophones, synonyms and antonyms.</a:t>
            </a:r>
          </a:p>
          <a:p>
            <a:endParaRPr lang="en-US" dirty="0"/>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review the Reading and Vocabulary Strand 1, new standards are added which emphasize in-depth instruction focused on word knowledge, and word relationships found in word parts, word tenses, and word meanings (e.g. multiple meaning words).  This instruction occurs in grade-level complex text, and focuses on unfamiliar words while reading, and discussing the text.</a:t>
            </a:r>
          </a:p>
          <a:p>
            <a:endParaRPr lang="en-US" dirty="0"/>
          </a:p>
          <a:p>
            <a:r>
              <a:rPr lang="en-US" dirty="0"/>
              <a:t>5.RV.1 H has been added to reflect science-based reading research, and clarifies the importance of students understanding shades of meaning between synonyms and antonyms. </a:t>
            </a:r>
          </a:p>
          <a:p>
            <a:endParaRPr lang="en-US" dirty="0"/>
          </a:p>
          <a:p>
            <a:pPr defTabSz="942210">
              <a:defRPr/>
            </a:pPr>
            <a:r>
              <a:rPr lang="en-US" dirty="0"/>
              <a:t>5.RV.1 J adds specificity in requiring students to refer to both print and digital glossaries and beginning dictionaries to clarify meanings of words and phrases.</a:t>
            </a:r>
          </a:p>
          <a:p>
            <a:pPr defTabSz="942210">
              <a:defRPr/>
            </a:pPr>
            <a:endParaRPr lang="en-US" dirty="0"/>
          </a:p>
          <a:p>
            <a:pPr defTabSz="942210">
              <a:defRPr/>
            </a:pPr>
            <a:r>
              <a:rPr lang="en-US" dirty="0"/>
              <a:t>5.RV1.K – This is a new standard for Grade 5 that addresses the need for students to engage in both receptive vocabulary (the retrieval and understanding of language), as well as expressive vocabulary (the expressions/use of words in speaking).</a:t>
            </a:r>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3998353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Reading Literary Text Strand was developed to emphasize the skills necessary for reading and comprehending literary texts. </a:t>
            </a:r>
          </a:p>
          <a:p>
            <a:endParaRPr lang="en-US" dirty="0">
              <a:cs typeface="Calibri"/>
            </a:endParaRPr>
          </a:p>
          <a:p>
            <a:r>
              <a:rPr lang="en-US" dirty="0">
                <a:cs typeface="Calibri"/>
              </a:rPr>
              <a:t>In the 2017 Standards, this strand focused on fiction.  The 2024 Reading Literary Text strand focuses on three </a:t>
            </a:r>
            <a:r>
              <a:rPr lang="en-US" dirty="0" err="1">
                <a:cs typeface="Calibri"/>
              </a:rPr>
              <a:t>substandards</a:t>
            </a:r>
            <a:r>
              <a:rPr lang="en-US" dirty="0">
                <a:cs typeface="Calibri"/>
              </a:rPr>
              <a:t>:  Key Ideas and Plot Details, Craft and Style, and Integration of Concepts.</a:t>
            </a:r>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Grade 5 Reading Literary Texts 1 sub-strand students need to demonstrate understanding of key ideas and plot details in literary texts, including fantasy, humor, fables/fairy tales, realistic fiction, historical fiction, and folklore/tall tales, focusing on fantasy.</a:t>
            </a:r>
          </a:p>
          <a:p>
            <a:endParaRPr lang="en-US" dirty="0"/>
          </a:p>
          <a:p>
            <a:r>
              <a:rPr lang="en-US" dirty="0"/>
              <a:t>5.RL.1.A increases the rigor focused around 5.5d in the 2017 Standards, which evolves from just identifying the theme, to summarizing while including the overarching theme, and explaining the development with specific details.</a:t>
            </a:r>
          </a:p>
          <a:p>
            <a:endParaRPr lang="en-US" dirty="0"/>
          </a:p>
          <a:p>
            <a:r>
              <a:rPr lang="en-US" dirty="0"/>
              <a:t>5.RL.1 B increases the rigor focused around 5.5e in the 2017 Standards, which evolves from explaining the conflict/resolution, to including the details of the initiating events and climax, resulting in the resolution.</a:t>
            </a:r>
          </a:p>
          <a:p>
            <a:endParaRPr lang="en-US" dirty="0"/>
          </a:p>
          <a:p>
            <a:r>
              <a:rPr lang="en-US" dirty="0"/>
              <a:t>5.RL.1 C combines 5.5b/c from the 2017 Standards emphasizing how plot and character development impact each other as the story evolves.</a:t>
            </a:r>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349915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PowerPoint is to provide an overview of the changes in both the structure and the content of the 2024 English Standards of Learning.</a:t>
            </a:r>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Grade 5 Reading Literary Texts 2 sub-strand focus is on understanding Craft and Style in literary texts.  </a:t>
            </a:r>
          </a:p>
          <a:p>
            <a:endParaRPr lang="en-US" dirty="0"/>
          </a:p>
          <a:p>
            <a:r>
              <a:rPr lang="en-US" dirty="0"/>
              <a:t>In 5.RL.2 A the rigor is increased and specific skills are addressed from 5.5e to focus on what the characters say, think, do, and respond to other characters.</a:t>
            </a:r>
          </a:p>
          <a:p>
            <a:endParaRPr lang="en-US" dirty="0"/>
          </a:p>
          <a:p>
            <a:r>
              <a:rPr lang="en-US" dirty="0"/>
              <a:t>Students need to be able to demonstrate an understanding of the language that the author is using such as dialogue, or sensory language to convey a message to the reader as referred to in 5.RL.2 B.  </a:t>
            </a:r>
          </a:p>
          <a:p>
            <a:endParaRPr lang="en-US" dirty="0"/>
          </a:p>
          <a:p>
            <a:r>
              <a:rPr lang="en-US" dirty="0"/>
              <a:t>5.RL.2 C has increased the rigor in poetry to include specificity in the characteristics of poetry, as well as the author’s use of patterns of sound to impact the meaning of poetry.</a:t>
            </a:r>
          </a:p>
          <a:p>
            <a:endParaRPr lang="en-US" dirty="0"/>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1115393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Grade 5 Reading Literary Texts 3 students need to demonstrate understanding of Integration of Concepts in literary texts by making connections between and within literary texts.  These new standards have been added to reflect current science-based reading research per 5.RL.3 A.</a:t>
            </a:r>
          </a:p>
          <a:p>
            <a:endParaRPr lang="en-US" dirty="0"/>
          </a:p>
          <a:p>
            <a:pPr defTabSz="942210">
              <a:defRPr/>
            </a:pPr>
            <a:r>
              <a:rPr lang="en-US" dirty="0"/>
              <a:t>5.RL.3 B combines and increases the rigor or 5.5g/k by requiring students to understand and be able to differentiate between first and third person point of view when reading literary texts.</a:t>
            </a:r>
          </a:p>
          <a:p>
            <a:endParaRPr lang="en-US" dirty="0"/>
          </a:p>
          <a:p>
            <a:r>
              <a:rPr lang="en-US" dirty="0"/>
              <a:t>5.RL.3 C increases the rigor and provide specificity in comparing and contrasting details (e.g. similar themes, and topics, or patterns of events) in certain types of paired texts (e.g. paired literary and informational nonfiction texts).  </a:t>
            </a:r>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2169346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let's look at the standard focusing on Reading Informational Texts. This standard is focused on deepening and demonstrating comprehension in the understanding of complex informational text, textual elements, structures, and purposes.  </a:t>
            </a:r>
          </a:p>
          <a:p>
            <a:endParaRPr lang="en-US" dirty="0">
              <a:cs typeface="Calibri"/>
            </a:endParaRPr>
          </a:p>
          <a:p>
            <a:r>
              <a:rPr lang="en-US" dirty="0">
                <a:cs typeface="Calibri"/>
              </a:rPr>
              <a:t>This strand is organized into three </a:t>
            </a:r>
            <a:r>
              <a:rPr lang="en-US" dirty="0" err="1">
                <a:cs typeface="Calibri"/>
              </a:rPr>
              <a:t>substandards</a:t>
            </a:r>
            <a:r>
              <a:rPr lang="en-US" dirty="0">
                <a:cs typeface="Calibri"/>
              </a:rPr>
              <a:t>:  Key Ideas and Confirming Details, Craft and Style, and Integration of Concepts.  In the 2017 English Standards of Learning this strand focused on nonfiction reading.</a:t>
            </a:r>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5 Reading Informational Texts 1 sub-strand focuses on key ideas and confirming details found within informational texts.  This sub-strand provides clarity around students using textual evidence in grade-level complex informational text to build and deepen their comprehension.</a:t>
            </a:r>
          </a:p>
          <a:p>
            <a:endParaRPr lang="en-US" dirty="0">
              <a:cs typeface="+mn-lt"/>
            </a:endParaRPr>
          </a:p>
          <a:p>
            <a:r>
              <a:rPr lang="en-US" dirty="0">
                <a:cs typeface="+mn-lt"/>
              </a:rPr>
              <a:t>These sub-strand combines standards from the 2017 English Standards of Learning, increasing rigor and providing specificity in the following:  summarizing the main idea using evidence from the text, summarizing the events, including what happened, how it happened, and why; and explaining textual evidence that supports the author’s opinion found within the text.   </a:t>
            </a:r>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5 Reading Informational Texts sub-strand focuses on Craft and Style.  This sub-strand addresses how the author’s choice of vocabulary, text features, organizational pattern, language structures, and perspective are used to convey a message.</a:t>
            </a:r>
          </a:p>
          <a:p>
            <a:endParaRPr lang="en-US" dirty="0"/>
          </a:p>
          <a:p>
            <a:r>
              <a:rPr lang="en-US" dirty="0"/>
              <a:t>These standards increase the rigor by providing specificity around the skills addressed in the 2017 English Standards of Learning.</a:t>
            </a:r>
          </a:p>
          <a:p>
            <a:endParaRPr lang="en-US" dirty="0"/>
          </a:p>
          <a:p>
            <a:r>
              <a:rPr lang="en-US" dirty="0"/>
              <a:t>5.RI.2 A Students now have to explain how an author’s organizational patterns (e.g. cause/effect or problem/solution) supports their purpose and information they are relaying to the reader within the texts.</a:t>
            </a:r>
          </a:p>
          <a:p>
            <a:endParaRPr lang="en-US" dirty="0"/>
          </a:p>
          <a:p>
            <a:r>
              <a:rPr lang="en-US" dirty="0"/>
              <a:t>5.RI.2 B – In the 2024 English Standards of Learning students use text features to predict and categorize information, as well as to gain meaning from categorization.  The use of digital sources has also been added to this standard.</a:t>
            </a:r>
          </a:p>
          <a:p>
            <a:endParaRPr lang="en-US" dirty="0"/>
          </a:p>
          <a:p>
            <a:r>
              <a:rPr lang="en-US" dirty="0"/>
              <a:t>5.RI.2 C – Students must demonstrate a deeper understanding of the author’s purpose and reason for writing, and be able to explain the author’s perspective.</a:t>
            </a: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2564116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5 Reading Informational Texts 3 sub-strand focuses on making connections between and within informational texts.  It addresses how interactions between specific sentences, paragraphs, or sections contribute to the development of ideas and showcase an author’s perspective.</a:t>
            </a:r>
          </a:p>
          <a:p>
            <a:endParaRPr lang="en-US" dirty="0"/>
          </a:p>
          <a:p>
            <a:r>
              <a:rPr lang="en-US" dirty="0"/>
              <a:t>5.RI.3 A has been added to reflect science-based reading research, and to establish the importance of building background knowledge as new learning occurs.</a:t>
            </a:r>
          </a:p>
          <a:p>
            <a:endParaRPr lang="en-US" dirty="0"/>
          </a:p>
          <a:p>
            <a:r>
              <a:rPr lang="en-US" dirty="0"/>
              <a:t>5.RI.3 B was added to increase the rigor by students demonstrating how multiple text can be use to compare, contrast and describe differences within and between texts being read, while noting similarities and differences in the point of view with multiple texts.</a:t>
            </a:r>
          </a:p>
          <a:p>
            <a:endParaRPr lang="en-US" dirty="0"/>
          </a:p>
          <a:p>
            <a:r>
              <a:rPr lang="en-US" dirty="0"/>
              <a:t>5.RI.3 C – Increases the rigor by having students not only distinguish between cause and effect, but also demonstrate an understanding of the relationships (e.g. between historical events, or scientific concepts) that pertain to the cause and effect.</a:t>
            </a:r>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511960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Foundations for Writing Strand is new to the 2024 English Standards of Learning is divided into two </a:t>
            </a:r>
            <a:r>
              <a:rPr lang="en-US" dirty="0" err="1">
                <a:cs typeface="Calibri"/>
              </a:rPr>
              <a:t>substandards</a:t>
            </a:r>
            <a:r>
              <a:rPr lang="en-US" dirty="0">
                <a:cs typeface="Calibri"/>
              </a:rPr>
              <a:t>: Handwriting and Spelling.  These standards focus on the foundational, transcription skills that students must have in order to effectively and efficiently communicate their ideas through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5 Foundations for Writing 1 sub-strand focuses on a students’ ability to print and use cursive legibly, and be able to sign first and last names.</a:t>
            </a:r>
          </a:p>
          <a:p>
            <a:endParaRPr lang="en-US" dirty="0"/>
          </a:p>
          <a:p>
            <a:r>
              <a:rPr lang="en-US" dirty="0"/>
              <a:t>These standards have been added to highlight the importance of maintaining legible handwriting.</a:t>
            </a:r>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2295039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5 Foundations for Writing 2  sub-strand focuses on the grade level expectation for spelling.   </a:t>
            </a:r>
          </a:p>
          <a:p>
            <a:endParaRPr lang="en-US" dirty="0"/>
          </a:p>
          <a:p>
            <a:r>
              <a:rPr lang="en-US" dirty="0"/>
              <a:t>The 2024 English Standards of Learning for Spelling expand and offer clarity around the expectations for which phonics features Grade 5 students are expected to use when spelling words.</a:t>
            </a:r>
          </a:p>
          <a:p>
            <a:endParaRPr lang="en-US" dirty="0"/>
          </a:p>
          <a:p>
            <a:r>
              <a:rPr lang="en-US" dirty="0"/>
              <a:t>In Grade 5, the expectations for encoding (spelling) to align with the expectations for decoding (reading), therefore students in fifth grade should be able to encode and decode words from all syllables types includes words with morphology (e.g. roots and affixes).  This was done because of the reciprocal nature of encoding and decoding to build word recognition knowledge for students.</a:t>
            </a:r>
          </a:p>
          <a:p>
            <a:endParaRPr lang="en-US" dirty="0"/>
          </a:p>
          <a:p>
            <a:r>
              <a:rPr lang="en-US" dirty="0"/>
              <a:t>  </a:t>
            </a:r>
            <a:br>
              <a:rPr lang="en-US" dirty="0">
                <a:cs typeface="+mn-lt"/>
              </a:rPr>
            </a:br>
            <a:endParaRPr lang="en-US" dirty="0">
              <a:cs typeface="Calibri"/>
            </a:endParaRPr>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426812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we'll dig deeper into the standards focusing on Writing. This strand is organized into three </a:t>
            </a:r>
            <a:r>
              <a:rPr lang="en-US" dirty="0" err="1">
                <a:cs typeface="Calibri"/>
              </a:rPr>
              <a:t>substandards</a:t>
            </a:r>
            <a:r>
              <a:rPr lang="en-US" dirty="0">
                <a:cs typeface="Calibri"/>
              </a:rPr>
              <a:t>:  Modes and Purposes of Writing, Organization and Composition, and Usage and Mechanics.  The Grammar and Usage section which was a part of the 2017 English Standards of Learning has been moved to the 2024 Language Usage strand.</a:t>
            </a:r>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agenda for today is to share the implementation timeline for the 2024 English Standards of Learning, and share the resources that are currently available as support.  These resources include the 2024 English Standards of Learning, along with the Crosswalk Document that contains the Summary of Revisions for each grade level. </a:t>
            </a:r>
            <a:endParaRPr lang="en-US" dirty="0">
              <a:cs typeface="Calibri"/>
            </a:endParaRPr>
          </a:p>
          <a:p>
            <a:endParaRPr lang="en-US" dirty="0">
              <a:cs typeface="+mn-lt"/>
            </a:endParaRPr>
          </a:p>
          <a:p>
            <a:r>
              <a:rPr lang="en-US" dirty="0"/>
              <a:t>We will also compare the strands and content of the 2017 and the 2024 English Standards of Learning. </a:t>
            </a:r>
            <a:endParaRPr lang="en-US" dirty="0">
              <a:cs typeface="Calibri" panose="020F0502020204030204"/>
            </a:endParaRPr>
          </a:p>
          <a:p>
            <a:br>
              <a:rPr lang="en-US" dirty="0"/>
            </a:b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5 Writing 1 sub-strand focuses on students’ ability to write in a variety of forms including narratives, explanatory, persuasive about topics, or texts, and reflectively in response to texts.  </a:t>
            </a:r>
          </a:p>
          <a:p>
            <a:endParaRPr lang="en-US" dirty="0"/>
          </a:p>
          <a:p>
            <a:r>
              <a:rPr lang="en-US" dirty="0"/>
              <a:t>This standard provides specificity in the expectation that writing will be “linked to grade five content and texts”, therefore reading and writing will be connected within texts being read, to give purpose for writing which is further explained in 5.W.1 D.</a:t>
            </a:r>
          </a:p>
          <a:p>
            <a:endParaRPr lang="en-US" dirty="0"/>
          </a:p>
          <a:p>
            <a:r>
              <a:rPr lang="en-US" dirty="0"/>
              <a:t>5.W.1 A is a new standard for Grade 5 that specifies organizing personal and fictional narratives, using event sequences to experiences, to develop the experience.</a:t>
            </a:r>
          </a:p>
          <a:p>
            <a:endParaRPr lang="en-US" dirty="0"/>
          </a:p>
          <a:p>
            <a:r>
              <a:rPr lang="en-US" dirty="0"/>
              <a:t>5.W.1 B is a new standard for Grade 5 that specifies writing explanatory texts to develop around relevant facts and concrete details.</a:t>
            </a:r>
          </a:p>
          <a:p>
            <a:endParaRPr lang="en-US" dirty="0"/>
          </a:p>
          <a:p>
            <a:r>
              <a:rPr lang="en-US" dirty="0"/>
              <a:t>5.W.1 C is an new standard for Grade 5 that specifies writing persuasive texts (including media message) using adequate facts and reasons which are logically grouped.</a:t>
            </a:r>
          </a:p>
          <a:p>
            <a:endParaRPr lang="en-US" dirty="0"/>
          </a:p>
          <a:p>
            <a:r>
              <a:rPr lang="en-US" dirty="0"/>
              <a:t>5.W. 1 D is another new Grade 5 standard that specifies students writing with focus which demonstrates their thinking with details, examples, and other evidence that is logically organized.</a:t>
            </a:r>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5 Writing 2 sub-strand focuses on students’ writing organization and composition skills. This section contains the skills associated with skills that are part of the recursive writing process, such as planning, drafting, revising, and editing when writing multi-paragraph texts.</a:t>
            </a:r>
          </a:p>
          <a:p>
            <a:endParaRPr lang="en-US" dirty="0"/>
          </a:p>
          <a:p>
            <a:r>
              <a:rPr lang="en-US" dirty="0"/>
              <a:t>This sub-strand provides explicit information on how students should engage in writing as a process to generate and compose well developed paragraphs. </a:t>
            </a:r>
          </a:p>
          <a:p>
            <a:endParaRPr lang="en-US" dirty="0"/>
          </a:p>
          <a:p>
            <a:r>
              <a:rPr lang="en-US" dirty="0"/>
              <a:t>5.W.2 A iv. is a new fifth grade standard which highlights the importance of ending a writing composition with a concluding statement, or section.</a:t>
            </a:r>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1775022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5 Writing 3 sub-strand focuses on usage and mechanics.  This section addresses students’ revising and editing skills. In 2017, Grammar and Usage was part of the Writing strand.  It has been moved to 2024 Language Usage. Note 5.W.3 C – See Language Usage for grade level expectations.</a:t>
            </a:r>
          </a:p>
          <a:p>
            <a:endParaRPr lang="en-US" dirty="0"/>
          </a:p>
          <a:p>
            <a:r>
              <a:rPr lang="en-US" dirty="0"/>
              <a:t>This strand increases the rigor of usage and mechanics for students in Grade 5, which specifically addresses quality of idea, organization, sentence fluency, and word choice.  </a:t>
            </a:r>
          </a:p>
          <a:p>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569638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Language Usage Strand is new to the 2024 English Standards of Learning and is divided into two </a:t>
            </a:r>
            <a:r>
              <a:rPr lang="en-US" dirty="0" err="1">
                <a:cs typeface="Calibri"/>
              </a:rPr>
              <a:t>substandards</a:t>
            </a:r>
            <a:r>
              <a:rPr lang="en-US" dirty="0">
                <a:cs typeface="Calibri"/>
              </a:rPr>
              <a:t>: Grammar and Mechanics.  These standards reflect the reciprocal nature of speaking and writing.  These standards focus on students' use of language when communicating their ideas both orally and in writing. </a:t>
            </a:r>
            <a:r>
              <a:rPr lang="en-US" dirty="0"/>
              <a:t>There have been many new standards, as well as an increase in rigor added to this strand across grade levels. </a:t>
            </a: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5 Language Usage 1 focuses students’ use of grammar when speaking and writing.  The 2024 standards increases in rigor and specificity to provide additional instructions for teachers in understanding the grade level expectations.</a:t>
            </a:r>
          </a:p>
          <a:p>
            <a:endParaRPr lang="en-US" dirty="0"/>
          </a:p>
          <a:p>
            <a:r>
              <a:rPr lang="en-US" dirty="0"/>
              <a:t>5.LU.1 A increases the rigor to specify expanding, combining or reducing sentences for meaning.</a:t>
            </a:r>
          </a:p>
          <a:p>
            <a:r>
              <a:rPr lang="en-US" dirty="0"/>
              <a:t>5.LU.2 B combines and specify adverbs usage from 5.8b and 6.8f.</a:t>
            </a:r>
          </a:p>
          <a:p>
            <a:r>
              <a:rPr lang="en-US" dirty="0"/>
              <a:t>5.LU.1 C combines and increases the rigor by focusing on specific skills regarding interjections, prepositional phrases, and coordinating and subordinating conjunctions in writing.</a:t>
            </a:r>
          </a:p>
          <a:p>
            <a:r>
              <a:rPr lang="en-US" dirty="0"/>
              <a:t>5.LU.1 D moves from Grade 6 with focuses on maintaining consistent verb tenses in a paragraph to being able to recognize and correct inappropriate shifts in verb tenses in writing.</a:t>
            </a:r>
          </a:p>
          <a:p>
            <a:r>
              <a:rPr lang="en-US" dirty="0"/>
              <a:t>5.LU.1 E provides specificity on using standard subject-verb agreement in writing and when speaking.</a:t>
            </a:r>
          </a:p>
          <a:p>
            <a:endParaRPr lang="en-US" dirty="0"/>
          </a:p>
          <a:p>
            <a:endParaRPr lang="en-US" dirty="0"/>
          </a:p>
          <a:p>
            <a:endParaRPr lang="en-US" dirty="0"/>
          </a:p>
          <a:p>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785916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5 Language Usage 2 sub-strand focuses on grade level expectations for students’ mechanics in writing.  This section contains the punctuation and spelling expectations for the grade level that support readability for comprehension.</a:t>
            </a:r>
          </a:p>
          <a:p>
            <a:endParaRPr lang="en-US" dirty="0"/>
          </a:p>
          <a:p>
            <a:r>
              <a:rPr lang="en-US" dirty="0"/>
              <a:t>This standard reflects science-based reading research and provides specificity of the 2017 4.8 standards in regards to technical conventions such as commas in a series, dates, addresses and letters in writing, as well as using hyphens to divide words at the end of a line in writing.  </a:t>
            </a:r>
          </a:p>
          <a:p>
            <a:endParaRPr lang="en-US" dirty="0"/>
          </a:p>
          <a:p>
            <a:r>
              <a:rPr lang="en-US" dirty="0"/>
              <a:t>This standard also includes 5.LU.2 D which addresses the use of reference materials to check spelling.  </a:t>
            </a:r>
          </a:p>
          <a:p>
            <a:r>
              <a:rPr lang="en-US" dirty="0"/>
              <a:t>  </a:t>
            </a:r>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4114108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now dig deeper into the Communication and Multimodal Literacies Strand. This strand is about developing effective oral communication and collaboration skills.  It is divided into four </a:t>
            </a:r>
            <a:r>
              <a:rPr lang="en-US" dirty="0" err="1"/>
              <a:t>substandards</a:t>
            </a:r>
            <a:r>
              <a:rPr lang="en-US" dirty="0"/>
              <a:t>:  Communication; Listening and Collaboration; Speaking and Presentation of Ideas; Integrating Multimodal Literacies; and Examining Media Messages.  </a:t>
            </a:r>
          </a:p>
          <a:p>
            <a:endParaRPr lang="en-US" dirty="0">
              <a:cs typeface="+mn-lt"/>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5 Communication 1 focuses on students building skills around communication, listening, and collaboration.</a:t>
            </a:r>
          </a:p>
          <a:p>
            <a:endParaRPr lang="en-US" dirty="0"/>
          </a:p>
          <a:p>
            <a:r>
              <a:rPr lang="en-US" dirty="0"/>
              <a:t>This section provides clarity on how students participate in discussion while collaborating with diverse partners.  It addresses students being respectful of others when actively engaged in listening and speaking with peers.</a:t>
            </a:r>
          </a:p>
          <a:p>
            <a:endParaRPr lang="en-US" dirty="0"/>
          </a:p>
          <a:p>
            <a:r>
              <a:rPr lang="en-US" dirty="0"/>
              <a:t>5.C.1 A increases the rigor and specifies students demonstrating effective oral communication skills in discussions across content areas.</a:t>
            </a:r>
          </a:p>
          <a:p>
            <a:r>
              <a:rPr lang="en-US" dirty="0"/>
              <a:t>5.C.1 A iii focuses on students effectively asking and answering questions to gather or clarify information for oral presentation.</a:t>
            </a:r>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2085192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5 Communication 2 focuses on students building skills around speaking and presentation of ideas. It combines 2017 skills associated with students expectations when reporting on a topic or presenting their opinion. Specificity is given to demonstrating appropriate speaking techniques, including volume and clear pronunciation, as well as facial expressions and gestures.</a:t>
            </a:r>
          </a:p>
          <a:p>
            <a:endParaRPr lang="en-US" dirty="0"/>
          </a:p>
          <a:p>
            <a:r>
              <a:rPr lang="en-US" dirty="0"/>
              <a:t>5.C.2 A iv was added to increase rigor and provide the expectation that students demonstrate awareness and sensitivity in word choice, and avoid stereotypes.</a:t>
            </a:r>
          </a:p>
          <a:p>
            <a:r>
              <a:rPr lang="en-US" dirty="0"/>
              <a:t>5.C.2 A v is also a new standard in Grade 5 which focuses on encouraging audience participation when presenting idea (e.g. questioning or discussion).</a:t>
            </a:r>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4205754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5 Communication 3 focuses on students use of multimodal tools in presentations. Students are taught to use multimodal tools to craft and publish media messages for various audiences.  </a:t>
            </a:r>
          </a:p>
          <a:p>
            <a:endParaRPr lang="en-US" dirty="0"/>
          </a:p>
          <a:p>
            <a:r>
              <a:rPr lang="en-US" dirty="0"/>
              <a:t>5.C.3 B was added to Grade 5 to increase rigor of the grade level expectation expecting students to use two modes of communication to convey and enhance the message they are trying to convey to their audience.</a:t>
            </a:r>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216000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spring of 2024 VDOE staff is partnering with teams of teachers and specialists to develop and provide support documents, such as this PowerPoint, around the 2024 English Standards of Learning.  The goal of these documents is to provide clarity around the revisions and highlight the changes between the 2017 and 2024 standards. </a:t>
            </a:r>
            <a:br>
              <a:rPr lang="en-US" dirty="0">
                <a:cs typeface="+mn-lt"/>
              </a:rPr>
            </a:br>
            <a:endParaRPr lang="en-US" dirty="0"/>
          </a:p>
          <a:p>
            <a:r>
              <a:rPr lang="en-US" dirty="0"/>
              <a:t>In the summer of 2024 VDOE staff will support divisions with professional learning through symposiums across the Commonwealth. </a:t>
            </a:r>
            <a:br>
              <a:rPr lang="en-US" dirty="0">
                <a:cs typeface="+mn-lt"/>
              </a:rPr>
            </a:br>
            <a:endParaRPr lang="en-US" dirty="0">
              <a:cs typeface="Calibri"/>
            </a:endParaRPr>
          </a:p>
          <a:p>
            <a:r>
              <a:rPr lang="en-US" dirty="0"/>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5 Communication 4 increases rigor and focuses on students examining media messages. </a:t>
            </a:r>
          </a:p>
          <a:p>
            <a:r>
              <a:rPr lang="en-US" dirty="0"/>
              <a:t>5.C.4 A provides specific skills which ask the student to identify the purpose, the intended audience and the credibility of the information being presented.</a:t>
            </a:r>
          </a:p>
          <a:p>
            <a:r>
              <a:rPr lang="en-US" dirty="0"/>
              <a:t>5.C.4.B contains skills focused on interpreting and explaining the characteristics, information, the impact of media messages on their intended audience, as well as comparing and contrasting techniques that are used in a variety of media messages (e.g. animation, music, or photo-editing).  </a:t>
            </a:r>
          </a:p>
          <a:p>
            <a:r>
              <a:rPr lang="en-US" dirty="0"/>
              <a:t>5.C.4 C also increases rigor and provide specificity in asking the student to compare and contrast techniques that are used in a variety of media messages (e.g. animation, and music and sound).</a:t>
            </a:r>
            <a:br>
              <a:rPr lang="en-US" dirty="0"/>
            </a:br>
            <a:endParaRPr lang="en-US" dirty="0"/>
          </a:p>
          <a:p>
            <a:endParaRPr lang="en-US" dirty="0">
              <a:cs typeface="+mn-lt"/>
            </a:endParaRPr>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1745948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cs typeface="Calibri"/>
              </a:rPr>
              <a:t>Let's finish by looking at the Research Strand. This strands solely focuses on conducting research while reading related texts for a variety of purposes.  This strand is organized in one category:  Evaluation and Synthesis of Information.</a:t>
            </a:r>
          </a:p>
          <a:p>
            <a:r>
              <a:rPr lang="en-US" dirty="0">
                <a:cs typeface="Calibri"/>
              </a:rPr>
              <a:t> </a:t>
            </a:r>
          </a:p>
        </p:txBody>
      </p:sp>
      <p:sp>
        <p:nvSpPr>
          <p:cNvPr id="4" name="Slide Number Placeholder 3"/>
          <p:cNvSpPr>
            <a:spLocks noGrp="1"/>
          </p:cNvSpPr>
          <p:nvPr>
            <p:ph type="sldNum" sz="quarter" idx="5"/>
          </p:nvPr>
        </p:nvSpPr>
        <p:spPr/>
        <p:txBody>
          <a:bodyPr/>
          <a:lstStyle/>
          <a:p>
            <a:fld id="{40DDDA28-A9E5-470C-8A90-D17729306CEC}" type="slidenum">
              <a:rPr lang="en-US" smtClean="0"/>
              <a:t>41</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5 Research focuses on students learning to conduct research to build knowledge and/or solve problems. </a:t>
            </a:r>
          </a:p>
          <a:p>
            <a:endParaRPr lang="en-US" dirty="0"/>
          </a:p>
          <a:p>
            <a:r>
              <a:rPr lang="en-US" dirty="0"/>
              <a:t>Rigor is enhanced in these standard as students are encouraged to formulate questions, evaluate the validity and reliability of their research from various sources, and apply it their own writing, and within responses to texts read.  In addition, 5.R.1 E specifies that students will share their findings orally, in writing and through visual display, giving proper credit in citations, and avoid plagiarism.  </a:t>
            </a:r>
          </a:p>
          <a:p>
            <a:endParaRPr lang="en-US" dirty="0"/>
          </a:p>
          <a:p>
            <a:endParaRPr lang="en-US" dirty="0">
              <a:cs typeface="+mn-lt"/>
            </a:endParaRPr>
          </a:p>
          <a:p>
            <a:r>
              <a:rPr lang="en-US" dirty="0"/>
              <a:t>An addition to the 2024 standards is that students will share the information that they recorded and collected from research.  </a:t>
            </a:r>
            <a:endParaRPr lang="en-US" dirty="0">
              <a:cs typeface="Calibri" panose="020F0502020204030204"/>
            </a:endParaRPr>
          </a:p>
          <a:p>
            <a:br>
              <a:rPr lang="en-US" dirty="0"/>
            </a:br>
            <a:endParaRPr lang="en-US" dirty="0"/>
          </a:p>
          <a:p>
            <a:br>
              <a:rPr lang="en-US" dirty="0"/>
            </a:br>
            <a:br>
              <a:rPr lang="en-US" dirty="0">
                <a:cs typeface="+mn-lt"/>
              </a:rPr>
            </a:br>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42</a:t>
            </a:fld>
            <a:endParaRPr lang="en-US"/>
          </a:p>
        </p:txBody>
      </p:sp>
    </p:spTree>
    <p:extLst>
      <p:ext uri="{BB962C8B-B14F-4D97-AF65-F5344CB8AC3E}">
        <p14:creationId xmlns:p14="http://schemas.microsoft.com/office/powerpoint/2010/main" val="2153143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2024 English Standards of Learning will raise academic expectations for students and schools.  They are designed to provide a clear and vertically coherent set of skills that spiral up and increase in depth as students progress through K-12. </a:t>
            </a:r>
          </a:p>
          <a:p>
            <a:endParaRPr lang="en-US" dirty="0">
              <a:cs typeface="Calibri"/>
            </a:endParaRPr>
          </a:p>
          <a:p>
            <a:r>
              <a:rPr lang="en-US" dirty="0">
                <a:cs typeface="Calibri"/>
              </a:rPr>
              <a:t>The development and focus on Developing Skilled Readers and Building Reading Stamina will ensure that every students is equipped with access to educational experiences that prepare them for their postsecondary opportunities. </a:t>
            </a:r>
          </a:p>
          <a:p>
            <a:endParaRPr lang="en-US" dirty="0">
              <a:cs typeface="Calibri"/>
            </a:endParaRPr>
          </a:p>
          <a:p>
            <a:r>
              <a:rPr lang="en-US" dirty="0">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43</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44</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standards revisions focused on providing clarity for grade level expectations within the different aspects of literacy development.  </a:t>
            </a:r>
          </a:p>
          <a:p>
            <a:endParaRPr lang="en-US" dirty="0">
              <a:cs typeface="+mn-lt"/>
            </a:endParaRPr>
          </a:p>
          <a:p>
            <a:r>
              <a:rPr lang="en-US" dirty="0"/>
              <a:t>There was an increased emphasis on foundational literacy skills in addition to providing clarity for student expectations at each grade level. This will provide alignment with the requirements of the Virginia Literacy Act. </a:t>
            </a:r>
            <a:br>
              <a:rPr lang="en-US" dirty="0">
                <a:cs typeface="+mn-lt"/>
              </a:rPr>
            </a:br>
            <a:endParaRPr lang="en-US" dirty="0">
              <a:cs typeface="Calibri"/>
            </a:endParaRPr>
          </a:p>
          <a:p>
            <a:r>
              <a:rPr lang="en-US" dirty="0"/>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English Standards of Learning changed the number of strands in 5</a:t>
            </a:r>
            <a:r>
              <a:rPr lang="en-US" baseline="30000" dirty="0"/>
              <a:t>th</a:t>
            </a:r>
            <a:r>
              <a:rPr lang="en-US" dirty="0"/>
              <a:t> Grade, from four in 2017 to ten in 2024.  This restructuring of strands was done purposefully to provide additional support and clarity around the skills necessary for students to become strategic readers and writers.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10 strands in the 2024 English Standards of Learning, has sub-strands.  The sub-strands work as a support by grouping common standards together and providing clarity on what skills and strategies are needed at each grade level. </a:t>
            </a:r>
            <a:br>
              <a:rPr lang="en-US" dirty="0">
                <a:cs typeface="+mn-lt"/>
              </a:rPr>
            </a:br>
            <a:endParaRPr lang="en-US" dirty="0"/>
          </a:p>
          <a:p>
            <a:r>
              <a:rPr lang="en-US" dirty="0"/>
              <a:t>Some of the strands and sub-strands are specific to a certain grade or grade band.  For example, in the Foundations of Reading Strand in Kindergarten, there is a sub-strand for Print Concepts.  This sub-strand is in specific to Kindergarten because that is the grade level where those skills are the focus.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reading the 2024 English Standards of Learning, you will first see the strand name, followed by a number that corresponds to the sub-strand, then a letter to indicate each standard. </a:t>
            </a:r>
            <a:endParaRPr lang="en-US" dirty="0">
              <a:cs typeface="Calibri"/>
            </a:endParaRPr>
          </a:p>
          <a:p>
            <a:endParaRPr lang="en-US" dirty="0">
              <a:cs typeface="+mn-lt"/>
            </a:endParaRPr>
          </a:p>
          <a:p>
            <a:r>
              <a:rPr lang="en-US" dirty="0"/>
              <a:t>For example, in the Reading Information Text strand in fifth grade there are three sub-strands; Key Ideas and Confirming Details, Craft and Style, and Integration of Concepts.  Under each sub-strand, are the standards themselves.  </a:t>
            </a:r>
            <a:br>
              <a:rPr lang="en-US" dirty="0">
                <a:cs typeface="+mn-lt"/>
              </a:rPr>
            </a:br>
            <a:endParaRPr lang="en-US" dirty="0"/>
          </a:p>
          <a:p>
            <a:r>
              <a:rPr lang="en-US" dirty="0"/>
              <a:t>This restructuring of the standards, allows teachers to focus on the grade level expectation for each strand and sub-strand, and to easily see how the standards build across grade levels.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snapshot of the Grade 5 Crosswalk and Summary of Revisions.  There are four quadrants – The 2017 SOL to the 2024 SOL Numbering, The Parameter Changes/Clarifications (2024 SOL), the Deletions from the grade level and the Additions to the Grade Level. </a:t>
            </a:r>
          </a:p>
          <a:p>
            <a:endParaRPr lang="en-US" dirty="0">
              <a:cs typeface="+mn-lt"/>
            </a:endParaRPr>
          </a:p>
          <a:p>
            <a:r>
              <a:rPr lang="en-US" dirty="0"/>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dirty="0">
              <a:cs typeface="Calibri"/>
            </a:endParaRPr>
          </a:p>
          <a:p>
            <a:endParaRPr lang="en-US" dirty="0">
              <a:cs typeface="+mn-lt"/>
            </a:endParaRPr>
          </a:p>
          <a:p>
            <a:r>
              <a:rPr lang="en-US" dirty="0"/>
              <a:t>Click 3- In the quadrant for the Parameter Changes/Clarification (2024 SOL)- You can find the New Strands and sub-strand Numbering, along with the standards.(Click 4) .  You will see a short clarification for each sub-strand and below what skills are addressed in those standards.  </a:t>
            </a:r>
            <a:endParaRPr lang="en-US" dirty="0">
              <a:cs typeface="Calibri"/>
            </a:endParaRPr>
          </a:p>
          <a:p>
            <a:endParaRPr lang="en-US" dirty="0">
              <a:cs typeface="+mn-lt"/>
            </a:endParaRPr>
          </a:p>
          <a:p>
            <a:r>
              <a:rPr lang="en-US" dirty="0"/>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(Click 7) </a:t>
            </a:r>
            <a:endParaRPr lang="en-US" dirty="0">
              <a:cs typeface="Calibri"/>
            </a:endParaRPr>
          </a:p>
          <a:p>
            <a:endParaRPr lang="en-US" dirty="0">
              <a:cs typeface="+mn-lt"/>
            </a:endParaRPr>
          </a:p>
          <a:p>
            <a:r>
              <a:rPr lang="en-US" dirty="0"/>
              <a:t>Click 8- In the Additions to the Grade level, you will see which standards are new to that grade level.  If they were moved from another grade level in the 2017 standards, the grade level will be listed.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5/3/2024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png"/><Relationship Id="rId5" Type="http://schemas.openxmlformats.org/officeDocument/2006/relationships/hyperlink" Target="mailto:VDOE.English@doe.virginia.gov" TargetMode="External"/><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38200" y="3636221"/>
            <a:ext cx="5549591" cy="1655762"/>
          </a:xfrm>
        </p:spPr>
        <p:txBody>
          <a:bodyPr vert="horz" lIns="91440" tIns="45720" rIns="91440" bIns="45720" rtlCol="0" anchor="t">
            <a:normAutofit/>
          </a:bodyPr>
          <a:lstStyle/>
          <a:p>
            <a:r>
              <a:rPr lang="en-US" dirty="0"/>
              <a:t>Grade 5 </a:t>
            </a:r>
          </a:p>
          <a:p>
            <a:r>
              <a:rPr lang="en-US" dirty="0">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5" name="Recorded Sound">
            <a:hlinkClick r:id="" action="ppaction://media"/>
            <a:extLst>
              <a:ext uri="{FF2B5EF4-FFF2-40B4-BE49-F238E27FC236}">
                <a16:creationId xmlns:a16="http://schemas.microsoft.com/office/drawing/2014/main" id="{EFD7AA07-B9AF-4901-937E-D969F19BA3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0036" y="6315075"/>
            <a:ext cx="406400" cy="406400"/>
          </a:xfrm>
          <a:prstGeom prst="rect">
            <a:avLst/>
          </a:prstGeom>
        </p:spPr>
      </p:pic>
    </p:spTree>
    <p:extLst>
      <p:ext uri="{BB962C8B-B14F-4D97-AF65-F5344CB8AC3E}">
        <p14:creationId xmlns:p14="http://schemas.microsoft.com/office/powerpoint/2010/main" val="6314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sp>
        <p:nvSpPr>
          <p:cNvPr id="6" name="Text Placeholder 5">
            <a:extLst>
              <a:ext uri="{FF2B5EF4-FFF2-40B4-BE49-F238E27FC236}">
                <a16:creationId xmlns:a16="http://schemas.microsoft.com/office/drawing/2014/main" id="{AF0F8EAF-7051-AA5A-B02E-FD9AB798AF7E}"/>
              </a:ext>
            </a:extLst>
          </p:cNvPr>
          <p:cNvSpPr>
            <a:spLocks noGrp="1"/>
          </p:cNvSpPr>
          <p:nvPr>
            <p:ph type="body" idx="1"/>
          </p:nvPr>
        </p:nvSpPr>
        <p:spPr/>
        <p:txBody>
          <a:bodyPr/>
          <a:lstStyle/>
          <a:p>
            <a:endParaRPr lang="en-US"/>
          </a:p>
        </p:txBody>
      </p:sp>
      <p:pic>
        <p:nvPicPr>
          <p:cNvPr id="3" name="Recorded Sound">
            <a:hlinkClick r:id="" action="ppaction://media"/>
            <a:extLst>
              <a:ext uri="{FF2B5EF4-FFF2-40B4-BE49-F238E27FC236}">
                <a16:creationId xmlns:a16="http://schemas.microsoft.com/office/drawing/2014/main" id="{D312EE48-4834-47FB-9048-295B1B7CF5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3091" y="6335712"/>
            <a:ext cx="406400" cy="406400"/>
          </a:xfrm>
          <a:prstGeom prst="rect">
            <a:avLst/>
          </a:prstGeom>
        </p:spPr>
      </p:pic>
    </p:spTree>
    <p:extLst>
      <p:ext uri="{BB962C8B-B14F-4D97-AF65-F5344CB8AC3E}">
        <p14:creationId xmlns:p14="http://schemas.microsoft.com/office/powerpoint/2010/main" val="38654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337469995"/>
              </p:ext>
            </p:extLst>
          </p:nvPr>
        </p:nvGraphicFramePr>
        <p:xfrm>
          <a:off x="353391" y="265043"/>
          <a:ext cx="11452080" cy="46634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endParaRPr>
                    </a:p>
                    <a:p>
                      <a:pPr marL="0" lvl="0" indent="0">
                        <a:spcBef>
                          <a:spcPts val="0"/>
                        </a:spcBef>
                        <a:spcAft>
                          <a:spcPts val="0"/>
                        </a:spcAft>
                        <a:buClr>
                          <a:srgbClr val="003C71"/>
                        </a:buClr>
                        <a:buNone/>
                      </a:pPr>
                      <a:endParaRPr lang="en-US" dirty="0">
                        <a:solidFill>
                          <a:schemeClr val="accent1"/>
                        </a:solidFill>
                      </a:endParaRPr>
                    </a:p>
                    <a:p>
                      <a:pPr fontAlgn="t"/>
                      <a:br>
                        <a:rPr lang="en-US" dirty="0">
                          <a:effectLst/>
                          <a:highlight>
                            <a:srgbClr val="FFFFFF"/>
                          </a:highlight>
                        </a:rPr>
                      </a:br>
                      <a:endParaRPr lang="en-US" dirty="0">
                        <a:effectLst/>
                        <a:highlight>
                          <a:srgbClr val="FFFFFF"/>
                        </a:highlight>
                      </a:endParaRPr>
                    </a:p>
                    <a:p>
                      <a:pPr fontAlgn="t"/>
                      <a:endParaRPr lang="en-US" dirty="0">
                        <a:solidFill>
                          <a:schemeClr val="accent1"/>
                        </a:solidFill>
                        <a:effectLst/>
                        <a:highlight>
                          <a:srgbClr val="FFFFFF"/>
                        </a:highlight>
                      </a:endParaRPr>
                    </a:p>
                    <a:p>
                      <a:pPr fontAlgn="t"/>
                      <a:endParaRPr lang="en-US" dirty="0">
                        <a:solidFill>
                          <a:schemeClr val="accent1"/>
                        </a:solidFill>
                        <a:effectLst/>
                        <a:highlight>
                          <a:srgbClr val="FFFFFF"/>
                        </a:highlight>
                      </a:endParaRPr>
                    </a:p>
                    <a:p>
                      <a:pPr fontAlgn="t"/>
                      <a:endParaRPr lang="en-US" dirty="0">
                        <a:solidFill>
                          <a:schemeClr val="accent1"/>
                        </a:solidFill>
                        <a:effectLst/>
                        <a:highlight>
                          <a:srgbClr val="FFFFFF"/>
                        </a:highlight>
                      </a:endParaRPr>
                    </a:p>
                    <a:p>
                      <a:pPr fontAlgn="t"/>
                      <a:endParaRPr lang="en-US" dirty="0">
                        <a:solidFill>
                          <a:schemeClr val="accent1"/>
                        </a:solidFill>
                        <a:effectLst/>
                        <a:highlight>
                          <a:srgbClr val="FFFFFF"/>
                        </a:highlight>
                      </a:endParaRPr>
                    </a:p>
                    <a:p>
                      <a:pPr fontAlgn="t"/>
                      <a:endParaRPr lang="en-US" dirty="0">
                        <a:solidFill>
                          <a:schemeClr val="accent1"/>
                        </a:solidFill>
                        <a:effectLst/>
                        <a:highlight>
                          <a:srgbClr val="FFFFFF"/>
                        </a:highlight>
                      </a:endParaRPr>
                    </a:p>
                    <a:p>
                      <a:pPr fontAlgn="t"/>
                      <a:endParaRPr lang="en-US" dirty="0">
                        <a:solidFill>
                          <a:schemeClr val="accent1"/>
                        </a:solidFill>
                        <a:effectLst/>
                        <a:highlight>
                          <a:srgbClr val="FFFFFF"/>
                        </a:highlight>
                      </a:endParaRPr>
                    </a:p>
                    <a:p>
                      <a:pPr fontAlgn="t"/>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5.FFR.3 Phonics and Word Analysis The student will apply grade level phonics and word analysis skills to decode (read) unfamiliar words in grade level text. </a:t>
                      </a:r>
                    </a:p>
                    <a:p>
                      <a:pPr lvl="0" algn="l">
                        <a:lnSpc>
                          <a:spcPct val="100000"/>
                        </a:lnSpc>
                        <a:spcBef>
                          <a:spcPts val="0"/>
                        </a:spcBef>
                        <a:spcAft>
                          <a:spcPts val="0"/>
                        </a:spcAft>
                        <a:buNone/>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r>
                        <a:rPr lang="en-US" sz="1400" dirty="0">
                          <a:highlight>
                            <a:srgbClr val="FFFFFF"/>
                          </a:highlight>
                          <a:latin typeface="+mj-lt"/>
                        </a:rPr>
                        <a:t>Use knowledge of syllabication and syllable types to decode and encode words.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knowledge of morphology (suffixes, prefixes, root/base) to decode words. </a:t>
                      </a:r>
                    </a:p>
                    <a:p>
                      <a:pPr marL="342900" lvl="0" indent="-342900" algn="l">
                        <a:lnSpc>
                          <a:spcPct val="100000"/>
                        </a:lnSpc>
                        <a:spcBef>
                          <a:spcPts val="0"/>
                        </a:spcBef>
                        <a:spcAft>
                          <a:spcPts val="0"/>
                        </a:spcAft>
                        <a:buAutoNum type="alphaUcPeriod"/>
                      </a:pPr>
                      <a:r>
                        <a:rPr lang="en-US" sz="1400" dirty="0">
                          <a:highlight>
                            <a:srgbClr val="FFFFFF"/>
                          </a:highlight>
                          <a:latin typeface="+mj-lt"/>
                        </a:rPr>
                        <a:t>Read grade-level high-frequency words, including decodable and irregular words, with automaticity and accuracy</a:t>
                      </a: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rPr>
                      </a:br>
                      <a:r>
                        <a:rPr lang="en-US" sz="1400" b="1" dirty="0">
                          <a:solidFill>
                            <a:schemeClr val="accent1"/>
                          </a:solidFill>
                          <a:effectLst/>
                          <a:highlight>
                            <a:srgbClr val="FFFFFF"/>
                          </a:highlight>
                          <a:latin typeface="Calibri"/>
                        </a:rPr>
                        <a:t> </a:t>
                      </a:r>
                    </a:p>
                    <a:p>
                      <a:pPr marL="52070" indent="-287020" rtl="0" fontAlgn="t">
                        <a:spcBef>
                          <a:spcPts val="0"/>
                        </a:spcBef>
                        <a:spcAft>
                          <a:spcPts val="0"/>
                        </a:spcAft>
                      </a:pPr>
                      <a:endParaRPr lang="en-US" sz="1400" b="1" dirty="0">
                        <a:solidFill>
                          <a:schemeClr val="accent1"/>
                        </a:solidFill>
                        <a:effectLst/>
                        <a:highlight>
                          <a:srgbClr val="FFFFFF"/>
                        </a:highlight>
                        <a:latin typeface="Calibri"/>
                      </a:endParaRPr>
                    </a:p>
                    <a:p>
                      <a:pPr marL="52070" indent="-287020" rtl="0" fontAlgn="t">
                        <a:spcBef>
                          <a:spcPts val="0"/>
                        </a:spcBef>
                        <a:spcAft>
                          <a:spcPts val="0"/>
                        </a:spcAft>
                      </a:pPr>
                      <a:endParaRPr lang="en-US" sz="1400" b="1" dirty="0">
                        <a:solidFill>
                          <a:schemeClr val="accent1"/>
                        </a:solidFill>
                        <a:effectLst/>
                        <a:highlight>
                          <a:srgbClr val="FFFFFF"/>
                        </a:highlight>
                        <a:latin typeface="Calibri"/>
                      </a:endParaRPr>
                    </a:p>
                    <a:p>
                      <a:pPr marL="52070" indent="-287020" rtl="0" fontAlgn="t">
                        <a:spcBef>
                          <a:spcPts val="0"/>
                        </a:spcBef>
                        <a:spcAft>
                          <a:spcPts val="0"/>
                        </a:spcAft>
                      </a:pPr>
                      <a:endParaRPr lang="en-US" sz="1400" b="1" dirty="0">
                        <a:solidFill>
                          <a:schemeClr val="accent1"/>
                        </a:solidFill>
                        <a:effectLst/>
                        <a:highlight>
                          <a:srgbClr val="FFFFFF"/>
                        </a:highlight>
                        <a:latin typeface="Calibri"/>
                      </a:endParaRPr>
                    </a:p>
                    <a:p>
                      <a:pPr marL="52070" indent="-287020" rtl="0" fontAlgn="t">
                        <a:spcBef>
                          <a:spcPts val="0"/>
                        </a:spcBef>
                        <a:spcAft>
                          <a:spcPts val="0"/>
                        </a:spcAft>
                      </a:pPr>
                      <a:endParaRPr lang="en-US" sz="1400" b="1" dirty="0">
                        <a:solidFill>
                          <a:schemeClr val="accent1"/>
                        </a:solidFill>
                        <a:effectLst/>
                        <a:highlight>
                          <a:srgbClr val="FFFFFF"/>
                        </a:highlight>
                        <a:latin typeface="Calibri"/>
                      </a:endParaRPr>
                    </a:p>
                    <a:p>
                      <a:pPr marL="52070" indent="-287020" rtl="0" fontAlgn="t">
                        <a:spcBef>
                          <a:spcPts val="0"/>
                        </a:spcBef>
                        <a:spcAft>
                          <a:spcPts val="0"/>
                        </a:spcAft>
                      </a:pPr>
                      <a:endParaRPr lang="en-US" sz="1400" b="1" dirty="0">
                        <a:solidFill>
                          <a:schemeClr val="accent1"/>
                        </a:solidFill>
                        <a:effectLst/>
                        <a:highlight>
                          <a:srgbClr val="FFFFFF"/>
                        </a:highlight>
                        <a:latin typeface="Calibri"/>
                      </a:endParaRPr>
                    </a:p>
                    <a:p>
                      <a:pPr marL="52070" indent="-287020" rtl="0" fontAlgn="t">
                        <a:spcBef>
                          <a:spcPts val="0"/>
                        </a:spcBef>
                        <a:spcAft>
                          <a:spcPts val="0"/>
                        </a:spcAft>
                      </a:pPr>
                      <a:endParaRPr lang="en-US" sz="1400" b="1" dirty="0">
                        <a:solidFill>
                          <a:schemeClr val="accent1"/>
                        </a:solidFill>
                        <a:effectLst/>
                        <a:highlight>
                          <a:srgbClr val="FFFFFF"/>
                        </a:highlight>
                        <a:latin typeface="Calibri"/>
                      </a:endParaRPr>
                    </a:p>
                    <a:p>
                      <a:pPr marL="52070" indent="-287020" rtl="0" fontAlgn="t">
                        <a:spcBef>
                          <a:spcPts val="0"/>
                        </a:spcBef>
                        <a:spcAft>
                          <a:spcPts val="0"/>
                        </a:spcAft>
                      </a:pP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815363"/>
            <a:ext cx="11456505" cy="150810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400" b="1" u="sng" dirty="0">
                <a:solidFill>
                  <a:schemeClr val="bg1"/>
                </a:solidFill>
                <a:latin typeface="+mj-lt"/>
              </a:rPr>
              <a:t>Revisions:  </a:t>
            </a:r>
          </a:p>
          <a:p>
            <a:pPr marL="285750" indent="-285750">
              <a:buFont typeface="Arial" panose="020B0604020202020204" pitchFamily="34" charset="0"/>
              <a:buChar char="•"/>
            </a:pPr>
            <a:r>
              <a:rPr lang="en-US" sz="1400" b="1" dirty="0">
                <a:solidFill>
                  <a:schemeClr val="bg1"/>
                </a:solidFill>
                <a:latin typeface="+mj-lt"/>
              </a:rPr>
              <a:t>5.FFR.3 A- Highlights the use of syllables to decode and encode words.</a:t>
            </a:r>
          </a:p>
          <a:p>
            <a:pPr marL="285750" indent="-285750">
              <a:buFont typeface="Arial" panose="020B0604020202020204" pitchFamily="34" charset="0"/>
              <a:buChar char="•"/>
            </a:pPr>
            <a:r>
              <a:rPr lang="en-US" sz="1400" b="1" dirty="0">
                <a:solidFill>
                  <a:schemeClr val="bg1"/>
                </a:solidFill>
                <a:latin typeface="+mj-lt"/>
              </a:rPr>
              <a:t>5.FFR.3 B- Highlights the use of morphology to decode words.</a:t>
            </a:r>
          </a:p>
          <a:p>
            <a:pPr marL="285750" indent="-285750">
              <a:buFont typeface="Arial" panose="020B0604020202020204" pitchFamily="34" charset="0"/>
              <a:buChar char="•"/>
            </a:pPr>
            <a:r>
              <a:rPr lang="en-US" sz="1400" b="1" dirty="0">
                <a:solidFill>
                  <a:schemeClr val="bg1"/>
                </a:solidFill>
                <a:latin typeface="+mj-lt"/>
              </a:rPr>
              <a:t>5.FFR.3 C- Highlights students continuing to build automaticity and accuracy for grade-level high frequency words.</a:t>
            </a:r>
          </a:p>
          <a:p>
            <a:pPr marL="228600" indent="-228600">
              <a:buFont typeface=""/>
              <a:buChar char="•"/>
            </a:pPr>
            <a:endParaRPr lang="en-US" dirty="0"/>
          </a:p>
        </p:txBody>
      </p:sp>
      <p:pic>
        <p:nvPicPr>
          <p:cNvPr id="2" name="Recorded Sound">
            <a:hlinkClick r:id="" action="ppaction://media"/>
            <a:extLst>
              <a:ext uri="{FF2B5EF4-FFF2-40B4-BE49-F238E27FC236}">
                <a16:creationId xmlns:a16="http://schemas.microsoft.com/office/drawing/2014/main" id="{B8C86FEF-BDC4-4A9E-907D-20869D59CE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016" y="6315075"/>
            <a:ext cx="406400" cy="406400"/>
          </a:xfrm>
          <a:prstGeom prst="rect">
            <a:avLst/>
          </a:prstGeom>
        </p:spPr>
      </p:pic>
    </p:spTree>
    <p:extLst>
      <p:ext uri="{BB962C8B-B14F-4D97-AF65-F5344CB8AC3E}">
        <p14:creationId xmlns:p14="http://schemas.microsoft.com/office/powerpoint/2010/main" val="7782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12</a:t>
            </a:fld>
            <a:endParaRPr lang="en-US"/>
          </a:p>
        </p:txBody>
      </p:sp>
      <p:pic>
        <p:nvPicPr>
          <p:cNvPr id="3" name="Recorded Sound">
            <a:hlinkClick r:id="" action="ppaction://media"/>
            <a:extLst>
              <a:ext uri="{FF2B5EF4-FFF2-40B4-BE49-F238E27FC236}">
                <a16:creationId xmlns:a16="http://schemas.microsoft.com/office/drawing/2014/main" id="{D9D30CAC-34E4-4D69-82AA-63AF6C433C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38653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353924194"/>
              </p:ext>
            </p:extLst>
          </p:nvPr>
        </p:nvGraphicFramePr>
        <p:xfrm>
          <a:off x="382104" y="454891"/>
          <a:ext cx="11452080" cy="6277523"/>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85301">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881283">
                <a:tc>
                  <a:txBody>
                    <a:bodyPr/>
                    <a:lstStyle/>
                    <a:p>
                      <a:pPr lvl="0" algn="l">
                        <a:lnSpc>
                          <a:spcPct val="100000"/>
                        </a:lnSpc>
                        <a:spcBef>
                          <a:spcPts val="0"/>
                        </a:spcBef>
                        <a:spcAft>
                          <a:spcPts val="0"/>
                        </a:spcAft>
                        <a:buNone/>
                      </a:pPr>
                      <a:r>
                        <a:rPr lang="en-US" sz="1400" b="1" dirty="0">
                          <a:highlight>
                            <a:srgbClr val="FFFFFF"/>
                          </a:highlight>
                          <a:latin typeface="+mj-lt"/>
                        </a:rPr>
                        <a:t>5.5 The student will read and demonstrate comprehension of fictional texts, literary nonfiction, and poetry. </a:t>
                      </a:r>
                    </a:p>
                    <a:p>
                      <a:pPr lvl="0" algn="l">
                        <a:lnSpc>
                          <a:spcPct val="100000"/>
                        </a:lnSpc>
                        <a:spcBef>
                          <a:spcPts val="0"/>
                        </a:spcBef>
                        <a:spcAft>
                          <a:spcPts val="0"/>
                        </a:spcAft>
                        <a:buNone/>
                      </a:pPr>
                      <a:r>
                        <a:rPr lang="en-US" sz="1400" dirty="0">
                          <a:highlight>
                            <a:srgbClr val="FFFFFF"/>
                          </a:highlight>
                          <a:latin typeface="+mj-lt"/>
                        </a:rPr>
                        <a:t>b)   Discuss the impact of setting on plot development. </a:t>
                      </a:r>
                    </a:p>
                    <a:p>
                      <a:pPr lvl="0" algn="l">
                        <a:lnSpc>
                          <a:spcPct val="100000"/>
                        </a:lnSpc>
                        <a:spcBef>
                          <a:spcPts val="0"/>
                        </a:spcBef>
                        <a:spcAft>
                          <a:spcPts val="0"/>
                        </a:spcAft>
                        <a:buNone/>
                      </a:pPr>
                      <a:r>
                        <a:rPr lang="en-US" sz="1400" dirty="0">
                          <a:highlight>
                            <a:srgbClr val="FFFFFF"/>
                          </a:highlight>
                          <a:latin typeface="+mj-lt"/>
                        </a:rPr>
                        <a:t>d)   Identify theme(s). </a:t>
                      </a:r>
                    </a:p>
                    <a:p>
                      <a:pPr lvl="0" algn="l">
                        <a:lnSpc>
                          <a:spcPct val="100000"/>
                        </a:lnSpc>
                        <a:spcBef>
                          <a:spcPts val="0"/>
                        </a:spcBef>
                        <a:spcAft>
                          <a:spcPts val="0"/>
                        </a:spcAft>
                        <a:buNone/>
                      </a:pPr>
                      <a:r>
                        <a:rPr lang="en-US" sz="1400" dirty="0">
                          <a:highlight>
                            <a:srgbClr val="FFFFFF"/>
                          </a:highlight>
                          <a:latin typeface="+mj-lt"/>
                        </a:rPr>
                        <a:t>e)   Explain the resolution of conflict(s).</a:t>
                      </a:r>
                    </a:p>
                    <a:p>
                      <a:pPr lvl="0" algn="l">
                        <a:lnSpc>
                          <a:spcPct val="100000"/>
                        </a:lnSpc>
                        <a:spcBef>
                          <a:spcPts val="0"/>
                        </a:spcBef>
                        <a:spcAft>
                          <a:spcPts val="0"/>
                        </a:spcAft>
                        <a:buNone/>
                      </a:pPr>
                      <a:r>
                        <a:rPr lang="en-US" sz="1400" dirty="0">
                          <a:highlight>
                            <a:srgbClr val="FFFFFF"/>
                          </a:highlight>
                          <a:latin typeface="+mj-lt"/>
                        </a:rPr>
                        <a:t>f)    Identify genres. </a:t>
                      </a:r>
                    </a:p>
                    <a:p>
                      <a:pPr lvl="0" algn="l">
                        <a:lnSpc>
                          <a:spcPct val="100000"/>
                        </a:lnSpc>
                        <a:spcBef>
                          <a:spcPts val="0"/>
                        </a:spcBef>
                        <a:spcAft>
                          <a:spcPts val="0"/>
                        </a:spcAft>
                        <a:buNone/>
                      </a:pPr>
                      <a:r>
                        <a:rPr lang="en-US" sz="1400" dirty="0">
                          <a:highlight>
                            <a:srgbClr val="FFFFFF"/>
                          </a:highlight>
                          <a:latin typeface="+mj-lt"/>
                        </a:rPr>
                        <a:t>j)    Draw conclusions and make inferences with support from the text. </a:t>
                      </a:r>
                    </a:p>
                    <a:p>
                      <a:pPr lvl="0" algn="l">
                        <a:lnSpc>
                          <a:spcPct val="100000"/>
                        </a:lnSpc>
                        <a:spcBef>
                          <a:spcPts val="0"/>
                        </a:spcBef>
                        <a:spcAft>
                          <a:spcPts val="0"/>
                        </a:spcAft>
                        <a:buNone/>
                      </a:pPr>
                      <a:r>
                        <a:rPr lang="en-US" sz="1400" dirty="0">
                          <a:highlight>
                            <a:srgbClr val="FFFFFF"/>
                          </a:highlight>
                          <a:latin typeface="+mj-lt"/>
                        </a:rPr>
                        <a:t>k)   Identify cause and effect relationships. </a:t>
                      </a:r>
                    </a:p>
                    <a:p>
                      <a:pPr lvl="0" algn="l">
                        <a:lnSpc>
                          <a:spcPct val="100000"/>
                        </a:lnSpc>
                        <a:spcBef>
                          <a:spcPts val="0"/>
                        </a:spcBef>
                        <a:spcAft>
                          <a:spcPts val="0"/>
                        </a:spcAft>
                        <a:buNone/>
                      </a:pPr>
                      <a:r>
                        <a:rPr lang="en-US" sz="1400" dirty="0">
                          <a:highlight>
                            <a:srgbClr val="FFFFFF"/>
                          </a:highlight>
                          <a:latin typeface="+mj-lt"/>
                        </a:rPr>
                        <a:t>l)    Compare/contrast details in literary and informational nonfiction texts. </a:t>
                      </a:r>
                    </a:p>
                    <a:p>
                      <a:pPr marL="342900" lvl="0" indent="-342900" algn="l">
                        <a:lnSpc>
                          <a:spcPct val="100000"/>
                        </a:lnSpc>
                        <a:spcBef>
                          <a:spcPts val="0"/>
                        </a:spcBef>
                        <a:spcAft>
                          <a:spcPts val="0"/>
                        </a:spcAft>
                        <a:buAutoNum type="alphaLcParenR" startAt="13"/>
                      </a:pPr>
                      <a:r>
                        <a:rPr lang="en-US" sz="1400" dirty="0">
                          <a:highlight>
                            <a:srgbClr val="FFFFFF"/>
                          </a:highlight>
                          <a:latin typeface="+mj-lt"/>
                        </a:rPr>
                        <a:t>Use reading strategies throughout the reading process to monitor comprehension.</a:t>
                      </a:r>
                    </a:p>
                    <a:p>
                      <a:pPr marL="0" lvl="0" indent="0" algn="l">
                        <a:lnSpc>
                          <a:spcPct val="100000"/>
                        </a:lnSpc>
                        <a:spcBef>
                          <a:spcPts val="0"/>
                        </a:spcBef>
                        <a:spcAft>
                          <a:spcPts val="0"/>
                        </a:spcAft>
                        <a:buNone/>
                      </a:pPr>
                      <a:endParaRPr lang="en-US" sz="400" dirty="0">
                        <a:highlight>
                          <a:srgbClr val="FFFFFF"/>
                        </a:highlight>
                        <a:latin typeface="+mj-lt"/>
                      </a:endParaRPr>
                    </a:p>
                    <a:p>
                      <a:pPr lvl="0" algn="l">
                        <a:lnSpc>
                          <a:spcPct val="100000"/>
                        </a:lnSpc>
                        <a:spcBef>
                          <a:spcPts val="0"/>
                        </a:spcBef>
                        <a:spcAft>
                          <a:spcPts val="0"/>
                        </a:spcAft>
                        <a:buNone/>
                      </a:pPr>
                      <a:r>
                        <a:rPr lang="en-US" sz="1400" b="1" dirty="0">
                          <a:highlight>
                            <a:srgbClr val="FFFFFF"/>
                          </a:highlight>
                          <a:latin typeface="+mj-lt"/>
                        </a:rPr>
                        <a:t>5.6 The student will read and demonstrate comprehension of nonfiction texts</a:t>
                      </a:r>
                      <a:r>
                        <a:rPr lang="en-US" sz="1400" dirty="0">
                          <a:highlight>
                            <a:srgbClr val="FFFFFF"/>
                          </a:highlight>
                          <a:latin typeface="+mj-lt"/>
                        </a:rPr>
                        <a:t>. </a:t>
                      </a:r>
                    </a:p>
                    <a:p>
                      <a:pPr lvl="0" algn="l">
                        <a:lnSpc>
                          <a:spcPct val="100000"/>
                        </a:lnSpc>
                        <a:spcBef>
                          <a:spcPts val="0"/>
                        </a:spcBef>
                        <a:spcAft>
                          <a:spcPts val="0"/>
                        </a:spcAft>
                        <a:buNone/>
                      </a:pPr>
                      <a:r>
                        <a:rPr lang="en-US" sz="1400" dirty="0">
                          <a:highlight>
                            <a:srgbClr val="FFFFFF"/>
                          </a:highlight>
                          <a:latin typeface="+mj-lt"/>
                        </a:rPr>
                        <a:t>g) Locate information from the text to support opinions, inferences, and conclusions. </a:t>
                      </a:r>
                    </a:p>
                    <a:p>
                      <a:pPr lvl="0" algn="l">
                        <a:lnSpc>
                          <a:spcPct val="100000"/>
                        </a:lnSpc>
                        <a:spcBef>
                          <a:spcPts val="0"/>
                        </a:spcBef>
                        <a:spcAft>
                          <a:spcPts val="0"/>
                        </a:spcAft>
                        <a:buNone/>
                      </a:pPr>
                      <a:r>
                        <a:rPr lang="en-US" sz="1400" dirty="0">
                          <a:highlight>
                            <a:srgbClr val="FFFFFF"/>
                          </a:highlight>
                          <a:latin typeface="+mj-lt"/>
                        </a:rPr>
                        <a:t>h) Identify cause and effect relationships. </a:t>
                      </a:r>
                    </a:p>
                    <a:p>
                      <a:pPr lvl="0" algn="l">
                        <a:lnSpc>
                          <a:spcPct val="100000"/>
                        </a:lnSpc>
                        <a:spcBef>
                          <a:spcPts val="0"/>
                        </a:spcBef>
                        <a:spcAft>
                          <a:spcPts val="0"/>
                        </a:spcAft>
                        <a:buNone/>
                      </a:pPr>
                      <a:r>
                        <a:rPr lang="en-US" sz="1400" dirty="0" err="1">
                          <a:highlight>
                            <a:srgbClr val="FFFFFF"/>
                          </a:highlight>
                          <a:latin typeface="+mj-lt"/>
                        </a:rPr>
                        <a:t>i</a:t>
                      </a:r>
                      <a:r>
                        <a:rPr lang="en-US" sz="1400" dirty="0">
                          <a:highlight>
                            <a:srgbClr val="FFFFFF"/>
                          </a:highlight>
                          <a:latin typeface="+mj-lt"/>
                        </a:rPr>
                        <a:t>)  Differentiate between fact and opinion. </a:t>
                      </a:r>
                    </a:p>
                    <a:p>
                      <a:pPr marL="0" lvl="0" indent="0" algn="l">
                        <a:lnSpc>
                          <a:spcPct val="100000"/>
                        </a:lnSpc>
                        <a:spcBef>
                          <a:spcPts val="0"/>
                        </a:spcBef>
                        <a:spcAft>
                          <a:spcPts val="0"/>
                        </a:spcAft>
                        <a:buNone/>
                      </a:pPr>
                      <a:r>
                        <a:rPr lang="en-US" sz="1400" dirty="0">
                          <a:highlight>
                            <a:srgbClr val="FFFFFF"/>
                          </a:highlight>
                          <a:latin typeface="+mj-lt"/>
                        </a:rPr>
                        <a:t>j)  Compare and contrast details and ideas within and between texts.</a:t>
                      </a:r>
                    </a:p>
                    <a:p>
                      <a:pPr marL="0" lvl="0" indent="0" algn="l">
                        <a:lnSpc>
                          <a:spcPct val="100000"/>
                        </a:lnSpc>
                        <a:spcBef>
                          <a:spcPts val="0"/>
                        </a:spcBef>
                        <a:spcAft>
                          <a:spcPts val="0"/>
                        </a:spcAft>
                        <a:buNone/>
                      </a:pPr>
                      <a:r>
                        <a:rPr lang="en-US" sz="1400" dirty="0">
                          <a:highlight>
                            <a:srgbClr val="FFFFFF"/>
                          </a:highlight>
                          <a:latin typeface="+mj-lt"/>
                        </a:rPr>
                        <a:t>k)  Use reading strategies throughout the reading process to monitor comprehension.</a:t>
                      </a: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 DSR 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 </a:t>
                      </a:r>
                    </a:p>
                    <a:p>
                      <a:pPr marL="342900" lvl="0" indent="-342900" algn="l">
                        <a:lnSpc>
                          <a:spcPct val="100000"/>
                        </a:lnSpc>
                        <a:spcBef>
                          <a:spcPts val="0"/>
                        </a:spcBef>
                        <a:spcAft>
                          <a:spcPts val="0"/>
                        </a:spcAft>
                        <a:buAutoNum type="alphaUcPeriod"/>
                      </a:pPr>
                      <a:r>
                        <a:rPr lang="en-US" sz="1400" dirty="0">
                          <a:highlight>
                            <a:srgbClr val="FFFFFF"/>
                          </a:highlight>
                          <a:latin typeface="+mj-lt"/>
                        </a:rPr>
                        <a:t>Read a variety of grade-level complex texts with accuracy, automaticity, appropriate rate, and meaningful expression in successive readings to support comprehension. Monitor while reading to confirm or self-correct word recognition and understanding, as necessary </a:t>
                      </a:r>
                      <a:r>
                        <a:rPr lang="en-US" sz="1400" b="1" dirty="0">
                          <a:highlight>
                            <a:srgbClr val="FFFFFF"/>
                          </a:highlight>
                          <a:latin typeface="+mj-lt"/>
                        </a:rPr>
                        <a:t>(Reading Fluency, K12). </a:t>
                      </a:r>
                    </a:p>
                    <a:p>
                      <a:pPr marL="342900" lvl="0" indent="-342900" algn="l">
                        <a:lnSpc>
                          <a:spcPct val="100000"/>
                        </a:lnSpc>
                        <a:spcBef>
                          <a:spcPts val="0"/>
                        </a:spcBef>
                        <a:spcAft>
                          <a:spcPts val="0"/>
                        </a:spcAft>
                        <a:buAutoNum type="alphaUcPeriod"/>
                      </a:pPr>
                      <a:r>
                        <a:rPr lang="en-US" sz="1400" dirty="0">
                          <a:highlight>
                            <a:srgbClr val="FFFFFF"/>
                          </a:highlight>
                          <a:latin typeface="+mj-lt"/>
                        </a:rPr>
                        <a:t>Proficiently read and comprehend a variety of literary and informational texts that exhibit complexity at the higher range of the grades 4-5 band (See the Quantitative and Qualitative Analysis charts for determining complexity in the Appendix.) </a:t>
                      </a:r>
                      <a:r>
                        <a:rPr lang="en-US" sz="1400" b="1" dirty="0">
                          <a:highlight>
                            <a:srgbClr val="FFFFFF"/>
                          </a:highlight>
                          <a:latin typeface="+mj-lt"/>
                        </a:rPr>
                        <a:t>(Text Complexity, 2-12). </a:t>
                      </a:r>
                    </a:p>
                    <a:p>
                      <a:pPr marL="342900" lvl="0" indent="-342900" algn="l">
                        <a:lnSpc>
                          <a:spcPct val="100000"/>
                        </a:lnSpc>
                        <a:spcBef>
                          <a:spcPts val="0"/>
                        </a:spcBef>
                        <a:spcAft>
                          <a:spcPts val="0"/>
                        </a:spcAft>
                        <a:buAutoNum type="alphaUcPeriod"/>
                      </a:pPr>
                      <a:r>
                        <a:rPr lang="en-US" sz="1400" dirty="0">
                          <a:highlight>
                            <a:srgbClr val="FFFFFF"/>
                          </a:highlight>
                          <a:latin typeface="+mj-lt"/>
                        </a:rPr>
                        <a:t>When responding to text through discussions and/or writing, draw several pieces of evidence from grade-level complex texts to support claims, conclusions, and inferences from texts, including quoting or paraphrasing accurately and tracing where relevant evidence is located </a:t>
                      </a:r>
                      <a:r>
                        <a:rPr lang="en-US" sz="1400" b="1" dirty="0">
                          <a:highlight>
                            <a:srgbClr val="FFFFFF"/>
                          </a:highlight>
                          <a:latin typeface="+mj-lt"/>
                        </a:rPr>
                        <a:t>(Textual Evidence, K-12).</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5" name="TextBox 4">
            <a:extLst>
              <a:ext uri="{FF2B5EF4-FFF2-40B4-BE49-F238E27FC236}">
                <a16:creationId xmlns:a16="http://schemas.microsoft.com/office/drawing/2014/main" id="{EEBE4137-1B97-4835-867C-14EDA1F43EB0}"/>
              </a:ext>
            </a:extLst>
          </p:cNvPr>
          <p:cNvSpPr txBox="1"/>
          <p:nvPr/>
        </p:nvSpPr>
        <p:spPr>
          <a:xfrm>
            <a:off x="367747" y="5479779"/>
            <a:ext cx="11456505" cy="129266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u="sng" dirty="0">
                <a:solidFill>
                  <a:schemeClr val="bg1"/>
                </a:solidFill>
                <a:latin typeface="+mj-lt"/>
              </a:rPr>
              <a:t>Revisions:</a:t>
            </a:r>
            <a:r>
              <a:rPr lang="en-US" sz="1300" b="1" dirty="0">
                <a:solidFill>
                  <a:schemeClr val="bg1"/>
                </a:solidFill>
                <a:latin typeface="+mj-lt"/>
              </a:rPr>
              <a:t>  </a:t>
            </a:r>
          </a:p>
          <a:p>
            <a:pPr marL="285750" indent="-285750">
              <a:buFont typeface="Arial" panose="020B0604020202020204" pitchFamily="34" charset="0"/>
              <a:buChar char="•"/>
            </a:pPr>
            <a:r>
              <a:rPr lang="en-US" sz="1300" b="1" dirty="0">
                <a:solidFill>
                  <a:schemeClr val="bg1"/>
                </a:solidFill>
                <a:latin typeface="+mj-lt"/>
              </a:rPr>
              <a:t>5.DSR A- Added to reflect science-based reading research, adds specificity on automaticity, appropriate rate, and self monitoring while reading. </a:t>
            </a:r>
          </a:p>
          <a:p>
            <a:pPr marL="285750" indent="-285750">
              <a:buFont typeface="Arial" panose="020B0604020202020204" pitchFamily="34" charset="0"/>
              <a:buChar char="•"/>
            </a:pPr>
            <a:r>
              <a:rPr lang="en-US" sz="1300" b="1" dirty="0">
                <a:solidFill>
                  <a:schemeClr val="bg1"/>
                </a:solidFill>
                <a:latin typeface="+mj-lt"/>
              </a:rPr>
              <a:t>5.DSR B- Added to reflect science-based reading research, add specificity on grade-level text complexity.</a:t>
            </a:r>
          </a:p>
          <a:p>
            <a:pPr marL="285750" indent="-285750">
              <a:buFont typeface="Arial" panose="020B0604020202020204" pitchFamily="34" charset="0"/>
              <a:buChar char="•"/>
            </a:pPr>
            <a:r>
              <a:rPr lang="en-US" sz="1300" b="1" dirty="0">
                <a:solidFill>
                  <a:schemeClr val="bg1"/>
                </a:solidFill>
                <a:latin typeface="+mj-lt"/>
              </a:rPr>
              <a:t>5. DSR C- Increases the rigor for skills addressed in 5.5j and 5.6g applies comprehension of what is read through discussion and writing utilizing skills such as supporting claims, drawing conclusions, and making inferences.</a:t>
            </a:r>
            <a:r>
              <a:rPr lang="en-US" sz="1300" b="1" dirty="0">
                <a:solidFill>
                  <a:srgbClr val="FFFFFF"/>
                </a:solidFill>
                <a:latin typeface="Arial"/>
                <a:cs typeface="Arial"/>
              </a:rPr>
              <a:t> </a:t>
            </a:r>
            <a:endParaRPr lang="en-US" sz="1300" dirty="0"/>
          </a:p>
        </p:txBody>
      </p:sp>
      <p:sp>
        <p:nvSpPr>
          <p:cNvPr id="6" name="TextBox 5">
            <a:extLst>
              <a:ext uri="{FF2B5EF4-FFF2-40B4-BE49-F238E27FC236}">
                <a16:creationId xmlns:a16="http://schemas.microsoft.com/office/drawing/2014/main" id="{61BD57C3-E78A-4C0A-AF78-3751F263F571}"/>
              </a:ext>
            </a:extLst>
          </p:cNvPr>
          <p:cNvSpPr txBox="1"/>
          <p:nvPr/>
        </p:nvSpPr>
        <p:spPr>
          <a:xfrm>
            <a:off x="4664088" y="85559"/>
            <a:ext cx="2835109" cy="369332"/>
          </a:xfrm>
          <a:prstGeom prst="rect">
            <a:avLst/>
          </a:prstGeom>
          <a:noFill/>
          <a:ln>
            <a:solidFill>
              <a:schemeClr val="accent1"/>
            </a:solidFill>
          </a:ln>
        </p:spPr>
        <p:txBody>
          <a:bodyPr wrap="square" rtlCol="0">
            <a:spAutoFit/>
          </a:bodyPr>
          <a:lstStyle/>
          <a:p>
            <a:pPr algn="ctr"/>
            <a:r>
              <a:rPr lang="en-US" b="1" dirty="0">
                <a:latin typeface="+mj-lt"/>
              </a:rPr>
              <a:t>DSR 1 of 2</a:t>
            </a:r>
          </a:p>
        </p:txBody>
      </p:sp>
      <p:pic>
        <p:nvPicPr>
          <p:cNvPr id="2" name="Recorded Sound">
            <a:hlinkClick r:id="" action="ppaction://media"/>
            <a:extLst>
              <a:ext uri="{FF2B5EF4-FFF2-40B4-BE49-F238E27FC236}">
                <a16:creationId xmlns:a16="http://schemas.microsoft.com/office/drawing/2014/main" id="{15BA2880-EA40-4A21-8446-6AA3D030B5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0984" y="6460836"/>
            <a:ext cx="406400" cy="406400"/>
          </a:xfrm>
          <a:prstGeom prst="rect">
            <a:avLst/>
          </a:prstGeom>
        </p:spPr>
      </p:pic>
    </p:spTree>
    <p:extLst>
      <p:ext uri="{BB962C8B-B14F-4D97-AF65-F5344CB8AC3E}">
        <p14:creationId xmlns:p14="http://schemas.microsoft.com/office/powerpoint/2010/main" val="9817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108523273"/>
              </p:ext>
            </p:extLst>
          </p:nvPr>
        </p:nvGraphicFramePr>
        <p:xfrm>
          <a:off x="369960" y="560607"/>
          <a:ext cx="11452080" cy="61264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82264">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709043">
                <a:tc>
                  <a:txBody>
                    <a:bodyPr/>
                    <a:lstStyle/>
                    <a:p>
                      <a:pPr lvl="0" algn="l">
                        <a:lnSpc>
                          <a:spcPct val="100000"/>
                        </a:lnSpc>
                        <a:spcBef>
                          <a:spcPts val="0"/>
                        </a:spcBef>
                        <a:spcAft>
                          <a:spcPts val="0"/>
                        </a:spcAft>
                        <a:buNone/>
                      </a:pPr>
                      <a:r>
                        <a:rPr lang="en-US" sz="1400" b="1" dirty="0">
                          <a:highlight>
                            <a:srgbClr val="FFFFFF"/>
                          </a:highlight>
                          <a:latin typeface="+mj-lt"/>
                        </a:rPr>
                        <a:t>5.5 The student will read and demonstrate comprehension of fictional texts, literary nonfiction, and poetry. </a:t>
                      </a:r>
                    </a:p>
                    <a:p>
                      <a:pPr lvl="0" algn="l">
                        <a:lnSpc>
                          <a:spcPct val="100000"/>
                        </a:lnSpc>
                        <a:spcBef>
                          <a:spcPts val="0"/>
                        </a:spcBef>
                        <a:spcAft>
                          <a:spcPts val="0"/>
                        </a:spcAft>
                        <a:buNone/>
                      </a:pPr>
                      <a:endParaRPr lang="en-US" sz="600" dirty="0">
                        <a:highlight>
                          <a:srgbClr val="FFFFFF"/>
                        </a:highlight>
                        <a:latin typeface="+mj-lt"/>
                      </a:endParaRPr>
                    </a:p>
                    <a:p>
                      <a:pPr lvl="0" algn="l">
                        <a:lnSpc>
                          <a:spcPct val="100000"/>
                        </a:lnSpc>
                        <a:spcBef>
                          <a:spcPts val="0"/>
                        </a:spcBef>
                        <a:spcAft>
                          <a:spcPts val="0"/>
                        </a:spcAft>
                        <a:buNone/>
                      </a:pPr>
                      <a:r>
                        <a:rPr lang="en-US" sz="1400" dirty="0">
                          <a:highlight>
                            <a:srgbClr val="FFFFFF"/>
                          </a:highlight>
                          <a:latin typeface="+mj-lt"/>
                        </a:rPr>
                        <a:t>b)    Discuss the impact of setting on plot development. </a:t>
                      </a:r>
                    </a:p>
                    <a:p>
                      <a:pPr lvl="0" algn="l">
                        <a:lnSpc>
                          <a:spcPct val="100000"/>
                        </a:lnSpc>
                        <a:spcBef>
                          <a:spcPts val="0"/>
                        </a:spcBef>
                        <a:spcAft>
                          <a:spcPts val="0"/>
                        </a:spcAft>
                        <a:buNone/>
                      </a:pPr>
                      <a:r>
                        <a:rPr lang="en-US" sz="1400" dirty="0">
                          <a:highlight>
                            <a:srgbClr val="FFFFFF"/>
                          </a:highlight>
                          <a:latin typeface="+mj-lt"/>
                        </a:rPr>
                        <a:t>d)    Identify theme(s). </a:t>
                      </a:r>
                    </a:p>
                    <a:p>
                      <a:pPr lvl="0" algn="l">
                        <a:lnSpc>
                          <a:spcPct val="100000"/>
                        </a:lnSpc>
                        <a:spcBef>
                          <a:spcPts val="0"/>
                        </a:spcBef>
                        <a:spcAft>
                          <a:spcPts val="0"/>
                        </a:spcAft>
                        <a:buNone/>
                      </a:pPr>
                      <a:r>
                        <a:rPr lang="en-US" sz="1400" dirty="0">
                          <a:highlight>
                            <a:srgbClr val="FFFFFF"/>
                          </a:highlight>
                          <a:latin typeface="+mj-lt"/>
                        </a:rPr>
                        <a:t>e)    Explain the resolution of conflict(s).</a:t>
                      </a:r>
                    </a:p>
                    <a:p>
                      <a:pPr lvl="0" algn="l">
                        <a:lnSpc>
                          <a:spcPct val="100000"/>
                        </a:lnSpc>
                        <a:spcBef>
                          <a:spcPts val="0"/>
                        </a:spcBef>
                        <a:spcAft>
                          <a:spcPts val="0"/>
                        </a:spcAft>
                        <a:buNone/>
                      </a:pPr>
                      <a:r>
                        <a:rPr lang="en-US" sz="1400" dirty="0">
                          <a:highlight>
                            <a:srgbClr val="FFFFFF"/>
                          </a:highlight>
                          <a:latin typeface="+mj-lt"/>
                        </a:rPr>
                        <a:t>f)     Identify genres. </a:t>
                      </a:r>
                    </a:p>
                    <a:p>
                      <a:pPr lvl="0" algn="l">
                        <a:lnSpc>
                          <a:spcPct val="100000"/>
                        </a:lnSpc>
                        <a:spcBef>
                          <a:spcPts val="0"/>
                        </a:spcBef>
                        <a:spcAft>
                          <a:spcPts val="0"/>
                        </a:spcAft>
                        <a:buNone/>
                      </a:pPr>
                      <a:r>
                        <a:rPr lang="en-US" sz="1400" dirty="0">
                          <a:highlight>
                            <a:srgbClr val="FFFFFF"/>
                          </a:highlight>
                          <a:latin typeface="+mj-lt"/>
                        </a:rPr>
                        <a:t>j)     Draw conclusions and make inferences with support from the text. </a:t>
                      </a:r>
                    </a:p>
                    <a:p>
                      <a:pPr lvl="0" algn="l">
                        <a:lnSpc>
                          <a:spcPct val="100000"/>
                        </a:lnSpc>
                        <a:spcBef>
                          <a:spcPts val="0"/>
                        </a:spcBef>
                        <a:spcAft>
                          <a:spcPts val="0"/>
                        </a:spcAft>
                        <a:buNone/>
                      </a:pPr>
                      <a:r>
                        <a:rPr lang="en-US" sz="1400" dirty="0">
                          <a:highlight>
                            <a:srgbClr val="FFFFFF"/>
                          </a:highlight>
                          <a:latin typeface="+mj-lt"/>
                        </a:rPr>
                        <a:t>k)    Identify cause and effect relationships. </a:t>
                      </a:r>
                    </a:p>
                    <a:p>
                      <a:pPr lvl="0" algn="l">
                        <a:lnSpc>
                          <a:spcPct val="100000"/>
                        </a:lnSpc>
                        <a:spcBef>
                          <a:spcPts val="0"/>
                        </a:spcBef>
                        <a:spcAft>
                          <a:spcPts val="0"/>
                        </a:spcAft>
                        <a:buNone/>
                      </a:pPr>
                      <a:r>
                        <a:rPr lang="en-US" sz="1400" dirty="0">
                          <a:highlight>
                            <a:srgbClr val="FFFFFF"/>
                          </a:highlight>
                          <a:latin typeface="+mj-lt"/>
                        </a:rPr>
                        <a:t>l)     Compare/contrast details in literary and informational nonfiction</a:t>
                      </a:r>
                    </a:p>
                    <a:p>
                      <a:pPr lvl="0" algn="l">
                        <a:lnSpc>
                          <a:spcPct val="100000"/>
                        </a:lnSpc>
                        <a:spcBef>
                          <a:spcPts val="0"/>
                        </a:spcBef>
                        <a:spcAft>
                          <a:spcPts val="0"/>
                        </a:spcAft>
                        <a:buNone/>
                      </a:pPr>
                      <a:r>
                        <a:rPr lang="en-US" sz="1400" dirty="0">
                          <a:highlight>
                            <a:srgbClr val="FFFFFF"/>
                          </a:highlight>
                          <a:latin typeface="+mj-lt"/>
                        </a:rPr>
                        <a:t>        texts. </a:t>
                      </a:r>
                    </a:p>
                    <a:p>
                      <a:pPr marL="342900" lvl="0" indent="-342900" algn="l">
                        <a:lnSpc>
                          <a:spcPct val="100000"/>
                        </a:lnSpc>
                        <a:spcBef>
                          <a:spcPts val="0"/>
                        </a:spcBef>
                        <a:spcAft>
                          <a:spcPts val="0"/>
                        </a:spcAft>
                        <a:buAutoNum type="alphaLcParenR" startAt="13"/>
                      </a:pPr>
                      <a:r>
                        <a:rPr lang="en-US" sz="1400" dirty="0">
                          <a:highlight>
                            <a:srgbClr val="FFFFFF"/>
                          </a:highlight>
                          <a:latin typeface="+mj-lt"/>
                        </a:rPr>
                        <a:t>Use reading strategies throughout the reading process to monitor comprehension.</a:t>
                      </a:r>
                    </a:p>
                    <a:p>
                      <a:pPr marL="342900" lvl="0" indent="-342900" algn="l">
                        <a:lnSpc>
                          <a:spcPct val="100000"/>
                        </a:lnSpc>
                        <a:spcBef>
                          <a:spcPts val="0"/>
                        </a:spcBef>
                        <a:spcAft>
                          <a:spcPts val="0"/>
                        </a:spcAft>
                        <a:buAutoNum type="alphaLcParenR" startAt="13"/>
                      </a:pPr>
                      <a:endParaRPr lang="en-US" sz="1200" dirty="0">
                        <a:highlight>
                          <a:srgbClr val="FFFFFF"/>
                        </a:highlight>
                        <a:latin typeface="+mj-lt"/>
                      </a:endParaRPr>
                    </a:p>
                    <a:p>
                      <a:pPr marL="0" lvl="0" indent="0" algn="l">
                        <a:lnSpc>
                          <a:spcPct val="100000"/>
                        </a:lnSpc>
                        <a:spcBef>
                          <a:spcPts val="0"/>
                        </a:spcBef>
                        <a:spcAft>
                          <a:spcPts val="0"/>
                        </a:spcAft>
                        <a:buNone/>
                      </a:pPr>
                      <a:endParaRPr lang="en-US" sz="400" dirty="0">
                        <a:highlight>
                          <a:srgbClr val="FFFFFF"/>
                        </a:highlight>
                        <a:latin typeface="+mj-lt"/>
                      </a:endParaRPr>
                    </a:p>
                    <a:p>
                      <a:pPr lvl="0" algn="l">
                        <a:lnSpc>
                          <a:spcPct val="100000"/>
                        </a:lnSpc>
                        <a:spcBef>
                          <a:spcPts val="0"/>
                        </a:spcBef>
                        <a:spcAft>
                          <a:spcPts val="0"/>
                        </a:spcAft>
                        <a:buNone/>
                      </a:pPr>
                      <a:r>
                        <a:rPr lang="en-US" sz="1400" dirty="0">
                          <a:highlight>
                            <a:srgbClr val="FFFFFF"/>
                          </a:highlight>
                          <a:latin typeface="+mj-lt"/>
                        </a:rPr>
                        <a:t> </a:t>
                      </a:r>
                      <a:r>
                        <a:rPr lang="en-US" sz="1400" b="1" dirty="0">
                          <a:highlight>
                            <a:srgbClr val="FFFFFF"/>
                          </a:highlight>
                          <a:latin typeface="+mj-lt"/>
                        </a:rPr>
                        <a:t>5.6 The student will read and demonstrate comprehension of nonfiction texts. </a:t>
                      </a:r>
                    </a:p>
                    <a:p>
                      <a:pPr lvl="0" algn="l">
                        <a:lnSpc>
                          <a:spcPct val="100000"/>
                        </a:lnSpc>
                        <a:spcBef>
                          <a:spcPts val="0"/>
                        </a:spcBef>
                        <a:spcAft>
                          <a:spcPts val="0"/>
                        </a:spcAft>
                        <a:buNone/>
                      </a:pPr>
                      <a:r>
                        <a:rPr lang="en-US" sz="1400" dirty="0">
                          <a:highlight>
                            <a:srgbClr val="FFFFFF"/>
                          </a:highlight>
                          <a:latin typeface="+mj-lt"/>
                        </a:rPr>
                        <a:t>g) Locate information from the text to support opinions, inferences, and conclusions. </a:t>
                      </a:r>
                    </a:p>
                    <a:p>
                      <a:pPr lvl="0" algn="l">
                        <a:lnSpc>
                          <a:spcPct val="100000"/>
                        </a:lnSpc>
                        <a:spcBef>
                          <a:spcPts val="0"/>
                        </a:spcBef>
                        <a:spcAft>
                          <a:spcPts val="0"/>
                        </a:spcAft>
                        <a:buNone/>
                      </a:pPr>
                      <a:r>
                        <a:rPr lang="en-US" sz="1400" dirty="0">
                          <a:highlight>
                            <a:srgbClr val="FFFFFF"/>
                          </a:highlight>
                          <a:latin typeface="+mj-lt"/>
                        </a:rPr>
                        <a:t>h) Identify cause and effect relationships. </a:t>
                      </a:r>
                    </a:p>
                    <a:p>
                      <a:pPr lvl="0" algn="l">
                        <a:lnSpc>
                          <a:spcPct val="100000"/>
                        </a:lnSpc>
                        <a:spcBef>
                          <a:spcPts val="0"/>
                        </a:spcBef>
                        <a:spcAft>
                          <a:spcPts val="0"/>
                        </a:spcAft>
                        <a:buNone/>
                      </a:pPr>
                      <a:r>
                        <a:rPr lang="en-US" sz="1400" dirty="0" err="1">
                          <a:highlight>
                            <a:srgbClr val="FFFFFF"/>
                          </a:highlight>
                          <a:latin typeface="+mj-lt"/>
                        </a:rPr>
                        <a:t>i</a:t>
                      </a:r>
                      <a:r>
                        <a:rPr lang="en-US" sz="1400" dirty="0">
                          <a:highlight>
                            <a:srgbClr val="FFFFFF"/>
                          </a:highlight>
                          <a:latin typeface="+mj-lt"/>
                        </a:rPr>
                        <a:t>)  Differentiate between fact and opinion. </a:t>
                      </a:r>
                    </a:p>
                    <a:p>
                      <a:pPr marL="0" lvl="0" indent="0" algn="l">
                        <a:lnSpc>
                          <a:spcPct val="100000"/>
                        </a:lnSpc>
                        <a:spcBef>
                          <a:spcPts val="0"/>
                        </a:spcBef>
                        <a:spcAft>
                          <a:spcPts val="0"/>
                        </a:spcAft>
                        <a:buNone/>
                      </a:pPr>
                      <a:r>
                        <a:rPr lang="en-US" sz="1400" dirty="0">
                          <a:highlight>
                            <a:srgbClr val="FFFFFF"/>
                          </a:highlight>
                          <a:latin typeface="+mj-lt"/>
                        </a:rPr>
                        <a:t>j)  Compare and contrast details and ideas within and between texts.</a:t>
                      </a:r>
                    </a:p>
                    <a:p>
                      <a:pPr marL="0" lvl="0" indent="0" algn="l">
                        <a:lnSpc>
                          <a:spcPct val="100000"/>
                        </a:lnSpc>
                        <a:spcBef>
                          <a:spcPts val="0"/>
                        </a:spcBef>
                        <a:spcAft>
                          <a:spcPts val="0"/>
                        </a:spcAft>
                        <a:buNone/>
                      </a:pPr>
                      <a:r>
                        <a:rPr lang="en-US" sz="1400" dirty="0">
                          <a:highlight>
                            <a:srgbClr val="FFFFFF"/>
                          </a:highlight>
                          <a:latin typeface="+mj-lt"/>
                        </a:rPr>
                        <a:t>k)  Use reading strategies throughout the reading process to monitor comprehension.</a:t>
                      </a: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342900" lvl="0" indent="-342900" algn="l">
                        <a:lnSpc>
                          <a:spcPct val="100000"/>
                        </a:lnSpc>
                        <a:spcBef>
                          <a:spcPts val="0"/>
                        </a:spcBef>
                        <a:spcAft>
                          <a:spcPts val="0"/>
                        </a:spcAft>
                        <a:buAutoNum type="alphaUcPeriod" startAt="4"/>
                      </a:pPr>
                      <a:r>
                        <a:rPr lang="en-US" sz="1400" dirty="0">
                          <a:highlight>
                            <a:srgbClr val="FFFFFF"/>
                          </a:highlight>
                          <a:latin typeface="+mj-lt"/>
                        </a:rPr>
                        <a:t>Regularly engage in reading a series of conceptually related texts</a:t>
                      </a:r>
                    </a:p>
                    <a:p>
                      <a:pPr marL="0" lvl="0" indent="0" algn="l">
                        <a:lnSpc>
                          <a:spcPct val="100000"/>
                        </a:lnSpc>
                        <a:spcBef>
                          <a:spcPts val="0"/>
                        </a:spcBef>
                        <a:spcAft>
                          <a:spcPts val="0"/>
                        </a:spcAft>
                        <a:buNone/>
                      </a:pPr>
                      <a:r>
                        <a:rPr lang="en-US" sz="1400" dirty="0">
                          <a:highlight>
                            <a:srgbClr val="FFFFFF"/>
                          </a:highlight>
                          <a:latin typeface="+mj-lt"/>
                        </a:rPr>
                        <a:t>         organized around topics of study to build knowledge and </a:t>
                      </a:r>
                    </a:p>
                    <a:p>
                      <a:pPr marL="0" lvl="0" indent="0" algn="l">
                        <a:lnSpc>
                          <a:spcPct val="100000"/>
                        </a:lnSpc>
                        <a:spcBef>
                          <a:spcPts val="0"/>
                        </a:spcBef>
                        <a:spcAft>
                          <a:spcPts val="0"/>
                        </a:spcAft>
                        <a:buNone/>
                      </a:pPr>
                      <a:r>
                        <a:rPr lang="en-US" sz="1400" dirty="0">
                          <a:highlight>
                            <a:srgbClr val="FFFFFF"/>
                          </a:highlight>
                          <a:latin typeface="+mj-lt"/>
                        </a:rPr>
                        <a:t>         vocabulary (These texts should be at a range of complexity levels</a:t>
                      </a:r>
                    </a:p>
                    <a:p>
                      <a:pPr marL="0" lvl="0" indent="0" algn="l">
                        <a:lnSpc>
                          <a:spcPct val="100000"/>
                        </a:lnSpc>
                        <a:spcBef>
                          <a:spcPts val="0"/>
                        </a:spcBef>
                        <a:spcAft>
                          <a:spcPts val="0"/>
                        </a:spcAft>
                        <a:buNone/>
                      </a:pPr>
                      <a:r>
                        <a:rPr lang="en-US" sz="1400" dirty="0">
                          <a:highlight>
                            <a:srgbClr val="FFFFFF"/>
                          </a:highlight>
                          <a:latin typeface="+mj-lt"/>
                        </a:rPr>
                        <a:t>         so students can read the texts independently, with peers, or with</a:t>
                      </a:r>
                    </a:p>
                    <a:p>
                      <a:pPr marL="0" lvl="0" indent="0" algn="l">
                        <a:lnSpc>
                          <a:spcPct val="100000"/>
                        </a:lnSpc>
                        <a:spcBef>
                          <a:spcPts val="0"/>
                        </a:spcBef>
                        <a:spcAft>
                          <a:spcPts val="0"/>
                        </a:spcAft>
                        <a:buNone/>
                      </a:pPr>
                      <a:r>
                        <a:rPr lang="en-US" sz="1400" dirty="0">
                          <a:highlight>
                            <a:srgbClr val="FFFFFF"/>
                          </a:highlight>
                          <a:latin typeface="+mj-lt"/>
                        </a:rPr>
                        <a:t>         modest support.). Use this background knowledge as context for</a:t>
                      </a:r>
                    </a:p>
                    <a:p>
                      <a:pPr marL="0" lvl="0" indent="0" algn="l">
                        <a:lnSpc>
                          <a:spcPct val="100000"/>
                        </a:lnSpc>
                        <a:spcBef>
                          <a:spcPts val="0"/>
                        </a:spcBef>
                        <a:spcAft>
                          <a:spcPts val="0"/>
                        </a:spcAft>
                        <a:buNone/>
                      </a:pPr>
                      <a:r>
                        <a:rPr lang="en-US" sz="1400" dirty="0">
                          <a:highlight>
                            <a:srgbClr val="FFFFFF"/>
                          </a:highlight>
                          <a:latin typeface="+mj-lt"/>
                        </a:rPr>
                        <a:t>         new learning </a:t>
                      </a:r>
                      <a:r>
                        <a:rPr lang="en-US" sz="1400" b="1" dirty="0">
                          <a:highlight>
                            <a:srgbClr val="FFFFFF"/>
                          </a:highlight>
                          <a:latin typeface="+mj-lt"/>
                        </a:rPr>
                        <a:t>(Deep Reading on Topics to Build Knowledge</a:t>
                      </a:r>
                    </a:p>
                    <a:p>
                      <a:pPr marL="0" lvl="0" indent="0" algn="l">
                        <a:lnSpc>
                          <a:spcPct val="100000"/>
                        </a:lnSpc>
                        <a:spcBef>
                          <a:spcPts val="0"/>
                        </a:spcBef>
                        <a:spcAft>
                          <a:spcPts val="0"/>
                        </a:spcAft>
                        <a:buNone/>
                      </a:pPr>
                      <a:r>
                        <a:rPr lang="en-US" sz="1400" b="1" dirty="0">
                          <a:highlight>
                            <a:srgbClr val="FFFFFF"/>
                          </a:highlight>
                          <a:latin typeface="+mj-lt"/>
                        </a:rPr>
                        <a:t>         and Vocabulary K-12).</a:t>
                      </a:r>
                    </a:p>
                    <a:p>
                      <a:pPr marL="0" lvl="0" indent="0" algn="l">
                        <a:lnSpc>
                          <a:spcPct val="100000"/>
                        </a:lnSpc>
                        <a:spcBef>
                          <a:spcPts val="0"/>
                        </a:spcBef>
                        <a:spcAft>
                          <a:spcPts val="0"/>
                        </a:spcAft>
                        <a:buNone/>
                      </a:pPr>
                      <a:r>
                        <a:rPr lang="en-US" sz="1400" dirty="0">
                          <a:highlight>
                            <a:srgbClr val="FFFFFF"/>
                          </a:highlight>
                          <a:latin typeface="+mj-lt"/>
                        </a:rPr>
                        <a:t>E.      Use reading strategies as needed to aid and monitor  </a:t>
                      </a:r>
                    </a:p>
                    <a:p>
                      <a:pPr marL="0" lvl="0" indent="0" algn="l">
                        <a:lnSpc>
                          <a:spcPct val="100000"/>
                        </a:lnSpc>
                        <a:spcBef>
                          <a:spcPts val="0"/>
                        </a:spcBef>
                        <a:spcAft>
                          <a:spcPts val="0"/>
                        </a:spcAft>
                        <a:buNone/>
                      </a:pPr>
                      <a:r>
                        <a:rPr lang="en-US" sz="1400" dirty="0">
                          <a:highlight>
                            <a:srgbClr val="FFFFFF"/>
                          </a:highlight>
                          <a:latin typeface="+mj-lt"/>
                        </a:rPr>
                        <a:t>          comprehension when encountering challenging sections of text. </a:t>
                      </a:r>
                    </a:p>
                    <a:p>
                      <a:pPr marL="0" lvl="0" indent="0" algn="l">
                        <a:lnSpc>
                          <a:spcPct val="100000"/>
                        </a:lnSpc>
                        <a:spcBef>
                          <a:spcPts val="0"/>
                        </a:spcBef>
                        <a:spcAft>
                          <a:spcPts val="0"/>
                        </a:spcAft>
                        <a:buNone/>
                      </a:pPr>
                      <a:r>
                        <a:rPr lang="en-US" sz="1400" dirty="0">
                          <a:highlight>
                            <a:srgbClr val="FFFFFF"/>
                          </a:highlight>
                          <a:latin typeface="+mj-lt"/>
                        </a:rPr>
                        <a:t>          These sense-making strategies attend to common organizational</a:t>
                      </a:r>
                    </a:p>
                    <a:p>
                      <a:pPr marL="0" lvl="0" indent="0" algn="l">
                        <a:lnSpc>
                          <a:spcPct val="100000"/>
                        </a:lnSpc>
                        <a:spcBef>
                          <a:spcPts val="0"/>
                        </a:spcBef>
                        <a:spcAft>
                          <a:spcPts val="0"/>
                        </a:spcAft>
                        <a:buNone/>
                      </a:pPr>
                      <a:r>
                        <a:rPr lang="en-US" sz="1400" dirty="0">
                          <a:highlight>
                            <a:srgbClr val="FFFFFF"/>
                          </a:highlight>
                          <a:latin typeface="+mj-lt"/>
                        </a:rPr>
                        <a:t>          text structures, summarizing, asking questions of the text, and  </a:t>
                      </a:r>
                    </a:p>
                    <a:p>
                      <a:pPr marL="0" lvl="0" indent="0" algn="l">
                        <a:lnSpc>
                          <a:spcPct val="100000"/>
                        </a:lnSpc>
                        <a:spcBef>
                          <a:spcPts val="0"/>
                        </a:spcBef>
                        <a:spcAft>
                          <a:spcPts val="0"/>
                        </a:spcAft>
                        <a:buNone/>
                      </a:pPr>
                      <a:r>
                        <a:rPr lang="en-US" sz="1400" dirty="0">
                          <a:highlight>
                            <a:srgbClr val="FFFFFF"/>
                          </a:highlight>
                          <a:latin typeface="+mj-lt"/>
                        </a:rPr>
                        <a:t>          others </a:t>
                      </a:r>
                      <a:r>
                        <a:rPr lang="en-US" sz="1400" b="1" dirty="0">
                          <a:highlight>
                            <a:srgbClr val="FFFFFF"/>
                          </a:highlight>
                          <a:latin typeface="+mj-lt"/>
                        </a:rPr>
                        <a:t>(Reading Strategies 3- 12). </a:t>
                      </a:r>
                    </a:p>
                    <a:p>
                      <a:pPr marL="0" lvl="0" indent="0" algn="l">
                        <a:lnSpc>
                          <a:spcPct val="100000"/>
                        </a:lnSpc>
                        <a:spcBef>
                          <a:spcPts val="0"/>
                        </a:spcBef>
                        <a:spcAft>
                          <a:spcPts val="0"/>
                        </a:spcAft>
                        <a:buNone/>
                      </a:pPr>
                      <a:endParaRPr lang="en-US" sz="1400" b="1" dirty="0">
                        <a:highlight>
                          <a:srgbClr val="FFFFFF"/>
                        </a:highlight>
                        <a:latin typeface="+mj-lt"/>
                      </a:endParaRPr>
                    </a:p>
                    <a:p>
                      <a:pPr marL="0" lvl="0" indent="0" algn="l">
                        <a:lnSpc>
                          <a:spcPct val="100000"/>
                        </a:lnSpc>
                        <a:spcBef>
                          <a:spcPts val="0"/>
                        </a:spcBef>
                        <a:spcAft>
                          <a:spcPts val="0"/>
                        </a:spcAft>
                        <a:buNone/>
                      </a:pPr>
                      <a:r>
                        <a:rPr lang="en-US" sz="1400" b="1" dirty="0">
                          <a:highlight>
                            <a:srgbClr val="FFFFFF"/>
                          </a:highlight>
                          <a:latin typeface="+mj-lt"/>
                        </a:rPr>
                        <a:t>*Note: These standards will be applied when students are reading, writing, collaborating, and researching as described in the remaining standards.</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5" name="TextBox 4">
            <a:extLst>
              <a:ext uri="{FF2B5EF4-FFF2-40B4-BE49-F238E27FC236}">
                <a16:creationId xmlns:a16="http://schemas.microsoft.com/office/drawing/2014/main" id="{EEBE4137-1B97-4835-867C-14EDA1F43EB0}"/>
              </a:ext>
            </a:extLst>
          </p:cNvPr>
          <p:cNvSpPr txBox="1"/>
          <p:nvPr/>
        </p:nvSpPr>
        <p:spPr>
          <a:xfrm>
            <a:off x="353391" y="5956240"/>
            <a:ext cx="11456505" cy="80021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r>
              <a:rPr lang="en-US" sz="1400" b="1" u="sng" dirty="0">
                <a:solidFill>
                  <a:srgbClr val="FFFFFF"/>
                </a:solidFill>
                <a:latin typeface="+mj-lt"/>
                <a:cs typeface="Calibri"/>
              </a:rPr>
              <a:t>Revisions</a:t>
            </a:r>
            <a:r>
              <a:rPr lang="en-US" sz="1400" b="1" dirty="0">
                <a:solidFill>
                  <a:srgbClr val="FFFFFF"/>
                </a:solidFill>
                <a:latin typeface="+mj-lt"/>
                <a:cs typeface="Calibri"/>
              </a:rPr>
              <a:t>:</a:t>
            </a:r>
          </a:p>
          <a:p>
            <a:r>
              <a:rPr lang="en-US" sz="1400" b="1" dirty="0">
                <a:solidFill>
                  <a:srgbClr val="FFFFFF"/>
                </a:solidFill>
                <a:latin typeface="+mj-lt"/>
                <a:cs typeface="Calibri"/>
              </a:rPr>
              <a:t>5.DSR D- Increases the rigor for skills addressed in 5.4f, 5.51, 5.6j.</a:t>
            </a:r>
          </a:p>
          <a:p>
            <a:r>
              <a:rPr lang="en-US" sz="1400" b="1" dirty="0">
                <a:solidFill>
                  <a:srgbClr val="FFFFFF"/>
                </a:solidFill>
                <a:latin typeface="+mj-lt"/>
                <a:cs typeface="Calibri"/>
              </a:rPr>
              <a:t>5.DSR E- Increases the rigor for skills addressed in 5.5 a/m and 5.6k.</a:t>
            </a:r>
            <a:endParaRPr lang="en-US" sz="1600" b="1" dirty="0">
              <a:solidFill>
                <a:srgbClr val="FFFFFF"/>
              </a:solidFill>
              <a:cs typeface="Calibri"/>
            </a:endParaRPr>
          </a:p>
        </p:txBody>
      </p:sp>
      <p:sp>
        <p:nvSpPr>
          <p:cNvPr id="6" name="TextBox 5">
            <a:extLst>
              <a:ext uri="{FF2B5EF4-FFF2-40B4-BE49-F238E27FC236}">
                <a16:creationId xmlns:a16="http://schemas.microsoft.com/office/drawing/2014/main" id="{EF1D496B-F5E1-4F13-AD07-2466EC5C950C}"/>
              </a:ext>
            </a:extLst>
          </p:cNvPr>
          <p:cNvSpPr txBox="1"/>
          <p:nvPr/>
        </p:nvSpPr>
        <p:spPr>
          <a:xfrm>
            <a:off x="4664088" y="192110"/>
            <a:ext cx="2835109" cy="369332"/>
          </a:xfrm>
          <a:prstGeom prst="rect">
            <a:avLst/>
          </a:prstGeom>
          <a:noFill/>
          <a:ln>
            <a:solidFill>
              <a:schemeClr val="accent1"/>
            </a:solidFill>
          </a:ln>
        </p:spPr>
        <p:txBody>
          <a:bodyPr wrap="square" rtlCol="0">
            <a:spAutoFit/>
          </a:bodyPr>
          <a:lstStyle/>
          <a:p>
            <a:pPr algn="ctr"/>
            <a:r>
              <a:rPr lang="en-US" b="1" dirty="0">
                <a:latin typeface="+mj-lt"/>
              </a:rPr>
              <a:t>DSR 2 of 2</a:t>
            </a:r>
          </a:p>
        </p:txBody>
      </p:sp>
      <p:pic>
        <p:nvPicPr>
          <p:cNvPr id="3" name="Recorded Sound">
            <a:hlinkClick r:id="" action="ppaction://media"/>
            <a:extLst>
              <a:ext uri="{FF2B5EF4-FFF2-40B4-BE49-F238E27FC236}">
                <a16:creationId xmlns:a16="http://schemas.microsoft.com/office/drawing/2014/main" id="{030E81B9-E198-461E-B15C-10E2B46016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6663" y="6236236"/>
            <a:ext cx="406400" cy="406400"/>
          </a:xfrm>
          <a:prstGeom prst="rect">
            <a:avLst/>
          </a:prstGeom>
        </p:spPr>
      </p:pic>
    </p:spTree>
    <p:extLst>
      <p:ext uri="{BB962C8B-B14F-4D97-AF65-F5344CB8AC3E}">
        <p14:creationId xmlns:p14="http://schemas.microsoft.com/office/powerpoint/2010/main" val="73690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15</a:t>
            </a:fld>
            <a:endParaRPr lang="en-US"/>
          </a:p>
        </p:txBody>
      </p:sp>
      <p:pic>
        <p:nvPicPr>
          <p:cNvPr id="5" name="Recorded Sound">
            <a:hlinkClick r:id="" action="ppaction://media"/>
            <a:extLst>
              <a:ext uri="{FF2B5EF4-FFF2-40B4-BE49-F238E27FC236}">
                <a16:creationId xmlns:a16="http://schemas.microsoft.com/office/drawing/2014/main" id="{75C66539-312B-4009-B69E-13257AB6D6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3628" y="6315075"/>
            <a:ext cx="406400" cy="406400"/>
          </a:xfrm>
          <a:prstGeom prst="rect">
            <a:avLst/>
          </a:prstGeom>
        </p:spPr>
      </p:pic>
    </p:spTree>
    <p:extLst>
      <p:ext uri="{BB962C8B-B14F-4D97-AF65-F5344CB8AC3E}">
        <p14:creationId xmlns:p14="http://schemas.microsoft.com/office/powerpoint/2010/main" val="358701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662235567"/>
              </p:ext>
            </p:extLst>
          </p:nvPr>
        </p:nvGraphicFramePr>
        <p:xfrm>
          <a:off x="353391" y="544443"/>
          <a:ext cx="11452080" cy="4876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5.4 The student will expand vocabulary when reading.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context to clarify meaning of unfamiliar words and phrases.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context and sentence structure to determine meanings and differentiate among multiple meanings of words.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knowledge of roots, affixes, synonyms, antonyms, and homophones to determine the meaning of new words. </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an author’s use of figurative language.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word-reference materials. </a:t>
                      </a:r>
                    </a:p>
                    <a:p>
                      <a:pPr marL="342900" lvl="0" indent="-342900" algn="l">
                        <a:lnSpc>
                          <a:spcPct val="100000"/>
                        </a:lnSpc>
                        <a:spcBef>
                          <a:spcPts val="0"/>
                        </a:spcBef>
                        <a:spcAft>
                          <a:spcPts val="0"/>
                        </a:spcAft>
                        <a:buAutoNum type="alphaLcParenR"/>
                      </a:pPr>
                      <a:r>
                        <a:rPr lang="en-US" sz="1400" dirty="0">
                          <a:highlight>
                            <a:srgbClr val="FFFFFF"/>
                          </a:highlight>
                          <a:latin typeface="+mj-lt"/>
                        </a:rPr>
                        <a:t>Develop and use general and specialized content area vocabulary through speaking, listening, reading, and writing.</a:t>
                      </a:r>
                      <a:endParaRPr lang="en-US" sz="1100" b="0" i="0" u="none" strike="noStrike" noProof="0" dirty="0">
                        <a:solidFill>
                          <a:schemeClr val="accent1"/>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5.RV.1 Vocabulary Development and Word Analysis </a:t>
                      </a:r>
                    </a:p>
                    <a:p>
                      <a:pPr marL="342900" lvl="0" indent="-342900" algn="l">
                        <a:lnSpc>
                          <a:spcPct val="100000"/>
                        </a:lnSpc>
                        <a:spcBef>
                          <a:spcPts val="0"/>
                        </a:spcBef>
                        <a:spcAft>
                          <a:spcPts val="0"/>
                        </a:spcAft>
                        <a:buAutoNum type="alphaUcPeriod"/>
                      </a:pPr>
                      <a:r>
                        <a:rPr lang="en-US" sz="1400" dirty="0">
                          <a:highlight>
                            <a:srgbClr val="FFFFFF"/>
                          </a:highlight>
                          <a:latin typeface="+mj-lt"/>
                        </a:rPr>
                        <a:t>Develop general academic language and content specific vocabulary by listening to, reading, and discussing a variety of grade-five texts and topics. </a:t>
                      </a:r>
                    </a:p>
                    <a:p>
                      <a:pPr marL="342900" lvl="0" indent="-342900" algn="l">
                        <a:lnSpc>
                          <a:spcPct val="100000"/>
                        </a:lnSpc>
                        <a:spcBef>
                          <a:spcPts val="0"/>
                        </a:spcBef>
                        <a:spcAft>
                          <a:spcPts val="0"/>
                        </a:spcAft>
                        <a:buAutoNum type="alphaUcPeriod"/>
                      </a:pPr>
                      <a:r>
                        <a:rPr lang="en-US" sz="1400" dirty="0">
                          <a:highlight>
                            <a:srgbClr val="FFFFFF"/>
                          </a:highlight>
                          <a:latin typeface="+mj-lt"/>
                        </a:rPr>
                        <a:t>Discuss meanings of complex words and phrases acquired through conversations and literature. </a:t>
                      </a:r>
                    </a:p>
                    <a:p>
                      <a:pPr marL="342900" lvl="0" indent="-342900" algn="l">
                        <a:lnSpc>
                          <a:spcPct val="100000"/>
                        </a:lnSpc>
                        <a:spcBef>
                          <a:spcPts val="0"/>
                        </a:spcBef>
                        <a:spcAft>
                          <a:spcPts val="0"/>
                        </a:spcAft>
                        <a:buAutoNum type="alphaUcPeriod"/>
                      </a:pPr>
                      <a:r>
                        <a:rPr lang="en-US" sz="1400" dirty="0">
                          <a:highlight>
                            <a:srgbClr val="FFFFFF"/>
                          </a:highlight>
                          <a:latin typeface="+mj-lt"/>
                        </a:rPr>
                        <a:t>Determine the meaning of complex words using frequently occurring root words and inflectional affixes (e.g., -s, -</a:t>
                      </a:r>
                      <a:r>
                        <a:rPr lang="en-US" sz="1400" dirty="0" err="1">
                          <a:highlight>
                            <a:srgbClr val="FFFFFF"/>
                          </a:highlight>
                          <a:latin typeface="+mj-lt"/>
                        </a:rPr>
                        <a:t>ing</a:t>
                      </a:r>
                      <a:r>
                        <a:rPr lang="en-US" sz="1400" dirty="0">
                          <a:highlight>
                            <a:srgbClr val="FFFFFF"/>
                          </a:highlight>
                          <a:latin typeface="+mj-lt"/>
                        </a:rPr>
                        <a:t>,- ed).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the context of a sentence to apply knowledge of homophones.</a:t>
                      </a:r>
                    </a:p>
                    <a:p>
                      <a:pPr marL="342900" lvl="0" indent="-342900" algn="l">
                        <a:lnSpc>
                          <a:spcPct val="100000"/>
                        </a:lnSpc>
                        <a:spcBef>
                          <a:spcPts val="0"/>
                        </a:spcBef>
                        <a:spcAft>
                          <a:spcPts val="0"/>
                        </a:spcAft>
                        <a:buAutoNum type="alphaUcPeriod"/>
                      </a:pPr>
                      <a:r>
                        <a:rPr lang="en-US" sz="1400" dirty="0">
                          <a:highlight>
                            <a:srgbClr val="FFFFFF"/>
                          </a:highlight>
                          <a:latin typeface="+mj-lt"/>
                        </a:rPr>
                        <a:t>Apply knowledge of grade-level appropriate synonyms and antonyms to better understand each word.</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5" name="TextBox 4">
            <a:extLst>
              <a:ext uri="{FF2B5EF4-FFF2-40B4-BE49-F238E27FC236}">
                <a16:creationId xmlns:a16="http://schemas.microsoft.com/office/drawing/2014/main" id="{FED02E70-1218-40CC-A7F3-BF9F82E6D1B4}"/>
              </a:ext>
            </a:extLst>
          </p:cNvPr>
          <p:cNvSpPr txBox="1"/>
          <p:nvPr/>
        </p:nvSpPr>
        <p:spPr>
          <a:xfrm>
            <a:off x="345106" y="4848245"/>
            <a:ext cx="11468649" cy="150810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400" b="1" u="sng" dirty="0">
                <a:solidFill>
                  <a:schemeClr val="bg1"/>
                </a:solidFill>
                <a:latin typeface="+mj-lt"/>
              </a:rPr>
              <a:t>Revisions:</a:t>
            </a:r>
          </a:p>
          <a:p>
            <a:pPr marL="228600" indent="-228600">
              <a:buFont typeface=""/>
              <a:buChar char="•"/>
            </a:pPr>
            <a:r>
              <a:rPr lang="en-US" sz="1400" b="1" dirty="0">
                <a:solidFill>
                  <a:schemeClr val="bg1"/>
                </a:solidFill>
                <a:latin typeface="+mj-lt"/>
              </a:rPr>
              <a:t>5.RV.1 A- Addresses skills in 5.4f in 2017 Standards.</a:t>
            </a:r>
          </a:p>
          <a:p>
            <a:pPr marL="228600" indent="-228600">
              <a:buFont typeface=""/>
              <a:buChar char="•"/>
            </a:pPr>
            <a:r>
              <a:rPr lang="en-US" sz="1400" b="1" dirty="0">
                <a:solidFill>
                  <a:schemeClr val="bg1"/>
                </a:solidFill>
                <a:latin typeface="+mj-lt"/>
              </a:rPr>
              <a:t>5.RV.1 C- Addresses skills in 5.4c in the 2017 Standards.</a:t>
            </a:r>
          </a:p>
          <a:p>
            <a:pPr marL="228600" indent="-228600">
              <a:buFont typeface=""/>
              <a:buChar char="•"/>
            </a:pPr>
            <a:r>
              <a:rPr lang="en-US" sz="1400" b="1" dirty="0">
                <a:solidFill>
                  <a:schemeClr val="bg1"/>
                </a:solidFill>
                <a:latin typeface="+mj-lt"/>
              </a:rPr>
              <a:t>5.RV.1 D/E- Addresses and clarifies the skills in 5.4a in the 2017 Standards.</a:t>
            </a:r>
          </a:p>
          <a:p>
            <a:pPr marL="228600" indent="-228600">
              <a:buFont typeface=""/>
              <a:buChar char="•"/>
            </a:pPr>
            <a:endParaRPr lang="en-US" dirty="0"/>
          </a:p>
        </p:txBody>
      </p:sp>
      <p:sp>
        <p:nvSpPr>
          <p:cNvPr id="6" name="TextBox 5">
            <a:extLst>
              <a:ext uri="{FF2B5EF4-FFF2-40B4-BE49-F238E27FC236}">
                <a16:creationId xmlns:a16="http://schemas.microsoft.com/office/drawing/2014/main" id="{1DE63DD3-5B2B-44F5-9827-F2B4AE4EB396}"/>
              </a:ext>
            </a:extLst>
          </p:cNvPr>
          <p:cNvSpPr txBox="1"/>
          <p:nvPr/>
        </p:nvSpPr>
        <p:spPr>
          <a:xfrm>
            <a:off x="4657299" y="175111"/>
            <a:ext cx="2835109" cy="369332"/>
          </a:xfrm>
          <a:prstGeom prst="rect">
            <a:avLst/>
          </a:prstGeom>
          <a:noFill/>
          <a:ln>
            <a:solidFill>
              <a:schemeClr val="accent1"/>
            </a:solidFill>
          </a:ln>
        </p:spPr>
        <p:txBody>
          <a:bodyPr wrap="square" rtlCol="0">
            <a:spAutoFit/>
          </a:bodyPr>
          <a:lstStyle/>
          <a:p>
            <a:pPr algn="ctr"/>
            <a:r>
              <a:rPr lang="en-US" b="1" dirty="0">
                <a:latin typeface="+mj-lt"/>
              </a:rPr>
              <a:t>RV 1 of 2</a:t>
            </a:r>
          </a:p>
        </p:txBody>
      </p:sp>
      <p:pic>
        <p:nvPicPr>
          <p:cNvPr id="2" name="Recorded Sound">
            <a:hlinkClick r:id="" action="ppaction://media"/>
            <a:extLst>
              <a:ext uri="{FF2B5EF4-FFF2-40B4-BE49-F238E27FC236}">
                <a16:creationId xmlns:a16="http://schemas.microsoft.com/office/drawing/2014/main" id="{70F8B6AD-DC88-49FB-9F6F-FD1F92B90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0494" y="6286976"/>
            <a:ext cx="406400" cy="406400"/>
          </a:xfrm>
          <a:prstGeom prst="rect">
            <a:avLst/>
          </a:prstGeom>
        </p:spPr>
      </p:pic>
    </p:spTree>
    <p:extLst>
      <p:ext uri="{BB962C8B-B14F-4D97-AF65-F5344CB8AC3E}">
        <p14:creationId xmlns:p14="http://schemas.microsoft.com/office/powerpoint/2010/main" val="24637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301609050"/>
              </p:ext>
            </p:extLst>
          </p:nvPr>
        </p:nvGraphicFramePr>
        <p:xfrm>
          <a:off x="353391" y="544443"/>
          <a:ext cx="11452080" cy="4876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5.4 The student will expand vocabulary when reading.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context to clarify meaning of unfamiliar words and phrases.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context and sentence structure to determine meanings and differentiate among multiple meanings of words.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knowledge of roots, affixes, synonyms, antonyms, and homophones to determine the meaning of new words. </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an author’s use of figurative language.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word-reference materials. </a:t>
                      </a:r>
                    </a:p>
                    <a:p>
                      <a:pPr marL="342900" lvl="0" indent="-342900" algn="l">
                        <a:lnSpc>
                          <a:spcPct val="100000"/>
                        </a:lnSpc>
                        <a:spcBef>
                          <a:spcPts val="0"/>
                        </a:spcBef>
                        <a:spcAft>
                          <a:spcPts val="0"/>
                        </a:spcAft>
                        <a:buAutoNum type="alphaLcParenR"/>
                      </a:pPr>
                      <a:r>
                        <a:rPr lang="en-US" sz="1400" dirty="0">
                          <a:highlight>
                            <a:srgbClr val="FFFFFF"/>
                          </a:highlight>
                          <a:latin typeface="+mj-lt"/>
                        </a:rPr>
                        <a:t>Develop and use general and specialized content area vocabulary through speaking, listening, reading, and writing.</a:t>
                      </a:r>
                      <a:endParaRPr lang="en-US" sz="1100" b="0" i="0" u="none" strike="noStrike" noProof="0" dirty="0">
                        <a:solidFill>
                          <a:schemeClr val="accent1"/>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dirty="0">
                          <a:highlight>
                            <a:srgbClr val="FFFFFF"/>
                          </a:highlight>
                          <a:latin typeface="+mj-lt"/>
                        </a:rPr>
                        <a:t>F.    Analyze the morphological relationships between words, including</a:t>
                      </a:r>
                    </a:p>
                    <a:p>
                      <a:pPr lvl="0" algn="l">
                        <a:lnSpc>
                          <a:spcPct val="100000"/>
                        </a:lnSpc>
                        <a:spcBef>
                          <a:spcPts val="0"/>
                        </a:spcBef>
                        <a:spcAft>
                          <a:spcPts val="0"/>
                        </a:spcAft>
                        <a:buNone/>
                      </a:pPr>
                      <a:r>
                        <a:rPr lang="en-US" sz="1400" dirty="0">
                          <a:highlight>
                            <a:srgbClr val="FFFFFF"/>
                          </a:highlight>
                          <a:latin typeface="+mj-lt"/>
                        </a:rPr>
                        <a:t>       how Greek and Latin affixes and roots impact the meaning. </a:t>
                      </a:r>
                    </a:p>
                    <a:p>
                      <a:pPr lvl="0" algn="l">
                        <a:lnSpc>
                          <a:spcPct val="100000"/>
                        </a:lnSpc>
                        <a:spcBef>
                          <a:spcPts val="0"/>
                        </a:spcBef>
                        <a:spcAft>
                          <a:spcPts val="0"/>
                        </a:spcAft>
                        <a:buNone/>
                      </a:pPr>
                      <a:r>
                        <a:rPr lang="en-US" sz="1400" dirty="0">
                          <a:highlight>
                            <a:srgbClr val="FFFFFF"/>
                          </a:highlight>
                          <a:latin typeface="+mj-lt"/>
                        </a:rPr>
                        <a:t>G.   Develop breadth of vocabulary knowledge by listening to and</a:t>
                      </a:r>
                    </a:p>
                    <a:p>
                      <a:pPr lvl="0" algn="l">
                        <a:lnSpc>
                          <a:spcPct val="100000"/>
                        </a:lnSpc>
                        <a:spcBef>
                          <a:spcPts val="0"/>
                        </a:spcBef>
                        <a:spcAft>
                          <a:spcPts val="0"/>
                        </a:spcAft>
                        <a:buNone/>
                      </a:pPr>
                      <a:r>
                        <a:rPr lang="en-US" sz="1400" dirty="0">
                          <a:highlight>
                            <a:srgbClr val="FFFFFF"/>
                          </a:highlight>
                          <a:latin typeface="+mj-lt"/>
                        </a:rPr>
                        <a:t>       reading high quality, complex text. </a:t>
                      </a:r>
                    </a:p>
                    <a:p>
                      <a:pPr lvl="0" algn="l">
                        <a:lnSpc>
                          <a:spcPct val="100000"/>
                        </a:lnSpc>
                        <a:spcBef>
                          <a:spcPts val="0"/>
                        </a:spcBef>
                        <a:spcAft>
                          <a:spcPts val="0"/>
                        </a:spcAft>
                        <a:buNone/>
                      </a:pPr>
                      <a:r>
                        <a:rPr lang="en-US" sz="1400" dirty="0">
                          <a:highlight>
                            <a:srgbClr val="FFFFFF"/>
                          </a:highlight>
                          <a:latin typeface="+mj-lt"/>
                        </a:rPr>
                        <a:t>H.   Distinguish shades of meaning among verbs and adjectives.</a:t>
                      </a:r>
                    </a:p>
                    <a:p>
                      <a:pPr lvl="0" algn="l">
                        <a:lnSpc>
                          <a:spcPct val="100000"/>
                        </a:lnSpc>
                        <a:spcBef>
                          <a:spcPts val="0"/>
                        </a:spcBef>
                        <a:spcAft>
                          <a:spcPts val="0"/>
                        </a:spcAft>
                        <a:buNone/>
                      </a:pPr>
                      <a:r>
                        <a:rPr lang="en-US" sz="1400" dirty="0">
                          <a:highlight>
                            <a:srgbClr val="FFFFFF"/>
                          </a:highlight>
                          <a:latin typeface="+mj-lt"/>
                        </a:rPr>
                        <a:t>I.     Use strategies to infer word meanings. </a:t>
                      </a:r>
                    </a:p>
                    <a:p>
                      <a:pPr lvl="0" algn="l">
                        <a:lnSpc>
                          <a:spcPct val="100000"/>
                        </a:lnSpc>
                        <a:spcBef>
                          <a:spcPts val="0"/>
                        </a:spcBef>
                        <a:spcAft>
                          <a:spcPts val="0"/>
                        </a:spcAft>
                        <a:buNone/>
                      </a:pPr>
                      <a:r>
                        <a:rPr lang="en-US" sz="1400" dirty="0">
                          <a:highlight>
                            <a:srgbClr val="FFFFFF"/>
                          </a:highlight>
                          <a:latin typeface="+mj-lt"/>
                        </a:rPr>
                        <a:t>J.     Use glossaries and beginning dictionaries, both print and digital,</a:t>
                      </a:r>
                    </a:p>
                    <a:p>
                      <a:pPr lvl="0" algn="l">
                        <a:lnSpc>
                          <a:spcPct val="100000"/>
                        </a:lnSpc>
                        <a:spcBef>
                          <a:spcPts val="0"/>
                        </a:spcBef>
                        <a:spcAft>
                          <a:spcPts val="0"/>
                        </a:spcAft>
                        <a:buNone/>
                      </a:pPr>
                      <a:r>
                        <a:rPr lang="en-US" sz="1400" dirty="0">
                          <a:highlight>
                            <a:srgbClr val="FFFFFF"/>
                          </a:highlight>
                          <a:latin typeface="+mj-lt"/>
                        </a:rPr>
                        <a:t>        to determine or clarify the meaning of words and phrases. </a:t>
                      </a:r>
                    </a:p>
                    <a:p>
                      <a:pPr lvl="0" algn="l">
                        <a:lnSpc>
                          <a:spcPct val="100000"/>
                        </a:lnSpc>
                        <a:spcBef>
                          <a:spcPts val="0"/>
                        </a:spcBef>
                        <a:spcAft>
                          <a:spcPts val="0"/>
                        </a:spcAft>
                        <a:buNone/>
                      </a:pPr>
                      <a:r>
                        <a:rPr lang="en-US" sz="1400" dirty="0">
                          <a:highlight>
                            <a:srgbClr val="FFFFFF"/>
                          </a:highlight>
                          <a:latin typeface="+mj-lt"/>
                        </a:rPr>
                        <a:t>K.    Use newly learned words and phrases in discussions and speaking</a:t>
                      </a:r>
                    </a:p>
                    <a:p>
                      <a:pPr lvl="0" algn="l">
                        <a:lnSpc>
                          <a:spcPct val="100000"/>
                        </a:lnSpc>
                        <a:spcBef>
                          <a:spcPts val="0"/>
                        </a:spcBef>
                        <a:spcAft>
                          <a:spcPts val="0"/>
                        </a:spcAft>
                        <a:buNone/>
                      </a:pPr>
                      <a:r>
                        <a:rPr lang="en-US" sz="1400" dirty="0">
                          <a:highlight>
                            <a:srgbClr val="FFFFFF"/>
                          </a:highlight>
                          <a:latin typeface="+mj-lt"/>
                        </a:rPr>
                        <a:t>        activities.</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5" name="TextBox 4">
            <a:extLst>
              <a:ext uri="{FF2B5EF4-FFF2-40B4-BE49-F238E27FC236}">
                <a16:creationId xmlns:a16="http://schemas.microsoft.com/office/drawing/2014/main" id="{FED02E70-1218-40CC-A7F3-BF9F82E6D1B4}"/>
              </a:ext>
            </a:extLst>
          </p:cNvPr>
          <p:cNvSpPr txBox="1"/>
          <p:nvPr/>
        </p:nvSpPr>
        <p:spPr>
          <a:xfrm>
            <a:off x="353391" y="3986470"/>
            <a:ext cx="11452080" cy="236988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400" b="1" u="sng" dirty="0">
                <a:solidFill>
                  <a:srgbClr val="FFFFFF"/>
                </a:solidFill>
                <a:latin typeface="+mj-lt"/>
                <a:cs typeface="Calibri"/>
              </a:rPr>
              <a:t>Revisions</a:t>
            </a:r>
            <a:r>
              <a:rPr lang="en-US" sz="1400" b="1" dirty="0">
                <a:solidFill>
                  <a:srgbClr val="FFFFFF"/>
                </a:solidFill>
                <a:latin typeface="+mj-lt"/>
                <a:cs typeface="Calibri"/>
              </a:rPr>
              <a:t>:</a:t>
            </a:r>
          </a:p>
          <a:p>
            <a:pPr marL="742950" lvl="1" indent="-285750">
              <a:buFont typeface="Arial" panose="020B0604020202020204" pitchFamily="34" charset="0"/>
              <a:buChar char="•"/>
            </a:pPr>
            <a:r>
              <a:rPr lang="en-US" sz="1400" b="1" dirty="0">
                <a:solidFill>
                  <a:schemeClr val="bg1"/>
                </a:solidFill>
                <a:latin typeface="+mj-lt"/>
              </a:rPr>
              <a:t>5.RV.1 F.- Addresses and clarifies the skills in 5.4c in the 2017 Standards.</a:t>
            </a:r>
          </a:p>
          <a:p>
            <a:pPr marL="742950" lvl="1" indent="-285750">
              <a:buFont typeface="Arial" panose="020B0604020202020204" pitchFamily="34" charset="0"/>
              <a:buChar char="•"/>
            </a:pPr>
            <a:r>
              <a:rPr lang="en-US" sz="1400" b="1" dirty="0">
                <a:solidFill>
                  <a:schemeClr val="bg1"/>
                </a:solidFill>
                <a:latin typeface="+mj-lt"/>
              </a:rPr>
              <a:t>5.RV.1 G.- Addresses and clarifies the skills in 5.4f in the 2017 Standards.</a:t>
            </a:r>
          </a:p>
          <a:p>
            <a:pPr marL="742950" lvl="1" indent="-285750">
              <a:buFont typeface="Arial" panose="020B0604020202020204" pitchFamily="34" charset="0"/>
              <a:buChar char="•"/>
            </a:pPr>
            <a:r>
              <a:rPr lang="en-US" sz="1400" b="1" dirty="0">
                <a:solidFill>
                  <a:schemeClr val="bg1"/>
                </a:solidFill>
                <a:latin typeface="+mj-lt"/>
              </a:rPr>
              <a:t>5.RV.1 H- Added to reflect science-based reading research and clarify the importance of students’ building specificity between synonyms and antonyms.</a:t>
            </a:r>
          </a:p>
          <a:p>
            <a:pPr marL="742950" lvl="1" indent="-285750">
              <a:buFont typeface="Arial" panose="020B0604020202020204" pitchFamily="34" charset="0"/>
              <a:buChar char="•"/>
            </a:pPr>
            <a:r>
              <a:rPr lang="en-US" sz="1400" b="1" dirty="0">
                <a:solidFill>
                  <a:schemeClr val="bg1"/>
                </a:solidFill>
                <a:latin typeface="+mj-lt"/>
              </a:rPr>
              <a:t>5.RV.1 I- Addresses skills in 5.4b in the 2017 Standards.</a:t>
            </a:r>
          </a:p>
          <a:p>
            <a:pPr marL="742950" lvl="1" indent="-285750">
              <a:buFont typeface="Arial" panose="020B0604020202020204" pitchFamily="34" charset="0"/>
              <a:buChar char="•"/>
            </a:pPr>
            <a:r>
              <a:rPr lang="en-US" sz="1400" b="1" dirty="0">
                <a:solidFill>
                  <a:schemeClr val="bg1"/>
                </a:solidFill>
                <a:latin typeface="+mj-lt"/>
              </a:rPr>
              <a:t>5.RV.1 J- Addresses and adds specificity to skills in 5.4e in the 2017 Standards.</a:t>
            </a:r>
          </a:p>
          <a:p>
            <a:pPr marL="742950" lvl="1" indent="-285750">
              <a:buFont typeface="Arial" panose="020B0604020202020204" pitchFamily="34" charset="0"/>
              <a:buChar char="•"/>
            </a:pPr>
            <a:r>
              <a:rPr lang="en-US" sz="1400" b="1" dirty="0">
                <a:solidFill>
                  <a:schemeClr val="bg1"/>
                </a:solidFill>
                <a:latin typeface="+mj-lt"/>
              </a:rPr>
              <a:t>5.RV.1 K- Added to highlight the reciprocal relationship between receptive and expressive vocabulary.</a:t>
            </a:r>
          </a:p>
          <a:p>
            <a:pPr marL="228600" indent="-228600">
              <a:buFont typeface=""/>
              <a:buChar char="•"/>
            </a:pPr>
            <a:endParaRPr lang="en-US" dirty="0"/>
          </a:p>
        </p:txBody>
      </p:sp>
      <p:sp>
        <p:nvSpPr>
          <p:cNvPr id="6" name="TextBox 5">
            <a:extLst>
              <a:ext uri="{FF2B5EF4-FFF2-40B4-BE49-F238E27FC236}">
                <a16:creationId xmlns:a16="http://schemas.microsoft.com/office/drawing/2014/main" id="{6AA24F8F-C329-4B97-A183-824B5B9D0677}"/>
              </a:ext>
            </a:extLst>
          </p:cNvPr>
          <p:cNvSpPr txBox="1"/>
          <p:nvPr/>
        </p:nvSpPr>
        <p:spPr>
          <a:xfrm>
            <a:off x="4657299" y="175111"/>
            <a:ext cx="2835109" cy="369332"/>
          </a:xfrm>
          <a:prstGeom prst="rect">
            <a:avLst/>
          </a:prstGeom>
          <a:noFill/>
          <a:ln>
            <a:solidFill>
              <a:schemeClr val="accent1"/>
            </a:solidFill>
          </a:ln>
        </p:spPr>
        <p:txBody>
          <a:bodyPr wrap="square" rtlCol="0">
            <a:spAutoFit/>
          </a:bodyPr>
          <a:lstStyle/>
          <a:p>
            <a:pPr algn="ctr"/>
            <a:r>
              <a:rPr lang="en-US" b="1" dirty="0">
                <a:latin typeface="+mj-lt"/>
              </a:rPr>
              <a:t>RV 2 of 2</a:t>
            </a:r>
          </a:p>
        </p:txBody>
      </p:sp>
      <p:pic>
        <p:nvPicPr>
          <p:cNvPr id="2" name="Recorded Sound">
            <a:hlinkClick r:id="" action="ppaction://media"/>
            <a:extLst>
              <a:ext uri="{FF2B5EF4-FFF2-40B4-BE49-F238E27FC236}">
                <a16:creationId xmlns:a16="http://schemas.microsoft.com/office/drawing/2014/main" id="{D694F70E-CEE0-4FD8-B2AD-AC3E088419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6816" y="6313557"/>
            <a:ext cx="406400" cy="406400"/>
          </a:xfrm>
          <a:prstGeom prst="rect">
            <a:avLst/>
          </a:prstGeom>
        </p:spPr>
      </p:pic>
    </p:spTree>
    <p:extLst>
      <p:ext uri="{BB962C8B-B14F-4D97-AF65-F5344CB8AC3E}">
        <p14:creationId xmlns:p14="http://schemas.microsoft.com/office/powerpoint/2010/main" val="409960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18</a:t>
            </a:fld>
            <a:endParaRPr lang="en-US"/>
          </a:p>
        </p:txBody>
      </p:sp>
      <p:pic>
        <p:nvPicPr>
          <p:cNvPr id="3" name="Recorded Sound">
            <a:hlinkClick r:id="" action="ppaction://media"/>
            <a:extLst>
              <a:ext uri="{FF2B5EF4-FFF2-40B4-BE49-F238E27FC236}">
                <a16:creationId xmlns:a16="http://schemas.microsoft.com/office/drawing/2014/main" id="{EFE818A0-EF28-4EBA-B29F-7D1B65B93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6158" y="6315075"/>
            <a:ext cx="406400" cy="406400"/>
          </a:xfrm>
          <a:prstGeom prst="rect">
            <a:avLst/>
          </a:prstGeom>
        </p:spPr>
      </p:pic>
    </p:spTree>
    <p:extLst>
      <p:ext uri="{BB962C8B-B14F-4D97-AF65-F5344CB8AC3E}">
        <p14:creationId xmlns:p14="http://schemas.microsoft.com/office/powerpoint/2010/main" val="13119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029762230"/>
              </p:ext>
            </p:extLst>
          </p:nvPr>
        </p:nvGraphicFramePr>
        <p:xfrm>
          <a:off x="353391" y="533054"/>
          <a:ext cx="11452080" cy="48310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128229">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5.5 The student will read and demonstrate comprehension of fictional texts, literary nonfiction, and poetry. </a:t>
                      </a:r>
                    </a:p>
                    <a:p>
                      <a:pPr marL="342900" lvl="0" indent="-342900" algn="l">
                        <a:lnSpc>
                          <a:spcPct val="100000"/>
                        </a:lnSpc>
                        <a:spcBef>
                          <a:spcPts val="0"/>
                        </a:spcBef>
                        <a:spcAft>
                          <a:spcPts val="0"/>
                        </a:spcAft>
                        <a:buAutoNum type="alphaLcParenR"/>
                      </a:pPr>
                      <a:r>
                        <a:rPr lang="en-US" sz="1400" dirty="0">
                          <a:highlight>
                            <a:srgbClr val="FFFFFF"/>
                          </a:highlight>
                          <a:latin typeface="+mj-lt"/>
                        </a:rPr>
                        <a:t>Summarize plot events using details from text. </a:t>
                      </a:r>
                    </a:p>
                    <a:p>
                      <a:pPr marL="342900" lvl="0" indent="-342900" algn="l">
                        <a:lnSpc>
                          <a:spcPct val="100000"/>
                        </a:lnSpc>
                        <a:spcBef>
                          <a:spcPts val="0"/>
                        </a:spcBef>
                        <a:spcAft>
                          <a:spcPts val="0"/>
                        </a:spcAft>
                        <a:buAutoNum type="alphaLcParenR" startAt="3"/>
                      </a:pPr>
                      <a:r>
                        <a:rPr lang="en-US" sz="1400" dirty="0">
                          <a:highlight>
                            <a:srgbClr val="FFFFFF"/>
                          </a:highlight>
                          <a:latin typeface="+mj-lt"/>
                        </a:rPr>
                        <a:t>Describe character development. </a:t>
                      </a:r>
                    </a:p>
                    <a:p>
                      <a:pPr marL="342900" lvl="0" indent="-342900" algn="l">
                        <a:lnSpc>
                          <a:spcPct val="100000"/>
                        </a:lnSpc>
                        <a:spcBef>
                          <a:spcPts val="0"/>
                        </a:spcBef>
                        <a:spcAft>
                          <a:spcPts val="0"/>
                        </a:spcAft>
                        <a:buAutoNum type="alphaLcParenR" startAt="7"/>
                      </a:pPr>
                      <a:r>
                        <a:rPr lang="en-US" sz="1400" dirty="0">
                          <a:highlight>
                            <a:srgbClr val="FFFFFF"/>
                          </a:highlight>
                          <a:latin typeface="+mj-lt"/>
                        </a:rPr>
                        <a:t>Differentiate between first and third person point-of-view. </a:t>
                      </a:r>
                    </a:p>
                    <a:p>
                      <a:pPr marL="342900" lvl="0" indent="-342900" algn="l">
                        <a:lnSpc>
                          <a:spcPct val="100000"/>
                        </a:lnSpc>
                        <a:spcBef>
                          <a:spcPts val="0"/>
                        </a:spcBef>
                        <a:spcAft>
                          <a:spcPts val="0"/>
                        </a:spcAft>
                        <a:buAutoNum type="alphaLcParenR" startAt="7"/>
                      </a:pPr>
                      <a:r>
                        <a:rPr lang="en-US" sz="1400" dirty="0">
                          <a:highlight>
                            <a:srgbClr val="FFFFFF"/>
                          </a:highlight>
                          <a:latin typeface="+mj-lt"/>
                        </a:rPr>
                        <a:t>Differentiate between free verse and rhymed poetry. </a:t>
                      </a:r>
                    </a:p>
                    <a:p>
                      <a:pPr marL="342900" lvl="0" indent="-342900" algn="l">
                        <a:lnSpc>
                          <a:spcPct val="100000"/>
                        </a:lnSpc>
                        <a:spcBef>
                          <a:spcPts val="0"/>
                        </a:spcBef>
                        <a:spcAft>
                          <a:spcPts val="0"/>
                        </a:spcAft>
                        <a:buAutoNum type="alphaLcParenR" startAt="7"/>
                      </a:pPr>
                      <a:r>
                        <a:rPr lang="en-US" sz="1400" dirty="0">
                          <a:highlight>
                            <a:srgbClr val="FFFFFF"/>
                          </a:highlight>
                          <a:latin typeface="+mj-lt"/>
                        </a:rPr>
                        <a:t>Explain how an author’s choice of vocabulary contributes to the author’s style.</a:t>
                      </a: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5.RL.1 Key Ideas and Plot Details </a:t>
                      </a:r>
                    </a:p>
                    <a:p>
                      <a:pPr lvl="0" algn="l">
                        <a:lnSpc>
                          <a:spcPct val="100000"/>
                        </a:lnSpc>
                        <a:spcBef>
                          <a:spcPts val="0"/>
                        </a:spcBef>
                        <a:spcAft>
                          <a:spcPts val="0"/>
                        </a:spcAft>
                        <a:buNone/>
                      </a:pPr>
                      <a:r>
                        <a:rPr lang="en-US" sz="1400" dirty="0">
                          <a:highlight>
                            <a:srgbClr val="FFFFFF"/>
                          </a:highlight>
                          <a:latin typeface="+mj-lt"/>
                        </a:rPr>
                        <a:t>A.    Summarize the story or play, including the overarching theme and</a:t>
                      </a:r>
                    </a:p>
                    <a:p>
                      <a:pPr lvl="0" algn="l">
                        <a:lnSpc>
                          <a:spcPct val="100000"/>
                        </a:lnSpc>
                        <a:spcBef>
                          <a:spcPts val="0"/>
                        </a:spcBef>
                        <a:spcAft>
                          <a:spcPts val="0"/>
                        </a:spcAft>
                        <a:buNone/>
                      </a:pPr>
                      <a:r>
                        <a:rPr lang="en-US" sz="1400" dirty="0">
                          <a:highlight>
                            <a:srgbClr val="FFFFFF"/>
                          </a:highlight>
                          <a:latin typeface="+mj-lt"/>
                        </a:rPr>
                        <a:t>        lessons learned, and explain how they are developed or conveyed </a:t>
                      </a:r>
                    </a:p>
                    <a:p>
                      <a:pPr lvl="0" algn="l">
                        <a:lnSpc>
                          <a:spcPct val="100000"/>
                        </a:lnSpc>
                        <a:spcBef>
                          <a:spcPts val="0"/>
                        </a:spcBef>
                        <a:spcAft>
                          <a:spcPts val="0"/>
                        </a:spcAft>
                        <a:buNone/>
                      </a:pPr>
                      <a:r>
                        <a:rPr lang="en-US" sz="1400" dirty="0">
                          <a:highlight>
                            <a:srgbClr val="FFFFFF"/>
                          </a:highlight>
                          <a:latin typeface="+mj-lt"/>
                        </a:rPr>
                        <a:t>        through specific details. </a:t>
                      </a:r>
                      <a:endParaRPr lang="en-US" dirty="0">
                        <a:latin typeface="+mj-lt"/>
                      </a:endParaRPr>
                    </a:p>
                    <a:p>
                      <a:pPr lvl="0" algn="l">
                        <a:lnSpc>
                          <a:spcPct val="100000"/>
                        </a:lnSpc>
                        <a:spcBef>
                          <a:spcPts val="0"/>
                        </a:spcBef>
                        <a:spcAft>
                          <a:spcPts val="0"/>
                        </a:spcAft>
                        <a:buClr>
                          <a:srgbClr val="003C71"/>
                        </a:buClr>
                        <a:buNone/>
                      </a:pPr>
                      <a:r>
                        <a:rPr lang="en-US" sz="1400" dirty="0">
                          <a:latin typeface="+mj-lt"/>
                        </a:rPr>
                        <a:t>B.    Describe plots in stories as a sequence of events that develops the</a:t>
                      </a:r>
                    </a:p>
                    <a:p>
                      <a:pPr lvl="0" algn="l">
                        <a:lnSpc>
                          <a:spcPct val="100000"/>
                        </a:lnSpc>
                        <a:spcBef>
                          <a:spcPts val="0"/>
                        </a:spcBef>
                        <a:spcAft>
                          <a:spcPts val="0"/>
                        </a:spcAft>
                        <a:buClr>
                          <a:srgbClr val="003C71"/>
                        </a:buClr>
                        <a:buNone/>
                      </a:pPr>
                      <a:r>
                        <a:rPr lang="en-US" sz="1400" dirty="0">
                          <a:latin typeface="+mj-lt"/>
                        </a:rPr>
                        <a:t>        central conflict and resolution, including initiating events, climax,</a:t>
                      </a:r>
                    </a:p>
                    <a:p>
                      <a:pPr lvl="0" algn="l">
                        <a:lnSpc>
                          <a:spcPct val="100000"/>
                        </a:lnSpc>
                        <a:spcBef>
                          <a:spcPts val="0"/>
                        </a:spcBef>
                        <a:spcAft>
                          <a:spcPts val="0"/>
                        </a:spcAft>
                        <a:buClr>
                          <a:srgbClr val="003C71"/>
                        </a:buClr>
                        <a:buNone/>
                      </a:pPr>
                      <a:r>
                        <a:rPr lang="en-US" sz="1400" dirty="0">
                          <a:latin typeface="+mj-lt"/>
                        </a:rPr>
                        <a:t>        and resolution. </a:t>
                      </a:r>
                    </a:p>
                    <a:p>
                      <a:pPr lvl="0" algn="l">
                        <a:lnSpc>
                          <a:spcPct val="100000"/>
                        </a:lnSpc>
                        <a:spcBef>
                          <a:spcPts val="0"/>
                        </a:spcBef>
                        <a:spcAft>
                          <a:spcPts val="0"/>
                        </a:spcAft>
                        <a:buClr>
                          <a:srgbClr val="003C71"/>
                        </a:buClr>
                        <a:buNone/>
                      </a:pPr>
                      <a:r>
                        <a:rPr lang="en-US" sz="1400" dirty="0">
                          <a:latin typeface="+mj-lt"/>
                        </a:rPr>
                        <a:t>C.    Explain how events from the plot cause the character(s) to change</a:t>
                      </a:r>
                    </a:p>
                    <a:p>
                      <a:pPr lvl="0" algn="l">
                        <a:lnSpc>
                          <a:spcPct val="100000"/>
                        </a:lnSpc>
                        <a:spcBef>
                          <a:spcPts val="0"/>
                        </a:spcBef>
                        <a:spcAft>
                          <a:spcPts val="0"/>
                        </a:spcAft>
                        <a:buClr>
                          <a:srgbClr val="003C71"/>
                        </a:buClr>
                        <a:buNone/>
                      </a:pPr>
                      <a:r>
                        <a:rPr lang="en-US" sz="1400" dirty="0">
                          <a:latin typeface="+mj-lt"/>
                        </a:rPr>
                        <a:t>        or evolve and how the development of character(s) or settings </a:t>
                      </a:r>
                    </a:p>
                    <a:p>
                      <a:pPr lvl="0" algn="l">
                        <a:lnSpc>
                          <a:spcPct val="100000"/>
                        </a:lnSpc>
                        <a:spcBef>
                          <a:spcPts val="0"/>
                        </a:spcBef>
                        <a:spcAft>
                          <a:spcPts val="0"/>
                        </a:spcAft>
                        <a:buClr>
                          <a:srgbClr val="003C71"/>
                        </a:buClr>
                        <a:buNone/>
                      </a:pPr>
                      <a:r>
                        <a:rPr lang="en-US" sz="1400" dirty="0">
                          <a:latin typeface="+mj-lt"/>
                        </a:rPr>
                        <a:t>        impact the plot.</a:t>
                      </a:r>
                    </a:p>
                    <a:p>
                      <a:pPr marL="285750" lvl="0" indent="-285750" algn="l">
                        <a:lnSpc>
                          <a:spcPct val="100000"/>
                        </a:lnSpc>
                        <a:spcBef>
                          <a:spcPts val="0"/>
                        </a:spcBef>
                        <a:spcAft>
                          <a:spcPts val="0"/>
                        </a:spcAft>
                        <a:buClr>
                          <a:srgbClr val="003C71"/>
                        </a:buClr>
                        <a:buAutoNum type="alphaUcPeriod"/>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marL="52070" indent="-287020" rtl="0" fontAlgn="t">
                        <a:spcBef>
                          <a:spcPts val="0"/>
                        </a:spcBef>
                        <a:spcAft>
                          <a:spcPts val="0"/>
                        </a:spcAft>
                      </a:pPr>
                      <a:endParaRPr lang="en-US" dirty="0">
                        <a:solidFill>
                          <a:schemeClr val="accent1"/>
                        </a:solidFill>
                        <a:effectLst/>
                        <a:highlight>
                          <a:srgbClr val="FFFFFF"/>
                        </a:highlight>
                        <a:latin typeface="+mj-lt"/>
                      </a:endParaRPr>
                    </a:p>
                    <a:p>
                      <a:pPr marL="52070" indent="-287020" rtl="0" fontAlgn="t">
                        <a:spcBef>
                          <a:spcPts val="0"/>
                        </a:spcBef>
                        <a:spcAft>
                          <a:spcPts val="0"/>
                        </a:spcAft>
                      </a:pPr>
                      <a:endParaRPr lang="en-US" dirty="0">
                        <a:solidFill>
                          <a:schemeClr val="accent1"/>
                        </a:solidFill>
                        <a:effectLst/>
                        <a:highlight>
                          <a:srgbClr val="FFFFFF"/>
                        </a:highlight>
                        <a:latin typeface="+mj-lt"/>
                      </a:endParaRPr>
                    </a:p>
                    <a:p>
                      <a:pPr marL="52070" indent="-287020" rtl="0" fontAlgn="t">
                        <a:spcBef>
                          <a:spcPts val="0"/>
                        </a:spcBef>
                        <a:spcAft>
                          <a:spcPts val="0"/>
                        </a:spcAft>
                      </a:pP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317952"/>
            <a:ext cx="11456505" cy="101566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5.RL.1 A- Increased the rigor and addresses skills in 5.5d in the 2017 Standards.</a:t>
            </a:r>
          </a:p>
          <a:p>
            <a:pPr marL="285750" indent="-285750">
              <a:buFont typeface="Arial"/>
              <a:buChar char="•"/>
            </a:pPr>
            <a:r>
              <a:rPr lang="en-US" sz="1400" b="1" dirty="0">
                <a:solidFill>
                  <a:schemeClr val="bg1"/>
                </a:solidFill>
                <a:latin typeface="+mj-lt"/>
              </a:rPr>
              <a:t>5.RL.1 B.- Increased the rigor and addressed skills in 5.5e in the 2017 Standards.</a:t>
            </a:r>
          </a:p>
          <a:p>
            <a:pPr marL="285750" indent="-285750">
              <a:buFont typeface="Arial"/>
              <a:buChar char="•"/>
            </a:pPr>
            <a:r>
              <a:rPr lang="en-US" sz="1400" b="1" dirty="0">
                <a:solidFill>
                  <a:schemeClr val="bg1"/>
                </a:solidFill>
                <a:latin typeface="+mj-lt"/>
              </a:rPr>
              <a:t>5.RL.1 C.- Combined to increase the rigor and addresses skill in 5.5 b/c in the 2017 Standards.</a:t>
            </a:r>
            <a:endParaRPr lang="en-US" dirty="0"/>
          </a:p>
        </p:txBody>
      </p:sp>
      <p:pic>
        <p:nvPicPr>
          <p:cNvPr id="2" name="Recorded Sound">
            <a:hlinkClick r:id="" action="ppaction://media"/>
            <a:extLst>
              <a:ext uri="{FF2B5EF4-FFF2-40B4-BE49-F238E27FC236}">
                <a16:creationId xmlns:a16="http://schemas.microsoft.com/office/drawing/2014/main" id="{607CE630-1F43-4EE7-A319-A0D953237C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2209" y="6319136"/>
            <a:ext cx="406400" cy="406400"/>
          </a:xfrm>
          <a:prstGeom prst="rect">
            <a:avLst/>
          </a:prstGeom>
        </p:spPr>
      </p:pic>
    </p:spTree>
    <p:extLst>
      <p:ext uri="{BB962C8B-B14F-4D97-AF65-F5344CB8AC3E}">
        <p14:creationId xmlns:p14="http://schemas.microsoft.com/office/powerpoint/2010/main" val="9076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dirty="0">
              <a:cs typeface="Calibri"/>
            </a:endParaRPr>
          </a:p>
          <a:p>
            <a:r>
              <a:rPr lang="en-US" sz="3600" dirty="0">
                <a:solidFill>
                  <a:srgbClr val="000000"/>
                </a:solidFill>
                <a:latin typeface="+mj-lt"/>
                <a:cs typeface="Arial"/>
              </a:rPr>
              <a:t>Overview of the 2024 </a:t>
            </a:r>
            <a:r>
              <a:rPr lang="en-US" sz="3600" i="1" dirty="0">
                <a:solidFill>
                  <a:srgbClr val="000000"/>
                </a:solidFill>
                <a:latin typeface="+mj-lt"/>
                <a:cs typeface="Arial"/>
              </a:rPr>
              <a:t>English Standards of Learning</a:t>
            </a:r>
            <a:r>
              <a:rPr lang="en-US" sz="3600" dirty="0">
                <a:solidFill>
                  <a:srgbClr val="000000"/>
                </a:solidFill>
                <a:latin typeface="+mj-lt"/>
                <a:cs typeface="Arial"/>
              </a:rPr>
              <a:t> </a:t>
            </a:r>
            <a:endParaRPr lang="en-US" sz="3600" dirty="0">
              <a:latin typeface="+mj-lt"/>
              <a:cs typeface="Calibri"/>
            </a:endParaRPr>
          </a:p>
          <a:p>
            <a:pPr>
              <a:buFont typeface="Calibri" panose="020B0604020202020204" pitchFamily="34" charset="0"/>
            </a:pPr>
            <a:r>
              <a:rPr lang="en-US" sz="3600" dirty="0">
                <a:solidFill>
                  <a:srgbClr val="000000"/>
                </a:solidFill>
                <a:latin typeface="+mj-lt"/>
                <a:cs typeface="Arial"/>
              </a:rPr>
              <a:t>Highlight the changes in the structure and content between the 2017 and 2024 </a:t>
            </a:r>
            <a:r>
              <a:rPr lang="en-US" sz="3600" i="1" dirty="0">
                <a:solidFill>
                  <a:srgbClr val="000000"/>
                </a:solidFill>
                <a:latin typeface="+mj-lt"/>
                <a:cs typeface="Arial"/>
              </a:rPr>
              <a:t>English Standards of </a:t>
            </a:r>
            <a:r>
              <a:rPr lang="en-US" sz="3600" i="1" dirty="0">
                <a:solidFill>
                  <a:srgbClr val="000000"/>
                </a:solidFill>
                <a:latin typeface="+mj-lt"/>
                <a:ea typeface="+mn-lt"/>
                <a:cs typeface="Arial"/>
              </a:rPr>
              <a:t>Learning</a:t>
            </a:r>
            <a:endParaRPr lang="en-US" sz="3600" i="1" dirty="0">
              <a:latin typeface="+mj-lt"/>
              <a:cs typeface="Arial"/>
            </a:endParaRPr>
          </a:p>
          <a:p>
            <a:endParaRPr lang="en-US" sz="3200" i="1" dirty="0">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5" name="Recorded Sound">
            <a:hlinkClick r:id="" action="ppaction://media"/>
            <a:extLst>
              <a:ext uri="{FF2B5EF4-FFF2-40B4-BE49-F238E27FC236}">
                <a16:creationId xmlns:a16="http://schemas.microsoft.com/office/drawing/2014/main" id="{E8FAA22D-149D-4846-9084-BDF29851D6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1044" y="6316766"/>
            <a:ext cx="406400" cy="406400"/>
          </a:xfrm>
          <a:prstGeom prst="rect">
            <a:avLst/>
          </a:prstGeom>
        </p:spPr>
      </p:pic>
    </p:spTree>
    <p:extLst>
      <p:ext uri="{BB962C8B-B14F-4D97-AF65-F5344CB8AC3E}">
        <p14:creationId xmlns:p14="http://schemas.microsoft.com/office/powerpoint/2010/main" val="34646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93097563"/>
              </p:ext>
            </p:extLst>
          </p:nvPr>
        </p:nvGraphicFramePr>
        <p:xfrm>
          <a:off x="353391" y="544443"/>
          <a:ext cx="11452080" cy="4876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5.5 The student will read and demonstrate comprehension of fictional texts, literary nonfiction, and poetry. </a:t>
                      </a:r>
                    </a:p>
                    <a:p>
                      <a:pPr marL="342900" lvl="0" indent="-342900" algn="l">
                        <a:lnSpc>
                          <a:spcPct val="100000"/>
                        </a:lnSpc>
                        <a:spcBef>
                          <a:spcPts val="0"/>
                        </a:spcBef>
                        <a:spcAft>
                          <a:spcPts val="0"/>
                        </a:spcAft>
                        <a:buAutoNum type="alphaLcParenR"/>
                      </a:pPr>
                      <a:r>
                        <a:rPr lang="en-US" sz="1400" dirty="0">
                          <a:highlight>
                            <a:srgbClr val="FFFFFF"/>
                          </a:highlight>
                          <a:latin typeface="+mj-lt"/>
                        </a:rPr>
                        <a:t>Summarize plot events using details from text. </a:t>
                      </a:r>
                    </a:p>
                    <a:p>
                      <a:pPr marL="342900" lvl="0" indent="-342900" algn="l">
                        <a:lnSpc>
                          <a:spcPct val="100000"/>
                        </a:lnSpc>
                        <a:spcBef>
                          <a:spcPts val="0"/>
                        </a:spcBef>
                        <a:spcAft>
                          <a:spcPts val="0"/>
                        </a:spcAft>
                        <a:buAutoNum type="alphaLcParenR" startAt="3"/>
                      </a:pPr>
                      <a:r>
                        <a:rPr lang="en-US" sz="1400" dirty="0">
                          <a:highlight>
                            <a:srgbClr val="FFFFFF"/>
                          </a:highlight>
                          <a:latin typeface="+mj-lt"/>
                        </a:rPr>
                        <a:t>Describe character development. </a:t>
                      </a:r>
                    </a:p>
                    <a:p>
                      <a:pPr marL="0" lvl="0" indent="0" algn="l">
                        <a:lnSpc>
                          <a:spcPct val="100000"/>
                        </a:lnSpc>
                        <a:spcBef>
                          <a:spcPts val="0"/>
                        </a:spcBef>
                        <a:spcAft>
                          <a:spcPts val="0"/>
                        </a:spcAft>
                        <a:buNone/>
                      </a:pPr>
                      <a:r>
                        <a:rPr lang="en-US" sz="1400" dirty="0">
                          <a:highlight>
                            <a:srgbClr val="FFFFFF"/>
                          </a:highlight>
                          <a:latin typeface="+mj-lt"/>
                        </a:rPr>
                        <a:t>e)    Explain the resolution of conflict(s).</a:t>
                      </a:r>
                    </a:p>
                    <a:p>
                      <a:pPr marL="342900" lvl="0" indent="-342900" algn="l">
                        <a:lnSpc>
                          <a:spcPct val="100000"/>
                        </a:lnSpc>
                        <a:spcBef>
                          <a:spcPts val="0"/>
                        </a:spcBef>
                        <a:spcAft>
                          <a:spcPts val="0"/>
                        </a:spcAft>
                        <a:buAutoNum type="alphaLcParenR" startAt="7"/>
                      </a:pPr>
                      <a:r>
                        <a:rPr lang="en-US" sz="1400" dirty="0">
                          <a:highlight>
                            <a:srgbClr val="FFFFFF"/>
                          </a:highlight>
                          <a:latin typeface="+mj-lt"/>
                        </a:rPr>
                        <a:t>Differentiate between first and third person point-of-view. </a:t>
                      </a:r>
                    </a:p>
                    <a:p>
                      <a:pPr marL="342900" lvl="0" indent="-342900" algn="l">
                        <a:lnSpc>
                          <a:spcPct val="100000"/>
                        </a:lnSpc>
                        <a:spcBef>
                          <a:spcPts val="0"/>
                        </a:spcBef>
                        <a:spcAft>
                          <a:spcPts val="0"/>
                        </a:spcAft>
                        <a:buAutoNum type="alphaLcParenR" startAt="7"/>
                      </a:pPr>
                      <a:r>
                        <a:rPr lang="en-US" sz="1400" dirty="0">
                          <a:highlight>
                            <a:srgbClr val="FFFFFF"/>
                          </a:highlight>
                          <a:latin typeface="+mj-lt"/>
                        </a:rPr>
                        <a:t>Differentiate between free verse and rhymed poetry. </a:t>
                      </a:r>
                    </a:p>
                    <a:p>
                      <a:pPr marL="342900" lvl="0" indent="-342900" algn="l">
                        <a:lnSpc>
                          <a:spcPct val="100000"/>
                        </a:lnSpc>
                        <a:spcBef>
                          <a:spcPts val="0"/>
                        </a:spcBef>
                        <a:spcAft>
                          <a:spcPts val="0"/>
                        </a:spcAft>
                        <a:buAutoNum type="alphaLcParenR" startAt="7"/>
                      </a:pPr>
                      <a:r>
                        <a:rPr lang="en-US" sz="1400" dirty="0">
                          <a:highlight>
                            <a:srgbClr val="FFFFFF"/>
                          </a:highlight>
                          <a:latin typeface="+mj-lt"/>
                        </a:rPr>
                        <a:t>Explain how an author’s choice of vocabulary contributes to the author’s style.</a:t>
                      </a: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0" lvl="0" indent="0" algn="l">
                        <a:lnSpc>
                          <a:spcPct val="100000"/>
                        </a:lnSpc>
                        <a:spcBef>
                          <a:spcPts val="0"/>
                        </a:spcBef>
                        <a:spcAft>
                          <a:spcPts val="0"/>
                        </a:spcAft>
                        <a:buClr>
                          <a:srgbClr val="003C71"/>
                        </a:buClr>
                        <a:buNone/>
                      </a:pPr>
                      <a:r>
                        <a:rPr lang="en-US" sz="1400" b="1" i="0" u="none" strike="noStrike" noProof="0" dirty="0">
                          <a:solidFill>
                            <a:srgbClr val="3E5B91"/>
                          </a:solidFill>
                          <a:effectLst/>
                          <a:highlight>
                            <a:srgbClr val="FFFFFF"/>
                          </a:highlight>
                          <a:latin typeface="+mj-lt"/>
                        </a:rPr>
                        <a:t>5.4 The student will expand vocabulary when reading.</a:t>
                      </a:r>
                    </a:p>
                    <a:p>
                      <a:pPr marL="0" lvl="0" indent="0" algn="l">
                        <a:lnSpc>
                          <a:spcPct val="100000"/>
                        </a:lnSpc>
                        <a:spcBef>
                          <a:spcPts val="0"/>
                        </a:spcBef>
                        <a:spcAft>
                          <a:spcPts val="0"/>
                        </a:spcAft>
                        <a:buClr>
                          <a:srgbClr val="003C71"/>
                        </a:buClr>
                        <a:buNone/>
                      </a:pPr>
                      <a:r>
                        <a:rPr lang="en-US" sz="1400" b="0" i="0" u="none" strike="noStrike" noProof="0" dirty="0">
                          <a:solidFill>
                            <a:srgbClr val="3E5B91"/>
                          </a:solidFill>
                          <a:effectLst/>
                          <a:highlight>
                            <a:srgbClr val="FFFFFF"/>
                          </a:highlight>
                          <a:latin typeface="+mj-lt"/>
                        </a:rPr>
                        <a:t>d)    Identify an author’s use of figurative language.</a:t>
                      </a:r>
                    </a:p>
                    <a:p>
                      <a:pPr lvl="0" algn="l">
                        <a:lnSpc>
                          <a:spcPct val="100000"/>
                        </a:lnSpc>
                        <a:spcBef>
                          <a:spcPts val="0"/>
                        </a:spcBef>
                        <a:spcAft>
                          <a:spcPts val="0"/>
                        </a:spcAft>
                        <a:buNone/>
                      </a:pPr>
                      <a:endParaRPr lang="en-US" sz="1400" b="1" i="0" u="none" strike="noStrike" noProof="0" dirty="0">
                        <a:solidFill>
                          <a:srgbClr val="1A4480"/>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5.RL.2 Craft and Style </a:t>
                      </a:r>
                    </a:p>
                    <a:p>
                      <a:pPr marL="342900" lvl="0" indent="-342900" algn="l">
                        <a:lnSpc>
                          <a:spcPct val="100000"/>
                        </a:lnSpc>
                        <a:spcBef>
                          <a:spcPts val="0"/>
                        </a:spcBef>
                        <a:spcAft>
                          <a:spcPts val="0"/>
                        </a:spcAft>
                        <a:buAutoNum type="alphaUcPeriod"/>
                      </a:pPr>
                      <a:r>
                        <a:rPr lang="en-US" sz="1400" dirty="0">
                          <a:highlight>
                            <a:srgbClr val="FFFFFF"/>
                          </a:highlight>
                          <a:latin typeface="+mj-lt"/>
                        </a:rPr>
                        <a:t>Describe how an author develops a character through what characters say, think, do, and how other characters respond. </a:t>
                      </a:r>
                    </a:p>
                    <a:p>
                      <a:pPr marL="342900" lvl="0" indent="-342900" algn="l">
                        <a:lnSpc>
                          <a:spcPct val="100000"/>
                        </a:lnSpc>
                        <a:spcBef>
                          <a:spcPts val="0"/>
                        </a:spcBef>
                        <a:spcAft>
                          <a:spcPts val="0"/>
                        </a:spcAft>
                        <a:buAutoNum type="alphaUcPeriod"/>
                      </a:pPr>
                      <a:r>
                        <a:rPr lang="en-US" sz="1400" dirty="0">
                          <a:highlight>
                            <a:srgbClr val="FFFFFF"/>
                          </a:highlight>
                          <a:latin typeface="+mj-lt"/>
                        </a:rPr>
                        <a:t>Analyze the author’s use of language (e.g., synonyms, figurative language, sensory words, dialogue, dialect) and their impact on understanding characters, setting, and plot events. </a:t>
                      </a:r>
                    </a:p>
                    <a:p>
                      <a:pPr marL="342900" lvl="0" indent="-342900" algn="l">
                        <a:lnSpc>
                          <a:spcPct val="100000"/>
                        </a:lnSpc>
                        <a:spcBef>
                          <a:spcPts val="0"/>
                        </a:spcBef>
                        <a:spcAft>
                          <a:spcPts val="0"/>
                        </a:spcAft>
                        <a:buAutoNum type="alphaUcPeriod"/>
                      </a:pPr>
                      <a:r>
                        <a:rPr lang="en-US" sz="1400" dirty="0">
                          <a:highlight>
                            <a:srgbClr val="FFFFFF"/>
                          </a:highlight>
                          <a:latin typeface="+mj-lt"/>
                        </a:rPr>
                        <a:t>Analyze how the characteristics of a poem and the author’s use of patterns of sound (e.g., rhyme, rhythm, alliteration, consonance) impact meaning.</a:t>
                      </a: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dirty="0">
                        <a:latin typeface="+mj-lt"/>
                      </a:endParaRPr>
                    </a:p>
                    <a:p>
                      <a:pPr marL="52070" indent="-287020" rtl="0" fontAlgn="t">
                        <a:spcBef>
                          <a:spcPts val="0"/>
                        </a:spcBef>
                        <a:spcAft>
                          <a:spcPts val="0"/>
                        </a:spcAft>
                      </a:pP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758260"/>
            <a:ext cx="11456505" cy="153888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dirty="0"/>
              <a:t> </a:t>
            </a:r>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5.RL.2 A- Increased the rigor and provided specificity for the skills addressed in 5.5c in the 2017 Standards.</a:t>
            </a:r>
          </a:p>
          <a:p>
            <a:pPr marL="285750" indent="-285750">
              <a:buFont typeface="Arial"/>
              <a:buChar char="•"/>
            </a:pPr>
            <a:r>
              <a:rPr lang="en-US" sz="1400" b="1" dirty="0">
                <a:solidFill>
                  <a:schemeClr val="bg1"/>
                </a:solidFill>
                <a:latin typeface="+mj-lt"/>
              </a:rPr>
              <a:t>5.RL.2 B- Combines and expands the skills addressed in 5.4d and 5.5i.</a:t>
            </a:r>
          </a:p>
          <a:p>
            <a:pPr marL="285750" indent="-285750">
              <a:buFont typeface="Arial"/>
              <a:buChar char="•"/>
            </a:pPr>
            <a:r>
              <a:rPr lang="en-US" sz="1400" b="1" dirty="0">
                <a:solidFill>
                  <a:schemeClr val="bg1"/>
                </a:solidFill>
                <a:latin typeface="+mj-lt"/>
              </a:rPr>
              <a:t>5.RL.2 C- Increased the rigor for the skills addressed in 5.5h in the 2017 Standards.</a:t>
            </a:r>
          </a:p>
          <a:p>
            <a:pPr marL="228600" indent="-228600">
              <a:buFont typeface=""/>
              <a:buChar char="•"/>
            </a:pPr>
            <a:endParaRPr lang="en-US" dirty="0"/>
          </a:p>
        </p:txBody>
      </p:sp>
      <p:pic>
        <p:nvPicPr>
          <p:cNvPr id="3" name="Recorded Sound">
            <a:hlinkClick r:id="" action="ppaction://media"/>
            <a:extLst>
              <a:ext uri="{FF2B5EF4-FFF2-40B4-BE49-F238E27FC236}">
                <a16:creationId xmlns:a16="http://schemas.microsoft.com/office/drawing/2014/main" id="{EA4A5FDE-110A-4235-B99A-A2239CC770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6411" y="6313557"/>
            <a:ext cx="406400" cy="406400"/>
          </a:xfrm>
          <a:prstGeom prst="rect">
            <a:avLst/>
          </a:prstGeom>
        </p:spPr>
      </p:pic>
    </p:spTree>
    <p:extLst>
      <p:ext uri="{BB962C8B-B14F-4D97-AF65-F5344CB8AC3E}">
        <p14:creationId xmlns:p14="http://schemas.microsoft.com/office/powerpoint/2010/main" val="16217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446616195"/>
              </p:ext>
            </p:extLst>
          </p:nvPr>
        </p:nvGraphicFramePr>
        <p:xfrm>
          <a:off x="353391" y="544443"/>
          <a:ext cx="11452080" cy="48158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5.5 The student will read and demonstrate comprehension of fictional texts, literary nonfiction, and poetry. </a:t>
                      </a:r>
                    </a:p>
                    <a:p>
                      <a:pPr marL="342900" lvl="0" indent="-342900" algn="l">
                        <a:lnSpc>
                          <a:spcPct val="100000"/>
                        </a:lnSpc>
                        <a:spcBef>
                          <a:spcPts val="0"/>
                        </a:spcBef>
                        <a:spcAft>
                          <a:spcPts val="0"/>
                        </a:spcAft>
                        <a:buAutoNum type="alphaLcParenR"/>
                      </a:pPr>
                      <a:r>
                        <a:rPr lang="en-US" sz="1400" dirty="0">
                          <a:highlight>
                            <a:srgbClr val="FFFFFF"/>
                          </a:highlight>
                          <a:latin typeface="+mj-lt"/>
                        </a:rPr>
                        <a:t>Summarize plot events using details from text. </a:t>
                      </a:r>
                    </a:p>
                    <a:p>
                      <a:pPr marL="342900" lvl="0" indent="-342900" algn="l">
                        <a:lnSpc>
                          <a:spcPct val="100000"/>
                        </a:lnSpc>
                        <a:spcBef>
                          <a:spcPts val="0"/>
                        </a:spcBef>
                        <a:spcAft>
                          <a:spcPts val="0"/>
                        </a:spcAft>
                        <a:buAutoNum type="alphaLcParenR" startAt="3"/>
                      </a:pPr>
                      <a:r>
                        <a:rPr lang="en-US" sz="1400" dirty="0">
                          <a:highlight>
                            <a:srgbClr val="FFFFFF"/>
                          </a:highlight>
                          <a:latin typeface="+mj-lt"/>
                        </a:rPr>
                        <a:t>Describe character development. </a:t>
                      </a:r>
                    </a:p>
                    <a:p>
                      <a:pPr marL="342900" lvl="0" indent="-342900" algn="l">
                        <a:lnSpc>
                          <a:spcPct val="100000"/>
                        </a:lnSpc>
                        <a:spcBef>
                          <a:spcPts val="0"/>
                        </a:spcBef>
                        <a:spcAft>
                          <a:spcPts val="0"/>
                        </a:spcAft>
                        <a:buAutoNum type="alphaLcParenR" startAt="3"/>
                      </a:pPr>
                      <a:r>
                        <a:rPr lang="en-US" sz="1400" dirty="0">
                          <a:highlight>
                            <a:srgbClr val="FFFFFF"/>
                          </a:highlight>
                          <a:latin typeface="+mj-lt"/>
                        </a:rPr>
                        <a:t>Identify theme(s).</a:t>
                      </a:r>
                    </a:p>
                    <a:p>
                      <a:pPr marL="0" lvl="0" indent="0" algn="l">
                        <a:lnSpc>
                          <a:spcPct val="100000"/>
                        </a:lnSpc>
                        <a:spcBef>
                          <a:spcPts val="0"/>
                        </a:spcBef>
                        <a:spcAft>
                          <a:spcPts val="0"/>
                        </a:spcAft>
                        <a:buNone/>
                      </a:pPr>
                      <a:r>
                        <a:rPr lang="en-US" sz="1400" dirty="0">
                          <a:highlight>
                            <a:srgbClr val="FFFFFF"/>
                          </a:highlight>
                          <a:latin typeface="+mj-lt"/>
                        </a:rPr>
                        <a:t>f)     Identify genres.</a:t>
                      </a:r>
                    </a:p>
                    <a:p>
                      <a:pPr marL="342900" lvl="0" indent="-342900" algn="l">
                        <a:lnSpc>
                          <a:spcPct val="100000"/>
                        </a:lnSpc>
                        <a:spcBef>
                          <a:spcPts val="0"/>
                        </a:spcBef>
                        <a:spcAft>
                          <a:spcPts val="0"/>
                        </a:spcAft>
                        <a:buAutoNum type="alphaLcParenR" startAt="7"/>
                      </a:pPr>
                      <a:r>
                        <a:rPr lang="en-US" sz="1400" dirty="0">
                          <a:highlight>
                            <a:srgbClr val="FFFFFF"/>
                          </a:highlight>
                          <a:latin typeface="+mj-lt"/>
                        </a:rPr>
                        <a:t>Differentiate between first and third person point-of-view. </a:t>
                      </a:r>
                    </a:p>
                    <a:p>
                      <a:pPr marL="342900" lvl="0" indent="-342900" algn="l">
                        <a:lnSpc>
                          <a:spcPct val="100000"/>
                        </a:lnSpc>
                        <a:spcBef>
                          <a:spcPts val="0"/>
                        </a:spcBef>
                        <a:spcAft>
                          <a:spcPts val="0"/>
                        </a:spcAft>
                        <a:buAutoNum type="alphaLcParenR" startAt="7"/>
                      </a:pPr>
                      <a:r>
                        <a:rPr lang="en-US" sz="1400" dirty="0">
                          <a:highlight>
                            <a:srgbClr val="FFFFFF"/>
                          </a:highlight>
                          <a:latin typeface="+mj-lt"/>
                        </a:rPr>
                        <a:t>Differentiate between free verse and rhymed poetry. </a:t>
                      </a:r>
                    </a:p>
                    <a:p>
                      <a:pPr marL="342900" lvl="0" indent="-342900" algn="l">
                        <a:lnSpc>
                          <a:spcPct val="100000"/>
                        </a:lnSpc>
                        <a:spcBef>
                          <a:spcPts val="0"/>
                        </a:spcBef>
                        <a:spcAft>
                          <a:spcPts val="0"/>
                        </a:spcAft>
                        <a:buAutoNum type="alphaLcParenR" startAt="7"/>
                      </a:pPr>
                      <a:r>
                        <a:rPr lang="en-US" sz="1400" dirty="0">
                          <a:highlight>
                            <a:srgbClr val="FFFFFF"/>
                          </a:highlight>
                          <a:latin typeface="+mj-lt"/>
                        </a:rPr>
                        <a:t>Explain how an author’s choice of vocabulary contributes to the author’s style.</a:t>
                      </a:r>
                    </a:p>
                    <a:p>
                      <a:pPr marL="0" lvl="0" indent="0" algn="l">
                        <a:lnSpc>
                          <a:spcPct val="100000"/>
                        </a:lnSpc>
                        <a:spcBef>
                          <a:spcPts val="0"/>
                        </a:spcBef>
                        <a:spcAft>
                          <a:spcPts val="0"/>
                        </a:spcAft>
                        <a:buNone/>
                      </a:pPr>
                      <a:r>
                        <a:rPr lang="en-US" sz="1400" b="0" i="0" u="none" strike="noStrike" noProof="0" dirty="0">
                          <a:solidFill>
                            <a:schemeClr val="accent1"/>
                          </a:solidFill>
                          <a:effectLst/>
                          <a:highlight>
                            <a:srgbClr val="FFFFFF"/>
                          </a:highlight>
                          <a:latin typeface="+mj-lt"/>
                        </a:rPr>
                        <a:t>k)    Identify cause and effect relationships.</a:t>
                      </a: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5.RL.3 Integration of Concepts </a:t>
                      </a:r>
                    </a:p>
                    <a:p>
                      <a:pPr marL="342900" lvl="0" indent="-342900" algn="l">
                        <a:lnSpc>
                          <a:spcPct val="100000"/>
                        </a:lnSpc>
                        <a:spcBef>
                          <a:spcPts val="0"/>
                        </a:spcBef>
                        <a:spcAft>
                          <a:spcPts val="0"/>
                        </a:spcAft>
                        <a:buAutoNum type="alphaUcPeriod"/>
                      </a:pPr>
                      <a:r>
                        <a:rPr lang="en-US" sz="1400" dirty="0">
                          <a:highlight>
                            <a:srgbClr val="FFFFFF"/>
                          </a:highlight>
                          <a:latin typeface="+mj-lt"/>
                        </a:rPr>
                        <a:t>Set a purpose for reading by activating prior (experience) and background (content) knowledge. </a:t>
                      </a:r>
                    </a:p>
                    <a:p>
                      <a:pPr marL="342900" lvl="0" indent="-342900" algn="l">
                        <a:lnSpc>
                          <a:spcPct val="100000"/>
                        </a:lnSpc>
                        <a:spcBef>
                          <a:spcPts val="0"/>
                        </a:spcBef>
                        <a:spcAft>
                          <a:spcPts val="0"/>
                        </a:spcAft>
                        <a:buAutoNum type="alphaUcPeriod"/>
                      </a:pPr>
                      <a:r>
                        <a:rPr lang="en-US" sz="1400" dirty="0">
                          <a:highlight>
                            <a:srgbClr val="FFFFFF"/>
                          </a:highlight>
                          <a:latin typeface="+mj-lt"/>
                        </a:rPr>
                        <a:t>Compare and contrast the point of view from which different stories are narrated, including the difference between first and third-person narratives. </a:t>
                      </a:r>
                    </a:p>
                    <a:p>
                      <a:pPr marL="342900" lvl="0" indent="-342900" algn="l">
                        <a:lnSpc>
                          <a:spcPct val="100000"/>
                        </a:lnSpc>
                        <a:spcBef>
                          <a:spcPts val="0"/>
                        </a:spcBef>
                        <a:spcAft>
                          <a:spcPts val="0"/>
                        </a:spcAft>
                        <a:buAutoNum type="alphaUcPeriod"/>
                      </a:pPr>
                      <a:r>
                        <a:rPr lang="en-US" sz="1400" dirty="0">
                          <a:highlight>
                            <a:srgbClr val="FFFFFF"/>
                          </a:highlight>
                          <a:latin typeface="+mj-lt"/>
                        </a:rPr>
                        <a:t>Compare and contrast details in paired literary and informational nonfiction texts including their treatment of similar themes, topics, and patterns of events.</a:t>
                      </a: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effectLst/>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effectLst/>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effectLst/>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effectLst/>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effectLst/>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effectLst/>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effectLst/>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effectLst/>
                        <a:highlight>
                          <a:srgbClr val="FFFFFF"/>
                        </a:highlight>
                        <a:latin typeface="+mj-lt"/>
                      </a:endParaRPr>
                    </a:p>
                    <a:p>
                      <a:pPr marL="342900" lvl="0" indent="-342900" algn="l">
                        <a:lnSpc>
                          <a:spcPct val="100000"/>
                        </a:lnSpc>
                        <a:spcBef>
                          <a:spcPts val="0"/>
                        </a:spcBef>
                        <a:spcAft>
                          <a:spcPts val="0"/>
                        </a:spcAft>
                        <a:buAutoNum type="alphaUcPeriod"/>
                      </a:pP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597817"/>
            <a:ext cx="11470861" cy="153888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dirty="0"/>
              <a:t> </a:t>
            </a:r>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5.RL.3 A- Added to increase rigor and reflect science-based reading research.</a:t>
            </a:r>
          </a:p>
          <a:p>
            <a:pPr marL="285750" indent="-285750">
              <a:buFont typeface="Arial"/>
              <a:buChar char="•"/>
            </a:pPr>
            <a:r>
              <a:rPr lang="en-US" sz="1400" b="1" dirty="0">
                <a:solidFill>
                  <a:schemeClr val="bg1"/>
                </a:solidFill>
                <a:latin typeface="+mj-lt"/>
              </a:rPr>
              <a:t>5.RL.3 B- Increases the rigor for the skills addressed in 5.5 g/k in the 2017 Standards.</a:t>
            </a:r>
          </a:p>
          <a:p>
            <a:pPr marL="285750" indent="-285750">
              <a:buFont typeface="Arial"/>
              <a:buChar char="•"/>
            </a:pPr>
            <a:r>
              <a:rPr lang="en-US" sz="1400" b="1" dirty="0">
                <a:solidFill>
                  <a:schemeClr val="bg1"/>
                </a:solidFill>
                <a:latin typeface="+mj-lt"/>
              </a:rPr>
              <a:t>5.RL.3 C- Combines and increases the rigor for the skills addressed in 5.5 d/f in the 2017 Standards.</a:t>
            </a:r>
          </a:p>
          <a:p>
            <a:pPr marL="228600" indent="-228600">
              <a:buFont typeface=""/>
              <a:buChar char="•"/>
            </a:pPr>
            <a:endParaRPr lang="en-US" dirty="0"/>
          </a:p>
        </p:txBody>
      </p:sp>
      <p:pic>
        <p:nvPicPr>
          <p:cNvPr id="2" name="Recorded Sound">
            <a:hlinkClick r:id="" action="ppaction://media"/>
            <a:extLst>
              <a:ext uri="{FF2B5EF4-FFF2-40B4-BE49-F238E27FC236}">
                <a16:creationId xmlns:a16="http://schemas.microsoft.com/office/drawing/2014/main" id="{44A3B4A1-9610-4998-8455-0F46B3B223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7852" y="6313557"/>
            <a:ext cx="406400" cy="406400"/>
          </a:xfrm>
          <a:prstGeom prst="rect">
            <a:avLst/>
          </a:prstGeom>
        </p:spPr>
      </p:pic>
    </p:spTree>
    <p:extLst>
      <p:ext uri="{BB962C8B-B14F-4D97-AF65-F5344CB8AC3E}">
        <p14:creationId xmlns:p14="http://schemas.microsoft.com/office/powerpoint/2010/main" val="301319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22</a:t>
            </a:fld>
            <a:endParaRPr lang="en-US"/>
          </a:p>
        </p:txBody>
      </p:sp>
      <p:pic>
        <p:nvPicPr>
          <p:cNvPr id="3" name="Recorded Sound">
            <a:hlinkClick r:id="" action="ppaction://media"/>
            <a:extLst>
              <a:ext uri="{FF2B5EF4-FFF2-40B4-BE49-F238E27FC236}">
                <a16:creationId xmlns:a16="http://schemas.microsoft.com/office/drawing/2014/main" id="{157695E5-AFF3-4CB0-9042-8163FB9CD2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309759"/>
            <a:ext cx="406400" cy="406400"/>
          </a:xfrm>
          <a:prstGeom prst="rect">
            <a:avLst/>
          </a:prstGeom>
        </p:spPr>
      </p:pic>
    </p:spTree>
    <p:extLst>
      <p:ext uri="{BB962C8B-B14F-4D97-AF65-F5344CB8AC3E}">
        <p14:creationId xmlns:p14="http://schemas.microsoft.com/office/powerpoint/2010/main" val="36575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681482966"/>
              </p:ext>
            </p:extLst>
          </p:nvPr>
        </p:nvGraphicFramePr>
        <p:xfrm>
          <a:off x="353391" y="544443"/>
          <a:ext cx="11452080" cy="61417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5.6 The student will read and demonstrate comprehension of nonfiction texts.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text features such as type, headings, and graphics, to predict and categorize information. </a:t>
                      </a:r>
                    </a:p>
                    <a:p>
                      <a:pPr marL="342900" lvl="0" indent="-342900" algn="l">
                        <a:lnSpc>
                          <a:spcPct val="100000"/>
                        </a:lnSpc>
                        <a:spcBef>
                          <a:spcPts val="0"/>
                        </a:spcBef>
                        <a:spcAft>
                          <a:spcPts val="0"/>
                        </a:spcAft>
                        <a:buAutoNum type="alphaLcParenR"/>
                      </a:pPr>
                      <a:r>
                        <a:rPr lang="en-US" sz="1400" dirty="0">
                          <a:highlight>
                            <a:srgbClr val="FFFFFF"/>
                          </a:highlight>
                          <a:latin typeface="+mj-lt"/>
                        </a:rPr>
                        <a:t>Skim materials to develop a general overview of content and to locate specific information. </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the main idea. </a:t>
                      </a:r>
                    </a:p>
                    <a:p>
                      <a:pPr marL="342900" lvl="0" indent="-342900" algn="l">
                        <a:lnSpc>
                          <a:spcPct val="100000"/>
                        </a:lnSpc>
                        <a:spcBef>
                          <a:spcPts val="0"/>
                        </a:spcBef>
                        <a:spcAft>
                          <a:spcPts val="0"/>
                        </a:spcAft>
                        <a:buAutoNum type="alphaLcParenR"/>
                      </a:pPr>
                      <a:r>
                        <a:rPr lang="en-US" sz="1400" dirty="0">
                          <a:highlight>
                            <a:srgbClr val="FFFFFF"/>
                          </a:highlight>
                          <a:latin typeface="+mj-lt"/>
                        </a:rPr>
                        <a:t>Summarize supporting details.</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organizational pattern(s). </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transitional words and phrases that signal an author’s organizational pattern.</a:t>
                      </a:r>
                    </a:p>
                    <a:p>
                      <a:pPr marL="0" lvl="0" indent="0" algn="l">
                        <a:lnSpc>
                          <a:spcPct val="100000"/>
                        </a:lnSpc>
                        <a:spcBef>
                          <a:spcPts val="0"/>
                        </a:spcBef>
                        <a:spcAft>
                          <a:spcPts val="0"/>
                        </a:spcAft>
                        <a:buNone/>
                      </a:pPr>
                      <a:r>
                        <a:rPr lang="en-US" sz="1400" b="0" i="0" u="none" strike="noStrike" noProof="0" dirty="0" err="1">
                          <a:solidFill>
                            <a:srgbClr val="1A4480"/>
                          </a:solidFill>
                          <a:effectLst/>
                          <a:highlight>
                            <a:srgbClr val="FFFFFF"/>
                          </a:highlight>
                          <a:latin typeface="+mj-lt"/>
                        </a:rPr>
                        <a:t>i</a:t>
                      </a:r>
                      <a:r>
                        <a:rPr lang="en-US" sz="1400" b="0" i="0" u="none" strike="noStrike" noProof="0" dirty="0">
                          <a:solidFill>
                            <a:srgbClr val="1A4480"/>
                          </a:solidFill>
                          <a:effectLst/>
                          <a:highlight>
                            <a:srgbClr val="FFFFFF"/>
                          </a:highlight>
                          <a:latin typeface="+mj-lt"/>
                        </a:rPr>
                        <a:t>)     Differentiate between fact and opinion.</a:t>
                      </a: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dirty="0">
                          <a:highlight>
                            <a:srgbClr val="FFFFFF"/>
                          </a:highlight>
                          <a:latin typeface="+mj-lt"/>
                        </a:rPr>
                        <a:t>5.RI.1 Key Ideas and Confirming Details </a:t>
                      </a:r>
                    </a:p>
                    <a:p>
                      <a:pPr marL="342900" lvl="0" indent="-342900" algn="l">
                        <a:lnSpc>
                          <a:spcPct val="100000"/>
                        </a:lnSpc>
                        <a:spcBef>
                          <a:spcPts val="0"/>
                        </a:spcBef>
                        <a:spcAft>
                          <a:spcPts val="0"/>
                        </a:spcAft>
                        <a:buAutoNum type="alphaUcPeriod"/>
                      </a:pPr>
                      <a:r>
                        <a:rPr lang="en-US" sz="1400" dirty="0">
                          <a:highlight>
                            <a:srgbClr val="FFFFFF"/>
                          </a:highlight>
                          <a:latin typeface="+mj-lt"/>
                        </a:rPr>
                        <a:t>Summarize the main ideas of texts and specific paragraphs within them, including how they are developed through the details. </a:t>
                      </a:r>
                    </a:p>
                    <a:p>
                      <a:pPr marL="342900" lvl="0" indent="-342900" algn="l">
                        <a:lnSpc>
                          <a:spcPct val="100000"/>
                        </a:lnSpc>
                        <a:spcBef>
                          <a:spcPts val="0"/>
                        </a:spcBef>
                        <a:spcAft>
                          <a:spcPts val="0"/>
                        </a:spcAft>
                        <a:buAutoNum type="alphaUcPeriod"/>
                      </a:pPr>
                      <a:r>
                        <a:rPr lang="en-US" sz="1400" dirty="0">
                          <a:highlight>
                            <a:srgbClr val="FFFFFF"/>
                          </a:highlight>
                          <a:latin typeface="+mj-lt"/>
                        </a:rPr>
                        <a:t>Summarize events, procedures, ideas, or concepts in historical, scientific, or technical texts, including what happened, how, and why. </a:t>
                      </a:r>
                    </a:p>
                    <a:p>
                      <a:pPr marL="342900" lvl="0" indent="-342900" algn="l">
                        <a:lnSpc>
                          <a:spcPct val="100000"/>
                        </a:lnSpc>
                        <a:spcBef>
                          <a:spcPts val="0"/>
                        </a:spcBef>
                        <a:spcAft>
                          <a:spcPts val="0"/>
                        </a:spcAft>
                        <a:buAutoNum type="alphaUcPeriod"/>
                      </a:pPr>
                      <a:r>
                        <a:rPr lang="en-US" sz="1400" dirty="0">
                          <a:highlight>
                            <a:srgbClr val="FFFFFF"/>
                          </a:highlight>
                          <a:latin typeface="+mj-lt"/>
                        </a:rPr>
                        <a:t>Analyze how an author uses reasons, evidence, and opinions to support points in a text, by identifying (and accurately quoting) which reasons and evidence support which point(s).</a:t>
                      </a:r>
                      <a:endParaRPr lang="en-US" dirty="0">
                        <a:latin typeface="+mj-lt"/>
                      </a:endParaRPr>
                    </a:p>
                    <a:p>
                      <a:pPr lvl="0" indent="0" algn="l">
                        <a:lnSpc>
                          <a:spcPct val="100000"/>
                        </a:lnSpc>
                        <a:spcBef>
                          <a:spcPts val="0"/>
                        </a:spcBef>
                        <a:spcAft>
                          <a:spcPts val="0"/>
                        </a:spcAft>
                        <a:buClr>
                          <a:srgbClr val="003C71"/>
                        </a:buClr>
                        <a:buNone/>
                      </a:pPr>
                      <a:endParaRPr lang="en-US" dirty="0">
                        <a:latin typeface="+mj-lt"/>
                      </a:endParaRPr>
                    </a:p>
                    <a:p>
                      <a:pPr lvl="0" algn="l">
                        <a:lnSpc>
                          <a:spcPct val="100000"/>
                        </a:lnSpc>
                        <a:spcBef>
                          <a:spcPts val="0"/>
                        </a:spcBef>
                        <a:spcAft>
                          <a:spcPts val="0"/>
                        </a:spcAft>
                        <a:buClr>
                          <a:srgbClr val="003C71"/>
                        </a:buClr>
                        <a:buNone/>
                      </a:pPr>
                      <a:endParaRPr lang="en-US" dirty="0">
                        <a:latin typeface="+mj-lt"/>
                      </a:endParaRPr>
                    </a:p>
                    <a:p>
                      <a:pPr lvl="0" algn="l">
                        <a:lnSpc>
                          <a:spcPct val="100000"/>
                        </a:lnSpc>
                        <a:spcBef>
                          <a:spcPts val="0"/>
                        </a:spcBef>
                        <a:spcAft>
                          <a:spcPts val="0"/>
                        </a:spcAft>
                        <a:buClr>
                          <a:srgbClr val="003C71"/>
                        </a:buClr>
                        <a:buAutoNum type="alphaUcPeriod"/>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5213370"/>
            <a:ext cx="11456505" cy="150810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5.RI.1 A- Increases the rigor and provides specificity in the skills addressed in 5.6c and 5.6d in the 2017 Standards.</a:t>
            </a:r>
          </a:p>
          <a:p>
            <a:pPr marL="285750" indent="-285750">
              <a:buFont typeface="Arial"/>
              <a:buChar char="•"/>
            </a:pPr>
            <a:r>
              <a:rPr lang="en-US" sz="1400" b="1" dirty="0">
                <a:solidFill>
                  <a:schemeClr val="bg1"/>
                </a:solidFill>
                <a:latin typeface="+mj-lt"/>
              </a:rPr>
              <a:t>5.RI.1 B- Provides specificity around the skills addressed in 5.6d in the 2017 Standards. </a:t>
            </a:r>
          </a:p>
          <a:p>
            <a:pPr marL="285750" indent="-285750">
              <a:buFont typeface="Arial"/>
              <a:buChar char="•"/>
            </a:pPr>
            <a:r>
              <a:rPr lang="en-US" sz="1400" b="1" dirty="0">
                <a:solidFill>
                  <a:schemeClr val="bg1"/>
                </a:solidFill>
                <a:latin typeface="+mj-lt"/>
              </a:rPr>
              <a:t>5.RI.1 C- Increases the rigor for the skills in 5.6i in the 2017 Standards.</a:t>
            </a:r>
            <a:endParaRPr lang="en-US" sz="1600" dirty="0">
              <a:latin typeface="+mj-lt"/>
            </a:endParaRPr>
          </a:p>
          <a:p>
            <a:pPr marL="228600" indent="-228600">
              <a:buFont typeface=""/>
              <a:buChar char="•"/>
            </a:pPr>
            <a:endParaRPr lang="en-US" dirty="0"/>
          </a:p>
        </p:txBody>
      </p:sp>
      <p:pic>
        <p:nvPicPr>
          <p:cNvPr id="5" name="Recorded Sound">
            <a:hlinkClick r:id="" action="ppaction://media"/>
            <a:extLst>
              <a:ext uri="{FF2B5EF4-FFF2-40B4-BE49-F238E27FC236}">
                <a16:creationId xmlns:a16="http://schemas.microsoft.com/office/drawing/2014/main" id="{FC8BE845-3EB5-4C43-A20A-9FE94E5B5E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2875" y="6253182"/>
            <a:ext cx="406400" cy="406400"/>
          </a:xfrm>
          <a:prstGeom prst="rect">
            <a:avLst/>
          </a:prstGeom>
        </p:spPr>
      </p:pic>
    </p:spTree>
    <p:extLst>
      <p:ext uri="{BB962C8B-B14F-4D97-AF65-F5344CB8AC3E}">
        <p14:creationId xmlns:p14="http://schemas.microsoft.com/office/powerpoint/2010/main" val="410254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2628502"/>
              </p:ext>
            </p:extLst>
          </p:nvPr>
        </p:nvGraphicFramePr>
        <p:xfrm>
          <a:off x="353391" y="544443"/>
          <a:ext cx="11452080" cy="59283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5.6 The student will read and demonstrate comprehension of nonfiction texts.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text features such as type, headings, and graphics, to predict and categorize information. </a:t>
                      </a:r>
                    </a:p>
                    <a:p>
                      <a:pPr marL="342900" lvl="0" indent="-342900" algn="l">
                        <a:lnSpc>
                          <a:spcPct val="100000"/>
                        </a:lnSpc>
                        <a:spcBef>
                          <a:spcPts val="0"/>
                        </a:spcBef>
                        <a:spcAft>
                          <a:spcPts val="0"/>
                        </a:spcAft>
                        <a:buAutoNum type="alphaLcParenR"/>
                      </a:pPr>
                      <a:r>
                        <a:rPr lang="en-US" sz="1400" dirty="0">
                          <a:highlight>
                            <a:srgbClr val="FFFFFF"/>
                          </a:highlight>
                          <a:latin typeface="+mj-lt"/>
                        </a:rPr>
                        <a:t>Skim materials to develop a general overview of content and to locate specific information. </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the main idea. </a:t>
                      </a:r>
                    </a:p>
                    <a:p>
                      <a:pPr marL="342900" lvl="0" indent="-342900" algn="l">
                        <a:lnSpc>
                          <a:spcPct val="100000"/>
                        </a:lnSpc>
                        <a:spcBef>
                          <a:spcPts val="0"/>
                        </a:spcBef>
                        <a:spcAft>
                          <a:spcPts val="0"/>
                        </a:spcAft>
                        <a:buAutoNum type="alphaLcParenR"/>
                      </a:pPr>
                      <a:r>
                        <a:rPr lang="en-US" sz="1400" dirty="0">
                          <a:highlight>
                            <a:srgbClr val="FFFFFF"/>
                          </a:highlight>
                          <a:latin typeface="+mj-lt"/>
                        </a:rPr>
                        <a:t>Summarize supporting details.</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organizational pattern(s). </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transitional words and phrases that signal an author’s organizational pattern.</a:t>
                      </a: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dirty="0">
                          <a:highlight>
                            <a:srgbClr val="FFFFFF"/>
                          </a:highlight>
                          <a:latin typeface="+mj-lt"/>
                        </a:rPr>
                        <a:t>5.RI.2 Craft and Style </a:t>
                      </a:r>
                    </a:p>
                    <a:p>
                      <a:pPr marL="342900" lvl="0" indent="-342900" algn="l">
                        <a:lnSpc>
                          <a:spcPct val="100000"/>
                        </a:lnSpc>
                        <a:spcBef>
                          <a:spcPts val="0"/>
                        </a:spcBef>
                        <a:spcAft>
                          <a:spcPts val="0"/>
                        </a:spcAft>
                        <a:buAutoNum type="alphaUcPeriod"/>
                      </a:pPr>
                      <a:r>
                        <a:rPr lang="en-US" sz="1400" dirty="0">
                          <a:highlight>
                            <a:srgbClr val="FFFFFF"/>
                          </a:highlight>
                          <a:latin typeface="+mj-lt"/>
                        </a:rPr>
                        <a:t>Describe the overall organization patterns of texts (e.g., cause/effect, comparison/contrast, problem/solution, description, sequence, and chronological) and how each successive part builds on earlier sections, using available transitional words and phrases. </a:t>
                      </a:r>
                    </a:p>
                    <a:p>
                      <a:pPr marL="342900" lvl="0" indent="-342900" algn="l">
                        <a:lnSpc>
                          <a:spcPct val="100000"/>
                        </a:lnSpc>
                        <a:spcBef>
                          <a:spcPts val="0"/>
                        </a:spcBef>
                        <a:spcAft>
                          <a:spcPts val="0"/>
                        </a:spcAft>
                        <a:buAutoNum type="alphaUcPeriod"/>
                      </a:pPr>
                      <a:r>
                        <a:rPr lang="en-US" sz="1400" dirty="0">
                          <a:highlight>
                            <a:srgbClr val="FFFFFF"/>
                          </a:highlight>
                          <a:latin typeface="+mj-lt"/>
                        </a:rPr>
                        <a:t>Examine text features and search tools in multiple print and digital sources to evaluate and gain meaning from the information found. </a:t>
                      </a:r>
                    </a:p>
                    <a:p>
                      <a:pPr marL="342900" lvl="0" indent="-342900" algn="l">
                        <a:lnSpc>
                          <a:spcPct val="100000"/>
                        </a:lnSpc>
                        <a:spcBef>
                          <a:spcPts val="0"/>
                        </a:spcBef>
                        <a:spcAft>
                          <a:spcPts val="0"/>
                        </a:spcAft>
                        <a:buAutoNum type="alphaUcPeriod"/>
                      </a:pPr>
                      <a:r>
                        <a:rPr lang="en-US" sz="1400" dirty="0">
                          <a:highlight>
                            <a:srgbClr val="FFFFFF"/>
                          </a:highlight>
                          <a:latin typeface="+mj-lt"/>
                        </a:rPr>
                        <a:t>Determine the author’s purpose(s) and describe how the author’s perspective (e.g., beliefs, assumptions,</a:t>
                      </a:r>
                      <a:r>
                        <a:rPr lang="en-US" dirty="0">
                          <a:highlight>
                            <a:srgbClr val="FFFFFF"/>
                          </a:highlight>
                          <a:latin typeface="+mj-lt"/>
                        </a:rPr>
                        <a:t> </a:t>
                      </a:r>
                      <a:r>
                        <a:rPr lang="en-US" sz="1400" dirty="0">
                          <a:highlight>
                            <a:srgbClr val="FFFFFF"/>
                          </a:highlight>
                          <a:latin typeface="+mj-lt"/>
                        </a:rPr>
                        <a:t>biases) influences the meaning of the text</a:t>
                      </a:r>
                      <a:r>
                        <a:rPr lang="en-US" dirty="0">
                          <a:highlight>
                            <a:srgbClr val="FFFFFF"/>
                          </a:highlight>
                          <a:latin typeface="+mj-lt"/>
                        </a:rPr>
                        <a:t>.</a:t>
                      </a:r>
                      <a:endParaRPr lang="en-US" dirty="0">
                        <a:latin typeface="+mj-lt"/>
                      </a:endParaRPr>
                    </a:p>
                    <a:p>
                      <a:pPr lvl="0" algn="l">
                        <a:lnSpc>
                          <a:spcPct val="100000"/>
                        </a:lnSpc>
                        <a:spcBef>
                          <a:spcPts val="0"/>
                        </a:spcBef>
                        <a:spcAft>
                          <a:spcPts val="0"/>
                        </a:spcAft>
                        <a:buClr>
                          <a:srgbClr val="003C71"/>
                        </a:buClr>
                        <a:buNone/>
                      </a:pPr>
                      <a:endParaRPr lang="en-US" dirty="0">
                        <a:latin typeface="+mj-lt"/>
                      </a:endParaRPr>
                    </a:p>
                    <a:p>
                      <a:pPr lvl="0" algn="l">
                        <a:lnSpc>
                          <a:spcPct val="100000"/>
                        </a:lnSpc>
                        <a:spcBef>
                          <a:spcPts val="0"/>
                        </a:spcBef>
                        <a:spcAft>
                          <a:spcPts val="0"/>
                        </a:spcAft>
                        <a:buClr>
                          <a:srgbClr val="003C71"/>
                        </a:buClr>
                        <a:buAutoNum type="alphaUcPeriod"/>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823229"/>
            <a:ext cx="11456505" cy="169277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mj-lt"/>
              </a:rPr>
              <a:t> </a:t>
            </a:r>
            <a:br>
              <a:rPr lang="en-US" sz="1600" b="1" dirty="0">
                <a:latin typeface="+mj-lt"/>
              </a:rPr>
            </a:br>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5.RI.2- A-Increased the rigor and provides specificity in the skills addressed in 5.6 e/f in the 2017 Standards.</a:t>
            </a:r>
          </a:p>
          <a:p>
            <a:pPr marL="285750" indent="-285750">
              <a:buFont typeface="Arial"/>
              <a:buChar char="•"/>
            </a:pPr>
            <a:r>
              <a:rPr lang="en-US" sz="1400" b="1" dirty="0">
                <a:solidFill>
                  <a:schemeClr val="bg1"/>
                </a:solidFill>
                <a:latin typeface="+mj-lt"/>
              </a:rPr>
              <a:t>5.RI.2 B- Increases the rigor and includes digital sources in the skills addressed in 5.6a in the 2017 Standards.</a:t>
            </a:r>
          </a:p>
          <a:p>
            <a:pPr marL="285750" indent="-285750">
              <a:buFont typeface="Arial" panose="020B0604020202020204" pitchFamily="34" charset="0"/>
              <a:buChar char="•"/>
            </a:pPr>
            <a:r>
              <a:rPr lang="en-US" sz="1400" b="1" dirty="0">
                <a:solidFill>
                  <a:schemeClr val="bg1"/>
                </a:solidFill>
                <a:latin typeface="+mj-lt"/>
              </a:rPr>
              <a:t>5.RI.2 C- Added to increase the rigor by having students determine the author’s purpose and describe how the author’s perspective influences the meaning of the text.</a:t>
            </a:r>
          </a:p>
          <a:p>
            <a:pPr marL="228600" indent="-228600">
              <a:buFont typeface=""/>
              <a:buChar char="•"/>
            </a:pPr>
            <a:endParaRPr lang="en-US" dirty="0"/>
          </a:p>
        </p:txBody>
      </p:sp>
      <p:pic>
        <p:nvPicPr>
          <p:cNvPr id="5" name="Recorded Sound">
            <a:hlinkClick r:id="" action="ppaction://media"/>
            <a:extLst>
              <a:ext uri="{FF2B5EF4-FFF2-40B4-BE49-F238E27FC236}">
                <a16:creationId xmlns:a16="http://schemas.microsoft.com/office/drawing/2014/main" id="{A7248A96-4215-41F5-822F-E61E60D1A1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2209" y="6299126"/>
            <a:ext cx="406400" cy="406400"/>
          </a:xfrm>
          <a:prstGeom prst="rect">
            <a:avLst/>
          </a:prstGeom>
        </p:spPr>
      </p:pic>
    </p:spTree>
    <p:extLst>
      <p:ext uri="{BB962C8B-B14F-4D97-AF65-F5344CB8AC3E}">
        <p14:creationId xmlns:p14="http://schemas.microsoft.com/office/powerpoint/2010/main" val="420709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259881515"/>
              </p:ext>
            </p:extLst>
          </p:nvPr>
        </p:nvGraphicFramePr>
        <p:xfrm>
          <a:off x="353391" y="544443"/>
          <a:ext cx="11452080" cy="59283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5.6 The student will read and demonstrate comprehension of nonfiction texts.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text features such as type, headings, and graphics, to predict and categorize information. </a:t>
                      </a:r>
                    </a:p>
                    <a:p>
                      <a:pPr marL="342900" lvl="0" indent="-342900" algn="l">
                        <a:lnSpc>
                          <a:spcPct val="100000"/>
                        </a:lnSpc>
                        <a:spcBef>
                          <a:spcPts val="0"/>
                        </a:spcBef>
                        <a:spcAft>
                          <a:spcPts val="0"/>
                        </a:spcAft>
                        <a:buAutoNum type="alphaLcParenR"/>
                      </a:pPr>
                      <a:r>
                        <a:rPr lang="en-US" sz="1400" dirty="0">
                          <a:highlight>
                            <a:srgbClr val="FFFFFF"/>
                          </a:highlight>
                          <a:latin typeface="+mj-lt"/>
                        </a:rPr>
                        <a:t>Skim materials to develop a general overview of content and to locate specific information. </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the main idea. </a:t>
                      </a:r>
                    </a:p>
                    <a:p>
                      <a:pPr marL="342900" lvl="0" indent="-342900" algn="l">
                        <a:lnSpc>
                          <a:spcPct val="100000"/>
                        </a:lnSpc>
                        <a:spcBef>
                          <a:spcPts val="0"/>
                        </a:spcBef>
                        <a:spcAft>
                          <a:spcPts val="0"/>
                        </a:spcAft>
                        <a:buAutoNum type="alphaLcParenR"/>
                      </a:pPr>
                      <a:r>
                        <a:rPr lang="en-US" sz="1400" dirty="0">
                          <a:highlight>
                            <a:srgbClr val="FFFFFF"/>
                          </a:highlight>
                          <a:latin typeface="+mj-lt"/>
                        </a:rPr>
                        <a:t>Summarize supporting details.</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organizational pattern(s). </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transitional words and phrases that signal an author’s organizational pattern.</a:t>
                      </a: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dirty="0">
                          <a:highlight>
                            <a:srgbClr val="FFFFFF"/>
                          </a:highlight>
                          <a:latin typeface="+mj-lt"/>
                        </a:rPr>
                        <a:t>5.RI.3 Integration of Concepts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prior (experience) and background (content) knowledge as context for new learning.</a:t>
                      </a:r>
                    </a:p>
                    <a:p>
                      <a:pPr marL="0" lvl="0" indent="0" algn="l">
                        <a:lnSpc>
                          <a:spcPct val="100000"/>
                        </a:lnSpc>
                        <a:spcBef>
                          <a:spcPts val="0"/>
                        </a:spcBef>
                        <a:spcAft>
                          <a:spcPts val="0"/>
                        </a:spcAft>
                        <a:buNone/>
                      </a:pPr>
                      <a:r>
                        <a:rPr lang="en-US" sz="1400" dirty="0">
                          <a:highlight>
                            <a:srgbClr val="FFFFFF"/>
                          </a:highlight>
                          <a:latin typeface="+mj-lt"/>
                        </a:rPr>
                        <a:t>B.     Analyze multiple accounts of the same event or topic, noting important </a:t>
                      </a:r>
                    </a:p>
                    <a:p>
                      <a:pPr marL="0" lvl="0" indent="0" algn="l">
                        <a:lnSpc>
                          <a:spcPct val="100000"/>
                        </a:lnSpc>
                        <a:spcBef>
                          <a:spcPts val="0"/>
                        </a:spcBef>
                        <a:spcAft>
                          <a:spcPts val="0"/>
                        </a:spcAft>
                        <a:buNone/>
                      </a:pPr>
                      <a:r>
                        <a:rPr lang="en-US" sz="1400" dirty="0">
                          <a:highlight>
                            <a:srgbClr val="FFFFFF"/>
                          </a:highlight>
                          <a:latin typeface="+mj-lt"/>
                        </a:rPr>
                        <a:t>C.     Similarities and differences in the point of view they represent. </a:t>
                      </a:r>
                    </a:p>
                    <a:p>
                      <a:pPr marL="0" lvl="0" indent="0" algn="l">
                        <a:lnSpc>
                          <a:spcPct val="100000"/>
                        </a:lnSpc>
                        <a:spcBef>
                          <a:spcPts val="0"/>
                        </a:spcBef>
                        <a:spcAft>
                          <a:spcPts val="0"/>
                        </a:spcAft>
                        <a:buNone/>
                      </a:pPr>
                      <a:r>
                        <a:rPr lang="en-US" sz="1400" dirty="0">
                          <a:highlight>
                            <a:srgbClr val="FFFFFF"/>
                          </a:highlight>
                          <a:latin typeface="+mj-lt"/>
                        </a:rPr>
                        <a:t>D.     Explain the relationships or interactions between two or more</a:t>
                      </a:r>
                    </a:p>
                    <a:p>
                      <a:pPr marL="0" lvl="0" indent="0" algn="l">
                        <a:lnSpc>
                          <a:spcPct val="100000"/>
                        </a:lnSpc>
                        <a:spcBef>
                          <a:spcPts val="0"/>
                        </a:spcBef>
                        <a:spcAft>
                          <a:spcPts val="0"/>
                        </a:spcAft>
                        <a:buNone/>
                      </a:pPr>
                      <a:r>
                        <a:rPr lang="en-US" sz="1400" dirty="0">
                          <a:highlight>
                            <a:srgbClr val="FFFFFF"/>
                          </a:highlight>
                          <a:latin typeface="+mj-lt"/>
                        </a:rPr>
                        <a:t>         individuals, events, procedures, ideas or concepts in a historical,</a:t>
                      </a:r>
                    </a:p>
                    <a:p>
                      <a:pPr marL="0" lvl="0" indent="0" algn="l">
                        <a:lnSpc>
                          <a:spcPct val="100000"/>
                        </a:lnSpc>
                        <a:spcBef>
                          <a:spcPts val="0"/>
                        </a:spcBef>
                        <a:spcAft>
                          <a:spcPts val="0"/>
                        </a:spcAft>
                        <a:buNone/>
                      </a:pPr>
                      <a:r>
                        <a:rPr lang="en-US" sz="1400" dirty="0">
                          <a:highlight>
                            <a:srgbClr val="FFFFFF"/>
                          </a:highlight>
                          <a:latin typeface="+mj-lt"/>
                        </a:rPr>
                        <a:t>         scientific, or technical texts, including what happened and why</a:t>
                      </a:r>
                    </a:p>
                    <a:p>
                      <a:pPr marL="0" lvl="0" indent="0" algn="l">
                        <a:lnSpc>
                          <a:spcPct val="100000"/>
                        </a:lnSpc>
                        <a:spcBef>
                          <a:spcPts val="0"/>
                        </a:spcBef>
                        <a:spcAft>
                          <a:spcPts val="0"/>
                        </a:spcAft>
                        <a:buNone/>
                      </a:pPr>
                      <a:r>
                        <a:rPr lang="en-US" sz="1400" dirty="0">
                          <a:highlight>
                            <a:srgbClr val="FFFFFF"/>
                          </a:highlight>
                          <a:latin typeface="+mj-lt"/>
                        </a:rPr>
                        <a:t>        based on specific information in the text.</a:t>
                      </a:r>
                      <a:endParaRPr lang="en-US" sz="1400" dirty="0">
                        <a:latin typeface="+mj-lt"/>
                      </a:endParaRPr>
                    </a:p>
                    <a:p>
                      <a:pPr lvl="0" algn="l">
                        <a:lnSpc>
                          <a:spcPct val="100000"/>
                        </a:lnSpc>
                        <a:spcBef>
                          <a:spcPts val="0"/>
                        </a:spcBef>
                        <a:spcAft>
                          <a:spcPts val="0"/>
                        </a:spcAft>
                        <a:buClr>
                          <a:srgbClr val="003C71"/>
                        </a:buClr>
                        <a:buAutoNum type="alphaUcPeriod"/>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904368"/>
            <a:ext cx="11456505" cy="169277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mj-lt"/>
              </a:rPr>
              <a:t> </a:t>
            </a:r>
            <a:br>
              <a:rPr lang="en-US" sz="1600" dirty="0">
                <a:latin typeface="+mj-lt"/>
              </a:rPr>
            </a:br>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r>
              <a:rPr lang="en-US" sz="1400" b="1" dirty="0">
                <a:solidFill>
                  <a:srgbClr val="FFFFFF"/>
                </a:solidFill>
                <a:latin typeface="+mj-lt"/>
                <a:ea typeface="+mn-lt"/>
                <a:cs typeface="+mn-lt"/>
              </a:rPr>
              <a:t>5.RI.3 A - Added to reflect science-based reading research.</a:t>
            </a:r>
          </a:p>
          <a:p>
            <a:r>
              <a:rPr lang="en-US" sz="1400" b="1" dirty="0">
                <a:solidFill>
                  <a:srgbClr val="FFFFFF"/>
                </a:solidFill>
                <a:latin typeface="+mj-lt"/>
                <a:ea typeface="+mn-lt"/>
                <a:cs typeface="+mn-lt"/>
              </a:rPr>
              <a:t>5.RI.3 B- Added to increase the rigor by having students analyze multiple accounts of the same event of topic, noting similarities and differences.</a:t>
            </a:r>
          </a:p>
          <a:p>
            <a:r>
              <a:rPr lang="en-US" sz="1400" b="1" dirty="0">
                <a:solidFill>
                  <a:srgbClr val="FFFFFF"/>
                </a:solidFill>
                <a:latin typeface="+mj-lt"/>
                <a:ea typeface="+mn-lt"/>
                <a:cs typeface="+mn-lt"/>
              </a:rPr>
              <a:t>5.RI.3 C- Increases the rigor and provides </a:t>
            </a:r>
            <a:r>
              <a:rPr lang="en-US" sz="1400" b="1" dirty="0" err="1">
                <a:solidFill>
                  <a:srgbClr val="FFFFFF"/>
                </a:solidFill>
                <a:latin typeface="+mj-lt"/>
                <a:ea typeface="+mn-lt"/>
                <a:cs typeface="+mn-lt"/>
              </a:rPr>
              <a:t>speficity</a:t>
            </a:r>
            <a:r>
              <a:rPr lang="en-US" sz="1400" b="1" dirty="0">
                <a:solidFill>
                  <a:srgbClr val="FFFFFF"/>
                </a:solidFill>
                <a:latin typeface="+mj-lt"/>
                <a:ea typeface="+mn-lt"/>
                <a:cs typeface="+mn-lt"/>
              </a:rPr>
              <a:t> in the skills addressed in 5.6h in the 2017 Standards.</a:t>
            </a:r>
          </a:p>
          <a:p>
            <a:pPr marL="228600" indent="-228600">
              <a:buFont typeface=""/>
              <a:buChar char="•"/>
            </a:pPr>
            <a:endParaRPr lang="en-US" dirty="0"/>
          </a:p>
        </p:txBody>
      </p:sp>
      <p:pic>
        <p:nvPicPr>
          <p:cNvPr id="2" name="Recorded Sound">
            <a:hlinkClick r:id="" action="ppaction://media"/>
            <a:extLst>
              <a:ext uri="{FF2B5EF4-FFF2-40B4-BE49-F238E27FC236}">
                <a16:creationId xmlns:a16="http://schemas.microsoft.com/office/drawing/2014/main" id="{425FA679-9333-4CEA-8781-CC266EA733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8283" y="6315075"/>
            <a:ext cx="406400" cy="406400"/>
          </a:xfrm>
          <a:prstGeom prst="rect">
            <a:avLst/>
          </a:prstGeom>
        </p:spPr>
      </p:pic>
    </p:spTree>
    <p:extLst>
      <p:ext uri="{BB962C8B-B14F-4D97-AF65-F5344CB8AC3E}">
        <p14:creationId xmlns:p14="http://schemas.microsoft.com/office/powerpoint/2010/main" val="53487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26</a:t>
            </a:fld>
            <a:endParaRPr lang="en-US"/>
          </a:p>
        </p:txBody>
      </p:sp>
      <p:pic>
        <p:nvPicPr>
          <p:cNvPr id="3" name="Recorded Sound">
            <a:hlinkClick r:id="" action="ppaction://media"/>
            <a:extLst>
              <a:ext uri="{FF2B5EF4-FFF2-40B4-BE49-F238E27FC236}">
                <a16:creationId xmlns:a16="http://schemas.microsoft.com/office/drawing/2014/main" id="{4337198B-4697-4385-AF0A-35F6E9205E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6791" y="6315075"/>
            <a:ext cx="406400" cy="406400"/>
          </a:xfrm>
          <a:prstGeom prst="rect">
            <a:avLst/>
          </a:prstGeom>
        </p:spPr>
      </p:pic>
    </p:spTree>
    <p:extLst>
      <p:ext uri="{BB962C8B-B14F-4D97-AF65-F5344CB8AC3E}">
        <p14:creationId xmlns:p14="http://schemas.microsoft.com/office/powerpoint/2010/main" val="2278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888406082"/>
              </p:ext>
            </p:extLst>
          </p:nvPr>
        </p:nvGraphicFramePr>
        <p:xfrm>
          <a:off x="353391" y="544443"/>
          <a:ext cx="11452080" cy="5699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Times New Roman"/>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endParaRPr>
                    </a:p>
                    <a:p>
                      <a:pPr marL="0" lvl="0" indent="0">
                        <a:spcBef>
                          <a:spcPts val="0"/>
                        </a:spcBef>
                        <a:spcAft>
                          <a:spcPts val="0"/>
                        </a:spcAft>
                        <a:buClr>
                          <a:srgbClr val="003C71"/>
                        </a:buClr>
                        <a:buNone/>
                      </a:pPr>
                      <a:endParaRPr lang="en-US" dirty="0">
                        <a:solidFill>
                          <a:schemeClr val="accent1"/>
                        </a:solidFill>
                      </a:endParaRPr>
                    </a:p>
                    <a:p>
                      <a:pPr fontAlgn="t"/>
                      <a:br>
                        <a:rPr lang="en-US" dirty="0">
                          <a:effectLst/>
                          <a:highlight>
                            <a:srgbClr val="FFFFFF"/>
                          </a:highlight>
                        </a:rPr>
                      </a:br>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5.FFW The student will print legibly in manuscript and cursive while applying grade level word knowledge to spell words correctly. </a:t>
                      </a:r>
                    </a:p>
                    <a:p>
                      <a:pPr lvl="0" algn="l">
                        <a:lnSpc>
                          <a:spcPct val="100000"/>
                        </a:lnSpc>
                        <a:spcBef>
                          <a:spcPts val="0"/>
                        </a:spcBef>
                        <a:spcAft>
                          <a:spcPts val="0"/>
                        </a:spcAft>
                        <a:buNone/>
                      </a:pPr>
                      <a:endParaRPr lang="en-US" sz="1400" dirty="0">
                        <a:highlight>
                          <a:srgbClr val="FFFFFF"/>
                        </a:highlight>
                        <a:latin typeface="+mj-lt"/>
                      </a:endParaRPr>
                    </a:p>
                    <a:p>
                      <a:pPr lvl="0" algn="l">
                        <a:lnSpc>
                          <a:spcPct val="100000"/>
                        </a:lnSpc>
                        <a:spcBef>
                          <a:spcPts val="0"/>
                        </a:spcBef>
                        <a:spcAft>
                          <a:spcPts val="0"/>
                        </a:spcAft>
                        <a:buNone/>
                      </a:pPr>
                      <a:r>
                        <a:rPr lang="en-US" sz="1400" b="1" dirty="0">
                          <a:highlight>
                            <a:srgbClr val="FFFFFF"/>
                          </a:highlight>
                          <a:latin typeface="+mj-lt"/>
                        </a:rPr>
                        <a:t>5.FFW.1 Handwriting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Maintain legible printing.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Maintain legible cursive. </a:t>
                      </a:r>
                    </a:p>
                    <a:p>
                      <a:pPr marL="342900" lvl="0" indent="-342900" algn="l">
                        <a:lnSpc>
                          <a:spcPct val="100000"/>
                        </a:lnSpc>
                        <a:spcBef>
                          <a:spcPts val="0"/>
                        </a:spcBef>
                        <a:spcAft>
                          <a:spcPts val="0"/>
                        </a:spcAft>
                        <a:buAutoNum type="alphaUcPeriod"/>
                      </a:pPr>
                      <a:r>
                        <a:rPr lang="en-US" sz="1400" dirty="0">
                          <a:highlight>
                            <a:srgbClr val="FFFFFF"/>
                          </a:highlight>
                          <a:latin typeface="+mj-lt"/>
                        </a:rPr>
                        <a:t>Sign first and last name.</a:t>
                      </a:r>
                      <a:endParaRPr lang="en-US" dirty="0">
                        <a:solidFill>
                          <a:schemeClr val="accent1"/>
                        </a:solidFill>
                        <a:latin typeface="+mj-lt"/>
                      </a:endParaRPr>
                    </a:p>
                    <a:p>
                      <a:pPr lvl="0" indent="0" algn="l">
                        <a:lnSpc>
                          <a:spcPct val="100000"/>
                        </a:lnSpc>
                        <a:spcBef>
                          <a:spcPts val="0"/>
                        </a:spcBef>
                        <a:spcAft>
                          <a:spcPts val="0"/>
                        </a:spcAft>
                        <a:buClr>
                          <a:srgbClr val="003C71"/>
                        </a:buClr>
                        <a:buNone/>
                      </a:pPr>
                      <a:endParaRPr lang="en-US" dirty="0">
                        <a:solidFill>
                          <a:schemeClr val="accent1"/>
                        </a:solidFill>
                      </a:endParaRPr>
                    </a:p>
                    <a:p>
                      <a:pPr lvl="0" algn="l">
                        <a:lnSpc>
                          <a:spcPct val="100000"/>
                        </a:lnSpc>
                        <a:spcBef>
                          <a:spcPts val="0"/>
                        </a:spcBef>
                        <a:spcAft>
                          <a:spcPts val="0"/>
                        </a:spcAft>
                        <a:buClr>
                          <a:srgbClr val="003C71"/>
                        </a:buClr>
                        <a:buAutoNum type="alphaUcPeriod"/>
                      </a:pPr>
                      <a:endParaRPr lang="en-US" dirty="0">
                        <a:solidFill>
                          <a:schemeClr val="accent1"/>
                        </a:solidFill>
                      </a:endParaRPr>
                    </a:p>
                    <a:p>
                      <a:pPr lvl="0" algn="l">
                        <a:lnSpc>
                          <a:spcPct val="100000"/>
                        </a:lnSpc>
                        <a:spcBef>
                          <a:spcPts val="0"/>
                        </a:spcBef>
                        <a:spcAft>
                          <a:spcPts val="0"/>
                        </a:spcAft>
                        <a:buClr>
                          <a:srgbClr val="003C71"/>
                        </a:buClr>
                        <a:buNone/>
                      </a:pPr>
                      <a:endParaRPr lang="en-US" dirty="0">
                        <a:solidFill>
                          <a:schemeClr val="accent1"/>
                        </a:solidFill>
                      </a:endParaRPr>
                    </a:p>
                    <a:p>
                      <a:pPr lvl="0" algn="l">
                        <a:lnSpc>
                          <a:spcPct val="100000"/>
                        </a:lnSpc>
                        <a:spcBef>
                          <a:spcPts val="0"/>
                        </a:spcBef>
                        <a:spcAft>
                          <a:spcPts val="0"/>
                        </a:spcAft>
                        <a:buClr>
                          <a:srgbClr val="003C71"/>
                        </a:buClr>
                        <a:buNone/>
                      </a:pPr>
                      <a:endParaRPr lang="en-US" dirty="0">
                        <a:solidFill>
                          <a:schemeClr val="accent1"/>
                        </a:solidFill>
                      </a:endParaRPr>
                    </a:p>
                    <a:p>
                      <a:pPr lvl="0" algn="l">
                        <a:lnSpc>
                          <a:spcPct val="100000"/>
                        </a:lnSpc>
                        <a:spcBef>
                          <a:spcPts val="0"/>
                        </a:spcBef>
                        <a:spcAft>
                          <a:spcPts val="0"/>
                        </a:spcAft>
                        <a:buClr>
                          <a:srgbClr val="003C71"/>
                        </a:buClr>
                        <a:buNone/>
                      </a:pPr>
                      <a:endParaRPr lang="en-US" dirty="0">
                        <a:solidFill>
                          <a:schemeClr val="accent1"/>
                        </a:solidFill>
                      </a:endParaRPr>
                    </a:p>
                    <a:p>
                      <a:pPr lvl="0" algn="l">
                        <a:lnSpc>
                          <a:spcPct val="100000"/>
                        </a:lnSpc>
                        <a:spcBef>
                          <a:spcPts val="0"/>
                        </a:spcBef>
                        <a:spcAft>
                          <a:spcPts val="0"/>
                        </a:spcAft>
                        <a:buClr>
                          <a:srgbClr val="003C71"/>
                        </a:buClr>
                        <a:buNone/>
                      </a:pPr>
                      <a:endParaRPr lang="en-US" dirty="0">
                        <a:solidFill>
                          <a:schemeClr val="accent1"/>
                        </a:solidFill>
                      </a:endParaRPr>
                    </a:p>
                    <a:p>
                      <a:pPr lvl="0" algn="l">
                        <a:lnSpc>
                          <a:spcPct val="100000"/>
                        </a:lnSpc>
                        <a:spcBef>
                          <a:spcPts val="0"/>
                        </a:spcBef>
                        <a:spcAft>
                          <a:spcPts val="0"/>
                        </a:spcAft>
                        <a:buClr>
                          <a:srgbClr val="003C71"/>
                        </a:buClr>
                        <a:buNone/>
                      </a:pPr>
                      <a:endParaRPr lang="en-US" dirty="0">
                        <a:solidFill>
                          <a:schemeClr val="accent1"/>
                        </a:solidFill>
                      </a:endParaRPr>
                    </a:p>
                    <a:p>
                      <a:pPr lvl="0" algn="l">
                        <a:lnSpc>
                          <a:spcPct val="100000"/>
                        </a:lnSpc>
                        <a:spcBef>
                          <a:spcPts val="0"/>
                        </a:spcBef>
                        <a:spcAft>
                          <a:spcPts val="0"/>
                        </a:spcAft>
                        <a:buClr>
                          <a:srgbClr val="003C71"/>
                        </a:buClr>
                        <a:buNone/>
                      </a:pPr>
                      <a:endParaRPr lang="en-US" dirty="0">
                        <a:solidFill>
                          <a:schemeClr val="accent1"/>
                        </a:solidFill>
                      </a:endParaRPr>
                    </a:p>
                    <a:p>
                      <a:pPr lvl="0" algn="l">
                        <a:lnSpc>
                          <a:spcPct val="100000"/>
                        </a:lnSpc>
                        <a:spcBef>
                          <a:spcPts val="0"/>
                        </a:spcBef>
                        <a:spcAft>
                          <a:spcPts val="0"/>
                        </a:spcAft>
                        <a:buClr>
                          <a:srgbClr val="003C71"/>
                        </a:buClr>
                        <a:buNone/>
                      </a:pPr>
                      <a:endParaRPr lang="en-US" dirty="0">
                        <a:solidFill>
                          <a:schemeClr val="accent1"/>
                        </a:solidFill>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endParaRPr>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br>
                        <a:rPr lang="en-US" dirty="0">
                          <a:solidFill>
                            <a:schemeClr val="accent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279132"/>
            <a:ext cx="11446479" cy="107721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r>
              <a:rPr lang="en-US" sz="1400" b="1" dirty="0">
                <a:solidFill>
                  <a:schemeClr val="bg1"/>
                </a:solidFill>
                <a:latin typeface="+mj-lt"/>
              </a:rPr>
              <a:t>5.FFW.1- Focuses on students' ability to print and use cursive legibly.</a:t>
            </a:r>
          </a:p>
          <a:p>
            <a:r>
              <a:rPr lang="en-US" sz="1400" b="1" dirty="0">
                <a:solidFill>
                  <a:schemeClr val="bg1"/>
                </a:solidFill>
                <a:latin typeface="+mj-lt"/>
              </a:rPr>
              <a:t>5.FFW.1 A/B- Added to highlight the importance of students’ maintaining legible handwriting</a:t>
            </a:r>
            <a:r>
              <a:rPr lang="en-US" sz="1600" b="1" dirty="0">
                <a:solidFill>
                  <a:schemeClr val="bg1"/>
                </a:solidFill>
              </a:rPr>
              <a:t>.</a:t>
            </a:r>
          </a:p>
          <a:p>
            <a:pPr marL="228600" indent="-228600">
              <a:buFont typeface=""/>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3FC0AD20-1BAC-4DBF-B62C-65D6303ED7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7014" y="6315075"/>
            <a:ext cx="406400" cy="406400"/>
          </a:xfrm>
          <a:prstGeom prst="rect">
            <a:avLst/>
          </a:prstGeom>
        </p:spPr>
      </p:pic>
    </p:spTree>
    <p:extLst>
      <p:ext uri="{BB962C8B-B14F-4D97-AF65-F5344CB8AC3E}">
        <p14:creationId xmlns:p14="http://schemas.microsoft.com/office/powerpoint/2010/main" val="376927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740733211"/>
              </p:ext>
            </p:extLst>
          </p:nvPr>
        </p:nvGraphicFramePr>
        <p:xfrm>
          <a:off x="353391" y="544443"/>
          <a:ext cx="11452080" cy="47548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Times New Roman"/>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endParaRPr>
                    </a:p>
                    <a:p>
                      <a:pPr marL="0" lvl="0" indent="0">
                        <a:spcBef>
                          <a:spcPts val="0"/>
                        </a:spcBef>
                        <a:spcAft>
                          <a:spcPts val="0"/>
                        </a:spcAft>
                        <a:buClr>
                          <a:srgbClr val="003C71"/>
                        </a:buClr>
                        <a:buNone/>
                      </a:pPr>
                      <a:endParaRPr lang="en-US" dirty="0">
                        <a:solidFill>
                          <a:schemeClr val="accent1"/>
                        </a:solidFill>
                      </a:endParaRPr>
                    </a:p>
                    <a:p>
                      <a:pPr fontAlgn="t"/>
                      <a:br>
                        <a:rPr lang="en-US" dirty="0">
                          <a:effectLst/>
                          <a:highlight>
                            <a:srgbClr val="FFFFFF"/>
                          </a:highlight>
                        </a:rPr>
                      </a:br>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dirty="0">
                          <a:highlight>
                            <a:srgbClr val="FFFFFF"/>
                          </a:highlight>
                          <a:latin typeface="+mj-lt"/>
                        </a:rPr>
                        <a:t>5.FFW.2 Spelling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combined knowledge of all letter-sound correspondences, syllabication patterns, and morphology (e.g., roots and affixes) to spell accurately.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phoneme-grapheme (sound/symbol) correspondences to decode (read) and encode (spell) grade-level high frequency words with automaticity and accuracy.</a:t>
                      </a:r>
                    </a:p>
                    <a:p>
                      <a:pPr marL="0" lvl="0" indent="0" algn="l">
                        <a:lnSpc>
                          <a:spcPct val="100000"/>
                        </a:lnSpc>
                        <a:spcBef>
                          <a:spcPts val="0"/>
                        </a:spcBef>
                        <a:spcAft>
                          <a:spcPts val="0"/>
                        </a:spcAft>
                        <a:buNone/>
                      </a:pPr>
                      <a:r>
                        <a:rPr lang="en-US" sz="1400" dirty="0">
                          <a:highlight>
                            <a:srgbClr val="FFFFFF"/>
                          </a:highlight>
                          <a:latin typeface="+mj-lt"/>
                        </a:rPr>
                        <a:t>C.     Write grade-level high-frequency words, including decodable and</a:t>
                      </a:r>
                    </a:p>
                    <a:p>
                      <a:pPr marL="0" lvl="0" indent="0" algn="l">
                        <a:lnSpc>
                          <a:spcPct val="100000"/>
                        </a:lnSpc>
                        <a:spcBef>
                          <a:spcPts val="0"/>
                        </a:spcBef>
                        <a:spcAft>
                          <a:spcPts val="0"/>
                        </a:spcAft>
                        <a:buNone/>
                      </a:pPr>
                      <a:r>
                        <a:rPr lang="en-US" sz="1400" dirty="0">
                          <a:highlight>
                            <a:srgbClr val="FFFFFF"/>
                          </a:highlight>
                          <a:latin typeface="+mj-lt"/>
                        </a:rPr>
                        <a:t>         irregular words, with automaticity and accuracy.</a:t>
                      </a:r>
                    </a:p>
                    <a:p>
                      <a:pPr marL="0" lvl="0" indent="0" algn="l">
                        <a:lnSpc>
                          <a:spcPct val="100000"/>
                        </a:lnSpc>
                        <a:spcBef>
                          <a:spcPts val="0"/>
                        </a:spcBef>
                        <a:spcAft>
                          <a:spcPts val="0"/>
                        </a:spcAft>
                        <a:buNone/>
                      </a:pPr>
                      <a:endParaRPr lang="en-US" sz="1400"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endParaRPr>
                    </a:p>
                    <a:p>
                      <a:pPr lvl="0" indent="0" algn="l">
                        <a:lnSpc>
                          <a:spcPct val="100000"/>
                        </a:lnSpc>
                        <a:spcBef>
                          <a:spcPts val="0"/>
                        </a:spcBef>
                        <a:spcAft>
                          <a:spcPts val="0"/>
                        </a:spcAft>
                        <a:buClr>
                          <a:srgbClr val="003C71"/>
                        </a:buClr>
                        <a:buNone/>
                      </a:pPr>
                      <a:endParaRPr lang="en-US" dirty="0">
                        <a:solidFill>
                          <a:schemeClr val="accent1"/>
                        </a:solidFill>
                      </a:endParaRPr>
                    </a:p>
                    <a:p>
                      <a:pPr lvl="0" algn="l">
                        <a:lnSpc>
                          <a:spcPct val="100000"/>
                        </a:lnSpc>
                        <a:spcBef>
                          <a:spcPts val="0"/>
                        </a:spcBef>
                        <a:spcAft>
                          <a:spcPts val="0"/>
                        </a:spcAft>
                        <a:buClr>
                          <a:srgbClr val="003C71"/>
                        </a:buClr>
                        <a:buAutoNum type="alphaUcPeriod"/>
                      </a:pPr>
                      <a:endParaRPr lang="en-US" dirty="0">
                        <a:solidFill>
                          <a:schemeClr val="accent1"/>
                        </a:solidFill>
                      </a:endParaRPr>
                    </a:p>
                    <a:p>
                      <a:pPr lvl="0" algn="l">
                        <a:lnSpc>
                          <a:spcPct val="100000"/>
                        </a:lnSpc>
                        <a:spcBef>
                          <a:spcPts val="0"/>
                        </a:spcBef>
                        <a:spcAft>
                          <a:spcPts val="0"/>
                        </a:spcAft>
                        <a:buClr>
                          <a:srgbClr val="003C71"/>
                        </a:buClr>
                        <a:buNone/>
                      </a:pPr>
                      <a:endParaRPr lang="en-US" dirty="0">
                        <a:solidFill>
                          <a:schemeClr val="accent1"/>
                        </a:solidFill>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endParaRPr>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br>
                        <a:rPr lang="en-US" dirty="0">
                          <a:solidFill>
                            <a:schemeClr val="accent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024821"/>
            <a:ext cx="11446479" cy="126188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r>
              <a:rPr lang="en-US" sz="1400" b="1" dirty="0">
                <a:solidFill>
                  <a:schemeClr val="bg1"/>
                </a:solidFill>
                <a:latin typeface="+mj-lt"/>
              </a:rPr>
              <a:t>5.FFW.2- Focuses on grade level expectations for students’ spelling. </a:t>
            </a:r>
          </a:p>
          <a:p>
            <a:r>
              <a:rPr lang="en-US" sz="1400" b="1" dirty="0">
                <a:solidFill>
                  <a:schemeClr val="bg1"/>
                </a:solidFill>
                <a:latin typeface="+mj-lt"/>
              </a:rPr>
              <a:t>5.FFW.2 A/B Increased the rigor and provides specification for the skills addressed in 5.8j in the 2017 Standards.</a:t>
            </a:r>
            <a:endParaRPr lang="en-US" sz="1600" dirty="0">
              <a:latin typeface="+mj-lt"/>
              <a:cs typeface="Calibri"/>
            </a:endParaRPr>
          </a:p>
          <a:p>
            <a:pPr>
              <a:buFont typeface="Arial"/>
              <a:buChar char="•"/>
            </a:pPr>
            <a:endParaRPr lang="en-US" sz="1600" dirty="0">
              <a:latin typeface="+mj-lt"/>
              <a:cs typeface="Calibri"/>
            </a:endParaRPr>
          </a:p>
          <a:p>
            <a:pPr marL="228600" indent="-228600">
              <a:buFont typeface=""/>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8E4F9CCD-F579-458F-A496-8046123283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7647" y="6315075"/>
            <a:ext cx="406400" cy="406400"/>
          </a:xfrm>
          <a:prstGeom prst="rect">
            <a:avLst/>
          </a:prstGeom>
        </p:spPr>
      </p:pic>
    </p:spTree>
    <p:extLst>
      <p:ext uri="{BB962C8B-B14F-4D97-AF65-F5344CB8AC3E}">
        <p14:creationId xmlns:p14="http://schemas.microsoft.com/office/powerpoint/2010/main" val="332538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29</a:t>
            </a:fld>
            <a:endParaRPr lang="en-US"/>
          </a:p>
        </p:txBody>
      </p:sp>
      <p:pic>
        <p:nvPicPr>
          <p:cNvPr id="5" name="Recorded Sound">
            <a:hlinkClick r:id="" action="ppaction://media"/>
            <a:extLst>
              <a:ext uri="{FF2B5EF4-FFF2-40B4-BE49-F238E27FC236}">
                <a16:creationId xmlns:a16="http://schemas.microsoft.com/office/drawing/2014/main" id="{F647B6E7-ECB7-4576-88D9-576A978DE1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8609" y="6288494"/>
            <a:ext cx="406400" cy="406400"/>
          </a:xfrm>
          <a:prstGeom prst="rect">
            <a:avLst/>
          </a:prstGeom>
        </p:spPr>
      </p:pic>
    </p:spTree>
    <p:extLst>
      <p:ext uri="{BB962C8B-B14F-4D97-AF65-F5344CB8AC3E}">
        <p14:creationId xmlns:p14="http://schemas.microsoft.com/office/powerpoint/2010/main" val="31410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dirty="0">
              <a:cs typeface="Calibri"/>
            </a:endParaRPr>
          </a:p>
          <a:p>
            <a:r>
              <a:rPr lang="en-US" sz="3200" dirty="0">
                <a:solidFill>
                  <a:srgbClr val="000000"/>
                </a:solidFill>
                <a:latin typeface="+mj-lt"/>
                <a:cs typeface="Arial"/>
              </a:rPr>
              <a:t>Implementation Timeline</a:t>
            </a:r>
            <a:endParaRPr lang="en-US" sz="3200" dirty="0">
              <a:latin typeface="+mj-lt"/>
              <a:cs typeface="Calibri"/>
            </a:endParaRPr>
          </a:p>
          <a:p>
            <a:r>
              <a:rPr lang="en-US" sz="3200" dirty="0">
                <a:solidFill>
                  <a:srgbClr val="000000"/>
                </a:solidFill>
                <a:latin typeface="+mj-lt"/>
                <a:cs typeface="Arial"/>
              </a:rPr>
              <a:t>Resources Currently Available</a:t>
            </a:r>
            <a:endParaRPr lang="en-US" sz="3200" dirty="0">
              <a:latin typeface="+mj-lt"/>
              <a:cs typeface="Calibri"/>
            </a:endParaRPr>
          </a:p>
          <a:p>
            <a:pPr lvl="1"/>
            <a:r>
              <a:rPr lang="en-US" sz="2800" dirty="0">
                <a:solidFill>
                  <a:srgbClr val="000000"/>
                </a:solidFill>
                <a:latin typeface="+mj-lt"/>
                <a:cs typeface="Arial"/>
              </a:rPr>
              <a:t>Standards</a:t>
            </a:r>
            <a:endParaRPr lang="en-US" sz="2800" dirty="0">
              <a:latin typeface="+mj-lt"/>
              <a:cs typeface="Calibri"/>
            </a:endParaRPr>
          </a:p>
          <a:p>
            <a:pPr lvl="1"/>
            <a:r>
              <a:rPr lang="en-US" sz="2800" dirty="0">
                <a:solidFill>
                  <a:srgbClr val="000000"/>
                </a:solidFill>
                <a:latin typeface="+mj-lt"/>
                <a:cs typeface="Arial"/>
              </a:rPr>
              <a:t>Crosswalk (Summary of Revisions) </a:t>
            </a:r>
            <a:endParaRPr lang="en-US" sz="2800" dirty="0">
              <a:latin typeface="+mj-lt"/>
              <a:cs typeface="Calibri"/>
            </a:endParaRPr>
          </a:p>
          <a:p>
            <a:r>
              <a:rPr lang="en-US" sz="3200" dirty="0">
                <a:solidFill>
                  <a:srgbClr val="000000"/>
                </a:solidFill>
                <a:latin typeface="+mj-lt"/>
                <a:cs typeface="Arial"/>
              </a:rPr>
              <a:t>Comparison of 2017 to 2024 Standards</a:t>
            </a:r>
            <a:endParaRPr lang="en-US" sz="3200" dirty="0">
              <a:latin typeface="+mj-lt"/>
              <a:cs typeface="Calibri"/>
            </a:endParaRPr>
          </a:p>
          <a:p>
            <a:pPr lvl="1"/>
            <a:r>
              <a:rPr lang="en-US" sz="2800" dirty="0">
                <a:solidFill>
                  <a:srgbClr val="000000"/>
                </a:solidFill>
                <a:latin typeface="+mj-lt"/>
                <a:cs typeface="Arial"/>
              </a:rPr>
              <a:t>Strands </a:t>
            </a:r>
            <a:endParaRPr lang="en-US" sz="2800" dirty="0">
              <a:latin typeface="+mj-lt"/>
              <a:cs typeface="Calibri"/>
            </a:endParaRPr>
          </a:p>
          <a:p>
            <a:pPr lvl="1"/>
            <a:r>
              <a:rPr lang="en-US" sz="2800" dirty="0">
                <a:solidFill>
                  <a:srgbClr val="000000"/>
                </a:solidFill>
                <a:latin typeface="+mj-lt"/>
                <a:cs typeface="Arial"/>
              </a:rPr>
              <a:t>Content</a:t>
            </a:r>
            <a:r>
              <a:rPr lang="en-US" sz="2800" dirty="0">
                <a:solidFill>
                  <a:srgbClr val="000000"/>
                </a:solidFill>
                <a:latin typeface="+mj-lt"/>
                <a:ea typeface="+mn-lt"/>
                <a:cs typeface="Arial"/>
              </a:rPr>
              <a:t> </a:t>
            </a:r>
            <a:endParaRPr lang="en-US" sz="2800" dirty="0">
              <a:latin typeface="+mj-lt"/>
              <a:cs typeface="Calibri"/>
            </a:endParaRPr>
          </a:p>
          <a:p>
            <a:endParaRPr lang="en-US" dirty="0"/>
          </a:p>
          <a:p>
            <a:endParaRPr lang="en-US" sz="3200" i="1" dirty="0">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5" name="Recorded Sound">
            <a:hlinkClick r:id="" action="ppaction://media"/>
            <a:extLst>
              <a:ext uri="{FF2B5EF4-FFF2-40B4-BE49-F238E27FC236}">
                <a16:creationId xmlns:a16="http://schemas.microsoft.com/office/drawing/2014/main" id="{554594F0-3455-4C50-A0BB-F9E267F27A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7355" y="6179801"/>
            <a:ext cx="406400" cy="406400"/>
          </a:xfrm>
          <a:prstGeom prst="rect">
            <a:avLst/>
          </a:prstGeom>
        </p:spPr>
      </p:pic>
    </p:spTree>
    <p:extLst>
      <p:ext uri="{BB962C8B-B14F-4D97-AF65-F5344CB8AC3E}">
        <p14:creationId xmlns:p14="http://schemas.microsoft.com/office/powerpoint/2010/main" val="28685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18147729"/>
              </p:ext>
            </p:extLst>
          </p:nvPr>
        </p:nvGraphicFramePr>
        <p:xfrm>
          <a:off x="353391" y="544443"/>
          <a:ext cx="11452080" cy="52730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5.7 The student will write in a variety of forms to include narrative, descriptive, expository, and persuasive. </a:t>
                      </a:r>
                    </a:p>
                    <a:p>
                      <a:pPr marL="0" lvl="0" indent="0" algn="l">
                        <a:lnSpc>
                          <a:spcPct val="100000"/>
                        </a:lnSpc>
                        <a:spcBef>
                          <a:spcPts val="0"/>
                        </a:spcBef>
                        <a:spcAft>
                          <a:spcPts val="0"/>
                        </a:spcAft>
                        <a:buNone/>
                      </a:pPr>
                      <a:r>
                        <a:rPr lang="en-US" sz="1400" dirty="0">
                          <a:latin typeface="+mj-lt"/>
                        </a:rPr>
                        <a:t>e)     Organize information to convey a central idea. </a:t>
                      </a:r>
                    </a:p>
                    <a:p>
                      <a:pPr marL="0" lvl="0" indent="0" algn="l">
                        <a:lnSpc>
                          <a:spcPct val="100000"/>
                        </a:lnSpc>
                        <a:spcBef>
                          <a:spcPts val="0"/>
                        </a:spcBef>
                        <a:spcAft>
                          <a:spcPts val="0"/>
                        </a:spcAft>
                        <a:buNone/>
                      </a:pPr>
                      <a:r>
                        <a:rPr lang="en-US" sz="1400" dirty="0">
                          <a:latin typeface="+mj-lt"/>
                        </a:rPr>
                        <a:t>f)      Recognize different forms of writing have different patterns of</a:t>
                      </a:r>
                    </a:p>
                    <a:p>
                      <a:pPr marL="0" lvl="0" indent="0" algn="l">
                        <a:lnSpc>
                          <a:spcPct val="100000"/>
                        </a:lnSpc>
                        <a:spcBef>
                          <a:spcPts val="0"/>
                        </a:spcBef>
                        <a:spcAft>
                          <a:spcPts val="0"/>
                        </a:spcAft>
                        <a:buNone/>
                      </a:pPr>
                      <a:r>
                        <a:rPr lang="en-US" sz="1400" dirty="0">
                          <a:latin typeface="+mj-lt"/>
                        </a:rPr>
                        <a:t>         organization including story structure for narrative writing. </a:t>
                      </a:r>
                    </a:p>
                    <a:p>
                      <a:pPr marL="0" lvl="0" indent="0" algn="l">
                        <a:lnSpc>
                          <a:spcPct val="100000"/>
                        </a:lnSpc>
                        <a:spcBef>
                          <a:spcPts val="0"/>
                        </a:spcBef>
                        <a:spcAft>
                          <a:spcPts val="0"/>
                        </a:spcAft>
                        <a:buNone/>
                      </a:pPr>
                      <a:r>
                        <a:rPr lang="en-US" sz="1400" dirty="0">
                          <a:latin typeface="+mj-lt"/>
                        </a:rPr>
                        <a:t>h)     Clearly state a position including supporting reasons and evidence</a:t>
                      </a:r>
                    </a:p>
                    <a:p>
                      <a:pPr marL="0" lvl="0" indent="0" algn="l">
                        <a:lnSpc>
                          <a:spcPct val="100000"/>
                        </a:lnSpc>
                        <a:spcBef>
                          <a:spcPts val="0"/>
                        </a:spcBef>
                        <a:spcAft>
                          <a:spcPts val="0"/>
                        </a:spcAft>
                        <a:buNone/>
                      </a:pPr>
                      <a:r>
                        <a:rPr lang="en-US" sz="1400" dirty="0">
                          <a:latin typeface="+mj-lt"/>
                        </a:rPr>
                        <a:t>         to persuade the intended audience. </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5.W.1 Modes and Purposes for Writing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Write personal or fictional narratives in prose or poetic form that organize the writing around a central problem, conflict, or experience using descriptions or dialogue to develop the experience(s). </a:t>
                      </a:r>
                    </a:p>
                    <a:p>
                      <a:pPr marL="342900" lvl="0" indent="-342900" algn="l">
                        <a:lnSpc>
                          <a:spcPct val="100000"/>
                        </a:lnSpc>
                        <a:spcBef>
                          <a:spcPts val="0"/>
                        </a:spcBef>
                        <a:spcAft>
                          <a:spcPts val="0"/>
                        </a:spcAft>
                        <a:buAutoNum type="alphaUcPeriod"/>
                      </a:pPr>
                      <a:r>
                        <a:rPr lang="en-US" sz="1400" dirty="0">
                          <a:highlight>
                            <a:srgbClr val="FFFFFF"/>
                          </a:highlight>
                          <a:latin typeface="+mj-lt"/>
                        </a:rPr>
                        <a:t>Write expository texts to examine a topic and convey ideas that develop the focus with relevant facts, concrete details, and examples from multiple sources and are grouped logically. </a:t>
                      </a:r>
                    </a:p>
                    <a:p>
                      <a:pPr marL="342900" lvl="0" indent="-342900" algn="l">
                        <a:lnSpc>
                          <a:spcPct val="100000"/>
                        </a:lnSpc>
                        <a:spcBef>
                          <a:spcPts val="0"/>
                        </a:spcBef>
                        <a:spcAft>
                          <a:spcPts val="0"/>
                        </a:spcAft>
                        <a:buAutoNum type="alphaUcPeriod"/>
                      </a:pPr>
                      <a:r>
                        <a:rPr lang="en-US" sz="1400" dirty="0">
                          <a:highlight>
                            <a:srgbClr val="FFFFFF"/>
                          </a:highlight>
                          <a:latin typeface="+mj-lt"/>
                        </a:rPr>
                        <a:t>Write persuasive pieces on topics or texts, including media messages, supporting a clear perspective with adequate facts, reasons, and logically grouped information. </a:t>
                      </a:r>
                    </a:p>
                    <a:p>
                      <a:pPr marL="342900" lvl="0" indent="-342900" algn="l">
                        <a:lnSpc>
                          <a:spcPct val="100000"/>
                        </a:lnSpc>
                        <a:spcBef>
                          <a:spcPts val="0"/>
                        </a:spcBef>
                        <a:spcAft>
                          <a:spcPts val="0"/>
                        </a:spcAft>
                        <a:buAutoNum type="alphaUcPeriod"/>
                      </a:pPr>
                      <a:r>
                        <a:rPr lang="en-US" sz="1400" dirty="0">
                          <a:highlight>
                            <a:srgbClr val="FFFFFF"/>
                          </a:highlight>
                          <a:latin typeface="+mj-lt"/>
                        </a:rPr>
                        <a:t>Write in response to texts read (including summaries, reflections, and descriptions) in which students demonstrate their thinking with details, examples, and other evidence from the text that are logically grouped.</a:t>
                      </a: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336480"/>
            <a:ext cx="11446479" cy="138499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5.W.1 A- New standard that specifies organizing personal and fictional narratives using event sequences.</a:t>
            </a:r>
            <a:endParaRPr lang="en-US" sz="1600" b="1" dirty="0">
              <a:solidFill>
                <a:schemeClr val="bg1"/>
              </a:solidFill>
              <a:latin typeface="+mj-lt"/>
              <a:ea typeface="+mn-lt"/>
              <a:cs typeface="+mn-lt"/>
            </a:endParaRPr>
          </a:p>
          <a:p>
            <a:pPr marL="285750" indent="-285750">
              <a:buFont typeface="Arial"/>
              <a:buChar char="•"/>
            </a:pPr>
            <a:r>
              <a:rPr lang="en-US" sz="1400" b="1" dirty="0">
                <a:solidFill>
                  <a:schemeClr val="bg1"/>
                </a:solidFill>
                <a:latin typeface="+mj-lt"/>
              </a:rPr>
              <a:t>5.W.1 B- New standard that specifies writing explanatory texts that develops with facts and details. </a:t>
            </a:r>
          </a:p>
          <a:p>
            <a:pPr marL="285750" indent="-285750">
              <a:buFont typeface="Arial"/>
              <a:buChar char="•"/>
            </a:pPr>
            <a:r>
              <a:rPr lang="en-US" sz="1400" b="1" dirty="0">
                <a:solidFill>
                  <a:schemeClr val="bg1"/>
                </a:solidFill>
                <a:latin typeface="+mj-lt"/>
              </a:rPr>
              <a:t>5.W.1 C- New standard that specifies writing persuasive texts using facts and reasons.  </a:t>
            </a:r>
          </a:p>
          <a:p>
            <a:pPr marL="285750" indent="-285750">
              <a:buFont typeface="Arial"/>
              <a:buChar char="•"/>
            </a:pPr>
            <a:r>
              <a:rPr lang="en-US" sz="1400" b="1" dirty="0">
                <a:solidFill>
                  <a:schemeClr val="bg1"/>
                </a:solidFill>
                <a:latin typeface="+mj-lt"/>
              </a:rPr>
              <a:t>5.W.1 D-New standard that applies writing knowledge to response to what is read/heard and include details from the text for support.</a:t>
            </a:r>
            <a:endParaRPr lang="en-US" dirty="0"/>
          </a:p>
        </p:txBody>
      </p:sp>
      <p:pic>
        <p:nvPicPr>
          <p:cNvPr id="2" name="Recorded Sound">
            <a:hlinkClick r:id="" action="ppaction://media"/>
            <a:extLst>
              <a:ext uri="{FF2B5EF4-FFF2-40B4-BE49-F238E27FC236}">
                <a16:creationId xmlns:a16="http://schemas.microsoft.com/office/drawing/2014/main" id="{E18B2E56-683A-4CDF-A1A4-64D11E4DD6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2209" y="6286976"/>
            <a:ext cx="406400" cy="406400"/>
          </a:xfrm>
          <a:prstGeom prst="rect">
            <a:avLst/>
          </a:prstGeom>
        </p:spPr>
      </p:pic>
    </p:spTree>
    <p:extLst>
      <p:ext uri="{BB962C8B-B14F-4D97-AF65-F5344CB8AC3E}">
        <p14:creationId xmlns:p14="http://schemas.microsoft.com/office/powerpoint/2010/main" val="281791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733829793"/>
              </p:ext>
            </p:extLst>
          </p:nvPr>
        </p:nvGraphicFramePr>
        <p:xfrm>
          <a:off x="353391" y="544443"/>
          <a:ext cx="11452080" cy="53949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4.7b The student will write in a variety of forms to include narrative, descriptive, opinion, and expository.</a:t>
                      </a:r>
                    </a:p>
                    <a:p>
                      <a:pPr lvl="0" algn="l">
                        <a:lnSpc>
                          <a:spcPct val="100000"/>
                        </a:lnSpc>
                        <a:spcBef>
                          <a:spcPts val="0"/>
                        </a:spcBef>
                        <a:spcAft>
                          <a:spcPts val="0"/>
                        </a:spcAft>
                        <a:buNone/>
                      </a:pPr>
                      <a:r>
                        <a:rPr lang="en-US" sz="1400" b="0" dirty="0">
                          <a:latin typeface="+mj-lt"/>
                        </a:rPr>
                        <a:t>b)    Select audience and purpose</a:t>
                      </a:r>
                      <a:r>
                        <a:rPr lang="en-US" sz="1400" b="1" dirty="0">
                          <a:latin typeface="+mj-lt"/>
                        </a:rPr>
                        <a:t>.</a:t>
                      </a:r>
                      <a:endParaRPr lang="en-US" sz="1400" b="0" dirty="0">
                        <a:latin typeface="+mj-lt"/>
                      </a:endParaRPr>
                    </a:p>
                    <a:p>
                      <a:pPr lvl="0" algn="l">
                        <a:lnSpc>
                          <a:spcPct val="100000"/>
                        </a:lnSpc>
                        <a:spcBef>
                          <a:spcPts val="0"/>
                        </a:spcBef>
                        <a:spcAft>
                          <a:spcPts val="0"/>
                        </a:spcAft>
                        <a:buNone/>
                      </a:pPr>
                      <a:endParaRPr lang="en-US" sz="900" b="1" dirty="0">
                        <a:latin typeface="+mj-lt"/>
                      </a:endParaRPr>
                    </a:p>
                    <a:p>
                      <a:pPr lvl="0" algn="l">
                        <a:lnSpc>
                          <a:spcPct val="100000"/>
                        </a:lnSpc>
                        <a:spcBef>
                          <a:spcPts val="0"/>
                        </a:spcBef>
                        <a:spcAft>
                          <a:spcPts val="0"/>
                        </a:spcAft>
                        <a:buNone/>
                      </a:pPr>
                      <a:r>
                        <a:rPr lang="en-US" sz="1400" b="1" dirty="0">
                          <a:latin typeface="+mj-lt"/>
                        </a:rPr>
                        <a:t>5.7 The student will write in a variety of forms to include narrative, descriptive, expository, and persuasive. </a:t>
                      </a:r>
                    </a:p>
                    <a:p>
                      <a:pPr marL="342900" lvl="0" indent="-342900" algn="l">
                        <a:lnSpc>
                          <a:spcPct val="100000"/>
                        </a:lnSpc>
                        <a:spcBef>
                          <a:spcPts val="0"/>
                        </a:spcBef>
                        <a:spcAft>
                          <a:spcPts val="0"/>
                        </a:spcAft>
                        <a:buAutoNum type="alphaLcParenR"/>
                      </a:pPr>
                      <a:r>
                        <a:rPr lang="en-US" sz="1400" dirty="0">
                          <a:latin typeface="+mj-lt"/>
                        </a:rPr>
                        <a:t>Engage in writing as a process. </a:t>
                      </a:r>
                    </a:p>
                    <a:p>
                      <a:pPr marL="342900" lvl="0" indent="-342900" algn="l">
                        <a:lnSpc>
                          <a:spcPct val="100000"/>
                        </a:lnSpc>
                        <a:spcBef>
                          <a:spcPts val="0"/>
                        </a:spcBef>
                        <a:spcAft>
                          <a:spcPts val="0"/>
                        </a:spcAft>
                        <a:buAutoNum type="alphaLcParenR"/>
                      </a:pPr>
                      <a:r>
                        <a:rPr lang="en-US" sz="1400" dirty="0">
                          <a:latin typeface="+mj-lt"/>
                        </a:rPr>
                        <a:t>Select audience and purpose. </a:t>
                      </a:r>
                    </a:p>
                    <a:p>
                      <a:pPr marL="342900" lvl="0" indent="-342900" algn="l">
                        <a:lnSpc>
                          <a:spcPct val="100000"/>
                        </a:lnSpc>
                        <a:spcBef>
                          <a:spcPts val="0"/>
                        </a:spcBef>
                        <a:spcAft>
                          <a:spcPts val="0"/>
                        </a:spcAft>
                        <a:buAutoNum type="alphaLcParenR"/>
                      </a:pPr>
                      <a:r>
                        <a:rPr lang="en-US" sz="1400" dirty="0">
                          <a:latin typeface="+mj-lt"/>
                        </a:rPr>
                        <a:t>Use a variety of prewriting strategies. </a:t>
                      </a:r>
                    </a:p>
                    <a:p>
                      <a:pPr marL="342900" lvl="0" indent="-342900" algn="l">
                        <a:lnSpc>
                          <a:spcPct val="100000"/>
                        </a:lnSpc>
                        <a:spcBef>
                          <a:spcPts val="0"/>
                        </a:spcBef>
                        <a:spcAft>
                          <a:spcPts val="0"/>
                        </a:spcAft>
                        <a:buAutoNum type="alphaLcParenR"/>
                      </a:pPr>
                      <a:r>
                        <a:rPr lang="en-US" sz="1400" dirty="0">
                          <a:latin typeface="+mj-lt"/>
                        </a:rPr>
                        <a:t>Introduce and develop a topic, incorporating evidence and supporting details. </a:t>
                      </a:r>
                    </a:p>
                    <a:p>
                      <a:pPr marL="342900" lvl="0" indent="-342900" algn="l">
                        <a:lnSpc>
                          <a:spcPct val="100000"/>
                        </a:lnSpc>
                        <a:spcBef>
                          <a:spcPts val="0"/>
                        </a:spcBef>
                        <a:spcAft>
                          <a:spcPts val="0"/>
                        </a:spcAft>
                        <a:buAutoNum type="alphaLcParenR"/>
                      </a:pPr>
                      <a:r>
                        <a:rPr lang="en-US" sz="1400" dirty="0">
                          <a:latin typeface="+mj-lt"/>
                        </a:rPr>
                        <a:t>Organize information to convey a central idea. </a:t>
                      </a:r>
                    </a:p>
                    <a:p>
                      <a:pPr marL="342900" lvl="0" indent="-342900" algn="l">
                        <a:lnSpc>
                          <a:spcPct val="100000"/>
                        </a:lnSpc>
                        <a:spcBef>
                          <a:spcPts val="0"/>
                        </a:spcBef>
                        <a:spcAft>
                          <a:spcPts val="0"/>
                        </a:spcAft>
                        <a:buAutoNum type="alphaLcParenR"/>
                      </a:pPr>
                      <a:r>
                        <a:rPr lang="en-US" sz="1400" dirty="0">
                          <a:latin typeface="+mj-lt"/>
                        </a:rPr>
                        <a:t>Recognize different forms of writing have different patterns of organization including story structure for narrative writing. </a:t>
                      </a:r>
                    </a:p>
                    <a:p>
                      <a:pPr marL="342900" lvl="0" indent="-342900" algn="l">
                        <a:lnSpc>
                          <a:spcPct val="100000"/>
                        </a:lnSpc>
                        <a:spcBef>
                          <a:spcPts val="0"/>
                        </a:spcBef>
                        <a:spcAft>
                          <a:spcPts val="0"/>
                        </a:spcAft>
                        <a:buAutoNum type="alphaLcParenR"/>
                      </a:pPr>
                      <a:r>
                        <a:rPr lang="en-US" sz="1400" dirty="0">
                          <a:latin typeface="+mj-lt"/>
                        </a:rPr>
                        <a:t>Write a clear topic sentence focusing on the main idea. </a:t>
                      </a:r>
                    </a:p>
                    <a:p>
                      <a:pPr marL="342900" lvl="0" indent="-342900" algn="l">
                        <a:lnSpc>
                          <a:spcPct val="100000"/>
                        </a:lnSpc>
                        <a:spcBef>
                          <a:spcPts val="0"/>
                        </a:spcBef>
                        <a:spcAft>
                          <a:spcPts val="0"/>
                        </a:spcAft>
                        <a:buAutoNum type="alphaLcParenR"/>
                      </a:pPr>
                      <a:r>
                        <a:rPr lang="en-US" sz="1400" dirty="0">
                          <a:latin typeface="+mj-lt"/>
                        </a:rPr>
                        <a:t>Clearly state a position including supporting reasons and evidence to persuade the intended audience. </a:t>
                      </a:r>
                    </a:p>
                    <a:p>
                      <a:pPr marL="0" lvl="0" indent="0" algn="l">
                        <a:lnSpc>
                          <a:spcPct val="100000"/>
                        </a:lnSpc>
                        <a:spcBef>
                          <a:spcPts val="0"/>
                        </a:spcBef>
                        <a:spcAft>
                          <a:spcPts val="0"/>
                        </a:spcAft>
                        <a:buNone/>
                      </a:pPr>
                      <a:r>
                        <a:rPr lang="en-US" sz="1400" dirty="0">
                          <a:latin typeface="+mj-lt"/>
                        </a:rPr>
                        <a:t>j)     Use precise and descriptive vocabulary to create tone and voice. </a:t>
                      </a:r>
                    </a:p>
                    <a:p>
                      <a:pPr marL="0" lvl="0" indent="0" algn="l">
                        <a:lnSpc>
                          <a:spcPct val="100000"/>
                        </a:lnSpc>
                        <a:spcBef>
                          <a:spcPts val="0"/>
                        </a:spcBef>
                        <a:spcAft>
                          <a:spcPts val="0"/>
                        </a:spcAft>
                        <a:buNone/>
                      </a:pPr>
                      <a:r>
                        <a:rPr lang="en-US" sz="1400" dirty="0">
                          <a:latin typeface="+mj-lt"/>
                        </a:rPr>
                        <a:t>k)    Vary sentence structure by using transition words and</a:t>
                      </a:r>
                    </a:p>
                    <a:p>
                      <a:pPr marL="0" lvl="0" indent="0" algn="l">
                        <a:lnSpc>
                          <a:spcPct val="100000"/>
                        </a:lnSpc>
                        <a:spcBef>
                          <a:spcPts val="0"/>
                        </a:spcBef>
                        <a:spcAft>
                          <a:spcPts val="0"/>
                        </a:spcAft>
                        <a:buNone/>
                      </a:pPr>
                      <a:r>
                        <a:rPr lang="en-US" sz="1400" dirty="0">
                          <a:latin typeface="+mj-lt"/>
                        </a:rPr>
                        <a:t>        prepositional phrases. </a:t>
                      </a:r>
                      <a:br>
                        <a:rPr lang="en-US" dirty="0">
                          <a:latin typeface="+mj-lt"/>
                        </a:rPr>
                      </a:br>
                      <a:endParaRPr lang="en-US" sz="1100" b="0" i="0" u="none" strike="noStrike" noProof="0" dirty="0">
                        <a:solidFill>
                          <a:srgbClr val="000000"/>
                        </a:solidFill>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5.W.2 Organization and Composition</a:t>
                      </a:r>
                    </a:p>
                    <a:p>
                      <a:pPr marL="342900" lvl="0" indent="-342900" algn="l">
                        <a:lnSpc>
                          <a:spcPct val="100000"/>
                        </a:lnSpc>
                        <a:spcBef>
                          <a:spcPts val="0"/>
                        </a:spcBef>
                        <a:spcAft>
                          <a:spcPts val="0"/>
                        </a:spcAft>
                        <a:buAutoNum type="alphaUcPeriod"/>
                      </a:pPr>
                      <a:r>
                        <a:rPr lang="en-US" sz="1400" dirty="0">
                          <a:highlight>
                            <a:srgbClr val="FFFFFF"/>
                          </a:highlight>
                          <a:latin typeface="+mj-lt"/>
                        </a:rPr>
                        <a:t>Engage in writing as a process to compose well-developed paragraphs. This includes: </a:t>
                      </a:r>
                    </a:p>
                    <a:p>
                      <a:pPr marL="400050" lvl="0" indent="-400050" algn="l">
                        <a:lnSpc>
                          <a:spcPct val="100000"/>
                        </a:lnSpc>
                        <a:spcBef>
                          <a:spcPts val="0"/>
                        </a:spcBef>
                        <a:spcAft>
                          <a:spcPts val="0"/>
                        </a:spcAft>
                        <a:buAutoNum type="romanLcPeriod"/>
                      </a:pPr>
                      <a:r>
                        <a:rPr lang="en-US" sz="1400" dirty="0">
                          <a:highlight>
                            <a:srgbClr val="FFFFFF"/>
                          </a:highlight>
                          <a:latin typeface="+mj-lt"/>
                        </a:rPr>
                        <a:t>Introducing a clear topic sentence and logically organizing ideas and factual evidence to support the position in persuasive writing. </a:t>
                      </a:r>
                    </a:p>
                    <a:p>
                      <a:pPr marL="400050" lvl="0" indent="-400050" algn="l">
                        <a:lnSpc>
                          <a:spcPct val="100000"/>
                        </a:lnSpc>
                        <a:spcBef>
                          <a:spcPts val="0"/>
                        </a:spcBef>
                        <a:spcAft>
                          <a:spcPts val="0"/>
                        </a:spcAft>
                        <a:buAutoNum type="romanLcPeriod"/>
                      </a:pPr>
                      <a:r>
                        <a:rPr lang="en-US" sz="1400" dirty="0">
                          <a:highlight>
                            <a:srgbClr val="FFFFFF"/>
                          </a:highlight>
                          <a:latin typeface="+mj-lt"/>
                        </a:rPr>
                        <a:t>Developing, selecting, and organizing ideas relevant to topic, purpose, and genre, using precise and descriptive language and tone-specific vocabulary to enhance the central idea, tone, and voice. </a:t>
                      </a:r>
                    </a:p>
                    <a:p>
                      <a:pPr marL="400050" lvl="0" indent="-400050" algn="l">
                        <a:lnSpc>
                          <a:spcPct val="100000"/>
                        </a:lnSpc>
                        <a:spcBef>
                          <a:spcPts val="0"/>
                        </a:spcBef>
                        <a:spcAft>
                          <a:spcPts val="0"/>
                        </a:spcAft>
                        <a:buAutoNum type="romanLcPeriod"/>
                      </a:pPr>
                      <a:r>
                        <a:rPr lang="en-US" sz="1400" dirty="0">
                          <a:highlight>
                            <a:srgbClr val="FFFFFF"/>
                          </a:highlight>
                          <a:latin typeface="+mj-lt"/>
                        </a:rPr>
                        <a:t>Using transition words and prepositional phrases for sentence variety and link one sentence and paragraph to another. </a:t>
                      </a:r>
                    </a:p>
                    <a:p>
                      <a:pPr marL="400050" lvl="0" indent="-400050" algn="l">
                        <a:lnSpc>
                          <a:spcPct val="100000"/>
                        </a:lnSpc>
                        <a:spcBef>
                          <a:spcPts val="0"/>
                        </a:spcBef>
                        <a:spcAft>
                          <a:spcPts val="0"/>
                        </a:spcAft>
                        <a:buAutoNum type="romanLcPeriod"/>
                      </a:pPr>
                      <a:r>
                        <a:rPr lang="en-US" sz="1400" dirty="0">
                          <a:highlight>
                            <a:srgbClr val="FFFFFF"/>
                          </a:highlight>
                          <a:latin typeface="+mj-lt"/>
                        </a:rPr>
                        <a:t>Providing a concluding statement or section.</a:t>
                      </a:r>
                      <a:endParaRPr lang="en-US" sz="1400" b="1"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292974"/>
            <a:ext cx="11446479" cy="141577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mj-lt"/>
                <a:ea typeface="+mn-lt"/>
                <a:cs typeface="+mn-lt"/>
              </a:rPr>
              <a:t>Revisions</a:t>
            </a:r>
            <a:r>
              <a:rPr lang="en-US" sz="1600" b="1" dirty="0">
                <a:solidFill>
                  <a:srgbClr val="FFFFFF"/>
                </a:solidFill>
                <a:latin typeface="+mj-lt"/>
                <a:ea typeface="+mn-lt"/>
                <a:cs typeface="+mn-lt"/>
              </a:rPr>
              <a:t>:</a:t>
            </a:r>
            <a:endParaRPr lang="en-US" sz="1400" dirty="0">
              <a:solidFill>
                <a:schemeClr val="bg1"/>
              </a:solidFill>
              <a:latin typeface="+mj-lt"/>
              <a:ea typeface="+mn-lt"/>
              <a:cs typeface="+mn-lt"/>
            </a:endParaRPr>
          </a:p>
          <a:p>
            <a:pPr marL="285750" indent="-285750">
              <a:buFont typeface="Arial"/>
              <a:buChar char="•"/>
            </a:pPr>
            <a:r>
              <a:rPr lang="en-US" sz="1400" b="1" dirty="0">
                <a:solidFill>
                  <a:schemeClr val="bg1"/>
                </a:solidFill>
                <a:latin typeface="+mj-lt"/>
              </a:rPr>
              <a:t>5.W.2 A- Combines and increases the rigor for the skills addressed in 5.7 e/f/h in the 2017 Standards.</a:t>
            </a:r>
          </a:p>
          <a:p>
            <a:pPr marL="285750" indent="-285750">
              <a:buFont typeface="Arial"/>
              <a:buChar char="•"/>
            </a:pPr>
            <a:r>
              <a:rPr lang="en-US" sz="1400" b="1" dirty="0">
                <a:solidFill>
                  <a:schemeClr val="bg1"/>
                </a:solidFill>
                <a:latin typeface="+mj-lt"/>
              </a:rPr>
              <a:t>5.W.2 A </a:t>
            </a:r>
            <a:r>
              <a:rPr lang="en-US" sz="1400" b="1" dirty="0" err="1">
                <a:solidFill>
                  <a:schemeClr val="bg1"/>
                </a:solidFill>
                <a:latin typeface="+mj-lt"/>
              </a:rPr>
              <a:t>i</a:t>
            </a:r>
            <a:r>
              <a:rPr lang="en-US" sz="1400" b="1" dirty="0">
                <a:solidFill>
                  <a:schemeClr val="bg1"/>
                </a:solidFill>
                <a:latin typeface="+mj-lt"/>
              </a:rPr>
              <a:t>-  Combines and increases the rigor for the skills addressed in 5.7 b/d/g/j in the 2017 Standards. </a:t>
            </a:r>
          </a:p>
          <a:p>
            <a:pPr marL="285750" indent="-285750">
              <a:buFont typeface="Arial"/>
              <a:buChar char="•"/>
            </a:pPr>
            <a:r>
              <a:rPr lang="en-US" sz="1400" b="1" dirty="0">
                <a:solidFill>
                  <a:schemeClr val="bg1"/>
                </a:solidFill>
                <a:latin typeface="+mj-lt"/>
              </a:rPr>
              <a:t>5.W.2 A ii- Combines and increases the rigor for the skills addressed in 4.7 b in the 2017 Standards. </a:t>
            </a:r>
          </a:p>
          <a:p>
            <a:pPr marL="285750" indent="-285750">
              <a:buFont typeface="Arial"/>
              <a:buChar char="•"/>
            </a:pPr>
            <a:r>
              <a:rPr lang="en-US" sz="1400" b="1" dirty="0">
                <a:solidFill>
                  <a:schemeClr val="bg1"/>
                </a:solidFill>
                <a:latin typeface="+mj-lt"/>
              </a:rPr>
              <a:t>5.W.2 A iii- Addresses and provides specification for the skills addressed in 5.7 k in the 2017 Standards.</a:t>
            </a:r>
          </a:p>
          <a:p>
            <a:pPr marL="285750" indent="-285750">
              <a:buFont typeface="Arial"/>
              <a:buChar char="•"/>
            </a:pPr>
            <a:r>
              <a:rPr lang="en-US" sz="1400" b="1" dirty="0">
                <a:solidFill>
                  <a:schemeClr val="bg1"/>
                </a:solidFill>
                <a:latin typeface="+mj-lt"/>
              </a:rPr>
              <a:t>5.W.2 A iv- New standard that highlights the importance of providing a concluding statement or section.</a:t>
            </a:r>
            <a:endParaRPr lang="en-US" sz="1600" dirty="0">
              <a:latin typeface="+mj-lt"/>
            </a:endParaRPr>
          </a:p>
        </p:txBody>
      </p:sp>
      <p:pic>
        <p:nvPicPr>
          <p:cNvPr id="2" name="Recorded Sound">
            <a:hlinkClick r:id="" action="ppaction://media"/>
            <a:extLst>
              <a:ext uri="{FF2B5EF4-FFF2-40B4-BE49-F238E27FC236}">
                <a16:creationId xmlns:a16="http://schemas.microsoft.com/office/drawing/2014/main" id="{F734CE10-46AB-4EB1-BDB4-AFE978DCA5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2209" y="6335712"/>
            <a:ext cx="406400" cy="406400"/>
          </a:xfrm>
          <a:prstGeom prst="rect">
            <a:avLst/>
          </a:prstGeom>
        </p:spPr>
      </p:pic>
    </p:spTree>
    <p:extLst>
      <p:ext uri="{BB962C8B-B14F-4D97-AF65-F5344CB8AC3E}">
        <p14:creationId xmlns:p14="http://schemas.microsoft.com/office/powerpoint/2010/main" val="292066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47624408"/>
              </p:ext>
            </p:extLst>
          </p:nvPr>
        </p:nvGraphicFramePr>
        <p:xfrm>
          <a:off x="353391" y="544443"/>
          <a:ext cx="11452080" cy="54711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5.7 The student will write in a variety of forms to include narrative, descriptive, expository, and persuasive. </a:t>
                      </a:r>
                    </a:p>
                    <a:p>
                      <a:pPr marL="0" lvl="0" indent="0" algn="l">
                        <a:lnSpc>
                          <a:spcPct val="100000"/>
                        </a:lnSpc>
                        <a:spcBef>
                          <a:spcPts val="0"/>
                        </a:spcBef>
                        <a:spcAft>
                          <a:spcPts val="0"/>
                        </a:spcAft>
                        <a:buNone/>
                      </a:pPr>
                      <a:r>
                        <a:rPr lang="en-US" sz="1400" dirty="0">
                          <a:latin typeface="+mj-lt"/>
                        </a:rPr>
                        <a:t>l)     Revise writing for clarity of content using specific vocabulary and</a:t>
                      </a:r>
                    </a:p>
                    <a:p>
                      <a:pPr marL="0" lvl="0" indent="0" algn="l">
                        <a:lnSpc>
                          <a:spcPct val="100000"/>
                        </a:lnSpc>
                        <a:spcBef>
                          <a:spcPts val="0"/>
                        </a:spcBef>
                        <a:spcAft>
                          <a:spcPts val="0"/>
                        </a:spcAft>
                        <a:buNone/>
                      </a:pPr>
                      <a:r>
                        <a:rPr lang="en-US" sz="1400" dirty="0">
                          <a:latin typeface="+mj-lt"/>
                        </a:rPr>
                        <a:t>        information.</a:t>
                      </a:r>
                    </a:p>
                    <a:p>
                      <a:pPr marL="0" lvl="0" indent="0" algn="l">
                        <a:lnSpc>
                          <a:spcPct val="100000"/>
                        </a:lnSpc>
                        <a:spcBef>
                          <a:spcPts val="0"/>
                        </a:spcBef>
                        <a:spcAft>
                          <a:spcPts val="0"/>
                        </a:spcAft>
                        <a:buNone/>
                      </a:pPr>
                      <a:endParaRPr lang="en-US" sz="1400" dirty="0">
                        <a:latin typeface="+mj-lt"/>
                      </a:endParaRPr>
                    </a:p>
                    <a:p>
                      <a:pPr lvl="0" algn="l">
                        <a:lnSpc>
                          <a:spcPct val="100000"/>
                        </a:lnSpc>
                        <a:spcBef>
                          <a:spcPts val="0"/>
                        </a:spcBef>
                        <a:spcAft>
                          <a:spcPts val="0"/>
                        </a:spcAft>
                        <a:buNone/>
                      </a:pPr>
                      <a:r>
                        <a:rPr lang="en-US" sz="1400" b="1" kern="1200" dirty="0">
                          <a:solidFill>
                            <a:schemeClr val="dk1"/>
                          </a:solidFill>
                          <a:latin typeface="+mj-lt"/>
                          <a:ea typeface="+mn-ea"/>
                          <a:cs typeface="+mn-cs"/>
                        </a:rPr>
                        <a:t>5.8 The student will self- and peer-edit writing for capitalization, spelling, punctuation, sentence structure, paragraphing, and Standard English.</a:t>
                      </a:r>
                      <a:br>
                        <a:rPr lang="en-US" sz="1400" b="0" i="0" u="none" strike="noStrike" kern="1200" noProof="0" dirty="0">
                          <a:solidFill>
                            <a:srgbClr val="000000"/>
                          </a:solidFill>
                          <a:latin typeface="+mj-lt"/>
                          <a:ea typeface="+mn-ea"/>
                          <a:cs typeface="+mn-cs"/>
                        </a:rPr>
                      </a:br>
                      <a:r>
                        <a:rPr lang="en-US" sz="1400" kern="1200" dirty="0">
                          <a:solidFill>
                            <a:schemeClr val="dk1"/>
                          </a:solidFill>
                          <a:latin typeface="+mj-lt"/>
                          <a:ea typeface="+mn-ea"/>
                          <a:cs typeface="+mn-cs"/>
                        </a:rPr>
                        <a:t>a) Use plural possessives. </a:t>
                      </a:r>
                    </a:p>
                    <a:p>
                      <a:pPr lvl="0" algn="l">
                        <a:lnSpc>
                          <a:spcPct val="100000"/>
                        </a:lnSpc>
                        <a:spcBef>
                          <a:spcPts val="0"/>
                        </a:spcBef>
                        <a:spcAft>
                          <a:spcPts val="0"/>
                        </a:spcAft>
                        <a:buNone/>
                      </a:pPr>
                      <a:r>
                        <a:rPr lang="en-US" sz="1400" kern="1200" dirty="0">
                          <a:solidFill>
                            <a:schemeClr val="dk1"/>
                          </a:solidFill>
                          <a:latin typeface="+mj-lt"/>
                          <a:ea typeface="+mn-ea"/>
                          <a:cs typeface="+mn-cs"/>
                        </a:rPr>
                        <a:t>b) Use adjective and adverb comparisons. </a:t>
                      </a:r>
                    </a:p>
                    <a:p>
                      <a:pPr lvl="0" algn="l">
                        <a:lnSpc>
                          <a:spcPct val="100000"/>
                        </a:lnSpc>
                        <a:spcBef>
                          <a:spcPts val="0"/>
                        </a:spcBef>
                        <a:spcAft>
                          <a:spcPts val="0"/>
                        </a:spcAft>
                        <a:buNone/>
                      </a:pPr>
                      <a:r>
                        <a:rPr lang="en-US" sz="1400" kern="1200" dirty="0">
                          <a:solidFill>
                            <a:schemeClr val="dk1"/>
                          </a:solidFill>
                          <a:latin typeface="+mj-lt"/>
                          <a:ea typeface="+mn-ea"/>
                          <a:cs typeface="+mn-cs"/>
                        </a:rPr>
                        <a:t>c) Use interjections. </a:t>
                      </a:r>
                    </a:p>
                    <a:p>
                      <a:pPr lvl="0" algn="l">
                        <a:lnSpc>
                          <a:spcPct val="100000"/>
                        </a:lnSpc>
                        <a:spcBef>
                          <a:spcPts val="0"/>
                        </a:spcBef>
                        <a:spcAft>
                          <a:spcPts val="0"/>
                        </a:spcAft>
                        <a:buNone/>
                      </a:pPr>
                      <a:r>
                        <a:rPr lang="en-US" sz="1400" kern="1200" dirty="0">
                          <a:solidFill>
                            <a:schemeClr val="dk1"/>
                          </a:solidFill>
                          <a:latin typeface="+mj-lt"/>
                          <a:ea typeface="+mn-ea"/>
                          <a:cs typeface="+mn-cs"/>
                        </a:rPr>
                        <a:t>d) Use prepositional phrases. </a:t>
                      </a:r>
                    </a:p>
                    <a:p>
                      <a:pPr lvl="0" algn="l">
                        <a:lnSpc>
                          <a:spcPct val="100000"/>
                        </a:lnSpc>
                        <a:spcBef>
                          <a:spcPts val="0"/>
                        </a:spcBef>
                        <a:spcAft>
                          <a:spcPts val="0"/>
                        </a:spcAft>
                        <a:buNone/>
                      </a:pPr>
                      <a:r>
                        <a:rPr lang="en-US" sz="1400" kern="1200" dirty="0">
                          <a:solidFill>
                            <a:schemeClr val="dk1"/>
                          </a:solidFill>
                          <a:latin typeface="+mj-lt"/>
                          <a:ea typeface="+mn-ea"/>
                          <a:cs typeface="+mn-cs"/>
                        </a:rPr>
                        <a:t>e) Use quotation marks with dialogue. </a:t>
                      </a:r>
                    </a:p>
                    <a:p>
                      <a:pPr lvl="0" algn="l">
                        <a:lnSpc>
                          <a:spcPct val="100000"/>
                        </a:lnSpc>
                        <a:spcBef>
                          <a:spcPts val="0"/>
                        </a:spcBef>
                        <a:spcAft>
                          <a:spcPts val="0"/>
                        </a:spcAft>
                        <a:buNone/>
                      </a:pPr>
                      <a:r>
                        <a:rPr lang="en-US" sz="1400" kern="1200" dirty="0">
                          <a:solidFill>
                            <a:schemeClr val="dk1"/>
                          </a:solidFill>
                          <a:latin typeface="+mj-lt"/>
                          <a:ea typeface="+mn-ea"/>
                          <a:cs typeface="+mn-cs"/>
                        </a:rPr>
                        <a:t>f) Use commas to indicate interrupters, items in a series, and to indicate direct address. </a:t>
                      </a:r>
                    </a:p>
                    <a:p>
                      <a:pPr lvl="0" algn="l">
                        <a:lnSpc>
                          <a:spcPct val="100000"/>
                        </a:lnSpc>
                        <a:spcBef>
                          <a:spcPts val="0"/>
                        </a:spcBef>
                        <a:spcAft>
                          <a:spcPts val="0"/>
                        </a:spcAft>
                        <a:buNone/>
                      </a:pPr>
                      <a:r>
                        <a:rPr lang="en-US" sz="1400" kern="1200" dirty="0">
                          <a:solidFill>
                            <a:schemeClr val="dk1"/>
                          </a:solidFill>
                          <a:latin typeface="+mj-lt"/>
                          <a:ea typeface="+mn-ea"/>
                          <a:cs typeface="+mn-cs"/>
                        </a:rPr>
                        <a:t>g) Use a hyphen to divide words at the end of a line. </a:t>
                      </a:r>
                    </a:p>
                    <a:p>
                      <a:pPr lvl="0" algn="l">
                        <a:lnSpc>
                          <a:spcPct val="100000"/>
                        </a:lnSpc>
                        <a:spcBef>
                          <a:spcPts val="0"/>
                        </a:spcBef>
                        <a:spcAft>
                          <a:spcPts val="0"/>
                        </a:spcAft>
                        <a:buNone/>
                      </a:pPr>
                      <a:r>
                        <a:rPr lang="en-US" sz="1400" kern="1200" dirty="0">
                          <a:solidFill>
                            <a:schemeClr val="dk1"/>
                          </a:solidFill>
                          <a:latin typeface="+mj-lt"/>
                          <a:ea typeface="+mn-ea"/>
                          <a:cs typeface="+mn-cs"/>
                        </a:rPr>
                        <a:t>h) Edit for fragments and run-on sentences. </a:t>
                      </a:r>
                    </a:p>
                    <a:p>
                      <a:pPr lvl="0" algn="l">
                        <a:lnSpc>
                          <a:spcPct val="100000"/>
                        </a:lnSpc>
                        <a:spcBef>
                          <a:spcPts val="0"/>
                        </a:spcBef>
                        <a:spcAft>
                          <a:spcPts val="0"/>
                        </a:spcAft>
                        <a:buNone/>
                      </a:pPr>
                      <a:r>
                        <a:rPr lang="en-US" sz="1400" kern="1200" dirty="0" err="1">
                          <a:solidFill>
                            <a:schemeClr val="dk1"/>
                          </a:solidFill>
                          <a:latin typeface="+mj-lt"/>
                          <a:ea typeface="+mn-ea"/>
                          <a:cs typeface="+mn-cs"/>
                        </a:rPr>
                        <a:t>i</a:t>
                      </a:r>
                      <a:r>
                        <a:rPr lang="en-US" sz="1400" kern="1200" dirty="0">
                          <a:solidFill>
                            <a:schemeClr val="dk1"/>
                          </a:solidFill>
                          <a:latin typeface="+mj-lt"/>
                          <a:ea typeface="+mn-ea"/>
                          <a:cs typeface="+mn-cs"/>
                        </a:rPr>
                        <a:t>) Eliminate double negatives. </a:t>
                      </a:r>
                    </a:p>
                    <a:p>
                      <a:pPr lvl="0" algn="l">
                        <a:lnSpc>
                          <a:spcPct val="100000"/>
                        </a:lnSpc>
                        <a:spcBef>
                          <a:spcPts val="0"/>
                        </a:spcBef>
                        <a:spcAft>
                          <a:spcPts val="0"/>
                        </a:spcAft>
                        <a:buNone/>
                      </a:pPr>
                      <a:r>
                        <a:rPr lang="en-US" sz="1400" kern="1200" dirty="0">
                          <a:solidFill>
                            <a:schemeClr val="dk1"/>
                          </a:solidFill>
                          <a:latin typeface="+mj-lt"/>
                          <a:ea typeface="+mn-ea"/>
                          <a:cs typeface="+mn-cs"/>
                        </a:rPr>
                        <a:t>j) Use correct spelling of commonly used words. </a:t>
                      </a:r>
                    </a:p>
                    <a:p>
                      <a:pPr lvl="0" algn="l">
                        <a:lnSpc>
                          <a:spcPct val="100000"/>
                        </a:lnSpc>
                        <a:spcBef>
                          <a:spcPts val="0"/>
                        </a:spcBef>
                        <a:spcAft>
                          <a:spcPts val="0"/>
                        </a:spcAft>
                        <a:buNone/>
                      </a:pPr>
                      <a:r>
                        <a:rPr lang="en-US" sz="1400" kern="1200" dirty="0">
                          <a:solidFill>
                            <a:schemeClr val="dk1"/>
                          </a:solidFill>
                          <a:latin typeface="+mj-lt"/>
                          <a:ea typeface="+mn-ea"/>
                          <a:cs typeface="+mn-cs"/>
                        </a:rPr>
                        <a:t>k) Use coordinating conjunctions.</a:t>
                      </a:r>
                      <a:br>
                        <a:rPr lang="en-US" dirty="0">
                          <a:latin typeface="+mj-lt"/>
                        </a:rPr>
                      </a:br>
                      <a:endParaRPr lang="en-US" sz="1100" b="0" i="0" u="none" strike="noStrike" noProof="0" dirty="0">
                        <a:solidFill>
                          <a:srgbClr val="000000"/>
                        </a:solidFill>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5.W.3 Usage and Mechanics </a:t>
                      </a:r>
                    </a:p>
                    <a:p>
                      <a:pPr marL="342900" lvl="0" indent="-342900" algn="l">
                        <a:lnSpc>
                          <a:spcPct val="100000"/>
                        </a:lnSpc>
                        <a:spcBef>
                          <a:spcPts val="0"/>
                        </a:spcBef>
                        <a:spcAft>
                          <a:spcPts val="0"/>
                        </a:spcAft>
                        <a:buAutoNum type="alphaUcPeriod"/>
                      </a:pPr>
                      <a:r>
                        <a:rPr lang="en-US" sz="1400" dirty="0">
                          <a:highlight>
                            <a:srgbClr val="FFFFFF"/>
                          </a:highlight>
                          <a:latin typeface="+mj-lt"/>
                        </a:rPr>
                        <a:t>With guidance and support from peers and adults, develop and strengthen writing as needed by revising for quality of ideas, organization, sentence fluency, and precise word choice. </a:t>
                      </a:r>
                    </a:p>
                    <a:p>
                      <a:pPr marL="342900" lvl="0" indent="-342900" algn="l">
                        <a:lnSpc>
                          <a:spcPct val="100000"/>
                        </a:lnSpc>
                        <a:spcBef>
                          <a:spcPts val="0"/>
                        </a:spcBef>
                        <a:spcAft>
                          <a:spcPts val="0"/>
                        </a:spcAft>
                        <a:buAutoNum type="alphaUcPeriod"/>
                      </a:pPr>
                      <a:r>
                        <a:rPr lang="en-US" sz="1400" dirty="0">
                          <a:highlight>
                            <a:srgbClr val="FFFFFF"/>
                          </a:highlight>
                          <a:latin typeface="+mj-lt"/>
                        </a:rPr>
                        <a:t>Self-and peer-edit the writing for capitalization, spelling, punctuation.</a:t>
                      </a:r>
                    </a:p>
                    <a:p>
                      <a:pPr marL="342900" lvl="0" indent="-342900" algn="l">
                        <a:lnSpc>
                          <a:spcPct val="100000"/>
                        </a:lnSpc>
                        <a:spcBef>
                          <a:spcPts val="0"/>
                        </a:spcBef>
                        <a:spcAft>
                          <a:spcPts val="0"/>
                        </a:spcAft>
                        <a:buAutoNum type="alphaUcPeriod"/>
                      </a:pPr>
                      <a:r>
                        <a:rPr lang="en-US" sz="1400" dirty="0">
                          <a:highlight>
                            <a:srgbClr val="FFFFFF"/>
                          </a:highlight>
                          <a:latin typeface="+mj-lt"/>
                        </a:rPr>
                        <a:t>Sentence structures, paragraphing, and Standard English (See Language Usage for grade level expectations).</a:t>
                      </a: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p>
                    <a:p>
                      <a:pPr marL="52070" indent="-287020" rtl="0" fontAlgn="t">
                        <a:spcBef>
                          <a:spcPts val="0"/>
                        </a:spcBef>
                        <a:spcAft>
                          <a:spcPts val="0"/>
                        </a:spcAft>
                      </a:pP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565411"/>
            <a:ext cx="11446479" cy="1046440"/>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mj-lt"/>
                <a:ea typeface="+mn-lt"/>
                <a:cs typeface="+mn-lt"/>
              </a:rPr>
              <a:t>Revisions</a:t>
            </a:r>
            <a:r>
              <a:rPr lang="en-US" sz="1600" b="1" dirty="0">
                <a:solidFill>
                  <a:srgbClr val="FFFFFF"/>
                </a:solidFill>
                <a:latin typeface="+mj-lt"/>
                <a:ea typeface="+mn-lt"/>
                <a:cs typeface="+mn-lt"/>
              </a:rPr>
              <a:t>:</a:t>
            </a:r>
            <a:endParaRPr lang="en-US" sz="1400" dirty="0">
              <a:latin typeface="+mj-lt"/>
              <a:ea typeface="+mn-lt"/>
              <a:cs typeface="+mn-lt"/>
            </a:endParaRPr>
          </a:p>
          <a:p>
            <a:pPr marL="285750" indent="-285750">
              <a:buFont typeface="Arial"/>
              <a:buChar char="•"/>
            </a:pPr>
            <a:r>
              <a:rPr lang="en-US" sz="1400" b="1" dirty="0">
                <a:solidFill>
                  <a:schemeClr val="bg1"/>
                </a:solidFill>
                <a:latin typeface="+mj-lt"/>
              </a:rPr>
              <a:t>5.W.3 A- Increases the rigor by providing specificity for the skills addressed in 5.7l in the 2017 Standards. </a:t>
            </a:r>
          </a:p>
          <a:p>
            <a:pPr marL="285750" indent="-285750">
              <a:buFont typeface="Arial"/>
              <a:buChar char="•"/>
            </a:pPr>
            <a:r>
              <a:rPr lang="en-US" sz="1400" b="1" dirty="0">
                <a:solidFill>
                  <a:schemeClr val="bg1"/>
                </a:solidFill>
                <a:latin typeface="+mj-lt"/>
              </a:rPr>
              <a:t>5.W.3 B- Addresses skills addressed in 5.8 in the 2017 Standards.</a:t>
            </a:r>
          </a:p>
          <a:p>
            <a:pPr>
              <a:buFont typeface="Arial,Sans-Serif"/>
              <a:buChar char="•"/>
            </a:pPr>
            <a:endParaRPr lang="en-US" dirty="0"/>
          </a:p>
        </p:txBody>
      </p:sp>
      <p:pic>
        <p:nvPicPr>
          <p:cNvPr id="2" name="Recorded Sound">
            <a:hlinkClick r:id="" action="ppaction://media"/>
            <a:extLst>
              <a:ext uri="{FF2B5EF4-FFF2-40B4-BE49-F238E27FC236}">
                <a16:creationId xmlns:a16="http://schemas.microsoft.com/office/drawing/2014/main" id="{5EC831DB-6276-4E34-83C3-5542519E30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3071" y="6073313"/>
            <a:ext cx="406400" cy="406400"/>
          </a:xfrm>
          <a:prstGeom prst="rect">
            <a:avLst/>
          </a:prstGeom>
        </p:spPr>
      </p:pic>
    </p:spTree>
    <p:extLst>
      <p:ext uri="{BB962C8B-B14F-4D97-AF65-F5344CB8AC3E}">
        <p14:creationId xmlns:p14="http://schemas.microsoft.com/office/powerpoint/2010/main" val="37609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33</a:t>
            </a:fld>
            <a:endParaRPr lang="en-US"/>
          </a:p>
        </p:txBody>
      </p:sp>
      <p:pic>
        <p:nvPicPr>
          <p:cNvPr id="3" name="Recorded Sound">
            <a:hlinkClick r:id="" action="ppaction://media"/>
            <a:extLst>
              <a:ext uri="{FF2B5EF4-FFF2-40B4-BE49-F238E27FC236}">
                <a16:creationId xmlns:a16="http://schemas.microsoft.com/office/drawing/2014/main" id="{8069A1D5-7D24-4BC5-88EF-6EED8377AE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874" y="6315075"/>
            <a:ext cx="406400" cy="406400"/>
          </a:xfrm>
          <a:prstGeom prst="rect">
            <a:avLst/>
          </a:prstGeom>
        </p:spPr>
      </p:pic>
    </p:spTree>
    <p:extLst>
      <p:ext uri="{BB962C8B-B14F-4D97-AF65-F5344CB8AC3E}">
        <p14:creationId xmlns:p14="http://schemas.microsoft.com/office/powerpoint/2010/main" val="401143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984258867"/>
              </p:ext>
            </p:extLst>
          </p:nvPr>
        </p:nvGraphicFramePr>
        <p:xfrm>
          <a:off x="353391" y="351472"/>
          <a:ext cx="11452080" cy="4907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5.8 The student will self- and peer-edit writing for capitalization, spelling, punctuation, sentence structure, paragraphing, and Standard English.</a:t>
                      </a:r>
                      <a:br>
                        <a:rPr lang="en-US" sz="1100" b="0" i="0" u="none" strike="noStrike" noProof="0" dirty="0">
                          <a:solidFill>
                            <a:srgbClr val="000000"/>
                          </a:solidFill>
                          <a:latin typeface="+mj-lt"/>
                        </a:rPr>
                      </a:br>
                      <a:r>
                        <a:rPr lang="en-US" sz="1400" dirty="0">
                          <a:latin typeface="+mj-lt"/>
                        </a:rPr>
                        <a:t>a) Use plural possessives. </a:t>
                      </a:r>
                    </a:p>
                    <a:p>
                      <a:pPr lvl="0" algn="l">
                        <a:lnSpc>
                          <a:spcPct val="100000"/>
                        </a:lnSpc>
                        <a:spcBef>
                          <a:spcPts val="0"/>
                        </a:spcBef>
                        <a:spcAft>
                          <a:spcPts val="0"/>
                        </a:spcAft>
                        <a:buNone/>
                      </a:pPr>
                      <a:r>
                        <a:rPr lang="en-US" sz="1400" dirty="0">
                          <a:latin typeface="+mj-lt"/>
                        </a:rPr>
                        <a:t>b) Use adjective and adverb comparisons. </a:t>
                      </a:r>
                    </a:p>
                    <a:p>
                      <a:pPr lvl="0" algn="l">
                        <a:lnSpc>
                          <a:spcPct val="100000"/>
                        </a:lnSpc>
                        <a:spcBef>
                          <a:spcPts val="0"/>
                        </a:spcBef>
                        <a:spcAft>
                          <a:spcPts val="0"/>
                        </a:spcAft>
                        <a:buNone/>
                      </a:pPr>
                      <a:r>
                        <a:rPr lang="en-US" sz="1400" dirty="0">
                          <a:latin typeface="+mj-lt"/>
                        </a:rPr>
                        <a:t>c) Use interjections. </a:t>
                      </a:r>
                    </a:p>
                    <a:p>
                      <a:pPr lvl="0" algn="l">
                        <a:lnSpc>
                          <a:spcPct val="100000"/>
                        </a:lnSpc>
                        <a:spcBef>
                          <a:spcPts val="0"/>
                        </a:spcBef>
                        <a:spcAft>
                          <a:spcPts val="0"/>
                        </a:spcAft>
                        <a:buNone/>
                      </a:pPr>
                      <a:r>
                        <a:rPr lang="en-US" sz="1400" dirty="0">
                          <a:latin typeface="+mj-lt"/>
                        </a:rPr>
                        <a:t>d) Use prepositional phrases. </a:t>
                      </a:r>
                    </a:p>
                    <a:p>
                      <a:pPr lvl="0" algn="l">
                        <a:lnSpc>
                          <a:spcPct val="100000"/>
                        </a:lnSpc>
                        <a:spcBef>
                          <a:spcPts val="0"/>
                        </a:spcBef>
                        <a:spcAft>
                          <a:spcPts val="0"/>
                        </a:spcAft>
                        <a:buNone/>
                      </a:pPr>
                      <a:r>
                        <a:rPr lang="en-US" sz="1400" dirty="0">
                          <a:latin typeface="+mj-lt"/>
                        </a:rPr>
                        <a:t>h) Edit for fragments and run-on sentences. </a:t>
                      </a:r>
                    </a:p>
                    <a:p>
                      <a:pPr lvl="0" algn="l">
                        <a:lnSpc>
                          <a:spcPct val="100000"/>
                        </a:lnSpc>
                        <a:spcBef>
                          <a:spcPts val="0"/>
                        </a:spcBef>
                        <a:spcAft>
                          <a:spcPts val="0"/>
                        </a:spcAft>
                        <a:buNone/>
                      </a:pPr>
                      <a:r>
                        <a:rPr lang="en-US" sz="1400" dirty="0">
                          <a:latin typeface="+mj-lt"/>
                        </a:rPr>
                        <a:t>k) Use coordinating conjunctions.</a:t>
                      </a:r>
                      <a:br>
                        <a:rPr lang="en-US" sz="1100" b="0" i="0" u="none" strike="noStrike" noProof="0" dirty="0">
                          <a:solidFill>
                            <a:srgbClr val="000000"/>
                          </a:solidFill>
                          <a:latin typeface="+mj-lt"/>
                        </a:rPr>
                      </a:br>
                      <a:endParaRPr lang="en-US" sz="1100" b="0" i="0" u="none" strike="noStrike" noProof="0" dirty="0">
                        <a:solidFill>
                          <a:srgbClr val="000000"/>
                        </a:solidFill>
                        <a:latin typeface="+mj-lt"/>
                      </a:endParaRPr>
                    </a:p>
                    <a:p>
                      <a:pPr lvl="0" algn="l">
                        <a:lnSpc>
                          <a:spcPct val="100000"/>
                        </a:lnSpc>
                        <a:spcBef>
                          <a:spcPts val="0"/>
                        </a:spcBef>
                        <a:spcAft>
                          <a:spcPts val="0"/>
                        </a:spcAft>
                        <a:buNone/>
                      </a:pPr>
                      <a:r>
                        <a:rPr lang="en-US" sz="1400" b="1" dirty="0">
                          <a:latin typeface="+mj-lt"/>
                        </a:rPr>
                        <a:t>6.8 The student will self- and peer-edit writing for capitalization, punctuation, spelling, sentence structure, paragraphing, and Standard English. </a:t>
                      </a:r>
                    </a:p>
                    <a:p>
                      <a:pPr lvl="0" algn="l">
                        <a:lnSpc>
                          <a:spcPct val="100000"/>
                        </a:lnSpc>
                        <a:spcBef>
                          <a:spcPts val="0"/>
                        </a:spcBef>
                        <a:spcAft>
                          <a:spcPts val="0"/>
                        </a:spcAft>
                        <a:buNone/>
                      </a:pPr>
                      <a:r>
                        <a:rPr lang="fr-FR" sz="1400" dirty="0">
                          <a:latin typeface="+mj-lt"/>
                        </a:rPr>
                        <a:t>c) </a:t>
                      </a:r>
                      <a:r>
                        <a:rPr lang="fr-FR" sz="1400" dirty="0" err="1">
                          <a:latin typeface="+mj-lt"/>
                        </a:rPr>
                        <a:t>Maintain</a:t>
                      </a:r>
                      <a:r>
                        <a:rPr lang="fr-FR" sz="1400" dirty="0">
                          <a:latin typeface="+mj-lt"/>
                        </a:rPr>
                        <a:t> consistent </a:t>
                      </a:r>
                      <a:r>
                        <a:rPr lang="fr-FR" sz="1400" dirty="0" err="1">
                          <a:latin typeface="+mj-lt"/>
                        </a:rPr>
                        <a:t>verb</a:t>
                      </a:r>
                      <a:r>
                        <a:rPr lang="fr-FR" sz="1400" dirty="0">
                          <a:latin typeface="+mj-lt"/>
                        </a:rPr>
                        <a:t> </a:t>
                      </a:r>
                      <a:r>
                        <a:rPr lang="fr-FR" sz="1400" dirty="0" err="1">
                          <a:latin typeface="+mj-lt"/>
                        </a:rPr>
                        <a:t>tense</a:t>
                      </a:r>
                      <a:r>
                        <a:rPr lang="fr-FR" sz="1400" dirty="0">
                          <a:latin typeface="+mj-lt"/>
                        </a:rPr>
                        <a:t> </a:t>
                      </a:r>
                      <a:r>
                        <a:rPr lang="fr-FR" sz="1400" dirty="0" err="1">
                          <a:latin typeface="+mj-lt"/>
                        </a:rPr>
                        <a:t>across</a:t>
                      </a:r>
                      <a:r>
                        <a:rPr lang="fr-FR" sz="1400" dirty="0">
                          <a:latin typeface="+mj-lt"/>
                        </a:rPr>
                        <a:t> </a:t>
                      </a:r>
                      <a:r>
                        <a:rPr lang="fr-FR" sz="1400" dirty="0" err="1">
                          <a:latin typeface="+mj-lt"/>
                        </a:rPr>
                        <a:t>paragraphs</a:t>
                      </a:r>
                      <a:r>
                        <a:rPr lang="fr-FR" sz="1400" dirty="0">
                          <a:latin typeface="+mj-lt"/>
                        </a:rPr>
                        <a:t>.</a:t>
                      </a:r>
                    </a:p>
                    <a:p>
                      <a:pPr lvl="0" algn="l">
                        <a:lnSpc>
                          <a:spcPct val="100000"/>
                        </a:lnSpc>
                        <a:spcBef>
                          <a:spcPts val="0"/>
                        </a:spcBef>
                        <a:spcAft>
                          <a:spcPts val="0"/>
                        </a:spcAft>
                        <a:buNone/>
                      </a:pPr>
                      <a:r>
                        <a:rPr lang="en-US" sz="1400" dirty="0">
                          <a:latin typeface="+mj-lt"/>
                        </a:rPr>
                        <a:t>f) Choose adverbs to describe verbs, adjectives, and other adverbs.</a:t>
                      </a:r>
                      <a:endParaRPr lang="en-US" sz="1400" b="0" i="0" u="none" strike="noStrike" noProof="0" dirty="0">
                        <a:solidFill>
                          <a:srgbClr val="000000"/>
                        </a:solidFill>
                        <a:latin typeface="+mj-lt"/>
                      </a:endParaRPr>
                    </a:p>
                    <a:p>
                      <a:pPr lvl="0" algn="l">
                        <a:lnSpc>
                          <a:spcPct val="100000"/>
                        </a:lnSpc>
                        <a:spcBef>
                          <a:spcPts val="0"/>
                        </a:spcBef>
                        <a:spcAft>
                          <a:spcPts val="0"/>
                        </a:spcAft>
                        <a:buNone/>
                      </a:pPr>
                      <a:endParaRPr lang="en-US" dirty="0">
                        <a:solidFill>
                          <a:schemeClr val="accent1"/>
                        </a:solidFill>
                        <a:latin typeface="+mj-lt"/>
                      </a:endParaRPr>
                    </a:p>
                    <a:p>
                      <a:pPr lvl="0" algn="l">
                        <a:lnSpc>
                          <a:spcPct val="100000"/>
                        </a:lnSpc>
                        <a:spcBef>
                          <a:spcPts val="0"/>
                        </a:spcBef>
                        <a:spcAft>
                          <a:spcPts val="0"/>
                        </a:spcAft>
                        <a:buNone/>
                      </a:pPr>
                      <a:br>
                        <a:rPr lang="en-US" dirty="0">
                          <a:latin typeface="+mj-lt"/>
                        </a:rPr>
                      </a:br>
                      <a:endParaRPr lang="en-US" sz="1100" b="0" i="0" u="none" strike="noStrike" noProof="0" dirty="0">
                        <a:solidFill>
                          <a:srgbClr val="000000"/>
                        </a:solidFill>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5.LU.1 Grammar </a:t>
                      </a:r>
                    </a:p>
                    <a:p>
                      <a:pPr marL="342900" lvl="0" indent="-342900" algn="l">
                        <a:lnSpc>
                          <a:spcPct val="100000"/>
                        </a:lnSpc>
                        <a:spcBef>
                          <a:spcPts val="0"/>
                        </a:spcBef>
                        <a:spcAft>
                          <a:spcPts val="0"/>
                        </a:spcAft>
                        <a:buAutoNum type="alphaUcPeriod"/>
                      </a:pPr>
                      <a:r>
                        <a:rPr lang="en-US" sz="1400" dirty="0">
                          <a:highlight>
                            <a:srgbClr val="FFFFFF"/>
                          </a:highlight>
                          <a:latin typeface="+mj-lt"/>
                        </a:rPr>
                        <a:t>Expand, combine, and reduce sentences for meaning, reader/listener interest, and style.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adverbs to express time, frequency, degree, and level of certainty when speaking and writing.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interjections, prepositional phrases, and coordinating and subordinating conjunctions in writing to join words and phrases in a sentence. </a:t>
                      </a:r>
                    </a:p>
                    <a:p>
                      <a:pPr marL="342900" lvl="0" indent="-342900" algn="l">
                        <a:lnSpc>
                          <a:spcPct val="100000"/>
                        </a:lnSpc>
                        <a:spcBef>
                          <a:spcPts val="0"/>
                        </a:spcBef>
                        <a:spcAft>
                          <a:spcPts val="0"/>
                        </a:spcAft>
                        <a:buAutoNum type="alphaUcPeriod"/>
                      </a:pPr>
                      <a:r>
                        <a:rPr lang="en-US" sz="1400" dirty="0">
                          <a:highlight>
                            <a:srgbClr val="FFFFFF"/>
                          </a:highlight>
                          <a:latin typeface="+mj-lt"/>
                        </a:rPr>
                        <a:t>Recognize and correct inappropriate shifts in verb tense and number in writing.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standard subject-verb agreement when speaking and writing.</a:t>
                      </a:r>
                      <a:endParaRPr lang="en-US" sz="1400" dirty="0">
                        <a:solidFill>
                          <a:schemeClr val="accent1"/>
                        </a:solidFill>
                        <a:latin typeface="+mj-lt"/>
                      </a:endParaRPr>
                    </a:p>
                    <a:p>
                      <a:pPr lvl="0" indent="0" algn="l">
                        <a:lnSpc>
                          <a:spcPct val="100000"/>
                        </a:lnSpc>
                        <a:spcBef>
                          <a:spcPts val="0"/>
                        </a:spcBef>
                        <a:spcAft>
                          <a:spcPts val="0"/>
                        </a:spcAft>
                        <a:buClr>
                          <a:srgbClr val="003C71"/>
                        </a:buClr>
                        <a:buNone/>
                      </a:pP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5336480"/>
            <a:ext cx="11457211" cy="138499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endParaRPr lang="en-US" sz="1400" dirty="0">
              <a:latin typeface="+mj-lt"/>
              <a:ea typeface="+mn-lt"/>
              <a:cs typeface="+mn-lt"/>
            </a:endParaRPr>
          </a:p>
          <a:p>
            <a:pPr marL="285750" indent="-285750">
              <a:buFont typeface="Arial"/>
              <a:buChar char="•"/>
            </a:pPr>
            <a:r>
              <a:rPr lang="en-US" sz="1400" b="1" dirty="0">
                <a:solidFill>
                  <a:schemeClr val="bg1"/>
                </a:solidFill>
                <a:latin typeface="+mj-lt"/>
              </a:rPr>
              <a:t>5.LU.1 A- Increases the rigor by specifying the skills addressed in 5.8h in the 2017 Standards.</a:t>
            </a:r>
          </a:p>
          <a:p>
            <a:pPr marL="285750" indent="-285750">
              <a:buFont typeface="Arial"/>
              <a:buChar char="•"/>
            </a:pPr>
            <a:r>
              <a:rPr lang="en-US" sz="1400" b="1" dirty="0">
                <a:solidFill>
                  <a:schemeClr val="bg1"/>
                </a:solidFill>
                <a:latin typeface="+mj-lt"/>
              </a:rPr>
              <a:t>5.LU.1B- Combines and provides specificity for the skills addressed in 5.8b and 6.8f in the 2017 Standards.</a:t>
            </a:r>
          </a:p>
          <a:p>
            <a:pPr marL="285750" indent="-285750">
              <a:buFont typeface="Arial"/>
              <a:buChar char="•"/>
            </a:pPr>
            <a:r>
              <a:rPr lang="en-US" sz="1400" b="1" dirty="0">
                <a:solidFill>
                  <a:schemeClr val="bg1"/>
                </a:solidFill>
                <a:latin typeface="+mj-lt"/>
              </a:rPr>
              <a:t>5.LU.1 C- Combines and increases the rigor by specifying the skills addressed in 5.8c/d/k in the 2017 Standards. </a:t>
            </a:r>
          </a:p>
          <a:p>
            <a:pPr marL="285750" indent="-285750">
              <a:buFont typeface="Arial"/>
              <a:buChar char="•"/>
            </a:pPr>
            <a:r>
              <a:rPr lang="en-US" sz="1400" b="1" dirty="0">
                <a:solidFill>
                  <a:schemeClr val="bg1"/>
                </a:solidFill>
                <a:latin typeface="+mj-lt"/>
              </a:rPr>
              <a:t>5.LU.1 D- Addresses and provides specificity for the skills addressed in 6.8c.</a:t>
            </a:r>
          </a:p>
          <a:p>
            <a:pPr marL="285750" indent="-285750">
              <a:buFont typeface="Arial"/>
              <a:buChar char="•"/>
            </a:pPr>
            <a:r>
              <a:rPr lang="en-US" sz="1400" b="1" dirty="0">
                <a:solidFill>
                  <a:schemeClr val="bg1"/>
                </a:solidFill>
                <a:latin typeface="+mj-lt"/>
              </a:rPr>
              <a:t>5.LU.1 E- Addresses and provides specificity for the skills addressed in 5.8a in the 2017 Standards.</a:t>
            </a:r>
            <a:endParaRPr lang="en-US" dirty="0">
              <a:cs typeface="Calibri"/>
            </a:endParaRPr>
          </a:p>
        </p:txBody>
      </p:sp>
      <p:pic>
        <p:nvPicPr>
          <p:cNvPr id="2" name="Recorded Sound">
            <a:hlinkClick r:id="" action="ppaction://media"/>
            <a:extLst>
              <a:ext uri="{FF2B5EF4-FFF2-40B4-BE49-F238E27FC236}">
                <a16:creationId xmlns:a16="http://schemas.microsoft.com/office/drawing/2014/main" id="{5FEB0DB9-9746-4F99-AB4B-45640DE0D8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0718" y="6303328"/>
            <a:ext cx="406400" cy="406400"/>
          </a:xfrm>
          <a:prstGeom prst="rect">
            <a:avLst/>
          </a:prstGeom>
        </p:spPr>
      </p:pic>
    </p:spTree>
    <p:extLst>
      <p:ext uri="{BB962C8B-B14F-4D97-AF65-F5344CB8AC3E}">
        <p14:creationId xmlns:p14="http://schemas.microsoft.com/office/powerpoint/2010/main" val="18966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359404496"/>
              </p:ext>
            </p:extLst>
          </p:nvPr>
        </p:nvGraphicFramePr>
        <p:xfrm>
          <a:off x="353391" y="544443"/>
          <a:ext cx="11452080" cy="4556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5.8 The student will self- and peer-edit writing for capitalization, spelling, punctuation, sentence structure, paragraphing, and Standard English.</a:t>
                      </a:r>
                      <a:br>
                        <a:rPr lang="en-US" sz="1100" b="0" i="0" u="none" strike="noStrike" noProof="0" dirty="0">
                          <a:solidFill>
                            <a:srgbClr val="000000"/>
                          </a:solidFill>
                          <a:latin typeface="+mj-lt"/>
                        </a:rPr>
                      </a:br>
                      <a:r>
                        <a:rPr lang="en-US" sz="1400" dirty="0">
                          <a:latin typeface="+mj-lt"/>
                        </a:rPr>
                        <a:t>e) Use quotation marks with dialogue. </a:t>
                      </a:r>
                    </a:p>
                    <a:p>
                      <a:pPr lvl="0" algn="l">
                        <a:lnSpc>
                          <a:spcPct val="100000"/>
                        </a:lnSpc>
                        <a:spcBef>
                          <a:spcPts val="0"/>
                        </a:spcBef>
                        <a:spcAft>
                          <a:spcPts val="0"/>
                        </a:spcAft>
                        <a:buNone/>
                      </a:pPr>
                      <a:r>
                        <a:rPr lang="en-US" sz="1400" dirty="0">
                          <a:latin typeface="+mj-lt"/>
                        </a:rPr>
                        <a:t>f) Use commas to indicate interrupters, items in a series, and to indicate direct address. </a:t>
                      </a:r>
                    </a:p>
                    <a:p>
                      <a:pPr lvl="0" algn="l">
                        <a:lnSpc>
                          <a:spcPct val="100000"/>
                        </a:lnSpc>
                        <a:spcBef>
                          <a:spcPts val="0"/>
                        </a:spcBef>
                        <a:spcAft>
                          <a:spcPts val="0"/>
                        </a:spcAft>
                        <a:buNone/>
                      </a:pPr>
                      <a:r>
                        <a:rPr lang="en-US" sz="1400" dirty="0">
                          <a:latin typeface="+mj-lt"/>
                        </a:rPr>
                        <a:t>g) Use a hyphen to divide words at the end of a line. </a:t>
                      </a:r>
                    </a:p>
                    <a:p>
                      <a:pPr lvl="0" algn="l">
                        <a:lnSpc>
                          <a:spcPct val="100000"/>
                        </a:lnSpc>
                        <a:spcBef>
                          <a:spcPts val="0"/>
                        </a:spcBef>
                        <a:spcAft>
                          <a:spcPts val="0"/>
                        </a:spcAft>
                        <a:buNone/>
                      </a:pPr>
                      <a:r>
                        <a:rPr lang="en-US" sz="1400" dirty="0" err="1">
                          <a:latin typeface="+mj-lt"/>
                        </a:rPr>
                        <a:t>i</a:t>
                      </a:r>
                      <a:r>
                        <a:rPr lang="en-US" sz="1400" dirty="0">
                          <a:latin typeface="+mj-lt"/>
                        </a:rPr>
                        <a:t>) Eliminate double negatives. </a:t>
                      </a:r>
                    </a:p>
                    <a:p>
                      <a:pPr lvl="0" algn="l">
                        <a:lnSpc>
                          <a:spcPct val="100000"/>
                        </a:lnSpc>
                        <a:spcBef>
                          <a:spcPts val="0"/>
                        </a:spcBef>
                        <a:spcAft>
                          <a:spcPts val="0"/>
                        </a:spcAft>
                        <a:buNone/>
                      </a:pPr>
                      <a:r>
                        <a:rPr lang="en-US" sz="1400" dirty="0">
                          <a:latin typeface="+mj-lt"/>
                        </a:rPr>
                        <a:t>j) Use correct spelling of commonly used words. </a:t>
                      </a:r>
                    </a:p>
                    <a:p>
                      <a:pPr lvl="0" algn="l">
                        <a:lnSpc>
                          <a:spcPct val="100000"/>
                        </a:lnSpc>
                        <a:spcBef>
                          <a:spcPts val="0"/>
                        </a:spcBef>
                        <a:spcAft>
                          <a:spcPts val="0"/>
                        </a:spcAft>
                        <a:buNone/>
                      </a:pPr>
                      <a:br>
                        <a:rPr lang="en-US" sz="1100" b="0" i="0" u="none" strike="noStrike" noProof="0" dirty="0">
                          <a:solidFill>
                            <a:srgbClr val="000000"/>
                          </a:solidFill>
                          <a:latin typeface="+mj-lt"/>
                        </a:rPr>
                      </a:br>
                      <a:endParaRPr lang="en-US" sz="1100" b="0" i="0" u="none" strike="noStrike" noProof="0" dirty="0">
                        <a:solidFill>
                          <a:srgbClr val="000000"/>
                        </a:solidFill>
                        <a:latin typeface="+mj-lt"/>
                      </a:endParaRPr>
                    </a:p>
                    <a:p>
                      <a:pPr lvl="0" algn="l">
                        <a:lnSpc>
                          <a:spcPct val="100000"/>
                        </a:lnSpc>
                        <a:spcBef>
                          <a:spcPts val="0"/>
                        </a:spcBef>
                        <a:spcAft>
                          <a:spcPts val="0"/>
                        </a:spcAft>
                        <a:buNone/>
                      </a:pPr>
                      <a:endParaRPr lang="en-US" dirty="0">
                        <a:solidFill>
                          <a:schemeClr val="accent1"/>
                        </a:solidFill>
                        <a:latin typeface="+mj-lt"/>
                      </a:endParaRPr>
                    </a:p>
                    <a:p>
                      <a:pPr lvl="0" algn="l">
                        <a:lnSpc>
                          <a:spcPct val="100000"/>
                        </a:lnSpc>
                        <a:spcBef>
                          <a:spcPts val="0"/>
                        </a:spcBef>
                        <a:spcAft>
                          <a:spcPts val="0"/>
                        </a:spcAft>
                        <a:buNone/>
                      </a:pPr>
                      <a:endParaRPr lang="en-US" dirty="0">
                        <a:solidFill>
                          <a:schemeClr val="accent1"/>
                        </a:solidFill>
                        <a:latin typeface="+mj-lt"/>
                      </a:endParaRPr>
                    </a:p>
                    <a:p>
                      <a:pPr lvl="0" algn="l">
                        <a:lnSpc>
                          <a:spcPct val="100000"/>
                        </a:lnSpc>
                        <a:spcBef>
                          <a:spcPts val="0"/>
                        </a:spcBef>
                        <a:spcAft>
                          <a:spcPts val="0"/>
                        </a:spcAft>
                        <a:buNone/>
                      </a:pPr>
                      <a:endParaRPr lang="en-US" dirty="0">
                        <a:solidFill>
                          <a:schemeClr val="accent1"/>
                        </a:solidFill>
                        <a:latin typeface="+mj-lt"/>
                      </a:endParaRPr>
                    </a:p>
                    <a:p>
                      <a:pPr lvl="0" algn="l">
                        <a:lnSpc>
                          <a:spcPct val="100000"/>
                        </a:lnSpc>
                        <a:spcBef>
                          <a:spcPts val="0"/>
                        </a:spcBef>
                        <a:spcAft>
                          <a:spcPts val="0"/>
                        </a:spcAft>
                        <a:buNone/>
                      </a:pPr>
                      <a:br>
                        <a:rPr lang="en-US" dirty="0">
                          <a:latin typeface="+mj-lt"/>
                        </a:rPr>
                      </a:br>
                      <a:endParaRPr lang="en-US" sz="1100" b="0" i="0" u="none" strike="noStrike" noProof="0" dirty="0">
                        <a:solidFill>
                          <a:srgbClr val="000000"/>
                        </a:solidFill>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5.LU.2 Mechanics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commas in series, dates, addresses, and letters in writing.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a hyphen to divide words at the end of a line in writing.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spelling patterns and generalizations (e.g., word families, syllable patterns, ending rules) when pronouncing and writing words. </a:t>
                      </a:r>
                    </a:p>
                    <a:p>
                      <a:pPr marL="342900" lvl="0" indent="-342900" algn="l">
                        <a:lnSpc>
                          <a:spcPct val="100000"/>
                        </a:lnSpc>
                        <a:spcBef>
                          <a:spcPts val="0"/>
                        </a:spcBef>
                        <a:spcAft>
                          <a:spcPts val="0"/>
                        </a:spcAft>
                        <a:buAutoNum type="alphaUcPeriod"/>
                      </a:pPr>
                      <a:r>
                        <a:rPr lang="en-US" sz="1400" dirty="0">
                          <a:highlight>
                            <a:srgbClr val="FFFFFF"/>
                          </a:highlight>
                          <a:latin typeface="+mj-lt"/>
                        </a:rPr>
                        <a:t>Consult reference materials to check and correct spelling.</a:t>
                      </a: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5267167"/>
            <a:ext cx="11457211" cy="123110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chemeClr val="bg1"/>
                </a:solidFill>
                <a:latin typeface="+mj-lt"/>
                <a:ea typeface="+mn-lt"/>
                <a:cs typeface="+mn-lt"/>
              </a:rPr>
              <a:t>Revisions</a:t>
            </a:r>
            <a:r>
              <a:rPr lang="en-US" sz="1400" b="1" dirty="0">
                <a:solidFill>
                  <a:schemeClr val="bg1"/>
                </a:solidFill>
                <a:latin typeface="+mj-lt"/>
                <a:ea typeface="+mn-lt"/>
                <a:cs typeface="+mn-lt"/>
              </a:rPr>
              <a:t>:</a:t>
            </a:r>
            <a:endParaRPr lang="en-US" sz="1600" b="1" dirty="0">
              <a:solidFill>
                <a:schemeClr val="bg1"/>
              </a:solidFill>
              <a:latin typeface="+mj-lt"/>
              <a:ea typeface="+mn-lt"/>
              <a:cs typeface="+mn-lt"/>
            </a:endParaRPr>
          </a:p>
          <a:p>
            <a:pPr marL="285750" indent="-285750">
              <a:buFont typeface="Arial"/>
              <a:buChar char="•"/>
            </a:pPr>
            <a:r>
              <a:rPr lang="en-US" sz="1400" b="1" dirty="0">
                <a:solidFill>
                  <a:schemeClr val="bg1"/>
                </a:solidFill>
                <a:latin typeface="+mj-lt"/>
              </a:rPr>
              <a:t>5.LU.2 A- Addresses skills in 5.8f in the 2017 Standards </a:t>
            </a:r>
          </a:p>
          <a:p>
            <a:pPr marL="285750" indent="-285750">
              <a:buFont typeface="Arial"/>
              <a:buChar char="•"/>
            </a:pPr>
            <a:r>
              <a:rPr lang="en-US" sz="1400" b="1" dirty="0">
                <a:solidFill>
                  <a:schemeClr val="bg1"/>
                </a:solidFill>
                <a:latin typeface="+mj-lt"/>
              </a:rPr>
              <a:t>5.LU.2 B- Addresses skills in 5.g in the 2017 Standards.</a:t>
            </a:r>
          </a:p>
          <a:p>
            <a:pPr marL="285750" indent="-285750">
              <a:buFont typeface="Arial"/>
              <a:buChar char="•"/>
            </a:pPr>
            <a:r>
              <a:rPr lang="en-US" sz="1400" b="1" dirty="0">
                <a:solidFill>
                  <a:schemeClr val="bg1"/>
                </a:solidFill>
                <a:latin typeface="+mj-lt"/>
              </a:rPr>
              <a:t>5.LU.2 D- Added to address the importance of using reference materials to check and correct spelling.</a:t>
            </a:r>
          </a:p>
          <a:p>
            <a:pPr>
              <a:buFont typeface="Arial,Sans-Serif"/>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B41E2F87-6245-4C56-807B-105C77DC9F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1706" y="6295073"/>
            <a:ext cx="406400" cy="406400"/>
          </a:xfrm>
          <a:prstGeom prst="rect">
            <a:avLst/>
          </a:prstGeom>
        </p:spPr>
      </p:pic>
    </p:spTree>
    <p:extLst>
      <p:ext uri="{BB962C8B-B14F-4D97-AF65-F5344CB8AC3E}">
        <p14:creationId xmlns:p14="http://schemas.microsoft.com/office/powerpoint/2010/main" val="324168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36</a:t>
            </a:fld>
            <a:endParaRPr lang="en-US"/>
          </a:p>
        </p:txBody>
      </p:sp>
      <p:pic>
        <p:nvPicPr>
          <p:cNvPr id="5" name="Recorded Sound">
            <a:hlinkClick r:id="" action="ppaction://media"/>
            <a:extLst>
              <a:ext uri="{FF2B5EF4-FFF2-40B4-BE49-F238E27FC236}">
                <a16:creationId xmlns:a16="http://schemas.microsoft.com/office/drawing/2014/main" id="{81654EC9-14D5-4709-8B42-CFD4F848BA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6791" y="6356350"/>
            <a:ext cx="406400" cy="406400"/>
          </a:xfrm>
          <a:prstGeom prst="rect">
            <a:avLst/>
          </a:prstGeom>
        </p:spPr>
      </p:pic>
    </p:spTree>
    <p:extLst>
      <p:ext uri="{BB962C8B-B14F-4D97-AF65-F5344CB8AC3E}">
        <p14:creationId xmlns:p14="http://schemas.microsoft.com/office/powerpoint/2010/main" val="22378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461032823"/>
              </p:ext>
            </p:extLst>
          </p:nvPr>
        </p:nvGraphicFramePr>
        <p:xfrm>
          <a:off x="351380" y="533054"/>
          <a:ext cx="11452080" cy="48463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128229">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5.1 The student will use effective oral communication skills in a variety of settings. </a:t>
                      </a:r>
                    </a:p>
                    <a:p>
                      <a:pPr marL="342900" lvl="0" indent="-342900" algn="l">
                        <a:lnSpc>
                          <a:spcPct val="100000"/>
                        </a:lnSpc>
                        <a:spcBef>
                          <a:spcPts val="0"/>
                        </a:spcBef>
                        <a:spcAft>
                          <a:spcPts val="0"/>
                        </a:spcAft>
                        <a:buAutoNum type="alphaLcParenR"/>
                      </a:pPr>
                      <a:r>
                        <a:rPr lang="en-US" sz="1400" dirty="0">
                          <a:latin typeface="+mj-lt"/>
                        </a:rPr>
                        <a:t>Listen actively and speak using appropriate discussion rules with awareness of verbal and nonverbal cues. </a:t>
                      </a:r>
                    </a:p>
                    <a:p>
                      <a:pPr marL="342900" lvl="0" indent="-342900" algn="l">
                        <a:lnSpc>
                          <a:spcPct val="100000"/>
                        </a:lnSpc>
                        <a:spcBef>
                          <a:spcPts val="0"/>
                        </a:spcBef>
                        <a:spcAft>
                          <a:spcPts val="0"/>
                        </a:spcAft>
                        <a:buAutoNum type="alphaLcParenR"/>
                      </a:pPr>
                      <a:r>
                        <a:rPr lang="en-US" sz="1400" dirty="0">
                          <a:latin typeface="+mj-lt"/>
                        </a:rPr>
                        <a:t>Participate in and contribute to discussions across content areas. </a:t>
                      </a:r>
                    </a:p>
                    <a:p>
                      <a:pPr marL="342900" lvl="0" indent="-342900" algn="l">
                        <a:lnSpc>
                          <a:spcPct val="100000"/>
                        </a:lnSpc>
                        <a:spcBef>
                          <a:spcPts val="0"/>
                        </a:spcBef>
                        <a:spcAft>
                          <a:spcPts val="0"/>
                        </a:spcAft>
                        <a:buAutoNum type="alphaLcParenR"/>
                      </a:pPr>
                      <a:r>
                        <a:rPr lang="en-US" sz="1400" dirty="0">
                          <a:latin typeface="+mj-lt"/>
                        </a:rPr>
                        <a:t>Summarize information gathered in group activities. </a:t>
                      </a:r>
                    </a:p>
                    <a:p>
                      <a:pPr marL="342900" lvl="0" indent="-342900" algn="l">
                        <a:lnSpc>
                          <a:spcPct val="100000"/>
                        </a:lnSpc>
                        <a:spcBef>
                          <a:spcPts val="0"/>
                        </a:spcBef>
                        <a:spcAft>
                          <a:spcPts val="0"/>
                        </a:spcAft>
                        <a:buAutoNum type="alphaLcParenR" startAt="5"/>
                      </a:pPr>
                      <a:r>
                        <a:rPr lang="en-US" sz="1400" dirty="0">
                          <a:latin typeface="+mj-lt"/>
                        </a:rPr>
                        <a:t>Use evidence to support opinions and conclusions. </a:t>
                      </a:r>
                    </a:p>
                    <a:p>
                      <a:pPr marL="342900" lvl="0" indent="-342900" algn="l">
                        <a:lnSpc>
                          <a:spcPct val="100000"/>
                        </a:lnSpc>
                        <a:spcBef>
                          <a:spcPts val="0"/>
                        </a:spcBef>
                        <a:spcAft>
                          <a:spcPts val="0"/>
                        </a:spcAft>
                        <a:buAutoNum type="alphaLcParenR" startAt="5"/>
                      </a:pPr>
                      <a:r>
                        <a:rPr lang="en-US" sz="1400" dirty="0">
                          <a:latin typeface="+mj-lt"/>
                        </a:rPr>
                        <a:t>Summarize the main points a speaker makes and connect comments to the remarks of others.</a:t>
                      </a:r>
                    </a:p>
                    <a:p>
                      <a:pPr marL="342900" lvl="0" indent="-342900" algn="l">
                        <a:lnSpc>
                          <a:spcPct val="100000"/>
                        </a:lnSpc>
                        <a:spcBef>
                          <a:spcPts val="0"/>
                        </a:spcBef>
                        <a:spcAft>
                          <a:spcPts val="0"/>
                        </a:spcAft>
                        <a:buAutoNum type="alphaLcParenR" startAt="5"/>
                      </a:pPr>
                      <a:r>
                        <a:rPr lang="en-US" sz="1400" dirty="0">
                          <a:latin typeface="+mj-lt"/>
                        </a:rPr>
                        <a:t>Demonstrate the ability to collaborate with diverse teams, while sharing responsibility for the work. </a:t>
                      </a:r>
                    </a:p>
                    <a:p>
                      <a:pPr marL="0" lvl="0" indent="0" algn="l">
                        <a:lnSpc>
                          <a:spcPct val="100000"/>
                        </a:lnSpc>
                        <a:spcBef>
                          <a:spcPts val="0"/>
                        </a:spcBef>
                        <a:spcAft>
                          <a:spcPts val="0"/>
                        </a:spcAft>
                        <a:buNone/>
                      </a:pPr>
                      <a:br>
                        <a:rPr lang="en-US" sz="1100" b="0" i="0" u="none" strike="noStrike" noProof="0" dirty="0">
                          <a:solidFill>
                            <a:srgbClr val="000000"/>
                          </a:solidFill>
                          <a:latin typeface="+mj-lt"/>
                        </a:rPr>
                      </a:br>
                      <a:br>
                        <a:rPr lang="en-US" sz="1100" b="0" i="0" u="none" strike="noStrike" noProof="0" dirty="0">
                          <a:solidFill>
                            <a:srgbClr val="000000"/>
                          </a:solidFill>
                          <a:latin typeface="+mj-lt"/>
                        </a:rPr>
                      </a:br>
                      <a:br>
                        <a:rPr lang="en-US" dirty="0">
                          <a:latin typeface="+mj-lt"/>
                        </a:rPr>
                      </a:br>
                      <a:endParaRPr lang="en-US" dirty="0">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5.C.1 Communication, Listening, and Collaboration </a:t>
                      </a:r>
                    </a:p>
                    <a:p>
                      <a:pPr marL="342900" lvl="0" indent="-342900" algn="l">
                        <a:lnSpc>
                          <a:spcPct val="100000"/>
                        </a:lnSpc>
                        <a:spcBef>
                          <a:spcPts val="0"/>
                        </a:spcBef>
                        <a:spcAft>
                          <a:spcPts val="0"/>
                        </a:spcAft>
                        <a:buAutoNum type="alphaUcPeriod"/>
                      </a:pPr>
                      <a:r>
                        <a:rPr lang="en-US" sz="1400" dirty="0">
                          <a:highlight>
                            <a:srgbClr val="FFFFFF"/>
                          </a:highlight>
                          <a:latin typeface="+mj-lt"/>
                        </a:rPr>
                        <a:t>Prepare for and participate in a range of sustained collaborative discussions with diverse partners on grade five topics and texts. This includes:</a:t>
                      </a:r>
                    </a:p>
                    <a:p>
                      <a:pPr marL="400050" lvl="0" indent="-400050" algn="l">
                        <a:lnSpc>
                          <a:spcPct val="100000"/>
                        </a:lnSpc>
                        <a:spcBef>
                          <a:spcPts val="0"/>
                        </a:spcBef>
                        <a:spcAft>
                          <a:spcPts val="0"/>
                        </a:spcAft>
                        <a:buAutoNum type="romanLcPeriod"/>
                      </a:pPr>
                      <a:r>
                        <a:rPr lang="en-US" sz="1400" dirty="0">
                          <a:highlight>
                            <a:srgbClr val="FFFFFF"/>
                          </a:highlight>
                          <a:latin typeface="+mj-lt"/>
                        </a:rPr>
                        <a:t>Listening actively and speaking using agreed upon discussion rules. </a:t>
                      </a:r>
                    </a:p>
                    <a:p>
                      <a:pPr marL="400050" lvl="0" indent="-400050" algn="l">
                        <a:lnSpc>
                          <a:spcPct val="100000"/>
                        </a:lnSpc>
                        <a:spcBef>
                          <a:spcPts val="0"/>
                        </a:spcBef>
                        <a:spcAft>
                          <a:spcPts val="0"/>
                        </a:spcAft>
                        <a:buAutoNum type="romanLcPeriod"/>
                      </a:pPr>
                      <a:r>
                        <a:rPr lang="en-US" sz="1400" dirty="0">
                          <a:highlight>
                            <a:srgbClr val="FFFFFF"/>
                          </a:highlight>
                          <a:latin typeface="+mj-lt"/>
                        </a:rPr>
                        <a:t>Respectfully demonstrating agreement or disagreement with others’ ideas. </a:t>
                      </a:r>
                    </a:p>
                    <a:p>
                      <a:pPr marL="400050" lvl="0" indent="-400050" algn="l">
                        <a:lnSpc>
                          <a:spcPct val="100000"/>
                        </a:lnSpc>
                        <a:spcBef>
                          <a:spcPts val="0"/>
                        </a:spcBef>
                        <a:spcAft>
                          <a:spcPts val="0"/>
                        </a:spcAft>
                        <a:buAutoNum type="romanLcPeriod"/>
                      </a:pPr>
                      <a:r>
                        <a:rPr lang="en-US" sz="1400" dirty="0">
                          <a:highlight>
                            <a:srgbClr val="FFFFFF"/>
                          </a:highlight>
                          <a:latin typeface="+mj-lt"/>
                        </a:rPr>
                        <a:t>Asking and answering relevant questions to build on others’ ideas, clarify ideas, and acquire or confirm information. </a:t>
                      </a:r>
                    </a:p>
                    <a:p>
                      <a:pPr marL="400050" lvl="0" indent="-400050" algn="l">
                        <a:lnSpc>
                          <a:spcPct val="100000"/>
                        </a:lnSpc>
                        <a:spcBef>
                          <a:spcPts val="0"/>
                        </a:spcBef>
                        <a:spcAft>
                          <a:spcPts val="0"/>
                        </a:spcAft>
                        <a:buAutoNum type="romanLcPeriod"/>
                      </a:pPr>
                      <a:r>
                        <a:rPr lang="en-US" sz="1400" dirty="0">
                          <a:highlight>
                            <a:srgbClr val="FFFFFF"/>
                          </a:highlight>
                          <a:latin typeface="+mj-lt"/>
                        </a:rPr>
                        <a:t>Summarizing the main ideas being discussed, using evidence, examples, and details to support opinions and conclusions. </a:t>
                      </a:r>
                    </a:p>
                    <a:p>
                      <a:pPr marL="0" lvl="0" indent="0" algn="l">
                        <a:lnSpc>
                          <a:spcPct val="100000"/>
                        </a:lnSpc>
                        <a:spcBef>
                          <a:spcPts val="0"/>
                        </a:spcBef>
                        <a:spcAft>
                          <a:spcPts val="0"/>
                        </a:spcAft>
                        <a:buNone/>
                      </a:pPr>
                      <a:r>
                        <a:rPr lang="en-US" sz="1400" dirty="0">
                          <a:highlight>
                            <a:srgbClr val="FFFFFF"/>
                          </a:highlight>
                          <a:latin typeface="+mj-lt"/>
                        </a:rPr>
                        <a:t>B. Share responsibility for the learning based on assigned roles and/or task expectations.</a:t>
                      </a: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6249" y="4938474"/>
            <a:ext cx="11457211" cy="160043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endParaRPr lang="en-US" sz="1600" dirty="0">
              <a:latin typeface="+mj-lt"/>
              <a:ea typeface="+mn-lt"/>
              <a:cs typeface="+mn-lt"/>
            </a:endParaRPr>
          </a:p>
          <a:p>
            <a:pPr marL="285750" indent="-285750">
              <a:buFont typeface="Arial"/>
              <a:buChar char="•"/>
            </a:pPr>
            <a:r>
              <a:rPr lang="en-US" sz="1400" b="1" dirty="0">
                <a:solidFill>
                  <a:schemeClr val="bg1"/>
                </a:solidFill>
                <a:latin typeface="+mj-lt"/>
              </a:rPr>
              <a:t>5.C.1 A- Increases the rigor by specifying the skills addressed in 5.1 b in the 2017 Standards.</a:t>
            </a:r>
          </a:p>
          <a:p>
            <a:pPr marL="285750" indent="-285750">
              <a:buFont typeface="Arial"/>
              <a:buChar char="•"/>
            </a:pPr>
            <a:r>
              <a:rPr lang="en-US" sz="1400" b="1" dirty="0">
                <a:solidFill>
                  <a:schemeClr val="bg1"/>
                </a:solidFill>
                <a:latin typeface="+mj-lt"/>
              </a:rPr>
              <a:t>5.C.1 A </a:t>
            </a:r>
            <a:r>
              <a:rPr lang="en-US" sz="1400" b="1" dirty="0" err="1">
                <a:solidFill>
                  <a:schemeClr val="bg1"/>
                </a:solidFill>
                <a:latin typeface="+mj-lt"/>
              </a:rPr>
              <a:t>i</a:t>
            </a:r>
            <a:r>
              <a:rPr lang="en-US" sz="1400" b="1" dirty="0">
                <a:solidFill>
                  <a:schemeClr val="bg1"/>
                </a:solidFill>
                <a:latin typeface="+mj-lt"/>
              </a:rPr>
              <a:t>- Addresses skills in 5.1 a in the 2017 Standards. </a:t>
            </a:r>
          </a:p>
          <a:p>
            <a:pPr marL="285750" indent="-285750">
              <a:buFont typeface="Arial"/>
              <a:buChar char="•"/>
            </a:pPr>
            <a:r>
              <a:rPr lang="en-US" sz="1400" b="1" dirty="0">
                <a:solidFill>
                  <a:schemeClr val="bg1"/>
                </a:solidFill>
                <a:latin typeface="+mj-lt"/>
              </a:rPr>
              <a:t>5.C.1 A ii- Addresses skills in 5.1 h in the 2017 Standards. </a:t>
            </a:r>
          </a:p>
          <a:p>
            <a:pPr marL="285750" indent="-285750">
              <a:buFont typeface="Arial"/>
              <a:buChar char="•"/>
            </a:pPr>
            <a:r>
              <a:rPr lang="en-US" sz="1400" b="1" dirty="0">
                <a:solidFill>
                  <a:schemeClr val="bg1"/>
                </a:solidFill>
                <a:latin typeface="+mj-lt"/>
              </a:rPr>
              <a:t>5.C.1 A iii- Provides specificity for the skills addressed in 5.2 e in the 2017 Standards. </a:t>
            </a:r>
          </a:p>
          <a:p>
            <a:pPr marL="285750" indent="-285750">
              <a:buFont typeface="Arial"/>
              <a:buChar char="•"/>
            </a:pPr>
            <a:r>
              <a:rPr lang="en-US" sz="1400" b="1" dirty="0">
                <a:solidFill>
                  <a:schemeClr val="bg1"/>
                </a:solidFill>
                <a:latin typeface="+mj-lt"/>
              </a:rPr>
              <a:t>5.C.1 A iv- Combines skills addressed in 5.1 c/e/f in the 2017 Standards. </a:t>
            </a:r>
          </a:p>
          <a:p>
            <a:pPr marL="285750" indent="-285750">
              <a:buFont typeface="Arial"/>
              <a:buChar char="•"/>
            </a:pPr>
            <a:r>
              <a:rPr lang="en-US" sz="1400" b="1" dirty="0">
                <a:solidFill>
                  <a:schemeClr val="bg1"/>
                </a:solidFill>
                <a:latin typeface="+mj-lt"/>
              </a:rPr>
              <a:t>5.C.1 B- Addresses skills in 5.1 g in the 2017 Standards.</a:t>
            </a:r>
          </a:p>
        </p:txBody>
      </p:sp>
      <p:pic>
        <p:nvPicPr>
          <p:cNvPr id="2" name="Recorded Sound">
            <a:hlinkClick r:id="" action="ppaction://media"/>
            <a:extLst>
              <a:ext uri="{FF2B5EF4-FFF2-40B4-BE49-F238E27FC236}">
                <a16:creationId xmlns:a16="http://schemas.microsoft.com/office/drawing/2014/main" id="{CE99E9DE-704C-49CB-8511-28A64E371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4132" y="6315075"/>
            <a:ext cx="406400" cy="406400"/>
          </a:xfrm>
          <a:prstGeom prst="rect">
            <a:avLst/>
          </a:prstGeom>
        </p:spPr>
      </p:pic>
    </p:spTree>
    <p:extLst>
      <p:ext uri="{BB962C8B-B14F-4D97-AF65-F5344CB8AC3E}">
        <p14:creationId xmlns:p14="http://schemas.microsoft.com/office/powerpoint/2010/main" val="17519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65678705"/>
              </p:ext>
            </p:extLst>
          </p:nvPr>
        </p:nvGraphicFramePr>
        <p:xfrm>
          <a:off x="351380" y="544443"/>
          <a:ext cx="11452080" cy="46786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5.2 The student will create multimodal presentations that effectively communicate ideas.</a:t>
                      </a:r>
                    </a:p>
                    <a:p>
                      <a:pPr marL="342900" lvl="0" indent="-342900" algn="l">
                        <a:lnSpc>
                          <a:spcPct val="100000"/>
                        </a:lnSpc>
                        <a:spcBef>
                          <a:spcPts val="0"/>
                        </a:spcBef>
                        <a:spcAft>
                          <a:spcPts val="0"/>
                        </a:spcAft>
                        <a:buAutoNum type="alphaLcParenR"/>
                      </a:pPr>
                      <a:r>
                        <a:rPr lang="en-US" sz="1400" dirty="0">
                          <a:latin typeface="+mj-lt"/>
                        </a:rPr>
                        <a:t>Effectively use verbal and nonverbal communication skills to plan and deliver collaborative and individual, formal and informal interactive presentations. </a:t>
                      </a:r>
                    </a:p>
                    <a:p>
                      <a:pPr marL="342900" lvl="0" indent="-342900" algn="l">
                        <a:lnSpc>
                          <a:spcPct val="100000"/>
                        </a:lnSpc>
                        <a:spcBef>
                          <a:spcPts val="0"/>
                        </a:spcBef>
                        <a:spcAft>
                          <a:spcPts val="0"/>
                        </a:spcAft>
                        <a:buAutoNum type="alphaLcParenR"/>
                      </a:pPr>
                      <a:r>
                        <a:rPr lang="en-US" sz="1400" dirty="0">
                          <a:latin typeface="+mj-lt"/>
                        </a:rPr>
                        <a:t>Maintain eye contact with listeners. </a:t>
                      </a:r>
                    </a:p>
                    <a:p>
                      <a:pPr marL="342900" lvl="0" indent="-342900" algn="l">
                        <a:lnSpc>
                          <a:spcPct val="100000"/>
                        </a:lnSpc>
                        <a:spcBef>
                          <a:spcPts val="0"/>
                        </a:spcBef>
                        <a:spcAft>
                          <a:spcPts val="0"/>
                        </a:spcAft>
                        <a:buAutoNum type="alphaLcParenR"/>
                      </a:pPr>
                      <a:r>
                        <a:rPr lang="en-US" sz="1400" dirty="0">
                          <a:latin typeface="+mj-lt"/>
                        </a:rPr>
                        <a:t>Organize content sequentially around major ideas. </a:t>
                      </a:r>
                    </a:p>
                    <a:p>
                      <a:pPr marL="342900" lvl="0" indent="-342900" algn="l">
                        <a:lnSpc>
                          <a:spcPct val="100000"/>
                        </a:lnSpc>
                        <a:spcBef>
                          <a:spcPts val="0"/>
                        </a:spcBef>
                        <a:spcAft>
                          <a:spcPts val="0"/>
                        </a:spcAft>
                        <a:buAutoNum type="alphaLcParenR"/>
                      </a:pPr>
                      <a:r>
                        <a:rPr lang="en-US" sz="1400" dirty="0">
                          <a:latin typeface="+mj-lt"/>
                        </a:rPr>
                        <a:t>Use language and style appropriate to the audience, topic, and purpose.</a:t>
                      </a:r>
                    </a:p>
                    <a:p>
                      <a:pPr marL="0" lvl="0" indent="0" algn="l">
                        <a:lnSpc>
                          <a:spcPct val="100000"/>
                        </a:lnSpc>
                        <a:spcBef>
                          <a:spcPts val="0"/>
                        </a:spcBef>
                        <a:spcAft>
                          <a:spcPts val="0"/>
                        </a:spcAft>
                        <a:buFont typeface="+mj-lt"/>
                        <a:buNone/>
                      </a:pPr>
                      <a:r>
                        <a:rPr lang="en-US" sz="1400" dirty="0">
                          <a:latin typeface="+mj-lt"/>
                        </a:rPr>
                        <a:t>e)    Ask and answer questions to gather or clarify information</a:t>
                      </a:r>
                    </a:p>
                    <a:p>
                      <a:pPr marL="0" lvl="0" indent="0" algn="l">
                        <a:lnSpc>
                          <a:spcPct val="100000"/>
                        </a:lnSpc>
                        <a:spcBef>
                          <a:spcPts val="0"/>
                        </a:spcBef>
                        <a:spcAft>
                          <a:spcPts val="0"/>
                        </a:spcAft>
                        <a:buFont typeface="+mj-lt"/>
                        <a:buNone/>
                      </a:pPr>
                      <a:r>
                        <a:rPr lang="en-US" sz="1400" dirty="0">
                          <a:latin typeface="+mj-lt"/>
                        </a:rPr>
                        <a:t>        presented orally.</a:t>
                      </a:r>
                      <a:br>
                        <a:rPr lang="en-US" sz="1100" b="0" i="0" u="none" strike="noStrike" noProof="0" dirty="0">
                          <a:solidFill>
                            <a:srgbClr val="000000"/>
                          </a:solidFill>
                          <a:latin typeface="+mj-lt"/>
                        </a:rPr>
                      </a:br>
                      <a:br>
                        <a:rPr lang="en-US" sz="1100" b="0" i="0" u="none" strike="noStrike" noProof="0" dirty="0">
                          <a:solidFill>
                            <a:srgbClr val="000000"/>
                          </a:solidFill>
                          <a:latin typeface="+mj-lt"/>
                        </a:rPr>
                      </a:br>
                      <a:r>
                        <a:rPr lang="en-US" sz="1400" b="1" dirty="0">
                          <a:solidFill>
                            <a:srgbClr val="1A4480"/>
                          </a:solidFill>
                          <a:latin typeface="+mj-lt"/>
                        </a:rPr>
                        <a:t>6.2. The student will create multimodal presentations that effectively communicate ideas.</a:t>
                      </a:r>
                    </a:p>
                    <a:p>
                      <a:pPr marL="0" lvl="0" indent="0" algn="l">
                        <a:lnSpc>
                          <a:spcPct val="100000"/>
                        </a:lnSpc>
                        <a:spcBef>
                          <a:spcPts val="0"/>
                        </a:spcBef>
                        <a:spcAft>
                          <a:spcPts val="0"/>
                        </a:spcAft>
                        <a:buFont typeface="Arial" panose="020B0604020202020204" pitchFamily="34" charset="0"/>
                        <a:buNone/>
                      </a:pPr>
                      <a:r>
                        <a:rPr lang="en-US" sz="1400" dirty="0">
                          <a:solidFill>
                            <a:srgbClr val="1A4480"/>
                          </a:solidFill>
                          <a:latin typeface="+mj-lt"/>
                        </a:rPr>
                        <a:t>b) Use language and vocabulary appropriate to audience, topic, and purpose.</a:t>
                      </a:r>
                      <a:br>
                        <a:rPr lang="en-US" dirty="0">
                          <a:latin typeface="+mj-lt"/>
                        </a:rPr>
                      </a:br>
                      <a:endParaRPr lang="en-US" dirty="0">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5.C.2 Speaking and Presentation of Ideas </a:t>
                      </a:r>
                    </a:p>
                    <a:p>
                      <a:pPr marL="342900" lvl="0" indent="-342900" algn="l">
                        <a:lnSpc>
                          <a:spcPct val="100000"/>
                        </a:lnSpc>
                        <a:spcBef>
                          <a:spcPts val="0"/>
                        </a:spcBef>
                        <a:spcAft>
                          <a:spcPts val="0"/>
                        </a:spcAft>
                        <a:buAutoNum type="alphaUcPeriod"/>
                      </a:pPr>
                      <a:r>
                        <a:rPr lang="en-US" sz="1400" dirty="0">
                          <a:highlight>
                            <a:srgbClr val="FFFFFF"/>
                          </a:highlight>
                          <a:latin typeface="+mj-lt"/>
                        </a:rPr>
                        <a:t>Report orally on a topic or text or present an opinion in an organized manner. This includes: </a:t>
                      </a:r>
                    </a:p>
                    <a:p>
                      <a:pPr marL="0" lvl="0" indent="0" algn="l">
                        <a:lnSpc>
                          <a:spcPct val="100000"/>
                        </a:lnSpc>
                        <a:spcBef>
                          <a:spcPts val="0"/>
                        </a:spcBef>
                        <a:spcAft>
                          <a:spcPts val="0"/>
                        </a:spcAft>
                        <a:buNone/>
                      </a:pPr>
                      <a:r>
                        <a:rPr lang="en-US" sz="1400" dirty="0" err="1">
                          <a:highlight>
                            <a:srgbClr val="FFFFFF"/>
                          </a:highlight>
                          <a:latin typeface="+mj-lt"/>
                        </a:rPr>
                        <a:t>i</a:t>
                      </a:r>
                      <a:r>
                        <a:rPr lang="en-US" sz="1400" dirty="0">
                          <a:highlight>
                            <a:srgbClr val="FFFFFF"/>
                          </a:highlight>
                          <a:latin typeface="+mj-lt"/>
                        </a:rPr>
                        <a:t>. Using content specific vocabulary, appropriate facts, and relevant descriptive details to support themes or central ideas.</a:t>
                      </a:r>
                    </a:p>
                    <a:p>
                      <a:pPr marL="0" lvl="0" indent="0" algn="l">
                        <a:lnSpc>
                          <a:spcPct val="100000"/>
                        </a:lnSpc>
                        <a:spcBef>
                          <a:spcPts val="0"/>
                        </a:spcBef>
                        <a:spcAft>
                          <a:spcPts val="0"/>
                        </a:spcAft>
                        <a:buNone/>
                      </a:pPr>
                      <a:r>
                        <a:rPr lang="en-US" sz="1400" dirty="0">
                          <a:highlight>
                            <a:srgbClr val="FFFFFF"/>
                          </a:highlight>
                          <a:latin typeface="+mj-lt"/>
                        </a:rPr>
                        <a:t>ii. Demonstrating appropriate speaking techniques (e.g., adequate volume and clear pronunciation) suitable to the audience, purpose, and situations.</a:t>
                      </a:r>
                      <a:endParaRPr lang="en-US" dirty="0">
                        <a:solidFill>
                          <a:schemeClr val="accent1"/>
                        </a:solidFill>
                        <a:latin typeface="+mj-lt"/>
                      </a:endParaRPr>
                    </a:p>
                    <a:p>
                      <a:pPr lvl="0" indent="0" algn="l">
                        <a:lnSpc>
                          <a:spcPct val="100000"/>
                        </a:lnSpc>
                        <a:spcBef>
                          <a:spcPts val="0"/>
                        </a:spcBef>
                        <a:spcAft>
                          <a:spcPts val="0"/>
                        </a:spcAft>
                        <a:buNone/>
                      </a:pPr>
                      <a:r>
                        <a:rPr lang="en-US" sz="1400" dirty="0">
                          <a:latin typeface="+mj-lt"/>
                        </a:rPr>
                        <a:t>iii. Using facial expressions and gestures to support, accentuate, or dramatize the message during oral presentations.</a:t>
                      </a:r>
                    </a:p>
                    <a:p>
                      <a:pPr lvl="0" indent="0" algn="l">
                        <a:lnSpc>
                          <a:spcPct val="100000"/>
                        </a:lnSpc>
                        <a:spcBef>
                          <a:spcPts val="0"/>
                        </a:spcBef>
                        <a:spcAft>
                          <a:spcPts val="0"/>
                        </a:spcAft>
                        <a:buNone/>
                      </a:pPr>
                      <a:r>
                        <a:rPr lang="en-US" sz="1400" dirty="0">
                          <a:latin typeface="+mj-lt"/>
                        </a:rPr>
                        <a:t>iv. Demonstrating awareness of and sensitivity to the appropriate use of words (e.g., avoiding stereotypes, multiple meanings of words). </a:t>
                      </a:r>
                    </a:p>
                    <a:p>
                      <a:pPr lvl="0" indent="0" algn="l">
                        <a:lnSpc>
                          <a:spcPct val="100000"/>
                        </a:lnSpc>
                        <a:spcBef>
                          <a:spcPts val="0"/>
                        </a:spcBef>
                        <a:spcAft>
                          <a:spcPts val="0"/>
                        </a:spcAft>
                        <a:buNone/>
                      </a:pPr>
                      <a:r>
                        <a:rPr lang="en-US" sz="1400" dirty="0">
                          <a:latin typeface="+mj-lt"/>
                        </a:rPr>
                        <a:t>v. Encouraging audience participation through planned interactions (e.g., questioning, discussion, gathering responses, and movement).</a:t>
                      </a:r>
                    </a:p>
                    <a:p>
                      <a:pPr lvl="0" indent="0" algn="l">
                        <a:lnSpc>
                          <a:spcPct val="100000"/>
                        </a:lnSpc>
                        <a:spcBef>
                          <a:spcPts val="0"/>
                        </a:spcBef>
                        <a:spcAft>
                          <a:spcPts val="0"/>
                        </a:spcAft>
                        <a:buNone/>
                      </a:pPr>
                      <a:endParaRPr lang="en-US" sz="1400" dirty="0">
                        <a:solidFill>
                          <a:schemeClr val="accent1"/>
                        </a:solidFill>
                        <a:latin typeface="+mj-lt"/>
                      </a:endParaRPr>
                    </a:p>
                    <a:p>
                      <a:pPr lvl="0" indent="0" algn="l">
                        <a:lnSpc>
                          <a:spcPct val="100000"/>
                        </a:lnSpc>
                        <a:spcBef>
                          <a:spcPts val="0"/>
                        </a:spcBef>
                        <a:spcAft>
                          <a:spcPts val="0"/>
                        </a:spcAft>
                        <a:buNone/>
                      </a:pPr>
                      <a:endParaRPr lang="en-US" sz="1400"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6249" y="4767496"/>
            <a:ext cx="11457211" cy="181588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endParaRPr lang="en-US" sz="1600" dirty="0">
              <a:latin typeface="+mj-lt"/>
              <a:ea typeface="+mn-lt"/>
              <a:cs typeface="+mn-lt"/>
            </a:endParaRPr>
          </a:p>
          <a:p>
            <a:pPr marL="285750" indent="-285750">
              <a:buFont typeface="Arial"/>
              <a:buChar char="•"/>
            </a:pPr>
            <a:r>
              <a:rPr lang="en-US" sz="1400" b="1" dirty="0">
                <a:solidFill>
                  <a:schemeClr val="bg1"/>
                </a:solidFill>
                <a:latin typeface="+mj-lt"/>
              </a:rPr>
              <a:t>5.C.2 A- Combines to address skills in 5.1 d and 5.2 c in the 2017 Standards.</a:t>
            </a:r>
          </a:p>
          <a:p>
            <a:pPr marL="285750" indent="-285750">
              <a:buFont typeface="Arial" panose="020B0604020202020204" pitchFamily="34" charset="0"/>
              <a:buChar char="•"/>
            </a:pPr>
            <a:r>
              <a:rPr lang="en-US" sz="1400" b="1" dirty="0">
                <a:solidFill>
                  <a:schemeClr val="bg1"/>
                </a:solidFill>
                <a:latin typeface="+mj-lt"/>
              </a:rPr>
              <a:t>5.C.2 A </a:t>
            </a:r>
            <a:r>
              <a:rPr lang="en-US" sz="1400" b="1" dirty="0" err="1">
                <a:solidFill>
                  <a:schemeClr val="bg1"/>
                </a:solidFill>
                <a:latin typeface="+mj-lt"/>
              </a:rPr>
              <a:t>i</a:t>
            </a:r>
            <a:r>
              <a:rPr lang="en-US" sz="1400" b="1" dirty="0">
                <a:solidFill>
                  <a:schemeClr val="bg1"/>
                </a:solidFill>
                <a:latin typeface="+mj-lt"/>
              </a:rPr>
              <a:t>- Addresses and adds specificity for the skills addressed in 6.2 b in the 2017 Standards.</a:t>
            </a:r>
          </a:p>
          <a:p>
            <a:pPr marL="285750" indent="-285750">
              <a:buFont typeface="Arial" panose="020B0604020202020204" pitchFamily="34" charset="0"/>
              <a:buChar char="•"/>
            </a:pPr>
            <a:r>
              <a:rPr lang="en-US" sz="1400" b="1" dirty="0">
                <a:solidFill>
                  <a:schemeClr val="bg1"/>
                </a:solidFill>
                <a:latin typeface="+mj-lt"/>
              </a:rPr>
              <a:t>5.C.2 A ii- Provides specificity for the skills addressed in 5.2 d in the 2017 Standards.</a:t>
            </a:r>
          </a:p>
          <a:p>
            <a:pPr marL="285750" indent="-285750">
              <a:buFont typeface="Arial" panose="020B0604020202020204" pitchFamily="34" charset="0"/>
              <a:buChar char="•"/>
            </a:pPr>
            <a:r>
              <a:rPr lang="en-US" sz="1400" b="1" dirty="0">
                <a:solidFill>
                  <a:schemeClr val="bg1"/>
                </a:solidFill>
                <a:latin typeface="+mj-lt"/>
              </a:rPr>
              <a:t>5.C.2 A iii- Combines and provides specificity for the skills addressed in 5.2 a/b in the 2017 Standards. </a:t>
            </a:r>
          </a:p>
          <a:p>
            <a:pPr marL="285750" indent="-285750">
              <a:buFont typeface="Arial" panose="020B0604020202020204" pitchFamily="34" charset="0"/>
              <a:buChar char="•"/>
            </a:pPr>
            <a:r>
              <a:rPr lang="en-US" sz="1400" b="1" dirty="0">
                <a:solidFill>
                  <a:schemeClr val="bg1"/>
                </a:solidFill>
                <a:latin typeface="+mj-lt"/>
              </a:rPr>
              <a:t>5.C.2 A iv- Added to increase the rigor by providing specificity for word choice when presenting ideas.</a:t>
            </a:r>
          </a:p>
          <a:p>
            <a:pPr marL="285750" indent="-285750">
              <a:buFont typeface="Arial" panose="020B0604020202020204" pitchFamily="34" charset="0"/>
              <a:buChar char="•"/>
            </a:pPr>
            <a:r>
              <a:rPr lang="en-US" sz="1400" b="1" dirty="0">
                <a:solidFill>
                  <a:schemeClr val="bg1"/>
                </a:solidFill>
                <a:latin typeface="+mj-lt"/>
              </a:rPr>
              <a:t>5.C.2 A v- Added to increase the rigor by providing specificity for encouraging audience participation when presenting idea.</a:t>
            </a:r>
            <a:endParaRPr lang="en-US" dirty="0">
              <a:cs typeface="Calibri"/>
            </a:endParaRPr>
          </a:p>
        </p:txBody>
      </p:sp>
      <p:pic>
        <p:nvPicPr>
          <p:cNvPr id="3" name="Recorded Sound">
            <a:hlinkClick r:id="" action="ppaction://media"/>
            <a:extLst>
              <a:ext uri="{FF2B5EF4-FFF2-40B4-BE49-F238E27FC236}">
                <a16:creationId xmlns:a16="http://schemas.microsoft.com/office/drawing/2014/main" id="{00E39352-5DB8-4419-BF92-8E4DA7F9F8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9351" y="6246027"/>
            <a:ext cx="406400" cy="406400"/>
          </a:xfrm>
          <a:prstGeom prst="rect">
            <a:avLst/>
          </a:prstGeom>
        </p:spPr>
      </p:pic>
    </p:spTree>
    <p:extLst>
      <p:ext uri="{BB962C8B-B14F-4D97-AF65-F5344CB8AC3E}">
        <p14:creationId xmlns:p14="http://schemas.microsoft.com/office/powerpoint/2010/main" val="201514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09746975"/>
              </p:ext>
            </p:extLst>
          </p:nvPr>
        </p:nvGraphicFramePr>
        <p:xfrm>
          <a:off x="351380" y="544443"/>
          <a:ext cx="11452080" cy="46024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5.3 The student will learn how media messages are constructed and for what purposes. </a:t>
                      </a:r>
                    </a:p>
                    <a:p>
                      <a:pPr marL="342900" lvl="0" indent="-342900" algn="l">
                        <a:lnSpc>
                          <a:spcPct val="100000"/>
                        </a:lnSpc>
                        <a:spcBef>
                          <a:spcPts val="0"/>
                        </a:spcBef>
                        <a:spcAft>
                          <a:spcPts val="0"/>
                        </a:spcAft>
                        <a:buAutoNum type="alphaLcParenR"/>
                      </a:pPr>
                      <a:r>
                        <a:rPr lang="en-US" sz="1400" dirty="0">
                          <a:latin typeface="+mj-lt"/>
                        </a:rPr>
                        <a:t>Identify the purpose and audience of auditory, visual, and written media messages.</a:t>
                      </a:r>
                    </a:p>
                    <a:p>
                      <a:pPr marL="228600" lvl="0" indent="-228600" algn="l">
                        <a:lnSpc>
                          <a:spcPct val="100000"/>
                        </a:lnSpc>
                        <a:spcBef>
                          <a:spcPts val="0"/>
                        </a:spcBef>
                        <a:spcAft>
                          <a:spcPts val="0"/>
                        </a:spcAft>
                        <a:buAutoNum type="alphaLcParenR"/>
                      </a:pPr>
                      <a:r>
                        <a:rPr lang="en-US" sz="1400" dirty="0">
                          <a:latin typeface="+mj-lt"/>
                        </a:rPr>
                        <a:t>   Identify the characteristics and effectiveness of a variety of media</a:t>
                      </a:r>
                    </a:p>
                    <a:p>
                      <a:pPr marL="0" lvl="0" indent="0" algn="l">
                        <a:lnSpc>
                          <a:spcPct val="100000"/>
                        </a:lnSpc>
                        <a:spcBef>
                          <a:spcPts val="0"/>
                        </a:spcBef>
                        <a:spcAft>
                          <a:spcPts val="0"/>
                        </a:spcAft>
                        <a:buNone/>
                      </a:pPr>
                      <a:r>
                        <a:rPr lang="en-US" sz="1400" dirty="0">
                          <a:latin typeface="+mj-lt"/>
                        </a:rPr>
                        <a:t>         messages. </a:t>
                      </a:r>
                    </a:p>
                    <a:p>
                      <a:pPr marL="228600" lvl="0" indent="-228600" algn="l">
                        <a:lnSpc>
                          <a:spcPct val="100000"/>
                        </a:lnSpc>
                        <a:spcBef>
                          <a:spcPts val="0"/>
                        </a:spcBef>
                        <a:spcAft>
                          <a:spcPts val="0"/>
                        </a:spcAft>
                        <a:buAutoNum type="alphaLcParenR"/>
                      </a:pPr>
                      <a:r>
                        <a:rPr lang="en-US" sz="1400" dirty="0">
                          <a:latin typeface="+mj-lt"/>
                        </a:rPr>
                        <a:t>   Compare and contrast techniques used in a variety of media</a:t>
                      </a:r>
                    </a:p>
                    <a:p>
                      <a:pPr marL="0" lvl="0" indent="0" algn="l">
                        <a:lnSpc>
                          <a:spcPct val="100000"/>
                        </a:lnSpc>
                        <a:spcBef>
                          <a:spcPts val="0"/>
                        </a:spcBef>
                        <a:spcAft>
                          <a:spcPts val="0"/>
                        </a:spcAft>
                        <a:buNone/>
                      </a:pPr>
                      <a:r>
                        <a:rPr lang="en-US" sz="1400" dirty="0">
                          <a:latin typeface="+mj-lt"/>
                        </a:rPr>
                        <a:t>        messages.</a:t>
                      </a:r>
                      <a:br>
                        <a:rPr lang="en-US" sz="1100" b="0" i="0" u="none" strike="noStrike" noProof="0" dirty="0">
                          <a:solidFill>
                            <a:srgbClr val="000000"/>
                          </a:solidFill>
                          <a:latin typeface="+mj-lt"/>
                        </a:rPr>
                      </a:br>
                      <a:br>
                        <a:rPr lang="en-US" sz="1100" b="0" i="0" u="none" strike="noStrike" noProof="0" dirty="0">
                          <a:solidFill>
                            <a:srgbClr val="000000"/>
                          </a:solidFill>
                          <a:latin typeface="+mj-lt"/>
                        </a:rPr>
                      </a:br>
                      <a:br>
                        <a:rPr lang="en-US" dirty="0">
                          <a:latin typeface="+mj-lt"/>
                        </a:rPr>
                      </a:br>
                      <a:endParaRPr lang="en-US" dirty="0">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5.C.3 Integrating Multimodal Literacies</a:t>
                      </a:r>
                    </a:p>
                    <a:p>
                      <a:pPr marL="342900" lvl="0" indent="-342900" algn="l">
                        <a:lnSpc>
                          <a:spcPct val="100000"/>
                        </a:lnSpc>
                        <a:spcBef>
                          <a:spcPts val="0"/>
                        </a:spcBef>
                        <a:spcAft>
                          <a:spcPts val="0"/>
                        </a:spcAft>
                        <a:buAutoNum type="alphaUcPeriod"/>
                      </a:pPr>
                      <a:r>
                        <a:rPr lang="en-US" sz="1400" dirty="0">
                          <a:highlight>
                            <a:srgbClr val="FFFFFF"/>
                          </a:highlight>
                          <a:latin typeface="+mj-lt"/>
                        </a:rPr>
                        <a:t>Select, organize, and create engaging presentations that include multimedia components and visual displays. </a:t>
                      </a:r>
                    </a:p>
                    <a:p>
                      <a:pPr marL="342900" lvl="0" indent="-342900" algn="l">
                        <a:lnSpc>
                          <a:spcPct val="100000"/>
                        </a:lnSpc>
                        <a:spcBef>
                          <a:spcPts val="0"/>
                        </a:spcBef>
                        <a:spcAft>
                          <a:spcPts val="0"/>
                        </a:spcAft>
                        <a:buAutoNum type="alphaUcPeriod"/>
                      </a:pPr>
                      <a:r>
                        <a:rPr lang="en-US" sz="1400" dirty="0">
                          <a:highlight>
                            <a:srgbClr val="FFFFFF"/>
                          </a:highlight>
                          <a:latin typeface="+mj-lt"/>
                        </a:rPr>
                        <a:t>Strategically use two or more interdependent modes of communication to convey the intended message and enhance the development of main ideas or themes.</a:t>
                      </a: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0" lvl="0" indent="0" algn="l">
                        <a:lnSpc>
                          <a:spcPct val="100000"/>
                        </a:lnSpc>
                        <a:spcBef>
                          <a:spcPts val="0"/>
                        </a:spcBef>
                        <a:spcAft>
                          <a:spcPts val="0"/>
                        </a:spcAft>
                        <a:buNone/>
                      </a:pPr>
                      <a:endParaRPr lang="en-US" sz="1400" dirty="0">
                        <a:highlight>
                          <a:srgbClr val="FFFFFF"/>
                        </a:highlight>
                        <a:latin typeface="+mj-lt"/>
                      </a:endParaRPr>
                    </a:p>
                    <a:p>
                      <a:pPr marL="0" lvl="0" indent="0" algn="l">
                        <a:lnSpc>
                          <a:spcPct val="100000"/>
                        </a:lnSpc>
                        <a:spcBef>
                          <a:spcPts val="0"/>
                        </a:spcBef>
                        <a:spcAft>
                          <a:spcPts val="0"/>
                        </a:spcAft>
                        <a:buNone/>
                      </a:pPr>
                      <a:endParaRPr lang="en-US" dirty="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6249" y="5082451"/>
            <a:ext cx="11457211" cy="123110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endParaRPr lang="en-US" sz="1400" b="1" dirty="0">
              <a:latin typeface="+mj-lt"/>
              <a:ea typeface="+mn-lt"/>
              <a:cs typeface="+mn-lt"/>
            </a:endParaRPr>
          </a:p>
          <a:p>
            <a:pPr marL="285750" indent="-285750">
              <a:buFont typeface="Arial"/>
              <a:buChar char="•"/>
            </a:pPr>
            <a:r>
              <a:rPr lang="en-US" sz="1400" b="1" dirty="0">
                <a:solidFill>
                  <a:schemeClr val="bg1"/>
                </a:solidFill>
                <a:latin typeface="+mj-lt"/>
              </a:rPr>
              <a:t>5.C.3 A- Provides specificity for the skills addressed in 5.2 in the 2017 Standards.</a:t>
            </a:r>
          </a:p>
          <a:p>
            <a:pPr marL="285750" indent="-285750">
              <a:buFont typeface="Arial"/>
              <a:buChar char="•"/>
            </a:pPr>
            <a:r>
              <a:rPr lang="en-US" sz="1400" b="1" dirty="0">
                <a:solidFill>
                  <a:schemeClr val="bg1"/>
                </a:solidFill>
                <a:latin typeface="+mj-lt"/>
              </a:rPr>
              <a:t>5.C.3 B- Added to increase rigor by adding specificity for students’ use of 2 modes of communication to convey and enhance their intended message.</a:t>
            </a:r>
            <a:endParaRPr lang="en-US" sz="1400" dirty="0">
              <a:solidFill>
                <a:schemeClr val="bg1"/>
              </a:solidFill>
              <a:latin typeface="+mj-lt"/>
            </a:endParaRPr>
          </a:p>
          <a:p>
            <a:pPr>
              <a:buFont typeface="Arial,Sans-Serif"/>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BD4BC804-525B-42A3-AC34-4013C8DF8E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7060" y="6170907"/>
            <a:ext cx="406400" cy="406400"/>
          </a:xfrm>
          <a:prstGeom prst="rect">
            <a:avLst/>
          </a:prstGeom>
        </p:spPr>
      </p:pic>
    </p:spTree>
    <p:extLst>
      <p:ext uri="{BB962C8B-B14F-4D97-AF65-F5344CB8AC3E}">
        <p14:creationId xmlns:p14="http://schemas.microsoft.com/office/powerpoint/2010/main" val="305798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3212881097"/>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dirty="0">
                          <a:effectLst/>
                          <a:highlight>
                            <a:srgbClr val="D0D0EF"/>
                          </a:highlight>
                          <a:latin typeface="+mj-lt"/>
                        </a:rPr>
                        <a:t>2024 Spring </a:t>
                      </a:r>
                      <a:endParaRPr lang="en-US" dirty="0">
                        <a:effectLst/>
                        <a:highlight>
                          <a:srgbClr val="D0D0EF"/>
                        </a:highlight>
                        <a:latin typeface="+mj-lt"/>
                      </a:endParaRPr>
                    </a:p>
                    <a:p>
                      <a:pPr rtl="0" fontAlgn="ctr">
                        <a:spcBef>
                          <a:spcPts val="0"/>
                        </a:spcBef>
                        <a:spcAft>
                          <a:spcPts val="0"/>
                        </a:spcAft>
                      </a:pPr>
                      <a:r>
                        <a:rPr lang="en-US" sz="2000" dirty="0">
                          <a:effectLst/>
                          <a:highlight>
                            <a:srgbClr val="D0D0EF"/>
                          </a:highlight>
                          <a:latin typeface="+mj-lt"/>
                        </a:rPr>
                        <a:t>VDOE staff and teams of teachers and specialists develop and provide support documents around the 2024 Standards, including a crosswalk between the 2017 and 2024 Standards and an Understanding the Standards document for each grade level K-12.  </a:t>
                      </a:r>
                      <a:endParaRPr lang="en-US" dirty="0">
                        <a:effectLst/>
                        <a:highlight>
                          <a:srgbClr val="D0D0EF"/>
                        </a:highlight>
                        <a:latin typeface="+mj-lt"/>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mj-lt"/>
                        </a:rPr>
                        <a:t>2024 Summer </a:t>
                      </a:r>
                      <a:endParaRPr lang="en-US">
                        <a:effectLst/>
                        <a:highlight>
                          <a:srgbClr val="FFFF99"/>
                        </a:highlight>
                        <a:latin typeface="+mj-lt"/>
                      </a:endParaRPr>
                    </a:p>
                    <a:p>
                      <a:pPr rtl="0" fontAlgn="ctr">
                        <a:spcBef>
                          <a:spcPts val="0"/>
                        </a:spcBef>
                        <a:spcAft>
                          <a:spcPts val="0"/>
                        </a:spcAft>
                      </a:pPr>
                      <a:r>
                        <a:rPr lang="en-US" sz="2000">
                          <a:effectLst/>
                          <a:highlight>
                            <a:srgbClr val="FFFF99"/>
                          </a:highlight>
                          <a:latin typeface="+mj-lt"/>
                        </a:rPr>
                        <a:t>VDOE staff will support divisions with professional learning through symposiums across the Commonwealth.  </a:t>
                      </a:r>
                      <a:endParaRPr lang="en-US">
                        <a:effectLst/>
                        <a:highlight>
                          <a:srgbClr val="FFFF99"/>
                        </a:highlight>
                        <a:latin typeface="+mj-lt"/>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dirty="0">
                          <a:effectLst/>
                          <a:highlight>
                            <a:srgbClr val="CAE8AA"/>
                          </a:highlight>
                          <a:latin typeface="+mj-lt"/>
                        </a:rPr>
                        <a:t>2024-2025 School Year </a:t>
                      </a:r>
                      <a:endParaRPr lang="en-US" dirty="0">
                        <a:effectLst/>
                        <a:highlight>
                          <a:srgbClr val="CAE8AA"/>
                        </a:highlight>
                        <a:latin typeface="+mj-lt"/>
                      </a:endParaRPr>
                    </a:p>
                    <a:p>
                      <a:pPr rtl="0" fontAlgn="ctr">
                        <a:spcBef>
                          <a:spcPts val="0"/>
                        </a:spcBef>
                        <a:spcAft>
                          <a:spcPts val="0"/>
                        </a:spcAft>
                      </a:pPr>
                      <a:r>
                        <a:rPr lang="en-US" sz="2000" dirty="0">
                          <a:effectLst/>
                          <a:highlight>
                            <a:srgbClr val="CAE8AA"/>
                          </a:highlight>
                          <a:latin typeface="+mj-lt"/>
                        </a:rPr>
                        <a:t>Instruction aligns fully to the 2024 </a:t>
                      </a:r>
                      <a:r>
                        <a:rPr lang="en-US" sz="2000" i="1" dirty="0">
                          <a:effectLst/>
                          <a:highlight>
                            <a:srgbClr val="CAE8AA"/>
                          </a:highlight>
                          <a:latin typeface="+mj-lt"/>
                        </a:rPr>
                        <a:t>English Standards of Learning. </a:t>
                      </a:r>
                      <a:r>
                        <a:rPr lang="en-US" sz="2000" dirty="0">
                          <a:effectLst/>
                          <a:highlight>
                            <a:srgbClr val="CAE8AA"/>
                          </a:highlight>
                          <a:latin typeface="+mj-lt"/>
                        </a:rPr>
                        <a:t>The VDOE continues to develop resources aligned to the 2024 </a:t>
                      </a:r>
                      <a:r>
                        <a:rPr lang="en-US" sz="2000" i="1" dirty="0">
                          <a:effectLst/>
                          <a:highlight>
                            <a:srgbClr val="CAE8AA"/>
                          </a:highlight>
                          <a:latin typeface="+mj-lt"/>
                        </a:rPr>
                        <a:t>English Standards of Learning</a:t>
                      </a:r>
                      <a:r>
                        <a:rPr lang="en-US" sz="2000" dirty="0">
                          <a:effectLst/>
                          <a:highlight>
                            <a:srgbClr val="CAE8AA"/>
                          </a:highlight>
                          <a:latin typeface="+mj-lt"/>
                        </a:rPr>
                        <a:t> and provide professional learning opportunities to school divisions.  </a:t>
                      </a:r>
                      <a:endParaRPr lang="en-US" dirty="0">
                        <a:effectLst/>
                        <a:highlight>
                          <a:srgbClr val="CAE8AA"/>
                        </a:highlight>
                        <a:latin typeface="+mj-lt"/>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3" name="Recorded Sound">
            <a:hlinkClick r:id="" action="ppaction://media"/>
            <a:extLst>
              <a:ext uri="{FF2B5EF4-FFF2-40B4-BE49-F238E27FC236}">
                <a16:creationId xmlns:a16="http://schemas.microsoft.com/office/drawing/2014/main" id="{E3B34AE5-E6CA-4B21-A96F-53F2AD131B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2327" y="6336242"/>
            <a:ext cx="406400" cy="406400"/>
          </a:xfrm>
          <a:prstGeom prst="rect">
            <a:avLst/>
          </a:prstGeom>
        </p:spPr>
      </p:pic>
    </p:spTree>
    <p:extLst>
      <p:ext uri="{BB962C8B-B14F-4D97-AF65-F5344CB8AC3E}">
        <p14:creationId xmlns:p14="http://schemas.microsoft.com/office/powerpoint/2010/main" val="38459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581312595"/>
              </p:ext>
            </p:extLst>
          </p:nvPr>
        </p:nvGraphicFramePr>
        <p:xfrm>
          <a:off x="351380" y="544443"/>
          <a:ext cx="11452080" cy="4556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5.3 The student will learn how media messages are constructed and for what purposes. </a:t>
                      </a:r>
                    </a:p>
                    <a:p>
                      <a:pPr marL="342900" lvl="0" indent="-342900" algn="l">
                        <a:lnSpc>
                          <a:spcPct val="100000"/>
                        </a:lnSpc>
                        <a:spcBef>
                          <a:spcPts val="0"/>
                        </a:spcBef>
                        <a:spcAft>
                          <a:spcPts val="0"/>
                        </a:spcAft>
                        <a:buAutoNum type="alphaLcParenR"/>
                      </a:pPr>
                      <a:r>
                        <a:rPr lang="en-US" sz="1400" dirty="0">
                          <a:latin typeface="+mj-lt"/>
                        </a:rPr>
                        <a:t>Identify the purpose and audience of auditory, visual, and written media messages.</a:t>
                      </a:r>
                    </a:p>
                    <a:p>
                      <a:pPr marL="228600" lvl="0" indent="-228600" algn="l">
                        <a:lnSpc>
                          <a:spcPct val="100000"/>
                        </a:lnSpc>
                        <a:spcBef>
                          <a:spcPts val="0"/>
                        </a:spcBef>
                        <a:spcAft>
                          <a:spcPts val="0"/>
                        </a:spcAft>
                        <a:buAutoNum type="alphaLcParenR"/>
                      </a:pPr>
                      <a:r>
                        <a:rPr lang="en-US" sz="1400" dirty="0">
                          <a:latin typeface="+mj-lt"/>
                        </a:rPr>
                        <a:t>   Identify the characteristics and effectiveness of a variety of media</a:t>
                      </a:r>
                    </a:p>
                    <a:p>
                      <a:pPr marL="0" lvl="0" indent="0" algn="l">
                        <a:lnSpc>
                          <a:spcPct val="100000"/>
                        </a:lnSpc>
                        <a:spcBef>
                          <a:spcPts val="0"/>
                        </a:spcBef>
                        <a:spcAft>
                          <a:spcPts val="0"/>
                        </a:spcAft>
                        <a:buNone/>
                      </a:pPr>
                      <a:r>
                        <a:rPr lang="en-US" sz="1400" dirty="0">
                          <a:latin typeface="+mj-lt"/>
                        </a:rPr>
                        <a:t>         messages. </a:t>
                      </a:r>
                    </a:p>
                    <a:p>
                      <a:pPr marL="0" lvl="0" indent="0" algn="l">
                        <a:lnSpc>
                          <a:spcPct val="100000"/>
                        </a:lnSpc>
                        <a:spcBef>
                          <a:spcPts val="0"/>
                        </a:spcBef>
                        <a:spcAft>
                          <a:spcPts val="0"/>
                        </a:spcAft>
                        <a:buNone/>
                      </a:pPr>
                      <a:r>
                        <a:rPr lang="en-US" sz="1400" dirty="0">
                          <a:latin typeface="+mj-lt"/>
                        </a:rPr>
                        <a:t>c)     Compare and contrast techniques used in a variety of media</a:t>
                      </a:r>
                    </a:p>
                    <a:p>
                      <a:pPr marL="0" lvl="0" indent="0" algn="l">
                        <a:lnSpc>
                          <a:spcPct val="100000"/>
                        </a:lnSpc>
                        <a:spcBef>
                          <a:spcPts val="0"/>
                        </a:spcBef>
                        <a:spcAft>
                          <a:spcPts val="0"/>
                        </a:spcAft>
                        <a:buNone/>
                      </a:pPr>
                      <a:r>
                        <a:rPr lang="en-US" sz="1400" dirty="0">
                          <a:latin typeface="+mj-lt"/>
                        </a:rPr>
                        <a:t>         messages.</a:t>
                      </a:r>
                      <a:br>
                        <a:rPr lang="en-US" sz="1100" b="0" i="0" u="none" strike="noStrike" noProof="0" dirty="0">
                          <a:solidFill>
                            <a:srgbClr val="000000"/>
                          </a:solidFill>
                          <a:latin typeface="+mj-lt"/>
                        </a:rPr>
                      </a:br>
                      <a:br>
                        <a:rPr lang="en-US" sz="1100" b="0" i="0" u="none" strike="noStrike" noProof="0" dirty="0">
                          <a:solidFill>
                            <a:srgbClr val="000000"/>
                          </a:solidFill>
                          <a:latin typeface="+mj-lt"/>
                        </a:rPr>
                      </a:br>
                      <a:br>
                        <a:rPr lang="en-US" dirty="0">
                          <a:latin typeface="+mj-lt"/>
                        </a:rPr>
                      </a:br>
                      <a:endParaRPr lang="en-US" dirty="0">
                        <a:effectLst/>
                        <a:highlight>
                          <a:srgbClr val="FFFFFF"/>
                        </a:highlight>
                        <a:latin typeface="+mj-lt"/>
                      </a:endParaRPr>
                    </a:p>
                    <a:p>
                      <a:pPr fontAlgn="t"/>
                      <a:br>
                        <a:rPr lang="en-US" dirty="0">
                          <a:effectLst/>
                          <a:highlight>
                            <a:srgbClr val="FFFFFF"/>
                          </a:highlight>
                          <a:latin typeface="+mj-lt"/>
                        </a:rPr>
                      </a:br>
                      <a:endParaRPr lang="en-US" dirty="0">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5.C.4 Examining Media Messages </a:t>
                      </a:r>
                    </a:p>
                    <a:p>
                      <a:pPr marL="342900" lvl="0" indent="-342900" algn="l">
                        <a:lnSpc>
                          <a:spcPct val="100000"/>
                        </a:lnSpc>
                        <a:spcBef>
                          <a:spcPts val="0"/>
                        </a:spcBef>
                        <a:spcAft>
                          <a:spcPts val="0"/>
                        </a:spcAft>
                        <a:buAutoNum type="alphaUcPeriod"/>
                      </a:pPr>
                      <a:r>
                        <a:rPr lang="en-US" sz="1400" dirty="0">
                          <a:highlight>
                            <a:srgbClr val="FFFFFF"/>
                          </a:highlight>
                          <a:latin typeface="+mj-lt"/>
                        </a:rPr>
                        <a:t>Deconstruct various types of media to identify the characteristics and determine the effectiveness of the intended messages. </a:t>
                      </a:r>
                    </a:p>
                    <a:p>
                      <a:pPr marL="342900" lvl="0" indent="-342900" algn="l">
                        <a:lnSpc>
                          <a:spcPct val="100000"/>
                        </a:lnSpc>
                        <a:spcBef>
                          <a:spcPts val="0"/>
                        </a:spcBef>
                        <a:spcAft>
                          <a:spcPts val="0"/>
                        </a:spcAft>
                        <a:buAutoNum type="alphaUcPeriod"/>
                      </a:pPr>
                      <a:r>
                        <a:rPr lang="en-US" sz="1400" dirty="0">
                          <a:highlight>
                            <a:srgbClr val="FFFFFF"/>
                          </a:highlight>
                          <a:latin typeface="+mj-lt"/>
                        </a:rPr>
                        <a:t>Identify the purpose, intended audience, and credibility of information (e.g., auditory, visual, and written media messages) being presented. </a:t>
                      </a:r>
                    </a:p>
                    <a:p>
                      <a:pPr marL="342900" lvl="0" indent="-342900" algn="l">
                        <a:lnSpc>
                          <a:spcPct val="100000"/>
                        </a:lnSpc>
                        <a:spcBef>
                          <a:spcPts val="0"/>
                        </a:spcBef>
                        <a:spcAft>
                          <a:spcPts val="0"/>
                        </a:spcAft>
                        <a:buAutoNum type="alphaUcPeriod"/>
                      </a:pPr>
                      <a:r>
                        <a:rPr lang="en-US" sz="1400" dirty="0">
                          <a:highlight>
                            <a:srgbClr val="FFFFFF"/>
                          </a:highlight>
                          <a:latin typeface="+mj-lt"/>
                        </a:rPr>
                        <a:t>Compare and contrast techniques used in a variety of media messages (e.g., animation, famous images and words, music and sound, photo-editing).</a:t>
                      </a:r>
                      <a:endParaRPr lang="en-US" dirty="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6249" y="5111193"/>
            <a:ext cx="11457211" cy="123110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chemeClr val="bg1"/>
                </a:solidFill>
                <a:latin typeface="+mj-lt"/>
              </a:rPr>
              <a:t>Revisions:</a:t>
            </a:r>
          </a:p>
          <a:p>
            <a:r>
              <a:rPr lang="en-US" sz="1400" b="1" dirty="0">
                <a:solidFill>
                  <a:schemeClr val="bg1"/>
                </a:solidFill>
                <a:latin typeface="+mj-lt"/>
              </a:rPr>
              <a:t>5.C.4 A- Provides specificity for the skills addressed in 5.3b in the 2017 Standards.</a:t>
            </a:r>
          </a:p>
          <a:p>
            <a:r>
              <a:rPr lang="en-US" sz="1400" b="1" dirty="0">
                <a:solidFill>
                  <a:schemeClr val="bg1"/>
                </a:solidFill>
                <a:latin typeface="+mj-lt"/>
              </a:rPr>
              <a:t>5.C.4 B- Increases the rigor by providing specificity for the skills addressed in 5.3a in the 2017 Standards.</a:t>
            </a:r>
          </a:p>
          <a:p>
            <a:r>
              <a:rPr lang="en-US" sz="1400" b="1" dirty="0">
                <a:solidFill>
                  <a:schemeClr val="bg1"/>
                </a:solidFill>
                <a:latin typeface="+mj-lt"/>
              </a:rPr>
              <a:t>5.C.4 C- Increases the rigor by providing specificity for the skills addressed in 5.3c in the 2017 Standards. </a:t>
            </a:r>
            <a:endParaRPr lang="en-US" sz="1600" b="1" dirty="0">
              <a:solidFill>
                <a:schemeClr val="bg1"/>
              </a:solidFill>
              <a:latin typeface="+mj-lt"/>
              <a:cs typeface="Calibri"/>
            </a:endParaRPr>
          </a:p>
          <a:p>
            <a:pPr>
              <a:buFont typeface="Arial,Sans-Serif"/>
              <a:buChar char="•"/>
            </a:pPr>
            <a:endParaRPr lang="en-US" dirty="0">
              <a:cs typeface="Calibri"/>
            </a:endParaRPr>
          </a:p>
        </p:txBody>
      </p:sp>
      <p:pic>
        <p:nvPicPr>
          <p:cNvPr id="3" name="Recorded Sound">
            <a:hlinkClick r:id="" action="ppaction://media"/>
            <a:extLst>
              <a:ext uri="{FF2B5EF4-FFF2-40B4-BE49-F238E27FC236}">
                <a16:creationId xmlns:a16="http://schemas.microsoft.com/office/drawing/2014/main" id="{7282BA2D-3463-45CC-8F6D-54FE9B20D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9351" y="6313557"/>
            <a:ext cx="406400" cy="406400"/>
          </a:xfrm>
          <a:prstGeom prst="rect">
            <a:avLst/>
          </a:prstGeom>
        </p:spPr>
      </p:pic>
    </p:spTree>
    <p:extLst>
      <p:ext uri="{BB962C8B-B14F-4D97-AF65-F5344CB8AC3E}">
        <p14:creationId xmlns:p14="http://schemas.microsoft.com/office/powerpoint/2010/main" val="40335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41</a:t>
            </a:fld>
            <a:endParaRPr lang="en-US"/>
          </a:p>
        </p:txBody>
      </p:sp>
      <p:pic>
        <p:nvPicPr>
          <p:cNvPr id="3" name="Recorded Sound">
            <a:hlinkClick r:id="" action="ppaction://media"/>
            <a:extLst>
              <a:ext uri="{FF2B5EF4-FFF2-40B4-BE49-F238E27FC236}">
                <a16:creationId xmlns:a16="http://schemas.microsoft.com/office/drawing/2014/main" id="{EA98E5A5-C438-4186-8450-8E6F17BB54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5526" y="6356350"/>
            <a:ext cx="406400" cy="406400"/>
          </a:xfrm>
          <a:prstGeom prst="rect">
            <a:avLst/>
          </a:prstGeom>
        </p:spPr>
      </p:pic>
    </p:spTree>
    <p:extLst>
      <p:ext uri="{BB962C8B-B14F-4D97-AF65-F5344CB8AC3E}">
        <p14:creationId xmlns:p14="http://schemas.microsoft.com/office/powerpoint/2010/main" val="348717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06088842"/>
              </p:ext>
            </p:extLst>
          </p:nvPr>
        </p:nvGraphicFramePr>
        <p:xfrm>
          <a:off x="353391" y="265043"/>
          <a:ext cx="11452080" cy="47853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dirty="0">
                          <a:latin typeface="+mj-lt"/>
                        </a:rPr>
                        <a:t>5.9 The student will find, evaluate, and select appropriate resources to create a research product. </a:t>
                      </a:r>
                    </a:p>
                    <a:p>
                      <a:pPr marL="342900" lvl="0" indent="-342900" algn="l">
                        <a:lnSpc>
                          <a:spcPct val="100000"/>
                        </a:lnSpc>
                        <a:spcBef>
                          <a:spcPts val="0"/>
                        </a:spcBef>
                        <a:spcAft>
                          <a:spcPts val="0"/>
                        </a:spcAft>
                        <a:buAutoNum type="alphaLcParenR"/>
                      </a:pPr>
                      <a:r>
                        <a:rPr lang="en-US" sz="1400" dirty="0">
                          <a:latin typeface="+mj-lt"/>
                        </a:rPr>
                        <a:t>Construct questions about a topic. </a:t>
                      </a:r>
                    </a:p>
                    <a:p>
                      <a:pPr marL="342900" lvl="0" indent="-342900" algn="l">
                        <a:lnSpc>
                          <a:spcPct val="100000"/>
                        </a:lnSpc>
                        <a:spcBef>
                          <a:spcPts val="0"/>
                        </a:spcBef>
                        <a:spcAft>
                          <a:spcPts val="0"/>
                        </a:spcAft>
                        <a:buAutoNum type="alphaLcParenR"/>
                      </a:pPr>
                      <a:r>
                        <a:rPr lang="en-US" sz="1400" dirty="0">
                          <a:latin typeface="+mj-lt"/>
                        </a:rPr>
                        <a:t>Collect and organize information from multiple resources. </a:t>
                      </a:r>
                    </a:p>
                    <a:p>
                      <a:pPr marL="342900" lvl="0" indent="-342900" algn="l">
                        <a:lnSpc>
                          <a:spcPct val="100000"/>
                        </a:lnSpc>
                        <a:spcBef>
                          <a:spcPts val="0"/>
                        </a:spcBef>
                        <a:spcAft>
                          <a:spcPts val="0"/>
                        </a:spcAft>
                        <a:buAutoNum type="alphaLcParenR"/>
                      </a:pPr>
                      <a:r>
                        <a:rPr lang="en-US" sz="1400" dirty="0">
                          <a:latin typeface="+mj-lt"/>
                        </a:rPr>
                        <a:t>Evaluate the relevance, reliability, and credibility of information. </a:t>
                      </a:r>
                    </a:p>
                    <a:p>
                      <a:pPr marL="342900" lvl="0" indent="-342900" algn="l">
                        <a:lnSpc>
                          <a:spcPct val="100000"/>
                        </a:lnSpc>
                        <a:spcBef>
                          <a:spcPts val="0"/>
                        </a:spcBef>
                        <a:spcAft>
                          <a:spcPts val="0"/>
                        </a:spcAft>
                        <a:buAutoNum type="alphaLcParenR"/>
                      </a:pPr>
                      <a:r>
                        <a:rPr lang="en-US" sz="1400" dirty="0">
                          <a:latin typeface="+mj-lt"/>
                        </a:rPr>
                        <a:t>Give credit to sources used in research. </a:t>
                      </a:r>
                    </a:p>
                    <a:p>
                      <a:pPr marL="342900" lvl="0" indent="-342900" algn="l">
                        <a:lnSpc>
                          <a:spcPct val="100000"/>
                        </a:lnSpc>
                        <a:spcBef>
                          <a:spcPts val="0"/>
                        </a:spcBef>
                        <a:spcAft>
                          <a:spcPts val="0"/>
                        </a:spcAft>
                        <a:buAutoNum type="alphaLcParenR"/>
                      </a:pPr>
                      <a:r>
                        <a:rPr lang="en-US" sz="1400" dirty="0">
                          <a:latin typeface="+mj-lt"/>
                        </a:rPr>
                        <a:t>Avoid plagiarism and use own words. </a:t>
                      </a:r>
                    </a:p>
                    <a:p>
                      <a:pPr marL="342900" lvl="0" indent="-342900" algn="l">
                        <a:lnSpc>
                          <a:spcPct val="100000"/>
                        </a:lnSpc>
                        <a:spcBef>
                          <a:spcPts val="0"/>
                        </a:spcBef>
                        <a:spcAft>
                          <a:spcPts val="0"/>
                        </a:spcAft>
                        <a:buAutoNum type="alphaLcParenR"/>
                      </a:pPr>
                      <a:r>
                        <a:rPr lang="en-US" sz="1400" dirty="0">
                          <a:latin typeface="+mj-lt"/>
                        </a:rPr>
                        <a:t>Demonstrate ethical use of the Internet.</a:t>
                      </a:r>
                      <a:br>
                        <a:rPr lang="en-US" dirty="0">
                          <a:latin typeface="+mj-lt"/>
                        </a:rPr>
                      </a:br>
                      <a:endParaRPr lang="en-US" dirty="0">
                        <a:solidFill>
                          <a:schemeClr val="accent1"/>
                        </a:solidFill>
                        <a:latin typeface="+mj-lt"/>
                      </a:endParaRPr>
                    </a:p>
                    <a:p>
                      <a:pPr lvl="0" algn="l">
                        <a:lnSpc>
                          <a:spcPct val="100000"/>
                        </a:lnSpc>
                        <a:spcBef>
                          <a:spcPts val="0"/>
                        </a:spcBef>
                        <a:spcAft>
                          <a:spcPts val="0"/>
                        </a:spcAft>
                        <a:buNone/>
                      </a:pPr>
                      <a:br>
                        <a:rPr lang="en-US" sz="1100" b="0" i="0" u="none" strike="noStrike" noProof="0" dirty="0">
                          <a:solidFill>
                            <a:srgbClr val="000000"/>
                          </a:solidFill>
                          <a:latin typeface="+mj-lt"/>
                        </a:rPr>
                      </a:br>
                      <a:br>
                        <a:rPr lang="en-US" sz="1100" b="0" i="0" u="none" strike="noStrike" noProof="0" dirty="0">
                          <a:solidFill>
                            <a:srgbClr val="000000"/>
                          </a:solidFill>
                          <a:latin typeface="+mj-lt"/>
                        </a:rPr>
                      </a:br>
                      <a:br>
                        <a:rPr lang="en-US" dirty="0">
                          <a:latin typeface="+mj-lt"/>
                        </a:rPr>
                      </a:br>
                      <a:endParaRPr lang="en-US" dirty="0">
                        <a:solidFill>
                          <a:schemeClr val="accent1"/>
                        </a:solidFill>
                        <a:effectLst/>
                        <a:highlight>
                          <a:srgbClr val="FFFFFF"/>
                        </a:highlight>
                        <a:latin typeface="+mj-lt"/>
                      </a:endParaRPr>
                    </a:p>
                    <a:p>
                      <a:pPr lvl="0">
                        <a:buNone/>
                      </a:pPr>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a:highlight>
                            <a:srgbClr val="FFFFFF"/>
                          </a:highlight>
                          <a:latin typeface="+mj-lt"/>
                        </a:rPr>
                        <a:t>5</a:t>
                      </a:r>
                      <a:r>
                        <a:rPr lang="en-US" sz="1400" b="1" dirty="0">
                          <a:highlight>
                            <a:srgbClr val="FFFFFF"/>
                          </a:highlight>
                          <a:latin typeface="+mj-lt"/>
                        </a:rPr>
                        <a:t>.R.1 Evaluation and Synthesis of Information </a:t>
                      </a:r>
                    </a:p>
                    <a:p>
                      <a:pPr marL="342900" lvl="0" indent="-342900" algn="l">
                        <a:lnSpc>
                          <a:spcPct val="100000"/>
                        </a:lnSpc>
                        <a:spcBef>
                          <a:spcPts val="0"/>
                        </a:spcBef>
                        <a:spcAft>
                          <a:spcPts val="0"/>
                        </a:spcAft>
                        <a:buAutoNum type="alphaUcPeriod"/>
                      </a:pPr>
                      <a:r>
                        <a:rPr lang="en-US" sz="1400" dirty="0">
                          <a:highlight>
                            <a:srgbClr val="FFFFFF"/>
                          </a:highlight>
                          <a:latin typeface="+mj-lt"/>
                        </a:rPr>
                        <a:t>Formulate questions that help narrow the topic and revise questions as needed based on research. </a:t>
                      </a:r>
                    </a:p>
                    <a:p>
                      <a:pPr marL="342900" lvl="0" indent="-342900" algn="l">
                        <a:lnSpc>
                          <a:spcPct val="100000"/>
                        </a:lnSpc>
                        <a:spcBef>
                          <a:spcPts val="0"/>
                        </a:spcBef>
                        <a:spcAft>
                          <a:spcPts val="0"/>
                        </a:spcAft>
                        <a:buAutoNum type="alphaUcPeriod"/>
                      </a:pPr>
                      <a:r>
                        <a:rPr lang="en-US" sz="1400" dirty="0">
                          <a:highlight>
                            <a:srgbClr val="FFFFFF"/>
                          </a:highlight>
                          <a:latin typeface="+mj-lt"/>
                        </a:rPr>
                        <a:t>Identify search terms to locate information and gather relevant information from various print and digital sources to address the research. </a:t>
                      </a:r>
                    </a:p>
                    <a:p>
                      <a:pPr marL="342900" lvl="0" indent="-342900" algn="l">
                        <a:lnSpc>
                          <a:spcPct val="100000"/>
                        </a:lnSpc>
                        <a:spcBef>
                          <a:spcPts val="0"/>
                        </a:spcBef>
                        <a:spcAft>
                          <a:spcPts val="0"/>
                        </a:spcAft>
                        <a:buAutoNum type="alphaUcPeriod"/>
                      </a:pPr>
                      <a:r>
                        <a:rPr lang="en-US" sz="1400" dirty="0">
                          <a:highlight>
                            <a:srgbClr val="FFFFFF"/>
                          </a:highlight>
                          <a:latin typeface="+mj-lt"/>
                        </a:rPr>
                        <a:t>Organize and synthesize information from the print and digital resources, evaluating their relevance, reliability, and credibility. </a:t>
                      </a:r>
                    </a:p>
                    <a:p>
                      <a:pPr marL="342900" lvl="0" indent="-342900" algn="l">
                        <a:lnSpc>
                          <a:spcPct val="100000"/>
                        </a:lnSpc>
                        <a:spcBef>
                          <a:spcPts val="0"/>
                        </a:spcBef>
                        <a:spcAft>
                          <a:spcPts val="0"/>
                        </a:spcAft>
                        <a:buAutoNum type="alphaUcPeriod"/>
                      </a:pPr>
                      <a:r>
                        <a:rPr lang="en-US" sz="1400" dirty="0">
                          <a:highlight>
                            <a:srgbClr val="FFFFFF"/>
                          </a:highlight>
                          <a:latin typeface="+mj-lt"/>
                        </a:rPr>
                        <a:t>Develop notes that include important concepts, summaries, and identification of information sources. </a:t>
                      </a:r>
                    </a:p>
                    <a:p>
                      <a:pPr marL="342900" lvl="0" indent="-342900" algn="l">
                        <a:lnSpc>
                          <a:spcPct val="100000"/>
                        </a:lnSpc>
                        <a:spcBef>
                          <a:spcPts val="0"/>
                        </a:spcBef>
                        <a:spcAft>
                          <a:spcPts val="0"/>
                        </a:spcAft>
                        <a:buAutoNum type="alphaUcPeriod"/>
                      </a:pPr>
                      <a:r>
                        <a:rPr lang="en-US" sz="1400" dirty="0">
                          <a:highlight>
                            <a:srgbClr val="FFFFFF"/>
                          </a:highlight>
                          <a:latin typeface="+mj-lt"/>
                        </a:rPr>
                        <a:t>Organize and share information orally, in writing, or through visual display. </a:t>
                      </a:r>
                    </a:p>
                    <a:p>
                      <a:pPr marL="342900" lvl="0" indent="-342900" algn="l">
                        <a:lnSpc>
                          <a:spcPct val="100000"/>
                        </a:lnSpc>
                        <a:spcBef>
                          <a:spcPts val="0"/>
                        </a:spcBef>
                        <a:spcAft>
                          <a:spcPts val="0"/>
                        </a:spcAft>
                        <a:buAutoNum type="alphaUcPeriod"/>
                      </a:pPr>
                      <a:r>
                        <a:rPr lang="en-US" sz="1400" dirty="0">
                          <a:highlight>
                            <a:srgbClr val="FFFFFF"/>
                          </a:highlight>
                          <a:latin typeface="+mj-lt"/>
                        </a:rPr>
                        <a:t>Avoid plagiarism and give proper credit by providing citations whenever using another person’s media, facts, ideas, graphics, music, and direct quotations.</a:t>
                      </a: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5142667"/>
            <a:ext cx="11457211" cy="160043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chemeClr val="bg1"/>
                </a:solidFill>
                <a:latin typeface="+mj-lt"/>
                <a:ea typeface="+mn-lt"/>
                <a:cs typeface="+mn-lt"/>
              </a:rPr>
              <a:t>Revisions</a:t>
            </a:r>
            <a:r>
              <a:rPr lang="en-US" sz="1400" b="1" dirty="0">
                <a:solidFill>
                  <a:schemeClr val="bg1"/>
                </a:solidFill>
                <a:latin typeface="+mj-lt"/>
                <a:ea typeface="+mn-lt"/>
                <a:cs typeface="+mn-lt"/>
              </a:rPr>
              <a:t>:</a:t>
            </a:r>
          </a:p>
          <a:p>
            <a:pPr marL="285750" indent="-285750">
              <a:buFont typeface="Arial"/>
              <a:buChar char="•"/>
            </a:pPr>
            <a:r>
              <a:rPr lang="en-US" sz="1400" b="1" dirty="0">
                <a:solidFill>
                  <a:schemeClr val="bg1"/>
                </a:solidFill>
                <a:latin typeface="+mj-lt"/>
              </a:rPr>
              <a:t>5.R.1 A- Increases the rigor by providing specificity for the skills addressed in 5.9 a in the 2017 Standards.</a:t>
            </a:r>
          </a:p>
          <a:p>
            <a:pPr marL="285750" indent="-285750">
              <a:buFont typeface="Arial"/>
              <a:buChar char="•"/>
            </a:pPr>
            <a:r>
              <a:rPr lang="en-US" sz="1400" b="1" dirty="0">
                <a:solidFill>
                  <a:schemeClr val="bg1"/>
                </a:solidFill>
                <a:latin typeface="+mj-lt"/>
              </a:rPr>
              <a:t>5.R.1 B/D- Increases the rigor by providing specificity for the skills addressed in 5.9 f in the 2017 Standards. </a:t>
            </a:r>
          </a:p>
          <a:p>
            <a:pPr marL="285750" indent="-285750">
              <a:buFont typeface="Arial"/>
              <a:buChar char="•"/>
            </a:pPr>
            <a:r>
              <a:rPr lang="en-US" sz="1400" b="1" dirty="0">
                <a:solidFill>
                  <a:schemeClr val="bg1"/>
                </a:solidFill>
                <a:latin typeface="+mj-lt"/>
              </a:rPr>
              <a:t>5.R.1 C- Increases the rigor by providing specificity for the skills addressed in 5.9 c in the 2017 Standards.</a:t>
            </a:r>
          </a:p>
          <a:p>
            <a:pPr marL="285750" indent="-285750">
              <a:buFont typeface="Arial"/>
              <a:buChar char="•"/>
            </a:pPr>
            <a:r>
              <a:rPr lang="en-US" sz="1400" b="1" dirty="0">
                <a:solidFill>
                  <a:schemeClr val="bg1"/>
                </a:solidFill>
                <a:latin typeface="+mj-lt"/>
              </a:rPr>
              <a:t>5.R.1 E- Added to increase the rigor by adding specificity of students sharing of information in various modes such as orally, writing, or visual display.</a:t>
            </a:r>
            <a:r>
              <a:rPr lang="en-US" sz="1400" b="1" dirty="0">
                <a:latin typeface="+mj-lt"/>
              </a:rPr>
              <a:t>.</a:t>
            </a:r>
          </a:p>
          <a:p>
            <a:pPr marL="285750" indent="-285750">
              <a:buFont typeface="Arial" panose="020B0604020202020204" pitchFamily="34" charset="0"/>
              <a:buChar char="•"/>
            </a:pPr>
            <a:r>
              <a:rPr lang="en-US" sz="1400" b="1" dirty="0">
                <a:solidFill>
                  <a:schemeClr val="bg1"/>
                </a:solidFill>
                <a:latin typeface="+mj-lt"/>
              </a:rPr>
              <a:t>5.R.1 F- Combines to address skills in 5.9 e in the 2017 Standards.</a:t>
            </a:r>
            <a:endParaRPr lang="en-US" sz="1600" b="1" dirty="0">
              <a:solidFill>
                <a:schemeClr val="bg1"/>
              </a:solidFill>
              <a:latin typeface="+mj-lt"/>
            </a:endParaRPr>
          </a:p>
        </p:txBody>
      </p:sp>
      <p:pic>
        <p:nvPicPr>
          <p:cNvPr id="2" name="Recorded Sound">
            <a:hlinkClick r:id="" action="ppaction://media"/>
            <a:extLst>
              <a:ext uri="{FF2B5EF4-FFF2-40B4-BE49-F238E27FC236}">
                <a16:creationId xmlns:a16="http://schemas.microsoft.com/office/drawing/2014/main" id="{BA4671C5-C609-4FC3-B61C-FB7D92F1B8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226872"/>
            <a:ext cx="406400" cy="406400"/>
          </a:xfrm>
          <a:prstGeom prst="rect">
            <a:avLst/>
          </a:prstGeom>
        </p:spPr>
      </p:pic>
    </p:spTree>
    <p:extLst>
      <p:ext uri="{BB962C8B-B14F-4D97-AF65-F5344CB8AC3E}">
        <p14:creationId xmlns:p14="http://schemas.microsoft.com/office/powerpoint/2010/main" val="38565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43</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dirty="0">
                <a:latin typeface="+mj-lt"/>
                <a:cs typeface="Calibri"/>
              </a:rPr>
              <a:t>The revisions made in the 2024 </a:t>
            </a:r>
            <a:r>
              <a:rPr lang="en-US" i="1" dirty="0">
                <a:latin typeface="+mj-lt"/>
                <a:cs typeface="Calibri"/>
              </a:rPr>
              <a:t>English Standards of Learning</a:t>
            </a:r>
            <a:r>
              <a:rPr lang="en-US" dirty="0">
                <a:latin typeface="+mj-lt"/>
                <a:cs typeface="Calibri"/>
              </a:rPr>
              <a:t> will raise academic expectations for students and schools and provide a clear and vertically coherent set of expectations to educators and families. </a:t>
            </a:r>
          </a:p>
          <a:p>
            <a:r>
              <a:rPr lang="en-US" dirty="0">
                <a:latin typeface="+mj-lt"/>
                <a:cs typeface="Calibri"/>
              </a:rPr>
              <a:t>A focus on Developing Skilled Readers and Building Reading Stamina will ensure that every student is equipped access to educational experience that prepare them for their postsecondary opportunities. </a:t>
            </a:r>
          </a:p>
          <a:p>
            <a:r>
              <a:rPr lang="en-US" dirty="0">
                <a:latin typeface="+mj-lt"/>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2" name="Recorded Sound">
            <a:hlinkClick r:id="" action="ppaction://media"/>
            <a:extLst>
              <a:ext uri="{FF2B5EF4-FFF2-40B4-BE49-F238E27FC236}">
                <a16:creationId xmlns:a16="http://schemas.microsoft.com/office/drawing/2014/main" id="{0BFBADA7-6AB5-4F93-9024-593A996BDF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2996" y="6315075"/>
            <a:ext cx="406400" cy="406400"/>
          </a:xfrm>
          <a:prstGeom prst="rect">
            <a:avLst/>
          </a:prstGeom>
        </p:spPr>
      </p:pic>
    </p:spTree>
    <p:extLst>
      <p:ext uri="{BB962C8B-B14F-4D97-AF65-F5344CB8AC3E}">
        <p14:creationId xmlns:p14="http://schemas.microsoft.com/office/powerpoint/2010/main" val="28563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dirty="0"/>
              <a:t>Questions? </a:t>
            </a:r>
            <a:br>
              <a:rPr lang="en-US" dirty="0"/>
            </a:br>
            <a:br>
              <a:rPr lang="en-US" dirty="0"/>
            </a:br>
            <a:r>
              <a:rPr lang="en-US" dirty="0"/>
              <a:t>Reach out to the VDOE English Team</a:t>
            </a:r>
            <a:br>
              <a:rPr lang="en-US" dirty="0"/>
            </a:br>
            <a:br>
              <a:rPr lang="en-US" dirty="0"/>
            </a:br>
            <a:r>
              <a:rPr lang="en-US" sz="2000" dirty="0">
                <a:hlinkClick r:id="rId5"/>
              </a:rPr>
              <a:t>VDOE.English@doe.virginia.gov</a:t>
            </a:r>
            <a:r>
              <a:rPr lang="en-US" sz="2000" dirty="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44</a:t>
            </a:fld>
            <a:endParaRPr lang="en-US"/>
          </a:p>
        </p:txBody>
      </p:sp>
      <p:pic>
        <p:nvPicPr>
          <p:cNvPr id="3" name="Recorded Sound">
            <a:hlinkClick r:id="" action="ppaction://media"/>
            <a:extLst>
              <a:ext uri="{FF2B5EF4-FFF2-40B4-BE49-F238E27FC236}">
                <a16:creationId xmlns:a16="http://schemas.microsoft.com/office/drawing/2014/main" id="{DA82F7A1-63AC-4700-BCA4-15474751B9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5526" y="6335712"/>
            <a:ext cx="406400" cy="406400"/>
          </a:xfrm>
          <a:prstGeom prst="rect">
            <a:avLst/>
          </a:prstGeom>
        </p:spPr>
      </p:pic>
    </p:spTree>
    <p:extLst>
      <p:ext uri="{BB962C8B-B14F-4D97-AF65-F5344CB8AC3E}">
        <p14:creationId xmlns:p14="http://schemas.microsoft.com/office/powerpoint/2010/main" val="329030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a:bodyPr>
          <a:lstStyle/>
          <a:p>
            <a:r>
              <a:rPr lang="en-US" sz="3000" dirty="0">
                <a:solidFill>
                  <a:srgbClr val="000000"/>
                </a:solidFill>
                <a:latin typeface="+mj-lt"/>
                <a:ea typeface="+mn-lt"/>
                <a:cs typeface="+mn-lt"/>
              </a:rPr>
              <a:t>Highlighted and provided clarity on the expectations for foundational literacy skills. </a:t>
            </a:r>
            <a:endParaRPr lang="en-US" dirty="0">
              <a:latin typeface="+mj-lt"/>
              <a:cs typeface="Calibri"/>
            </a:endParaRPr>
          </a:p>
          <a:p>
            <a:r>
              <a:rPr lang="en-US" sz="3000" dirty="0">
                <a:solidFill>
                  <a:srgbClr val="000000"/>
                </a:solidFill>
                <a:latin typeface="+mj-lt"/>
                <a:ea typeface="+mn-lt"/>
                <a:cs typeface="+mn-lt"/>
              </a:rPr>
              <a:t>Addition of the Developing Skilled Readers and Building Reading Stamina Strand. </a:t>
            </a:r>
            <a:endParaRPr lang="en-US" dirty="0">
              <a:latin typeface="+mj-lt"/>
            </a:endParaRPr>
          </a:p>
          <a:p>
            <a:r>
              <a:rPr lang="en-US" sz="3000" dirty="0">
                <a:solidFill>
                  <a:srgbClr val="000000"/>
                </a:solidFill>
                <a:latin typeface="+mj-lt"/>
                <a:ea typeface="+mn-lt"/>
                <a:cs typeface="+mn-lt"/>
              </a:rPr>
              <a:t>Provided clarity for grade level expectations around text complexity. </a:t>
            </a:r>
            <a:endParaRPr lang="en-US" dirty="0">
              <a:latin typeface="+mj-lt"/>
            </a:endParaRPr>
          </a:p>
          <a:p>
            <a:r>
              <a:rPr lang="en-US" sz="3000" dirty="0">
                <a:solidFill>
                  <a:srgbClr val="000000"/>
                </a:solidFill>
                <a:latin typeface="+mj-lt"/>
                <a:ea typeface="+mn-lt"/>
                <a:cs typeface="+mn-lt"/>
              </a:rPr>
              <a:t>Ensured coherence within a grade level between the strands, and vertically across grade levels.</a:t>
            </a:r>
            <a:endParaRPr lang="en-US" dirty="0">
              <a:latin typeface="+mj-lt"/>
            </a:endParaRPr>
          </a:p>
          <a:p>
            <a:endParaRPr lang="en-US" dirty="0">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8" name="Recorded Sound">
            <a:hlinkClick r:id="" action="ppaction://media"/>
            <a:extLst>
              <a:ext uri="{FF2B5EF4-FFF2-40B4-BE49-F238E27FC236}">
                <a16:creationId xmlns:a16="http://schemas.microsoft.com/office/drawing/2014/main" id="{3FCE049E-F1C6-4D17-B6A4-BA2DB85C9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3091" y="6335712"/>
            <a:ext cx="406400" cy="406400"/>
          </a:xfrm>
          <a:prstGeom prst="rect">
            <a:avLst/>
          </a:prstGeom>
        </p:spPr>
      </p:pic>
    </p:spTree>
    <p:extLst>
      <p:ext uri="{BB962C8B-B14F-4D97-AF65-F5344CB8AC3E}">
        <p14:creationId xmlns:p14="http://schemas.microsoft.com/office/powerpoint/2010/main" val="28454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1045947342"/>
              </p:ext>
            </p:extLst>
          </p:nvPr>
        </p:nvGraphicFramePr>
        <p:xfrm>
          <a:off x="360947" y="1320801"/>
          <a:ext cx="11670626" cy="5546022"/>
        </p:xfrm>
        <a:graphic>
          <a:graphicData uri="http://schemas.openxmlformats.org/drawingml/2006/table">
            <a:tbl>
              <a:tblPr bandRow="1">
                <a:tableStyleId>{5C22544A-7EE6-4342-B048-85BDC9FD1C3A}</a:tableStyleId>
              </a:tblPr>
              <a:tblGrid>
                <a:gridCol w="5835313">
                  <a:extLst>
                    <a:ext uri="{9D8B030D-6E8A-4147-A177-3AD203B41FA5}">
                      <a16:colId xmlns:a16="http://schemas.microsoft.com/office/drawing/2014/main" val="2289904520"/>
                    </a:ext>
                  </a:extLst>
                </a:gridCol>
                <a:gridCol w="5835313">
                  <a:extLst>
                    <a:ext uri="{9D8B030D-6E8A-4147-A177-3AD203B41FA5}">
                      <a16:colId xmlns:a16="http://schemas.microsoft.com/office/drawing/2014/main" val="2379661769"/>
                    </a:ext>
                  </a:extLst>
                </a:gridCol>
              </a:tblGrid>
              <a:tr h="665198">
                <a:tc>
                  <a:txBody>
                    <a:bodyPr/>
                    <a:lstStyle/>
                    <a:p>
                      <a:pPr algn="ctr" rtl="0" fontAlgn="t">
                        <a:spcBef>
                          <a:spcPts val="0"/>
                        </a:spcBef>
                        <a:spcAft>
                          <a:spcPts val="0"/>
                        </a:spcAft>
                      </a:pPr>
                      <a:r>
                        <a:rPr lang="en-US" sz="2400" b="1">
                          <a:solidFill>
                            <a:srgbClr val="FFFFFF"/>
                          </a:solidFill>
                          <a:effectLst/>
                          <a:highlight>
                            <a:srgbClr val="000000"/>
                          </a:highlight>
                          <a:latin typeface="+mj-lt"/>
                        </a:rPr>
                        <a:t>2017</a:t>
                      </a:r>
                      <a:endParaRPr lang="en-US">
                        <a:effectLst/>
                        <a:highlight>
                          <a:srgbClr val="000000"/>
                        </a:highlight>
                        <a:latin typeface="+mj-lt"/>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a:solidFill>
                            <a:srgbClr val="FFFFFF"/>
                          </a:solidFill>
                          <a:effectLst/>
                          <a:highlight>
                            <a:srgbClr val="000000"/>
                          </a:highlight>
                          <a:latin typeface="+mj-lt"/>
                        </a:rPr>
                        <a:t>2024</a:t>
                      </a:r>
                      <a:endParaRPr lang="en-US">
                        <a:effectLst/>
                        <a:highlight>
                          <a:srgbClr val="000000"/>
                        </a:highlight>
                        <a:latin typeface="+mj-lt"/>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0937">
                <a:tc>
                  <a:txBody>
                    <a:bodyPr/>
                    <a:lstStyle/>
                    <a:p>
                      <a:pPr algn="ctr" rtl="0" fontAlgn="t">
                        <a:spcBef>
                          <a:spcPts val="0"/>
                        </a:spcBef>
                        <a:spcAft>
                          <a:spcPts val="0"/>
                        </a:spcAft>
                      </a:pPr>
                      <a:r>
                        <a:rPr lang="en-US" sz="2000">
                          <a:solidFill>
                            <a:srgbClr val="FFFFFF"/>
                          </a:solidFill>
                          <a:effectLst/>
                          <a:highlight>
                            <a:srgbClr val="000000"/>
                          </a:highlight>
                          <a:latin typeface="+mj-lt"/>
                        </a:rPr>
                        <a:t>Strands</a:t>
                      </a:r>
                      <a:endParaRPr lang="en-US">
                        <a:effectLst/>
                        <a:highlight>
                          <a:srgbClr val="000000"/>
                        </a:highlight>
                        <a:latin typeface="+mj-l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a:solidFill>
                            <a:srgbClr val="FFFFFF"/>
                          </a:solidFill>
                          <a:effectLst/>
                          <a:highlight>
                            <a:srgbClr val="000000"/>
                          </a:highlight>
                          <a:latin typeface="+mj-lt"/>
                        </a:rPr>
                        <a:t>Strands</a:t>
                      </a:r>
                      <a:endParaRPr lang="en-US">
                        <a:effectLst/>
                        <a:highlight>
                          <a:srgbClr val="000000"/>
                        </a:highlight>
                        <a:latin typeface="+mj-lt"/>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3965">
                <a:tc>
                  <a:txBody>
                    <a:bodyPr/>
                    <a:lstStyle/>
                    <a:p>
                      <a:pPr rtl="0" fontAlgn="t">
                        <a:spcBef>
                          <a:spcPts val="0"/>
                        </a:spcBef>
                        <a:spcAft>
                          <a:spcPts val="0"/>
                        </a:spcAft>
                      </a:pPr>
                      <a:r>
                        <a:rPr lang="en-US" sz="1800">
                          <a:effectLst/>
                          <a:latin typeface="+mj-lt"/>
                        </a:rPr>
                        <a:t>Communications</a:t>
                      </a:r>
                      <a:endParaRPr lang="en-US">
                        <a:effectLst/>
                        <a:latin typeface="+mj-l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mj-lt"/>
                        </a:rPr>
                        <a:t>Foundations for Reading</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635070">
                <a:tc>
                  <a:txBody>
                    <a:bodyPr/>
                    <a:lstStyle/>
                    <a:p>
                      <a:pPr rtl="0" fontAlgn="t">
                        <a:spcBef>
                          <a:spcPts val="0"/>
                        </a:spcBef>
                        <a:spcAft>
                          <a:spcPts val="0"/>
                        </a:spcAft>
                      </a:pPr>
                      <a:r>
                        <a:rPr lang="en-US" sz="1800" dirty="0">
                          <a:effectLst/>
                          <a:latin typeface="+mj-lt"/>
                        </a:rPr>
                        <a:t>Reading</a:t>
                      </a:r>
                      <a:endParaRPr lang="en-US" dirty="0">
                        <a:effectLst/>
                        <a:latin typeface="+mj-l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mj-lt"/>
                        </a:rPr>
                        <a:t>Developing Skilled Readers &amp; Building Reading Stamina</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2754">
                <a:tc>
                  <a:txBody>
                    <a:bodyPr/>
                    <a:lstStyle/>
                    <a:p>
                      <a:pPr rtl="0" fontAlgn="t">
                        <a:spcBef>
                          <a:spcPts val="0"/>
                        </a:spcBef>
                        <a:spcAft>
                          <a:spcPts val="0"/>
                        </a:spcAft>
                      </a:pPr>
                      <a:r>
                        <a:rPr lang="en-US" sz="1800">
                          <a:effectLst/>
                          <a:latin typeface="+mj-lt"/>
                        </a:rPr>
                        <a:t>Writing</a:t>
                      </a:r>
                      <a:endParaRPr lang="en-US">
                        <a:effectLst/>
                        <a:latin typeface="+mj-l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mj-lt"/>
                        </a:rPr>
                        <a:t>Reading and Vocabulary </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2754">
                <a:tc>
                  <a:txBody>
                    <a:bodyPr/>
                    <a:lstStyle/>
                    <a:p>
                      <a:pPr rtl="0" fontAlgn="t">
                        <a:spcBef>
                          <a:spcPts val="0"/>
                        </a:spcBef>
                        <a:spcAft>
                          <a:spcPts val="0"/>
                        </a:spcAft>
                      </a:pPr>
                      <a:r>
                        <a:rPr lang="en-US" sz="1800">
                          <a:effectLst/>
                          <a:latin typeface="+mj-lt"/>
                        </a:rPr>
                        <a:t>Research</a:t>
                      </a:r>
                      <a:endParaRPr lang="en-US">
                        <a:effectLst/>
                        <a:latin typeface="+mj-l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mj-lt"/>
                        </a:rPr>
                        <a:t>Reading Literary Text</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2754">
                <a:tc rowSpan="6">
                  <a:txBody>
                    <a:bodyPr/>
                    <a:lstStyle/>
                    <a:p>
                      <a:pPr fontAlgn="t"/>
                      <a:r>
                        <a:rPr lang="en-US">
                          <a:effectLst/>
                          <a:latin typeface="+mj-lt"/>
                        </a:rPr>
                        <a:t> </a:t>
                      </a: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mj-lt"/>
                        </a:rPr>
                        <a:t>Reading Informational Text</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2754">
                <a:tc vMerge="1">
                  <a:txBody>
                    <a:bodyPr/>
                    <a:lstStyle/>
                    <a:p>
                      <a:endParaRPr lang="en-US"/>
                    </a:p>
                  </a:txBody>
                  <a:tcPr/>
                </a:tc>
                <a:tc>
                  <a:txBody>
                    <a:bodyPr/>
                    <a:lstStyle/>
                    <a:p>
                      <a:pPr rtl="0" fontAlgn="t">
                        <a:spcBef>
                          <a:spcPts val="0"/>
                        </a:spcBef>
                        <a:spcAft>
                          <a:spcPts val="0"/>
                        </a:spcAft>
                      </a:pPr>
                      <a:r>
                        <a:rPr lang="en-US" sz="1800">
                          <a:effectLst/>
                          <a:latin typeface="+mj-lt"/>
                        </a:rPr>
                        <a:t>Foundations for Writing</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2754">
                <a:tc vMerge="1">
                  <a:txBody>
                    <a:bodyPr/>
                    <a:lstStyle/>
                    <a:p>
                      <a:endParaRPr lang="en-US"/>
                    </a:p>
                  </a:txBody>
                  <a:tcPr/>
                </a:tc>
                <a:tc>
                  <a:txBody>
                    <a:bodyPr/>
                    <a:lstStyle/>
                    <a:p>
                      <a:pPr rtl="0" fontAlgn="t">
                        <a:spcBef>
                          <a:spcPts val="0"/>
                        </a:spcBef>
                        <a:spcAft>
                          <a:spcPts val="0"/>
                        </a:spcAft>
                      </a:pPr>
                      <a:r>
                        <a:rPr lang="en-US" sz="1800">
                          <a:effectLst/>
                          <a:latin typeface="+mj-lt"/>
                        </a:rPr>
                        <a:t>Writing</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2754">
                <a:tc vMerge="1">
                  <a:txBody>
                    <a:bodyPr/>
                    <a:lstStyle/>
                    <a:p>
                      <a:endParaRPr lang="en-US"/>
                    </a:p>
                  </a:txBody>
                  <a:tcPr/>
                </a:tc>
                <a:tc>
                  <a:txBody>
                    <a:bodyPr/>
                    <a:lstStyle/>
                    <a:p>
                      <a:pPr rtl="0" fontAlgn="t">
                        <a:spcBef>
                          <a:spcPts val="0"/>
                        </a:spcBef>
                        <a:spcAft>
                          <a:spcPts val="0"/>
                        </a:spcAft>
                      </a:pPr>
                      <a:r>
                        <a:rPr lang="en-US" sz="1800">
                          <a:effectLst/>
                          <a:latin typeface="+mj-lt"/>
                        </a:rPr>
                        <a:t>Language Usage</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2754">
                <a:tc vMerge="1">
                  <a:txBody>
                    <a:bodyPr/>
                    <a:lstStyle/>
                    <a:p>
                      <a:endParaRPr lang="en-US"/>
                    </a:p>
                  </a:txBody>
                  <a:tcPr/>
                </a:tc>
                <a:tc>
                  <a:txBody>
                    <a:bodyPr/>
                    <a:lstStyle/>
                    <a:p>
                      <a:pPr rtl="0" fontAlgn="t">
                        <a:spcBef>
                          <a:spcPts val="0"/>
                        </a:spcBef>
                        <a:spcAft>
                          <a:spcPts val="0"/>
                        </a:spcAft>
                      </a:pPr>
                      <a:r>
                        <a:rPr lang="en-US" sz="1800">
                          <a:effectLst/>
                          <a:latin typeface="+mj-lt"/>
                        </a:rPr>
                        <a:t>Communications</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2754">
                <a:tc vMerge="1">
                  <a:txBody>
                    <a:bodyPr/>
                    <a:lstStyle/>
                    <a:p>
                      <a:endParaRPr lang="en-US"/>
                    </a:p>
                  </a:txBody>
                  <a:tcPr/>
                </a:tc>
                <a:tc>
                  <a:txBody>
                    <a:bodyPr/>
                    <a:lstStyle/>
                    <a:p>
                      <a:pPr rtl="0" fontAlgn="t">
                        <a:spcBef>
                          <a:spcPts val="0"/>
                        </a:spcBef>
                        <a:spcAft>
                          <a:spcPts val="0"/>
                        </a:spcAft>
                      </a:pPr>
                      <a:r>
                        <a:rPr lang="en-US" sz="1800" dirty="0">
                          <a:effectLst/>
                          <a:latin typeface="+mj-lt"/>
                        </a:rPr>
                        <a:t>Research</a:t>
                      </a:r>
                      <a:endParaRPr lang="en-US" dirty="0">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Recorded Sound">
            <a:hlinkClick r:id="" action="ppaction://media"/>
            <a:extLst>
              <a:ext uri="{FF2B5EF4-FFF2-40B4-BE49-F238E27FC236}">
                <a16:creationId xmlns:a16="http://schemas.microsoft.com/office/drawing/2014/main" id="{D29354B0-E4AD-4D6A-A686-26F377064A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9486" y="6335712"/>
            <a:ext cx="406400" cy="406400"/>
          </a:xfrm>
          <a:prstGeom prst="rect">
            <a:avLst/>
          </a:prstGeom>
        </p:spPr>
      </p:pic>
    </p:spTree>
    <p:extLst>
      <p:ext uri="{BB962C8B-B14F-4D97-AF65-F5344CB8AC3E}">
        <p14:creationId xmlns:p14="http://schemas.microsoft.com/office/powerpoint/2010/main" val="1004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0" y="0"/>
            <a:ext cx="12192000" cy="1023186"/>
          </a:xfrm>
        </p:spPr>
        <p:txBody>
          <a:bodyPr vert="horz" lIns="822960" tIns="640080" rIns="91440" bIns="45720" rtlCol="0" anchor="t">
            <a:normAutofit fontScale="550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2784959689"/>
              </p:ext>
            </p:extLst>
          </p:nvPr>
        </p:nvGraphicFramePr>
        <p:xfrm>
          <a:off x="491289" y="1072816"/>
          <a:ext cx="11219438" cy="5524500"/>
        </p:xfrm>
        <a:graphic>
          <a:graphicData uri="http://schemas.openxmlformats.org/drawingml/2006/table">
            <a:tbl>
              <a:tblPr bandRow="1">
                <a:tableStyleId>{5C22544A-7EE6-4342-B048-85BDC9FD1C3A}</a:tableStyleId>
              </a:tblPr>
              <a:tblGrid>
                <a:gridCol w="5609719">
                  <a:extLst>
                    <a:ext uri="{9D8B030D-6E8A-4147-A177-3AD203B41FA5}">
                      <a16:colId xmlns:a16="http://schemas.microsoft.com/office/drawing/2014/main" val="18818098"/>
                    </a:ext>
                  </a:extLst>
                </a:gridCol>
                <a:gridCol w="5609719">
                  <a:extLst>
                    <a:ext uri="{9D8B030D-6E8A-4147-A177-3AD203B41FA5}">
                      <a16:colId xmlns:a16="http://schemas.microsoft.com/office/drawing/2014/main" val="419312822"/>
                    </a:ext>
                  </a:extLst>
                </a:gridCol>
              </a:tblGrid>
              <a:tr h="381000">
                <a:tc>
                  <a:txBody>
                    <a:bodyPr/>
                    <a:lstStyle/>
                    <a:p>
                      <a:pPr algn="ctr" rtl="0" fontAlgn="ctr">
                        <a:spcBef>
                          <a:spcPts val="0"/>
                        </a:spcBef>
                        <a:spcAft>
                          <a:spcPts val="0"/>
                        </a:spcAft>
                      </a:pPr>
                      <a:r>
                        <a:rPr lang="en-US" sz="1200" b="1" dirty="0">
                          <a:effectLst/>
                          <a:latin typeface="+mj-lt"/>
                        </a:rPr>
                        <a:t>Foundations for Reading </a:t>
                      </a:r>
                      <a:endParaRPr lang="en-US" dirty="0">
                        <a:effectLst/>
                        <a:latin typeface="+mj-l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381000">
                <a:tc>
                  <a:txBody>
                    <a:bodyPr/>
                    <a:lstStyle/>
                    <a:p>
                      <a:pPr algn="ctr" rtl="0" fontAlgn="t">
                        <a:spcBef>
                          <a:spcPts val="0"/>
                        </a:spcBef>
                        <a:spcAft>
                          <a:spcPts val="0"/>
                        </a:spcAft>
                      </a:pPr>
                      <a:r>
                        <a:rPr lang="en-US" sz="1200" b="1" dirty="0">
                          <a:effectLst/>
                          <a:latin typeface="+mj-lt"/>
                        </a:rPr>
                        <a:t>Developing Skilled Readers and Building Reading Stamina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Text Complexity</a:t>
                      </a:r>
                    </a:p>
                    <a:p>
                      <a:pPr algn="ctr" rtl="0" fontAlgn="base">
                        <a:spcBef>
                          <a:spcPts val="0"/>
                        </a:spcBef>
                        <a:spcAft>
                          <a:spcPts val="0"/>
                        </a:spcAft>
                        <a:buFont typeface="Arial" panose="020B0604020202020204" pitchFamily="34" charset="0"/>
                        <a:buChar char="•"/>
                      </a:pPr>
                      <a:r>
                        <a:rPr lang="en-US" sz="1000" dirty="0">
                          <a:effectLst/>
                          <a:latin typeface="+mj-lt"/>
                        </a:rPr>
                        <a:t>Fluency</a:t>
                      </a:r>
                    </a:p>
                    <a:p>
                      <a:pPr algn="ctr" rtl="0" fontAlgn="base">
                        <a:spcBef>
                          <a:spcPts val="0"/>
                        </a:spcBef>
                        <a:spcAft>
                          <a:spcPts val="0"/>
                        </a:spcAft>
                        <a:buFont typeface="Arial" panose="020B0604020202020204" pitchFamily="34" charset="0"/>
                        <a:buChar char="•"/>
                      </a:pPr>
                      <a:r>
                        <a:rPr lang="en-US" sz="1000" dirty="0">
                          <a:effectLst/>
                          <a:latin typeface="+mj-lt"/>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81000">
                <a:tc>
                  <a:txBody>
                    <a:bodyPr/>
                    <a:lstStyle/>
                    <a:p>
                      <a:pPr algn="ctr" rtl="0" fontAlgn="t">
                        <a:spcBef>
                          <a:spcPts val="0"/>
                        </a:spcBef>
                        <a:spcAft>
                          <a:spcPts val="0"/>
                        </a:spcAft>
                      </a:pPr>
                      <a:r>
                        <a:rPr lang="en-US" sz="1200" b="1" dirty="0">
                          <a:effectLst/>
                          <a:latin typeface="+mj-lt"/>
                        </a:rPr>
                        <a:t>Reading and Vocabulary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381000">
                <a:tc>
                  <a:txBody>
                    <a:bodyPr/>
                    <a:lstStyle/>
                    <a:p>
                      <a:pPr algn="ctr" rtl="0" fontAlgn="t">
                        <a:spcBef>
                          <a:spcPts val="0"/>
                        </a:spcBef>
                        <a:spcAft>
                          <a:spcPts val="0"/>
                        </a:spcAft>
                      </a:pPr>
                      <a:r>
                        <a:rPr lang="en-US" sz="1200" b="1" dirty="0">
                          <a:effectLst/>
                          <a:latin typeface="+mj-lt"/>
                        </a:rPr>
                        <a:t>Reading Literary Text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Key Ideas and Plot Details </a:t>
                      </a:r>
                    </a:p>
                    <a:p>
                      <a:pPr algn="ctr" rtl="0" fontAlgn="base">
                        <a:spcBef>
                          <a:spcPts val="0"/>
                        </a:spcBef>
                        <a:spcAft>
                          <a:spcPts val="0"/>
                        </a:spcAft>
                        <a:buFont typeface="Arial" panose="020B0604020202020204" pitchFamily="34" charset="0"/>
                        <a:buChar char="•"/>
                      </a:pPr>
                      <a:r>
                        <a:rPr lang="en-US" sz="1000" dirty="0">
                          <a:effectLst/>
                          <a:latin typeface="+mj-lt"/>
                        </a:rPr>
                        <a:t>Craft and Style</a:t>
                      </a:r>
                    </a:p>
                    <a:p>
                      <a:pPr algn="ctr" rtl="0" fontAlgn="base">
                        <a:spcBef>
                          <a:spcPts val="0"/>
                        </a:spcBef>
                        <a:spcAft>
                          <a:spcPts val="0"/>
                        </a:spcAft>
                        <a:buFont typeface="Arial" panose="020B0604020202020204" pitchFamily="34" charset="0"/>
                        <a:buChar char="•"/>
                      </a:pPr>
                      <a:r>
                        <a:rPr lang="en-US" sz="1000" dirty="0">
                          <a:effectLst/>
                          <a:latin typeface="+mj-lt"/>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381000">
                <a:tc>
                  <a:txBody>
                    <a:bodyPr/>
                    <a:lstStyle/>
                    <a:p>
                      <a:pPr algn="ctr" rtl="0" fontAlgn="t">
                        <a:spcBef>
                          <a:spcPts val="0"/>
                        </a:spcBef>
                        <a:spcAft>
                          <a:spcPts val="0"/>
                        </a:spcAft>
                      </a:pPr>
                      <a:r>
                        <a:rPr lang="en-US" sz="1200" b="1" dirty="0">
                          <a:effectLst/>
                          <a:latin typeface="+mj-lt"/>
                        </a:rPr>
                        <a:t>Reading Informational Text</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Key Ideas and Confirming Details</a:t>
                      </a:r>
                    </a:p>
                    <a:p>
                      <a:pPr algn="ctr" rtl="0" fontAlgn="base">
                        <a:spcBef>
                          <a:spcPts val="0"/>
                        </a:spcBef>
                        <a:spcAft>
                          <a:spcPts val="0"/>
                        </a:spcAft>
                        <a:buFont typeface="Arial" panose="020B0604020202020204" pitchFamily="34" charset="0"/>
                        <a:buChar char="•"/>
                      </a:pPr>
                      <a:r>
                        <a:rPr lang="en-US" sz="1000" dirty="0">
                          <a:effectLst/>
                          <a:latin typeface="+mj-lt"/>
                        </a:rPr>
                        <a:t>Craft and Style</a:t>
                      </a:r>
                    </a:p>
                    <a:p>
                      <a:pPr algn="ctr" rtl="0" fontAlgn="base">
                        <a:spcBef>
                          <a:spcPts val="0"/>
                        </a:spcBef>
                        <a:spcAft>
                          <a:spcPts val="0"/>
                        </a:spcAft>
                        <a:buFont typeface="Arial" panose="020B0604020202020204" pitchFamily="34" charset="0"/>
                        <a:buChar char="•"/>
                      </a:pPr>
                      <a:r>
                        <a:rPr lang="en-US" sz="1000" dirty="0">
                          <a:effectLst/>
                          <a:latin typeface="+mj-lt"/>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381000">
                <a:tc>
                  <a:txBody>
                    <a:bodyPr/>
                    <a:lstStyle/>
                    <a:p>
                      <a:pPr algn="ctr" rtl="0" fontAlgn="t">
                        <a:spcBef>
                          <a:spcPts val="0"/>
                        </a:spcBef>
                        <a:spcAft>
                          <a:spcPts val="0"/>
                        </a:spcAft>
                      </a:pPr>
                      <a:r>
                        <a:rPr lang="en-US" sz="1200" b="1" dirty="0">
                          <a:effectLst/>
                          <a:latin typeface="+mj-lt"/>
                        </a:rPr>
                        <a:t>Foundations for Writing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Handwriting </a:t>
                      </a:r>
                    </a:p>
                    <a:p>
                      <a:pPr algn="ctr" rtl="0" fontAlgn="base">
                        <a:spcBef>
                          <a:spcPts val="0"/>
                        </a:spcBef>
                        <a:spcAft>
                          <a:spcPts val="0"/>
                        </a:spcAft>
                        <a:buFont typeface="Arial" panose="020B0604020202020204" pitchFamily="34" charset="0"/>
                        <a:buChar char="•"/>
                      </a:pPr>
                      <a:r>
                        <a:rPr lang="en-US" sz="1000" dirty="0">
                          <a:effectLst/>
                          <a:latin typeface="+mj-lt"/>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381000">
                <a:tc>
                  <a:txBody>
                    <a:bodyPr/>
                    <a:lstStyle/>
                    <a:p>
                      <a:pPr algn="ctr" rtl="0" fontAlgn="t">
                        <a:spcBef>
                          <a:spcPts val="0"/>
                        </a:spcBef>
                        <a:spcAft>
                          <a:spcPts val="0"/>
                        </a:spcAft>
                      </a:pPr>
                      <a:r>
                        <a:rPr lang="en-US" sz="1200" b="1" dirty="0">
                          <a:effectLst/>
                          <a:latin typeface="+mj-lt"/>
                        </a:rPr>
                        <a:t>Writing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Modes and Purposes for Writing</a:t>
                      </a:r>
                    </a:p>
                    <a:p>
                      <a:pPr algn="ctr" rtl="0" fontAlgn="base">
                        <a:spcBef>
                          <a:spcPts val="0"/>
                        </a:spcBef>
                        <a:spcAft>
                          <a:spcPts val="0"/>
                        </a:spcAft>
                        <a:buFont typeface="Arial" panose="020B0604020202020204" pitchFamily="34" charset="0"/>
                        <a:buChar char="•"/>
                      </a:pPr>
                      <a:r>
                        <a:rPr lang="en-US" sz="1000" dirty="0">
                          <a:effectLst/>
                          <a:latin typeface="+mj-lt"/>
                        </a:rPr>
                        <a:t>Organization and Composition</a:t>
                      </a:r>
                    </a:p>
                    <a:p>
                      <a:pPr algn="ctr" rtl="0" fontAlgn="base">
                        <a:spcBef>
                          <a:spcPts val="0"/>
                        </a:spcBef>
                        <a:spcAft>
                          <a:spcPts val="0"/>
                        </a:spcAft>
                        <a:buFont typeface="Arial" panose="020B0604020202020204" pitchFamily="34" charset="0"/>
                        <a:buChar char="•"/>
                      </a:pPr>
                      <a:r>
                        <a:rPr lang="en-US" sz="1000" dirty="0">
                          <a:effectLst/>
                          <a:latin typeface="+mj-lt"/>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381000">
                <a:tc>
                  <a:txBody>
                    <a:bodyPr/>
                    <a:lstStyle/>
                    <a:p>
                      <a:pPr algn="ctr" rtl="0" fontAlgn="t">
                        <a:spcBef>
                          <a:spcPts val="0"/>
                        </a:spcBef>
                        <a:spcAft>
                          <a:spcPts val="0"/>
                        </a:spcAft>
                      </a:pPr>
                      <a:r>
                        <a:rPr lang="en-US" sz="1200" b="1" dirty="0">
                          <a:effectLst/>
                          <a:latin typeface="+mj-lt"/>
                        </a:rPr>
                        <a:t>Language Usage</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Grammar</a:t>
                      </a:r>
                    </a:p>
                    <a:p>
                      <a:pPr algn="ctr" rtl="0" fontAlgn="base">
                        <a:spcBef>
                          <a:spcPts val="0"/>
                        </a:spcBef>
                        <a:spcAft>
                          <a:spcPts val="0"/>
                        </a:spcAft>
                        <a:buFont typeface="Arial" panose="020B0604020202020204" pitchFamily="34" charset="0"/>
                        <a:buChar char="•"/>
                      </a:pPr>
                      <a:r>
                        <a:rPr lang="en-US" sz="1000" dirty="0">
                          <a:effectLst/>
                          <a:latin typeface="+mj-lt"/>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381000">
                <a:tc>
                  <a:txBody>
                    <a:bodyPr/>
                    <a:lstStyle/>
                    <a:p>
                      <a:pPr algn="ctr" rtl="0" fontAlgn="t">
                        <a:spcBef>
                          <a:spcPts val="0"/>
                        </a:spcBef>
                        <a:spcAft>
                          <a:spcPts val="0"/>
                        </a:spcAft>
                      </a:pPr>
                      <a:r>
                        <a:rPr lang="en-US" sz="1200" b="1" dirty="0">
                          <a:effectLst/>
                          <a:latin typeface="+mj-lt"/>
                        </a:rPr>
                        <a:t>Communication and Multimodal Literacies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Communication, Listening, and Collaboration</a:t>
                      </a:r>
                    </a:p>
                    <a:p>
                      <a:pPr algn="ctr" rtl="0" fontAlgn="base">
                        <a:spcBef>
                          <a:spcPts val="0"/>
                        </a:spcBef>
                        <a:spcAft>
                          <a:spcPts val="0"/>
                        </a:spcAft>
                        <a:buFont typeface="Arial" panose="020B0604020202020204" pitchFamily="34" charset="0"/>
                        <a:buChar char="•"/>
                      </a:pPr>
                      <a:r>
                        <a:rPr lang="en-US" sz="1000" dirty="0">
                          <a:effectLst/>
                          <a:latin typeface="+mj-lt"/>
                        </a:rPr>
                        <a:t>Speaking and Presentation of Ideas</a:t>
                      </a:r>
                    </a:p>
                    <a:p>
                      <a:pPr algn="ctr" rtl="0" fontAlgn="base">
                        <a:spcBef>
                          <a:spcPts val="0"/>
                        </a:spcBef>
                        <a:spcAft>
                          <a:spcPts val="0"/>
                        </a:spcAft>
                        <a:buFont typeface="Arial" panose="020B0604020202020204" pitchFamily="34" charset="0"/>
                        <a:buChar char="•"/>
                      </a:pPr>
                      <a:r>
                        <a:rPr lang="en-US" sz="1000" dirty="0">
                          <a:effectLst/>
                          <a:latin typeface="+mj-lt"/>
                        </a:rPr>
                        <a:t>Integrating Multimodal Literacies</a:t>
                      </a:r>
                    </a:p>
                    <a:p>
                      <a:pPr algn="ctr" rtl="0" fontAlgn="base">
                        <a:spcBef>
                          <a:spcPts val="0"/>
                        </a:spcBef>
                        <a:spcAft>
                          <a:spcPts val="0"/>
                        </a:spcAft>
                        <a:buFont typeface="Arial" panose="020B0604020202020204" pitchFamily="34" charset="0"/>
                        <a:buChar char="•"/>
                      </a:pPr>
                      <a:r>
                        <a:rPr lang="en-US" sz="1000" dirty="0">
                          <a:effectLst/>
                          <a:latin typeface="+mj-lt"/>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81000">
                <a:tc>
                  <a:txBody>
                    <a:bodyPr/>
                    <a:lstStyle/>
                    <a:p>
                      <a:pPr algn="ctr" rtl="0" fontAlgn="t">
                        <a:spcBef>
                          <a:spcPts val="0"/>
                        </a:spcBef>
                        <a:spcAft>
                          <a:spcPts val="0"/>
                        </a:spcAft>
                      </a:pPr>
                      <a:r>
                        <a:rPr lang="en-US" sz="1200" b="1" dirty="0">
                          <a:effectLst/>
                          <a:latin typeface="+mj-lt"/>
                        </a:rPr>
                        <a:t>Research</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3" name="Recorded Sound">
            <a:hlinkClick r:id="" action="ppaction://media"/>
            <a:extLst>
              <a:ext uri="{FF2B5EF4-FFF2-40B4-BE49-F238E27FC236}">
                <a16:creationId xmlns:a16="http://schemas.microsoft.com/office/drawing/2014/main" id="{7B465383-6CC4-44C8-9544-D8DBB88314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2791" y="6356350"/>
            <a:ext cx="406400" cy="406400"/>
          </a:xfrm>
          <a:prstGeom prst="rect">
            <a:avLst/>
          </a:prstGeom>
        </p:spPr>
      </p:pic>
    </p:spTree>
    <p:extLst>
      <p:ext uri="{BB962C8B-B14F-4D97-AF65-F5344CB8AC3E}">
        <p14:creationId xmlns:p14="http://schemas.microsoft.com/office/powerpoint/2010/main" val="378539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7500" lnSpcReduction="20000"/>
          </a:bodyPr>
          <a:lstStyle/>
          <a:p>
            <a:r>
              <a:rPr lang="en-US"/>
              <a:t>How to Read the 2024 </a:t>
            </a:r>
            <a:r>
              <a:rPr lang="en-US" i="1"/>
              <a:t>English Standards of Learning</a:t>
            </a:r>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dirty="0">
                <a:latin typeface="+mj-lt"/>
              </a:rPr>
              <a:t>Strand</a:t>
            </a:r>
            <a:endParaRPr lang="en-US" dirty="0">
              <a:latin typeface="+mj-lt"/>
              <a:cs typeface="Calibri"/>
            </a:endParaRPr>
          </a:p>
          <a:p>
            <a:pPr lvl="1"/>
            <a:r>
              <a:rPr lang="en-US" dirty="0">
                <a:solidFill>
                  <a:schemeClr val="accent3"/>
                </a:solidFill>
                <a:latin typeface="+mj-lt"/>
                <a:cs typeface="Arial"/>
              </a:rPr>
              <a:t>Sub Strand</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Standard</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Standard</a:t>
            </a:r>
            <a:endParaRPr lang="en-US" dirty="0">
              <a:solidFill>
                <a:schemeClr val="accent3"/>
              </a:solidFill>
              <a:latin typeface="+mj-lt"/>
              <a:cs typeface="Calibri"/>
            </a:endParaRPr>
          </a:p>
          <a:p>
            <a:pPr lvl="1"/>
            <a:r>
              <a:rPr lang="en-US" dirty="0">
                <a:solidFill>
                  <a:schemeClr val="accent3"/>
                </a:solidFill>
                <a:latin typeface="+mj-lt"/>
                <a:cs typeface="Arial"/>
              </a:rPr>
              <a:t>Sub Strand </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Standard </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Standard</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Standard</a:t>
            </a:r>
            <a:endParaRPr lang="en-US" dirty="0">
              <a:solidFill>
                <a:schemeClr val="accent3"/>
              </a:solidFill>
              <a:latin typeface="+mj-lt"/>
              <a:cs typeface="Calibri"/>
            </a:endParaRPr>
          </a:p>
          <a:p>
            <a:pPr lvl="1"/>
            <a:endParaRPr lang="en-US" dirty="0"/>
          </a:p>
          <a:p>
            <a:endParaRPr lang="en-US" dirty="0"/>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a:xfrm>
            <a:off x="5578764" y="1548622"/>
            <a:ext cx="5775036" cy="4879887"/>
          </a:xfrm>
        </p:spPr>
        <p:txBody>
          <a:bodyPr vert="horz" lIns="91440" tIns="45720" rIns="91440" bIns="45720" rtlCol="0" anchor="t">
            <a:normAutofit fontScale="92500" lnSpcReduction="10000"/>
          </a:bodyPr>
          <a:lstStyle/>
          <a:p>
            <a:r>
              <a:rPr lang="en-US" dirty="0">
                <a:latin typeface="+mj-lt"/>
              </a:rPr>
              <a:t>5.RI- Reading Informational Text</a:t>
            </a:r>
          </a:p>
          <a:p>
            <a:pPr lvl="1"/>
            <a:r>
              <a:rPr lang="en-US" dirty="0">
                <a:solidFill>
                  <a:schemeClr val="accent3"/>
                </a:solidFill>
                <a:latin typeface="+mj-lt"/>
                <a:cs typeface="Arial"/>
              </a:rPr>
              <a:t>5.RI.1-Key Ideas and Confirming Details</a:t>
            </a:r>
            <a:endParaRPr lang="en-US" dirty="0">
              <a:solidFill>
                <a:schemeClr val="accent3"/>
              </a:solidFill>
              <a:latin typeface="+mj-lt"/>
              <a:cs typeface="Calibri"/>
            </a:endParaRPr>
          </a:p>
          <a:p>
            <a:pPr marL="1371600" lvl="2" indent="-457200">
              <a:buClr>
                <a:srgbClr val="555555"/>
              </a:buClr>
              <a:buSzPct val="100000"/>
              <a:buAutoNum type="alphaUcPeriod"/>
            </a:pPr>
            <a:r>
              <a:rPr lang="en-US" dirty="0">
                <a:latin typeface="+mj-lt"/>
              </a:rPr>
              <a:t>Summarize the main ideas of texts and specific paragraphs within them, including how they are developed through the details.</a:t>
            </a:r>
          </a:p>
          <a:p>
            <a:pPr marL="1371600" lvl="2" indent="-457200">
              <a:buClr>
                <a:srgbClr val="555555"/>
              </a:buClr>
              <a:buSzPct val="100000"/>
              <a:buAutoNum type="alphaUcPeriod"/>
            </a:pPr>
            <a:r>
              <a:rPr lang="en-US" dirty="0">
                <a:latin typeface="+mj-lt"/>
              </a:rPr>
              <a:t>Summarize events, procedures, ideas, or concepts in historical, scientific, or technical texts, including what happened, how, and why.</a:t>
            </a:r>
            <a:r>
              <a:rPr lang="en-US" dirty="0">
                <a:solidFill>
                  <a:schemeClr val="accent3"/>
                </a:solidFill>
                <a:latin typeface="+mj-lt"/>
                <a:cs typeface="Arial"/>
              </a:rPr>
              <a:t> </a:t>
            </a:r>
            <a:endParaRPr lang="en-US" dirty="0">
              <a:solidFill>
                <a:schemeClr val="accent3"/>
              </a:solidFill>
              <a:latin typeface="Georgia"/>
              <a:cs typeface="Calibri"/>
            </a:endParaRPr>
          </a:p>
          <a:p>
            <a:pPr marL="1371600" lvl="2" indent="-457200">
              <a:buClr>
                <a:srgbClr val="555555"/>
              </a:buClr>
              <a:buSzPct val="100000"/>
              <a:buAutoNum type="alphaUcPeriod"/>
            </a:pPr>
            <a:r>
              <a:rPr lang="en-US" dirty="0">
                <a:latin typeface="+mj-lt"/>
              </a:rPr>
              <a:t>Analyze how an author uses reasons, evidence, and opinions to support points in a text, by identifying (and accurately quoting) which reasons and evidence support which point(s). </a:t>
            </a:r>
            <a:endParaRPr lang="en-US" dirty="0">
              <a:solidFill>
                <a:schemeClr val="accent3"/>
              </a:solidFill>
              <a:latin typeface="+mj-lt"/>
              <a:cs typeface="Calibri"/>
            </a:endParaRPr>
          </a:p>
          <a:p>
            <a:pPr lvl="1"/>
            <a:r>
              <a:rPr lang="en-US" dirty="0">
                <a:solidFill>
                  <a:schemeClr val="accent3"/>
                </a:solidFill>
                <a:latin typeface="+mj-lt"/>
                <a:cs typeface="Arial"/>
              </a:rPr>
              <a:t>5.RI.2- Craft and Style</a:t>
            </a:r>
            <a:endParaRPr lang="en-US" dirty="0">
              <a:solidFill>
                <a:schemeClr val="accent3"/>
              </a:solidFill>
              <a:latin typeface="+mj-lt"/>
              <a:cs typeface="Calibri"/>
            </a:endParaRPr>
          </a:p>
          <a:p>
            <a:pPr lvl="1"/>
            <a:r>
              <a:rPr lang="en-US" dirty="0">
                <a:solidFill>
                  <a:schemeClr val="accent3"/>
                </a:solidFill>
                <a:latin typeface="+mj-lt"/>
                <a:cs typeface="Arial"/>
              </a:rPr>
              <a:t>5.RI-3- Integration of Concepts</a:t>
            </a:r>
            <a:r>
              <a:rPr lang="en-US" dirty="0">
                <a:solidFill>
                  <a:srgbClr val="000000"/>
                </a:solidFill>
                <a:latin typeface="+mj-lt"/>
                <a:cs typeface="Arial"/>
              </a:rPr>
              <a:t> </a:t>
            </a:r>
            <a:endParaRPr lang="en-US" dirty="0">
              <a:latin typeface="+mj-lt"/>
            </a:endParaRPr>
          </a:p>
          <a:p>
            <a:pPr lvl="1"/>
            <a:endParaRPr lang="en-US" dirty="0"/>
          </a:p>
          <a:p>
            <a:endParaRPr lang="en-US" dirty="0"/>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Recorded Sound">
            <a:hlinkClick r:id="" action="ppaction://media"/>
            <a:extLst>
              <a:ext uri="{FF2B5EF4-FFF2-40B4-BE49-F238E27FC236}">
                <a16:creationId xmlns:a16="http://schemas.microsoft.com/office/drawing/2014/main" id="{1C9FD584-5A5F-4624-AC22-E8E818E15A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1564" y="6356350"/>
            <a:ext cx="406400" cy="406400"/>
          </a:xfrm>
          <a:prstGeom prst="rect">
            <a:avLst/>
          </a:prstGeom>
        </p:spPr>
      </p:pic>
    </p:spTree>
    <p:extLst>
      <p:ext uri="{BB962C8B-B14F-4D97-AF65-F5344CB8AC3E}">
        <p14:creationId xmlns:p14="http://schemas.microsoft.com/office/powerpoint/2010/main" val="35671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p:txBody>
          <a:bodyPr/>
          <a:lstStyle/>
          <a:p>
            <a:fld id="{B2102BAA-C61A-4A39-BDF1-4340D572B82C}" type="slidenum">
              <a:rPr lang="en-US" smtClean="0"/>
              <a:t>9</a:t>
            </a:fld>
            <a:endParaRPr lang="en-US"/>
          </a:p>
        </p:txBody>
      </p:sp>
      <p:sp>
        <p:nvSpPr>
          <p:cNvPr id="12" name="Rectangle: Rounded Corners 11">
            <a:extLst>
              <a:ext uri="{FF2B5EF4-FFF2-40B4-BE49-F238E27FC236}">
                <a16:creationId xmlns:a16="http://schemas.microsoft.com/office/drawing/2014/main" id="{213FDAF0-CC9F-F326-0E7E-23C63ECDC6F7}"/>
              </a:ext>
            </a:extLst>
          </p:cNvPr>
          <p:cNvSpPr/>
          <p:nvPr/>
        </p:nvSpPr>
        <p:spPr>
          <a:xfrm>
            <a:off x="1867436" y="504422"/>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mj-lt"/>
              </a:rPr>
              <a:t>Grade 5 (2017 to 2024 SOL Numbering)</a:t>
            </a:r>
          </a:p>
        </p:txBody>
      </p:sp>
      <p:sp>
        <p:nvSpPr>
          <p:cNvPr id="15" name="Rectangle: Rounded Corners 14">
            <a:extLst>
              <a:ext uri="{FF2B5EF4-FFF2-40B4-BE49-F238E27FC236}">
                <a16:creationId xmlns:a16="http://schemas.microsoft.com/office/drawing/2014/main" id="{4D84F721-ACCF-72ED-315D-25757E0CDC1F}"/>
              </a:ext>
            </a:extLst>
          </p:cNvPr>
          <p:cNvSpPr/>
          <p:nvPr/>
        </p:nvSpPr>
        <p:spPr>
          <a:xfrm>
            <a:off x="1895910" y="847858"/>
            <a:ext cx="3966410" cy="257899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E528106-C8B6-3FF1-0120-111CA5D85161}"/>
              </a:ext>
            </a:extLst>
          </p:cNvPr>
          <p:cNvSpPr/>
          <p:nvPr/>
        </p:nvSpPr>
        <p:spPr>
          <a:xfrm>
            <a:off x="1867436" y="4321260"/>
            <a:ext cx="2740745" cy="57401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7B5C25-3342-4886-B97F-F59D05662258}"/>
              </a:ext>
            </a:extLst>
          </p:cNvPr>
          <p:cNvSpPr txBox="1"/>
          <p:nvPr/>
        </p:nvSpPr>
        <p:spPr>
          <a:xfrm>
            <a:off x="1860655" y="817800"/>
            <a:ext cx="4355205" cy="5693866"/>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sz="1400" b="1" dirty="0">
                <a:latin typeface="+mj-lt"/>
              </a:rPr>
              <a:t>5.1 --&gt; 5.C.1</a:t>
            </a:r>
          </a:p>
          <a:p>
            <a:pPr marL="285750" indent="-285750">
              <a:buFont typeface="Arial" panose="020B0604020202020204" pitchFamily="34" charset="0"/>
              <a:buChar char="•"/>
            </a:pPr>
            <a:r>
              <a:rPr lang="en-US" sz="1400" b="1" dirty="0">
                <a:latin typeface="+mj-lt"/>
              </a:rPr>
              <a:t>5.2 --&gt; 5.C.1, 5.C.2, 5.C.3 </a:t>
            </a:r>
          </a:p>
          <a:p>
            <a:pPr marL="285750" indent="-285750">
              <a:buFont typeface="Arial" panose="020B0604020202020204" pitchFamily="34" charset="0"/>
              <a:buChar char="•"/>
            </a:pPr>
            <a:r>
              <a:rPr lang="en-US" sz="1400" b="1" dirty="0">
                <a:latin typeface="+mj-lt"/>
              </a:rPr>
              <a:t>5.3 --&gt; 5.C.4 </a:t>
            </a:r>
          </a:p>
          <a:p>
            <a:pPr marL="285750" indent="-285750">
              <a:buFont typeface="Arial" panose="020B0604020202020204" pitchFamily="34" charset="0"/>
              <a:buChar char="•"/>
            </a:pPr>
            <a:r>
              <a:rPr lang="en-US" sz="1400" b="1" dirty="0">
                <a:latin typeface="+mj-lt"/>
              </a:rPr>
              <a:t>5.4 --&gt; 5.DSR, 5.RV.1, 5.RL.2 </a:t>
            </a:r>
          </a:p>
          <a:p>
            <a:pPr marL="285750" indent="-285750">
              <a:buFont typeface="Arial" panose="020B0604020202020204" pitchFamily="34" charset="0"/>
              <a:buChar char="•"/>
            </a:pPr>
            <a:r>
              <a:rPr lang="en-US" sz="1400" b="1" dirty="0">
                <a:latin typeface="+mj-lt"/>
              </a:rPr>
              <a:t>5.5 --&gt; 5.DSR, 5.RL.1, 5.RL.2, 5.RL.3 </a:t>
            </a:r>
          </a:p>
          <a:p>
            <a:pPr marL="285750" indent="-285750">
              <a:buFont typeface="Arial" panose="020B0604020202020204" pitchFamily="34" charset="0"/>
              <a:buChar char="•"/>
            </a:pPr>
            <a:r>
              <a:rPr lang="en-US" sz="1400" b="1" dirty="0">
                <a:latin typeface="+mj-lt"/>
              </a:rPr>
              <a:t>5.6 --&gt; 5.DSR, 5.RI.1, 5.RI.2</a:t>
            </a:r>
          </a:p>
          <a:p>
            <a:pPr marL="285750" indent="-285750">
              <a:buFont typeface="Arial" panose="020B0604020202020204" pitchFamily="34" charset="0"/>
              <a:buChar char="•"/>
            </a:pPr>
            <a:r>
              <a:rPr lang="en-US" sz="1400" b="1" dirty="0">
                <a:latin typeface="+mj-lt"/>
              </a:rPr>
              <a:t>5.7 --&gt; 5.W.2 </a:t>
            </a:r>
          </a:p>
          <a:p>
            <a:pPr marL="285750" indent="-285750">
              <a:buFont typeface="Arial" panose="020B0604020202020204" pitchFamily="34" charset="0"/>
              <a:buChar char="•"/>
            </a:pPr>
            <a:r>
              <a:rPr lang="en-US" sz="1400" b="1" dirty="0">
                <a:latin typeface="+mj-lt"/>
              </a:rPr>
              <a:t>5.8 --&gt; 5.FFW.2, 5.W.2, 5.W.3, 5.LU.1 5.LU.2 5.9 5.R.1</a:t>
            </a:r>
          </a:p>
          <a:p>
            <a:pPr marL="285750" indent="-285750">
              <a:buFont typeface="Arial" panose="020B0604020202020204" pitchFamily="34" charset="0"/>
              <a:buChar char="•"/>
            </a:pPr>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pPr marL="285750" indent="-285750">
              <a:buFont typeface="Arial" panose="020B0604020202020204" pitchFamily="34" charset="0"/>
              <a:buChar char="•"/>
            </a:pPr>
            <a:endParaRPr lang="en-US" sz="1400" b="1" dirty="0">
              <a:latin typeface="+mj-lt"/>
            </a:endParaRPr>
          </a:p>
          <a:p>
            <a:pPr marL="285750" indent="-285750">
              <a:buFont typeface="Arial" panose="020B0604020202020204" pitchFamily="34" charset="0"/>
              <a:buChar char="•"/>
            </a:pPr>
            <a:endParaRPr lang="en-US" sz="1400" b="1" dirty="0">
              <a:latin typeface="+mj-lt"/>
            </a:endParaRPr>
          </a:p>
          <a:p>
            <a:pPr marL="285750" indent="-285750">
              <a:buFont typeface="Arial" panose="020B0604020202020204" pitchFamily="34" charset="0"/>
              <a:buChar char="•"/>
            </a:pPr>
            <a:r>
              <a:rPr lang="en-US" sz="1400" b="1" dirty="0">
                <a:latin typeface="+mj-lt"/>
              </a:rPr>
              <a:t>5.6i- moved to Grade 4</a:t>
            </a: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p:txBody>
      </p:sp>
      <p:sp>
        <p:nvSpPr>
          <p:cNvPr id="21" name="Rectangle: Rounded Corners 20">
            <a:extLst>
              <a:ext uri="{FF2B5EF4-FFF2-40B4-BE49-F238E27FC236}">
                <a16:creationId xmlns:a16="http://schemas.microsoft.com/office/drawing/2014/main" id="{D24CD2AB-C3C9-FD7D-6ECA-BA31201FE230}"/>
              </a:ext>
            </a:extLst>
          </p:cNvPr>
          <p:cNvSpPr/>
          <p:nvPr/>
        </p:nvSpPr>
        <p:spPr>
          <a:xfrm>
            <a:off x="1869582" y="3844343"/>
            <a:ext cx="4389549" cy="343436"/>
          </a:xfrm>
          <a:prstGeom prst="round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55555"/>
                </a:solidFill>
                <a:latin typeface="+mj-lt"/>
              </a:rPr>
              <a:t>Deletions from Grade 5 (2017 SOL)</a:t>
            </a:r>
          </a:p>
        </p:txBody>
      </p:sp>
      <p:sp>
        <p:nvSpPr>
          <p:cNvPr id="18" name="TextBox 17">
            <a:extLst>
              <a:ext uri="{FF2B5EF4-FFF2-40B4-BE49-F238E27FC236}">
                <a16:creationId xmlns:a16="http://schemas.microsoft.com/office/drawing/2014/main" id="{6BB3E0ED-1491-4935-9F20-6917A32D9975}"/>
              </a:ext>
            </a:extLst>
          </p:cNvPr>
          <p:cNvSpPr txBox="1"/>
          <p:nvPr/>
        </p:nvSpPr>
        <p:spPr>
          <a:xfrm>
            <a:off x="6276735" y="817800"/>
            <a:ext cx="4355205" cy="5693866"/>
          </a:xfrm>
          <a:prstGeom prst="rect">
            <a:avLst/>
          </a:prstGeom>
          <a:solidFill>
            <a:schemeClr val="bg1"/>
          </a:solidFill>
          <a:ln>
            <a:solidFill>
              <a:schemeClr val="accent1"/>
            </a:solidFill>
          </a:ln>
        </p:spPr>
        <p:txBody>
          <a:bodyPr wrap="square" rtlCol="0">
            <a:spAutoFit/>
          </a:bodyPr>
          <a:lstStyle/>
          <a:p>
            <a:pPr marL="285750" indent="-285750">
              <a:buFont typeface="Arial" panose="020B0604020202020204" pitchFamily="34" charset="0"/>
              <a:buChar char="•"/>
            </a:pPr>
            <a:r>
              <a:rPr lang="en-US" sz="1400" b="1" dirty="0">
                <a:latin typeface="+mj-lt"/>
              </a:rPr>
              <a:t>5. DSR- Addresses skills students need to practice reading fluently, purposefully, and build word and world knowledge. </a:t>
            </a:r>
          </a:p>
          <a:p>
            <a:pPr marL="285750" indent="-285750">
              <a:buFont typeface="Arial" panose="020B0604020202020204" pitchFamily="34" charset="0"/>
              <a:buChar char="•"/>
            </a:pPr>
            <a:r>
              <a:rPr lang="en-US" sz="1400" b="1" dirty="0">
                <a:latin typeface="+mj-lt"/>
              </a:rPr>
              <a:t>5. DSR C- Increases the rigor for skills addressed in 5.5j and 5.6g applies comprehension of what is read through discussion and writing utilizing skills such as supporting claims, drawing conclusions, and making inferences.</a:t>
            </a:r>
          </a:p>
          <a:p>
            <a:pPr marL="285750" indent="-285750">
              <a:buFont typeface="Arial" panose="020B0604020202020204" pitchFamily="34" charset="0"/>
              <a:buChar char="•"/>
            </a:pPr>
            <a:r>
              <a:rPr lang="en-US" sz="1400" b="1" dirty="0">
                <a:latin typeface="+mj-lt"/>
              </a:rPr>
              <a:t>5. DSR D- Increases the rigor for skills addressed in 5.4f, 5.5l, 5.6j </a:t>
            </a:r>
          </a:p>
          <a:p>
            <a:pPr marL="285750" indent="-285750">
              <a:buFont typeface="Arial" panose="020B0604020202020204" pitchFamily="34" charset="0"/>
              <a:buChar char="•"/>
            </a:pPr>
            <a:r>
              <a:rPr lang="en-US" sz="1400" b="1" dirty="0">
                <a:latin typeface="+mj-lt"/>
              </a:rPr>
              <a:t>5. DSR E- Increases the rigor for skills addressed in 5.5a/m and 5.6k </a:t>
            </a:r>
          </a:p>
          <a:p>
            <a:pPr marL="285750" indent="-285750">
              <a:buFont typeface="Arial" panose="020B0604020202020204" pitchFamily="34" charset="0"/>
              <a:buChar char="•"/>
            </a:pPr>
            <a:endParaRPr lang="en-US" sz="1400" b="1" dirty="0">
              <a:latin typeface="+mj-lt"/>
            </a:endParaRPr>
          </a:p>
          <a:p>
            <a:pPr marL="285750" indent="-285750">
              <a:buFont typeface="Arial" panose="020B0604020202020204" pitchFamily="34" charset="0"/>
              <a:buChar char="•"/>
            </a:pPr>
            <a:endParaRPr lang="en-US" sz="1400" b="1" dirty="0">
              <a:latin typeface="+mj-lt"/>
            </a:endParaRPr>
          </a:p>
          <a:p>
            <a:endParaRPr lang="en-US" sz="1400" b="1" dirty="0">
              <a:latin typeface="+mj-lt"/>
            </a:endParaRPr>
          </a:p>
          <a:p>
            <a:endParaRPr lang="en-US" sz="1400" b="1" dirty="0">
              <a:latin typeface="+mj-lt"/>
            </a:endParaRPr>
          </a:p>
          <a:p>
            <a:pPr marL="285750" indent="-285750">
              <a:buFont typeface="Arial" panose="020B0604020202020204" pitchFamily="34" charset="0"/>
              <a:buChar char="•"/>
            </a:pPr>
            <a:r>
              <a:rPr lang="en-US" sz="1400" b="1" dirty="0">
                <a:latin typeface="+mj-lt"/>
              </a:rPr>
              <a:t>5.FFR.3- Focuses on students’ phonic and word analysis. </a:t>
            </a:r>
          </a:p>
          <a:p>
            <a:pPr marL="285750" indent="-285750">
              <a:buFont typeface="Arial" panose="020B0604020202020204" pitchFamily="34" charset="0"/>
              <a:buChar char="•"/>
            </a:pPr>
            <a:r>
              <a:rPr lang="en-US" sz="1400" b="1" dirty="0">
                <a:latin typeface="+mj-lt"/>
              </a:rPr>
              <a:t>5.FFR.3 A- Highlights the use of syllables to decode and encode words.  </a:t>
            </a:r>
          </a:p>
          <a:p>
            <a:pPr marL="285750" indent="-285750">
              <a:buFont typeface="Arial" panose="020B0604020202020204" pitchFamily="34" charset="0"/>
              <a:buChar char="•"/>
            </a:pPr>
            <a:r>
              <a:rPr lang="en-US" sz="1400" b="1" dirty="0">
                <a:latin typeface="+mj-lt"/>
              </a:rPr>
              <a:t>5.FFR.3 B- Highlights the use of morphology to decode words. </a:t>
            </a:r>
          </a:p>
          <a:p>
            <a:pPr marL="285750" indent="-285750">
              <a:buFont typeface="Arial" panose="020B0604020202020204" pitchFamily="34" charset="0"/>
              <a:buChar char="•"/>
            </a:pPr>
            <a:r>
              <a:rPr lang="en-US" sz="1400" b="1" dirty="0">
                <a:latin typeface="+mj-lt"/>
              </a:rPr>
              <a:t>5.FFR.3 C- Highlights students continuing to build automaticity and accuracy for grade-level high-frequency words.</a:t>
            </a:r>
          </a:p>
        </p:txBody>
      </p:sp>
      <p:sp>
        <p:nvSpPr>
          <p:cNvPr id="27" name="Rectangle: Rounded Corners 26">
            <a:extLst>
              <a:ext uri="{FF2B5EF4-FFF2-40B4-BE49-F238E27FC236}">
                <a16:creationId xmlns:a16="http://schemas.microsoft.com/office/drawing/2014/main" id="{3A8881EF-D1EA-E7CE-AFA8-942B74D47545}"/>
              </a:ext>
            </a:extLst>
          </p:cNvPr>
          <p:cNvSpPr/>
          <p:nvPr/>
        </p:nvSpPr>
        <p:spPr>
          <a:xfrm>
            <a:off x="6276735" y="3844343"/>
            <a:ext cx="4389549" cy="482957"/>
          </a:xfrm>
          <a:prstGeom prst="round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55555"/>
                </a:solidFill>
                <a:latin typeface="+mj-lt"/>
              </a:rPr>
              <a:t>Additions to Grade 5</a:t>
            </a:r>
          </a:p>
          <a:p>
            <a:pPr algn="ctr"/>
            <a:r>
              <a:rPr lang="en-US" sz="1400" b="1" dirty="0">
                <a:solidFill>
                  <a:srgbClr val="555555"/>
                </a:solidFill>
                <a:latin typeface="+mj-lt"/>
              </a:rPr>
              <a:t>(2024 SOL)</a:t>
            </a:r>
          </a:p>
        </p:txBody>
      </p:sp>
      <p:sp>
        <p:nvSpPr>
          <p:cNvPr id="17" name="Rectangle: Rounded Corners 16">
            <a:extLst>
              <a:ext uri="{FF2B5EF4-FFF2-40B4-BE49-F238E27FC236}">
                <a16:creationId xmlns:a16="http://schemas.microsoft.com/office/drawing/2014/main" id="{79DB60B1-348D-0044-9BB4-7DC2C6E72D8F}"/>
              </a:ext>
            </a:extLst>
          </p:cNvPr>
          <p:cNvSpPr/>
          <p:nvPr/>
        </p:nvSpPr>
        <p:spPr>
          <a:xfrm>
            <a:off x="6291329" y="506568"/>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555555"/>
                </a:solidFill>
                <a:latin typeface="+mj-lt"/>
              </a:rPr>
              <a:t>Parameter Changes/Clarifications (2024 SOL)</a:t>
            </a:r>
          </a:p>
        </p:txBody>
      </p:sp>
      <p:sp>
        <p:nvSpPr>
          <p:cNvPr id="20" name="Rectangle: Rounded Corners 19">
            <a:extLst>
              <a:ext uri="{FF2B5EF4-FFF2-40B4-BE49-F238E27FC236}">
                <a16:creationId xmlns:a16="http://schemas.microsoft.com/office/drawing/2014/main" id="{AB96C661-5470-475E-B711-944ED054705F}"/>
              </a:ext>
            </a:extLst>
          </p:cNvPr>
          <p:cNvSpPr/>
          <p:nvPr/>
        </p:nvSpPr>
        <p:spPr>
          <a:xfrm>
            <a:off x="6494529" y="847858"/>
            <a:ext cx="901951" cy="23778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396AD9E-3581-6BA3-3149-15A269CF2762}"/>
              </a:ext>
            </a:extLst>
          </p:cNvPr>
          <p:cNvSpPr/>
          <p:nvPr/>
        </p:nvSpPr>
        <p:spPr>
          <a:xfrm>
            <a:off x="6284031" y="4476972"/>
            <a:ext cx="4365513" cy="4829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a:extLst>
              <a:ext uri="{FF2B5EF4-FFF2-40B4-BE49-F238E27FC236}">
                <a16:creationId xmlns:a16="http://schemas.microsoft.com/office/drawing/2014/main" id="{2ED8290A-C5D8-4BF0-A893-2A39365C96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308466"/>
            <a:ext cx="406400" cy="406400"/>
          </a:xfrm>
          <a:prstGeom prst="rect">
            <a:avLst/>
          </a:prstGeom>
        </p:spPr>
      </p:pic>
    </p:spTree>
    <p:extLst>
      <p:ext uri="{BB962C8B-B14F-4D97-AF65-F5344CB8AC3E}">
        <p14:creationId xmlns:p14="http://schemas.microsoft.com/office/powerpoint/2010/main" val="74885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35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7"/>
                </p:tgtEl>
              </p:cMediaNode>
            </p:audio>
          </p:childTnLst>
        </p:cTn>
      </p:par>
    </p:tnLst>
    <p:bldLst>
      <p:bldP spid="12" grpId="0" animBg="1"/>
      <p:bldP spid="15" grpId="0" animBg="1"/>
      <p:bldP spid="23" grpId="0" animBg="1"/>
      <p:bldP spid="21" grpId="0" animBg="1"/>
      <p:bldP spid="27" grpId="0" animBg="1"/>
      <p:bldP spid="17" grpId="0" animBg="1"/>
      <p:bldP spid="20" grpId="0" animBg="1"/>
      <p:bldP spid="29" grpId="0" animBg="1"/>
    </p:bld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5B48E9-E29E-4D7D-9C4B-96E6CFDA49E8}">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0567865-89AF-4004-B892-E11EA4D1D5A8}">
  <ds:schemaRefs>
    <ds:schemaRef ds:uri="http://schemas.microsoft.com/sharepoint/v3/contenttype/forms"/>
  </ds:schemaRefs>
</ds:datastoreItem>
</file>

<file path=customXml/itemProps3.xml><?xml version="1.0" encoding="utf-8"?>
<ds:datastoreItem xmlns:ds="http://schemas.openxmlformats.org/officeDocument/2006/customXml" ds:itemID="{91CC1A00-51CB-4C02-A37B-97764AE20E74}">
  <ds:schemaRefs>
    <ds:schemaRef ds:uri="http://purl.org/dc/elements/1.1/"/>
    <ds:schemaRef ds:uri="http://schemas.openxmlformats.org/package/2006/metadata/core-properties"/>
    <ds:schemaRef ds:uri="http://schemas.microsoft.com/office/infopath/2007/PartnerControls"/>
    <ds:schemaRef ds:uri="7ec0be3f-b236-462b-b68d-55bfdf8517bd"/>
    <ds:schemaRef ds:uri="http://purl.org/dc/dcmitype/"/>
    <ds:schemaRef ds:uri="http://schemas.microsoft.com/office/2006/documentManagement/types"/>
    <ds:schemaRef ds:uri="http://purl.org/dc/terms/"/>
    <ds:schemaRef ds:uri="8410143b-9028-478f-a589-cc2730675668"/>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4803</TotalTime>
  <Words>11915</Words>
  <Application>Microsoft Office PowerPoint</Application>
  <PresentationFormat>Widescreen</PresentationFormat>
  <Paragraphs>1178</Paragraphs>
  <Slides>44</Slides>
  <Notes>44</Notes>
  <HiddenSlides>0</HiddenSlides>
  <MMClips>44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Arial,Sans-Serif</vt:lpstr>
      <vt:lpstr>Calibri</vt:lpstr>
      <vt:lpstr>Courier New</vt:lpstr>
      <vt:lpstr>Georgia</vt:lpstr>
      <vt:lpstr>Times New Roman</vt:lpstr>
      <vt:lpstr>Trebuchet MS</vt: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Developing Skilled Readers and Building Reading Stamina</vt:lpstr>
      <vt:lpstr>PowerPoint Presentation</vt:lpstr>
      <vt:lpstr>PowerPoint Presentation</vt:lpstr>
      <vt:lpstr>Reading and Vocabulary </vt:lpstr>
      <vt:lpstr>PowerPoint Presentation</vt:lpstr>
      <vt:lpstr>PowerPoint Presentation</vt:lpstr>
      <vt:lpstr>Reading Literary Text</vt:lpstr>
      <vt:lpstr>PowerPoint Presentation</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PowerPoint Presentation</vt:lpstr>
      <vt:lpstr>Writing </vt:lpstr>
      <vt:lpstr>PowerPoint Presentation</vt:lpstr>
      <vt:lpstr>PowerPoint Presentation</vt:lpstr>
      <vt:lpstr>PowerPoint Presentation</vt:lpstr>
      <vt:lpstr>Language Usage </vt:lpstr>
      <vt:lpstr>PowerPoint Presentation</vt:lpstr>
      <vt:lpstr>PowerPoint Presentation</vt:lpstr>
      <vt:lpstr>Communications and Multimodal Literacies</vt:lpstr>
      <vt:lpstr>PowerPoint Presentation</vt:lpstr>
      <vt:lpstr>PowerPoint Presentation</vt:lpstr>
      <vt:lpstr>PowerPoint Presentation</vt:lpstr>
      <vt:lpstr>PowerPoint Presentation</vt:lpstr>
      <vt:lpstr>Research </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Frackelton, Ellen (DOE)</cp:lastModifiedBy>
  <cp:revision>198</cp:revision>
  <cp:lastPrinted>2024-04-30T01:23:33Z</cp:lastPrinted>
  <dcterms:created xsi:type="dcterms:W3CDTF">2022-07-20T12:39:39Z</dcterms:created>
  <dcterms:modified xsi:type="dcterms:W3CDTF">2024-05-03T17:05:51Z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