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8"/>
  </p:notesMasterIdLst>
  <p:sldIdLst>
    <p:sldId id="256" r:id="rId5"/>
    <p:sldId id="258" r:id="rId6"/>
    <p:sldId id="267" r:id="rId7"/>
    <p:sldId id="268" r:id="rId8"/>
    <p:sldId id="269" r:id="rId9"/>
    <p:sldId id="270" r:id="rId10"/>
    <p:sldId id="271" r:id="rId11"/>
    <p:sldId id="262" r:id="rId12"/>
    <p:sldId id="299" r:id="rId13"/>
    <p:sldId id="261" r:id="rId14"/>
    <p:sldId id="273" r:id="rId15"/>
    <p:sldId id="274" r:id="rId16"/>
    <p:sldId id="275" r:id="rId17"/>
    <p:sldId id="301" r:id="rId18"/>
    <p:sldId id="276" r:id="rId19"/>
    <p:sldId id="277" r:id="rId20"/>
    <p:sldId id="306" r:id="rId21"/>
    <p:sldId id="278" r:id="rId22"/>
    <p:sldId id="279" r:id="rId23"/>
    <p:sldId id="302" r:id="rId24"/>
    <p:sldId id="280" r:id="rId25"/>
    <p:sldId id="281" r:id="rId26"/>
    <p:sldId id="282" r:id="rId27"/>
    <p:sldId id="283" r:id="rId28"/>
    <p:sldId id="284" r:id="rId29"/>
    <p:sldId id="285" r:id="rId30"/>
    <p:sldId id="286" r:id="rId31"/>
    <p:sldId id="287" r:id="rId32"/>
    <p:sldId id="288" r:id="rId33"/>
    <p:sldId id="289" r:id="rId34"/>
    <p:sldId id="290" r:id="rId35"/>
    <p:sldId id="303" r:id="rId36"/>
    <p:sldId id="291" r:id="rId37"/>
    <p:sldId id="292" r:id="rId38"/>
    <p:sldId id="293" r:id="rId39"/>
    <p:sldId id="294" r:id="rId40"/>
    <p:sldId id="295" r:id="rId41"/>
    <p:sldId id="296" r:id="rId42"/>
    <p:sldId id="304" r:id="rId43"/>
    <p:sldId id="297" r:id="rId44"/>
    <p:sldId id="298" r:id="rId45"/>
    <p:sldId id="300" r:id="rId46"/>
    <p:sldId id="26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E6D31D-34CB-E76C-6992-197EFCB7396E}" name="Frackelton, Ellen (DOE)" initials="FE(" userId="S::Ellen.Frackelton@doe.virginia.gov::18d74b77-166e-4597-94f9-5109299f7834" providerId="AD"/>
  <p188:author id="{FE3DFA24-29AC-A331-1293-AF21327FCE4B}" name="Frackelton, Ellen (DOE)" initials="F(" userId="S::ellen.frackelton@doe.virginia.gov::18d74b77-166e-4597-94f9-5109299f78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1A448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C78D29-04FC-D082-D35C-916B6478F87D}" v="8" dt="2024-05-01T18:34:51.714"/>
    <p1510:client id="{FB627233-1365-992E-2E5E-48F60052D9A7}" v="23" dt="2024-05-03T16:16:15.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63" autoAdjust="0"/>
  </p:normalViewPr>
  <p:slideViewPr>
    <p:cSldViewPr snapToGrid="0">
      <p:cViewPr varScale="1">
        <p:scale>
          <a:sx n="43" d="100"/>
          <a:sy n="43" d="100"/>
        </p:scale>
        <p:origin x="155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ckelton, Ellen (DOE)" userId="S::ellen.frackelton@doe.virginia.gov::18d74b77-166e-4597-94f9-5109299f7834" providerId="AD" clId="Web-{41C78D29-04FC-D082-D35C-916B6478F87D}"/>
    <pc:docChg chg="mod modSld">
      <pc:chgData name="Frackelton, Ellen (DOE)" userId="S::ellen.frackelton@doe.virginia.gov::18d74b77-166e-4597-94f9-5109299f7834" providerId="AD" clId="Web-{41C78D29-04FC-D082-D35C-916B6478F87D}" dt="2024-05-01T18:40:42.432" v="19"/>
      <pc:docMkLst>
        <pc:docMk/>
      </pc:docMkLst>
      <pc:sldChg chg="addCm modNotes">
        <pc:chgData name="Frackelton, Ellen (DOE)" userId="S::ellen.frackelton@doe.virginia.gov::18d74b77-166e-4597-94f9-5109299f7834" providerId="AD" clId="Web-{41C78D29-04FC-D082-D35C-916B6478F87D}" dt="2024-05-01T17:59:48.273" v="7"/>
        <pc:sldMkLst>
          <pc:docMk/>
          <pc:sldMk cId="3587019935" sldId="276"/>
        </pc:sldMkLst>
        <pc:extLst>
          <p:ext xmlns:p="http://schemas.openxmlformats.org/presentationml/2006/main" uri="{D6D511B9-2390-475A-947B-AFAB55BFBCF1}">
            <pc226:cmChg xmlns:pc226="http://schemas.microsoft.com/office/powerpoint/2022/06/main/command" chg="add">
              <pc226:chgData name="Frackelton, Ellen (DOE)" userId="S::ellen.frackelton@doe.virginia.gov::18d74b77-166e-4597-94f9-5109299f7834" providerId="AD" clId="Web-{41C78D29-04FC-D082-D35C-916B6478F87D}" dt="2024-05-01T17:59:48.273" v="7"/>
              <pc2:cmMkLst xmlns:pc2="http://schemas.microsoft.com/office/powerpoint/2019/9/main/command">
                <pc:docMk/>
                <pc:sldMk cId="3587019935" sldId="276"/>
                <pc2:cmMk id="{0C24F0EF-B369-46BD-BBFB-FFAFB9C38A71}"/>
              </pc2:cmMkLst>
            </pc226:cmChg>
          </p:ext>
        </pc:extLst>
      </pc:sldChg>
      <pc:sldChg chg="delCm">
        <pc:chgData name="Frackelton, Ellen (DOE)" userId="S::ellen.frackelton@doe.virginia.gov::18d74b77-166e-4597-94f9-5109299f7834" providerId="AD" clId="Web-{41C78D29-04FC-D082-D35C-916B6478F87D}" dt="2024-05-01T17:59:56.241" v="8"/>
        <pc:sldMkLst>
          <pc:docMk/>
          <pc:sldMk cId="2463719107" sldId="277"/>
        </pc:sldMkLst>
        <pc:extLst>
          <p:ext xmlns:p="http://schemas.openxmlformats.org/presentationml/2006/main" uri="{D6D511B9-2390-475A-947B-AFAB55BFBCF1}">
            <pc226:cmChg xmlns:pc226="http://schemas.microsoft.com/office/powerpoint/2022/06/main/command" chg="del">
              <pc226:chgData name="Frackelton, Ellen (DOE)" userId="S::ellen.frackelton@doe.virginia.gov::18d74b77-166e-4597-94f9-5109299f7834" providerId="AD" clId="Web-{41C78D29-04FC-D082-D35C-916B6478F87D}" dt="2024-05-01T17:59:56.241" v="8"/>
              <pc2:cmMkLst xmlns:pc2="http://schemas.microsoft.com/office/powerpoint/2019/9/main/command">
                <pc:docMk/>
                <pc:sldMk cId="2463719107" sldId="277"/>
                <pc2:cmMk id="{EB5ED693-0ACE-42AC-88D7-F2FE079CFEF0}"/>
              </pc2:cmMkLst>
            </pc226:cmChg>
          </p:ext>
        </pc:extLst>
      </pc:sldChg>
      <pc:sldChg chg="modNotes">
        <pc:chgData name="Frackelton, Ellen (DOE)" userId="S::ellen.frackelton@doe.virginia.gov::18d74b77-166e-4597-94f9-5109299f7834" providerId="AD" clId="Web-{41C78D29-04FC-D082-D35C-916B6478F87D}" dt="2024-05-01T18:26:00.559" v="10"/>
        <pc:sldMkLst>
          <pc:docMk/>
          <pc:sldMk cId="3657561133" sldId="281"/>
        </pc:sldMkLst>
      </pc:sldChg>
      <pc:sldChg chg="delCm">
        <pc:chgData name="Frackelton, Ellen (DOE)" userId="S::ellen.frackelton@doe.virginia.gov::18d74b77-166e-4597-94f9-5109299f7834" providerId="AD" clId="Web-{41C78D29-04FC-D082-D35C-916B6478F87D}" dt="2024-05-01T18:26:41.809" v="11"/>
        <pc:sldMkLst>
          <pc:docMk/>
          <pc:sldMk cId="2350279798" sldId="283"/>
        </pc:sldMkLst>
        <pc:extLst>
          <p:ext xmlns:p="http://schemas.openxmlformats.org/presentationml/2006/main" uri="{D6D511B9-2390-475A-947B-AFAB55BFBCF1}">
            <pc226:cmChg xmlns:pc226="http://schemas.microsoft.com/office/powerpoint/2022/06/main/command" chg="del">
              <pc226:chgData name="Frackelton, Ellen (DOE)" userId="S::ellen.frackelton@doe.virginia.gov::18d74b77-166e-4597-94f9-5109299f7834" providerId="AD" clId="Web-{41C78D29-04FC-D082-D35C-916B6478F87D}" dt="2024-05-01T18:26:41.809" v="11"/>
              <pc2:cmMkLst xmlns:pc2="http://schemas.microsoft.com/office/powerpoint/2019/9/main/command">
                <pc:docMk/>
                <pc:sldMk cId="2350279798" sldId="283"/>
                <pc2:cmMk id="{4362786C-93AE-4D05-A586-CA94EAE6A9DE}"/>
              </pc2:cmMkLst>
            </pc226:cmChg>
          </p:ext>
        </pc:extLst>
      </pc:sldChg>
      <pc:sldChg chg="delCm">
        <pc:chgData name="Frackelton, Ellen (DOE)" userId="S::ellen.frackelton@doe.virginia.gov::18d74b77-166e-4597-94f9-5109299f7834" providerId="AD" clId="Web-{41C78D29-04FC-D082-D35C-916B6478F87D}" dt="2024-05-01T18:28:51.215" v="12"/>
        <pc:sldMkLst>
          <pc:docMk/>
          <pc:sldMk cId="1895209012" sldId="284"/>
        </pc:sldMkLst>
        <pc:extLst>
          <p:ext xmlns:p="http://schemas.openxmlformats.org/presentationml/2006/main" uri="{D6D511B9-2390-475A-947B-AFAB55BFBCF1}">
            <pc226:cmChg xmlns:pc226="http://schemas.microsoft.com/office/powerpoint/2022/06/main/command" chg="del">
              <pc226:chgData name="Frackelton, Ellen (DOE)" userId="S::ellen.frackelton@doe.virginia.gov::18d74b77-166e-4597-94f9-5109299f7834" providerId="AD" clId="Web-{41C78D29-04FC-D082-D35C-916B6478F87D}" dt="2024-05-01T18:28:51.215" v="12"/>
              <pc2:cmMkLst xmlns:pc2="http://schemas.microsoft.com/office/powerpoint/2019/9/main/command">
                <pc:docMk/>
                <pc:sldMk cId="1895209012" sldId="284"/>
                <pc2:cmMk id="{4AD383C5-2583-4828-8C45-87BCA5C2B04D}"/>
              </pc2:cmMkLst>
            </pc226:cmChg>
          </p:ext>
        </pc:extLst>
      </pc:sldChg>
      <pc:sldChg chg="modNotes">
        <pc:chgData name="Frackelton, Ellen (DOE)" userId="S::ellen.frackelton@doe.virginia.gov::18d74b77-166e-4597-94f9-5109299f7834" providerId="AD" clId="Web-{41C78D29-04FC-D082-D35C-916B6478F87D}" dt="2024-05-01T18:34:48.027" v="15"/>
        <pc:sldMkLst>
          <pc:docMk/>
          <pc:sldMk cId="4194111348" sldId="290"/>
        </pc:sldMkLst>
      </pc:sldChg>
      <pc:sldChg chg="modNotes">
        <pc:chgData name="Frackelton, Ellen (DOE)" userId="S::ellen.frackelton@doe.virginia.gov::18d74b77-166e-4597-94f9-5109299f7834" providerId="AD" clId="Web-{41C78D29-04FC-D082-D35C-916B6478F87D}" dt="2024-05-01T18:40:42.432" v="19"/>
        <pc:sldMkLst>
          <pc:docMk/>
          <pc:sldMk cId="2856339788" sldId="300"/>
        </pc:sldMkLst>
      </pc:sldChg>
      <pc:sldChg chg="delCm">
        <pc:chgData name="Frackelton, Ellen (DOE)" userId="S::ellen.frackelton@doe.virginia.gov::18d74b77-166e-4597-94f9-5109299f7834" providerId="AD" clId="Web-{41C78D29-04FC-D082-D35C-916B6478F87D}" dt="2024-05-01T18:00:24.992" v="9"/>
        <pc:sldMkLst>
          <pc:docMk/>
          <pc:sldMk cId="1849337184" sldId="306"/>
        </pc:sldMkLst>
        <pc:extLst>
          <p:ext xmlns:p="http://schemas.openxmlformats.org/presentationml/2006/main" uri="{D6D511B9-2390-475A-947B-AFAB55BFBCF1}">
            <pc226:cmChg xmlns:pc226="http://schemas.microsoft.com/office/powerpoint/2022/06/main/command" chg="del">
              <pc226:chgData name="Frackelton, Ellen (DOE)" userId="S::ellen.frackelton@doe.virginia.gov::18d74b77-166e-4597-94f9-5109299f7834" providerId="AD" clId="Web-{41C78D29-04FC-D082-D35C-916B6478F87D}" dt="2024-05-01T18:00:24.992" v="9"/>
              <pc2:cmMkLst xmlns:pc2="http://schemas.microsoft.com/office/powerpoint/2019/9/main/command">
                <pc:docMk/>
                <pc:sldMk cId="1849337184" sldId="306"/>
                <pc2:cmMk id="{CEFAFDDD-47F0-4270-8EE3-F4E14AA002A9}"/>
              </pc2:cmMkLst>
            </pc226:cmChg>
          </p:ext>
        </pc:extLst>
      </pc:sldChg>
    </pc:docChg>
  </pc:docChgLst>
  <pc:docChgLst>
    <pc:chgData name="Frackelton, Ellen (DOE)" userId="S::ellen.frackelton@doe.virginia.gov::18d74b77-166e-4597-94f9-5109299f7834" providerId="AD" clId="Web-{FB627233-1365-992E-2E5E-48F60052D9A7}"/>
    <pc:docChg chg="modSld">
      <pc:chgData name="Frackelton, Ellen (DOE)" userId="S::ellen.frackelton@doe.virginia.gov::18d74b77-166e-4597-94f9-5109299f7834" providerId="AD" clId="Web-{FB627233-1365-992E-2E5E-48F60052D9A7}" dt="2024-05-03T16:16:11.559" v="1"/>
      <pc:docMkLst>
        <pc:docMk/>
      </pc:docMkLst>
      <pc:sldChg chg="modSp">
        <pc:chgData name="Frackelton, Ellen (DOE)" userId="S::ellen.frackelton@doe.virginia.gov::18d74b77-166e-4597-94f9-5109299f7834" providerId="AD" clId="Web-{FB627233-1365-992E-2E5E-48F60052D9A7}" dt="2024-05-03T16:16:11.559" v="1"/>
        <pc:sldMkLst>
          <pc:docMk/>
          <pc:sldMk cId="3785396082" sldId="271"/>
        </pc:sldMkLst>
        <pc:graphicFrameChg chg="mod modGraphic">
          <ac:chgData name="Frackelton, Ellen (DOE)" userId="S::ellen.frackelton@doe.virginia.gov::18d74b77-166e-4597-94f9-5109299f7834" providerId="AD" clId="Web-{FB627233-1365-992E-2E5E-48F60052D9A7}" dt="2024-05-03T16:16:11.559" v="1"/>
          <ac:graphicFrameMkLst>
            <pc:docMk/>
            <pc:sldMk cId="3785396082" sldId="271"/>
            <ac:graphicFrameMk id="5" creationId="{02F28828-4074-1C7C-32CB-B918457B7A32}"/>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Grade 3 Overview of Revisions to the English Standards of Learning from 2017 to 2024.   </a:t>
            </a:r>
          </a:p>
          <a:p>
            <a:endParaRPr lang="en-US" dirty="0">
              <a:cs typeface="+mn-lt"/>
            </a:endParaRPr>
          </a:p>
          <a:p>
            <a:r>
              <a:rPr lang="en-US" dirty="0"/>
              <a:t>It would be helpful to have a copy of the Grade 3 – Crosswalk (Summary of Revisions) and a copy of the 2024 Grade 3 English Standards of Learning for this PowerPoint. </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Foundations for Reading 3, address phonics and word analysis. </a:t>
            </a:r>
          </a:p>
          <a:p>
            <a:endParaRPr lang="en-US" dirty="0">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skills that were addressed in 3.3 are now addressed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en-US" dirty="0"/>
              <a:t>The increase in standards was intentional to provide clarity and specificity for the grade level expectations for the application of letter/sound correspondences and word analysis skills. </a:t>
            </a:r>
          </a:p>
          <a:p>
            <a:endParaRPr lang="en-US" dirty="0"/>
          </a:p>
          <a:p>
            <a:r>
              <a:rPr lang="en-US" dirty="0"/>
              <a:t>The end of year expectation for Third Grade students is to read and spell words containing vowel teams and r-controlled vowels. Grade 3 students are expected to use knowledge of syllabication and syllable types, affixes, and decodable and irregular grade-level high-frequency words when reading in order to build automaticity and accuracy. </a:t>
            </a:r>
            <a:br>
              <a:rPr lang="en-US" dirty="0">
                <a:cs typeface="+mn-lt"/>
              </a:rPr>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70621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the new strand, Developing Skilled Readers and Building Reading Stamina. </a:t>
            </a: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Strand of Developing Skilled Readers and Building Reading Stamina was added to emphasize the skills and strategies students use every time they engage with text through reading, writing, collaborating, and researching as described in the remaining standards. </a:t>
            </a:r>
          </a:p>
          <a:p>
            <a:endParaRPr lang="en-US" dirty="0"/>
          </a:p>
          <a:p>
            <a:r>
              <a:rPr lang="en-US" dirty="0"/>
              <a:t>It is important to note that in Third Grade, these standards are met through content-rich texts that are read by students.  Students are expected to fluently read a variety of grade-level complex texts by demonstrating accuracy, automaticity, appropriate rate, and meaningful expression. </a:t>
            </a:r>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Additionally, Grade 3 students are expected to </a:t>
            </a:r>
            <a:r>
              <a:rPr lang="en-US" dirty="0"/>
              <a:t>purposefully gather textual evidence based on their readings of a variety of texts and genres to support claims, conclusions, and inferences during discussions and in writings. Readings should be intentionally selected to provide opportunities for students to read widely about a topic in order to gain knowledge and expand their vocabulary. </a:t>
            </a:r>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1161701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powerful way to support students' vocabulary development is through reading high quality, content rich texts.  That is why Reading and Vocabulary were combined for this strand. </a:t>
            </a:r>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Third Grade Reading and Vocabulary 1, is for students to systematically build vocabulary and word knowledge from reading grade level texts and participating in discussions. </a:t>
            </a:r>
          </a:p>
          <a:p>
            <a:endParaRPr lang="en-US" dirty="0">
              <a:cs typeface="+mn-lt"/>
            </a:endParaRPr>
          </a:p>
          <a:p>
            <a:r>
              <a:rPr lang="en-US" dirty="0"/>
              <a:t>This strand addresses skills that were in the 3.4 standard in the 2017 English Standards of Learning. </a:t>
            </a:r>
            <a:endParaRPr lang="en-US" dirty="0">
              <a:cs typeface="Calibri" panose="020F0502020204030204"/>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English Standards of Learning for Vocabulary Development and Word Analysis provide clarity and an authentic representation for the ways in which readers build their vocabularies. </a:t>
            </a:r>
          </a:p>
          <a:p>
            <a:endParaRPr lang="en-US" dirty="0"/>
          </a:p>
          <a:p>
            <a:r>
              <a:rPr lang="en-US" dirty="0"/>
              <a:t>New standards are introduced to highlight the importance of developing breadth of vocabulary knowledge, understanding shades of meanings of words, using a variety of strategies for determining the meanings of unknown words, and incorporating newly learned words or phrases into conversations. </a:t>
            </a:r>
            <a:endParaRPr lang="en-US" dirty="0">
              <a:cs typeface="Calibri" panose="020F0502020204030204"/>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2195906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Reading Literary Text Strand was developed to emphasize the skills necessary for reading and comprehending literary texts. </a:t>
            </a:r>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3 Reading Literary Text 1 is for students to demonstrate an understanding of key ideas and plot details in literary texts.  These include identifying thematic topics and lessons learned, identifying the central conflict and resolution using events from the plot to summarize the text, and describing a character’s attributes and how they develop throughout a text.</a:t>
            </a:r>
          </a:p>
          <a:p>
            <a:endParaRPr lang="en-US" dirty="0"/>
          </a:p>
          <a:p>
            <a:r>
              <a:rPr lang="en-US" dirty="0"/>
              <a:t>The 2024 English Standards of Learning offer clarity that in Third Grade these standards are met by students reading a variety of content rich texts which span many genres, to include a focus on folklore and tall tales. </a:t>
            </a:r>
            <a:endParaRPr lang="en-US" dirty="0">
              <a:cs typeface="Calibri"/>
            </a:endParaRPr>
          </a:p>
          <a:p>
            <a:endParaRPr lang="en-US" dirty="0"/>
          </a:p>
          <a:p>
            <a:r>
              <a:rPr lang="en-US" dirty="0"/>
              <a:t>These standards address, increase the rigor, and provide specificity of similar standards from the 2017 English Standards of Learning 3.5. </a:t>
            </a: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349915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PowerPoint is to provide an overview of the changes in both the structure and the content of the 2024 English Standards of Learning</a:t>
            </a:r>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grade standards is the starting point for Reading Literary Text 2, which focuses on considering an author’s craft and style. These standards require students to: discuss how an author uses characters and settings to advance plot; identify and explain how authors use sensory words to impact a reader’s understanding of characters, settings, and plot events; identify the narrator of a story and the speaker of a poem; and identify the characteristics of different genres.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This strand contains multiple new standards that will require students to closely examine texts in order to consider the choices author’s make when writing narrative texts and infer the purpose of their choices. </a:t>
            </a:r>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4056618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Third Grade Reading Literary Text 3 is to strengthen students’ capacity to think deeply within and between texts. These standards reflect current science-based reading research. They expand upon, provide specificity, and increase the rigor of similar standards from the 2017 English Standards of Learning 3.5.</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The 2024 English Standards of Learning offer clarity that in Third Grade these standards are met by students reading a variety of grade-level complex texts to include paired passages. </a:t>
            </a: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1335400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look at the standards focusing on Reading Informational Texts. </a:t>
            </a:r>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3 Reading Informational Text 1 is for students to demonstrate comprehension for the key ideas and confirming details in an informational text.  These include determining the main idea of multi-paragraphs texts or specific paragraphs within a text, summarizing using appropriate transition words based on the topic of the text, and identifying and explaining how authors use reasons and evidence to support specific points in a text. </a:t>
            </a:r>
            <a:br>
              <a:rPr lang="en-US" dirty="0">
                <a:cs typeface="+mn-lt"/>
              </a:rPr>
            </a:br>
            <a:endParaRPr lang="en-US" dirty="0">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Skills that were addressed in 3.6 are now addressed here. </a:t>
            </a:r>
            <a:endParaRPr lang="en-US" dirty="0">
              <a:cs typeface="+mn-lt"/>
            </a:endParaRPr>
          </a:p>
          <a:p>
            <a:br>
              <a:rPr lang="en-US" dirty="0">
                <a:cs typeface="+mn-lt"/>
              </a:rPr>
            </a:br>
            <a:r>
              <a:rPr lang="en-US" dirty="0"/>
              <a:t>The 2024 English Standards of Learning offer specificity and increases the rigor of the standards. </a:t>
            </a:r>
            <a:endParaRPr lang="en-US" dirty="0">
              <a:cs typeface="Calibri"/>
            </a:endParaRPr>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Third Grade Reading Informational Text 2  is for students to demonstrate their understanding of the craft and style of an informational text. These standards included new skills, an increase in rigor, and more specificity of skills addressed in the 2017 English Standards of Learning.  </a:t>
            </a:r>
          </a:p>
          <a:p>
            <a:endParaRPr lang="en-US" dirty="0">
              <a:cs typeface="+mn-lt"/>
            </a:endParaRPr>
          </a:p>
          <a:p>
            <a:r>
              <a:rPr lang="en-US" dirty="0"/>
              <a:t>The 2024 English Standards of Learning offer clarity that in Third Grade students are expected to engage in reading a variety of grade-level complex informational texts in order to: describe structural differences between organizational patterns and their impact on the overall comprehension of the ideas presented; use text features to locate and gain information efficiently; and identify an author’s purpose for writing a text. </a:t>
            </a:r>
            <a:endParaRPr lang="en-US" dirty="0">
              <a:cs typeface="Calibri"/>
            </a:endParaRPr>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3144695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3 Reading Informational Text 3  is for students to integrate concepts across a text and between texts. These standards require students to compare and contrast two texts on the same topic, which was formerly a fifth grade skill. Students are also expected to describe connections between two individuals, events, ideas, or pieces of information. The introduction of these new standards provides an increase in rigor that requires critical thinking and synthesizing of information found within a single text or between paired passages. </a:t>
            </a:r>
          </a:p>
          <a:p>
            <a:endParaRPr lang="en-US" dirty="0">
              <a:cs typeface="+mn-lt"/>
            </a:endParaRPr>
          </a:p>
          <a:p>
            <a:r>
              <a:rPr lang="en-US" dirty="0"/>
              <a:t>The 2024 English Standards of Learning offer clarity for third grade students to meet these standards, they must read content rich paired passages with similar threads, such as topics, individuals, events, and ideas. </a:t>
            </a: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3259222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Foundations for Writing Strand is new to the 2024 English Standards of Learning.  These standards focus on the foundational, transcription skills that students must have in order to effectively and efficiently communicate their ideas through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3 Foundations for Writing 1 is on students accurately and automatically writing legible print while continuing to learn proper formation and flow of cursive writing.  These include writing capital and lowercase cursive letters, signing his or her first and last name, and writing names and words. </a:t>
            </a:r>
            <a:endParaRPr lang="en-US" dirty="0">
              <a:cs typeface="Calibri"/>
            </a:endParaRPr>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2295039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Third Grade Foundations for Writing 2 is on students applying their phonics and word knowledge when spelling words.  </a:t>
            </a:r>
          </a:p>
          <a:p>
            <a:endParaRPr lang="en-US" dirty="0">
              <a:cs typeface="+mn-lt"/>
            </a:endParaRPr>
          </a:p>
          <a:p>
            <a:r>
              <a:rPr lang="en-US" dirty="0"/>
              <a:t>The 2024 English Standards of Learning provide specificity in order to highlight the importance of students using learned phonetic patterns, high-frequency words, and common affixes when spelling.   </a:t>
            </a:r>
            <a:endParaRPr lang="en-US" dirty="0">
              <a:cs typeface="Calibri" panose="020F0502020204030204"/>
            </a:endParaRPr>
          </a:p>
          <a:p>
            <a:endParaRPr lang="en-US" dirty="0">
              <a:cs typeface="+mn-lt"/>
            </a:endParaRPr>
          </a:p>
          <a:p>
            <a:r>
              <a:rPr lang="en-US" dirty="0"/>
              <a:t>In Grade 3, the expectations for encoding (spelling) aligns with the expectations for decoding (reading).  This was done purposefully because of the reciprocal nature of encoding and decoding. </a:t>
            </a:r>
            <a:endParaRPr lang="en-US" dirty="0">
              <a:cs typeface="Calibri" panose="020F0502020204030204"/>
            </a:endParaRPr>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251743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focusing on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agenda for today is to share the implementation timeline for the 2024 English Standards of Learning.</a:t>
            </a:r>
            <a:br>
              <a:rPr lang="en-US">
                <a:cs typeface="+mn-lt"/>
              </a:rPr>
            </a:br>
            <a:endParaRPr lang="en-US">
              <a:cs typeface="Calibri"/>
            </a:endParaRPr>
          </a:p>
          <a:p>
            <a:r>
              <a:rPr lang="en-US"/>
              <a:t>Share the resources that are currently available as support.  These resources include the 2024 English Standards of Learning, along with the Crosswalk Document that contains the Summary of Revisions for each grade level. </a:t>
            </a:r>
            <a:endParaRPr lang="en-US">
              <a:cs typeface="Calibri"/>
            </a:endParaRPr>
          </a:p>
          <a:p>
            <a:endParaRPr lang="en-US">
              <a:cs typeface="+mn-lt"/>
            </a:endParaRPr>
          </a:p>
          <a:p>
            <a:r>
              <a:rPr lang="en-US"/>
              <a:t>We will also compare the strands and content of the 2017 and the 2024 English Standards of Learning. </a:t>
            </a:r>
            <a:endParaRPr lang="en-US">
              <a:cs typeface="Calibri" panose="020F0502020204030204"/>
            </a:endParaRPr>
          </a:p>
          <a:p>
            <a:br>
              <a:rPr lang="en-US"/>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Third Grade Writing 1 is on developing students’ ability to write in a variety of modes and for different purposes, including narrative, expository, opinion, and in response to read texts. These standards were revised to provide specificity on the components of each mode of writing and to highlight the need for students to write in response to texts they read. </a:t>
            </a:r>
          </a:p>
          <a:p>
            <a:endParaRPr lang="en-US" dirty="0">
              <a:cs typeface="+mn-lt"/>
            </a:endParaRPr>
          </a:p>
          <a:p>
            <a:r>
              <a:rPr lang="en-US" dirty="0"/>
              <a:t>The 2024 English Standards of Learning for Writing 1 reflects the progression of students’ writing development in that required characteristics for each mode of writing evolves with the child. </a:t>
            </a:r>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Third Grade Writing 2 is to engage students in the writing process to build capacity for organizing and composing writings based on purpose and genre. </a:t>
            </a:r>
            <a:br>
              <a:rPr lang="en-US" dirty="0">
                <a:cs typeface="+mn-lt"/>
              </a:rPr>
            </a:br>
            <a:endParaRPr lang="en-US" dirty="0">
              <a:cs typeface="Calibri"/>
            </a:endParaRPr>
          </a:p>
          <a:p>
            <a:pPr>
              <a:defRPr/>
            </a:pPr>
            <a:r>
              <a:rPr lang="en-US" dirty="0"/>
              <a:t>The sills that were addressed in 3.8 in the 2017 English Standards of Learning are now addressed here. </a:t>
            </a:r>
            <a:endParaRPr lang="en-US" dirty="0">
              <a:cs typeface="+mn-lt"/>
            </a:endParaRPr>
          </a:p>
          <a:p>
            <a:endParaRPr lang="en-US" dirty="0"/>
          </a:p>
          <a:p>
            <a:r>
              <a:rPr lang="en-US" dirty="0"/>
              <a:t>The 2024 English Standards of Learning specify that grade 3 students are expected to write a well-developed paragraph. These standards clarify the elements Grade 3 students should be conscious to include when writing a paragraph, which includes: a clear topic sentence focused on the main idea; purposefully developed, selected, and organized ideas that are relevant to the purpose, topic, and genre; elaboration using supporting details; incorporation of transition words to vary sentences; and a concluding statement. </a:t>
            </a:r>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94758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3 Writing 3 is to support students in applying their knowledge of usage and mechanics to their own writing. </a:t>
            </a:r>
            <a:r>
              <a:rPr lang="en-US" dirty="0">
                <a:cs typeface="+mn-lt"/>
              </a:rPr>
              <a:t>These standards clarify that students in third grade should receive guidance and support from both their peers and adults in order to revise and edit their writing. </a:t>
            </a:r>
          </a:p>
          <a:p>
            <a:endParaRPr lang="en-US" dirty="0">
              <a:cs typeface="+mn-lt"/>
            </a:endParaRPr>
          </a:p>
          <a:p>
            <a:r>
              <a:rPr lang="en-US" dirty="0">
                <a:cs typeface="+mn-lt"/>
              </a:rPr>
              <a:t>The 2024 English Standards of Learning provide specificity for what students should be held accountable for revising (which includes quality of ideas, organization, sentence fluency, and word choice) and editing (to include capitalization, usage, punctuation, and spelling). </a:t>
            </a:r>
          </a:p>
          <a:p>
            <a:endParaRPr lang="en-US" dirty="0">
              <a:cs typeface="+mn-lt"/>
            </a:endParaRPr>
          </a:p>
          <a:p>
            <a:r>
              <a:rPr lang="en-US" dirty="0">
                <a:cs typeface="+mn-lt"/>
              </a:rPr>
              <a:t>Teachers should consider the Language Usage standards for more grade-level specifics of skills students should be applying and correcting within their writings. </a:t>
            </a:r>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3603902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Language Usage Strand is new to the 2024 English Standards of Learning.  These standards reflect the reciprocal nature of speaking and writing.  These standards focus on students' use of language when communicating their ideas both orally and in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Third Grade Language Usage 1 is on students' use of grammar in both speaking and writing.  </a:t>
            </a:r>
          </a:p>
          <a:p>
            <a:endParaRPr lang="en-US" dirty="0">
              <a:cs typeface="+mn-lt"/>
            </a:endParaRPr>
          </a:p>
          <a:p>
            <a:r>
              <a:rPr lang="en-US" dirty="0"/>
              <a:t>These standards address skills from 3.9 in the 2017 English Standards of Learning. </a:t>
            </a:r>
          </a:p>
          <a:p>
            <a:endParaRPr lang="en-US" dirty="0"/>
          </a:p>
          <a:p>
            <a:r>
              <a:rPr lang="en-US" dirty="0"/>
              <a:t>The 2024 English Standards of Learning introduces new standards and provides specificity in order to improve the progression of skills across grade levels and to increase rigor. </a:t>
            </a:r>
          </a:p>
          <a:p>
            <a:endParaRPr lang="en-US" dirty="0"/>
          </a:p>
          <a:p>
            <a:r>
              <a:rPr lang="en-US" dirty="0"/>
              <a:t>When instructing students on these standards, it is important to remember that students should be encouraged to apply knowledge of these skills within their oral language communication prior to being asked to use them when writing. </a:t>
            </a: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the Language Usage 2 is the grade level expectations for students’ mechanics in writing. The Mechanics standard under Language Usage addresses the technical conventions that students should be able to use when writing.  </a:t>
            </a:r>
          </a:p>
          <a:p>
            <a:endParaRPr lang="en-US" dirty="0"/>
          </a:p>
          <a:p>
            <a:r>
              <a:rPr lang="en-US" dirty="0"/>
              <a:t>At the Third Grade level, these standards support students when editing their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3851053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 dig deeper into the Communication and Multimodal Literacies Strand. </a:t>
            </a:r>
          </a:p>
          <a:p>
            <a:endParaRPr lang="en-US" dirty="0">
              <a:cs typeface="+mn-lt"/>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Grade Communication and Multimodal Literacies 1 focuses on students building skills around communication, listening, and collaboration. These standards require students to participate in a range of collaborative discussions, which provides opportunities to demonstrate active listening and engagement, follow agreed-upon rules for discussions, practice building on others’ ideas as well as expressing their own, and acquiring or confirming information by asking and responding to questions.</a:t>
            </a:r>
          </a:p>
          <a:p>
            <a:endParaRPr lang="en-US" dirty="0">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a:t>
            </a:r>
            <a:r>
              <a:rPr lang="en-US" dirty="0">
                <a:cs typeface="+mn-lt"/>
              </a:rPr>
              <a:t>2024 English Standards of Learning integrate skills between strands. </a:t>
            </a:r>
            <a:r>
              <a:rPr lang="en-US" dirty="0">
                <a:cs typeface="Calibri"/>
              </a:rPr>
              <a:t>This integration of literacy skills recognizes that students will often demonstrate an understanding of new learning through oral communication experiences prior to applying their learning to their reading and writing.  </a:t>
            </a: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3 Communication and Multimodal Literacies 2 focuses on students building skills in order to effectively share their ideas through speaking and developing the cognitive processes necessary for presenting their ideas in an organized and focused manner. </a:t>
            </a:r>
          </a:p>
          <a:p>
            <a:endParaRPr lang="en-US" dirty="0">
              <a:cs typeface="+mn-lt"/>
            </a:endParaRPr>
          </a:p>
          <a:p>
            <a:r>
              <a:rPr lang="en-US" dirty="0"/>
              <a:t>These standards combined skills that were addressed in 3.1 and 3.2 in the 2017 English Standards of Learning. </a:t>
            </a:r>
            <a:endParaRPr lang="en-US" dirty="0">
              <a:cs typeface="Calibri" panose="020F0502020204030204"/>
            </a:endParaRPr>
          </a:p>
          <a:p>
            <a:endParaRPr lang="en-US" dirty="0">
              <a:cs typeface="+mn-lt"/>
            </a:endParaRPr>
          </a:p>
          <a:p>
            <a:r>
              <a:rPr lang="en-US" dirty="0"/>
              <a:t>The 2024 English Standards of Learning highlight the importance of the reciprocal nature of speaking and writing. By focusing on students’ speaking skills, teachers are strengthening students’ writing and vice versa. </a:t>
            </a:r>
            <a:endParaRPr lang="en-US" dirty="0">
              <a:cs typeface="Calibri" panose="020F0502020204030204"/>
            </a:endParaRPr>
          </a:p>
          <a:p>
            <a:br>
              <a:rPr lang="en-US" dirty="0"/>
            </a:b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3176210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Grade Communication and Multimodal Literacies 3 focuses on integrating multimodal literacies. </a:t>
            </a:r>
          </a:p>
          <a:p>
            <a:endParaRPr lang="en-US" dirty="0"/>
          </a:p>
          <a:p>
            <a:r>
              <a:rPr lang="en-US" dirty="0"/>
              <a:t>This standard addresses 3.2f in the 2017 English Standards of Learning. </a:t>
            </a:r>
          </a:p>
          <a:p>
            <a:endParaRPr lang="en-US" dirty="0">
              <a:cs typeface="+mn-lt"/>
            </a:endParaRPr>
          </a:p>
          <a:p>
            <a:r>
              <a:rPr lang="en-US" dirty="0"/>
              <a:t>Students in third grade are expected to develop a simple presentation using multimodal tools, which are purposefully selected to enhance their topic or presentation. To successfully meet the expectations of this standard, third grade students will need to use many skills from multiple strands. In this, the standard is about authentically integrating literacies. </a:t>
            </a:r>
            <a:endParaRPr lang="en-US" dirty="0">
              <a:cs typeface="Calibri" panose="020F0502020204030204"/>
            </a:endParaRPr>
          </a:p>
          <a:p>
            <a:br>
              <a:rPr lang="en-US" dirty="0"/>
            </a:b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3838113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spring of 2024 VDOE staff is partnering with teams of teachers and specialists to develop and provide support documents, such as this </a:t>
            </a:r>
            <a:r>
              <a:rPr lang="en-US" err="1"/>
              <a:t>powerpoint</a:t>
            </a:r>
            <a:r>
              <a:rPr lang="en-US"/>
              <a:t>, around the 2024 English Standards of Learning.  The goal of these documents is to provide clarity around the revisions and highlight the changes between the 2017 and 2024 standards. </a:t>
            </a:r>
            <a:br>
              <a:rPr lang="en-US">
                <a:cs typeface="+mn-lt"/>
              </a:rPr>
            </a:br>
            <a:endParaRPr lang="en-US"/>
          </a:p>
          <a:p>
            <a:r>
              <a:rPr lang="en-US"/>
              <a:t>In the summer of 2024 VDOE staff will support divisions with professional learning through symposiums across the Commonwealth. </a:t>
            </a:r>
            <a:br>
              <a:rPr lang="en-US">
                <a:cs typeface="+mn-lt"/>
              </a:rPr>
            </a:br>
            <a:endParaRPr lang="en-US">
              <a:cs typeface="Calibri"/>
            </a:endParaRPr>
          </a:p>
          <a:p>
            <a:r>
              <a:rPr lang="en-US"/>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finish by looking at the Research Strand. </a:t>
            </a:r>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Grade Research focuses on students learning to evaluate and synthesize information in order to conduct research. These standards clarify the process by which students will conduct their research. </a:t>
            </a:r>
          </a:p>
          <a:p>
            <a:endParaRPr lang="en-US" dirty="0"/>
          </a:p>
          <a:p>
            <a:r>
              <a:rPr lang="en-US" dirty="0"/>
              <a:t>Grade 3 students will begin by identifying a topic and generating questions. Then they will locate information in a variety of sources. Next, third graders will organize evidence collected into relevant categories, being mindful that some sources are more reliable than others. Finally, students will share their researched information in a variety of ways, including orally, in writing, or through a multimodal presentation. </a:t>
            </a:r>
          </a:p>
          <a:p>
            <a:endParaRPr lang="en-US" dirty="0"/>
          </a:p>
          <a:p>
            <a:r>
              <a:rPr lang="en-US" dirty="0"/>
              <a:t>Throughout the process, students should avoid plagiarism by giving credit to sources used. </a:t>
            </a:r>
            <a:br>
              <a:rPr lang="en-US" dirty="0"/>
            </a:br>
            <a:endParaRPr lang="en-US" dirty="0"/>
          </a:p>
          <a:p>
            <a:br>
              <a:rPr lang="en-US" dirty="0"/>
            </a:b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2024 English Standards of Learning will raise academic expectations for students and schools.  They are designed to provide a clear and vertically coherent set of skills that spiral up and increase in depth as students progress through K-12. </a:t>
            </a:r>
          </a:p>
          <a:p>
            <a:endParaRPr lang="en-US" dirty="0">
              <a:cs typeface="Calibri"/>
            </a:endParaRPr>
          </a:p>
          <a:p>
            <a:r>
              <a:rPr lang="en-US" dirty="0">
                <a:cs typeface="Calibri"/>
              </a:rPr>
              <a:t>The development and focus on Developing Skilled Readers and Building Reading Stamina will ensure that every student is equipped access to educational experiences that prepare them for their postsecondary opportunities. </a:t>
            </a:r>
          </a:p>
          <a:p>
            <a:endParaRPr lang="en-US" dirty="0">
              <a:cs typeface="Calibri"/>
            </a:endParaRPr>
          </a:p>
          <a:p>
            <a:r>
              <a:rPr lang="en-US" dirty="0">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42</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43</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standards revisions focused on providing clarity for grade level expectations within the different aspects of literacy development.  </a:t>
            </a:r>
          </a:p>
          <a:p>
            <a:endParaRPr lang="en-US">
              <a:cs typeface="+mn-lt"/>
            </a:endParaRPr>
          </a:p>
          <a:p>
            <a:r>
              <a:rPr lang="en-US"/>
              <a:t>There was an increased emphasis on foundational literacy skills in addition to providing clarity for student expectations at each grade level. This will provide alignment with the requirements of the Virginia Literacy Act. </a:t>
            </a:r>
            <a:br>
              <a:rPr lang="en-US">
                <a:cs typeface="+mn-lt"/>
              </a:rPr>
            </a:br>
            <a:endParaRPr lang="en-US">
              <a:cs typeface="Calibri"/>
            </a:endParaRPr>
          </a:p>
          <a:p>
            <a:r>
              <a:rPr lang="en-US"/>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English Standards of Learning changed the number of strands in Third Grade, from four in 2017 to ten in 2024.  </a:t>
            </a:r>
          </a:p>
          <a:p>
            <a:endParaRPr lang="en-US" dirty="0"/>
          </a:p>
          <a:p>
            <a:r>
              <a:rPr lang="en-US" dirty="0"/>
              <a:t>This restructuring of strands was done purposefully to provide additional support and clarity around the skills necessary for students to become strategic readers and writers.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10 strands in the 2024 English Standards of Learning has sub-strands.  The sub-strands work as a support by grouping common standards together and providing clarity on what skills and strategies are needed at each grade level. </a:t>
            </a:r>
            <a:br>
              <a:rPr lang="en-US" dirty="0">
                <a:cs typeface="+mn-lt"/>
              </a:rPr>
            </a:br>
            <a:endParaRPr lang="en-US" dirty="0"/>
          </a:p>
          <a:p>
            <a:r>
              <a:rPr lang="en-US" dirty="0"/>
              <a:t>Some of the strands and sub-strands are specific to a certain grade or grade band.  For example, in the Foundations of Reading Strand in Kindergarten, there is a sub-strand for Print Concepts.  This sub-strand is specific to Kindergarten because that is the grade level where those skills are the focus.  By Third Grade, the Print Concepts sub-strand is no longer addressed and instead directs teachers to “see kindergarten for standards that address print concepts.”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reading the 2024 English Standards of Learning, you will first see the strand name, followed by a number that corresponds to the sub-strand, then a letter to indicate each standard. </a:t>
            </a:r>
            <a:endParaRPr lang="en-US" dirty="0">
              <a:cs typeface="Calibri"/>
            </a:endParaRPr>
          </a:p>
          <a:p>
            <a:endParaRPr lang="en-US" dirty="0">
              <a:cs typeface="+mn-lt"/>
            </a:endParaRPr>
          </a:p>
          <a:p>
            <a:r>
              <a:rPr lang="en-US" dirty="0"/>
              <a:t>For example, in the Reading Informational Text strand in Third Grade there are three sub-strands; Key Ideas and Confirming Details, Craft and Style, and Integration of Concepts.  Under each sub-strand, are the standards themselves.  </a:t>
            </a:r>
            <a:br>
              <a:rPr lang="en-US" dirty="0">
                <a:cs typeface="+mn-lt"/>
              </a:rPr>
            </a:br>
            <a:endParaRPr lang="en-US" dirty="0"/>
          </a:p>
          <a:p>
            <a:r>
              <a:rPr lang="en-US" dirty="0"/>
              <a:t>This restructuring of the standards, allows teachers to focus on the grade level expectation for each strand and sub-strand, and to easily see how the standards build across grade levels.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snapshot of the Grade 3 Crosswalk and Summary of Revisions.  There are four quadrants – The 2017 SOL to the 2024 SOL Numbering, The Parameter Changes or Clarifications, the Deletions from the Grade Level, and the Additions to the Grade Level. </a:t>
            </a:r>
          </a:p>
          <a:p>
            <a:endParaRPr lang="en-US" dirty="0">
              <a:cs typeface="+mn-lt"/>
            </a:endParaRPr>
          </a:p>
          <a:p>
            <a:r>
              <a:rPr lang="en-US" dirty="0"/>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dirty="0">
              <a:cs typeface="Calibri"/>
            </a:endParaRPr>
          </a:p>
          <a:p>
            <a:endParaRPr lang="en-US" dirty="0">
              <a:cs typeface="+mn-lt"/>
            </a:endParaRPr>
          </a:p>
          <a:p>
            <a:r>
              <a:rPr lang="en-US" dirty="0"/>
              <a:t>(Click 3)- In the quadrant for the Parameter Changes or Clarifications (2024 SOL)- You can find the New Strands and sub-strand numbering along with the standards. (Click 4).  You will see a short clarification for each sub-strand and below what skills are addressed in those standards.  </a:t>
            </a:r>
            <a:endParaRPr lang="en-US" dirty="0">
              <a:cs typeface="Calibri"/>
            </a:endParaRPr>
          </a:p>
          <a:p>
            <a:endParaRPr lang="en-US" dirty="0">
              <a:cs typeface="+mn-lt"/>
            </a:endParaRPr>
          </a:p>
          <a:p>
            <a:r>
              <a:rPr lang="en-US" dirty="0"/>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a:t>
            </a:r>
            <a:endParaRPr lang="en-US" dirty="0">
              <a:cs typeface="Calibri"/>
            </a:endParaRPr>
          </a:p>
          <a:p>
            <a:endParaRPr lang="en-US" dirty="0">
              <a:cs typeface="+mn-lt"/>
            </a:endParaRPr>
          </a:p>
          <a:p>
            <a:r>
              <a:rPr lang="en-US" dirty="0"/>
              <a:t>(Click 7)- In the Additions to the Grade level, you will see which standards are new to that grade level.  (Click 8) If they were moved from another grade level in the 2017 standards, the grade level will be listed.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6/26/2024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6/26/2024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6/26/2024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6/26/2024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6/26/2024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png"/><Relationship Id="rId5" Type="http://schemas.openxmlformats.org/officeDocument/2006/relationships/hyperlink" Target="mailto:VDOE.English@doe.virginia.gov" TargetMode="External"/><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01624" y="3636221"/>
            <a:ext cx="5855208" cy="1655762"/>
          </a:xfrm>
        </p:spPr>
        <p:txBody>
          <a:bodyPr vert="horz" lIns="91440" tIns="45720" rIns="91440" bIns="45720" rtlCol="0" anchor="t">
            <a:normAutofit/>
          </a:bodyPr>
          <a:lstStyle/>
          <a:p>
            <a:r>
              <a:rPr lang="en-US" dirty="0">
                <a:latin typeface="Georgia"/>
              </a:rPr>
              <a:t>Grade 3 </a:t>
            </a:r>
          </a:p>
          <a:p>
            <a:r>
              <a:rPr lang="en-US" dirty="0">
                <a:latin typeface="Georgia"/>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5" name="Recorded Sound">
            <a:hlinkClick r:id="" action="ppaction://media"/>
            <a:extLst>
              <a:ext uri="{FF2B5EF4-FFF2-40B4-BE49-F238E27FC236}">
                <a16:creationId xmlns:a16="http://schemas.microsoft.com/office/drawing/2014/main" id="{32C5075B-1287-4161-9095-82A0C6CB9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688" y="173736"/>
            <a:ext cx="487680" cy="487680"/>
          </a:xfrm>
          <a:prstGeom prst="rect">
            <a:avLst/>
          </a:prstGeom>
        </p:spPr>
      </p:pic>
    </p:spTree>
    <p:extLst>
      <p:ext uri="{BB962C8B-B14F-4D97-AF65-F5344CB8AC3E}">
        <p14:creationId xmlns:p14="http://schemas.microsoft.com/office/powerpoint/2010/main" val="6314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pic>
        <p:nvPicPr>
          <p:cNvPr id="3" name="Recorded Sound">
            <a:hlinkClick r:id="" action="ppaction://media"/>
            <a:extLst>
              <a:ext uri="{FF2B5EF4-FFF2-40B4-BE49-F238E27FC236}">
                <a16:creationId xmlns:a16="http://schemas.microsoft.com/office/drawing/2014/main" id="{E7E02920-FB25-4CF2-92C1-B1BF558BA4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8374" y="349469"/>
            <a:ext cx="609600" cy="609600"/>
          </a:xfrm>
          <a:prstGeom prst="rect">
            <a:avLst/>
          </a:prstGeom>
        </p:spPr>
      </p:pic>
    </p:spTree>
    <p:extLst>
      <p:ext uri="{BB962C8B-B14F-4D97-AF65-F5344CB8AC3E}">
        <p14:creationId xmlns:p14="http://schemas.microsoft.com/office/powerpoint/2010/main" val="38654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672238413"/>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marL="0" indent="0" rtl="0" fontAlgn="base">
                        <a:spcBef>
                          <a:spcPts val="0"/>
                        </a:spcBef>
                        <a:spcAft>
                          <a:spcPts val="0"/>
                        </a:spcAft>
                        <a:buNone/>
                      </a:pPr>
                      <a:r>
                        <a:rPr lang="en-US" sz="1400" b="1" dirty="0">
                          <a:effectLst/>
                          <a:highlight>
                            <a:srgbClr val="FFFFFF"/>
                          </a:highlight>
                          <a:latin typeface="Georgia"/>
                        </a:rPr>
                        <a:t>3.3 The student will apply word-analysis skills when reading. </a:t>
                      </a:r>
                    </a:p>
                    <a:p>
                      <a:pPr marL="228600" indent="-228600" rtl="0" fontAlgn="base">
                        <a:spcBef>
                          <a:spcPts val="0"/>
                        </a:spcBef>
                        <a:spcAft>
                          <a:spcPts val="0"/>
                        </a:spcAft>
                        <a:buFont typeface="+mj-lt"/>
                        <a:buAutoNum type="alphaLcPeriod"/>
                      </a:pPr>
                      <a:r>
                        <a:rPr lang="en-US" sz="1100" dirty="0">
                          <a:effectLst/>
                          <a:highlight>
                            <a:srgbClr val="FFFFFF"/>
                          </a:highlight>
                          <a:latin typeface="+mj-lt"/>
                        </a:rPr>
                        <a:t>Use knowledge of regular and irregular vowel patterns. </a:t>
                      </a:r>
                    </a:p>
                    <a:p>
                      <a:pPr marL="228600" marR="0" lvl="0" indent="-228600" algn="l" defTabSz="914400" rtl="0" eaLnBrk="1" fontAlgn="base" latinLnBrk="0" hangingPunct="1">
                        <a:lnSpc>
                          <a:spcPct val="100000"/>
                        </a:lnSpc>
                        <a:spcBef>
                          <a:spcPts val="0"/>
                        </a:spcBef>
                        <a:spcAft>
                          <a:spcPts val="0"/>
                        </a:spcAft>
                        <a:buClrTx/>
                        <a:buSzTx/>
                        <a:buFont typeface="+mj-lt"/>
                        <a:buAutoNum type="alphaLcPeriod"/>
                        <a:tabLst/>
                        <a:defRPr/>
                      </a:pPr>
                      <a:r>
                        <a:rPr lang="en-US" sz="1100" kern="1200" dirty="0">
                          <a:solidFill>
                            <a:schemeClr val="dk1"/>
                          </a:solidFill>
                          <a:effectLst/>
                          <a:highlight>
                            <a:srgbClr val="FFFFFF"/>
                          </a:highlight>
                          <a:latin typeface="+mj-lt"/>
                          <a:ea typeface="+mn-ea"/>
                          <a:cs typeface="+mn-cs"/>
                        </a:rPr>
                        <a:t>Decode regular and multisyllabic words. </a:t>
                      </a: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3.FFR.3 - Phonics and Word Analysis: The student will apply grade level phonics and word analysis skills to decode (read) unfamiliar words in grade level texts. </a:t>
                      </a:r>
                      <a:endParaRPr lang="en-US" sz="1100" b="0" i="0" u="none" strike="noStrike" noProof="0" dirty="0">
                        <a:solidFill>
                          <a:schemeClr val="accent1"/>
                        </a:solidFill>
                        <a:effectLst/>
                        <a:highlight>
                          <a:srgbClr val="FFFFFF"/>
                        </a:highlight>
                        <a:latin typeface="Georgia"/>
                      </a:endParaRP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Decode and encode words with vowel teams and r-controlled vowels. </a:t>
                      </a: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knowledge of syllabication and syllable types to decode and encode words. </a:t>
                      </a: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knowledge of affixes (e.g., suffixes, prefixes) to decode and encode words. </a:t>
                      </a: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Read grade-level high-frequency words, including decodable and irregular words, with automaticity and accuracy. </a:t>
                      </a: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347333"/>
            <a:ext cx="11456505" cy="233910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0" lvl="1">
              <a:buFont typeface="Arial"/>
              <a:buChar char="•"/>
            </a:pPr>
            <a:r>
              <a:rPr lang="en-US" sz="1600" b="1" dirty="0">
                <a:solidFill>
                  <a:srgbClr val="FFFFFF"/>
                </a:solidFill>
                <a:latin typeface="Georgia"/>
                <a:cs typeface="Arial"/>
              </a:rPr>
              <a:t>3.FFR.3 A- Combines skills addressed in 3.3a and 3.3b from the 2017 English Standards of Learning; provides more specificity regarding types of words a student will decode and encode at grade level.</a:t>
            </a:r>
            <a:endParaRPr lang="en-US" dirty="0">
              <a:latin typeface="Georgia"/>
            </a:endParaRPr>
          </a:p>
          <a:p>
            <a:pPr marL="0" lvl="1">
              <a:buFont typeface="Arial"/>
              <a:buChar char="•"/>
            </a:pPr>
            <a:r>
              <a:rPr lang="en-US" sz="1600" b="1" dirty="0">
                <a:solidFill>
                  <a:srgbClr val="FFFFFF"/>
                </a:solidFill>
                <a:latin typeface="Georgia"/>
                <a:cs typeface="Arial"/>
              </a:rPr>
              <a:t>3.FFR.3 B- Combines skills addressed in 3.3a and 3.3b from the 2017 English Standards of Learning; clarifies that a student will use understanding of syllabication to decode and encode words. </a:t>
            </a:r>
          </a:p>
          <a:p>
            <a:pPr marL="0" lvl="1">
              <a:buFont typeface="Arial"/>
              <a:buChar char="•"/>
            </a:pPr>
            <a:r>
              <a:rPr lang="en-US" sz="1600" b="1" dirty="0">
                <a:solidFill>
                  <a:srgbClr val="FFFFFF"/>
                </a:solidFill>
                <a:latin typeface="Georgia"/>
                <a:cs typeface="Arial"/>
              </a:rPr>
              <a:t>3.FFR.3 C/D- Addresses skills in 3.3a, 3.3b, and 3.6b from the 2017 English Standards of Learning; moved here to address grade level foundational reading skills for phonics and word recognition. </a:t>
            </a:r>
          </a:p>
          <a:p>
            <a:pPr marL="0" lvl="1"/>
            <a:endParaRPr lang="en-US" sz="1600" b="1" dirty="0">
              <a:solidFill>
                <a:srgbClr val="FFFFFF"/>
              </a:solidFill>
              <a:latin typeface="Georgia"/>
              <a:cs typeface="Arial"/>
            </a:endParaRPr>
          </a:p>
        </p:txBody>
      </p:sp>
      <p:pic>
        <p:nvPicPr>
          <p:cNvPr id="3" name="Recorded Sound">
            <a:hlinkClick r:id="" action="ppaction://media"/>
            <a:extLst>
              <a:ext uri="{FF2B5EF4-FFF2-40B4-BE49-F238E27FC236}">
                <a16:creationId xmlns:a16="http://schemas.microsoft.com/office/drawing/2014/main" id="{E14B2CE2-7000-42C3-8E67-663BC723F4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951" y="0"/>
            <a:ext cx="609600" cy="609600"/>
          </a:xfrm>
          <a:prstGeom prst="rect">
            <a:avLst/>
          </a:prstGeom>
        </p:spPr>
      </p:pic>
    </p:spTree>
    <p:extLst>
      <p:ext uri="{BB962C8B-B14F-4D97-AF65-F5344CB8AC3E}">
        <p14:creationId xmlns:p14="http://schemas.microsoft.com/office/powerpoint/2010/main" val="7782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12</a:t>
            </a:fld>
            <a:endParaRPr lang="en-US"/>
          </a:p>
        </p:txBody>
      </p:sp>
      <p:pic>
        <p:nvPicPr>
          <p:cNvPr id="3" name="Recorded Sound">
            <a:hlinkClick r:id="" action="ppaction://media"/>
            <a:extLst>
              <a:ext uri="{FF2B5EF4-FFF2-40B4-BE49-F238E27FC236}">
                <a16:creationId xmlns:a16="http://schemas.microsoft.com/office/drawing/2014/main" id="{9F41CAAD-774A-40EE-BE3A-816497FDA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4291" y="286407"/>
            <a:ext cx="609600" cy="609600"/>
          </a:xfrm>
          <a:prstGeom prst="rect">
            <a:avLst/>
          </a:prstGeom>
        </p:spPr>
      </p:pic>
    </p:spTree>
    <p:extLst>
      <p:ext uri="{BB962C8B-B14F-4D97-AF65-F5344CB8AC3E}">
        <p14:creationId xmlns:p14="http://schemas.microsoft.com/office/powerpoint/2010/main" val="38653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206786987"/>
              </p:ext>
            </p:extLst>
          </p:nvPr>
        </p:nvGraphicFramePr>
        <p:xfrm>
          <a:off x="353391" y="423194"/>
          <a:ext cx="11452080" cy="48310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3.5 The student will read and demonstrate comprehension of fictional texts, literary nonfiction, and poetry.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LcPeriod" startAt="3"/>
                      </a:pPr>
                      <a:r>
                        <a:rPr lang="en-US" sz="1100" b="0" i="0" u="none" strike="noStrike" noProof="0" dirty="0">
                          <a:solidFill>
                            <a:schemeClr val="accent1"/>
                          </a:solidFill>
                          <a:effectLst/>
                          <a:highlight>
                            <a:srgbClr val="FFFFFF"/>
                          </a:highlight>
                          <a:latin typeface="Georgia"/>
                        </a:rPr>
                        <a:t>Make, confirm, and revise predictions. </a:t>
                      </a:r>
                    </a:p>
                    <a:p>
                      <a:pPr marL="285750" lvl="0" indent="-285750" algn="l">
                        <a:lnSpc>
                          <a:spcPct val="100000"/>
                        </a:lnSpc>
                        <a:spcBef>
                          <a:spcPts val="0"/>
                        </a:spcBef>
                        <a:spcAft>
                          <a:spcPts val="0"/>
                        </a:spcAft>
                        <a:buFont typeface="+mj-lt"/>
                        <a:buAutoNum type="alphaLcPeriod" startAt="5"/>
                      </a:pPr>
                      <a:r>
                        <a:rPr lang="en-US" sz="1100" b="0" i="0" u="none" strike="noStrike" noProof="0" dirty="0">
                          <a:solidFill>
                            <a:schemeClr val="accent1"/>
                          </a:solidFill>
                          <a:effectLst/>
                          <a:highlight>
                            <a:srgbClr val="FFFFFF"/>
                          </a:highlight>
                          <a:latin typeface="Georgia"/>
                        </a:rPr>
                        <a:t>Summarize plot events. </a:t>
                      </a:r>
                    </a:p>
                    <a:p>
                      <a:pPr marL="285750" lvl="0" indent="-285750" algn="l">
                        <a:lnSpc>
                          <a:spcPct val="100000"/>
                        </a:lnSpc>
                        <a:spcBef>
                          <a:spcPts val="0"/>
                        </a:spcBef>
                        <a:spcAft>
                          <a:spcPts val="0"/>
                        </a:spcAft>
                        <a:buFont typeface="+mj-lt"/>
                        <a:buAutoNum type="alphaLcPeriod" startAt="7"/>
                      </a:pPr>
                      <a:r>
                        <a:rPr lang="en-US" sz="1100" b="0" i="0" u="none" strike="noStrike" noProof="0" dirty="0">
                          <a:solidFill>
                            <a:schemeClr val="accent1"/>
                          </a:solidFill>
                          <a:effectLst/>
                          <a:highlight>
                            <a:srgbClr val="FFFFFF"/>
                          </a:highlight>
                          <a:latin typeface="Georgia"/>
                        </a:rPr>
                        <a:t>Ask and answer questions about what is read. </a:t>
                      </a:r>
                    </a:p>
                    <a:p>
                      <a:pPr marL="285750" lvl="0" indent="-285750" algn="l">
                        <a:lnSpc>
                          <a:spcPct val="100000"/>
                        </a:lnSpc>
                        <a:spcBef>
                          <a:spcPts val="0"/>
                        </a:spcBef>
                        <a:spcAft>
                          <a:spcPts val="0"/>
                        </a:spcAft>
                        <a:buFont typeface="+mj-lt"/>
                        <a:buAutoNum type="alphaLcPeriod" startAt="7"/>
                      </a:pPr>
                      <a:r>
                        <a:rPr lang="en-US" sz="1100" b="0" i="0" u="none" strike="noStrike" noProof="0" dirty="0">
                          <a:solidFill>
                            <a:schemeClr val="accent1"/>
                          </a:solidFill>
                          <a:effectLst/>
                          <a:highlight>
                            <a:srgbClr val="FFFFFF"/>
                          </a:highlight>
                          <a:latin typeface="Georgia"/>
                        </a:rPr>
                        <a:t>Draw conclusions using the text for support. </a:t>
                      </a:r>
                    </a:p>
                    <a:p>
                      <a:pPr marL="285750" lvl="0" indent="-285750" algn="l">
                        <a:lnSpc>
                          <a:spcPct val="100000"/>
                        </a:lnSpc>
                        <a:spcBef>
                          <a:spcPts val="0"/>
                        </a:spcBef>
                        <a:spcAft>
                          <a:spcPts val="0"/>
                        </a:spcAft>
                        <a:buFont typeface="+mj-lt"/>
                        <a:buAutoNum type="alphaLcPeriod" startAt="11"/>
                      </a:pPr>
                      <a:r>
                        <a:rPr lang="en-US" sz="1100" b="0" i="0" u="none" strike="noStrike" noProof="0" dirty="0">
                          <a:solidFill>
                            <a:schemeClr val="accent1"/>
                          </a:solidFill>
                          <a:effectLst/>
                          <a:highlight>
                            <a:srgbClr val="FFFFFF"/>
                          </a:highlight>
                          <a:latin typeface="Georgia"/>
                        </a:rPr>
                        <a:t>Use reading strategies to monitor comprehension throughout the reading process. </a:t>
                      </a:r>
                    </a:p>
                    <a:p>
                      <a:pPr marL="285750" lvl="0" indent="-285750" algn="l">
                        <a:lnSpc>
                          <a:spcPct val="100000"/>
                        </a:lnSpc>
                        <a:spcBef>
                          <a:spcPts val="0"/>
                        </a:spcBef>
                        <a:spcAft>
                          <a:spcPts val="0"/>
                        </a:spcAft>
                        <a:buFont typeface="+mj-lt"/>
                        <a:buAutoNum type="alphaLcPeriod" startAt="11"/>
                      </a:pPr>
                      <a:r>
                        <a:rPr lang="en-US" sz="1100" b="0" i="0" u="none" strike="noStrike" noProof="0" dirty="0">
                          <a:solidFill>
                            <a:schemeClr val="accent1"/>
                          </a:solidFill>
                          <a:effectLst/>
                          <a:highlight>
                            <a:srgbClr val="FFFFFF"/>
                          </a:highlight>
                          <a:latin typeface="Georgia"/>
                        </a:rPr>
                        <a:t>Differentiate between fiction and nonfiction. </a:t>
                      </a:r>
                    </a:p>
                    <a:p>
                      <a:pPr marL="285750" lvl="0" indent="-285750" algn="l">
                        <a:lnSpc>
                          <a:spcPct val="100000"/>
                        </a:lnSpc>
                        <a:spcBef>
                          <a:spcPts val="0"/>
                        </a:spcBef>
                        <a:spcAft>
                          <a:spcPts val="0"/>
                        </a:spcAft>
                        <a:buFont typeface="+mj-lt"/>
                        <a:buAutoNum type="alphaLcPeriod" startAt="11"/>
                      </a:pPr>
                      <a:r>
                        <a:rPr lang="en-US" sz="1100" b="0" i="0" u="none" strike="noStrike" noProof="0" dirty="0">
                          <a:solidFill>
                            <a:schemeClr val="accent1"/>
                          </a:solidFill>
                          <a:effectLst/>
                          <a:highlight>
                            <a:srgbClr val="FFFFFF"/>
                          </a:highlight>
                          <a:latin typeface="Georgia"/>
                        </a:rPr>
                        <a:t>Read with fluency, accuracy, and meaningful expression. </a:t>
                      </a:r>
                      <a:endParaRPr lang="en-US" dirty="0">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3.6 The student will read and demonstrate comprehension of nonfiction texts.  </a:t>
                      </a:r>
                      <a:endParaRPr lang="en-US" sz="1400" dirty="0">
                        <a:solidFill>
                          <a:schemeClr val="accent1"/>
                        </a:solidFill>
                        <a:highlight>
                          <a:srgbClr val="FFFFFF"/>
                        </a:highlight>
                        <a:latin typeface="Georgia"/>
                      </a:endParaRPr>
                    </a:p>
                    <a:p>
                      <a:pPr marL="285750" lvl="0" indent="-285750" algn="l">
                        <a:lnSpc>
                          <a:spcPct val="100000"/>
                        </a:lnSpc>
                        <a:spcBef>
                          <a:spcPts val="0"/>
                        </a:spcBef>
                        <a:spcAft>
                          <a:spcPts val="0"/>
                        </a:spcAft>
                        <a:buFont typeface="+mj-lt"/>
                        <a:buAutoNum type="alphaLcPeriod" startAt="3"/>
                      </a:pPr>
                      <a:r>
                        <a:rPr lang="en-US" sz="1100" b="0" i="0" u="none" strike="noStrike" noProof="0" dirty="0">
                          <a:solidFill>
                            <a:schemeClr val="accent1"/>
                          </a:solidFill>
                          <a:effectLst/>
                          <a:highlight>
                            <a:srgbClr val="FFFFFF"/>
                          </a:highlight>
                          <a:latin typeface="Georgia"/>
                        </a:rPr>
                        <a:t>Preview and use text features including table of contents, headings, pictures, captions, maps, indices, and charts. </a:t>
                      </a:r>
                    </a:p>
                    <a:p>
                      <a:pPr marL="285750" lvl="0" indent="-285750" algn="l">
                        <a:lnSpc>
                          <a:spcPct val="100000"/>
                        </a:lnSpc>
                        <a:spcBef>
                          <a:spcPts val="0"/>
                        </a:spcBef>
                        <a:spcAft>
                          <a:spcPts val="0"/>
                        </a:spcAft>
                        <a:buFont typeface="+mj-lt"/>
                        <a:buAutoNum type="alphaLcPeriod" startAt="3"/>
                      </a:pPr>
                      <a:r>
                        <a:rPr lang="en-US" sz="1100" b="0" i="0" u="none" strike="noStrike" noProof="0" dirty="0">
                          <a:solidFill>
                            <a:schemeClr val="accent1"/>
                          </a:solidFill>
                          <a:effectLst/>
                          <a:highlight>
                            <a:srgbClr val="FFFFFF"/>
                          </a:highlight>
                          <a:latin typeface="Georgia"/>
                        </a:rPr>
                        <a:t>Ask and answer questions about what is read using the text for support. </a:t>
                      </a:r>
                    </a:p>
                    <a:p>
                      <a:pPr marL="285750" lvl="0" indent="-285750" algn="l">
                        <a:lnSpc>
                          <a:spcPct val="100000"/>
                        </a:lnSpc>
                        <a:spcBef>
                          <a:spcPts val="0"/>
                        </a:spcBef>
                        <a:spcAft>
                          <a:spcPts val="0"/>
                        </a:spcAft>
                        <a:buFont typeface="+mj-lt"/>
                        <a:buAutoNum type="alphaLcPeriod" startAt="3"/>
                      </a:pPr>
                      <a:r>
                        <a:rPr lang="en-US" sz="1100" b="0" i="0" u="none" strike="noStrike" noProof="0" dirty="0">
                          <a:solidFill>
                            <a:schemeClr val="accent1"/>
                          </a:solidFill>
                          <a:effectLst/>
                          <a:highlight>
                            <a:srgbClr val="FFFFFF"/>
                          </a:highlight>
                          <a:latin typeface="Georgia"/>
                        </a:rPr>
                        <a:t>Draw conclusions using the text for support. </a:t>
                      </a:r>
                    </a:p>
                    <a:p>
                      <a:pPr marL="285750" lvl="0" indent="-285750" algn="l">
                        <a:lnSpc>
                          <a:spcPct val="100000"/>
                        </a:lnSpc>
                        <a:spcBef>
                          <a:spcPts val="0"/>
                        </a:spcBef>
                        <a:spcAft>
                          <a:spcPts val="0"/>
                        </a:spcAft>
                        <a:buFont typeface="+mj-lt"/>
                        <a:buAutoNum type="alphaLcPeriod" startAt="9"/>
                      </a:pPr>
                      <a:r>
                        <a:rPr lang="en-US" sz="1100" b="0" i="0" u="none" strike="noStrike" noProof="0" dirty="0">
                          <a:solidFill>
                            <a:schemeClr val="accent1"/>
                          </a:solidFill>
                          <a:effectLst/>
                          <a:highlight>
                            <a:srgbClr val="FFFFFF"/>
                          </a:highlight>
                          <a:latin typeface="Georgia"/>
                        </a:rPr>
                        <a:t>Use reading strategies to monitor comprehension throughout the reading process. </a:t>
                      </a:r>
                    </a:p>
                    <a:p>
                      <a:pPr marL="285750" lvl="0" indent="-285750" algn="l">
                        <a:lnSpc>
                          <a:spcPct val="100000"/>
                        </a:lnSpc>
                        <a:spcBef>
                          <a:spcPts val="0"/>
                        </a:spcBef>
                        <a:spcAft>
                          <a:spcPts val="0"/>
                        </a:spcAft>
                        <a:buFont typeface="+mj-lt"/>
                        <a:buAutoNum type="alphaLcPeriod" startAt="9"/>
                      </a:pPr>
                      <a:r>
                        <a:rPr lang="en-US" sz="1100" b="0" i="0" u="none" strike="noStrike" noProof="0" dirty="0">
                          <a:solidFill>
                            <a:schemeClr val="accent1"/>
                          </a:solidFill>
                          <a:effectLst/>
                          <a:highlight>
                            <a:srgbClr val="FFFFFF"/>
                          </a:highlight>
                          <a:latin typeface="Georgia"/>
                        </a:rPr>
                        <a:t>Read for fluency, accuracy, and meaningful expression. </a:t>
                      </a:r>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3.DSR- The student will build knowledge and comprehension skills from reading and listening to a range of challenging, content-rich texts.  This includes fluently reading and gathering evidence from grade-level complex texts and reading widely on topics to gain purposeful knowledge and vocabulary, and using reading strategies when comprehension breaks down. </a:t>
                      </a:r>
                      <a:endParaRPr lang="en-US" sz="1400" b="1"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Read a variety of grade-level text with accuracy, automaticity, appropriate rate, and meaningful expression in successive readings to support comprehension. Monitor while reading to confirm or self-correct word recognition and understanding, as necessary </a:t>
                      </a:r>
                      <a:r>
                        <a:rPr lang="en-US" sz="1100" b="1" i="0" u="none" strike="noStrike" noProof="0" dirty="0">
                          <a:solidFill>
                            <a:schemeClr val="accent1"/>
                          </a:solidFill>
                          <a:effectLst/>
                          <a:highlight>
                            <a:srgbClr val="FFFFFF"/>
                          </a:highlight>
                          <a:latin typeface="Georgia"/>
                        </a:rPr>
                        <a:t>(Reading Fluency, K-12)</a:t>
                      </a:r>
                      <a:r>
                        <a:rPr lang="en-US" sz="1100" b="0" i="0" u="none" strike="noStrike" noProof="0" dirty="0">
                          <a:solidFill>
                            <a:schemeClr val="accent1"/>
                          </a:solidFill>
                          <a:effectLst/>
                          <a:highlight>
                            <a:srgbClr val="FFFFFF"/>
                          </a:highlight>
                          <a:latin typeface="Georgia"/>
                        </a:rPr>
                        <a:t>.</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Proficiently read and comprehend a variety of literary and information texts that exhibit complexity at the higher range of the grades 2-3 band (See the Quantitative and Qualitative Analysis charts for determining complexity in the Appendix.) </a:t>
                      </a:r>
                      <a:r>
                        <a:rPr lang="en-US" sz="1100" b="1" i="0" u="none" strike="noStrike" noProof="0" dirty="0">
                          <a:solidFill>
                            <a:schemeClr val="accent1"/>
                          </a:solidFill>
                          <a:effectLst/>
                          <a:highlight>
                            <a:srgbClr val="FFFFFF"/>
                          </a:highlight>
                          <a:latin typeface="Georgia"/>
                        </a:rPr>
                        <a:t>(Text Complexity, 2-12)</a:t>
                      </a:r>
                      <a:r>
                        <a:rPr lang="en-US" sz="1100" b="0" i="0" u="none" strike="noStrike" noProof="0" dirty="0">
                          <a:solidFill>
                            <a:schemeClr val="accent1"/>
                          </a:solidFill>
                          <a:effectLst/>
                          <a:highlight>
                            <a:srgbClr val="FFFFFF"/>
                          </a:highlight>
                          <a:latin typeface="Georgia"/>
                        </a:rPr>
                        <a:t>.</a:t>
                      </a:r>
                    </a:p>
                    <a:p>
                      <a:pPr marL="285750" marR="0" lvl="0" indent="-285750" algn="l" defTabSz="914400" rtl="0" eaLnBrk="1" fontAlgn="auto" latinLnBrk="0" hangingPunct="1">
                        <a:lnSpc>
                          <a:spcPct val="100000"/>
                        </a:lnSpc>
                        <a:spcBef>
                          <a:spcPts val="0"/>
                        </a:spcBef>
                        <a:spcAft>
                          <a:spcPts val="0"/>
                        </a:spcAft>
                        <a:buClrTx/>
                        <a:buSzTx/>
                        <a:buFontTx/>
                        <a:buAutoNum type="alphaUcPeriod"/>
                        <a:tabLst/>
                        <a:defRPr/>
                      </a:pPr>
                      <a:r>
                        <a:rPr lang="en-US" sz="1100" b="0" i="0" u="none" strike="noStrike" noProof="0" dirty="0">
                          <a:solidFill>
                            <a:schemeClr val="accent1"/>
                          </a:solidFill>
                          <a:effectLst/>
                          <a:highlight>
                            <a:srgbClr val="FFFFFF"/>
                          </a:highlight>
                          <a:latin typeface="Georgia"/>
                        </a:rPr>
                        <a:t>When responding to text through discussion and/or writing, draw several pieces of evidence from read-alouds and grade level texts to support claims, conclusions, and inferences, including quoting or paraphrasing from texts accurately and tracing where relevant evidence is located </a:t>
                      </a:r>
                      <a:r>
                        <a:rPr lang="en-US" sz="1100" b="1" i="0" u="none" strike="noStrike" noProof="0" dirty="0">
                          <a:solidFill>
                            <a:schemeClr val="accent1"/>
                          </a:solidFill>
                          <a:effectLst/>
                          <a:highlight>
                            <a:srgbClr val="FFFFFF"/>
                          </a:highlight>
                          <a:latin typeface="Georgia"/>
                        </a:rPr>
                        <a:t>(Textual Evidence, K-12)</a:t>
                      </a:r>
                      <a:r>
                        <a:rPr lang="en-US" sz="1100" b="0" i="0" u="none" strike="noStrike" noProof="0" dirty="0">
                          <a:solidFill>
                            <a:schemeClr val="accent1"/>
                          </a:solidFill>
                          <a:effectLst/>
                          <a:highlight>
                            <a:srgbClr val="FFFFFF"/>
                          </a:highlight>
                          <a:latin typeface="Georgia"/>
                        </a:rPr>
                        <a:t>.</a:t>
                      </a:r>
                    </a:p>
                    <a:p>
                      <a:pPr marL="0" lvl="0" indent="0" algn="l">
                        <a:lnSpc>
                          <a:spcPct val="100000"/>
                        </a:lnSpc>
                        <a:spcBef>
                          <a:spcPts val="0"/>
                        </a:spcBef>
                        <a:spcAft>
                          <a:spcPts val="0"/>
                        </a:spcAft>
                        <a:buNone/>
                      </a:pPr>
                      <a:endParaRPr lang="en-US" sz="1100" dirty="0">
                        <a:latin typeface="Georgia"/>
                      </a:endParaRPr>
                    </a:p>
                    <a:p>
                      <a:pPr marL="285750" lvl="0" indent="-285750" algn="l">
                        <a:lnSpc>
                          <a:spcPct val="100000"/>
                        </a:lnSpc>
                        <a:spcBef>
                          <a:spcPts val="0"/>
                        </a:spcBef>
                        <a:spcAft>
                          <a:spcPts val="0"/>
                        </a:spcAft>
                        <a:buClr>
                          <a:srgbClr val="003C71"/>
                        </a:buClr>
                        <a:buAutoNum type="alphaUcPeriod"/>
                      </a:pPr>
                      <a:endParaRPr lang="en-US" sz="1100" dirty="0">
                        <a:latin typeface="Georgia"/>
                      </a:endParaRPr>
                    </a:p>
                    <a:p>
                      <a:pPr lvl="0" indent="0">
                        <a:spcBef>
                          <a:spcPts val="0"/>
                        </a:spcBef>
                        <a:spcAft>
                          <a:spcPts val="0"/>
                        </a:spcAft>
                        <a:buClr>
                          <a:srgbClr val="003C71"/>
                        </a:buClr>
                        <a:buNone/>
                      </a:pPr>
                      <a:endParaRPr lang="en-US" sz="1100" dirty="0">
                        <a:solidFill>
                          <a:schemeClr val="accent1"/>
                        </a:solidFill>
                        <a:latin typeface="Georgia"/>
                      </a:endParaRPr>
                    </a:p>
                    <a:p>
                      <a:pPr marL="52070" indent="-287020" rtl="0" fontAlgn="t">
                        <a:spcBef>
                          <a:spcPts val="0"/>
                        </a:spcBef>
                        <a:spcAft>
                          <a:spcPts val="0"/>
                        </a:spcAft>
                      </a:pPr>
                      <a:br>
                        <a:rPr lang="en-US" sz="1100" dirty="0">
                          <a:solidFill>
                            <a:srgbClr val="003C71"/>
                          </a:solidFill>
                          <a:effectLst/>
                          <a:highlight>
                            <a:srgbClr val="FFFFFF"/>
                          </a:highlight>
                          <a:latin typeface="Georgia"/>
                        </a:rPr>
                      </a:br>
                      <a:r>
                        <a:rPr lang="en-US" sz="1100" b="1" dirty="0">
                          <a:solidFill>
                            <a:schemeClr val="accent1"/>
                          </a:solidFill>
                          <a:effectLst/>
                          <a:highlight>
                            <a:srgbClr val="FFFFFF"/>
                          </a:highlight>
                          <a:latin typeface="Georgia"/>
                        </a:rPr>
                        <a:t> </a:t>
                      </a:r>
                      <a:endParaRPr lang="en-US" sz="1100"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413638"/>
            <a:ext cx="11456505" cy="261610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52388" lvl="1" indent="-52388">
              <a:buFont typeface="Arial"/>
              <a:buChar char="•"/>
            </a:pPr>
            <a:r>
              <a:rPr lang="en-US" sz="1600" b="1" dirty="0">
                <a:solidFill>
                  <a:srgbClr val="FFFFFF"/>
                </a:solidFill>
                <a:latin typeface="Georgia"/>
                <a:cs typeface="Arial"/>
              </a:rPr>
              <a:t>3.DSR A- Combines skills addressed in 3.5k and 3.6j from the 2017 English Standards of Learning; provides more specific indicators of fluent reading, such as accuracy, automaticity, appropriate rate, and meaningful expression. </a:t>
            </a:r>
          </a:p>
          <a:p>
            <a:pPr marL="52388" lvl="1" indent="-52388">
              <a:buFont typeface="Arial"/>
              <a:buChar char="•"/>
            </a:pPr>
            <a:r>
              <a:rPr lang="en-US" sz="1600" b="1" dirty="0">
                <a:solidFill>
                  <a:srgbClr val="FFFFFF"/>
                </a:solidFill>
                <a:latin typeface="Georgia"/>
                <a:cs typeface="Arial"/>
              </a:rPr>
              <a:t>3.DSR B- Addresses 3.4 from the 2017 English Standards of Learning; provides more specificity on appropriate grade level text complexity to be used with the Text Complexity chart in the appendix. </a:t>
            </a:r>
          </a:p>
          <a:p>
            <a:pPr marL="52388" lvl="1" indent="-52388">
              <a:buFont typeface="Arial"/>
              <a:buChar char="•"/>
            </a:pPr>
            <a:r>
              <a:rPr lang="en-US" sz="1600" b="1" dirty="0">
                <a:solidFill>
                  <a:srgbClr val="FFFFFF"/>
                </a:solidFill>
                <a:latin typeface="Georgia"/>
                <a:cs typeface="Arial"/>
              </a:rPr>
              <a:t>3.DSR C- Combines skills addressed in 3.5c, 3.5g, 3.5h, 3.6d, and 3.6e from the 2017 English Standards of Learning; applies comprehension of what is read through discussion and writing utilizing skills such as supporting claims, drawing conclusions, and making inferences. </a:t>
            </a:r>
          </a:p>
          <a:p>
            <a:pPr marL="0" lvl="1"/>
            <a:endParaRPr lang="en-US" sz="1000" b="1" dirty="0">
              <a:solidFill>
                <a:srgbClr val="FFFFFF"/>
              </a:solidFill>
              <a:latin typeface="Georgia"/>
              <a:cs typeface="Arial"/>
            </a:endParaRPr>
          </a:p>
        </p:txBody>
      </p:sp>
      <p:sp>
        <p:nvSpPr>
          <p:cNvPr id="2" name="TextBox 2">
            <a:extLst>
              <a:ext uri="{FF2B5EF4-FFF2-40B4-BE49-F238E27FC236}">
                <a16:creationId xmlns:a16="http://schemas.microsoft.com/office/drawing/2014/main" id="{44F8C66B-EBCC-62A1-17BB-D49A6F89997F}"/>
              </a:ext>
            </a:extLst>
          </p:cNvPr>
          <p:cNvSpPr txBox="1"/>
          <p:nvPr/>
        </p:nvSpPr>
        <p:spPr>
          <a:xfrm>
            <a:off x="4112587" y="39985"/>
            <a:ext cx="3962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mj-lt"/>
              </a:rPr>
              <a:t>DSR Slide 1 of 2</a:t>
            </a:r>
          </a:p>
        </p:txBody>
      </p:sp>
      <p:pic>
        <p:nvPicPr>
          <p:cNvPr id="3" name="Recorded Sound">
            <a:hlinkClick r:id="" action="ppaction://media"/>
            <a:extLst>
              <a:ext uri="{FF2B5EF4-FFF2-40B4-BE49-F238E27FC236}">
                <a16:creationId xmlns:a16="http://schemas.microsoft.com/office/drawing/2014/main" id="{BE9AE226-EE4A-4187-A059-E711AD4B56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3" y="63633"/>
            <a:ext cx="609600" cy="609600"/>
          </a:xfrm>
          <a:prstGeom prst="rect">
            <a:avLst/>
          </a:prstGeom>
        </p:spPr>
      </p:pic>
    </p:spTree>
    <p:extLst>
      <p:ext uri="{BB962C8B-B14F-4D97-AF65-F5344CB8AC3E}">
        <p14:creationId xmlns:p14="http://schemas.microsoft.com/office/powerpoint/2010/main" val="981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23262556"/>
              </p:ext>
            </p:extLst>
          </p:nvPr>
        </p:nvGraphicFramePr>
        <p:xfrm>
          <a:off x="353391" y="480703"/>
          <a:ext cx="11452080" cy="51358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3.5 The student will read and demonstrate comprehension of fictional texts, literary nonfiction, and poetry. </a:t>
                      </a:r>
                      <a:endParaRPr lang="en-US" sz="1100" dirty="0">
                        <a:solidFill>
                          <a:schemeClr val="accent1"/>
                        </a:solidFill>
                        <a:highlight>
                          <a:srgbClr val="FFFFFF"/>
                        </a:highlight>
                        <a:latin typeface="Georgia"/>
                      </a:endParaRPr>
                    </a:p>
                    <a:p>
                      <a:pPr marL="285750" lvl="0" indent="-285750" algn="l">
                        <a:lnSpc>
                          <a:spcPct val="100000"/>
                        </a:lnSpc>
                        <a:spcBef>
                          <a:spcPts val="0"/>
                        </a:spcBef>
                        <a:spcAft>
                          <a:spcPts val="0"/>
                        </a:spcAft>
                        <a:buFont typeface="+mj-lt"/>
                        <a:buAutoNum type="alphaLcPeriod" startAt="3"/>
                      </a:pPr>
                      <a:r>
                        <a:rPr lang="en-US" sz="1100" b="0" i="0" u="none" strike="noStrike" noProof="0" dirty="0">
                          <a:solidFill>
                            <a:schemeClr val="accent1"/>
                          </a:solidFill>
                          <a:effectLst/>
                          <a:highlight>
                            <a:srgbClr val="FFFFFF"/>
                          </a:highlight>
                          <a:latin typeface="Georgia"/>
                        </a:rPr>
                        <a:t>Make, confirm, and revise predictions. </a:t>
                      </a:r>
                    </a:p>
                    <a:p>
                      <a:pPr marL="285750" lvl="0" indent="-285750" algn="l">
                        <a:lnSpc>
                          <a:spcPct val="100000"/>
                        </a:lnSpc>
                        <a:spcBef>
                          <a:spcPts val="0"/>
                        </a:spcBef>
                        <a:spcAft>
                          <a:spcPts val="0"/>
                        </a:spcAft>
                        <a:buFont typeface="+mj-lt"/>
                        <a:buAutoNum type="alphaLcPeriod" startAt="5"/>
                      </a:pPr>
                      <a:r>
                        <a:rPr lang="en-US" sz="1100" b="0" i="0" u="none" strike="noStrike" noProof="0" dirty="0">
                          <a:solidFill>
                            <a:schemeClr val="accent1"/>
                          </a:solidFill>
                          <a:effectLst/>
                          <a:highlight>
                            <a:srgbClr val="FFFFFF"/>
                          </a:highlight>
                          <a:latin typeface="Georgia"/>
                        </a:rPr>
                        <a:t>Summarize plot events. </a:t>
                      </a:r>
                    </a:p>
                    <a:p>
                      <a:pPr marL="285750" lvl="0" indent="-285750" algn="l">
                        <a:lnSpc>
                          <a:spcPct val="100000"/>
                        </a:lnSpc>
                        <a:spcBef>
                          <a:spcPts val="0"/>
                        </a:spcBef>
                        <a:spcAft>
                          <a:spcPts val="0"/>
                        </a:spcAft>
                        <a:buFont typeface="+mj-lt"/>
                        <a:buAutoNum type="alphaLcPeriod" startAt="7"/>
                      </a:pPr>
                      <a:r>
                        <a:rPr lang="en-US" sz="1100" b="0" i="0" u="none" strike="noStrike" noProof="0" dirty="0">
                          <a:solidFill>
                            <a:schemeClr val="accent1"/>
                          </a:solidFill>
                          <a:effectLst/>
                          <a:highlight>
                            <a:srgbClr val="FFFFFF"/>
                          </a:highlight>
                          <a:latin typeface="Georgia"/>
                        </a:rPr>
                        <a:t>Ask and answer questions about what is read. </a:t>
                      </a:r>
                    </a:p>
                    <a:p>
                      <a:pPr marL="285750" lvl="0" indent="-285750" algn="l">
                        <a:lnSpc>
                          <a:spcPct val="100000"/>
                        </a:lnSpc>
                        <a:spcBef>
                          <a:spcPts val="0"/>
                        </a:spcBef>
                        <a:spcAft>
                          <a:spcPts val="0"/>
                        </a:spcAft>
                        <a:buFont typeface="+mj-lt"/>
                        <a:buAutoNum type="alphaLcPeriod" startAt="7"/>
                      </a:pPr>
                      <a:r>
                        <a:rPr lang="en-US" sz="1100" b="0" i="0" u="none" strike="noStrike" noProof="0" dirty="0">
                          <a:solidFill>
                            <a:schemeClr val="accent1"/>
                          </a:solidFill>
                          <a:effectLst/>
                          <a:highlight>
                            <a:srgbClr val="FFFFFF"/>
                          </a:highlight>
                          <a:latin typeface="Georgia"/>
                        </a:rPr>
                        <a:t>Draw conclusions using the text for support. </a:t>
                      </a:r>
                    </a:p>
                    <a:p>
                      <a:pPr marL="285750" lvl="0" indent="-285750" algn="l">
                        <a:lnSpc>
                          <a:spcPct val="100000"/>
                        </a:lnSpc>
                        <a:spcBef>
                          <a:spcPts val="0"/>
                        </a:spcBef>
                        <a:spcAft>
                          <a:spcPts val="0"/>
                        </a:spcAft>
                        <a:buFont typeface="+mj-lt"/>
                        <a:buAutoNum type="alphaLcPeriod" startAt="11"/>
                      </a:pPr>
                      <a:r>
                        <a:rPr lang="en-US" sz="1100" b="0" i="0" u="none" strike="noStrike" noProof="0" dirty="0">
                          <a:solidFill>
                            <a:schemeClr val="accent1"/>
                          </a:solidFill>
                          <a:effectLst/>
                          <a:highlight>
                            <a:srgbClr val="FFFFFF"/>
                          </a:highlight>
                          <a:latin typeface="Georgia"/>
                        </a:rPr>
                        <a:t>Use reading strategies to monitor comprehension throughout the reading process. </a:t>
                      </a:r>
                    </a:p>
                    <a:p>
                      <a:pPr marL="285750" lvl="0" indent="-285750" algn="l">
                        <a:lnSpc>
                          <a:spcPct val="100000"/>
                        </a:lnSpc>
                        <a:spcBef>
                          <a:spcPts val="0"/>
                        </a:spcBef>
                        <a:spcAft>
                          <a:spcPts val="0"/>
                        </a:spcAft>
                        <a:buFont typeface="+mj-lt"/>
                        <a:buAutoNum type="alphaLcPeriod" startAt="11"/>
                      </a:pPr>
                      <a:r>
                        <a:rPr lang="en-US" sz="1100" b="0" i="0" u="none" strike="noStrike" noProof="0" dirty="0">
                          <a:solidFill>
                            <a:schemeClr val="accent1"/>
                          </a:solidFill>
                          <a:effectLst/>
                          <a:highlight>
                            <a:srgbClr val="FFFFFF"/>
                          </a:highlight>
                          <a:latin typeface="Georgia"/>
                        </a:rPr>
                        <a:t>Differentiate between fiction and nonfiction. </a:t>
                      </a:r>
                    </a:p>
                    <a:p>
                      <a:pPr marL="285750" lvl="0" indent="-285750" algn="l">
                        <a:lnSpc>
                          <a:spcPct val="100000"/>
                        </a:lnSpc>
                        <a:spcBef>
                          <a:spcPts val="0"/>
                        </a:spcBef>
                        <a:spcAft>
                          <a:spcPts val="0"/>
                        </a:spcAft>
                        <a:buFont typeface="+mj-lt"/>
                        <a:buAutoNum type="alphaLcPeriod" startAt="11"/>
                      </a:pPr>
                      <a:r>
                        <a:rPr lang="en-US" sz="1100" b="0" i="0" u="none" strike="noStrike" noProof="0" dirty="0">
                          <a:solidFill>
                            <a:schemeClr val="accent1"/>
                          </a:solidFill>
                          <a:effectLst/>
                          <a:highlight>
                            <a:srgbClr val="FFFFFF"/>
                          </a:highlight>
                          <a:latin typeface="Georgia"/>
                        </a:rPr>
                        <a:t>Read with fluency, accuracy, and meaningful expression. </a:t>
                      </a:r>
                      <a:endParaRPr lang="en-US" sz="1100" dirty="0">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3.6 The student will read and demonstrate comprehension of nonfiction texts.  </a:t>
                      </a:r>
                      <a:endParaRPr lang="en-US" sz="1400" dirty="0">
                        <a:solidFill>
                          <a:schemeClr val="accent1"/>
                        </a:solidFill>
                        <a:highlight>
                          <a:srgbClr val="FFFFFF"/>
                        </a:highlight>
                        <a:latin typeface="Georgia"/>
                      </a:endParaRPr>
                    </a:p>
                    <a:p>
                      <a:pPr marL="285750" lvl="0" indent="-285750" algn="l">
                        <a:lnSpc>
                          <a:spcPct val="100000"/>
                        </a:lnSpc>
                        <a:spcBef>
                          <a:spcPts val="0"/>
                        </a:spcBef>
                        <a:spcAft>
                          <a:spcPts val="0"/>
                        </a:spcAft>
                        <a:buFont typeface="+mj-lt"/>
                        <a:buAutoNum type="alphaLcPeriod" startAt="3"/>
                      </a:pPr>
                      <a:r>
                        <a:rPr lang="en-US" sz="1100" b="0" i="0" u="none" strike="noStrike" noProof="0" dirty="0">
                          <a:solidFill>
                            <a:schemeClr val="accent1"/>
                          </a:solidFill>
                          <a:effectLst/>
                          <a:highlight>
                            <a:srgbClr val="FFFFFF"/>
                          </a:highlight>
                          <a:latin typeface="Georgia"/>
                        </a:rPr>
                        <a:t>Preview and use text features including table of contents, headings, pictures, captions, maps, indices, and charts. </a:t>
                      </a:r>
                    </a:p>
                    <a:p>
                      <a:pPr marL="285750" lvl="0" indent="-285750" algn="l">
                        <a:lnSpc>
                          <a:spcPct val="100000"/>
                        </a:lnSpc>
                        <a:spcBef>
                          <a:spcPts val="0"/>
                        </a:spcBef>
                        <a:spcAft>
                          <a:spcPts val="0"/>
                        </a:spcAft>
                        <a:buFont typeface="+mj-lt"/>
                        <a:buAutoNum type="alphaLcPeriod" startAt="3"/>
                      </a:pPr>
                      <a:r>
                        <a:rPr lang="en-US" sz="1100" b="0" i="0" u="none" strike="noStrike" noProof="0" dirty="0">
                          <a:solidFill>
                            <a:schemeClr val="accent1"/>
                          </a:solidFill>
                          <a:effectLst/>
                          <a:highlight>
                            <a:srgbClr val="FFFFFF"/>
                          </a:highlight>
                          <a:latin typeface="Georgia"/>
                        </a:rPr>
                        <a:t>Ask and answer questions about what is read using the text for support. </a:t>
                      </a:r>
                    </a:p>
                    <a:p>
                      <a:pPr marL="285750" lvl="0" indent="-285750" algn="l">
                        <a:lnSpc>
                          <a:spcPct val="100000"/>
                        </a:lnSpc>
                        <a:spcBef>
                          <a:spcPts val="0"/>
                        </a:spcBef>
                        <a:spcAft>
                          <a:spcPts val="0"/>
                        </a:spcAft>
                        <a:buFont typeface="+mj-lt"/>
                        <a:buAutoNum type="alphaLcPeriod" startAt="3"/>
                      </a:pPr>
                      <a:r>
                        <a:rPr lang="en-US" sz="1100" b="0" i="0" u="none" strike="noStrike" noProof="0" dirty="0">
                          <a:solidFill>
                            <a:schemeClr val="accent1"/>
                          </a:solidFill>
                          <a:effectLst/>
                          <a:highlight>
                            <a:srgbClr val="FFFFFF"/>
                          </a:highlight>
                          <a:latin typeface="Georgia"/>
                        </a:rPr>
                        <a:t>Draw conclusions using the text for support. </a:t>
                      </a:r>
                    </a:p>
                    <a:p>
                      <a:pPr marL="285750" lvl="0" indent="-285750" algn="l">
                        <a:lnSpc>
                          <a:spcPct val="100000"/>
                        </a:lnSpc>
                        <a:spcBef>
                          <a:spcPts val="0"/>
                        </a:spcBef>
                        <a:spcAft>
                          <a:spcPts val="0"/>
                        </a:spcAft>
                        <a:buFont typeface="+mj-lt"/>
                        <a:buAutoNum type="alphaLcPeriod" startAt="9"/>
                      </a:pPr>
                      <a:r>
                        <a:rPr lang="en-US" sz="1100" b="0" i="0" u="none" strike="noStrike" noProof="0" dirty="0">
                          <a:solidFill>
                            <a:schemeClr val="accent1"/>
                          </a:solidFill>
                          <a:effectLst/>
                          <a:highlight>
                            <a:srgbClr val="FFFFFF"/>
                          </a:highlight>
                          <a:latin typeface="Georgia"/>
                        </a:rPr>
                        <a:t>Use reading strategies to monitor comprehension throughout the reading process. </a:t>
                      </a:r>
                    </a:p>
                    <a:p>
                      <a:pPr marL="285750" lvl="0" indent="-285750" algn="l">
                        <a:lnSpc>
                          <a:spcPct val="100000"/>
                        </a:lnSpc>
                        <a:spcBef>
                          <a:spcPts val="0"/>
                        </a:spcBef>
                        <a:spcAft>
                          <a:spcPts val="0"/>
                        </a:spcAft>
                        <a:buFont typeface="+mj-lt"/>
                        <a:buAutoNum type="alphaLcPeriod" startAt="9"/>
                      </a:pPr>
                      <a:r>
                        <a:rPr lang="en-US" sz="1100" b="0" i="0" u="none" strike="noStrike" noProof="0" dirty="0">
                          <a:solidFill>
                            <a:schemeClr val="accent1"/>
                          </a:solidFill>
                          <a:effectLst/>
                          <a:highlight>
                            <a:srgbClr val="FFFFFF"/>
                          </a:highlight>
                          <a:latin typeface="Georgia"/>
                        </a:rPr>
                        <a:t>Read for fluency, accuracy, and meaningful expression. </a:t>
                      </a:r>
                      <a:br>
                        <a:rPr lang="en-US" sz="1100" dirty="0">
                          <a:effectLst/>
                          <a:highlight>
                            <a:srgbClr val="FFFFFF"/>
                          </a:highlight>
                        </a:rPr>
                      </a:br>
                      <a:endParaRPr lang="en-US" sz="110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sz="1400"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3.DSR- The student will build knowledge and comprehension skills from reading and listening to a range of challenging, content-rich texts.  This includes fluently reading and gathering evidence from grade-level complex texts and reading widely on topics to gain purposeful knowledge and vocabulary, and using reading strategies when comprehension breaks down.</a:t>
                      </a:r>
                    </a:p>
                    <a:p>
                      <a:pPr marL="285750" lvl="0" indent="-285750" algn="l">
                        <a:lnSpc>
                          <a:spcPct val="100000"/>
                        </a:lnSpc>
                        <a:spcBef>
                          <a:spcPts val="0"/>
                        </a:spcBef>
                        <a:spcAft>
                          <a:spcPts val="0"/>
                        </a:spcAft>
                        <a:buFont typeface="+mj-lt"/>
                        <a:buAutoNum type="alphaUcPeriod" startAt="4"/>
                      </a:pPr>
                      <a:r>
                        <a:rPr lang="en-US" sz="1100" b="0" i="0" u="none" strike="noStrike" noProof="0" dirty="0">
                          <a:solidFill>
                            <a:schemeClr val="accent1"/>
                          </a:solidFill>
                          <a:effectLst/>
                          <a:highlight>
                            <a:srgbClr val="FFFFFF"/>
                          </a:highlight>
                          <a:latin typeface="Georgia"/>
                        </a:rPr>
                        <a:t>Regularly engage in listening to a series of conceptually related texts organized around topics of study to build knowledge and vocabulary. Use background knowledge as context for new learning </a:t>
                      </a:r>
                      <a:r>
                        <a:rPr lang="en-US" sz="1100" b="1" i="0" u="none" strike="noStrike" noProof="0" dirty="0">
                          <a:solidFill>
                            <a:schemeClr val="accent1"/>
                          </a:solidFill>
                          <a:effectLst/>
                          <a:highlight>
                            <a:srgbClr val="FFFFFF"/>
                          </a:highlight>
                          <a:latin typeface="Georgia"/>
                        </a:rPr>
                        <a:t>(Deep Reading on Topics to Build Knowledge and Vocabulary, K-12)</a:t>
                      </a:r>
                      <a:r>
                        <a:rPr lang="en-US" sz="1100" b="0" i="0" u="none" strike="noStrike" noProof="0" dirty="0">
                          <a:solidFill>
                            <a:schemeClr val="accent1"/>
                          </a:solidFill>
                          <a:effectLst/>
                          <a:highlight>
                            <a:srgbClr val="FFFFFF"/>
                          </a:highlight>
                          <a:latin typeface="Georgia"/>
                        </a:rPr>
                        <a:t>.</a:t>
                      </a:r>
                    </a:p>
                    <a:p>
                      <a:pPr marL="287338" lvl="0" indent="-280988" algn="l">
                        <a:lnSpc>
                          <a:spcPct val="100000"/>
                        </a:lnSpc>
                        <a:spcBef>
                          <a:spcPts val="0"/>
                        </a:spcBef>
                        <a:spcAft>
                          <a:spcPts val="0"/>
                        </a:spcAft>
                        <a:buAutoNum type="alphaUcPeriod" startAt="4"/>
                      </a:pPr>
                      <a:r>
                        <a:rPr lang="en-US" sz="1100" b="0" i="0" u="none" strike="noStrike" noProof="0" dirty="0">
                          <a:solidFill>
                            <a:schemeClr val="accent1"/>
                          </a:solidFill>
                          <a:effectLst/>
                          <a:highlight>
                            <a:srgbClr val="FFFFFF"/>
                          </a:highlight>
                          <a:latin typeface="Georgia"/>
                        </a:rPr>
                        <a:t>Use reading strategies as needed to monitor comprehension when encountering challenging sections of text. These sense-making strategies attended to common text organizational structures, summarizing, asking questions of the text, and others.  </a:t>
                      </a:r>
                      <a:r>
                        <a:rPr lang="en-US" sz="1100" b="1" i="0" u="none" strike="noStrike" noProof="0" dirty="0">
                          <a:solidFill>
                            <a:schemeClr val="accent1"/>
                          </a:solidFill>
                          <a:effectLst/>
                          <a:highlight>
                            <a:srgbClr val="FFFFFF"/>
                          </a:highlight>
                          <a:latin typeface="Georgia"/>
                        </a:rPr>
                        <a:t>(Reading Strategies, 3-12)</a:t>
                      </a:r>
                      <a:r>
                        <a:rPr lang="en-US" sz="1100" b="0" i="0" u="none" strike="noStrike" noProof="0" dirty="0">
                          <a:solidFill>
                            <a:schemeClr val="accent1"/>
                          </a:solidFill>
                          <a:effectLst/>
                          <a:highlight>
                            <a:srgbClr val="FFFFFF"/>
                          </a:highlight>
                          <a:latin typeface="Georgia"/>
                        </a:rPr>
                        <a:t>. </a:t>
                      </a:r>
                    </a:p>
                    <a:p>
                      <a:pPr marL="225425" lvl="0" indent="-219075" algn="l">
                        <a:lnSpc>
                          <a:spcPct val="100000"/>
                        </a:lnSpc>
                        <a:spcBef>
                          <a:spcPts val="0"/>
                        </a:spcBef>
                        <a:spcAft>
                          <a:spcPts val="0"/>
                        </a:spcAft>
                        <a:buAutoNum type="alphaUcPeriod" startAt="4"/>
                      </a:pPr>
                      <a:endParaRPr lang="en-US" sz="1100" b="0" i="0" u="none" strike="noStrike" noProof="0" dirty="0">
                        <a:solidFill>
                          <a:schemeClr val="accent1"/>
                        </a:solidFill>
                        <a:effectLst/>
                        <a:highlight>
                          <a:srgbClr val="FFFFFF"/>
                        </a:highlight>
                        <a:latin typeface="Georgia"/>
                      </a:endParaRPr>
                    </a:p>
                    <a:p>
                      <a:pPr marL="6350" lvl="0" indent="0" algn="l">
                        <a:lnSpc>
                          <a:spcPct val="100000"/>
                        </a:lnSpc>
                        <a:spcBef>
                          <a:spcPts val="0"/>
                        </a:spcBef>
                        <a:spcAft>
                          <a:spcPts val="0"/>
                        </a:spcAft>
                        <a:buNone/>
                      </a:pPr>
                      <a:r>
                        <a:rPr lang="en-US" sz="1100" b="1" i="0" u="none" strike="noStrike" noProof="0" dirty="0">
                          <a:solidFill>
                            <a:schemeClr val="accent1"/>
                          </a:solidFill>
                          <a:effectLst/>
                          <a:highlight>
                            <a:srgbClr val="FFFFFF"/>
                          </a:highlight>
                          <a:latin typeface="Georgia"/>
                        </a:rPr>
                        <a:t>*Note: These standards will be applied when students are reading, writing, collaborating, and researching as described in the remaining standards. </a:t>
                      </a:r>
                      <a:endParaRPr lang="en-US" b="1"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660478"/>
            <a:ext cx="11456505" cy="160043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52388" lvl="1" indent="-52388">
              <a:buFont typeface="Arial"/>
              <a:buChar char="•"/>
            </a:pPr>
            <a:r>
              <a:rPr lang="en-US" sz="1600" b="1" dirty="0">
                <a:solidFill>
                  <a:srgbClr val="FFFFFF"/>
                </a:solidFill>
                <a:latin typeface="Georgia"/>
                <a:cs typeface="Arial"/>
              </a:rPr>
              <a:t>3.DSR D- Specifies building word knowledge by reading texts on the same topic or theme. </a:t>
            </a:r>
          </a:p>
          <a:p>
            <a:pPr marL="52388" lvl="1" indent="-52388">
              <a:buFont typeface="Arial"/>
              <a:buChar char="•"/>
            </a:pPr>
            <a:r>
              <a:rPr lang="en-US" sz="1600" b="1" dirty="0">
                <a:solidFill>
                  <a:srgbClr val="FFFFFF"/>
                </a:solidFill>
                <a:latin typeface="Georgia"/>
                <a:cs typeface="Arial"/>
              </a:rPr>
              <a:t>3.DSR E- Addresses skills in 3.5k and 3.6i from the 2017 English Standards of Learning; includes specific strategies such as looking at text organizational structures, summarizing, and asking questions of the text. </a:t>
            </a:r>
            <a:endParaRPr lang="en-US" dirty="0"/>
          </a:p>
          <a:p>
            <a:r>
              <a:rPr lang="en-US" sz="1600" dirty="0"/>
              <a:t> </a:t>
            </a:r>
          </a:p>
        </p:txBody>
      </p:sp>
      <p:sp>
        <p:nvSpPr>
          <p:cNvPr id="2" name="TextBox 2">
            <a:extLst>
              <a:ext uri="{FF2B5EF4-FFF2-40B4-BE49-F238E27FC236}">
                <a16:creationId xmlns:a16="http://schemas.microsoft.com/office/drawing/2014/main" id="{44F8C66B-EBCC-62A1-17BB-D49A6F89997F}"/>
              </a:ext>
            </a:extLst>
          </p:cNvPr>
          <p:cNvSpPr txBox="1"/>
          <p:nvPr/>
        </p:nvSpPr>
        <p:spPr>
          <a:xfrm>
            <a:off x="4112587" y="39985"/>
            <a:ext cx="396240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mj-lt"/>
              </a:rPr>
              <a:t>DSR Slide 2 of 2</a:t>
            </a:r>
          </a:p>
        </p:txBody>
      </p:sp>
      <p:pic>
        <p:nvPicPr>
          <p:cNvPr id="3" name="Recorded Sound">
            <a:hlinkClick r:id="" action="ppaction://media"/>
            <a:extLst>
              <a:ext uri="{FF2B5EF4-FFF2-40B4-BE49-F238E27FC236}">
                <a16:creationId xmlns:a16="http://schemas.microsoft.com/office/drawing/2014/main" id="{2812E757-02E4-405B-ADD5-E99DE81DDE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3" y="39985"/>
            <a:ext cx="609600" cy="609600"/>
          </a:xfrm>
          <a:prstGeom prst="rect">
            <a:avLst/>
          </a:prstGeom>
        </p:spPr>
      </p:pic>
    </p:spTree>
    <p:extLst>
      <p:ext uri="{BB962C8B-B14F-4D97-AF65-F5344CB8AC3E}">
        <p14:creationId xmlns:p14="http://schemas.microsoft.com/office/powerpoint/2010/main" val="35509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15</a:t>
            </a:fld>
            <a:endParaRPr lang="en-US"/>
          </a:p>
        </p:txBody>
      </p:sp>
      <p:pic>
        <p:nvPicPr>
          <p:cNvPr id="5" name="Recorded Sound">
            <a:hlinkClick r:id="" action="ppaction://media"/>
            <a:extLst>
              <a:ext uri="{FF2B5EF4-FFF2-40B4-BE49-F238E27FC236}">
                <a16:creationId xmlns:a16="http://schemas.microsoft.com/office/drawing/2014/main" id="{6BFE9155-4244-47F9-9CC4-05B3513544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6331" y="223345"/>
            <a:ext cx="609600" cy="609600"/>
          </a:xfrm>
          <a:prstGeom prst="rect">
            <a:avLst/>
          </a:prstGeom>
        </p:spPr>
      </p:pic>
    </p:spTree>
    <p:extLst>
      <p:ext uri="{BB962C8B-B14F-4D97-AF65-F5344CB8AC3E}">
        <p14:creationId xmlns:p14="http://schemas.microsoft.com/office/powerpoint/2010/main" val="358701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068363429"/>
              </p:ext>
            </p:extLst>
          </p:nvPr>
        </p:nvGraphicFramePr>
        <p:xfrm>
          <a:off x="353391" y="509458"/>
          <a:ext cx="11452080" cy="46329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3.4 The student will expand vocabulary when reading. </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knowledge of homophones.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knowledge of roots, affixes, synonyms, and antonyms to determine the meaning of new words.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Apply meaning clues, language structure, and phonetic strategies to determine the meaning of new words.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context to clarify meaning of unfamiliar words.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Discuss meanings of words and develop vocabulary by listening to and reading a variety of texts.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vocabulary from other content areas.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word-reference resources, including the glossary, dictionary, and thesaurus. </a:t>
                      </a: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Georgia"/>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3.RV.1- Vocabulary Development and Word Analysis</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Develop general academic language and content specific vocabulary by listening to, reading, and discussing a variety of texts relevant to a grade three topic or subject area.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Discuss meanings of complex words and phrases acquired through conversations and literature.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Determine the meaning of complex words using frequently occurring root words and inflectional affixes (e.g., </a:t>
                      </a:r>
                      <a:r>
                        <a:rPr lang="en-US" sz="1100" b="0" i="1" u="none" strike="noStrike" noProof="0" dirty="0">
                          <a:solidFill>
                            <a:schemeClr val="accent1"/>
                          </a:solidFill>
                          <a:effectLst/>
                          <a:highlight>
                            <a:srgbClr val="FFFFFF"/>
                          </a:highlight>
                          <a:latin typeface="Georgia"/>
                        </a:rPr>
                        <a:t>-s, -</a:t>
                      </a:r>
                      <a:r>
                        <a:rPr lang="en-US" sz="1100" b="0" i="1" u="none" strike="noStrike" noProof="0" dirty="0" err="1">
                          <a:solidFill>
                            <a:schemeClr val="accent1"/>
                          </a:solidFill>
                          <a:effectLst/>
                          <a:highlight>
                            <a:srgbClr val="FFFFFF"/>
                          </a:highlight>
                          <a:latin typeface="Georgia"/>
                        </a:rPr>
                        <a:t>ing</a:t>
                      </a:r>
                      <a:r>
                        <a:rPr lang="en-US" sz="1100" b="0" i="1" u="none" strike="noStrike" noProof="0" dirty="0">
                          <a:solidFill>
                            <a:schemeClr val="accent1"/>
                          </a:solidFill>
                          <a:effectLst/>
                          <a:highlight>
                            <a:srgbClr val="FFFFFF"/>
                          </a:highlight>
                          <a:latin typeface="Georgia"/>
                        </a:rPr>
                        <a:t>, -ed</a:t>
                      </a:r>
                      <a:r>
                        <a:rPr lang="en-US" sz="1100" b="0" i="0" u="none" strike="noStrike" noProof="0" dirty="0">
                          <a:solidFill>
                            <a:schemeClr val="accent1"/>
                          </a:solidFill>
                          <a:effectLst/>
                          <a:highlight>
                            <a:srgbClr val="FFFFFF"/>
                          </a:highlight>
                          <a:latin typeface="Georgia"/>
                        </a:rPr>
                        <a:t>).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the context of a sentence to apply knowledge of homophones.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Apply knowledge of morphology, synonyms, and antonyms to determine the meaning of complex words. </a:t>
                      </a:r>
                      <a:endParaRPr lang="en-US" dirty="0"/>
                    </a:p>
                    <a:p>
                      <a:pPr lvl="0" algn="l">
                        <a:lnSpc>
                          <a:spcPct val="100000"/>
                        </a:lnSpc>
                        <a:spcBef>
                          <a:spcPts val="0"/>
                        </a:spcBef>
                        <a:spcAft>
                          <a:spcPts val="0"/>
                        </a:spcAft>
                        <a:buClr>
                          <a:srgbClr val="003C71"/>
                        </a:buClr>
                        <a:buAutoNum type="alphaUcPeriod"/>
                      </a:pPr>
                      <a:endParaRPr lang="en-US" dirty="0"/>
                    </a:p>
                    <a:p>
                      <a:pPr marL="285750" lvl="0" indent="-285750" algn="l">
                        <a:lnSpc>
                          <a:spcPct val="100000"/>
                        </a:lnSpc>
                        <a:spcBef>
                          <a:spcPts val="0"/>
                        </a:spcBef>
                        <a:spcAft>
                          <a:spcPts val="0"/>
                        </a:spcAft>
                        <a:buClr>
                          <a:srgbClr val="003C71"/>
                        </a:buClr>
                        <a:buAutoNum type="alphaUcPeriod"/>
                      </a:pPr>
                      <a:endParaRPr lang="en-US" dirty="0"/>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br>
                        <a:rPr lang="en-US" dirty="0">
                          <a:solidFill>
                            <a:srgbClr val="003C7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234822"/>
            <a:ext cx="11456505" cy="212365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173038" lvl="1" indent="-120650">
              <a:buFont typeface="Arial"/>
              <a:buChar char="•"/>
            </a:pPr>
            <a:r>
              <a:rPr lang="en-US" sz="1600" b="1" dirty="0">
                <a:solidFill>
                  <a:srgbClr val="FFFFFF"/>
                </a:solidFill>
                <a:latin typeface="Georgia"/>
                <a:cs typeface="Arial"/>
              </a:rPr>
              <a:t>3.RV.1 A/B- Addresses skills in 3.4c, 3.4e, and 3.4f from the 2017 English Standards of Learning; specifies academic/content specific language and using discussion as a way of understanding complex words/phrases. </a:t>
            </a:r>
            <a:endParaRPr lang="en-US" dirty="0">
              <a:latin typeface="Georgia"/>
            </a:endParaRPr>
          </a:p>
          <a:p>
            <a:pPr marL="173038" lvl="1" indent="-120650">
              <a:buFont typeface="Arial"/>
              <a:buChar char="•"/>
            </a:pPr>
            <a:r>
              <a:rPr lang="en-US" sz="1600" b="1" dirty="0">
                <a:solidFill>
                  <a:srgbClr val="FFFFFF"/>
                </a:solidFill>
                <a:latin typeface="Georgia"/>
                <a:cs typeface="Arial"/>
              </a:rPr>
              <a:t>3.RV.1 C- Addresses skills in 3.4b from the 2017 English Standards of Learning.</a:t>
            </a:r>
          </a:p>
          <a:p>
            <a:pPr marL="173038" lvl="1" indent="-120650">
              <a:buFont typeface="Arial"/>
              <a:buChar char="•"/>
            </a:pPr>
            <a:r>
              <a:rPr lang="en-US" sz="1600" b="1" dirty="0">
                <a:solidFill>
                  <a:srgbClr val="FFFFFF"/>
                </a:solidFill>
                <a:latin typeface="Georgia"/>
                <a:cs typeface="Arial"/>
              </a:rPr>
              <a:t>3.RV.1 D- Addresses skills in 3.4a from the 2017 English Standards of Learning.</a:t>
            </a:r>
          </a:p>
          <a:p>
            <a:pPr marL="173038" lvl="1" indent="-120650">
              <a:buFont typeface="Arial"/>
              <a:buChar char="•"/>
            </a:pPr>
            <a:r>
              <a:rPr lang="en-US" sz="1600" b="1" dirty="0">
                <a:solidFill>
                  <a:srgbClr val="FFFFFF"/>
                </a:solidFill>
                <a:latin typeface="Georgia"/>
                <a:cs typeface="Arial"/>
              </a:rPr>
              <a:t>3.RV.1 E- Combines skills in 3.4b and 3.4c from the 2017 English Standards of Learning.</a:t>
            </a:r>
            <a:endParaRPr lang="en-US" dirty="0"/>
          </a:p>
          <a:p>
            <a:pPr marL="52388"/>
            <a:endParaRPr lang="en-US" sz="1000" b="1" dirty="0">
              <a:solidFill>
                <a:srgbClr val="FFFFFF"/>
              </a:solidFill>
              <a:latin typeface="Georgia"/>
              <a:cs typeface="Arial"/>
            </a:endParaRPr>
          </a:p>
        </p:txBody>
      </p:sp>
      <p:sp>
        <p:nvSpPr>
          <p:cNvPr id="2" name="TextBox 2">
            <a:extLst>
              <a:ext uri="{FF2B5EF4-FFF2-40B4-BE49-F238E27FC236}">
                <a16:creationId xmlns:a16="http://schemas.microsoft.com/office/drawing/2014/main" id="{B51E0A38-DA65-0B99-5AE0-1ABD25F98952}"/>
              </a:ext>
            </a:extLst>
          </p:cNvPr>
          <p:cNvSpPr txBox="1"/>
          <p:nvPr/>
        </p:nvSpPr>
        <p:spPr>
          <a:xfrm>
            <a:off x="4112587" y="39985"/>
            <a:ext cx="396240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mj-lt"/>
              </a:rPr>
              <a:t>RV Slide 1 of 2</a:t>
            </a:r>
          </a:p>
        </p:txBody>
      </p:sp>
      <p:pic>
        <p:nvPicPr>
          <p:cNvPr id="3" name="Recorded Sound">
            <a:hlinkClick r:id="" action="ppaction://media"/>
            <a:extLst>
              <a:ext uri="{FF2B5EF4-FFF2-40B4-BE49-F238E27FC236}">
                <a16:creationId xmlns:a16="http://schemas.microsoft.com/office/drawing/2014/main" id="{5BCEDAF3-12D0-45AD-95D7-4A21DE3C1D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5394" y="161340"/>
            <a:ext cx="609600" cy="609600"/>
          </a:xfrm>
          <a:prstGeom prst="rect">
            <a:avLst/>
          </a:prstGeom>
        </p:spPr>
      </p:pic>
    </p:spTree>
    <p:extLst>
      <p:ext uri="{BB962C8B-B14F-4D97-AF65-F5344CB8AC3E}">
        <p14:creationId xmlns:p14="http://schemas.microsoft.com/office/powerpoint/2010/main" val="24637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536325824"/>
              </p:ext>
            </p:extLst>
          </p:nvPr>
        </p:nvGraphicFramePr>
        <p:xfrm>
          <a:off x="353391" y="581345"/>
          <a:ext cx="11452080" cy="46329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3.4 The student will expand vocabulary when reading. </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knowledge of homophones.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knowledge of roots, affixes, synonyms, and antonyms to determine the meaning of new words.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Apply meaning clues, language structure, and phonetic strategies to determine the meaning of new words.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context to clarify meaning of unfamiliar words.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Discuss meanings of words and develop vocabulary by listening to and reading a variety of texts.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vocabulary from other content areas. </a:t>
                      </a: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word-reference resources, including the glossary, dictionary, and thesaurus. </a:t>
                      </a: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Georgia"/>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3.RV.1- Vocabulary Development and Word Analysis</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startAt="6"/>
                      </a:pPr>
                      <a:r>
                        <a:rPr lang="en-US" sz="1100" b="0" i="0" u="none" strike="noStrike" noProof="0" dirty="0">
                          <a:solidFill>
                            <a:schemeClr val="accent1"/>
                          </a:solidFill>
                          <a:effectLst/>
                          <a:highlight>
                            <a:srgbClr val="FFFFFF"/>
                          </a:highlight>
                          <a:latin typeface="Georgia"/>
                        </a:rPr>
                        <a:t>Develop breadth of vocabulary knowledge by listening to and reading high quality, complex text. </a:t>
                      </a:r>
                    </a:p>
                    <a:p>
                      <a:pPr marL="285750" lvl="0" indent="-285750" algn="l">
                        <a:lnSpc>
                          <a:spcPct val="100000"/>
                        </a:lnSpc>
                        <a:spcBef>
                          <a:spcPts val="0"/>
                        </a:spcBef>
                        <a:spcAft>
                          <a:spcPts val="0"/>
                        </a:spcAft>
                        <a:buAutoNum type="alphaUcPeriod" startAt="6"/>
                      </a:pPr>
                      <a:r>
                        <a:rPr lang="en-US" sz="1100" b="0" i="0" u="none" strike="noStrike" noProof="0" dirty="0">
                          <a:solidFill>
                            <a:schemeClr val="accent1"/>
                          </a:solidFill>
                          <a:effectLst/>
                          <a:highlight>
                            <a:srgbClr val="FFFFFF"/>
                          </a:highlight>
                          <a:latin typeface="Georgia"/>
                        </a:rPr>
                        <a:t>Distinguish shades of meaning among verbs and adjectives. </a:t>
                      </a:r>
                    </a:p>
                    <a:p>
                      <a:pPr marL="285750" lvl="0" indent="-285750" algn="l">
                        <a:lnSpc>
                          <a:spcPct val="100000"/>
                        </a:lnSpc>
                        <a:spcBef>
                          <a:spcPts val="0"/>
                        </a:spcBef>
                        <a:spcAft>
                          <a:spcPts val="0"/>
                        </a:spcAft>
                        <a:buAutoNum type="alphaUcPeriod" startAt="6"/>
                      </a:pPr>
                      <a:r>
                        <a:rPr lang="en-US" sz="1100" b="0" i="0" u="none" strike="noStrike" noProof="0" dirty="0">
                          <a:solidFill>
                            <a:schemeClr val="accent1"/>
                          </a:solidFill>
                          <a:effectLst/>
                          <a:highlight>
                            <a:srgbClr val="FFFFFF"/>
                          </a:highlight>
                          <a:latin typeface="Georgia"/>
                        </a:rPr>
                        <a:t>Use strategies to infer word meanings. </a:t>
                      </a:r>
                    </a:p>
                    <a:p>
                      <a:pPr marL="285750" lvl="0" indent="-285750" algn="l">
                        <a:lnSpc>
                          <a:spcPct val="100000"/>
                        </a:lnSpc>
                        <a:spcBef>
                          <a:spcPts val="0"/>
                        </a:spcBef>
                        <a:spcAft>
                          <a:spcPts val="0"/>
                        </a:spcAft>
                        <a:buAutoNum type="alphaUcPeriod" startAt="6"/>
                      </a:pPr>
                      <a:r>
                        <a:rPr lang="en-US" sz="1100" b="0" i="0" u="none" strike="noStrike" noProof="0" dirty="0">
                          <a:solidFill>
                            <a:schemeClr val="accent1"/>
                          </a:solidFill>
                          <a:effectLst/>
                          <a:highlight>
                            <a:srgbClr val="FFFFFF"/>
                          </a:highlight>
                          <a:latin typeface="Georgia"/>
                        </a:rPr>
                        <a:t>Use glossaries, beginning dictionaries, and thesauruses, both print and digital, to determine or clarify the meaning of words and phrases. </a:t>
                      </a:r>
                    </a:p>
                    <a:p>
                      <a:pPr marL="285750" lvl="0" indent="-285750" algn="l">
                        <a:lnSpc>
                          <a:spcPct val="100000"/>
                        </a:lnSpc>
                        <a:spcBef>
                          <a:spcPts val="0"/>
                        </a:spcBef>
                        <a:spcAft>
                          <a:spcPts val="0"/>
                        </a:spcAft>
                        <a:buAutoNum type="alphaUcPeriod" startAt="6"/>
                      </a:pPr>
                      <a:r>
                        <a:rPr lang="en-US" sz="1100" b="0" i="0" u="none" strike="noStrike" noProof="0" dirty="0">
                          <a:solidFill>
                            <a:schemeClr val="accent1"/>
                          </a:solidFill>
                          <a:effectLst/>
                          <a:highlight>
                            <a:srgbClr val="FFFFFF"/>
                          </a:highlight>
                          <a:latin typeface="Georgia"/>
                        </a:rPr>
                        <a:t>Use newly learned words and phrases in discussions and speaking activities. </a:t>
                      </a:r>
                      <a:endParaRPr lang="en-US" dirty="0">
                        <a:solidFill>
                          <a:srgbClr val="000000"/>
                        </a:solidFill>
                        <a:latin typeface="Georgia"/>
                      </a:endParaRPr>
                    </a:p>
                    <a:p>
                      <a:pPr lvl="0" algn="l">
                        <a:lnSpc>
                          <a:spcPct val="100000"/>
                        </a:lnSpc>
                        <a:spcBef>
                          <a:spcPts val="0"/>
                        </a:spcBef>
                        <a:spcAft>
                          <a:spcPts val="0"/>
                        </a:spcAft>
                        <a:buClr>
                          <a:srgbClr val="003C71"/>
                        </a:buClr>
                        <a:buAutoNum type="alphaUcPeriod" startAt="6"/>
                      </a:pPr>
                      <a:endParaRPr lang="en-US" dirty="0"/>
                    </a:p>
                    <a:p>
                      <a:pPr lvl="0" algn="l">
                        <a:lnSpc>
                          <a:spcPct val="100000"/>
                        </a:lnSpc>
                        <a:spcBef>
                          <a:spcPts val="0"/>
                        </a:spcBef>
                        <a:spcAft>
                          <a:spcPts val="0"/>
                        </a:spcAft>
                        <a:buClr>
                          <a:srgbClr val="003C71"/>
                        </a:buClr>
                        <a:buAutoNum type="alphaUcPeriod" startAt="6"/>
                      </a:pPr>
                      <a:endParaRPr lang="en-US" dirty="0"/>
                    </a:p>
                    <a:p>
                      <a:pPr marL="285750" lvl="0" indent="-285750" algn="l">
                        <a:lnSpc>
                          <a:spcPct val="100000"/>
                        </a:lnSpc>
                        <a:spcBef>
                          <a:spcPts val="0"/>
                        </a:spcBef>
                        <a:spcAft>
                          <a:spcPts val="0"/>
                        </a:spcAft>
                        <a:buClr>
                          <a:srgbClr val="003C71"/>
                        </a:buClr>
                        <a:buAutoNum type="alphaUcPeriod" startAt="6"/>
                      </a:pPr>
                      <a:endParaRPr lang="en-US" dirty="0"/>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br>
                        <a:rPr lang="en-US" dirty="0">
                          <a:solidFill>
                            <a:srgbClr val="003C7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7747" y="4029365"/>
            <a:ext cx="11456505" cy="236988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173038" indent="-120650">
              <a:buFont typeface="Arial"/>
              <a:buChar char="•"/>
            </a:pPr>
            <a:r>
              <a:rPr lang="en-US" sz="1600" b="1" dirty="0">
                <a:solidFill>
                  <a:srgbClr val="FFFFFF"/>
                </a:solidFill>
                <a:latin typeface="Georgia"/>
                <a:cs typeface="Arial"/>
              </a:rPr>
              <a:t>3.RV.1 F- New standard that addresses increasing breadth of vocabulary knowledge.</a:t>
            </a:r>
          </a:p>
          <a:p>
            <a:pPr marL="173038" indent="-120650">
              <a:buFont typeface="Arial"/>
              <a:buChar char="•"/>
            </a:pPr>
            <a:r>
              <a:rPr lang="en-US" sz="1600" b="1" dirty="0">
                <a:solidFill>
                  <a:srgbClr val="FFFFFF"/>
                </a:solidFill>
                <a:latin typeface="Georgia"/>
                <a:cs typeface="Arial"/>
              </a:rPr>
              <a:t>3.RV.1 G- New standard that applies understanding of shades of meaning or various degrees of verbs and adjectives. </a:t>
            </a:r>
          </a:p>
          <a:p>
            <a:pPr marL="173038" indent="-120650">
              <a:buFont typeface="Arial"/>
              <a:buChar char="•"/>
            </a:pPr>
            <a:r>
              <a:rPr lang="en-US" sz="1600" b="1" dirty="0">
                <a:solidFill>
                  <a:srgbClr val="FFFFFF"/>
                </a:solidFill>
                <a:latin typeface="Georgia"/>
                <a:cs typeface="Arial"/>
              </a:rPr>
              <a:t>3.RV.1 H- New standard that applies the use of strategies learned to determine meanings of words. </a:t>
            </a:r>
          </a:p>
          <a:p>
            <a:pPr marL="173038" indent="-120650">
              <a:buFont typeface="Arial"/>
              <a:buChar char="•"/>
            </a:pPr>
            <a:r>
              <a:rPr lang="en-US" sz="1600" b="1" dirty="0">
                <a:solidFill>
                  <a:srgbClr val="FFFFFF"/>
                </a:solidFill>
                <a:latin typeface="Georgia"/>
                <a:cs typeface="Arial"/>
              </a:rPr>
              <a:t>3.RV.1 I- Addresses skills in 3.4g from the 2017 English Standards of Learning. </a:t>
            </a:r>
          </a:p>
          <a:p>
            <a:pPr marL="173038" indent="-120650">
              <a:buFont typeface="Arial"/>
              <a:buChar char="•"/>
            </a:pPr>
            <a:r>
              <a:rPr lang="en-US" sz="1600" b="1" dirty="0">
                <a:solidFill>
                  <a:srgbClr val="FFFFFF"/>
                </a:solidFill>
                <a:latin typeface="Georgia"/>
                <a:cs typeface="Arial"/>
              </a:rPr>
              <a:t>3.RV.1 J- New standard that applies appropriate use of new words/phrases in conversations and when speaking. </a:t>
            </a:r>
          </a:p>
          <a:p>
            <a:pPr marL="52388"/>
            <a:endParaRPr lang="en-US" sz="1000" b="1" dirty="0">
              <a:solidFill>
                <a:srgbClr val="FFFFFF"/>
              </a:solidFill>
              <a:latin typeface="Georgia"/>
              <a:cs typeface="Arial"/>
            </a:endParaRPr>
          </a:p>
        </p:txBody>
      </p:sp>
      <p:sp>
        <p:nvSpPr>
          <p:cNvPr id="2" name="TextBox 2">
            <a:extLst>
              <a:ext uri="{FF2B5EF4-FFF2-40B4-BE49-F238E27FC236}">
                <a16:creationId xmlns:a16="http://schemas.microsoft.com/office/drawing/2014/main" id="{B51E0A38-DA65-0B99-5AE0-1ABD25F98952}"/>
              </a:ext>
            </a:extLst>
          </p:cNvPr>
          <p:cNvSpPr txBox="1"/>
          <p:nvPr/>
        </p:nvSpPr>
        <p:spPr>
          <a:xfrm>
            <a:off x="4112587" y="39985"/>
            <a:ext cx="396240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mj-lt"/>
              </a:rPr>
              <a:t>RV Slide 2 of 2</a:t>
            </a:r>
          </a:p>
        </p:txBody>
      </p:sp>
      <p:pic>
        <p:nvPicPr>
          <p:cNvPr id="3" name="Recorded Sound">
            <a:hlinkClick r:id="" action="ppaction://media"/>
            <a:extLst>
              <a:ext uri="{FF2B5EF4-FFF2-40B4-BE49-F238E27FC236}">
                <a16:creationId xmlns:a16="http://schemas.microsoft.com/office/drawing/2014/main" id="{0198064A-28FD-488F-A21F-CF95908AE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95164"/>
            <a:ext cx="609600" cy="609600"/>
          </a:xfrm>
          <a:prstGeom prst="rect">
            <a:avLst/>
          </a:prstGeom>
        </p:spPr>
      </p:pic>
    </p:spTree>
    <p:extLst>
      <p:ext uri="{BB962C8B-B14F-4D97-AF65-F5344CB8AC3E}">
        <p14:creationId xmlns:p14="http://schemas.microsoft.com/office/powerpoint/2010/main" val="184933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18</a:t>
            </a:fld>
            <a:endParaRPr lang="en-US"/>
          </a:p>
        </p:txBody>
      </p:sp>
      <p:pic>
        <p:nvPicPr>
          <p:cNvPr id="5" name="Recorded Sound">
            <a:hlinkClick r:id="" action="ppaction://media"/>
            <a:extLst>
              <a:ext uri="{FF2B5EF4-FFF2-40B4-BE49-F238E27FC236}">
                <a16:creationId xmlns:a16="http://schemas.microsoft.com/office/drawing/2014/main" id="{051399BE-C6E9-420E-BCD9-87BF5B2649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160283"/>
            <a:ext cx="609600" cy="609600"/>
          </a:xfrm>
          <a:prstGeom prst="rect">
            <a:avLst/>
          </a:prstGeom>
        </p:spPr>
      </p:pic>
    </p:spTree>
    <p:extLst>
      <p:ext uri="{BB962C8B-B14F-4D97-AF65-F5344CB8AC3E}">
        <p14:creationId xmlns:p14="http://schemas.microsoft.com/office/powerpoint/2010/main" val="13119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7406736"/>
              </p:ext>
            </p:extLst>
          </p:nvPr>
        </p:nvGraphicFramePr>
        <p:xfrm>
          <a:off x="353391" y="265043"/>
          <a:ext cx="11452080" cy="42367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3.5 The student will read and demonstrate comprehension of fictional texts, literary nonfiction, and poetry.</a:t>
                      </a:r>
                      <a:endParaRPr lang="en-US" sz="1400" b="1" dirty="0">
                        <a:solidFill>
                          <a:schemeClr val="accent1"/>
                        </a:solidFill>
                        <a:latin typeface="Georgia"/>
                      </a:endParaRP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Set a purpose for reading. </a:t>
                      </a: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Make connections between reading selections. </a:t>
                      </a:r>
                    </a:p>
                    <a:p>
                      <a:pPr marL="228600" lvl="0" indent="-228600" algn="l">
                        <a:lnSpc>
                          <a:spcPct val="100000"/>
                        </a:lnSpc>
                        <a:spcBef>
                          <a:spcPts val="0"/>
                        </a:spcBef>
                        <a:spcAft>
                          <a:spcPts val="0"/>
                        </a:spcAft>
                        <a:buFont typeface="+mj-lt"/>
                        <a:buAutoNum type="alphaLcPeriod" startAt="4"/>
                      </a:pPr>
                      <a:r>
                        <a:rPr lang="en-US" sz="1100" b="0" i="0" u="none" strike="noStrike" noProof="0" dirty="0">
                          <a:solidFill>
                            <a:schemeClr val="accent1"/>
                          </a:solidFill>
                          <a:effectLst/>
                          <a:highlight>
                            <a:srgbClr val="FFFFFF"/>
                          </a:highlight>
                          <a:latin typeface="Georgia"/>
                        </a:rPr>
                        <a:t>Compare and contrast settings, characters, and plot events.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the narrator of a story. </a:t>
                      </a:r>
                    </a:p>
                    <a:p>
                      <a:pPr marL="228600" lvl="0" indent="-228600" algn="l">
                        <a:lnSpc>
                          <a:spcPct val="100000"/>
                        </a:lnSpc>
                        <a:spcBef>
                          <a:spcPts val="0"/>
                        </a:spcBef>
                        <a:spcAft>
                          <a:spcPts val="0"/>
                        </a:spcAft>
                        <a:buFont typeface="+mj-lt"/>
                        <a:buAutoNum type="alphaLcPeriod" startAt="9"/>
                      </a:pPr>
                      <a:r>
                        <a:rPr lang="en-US" sz="1100" b="0" i="0" u="none" strike="noStrike" noProof="0" dirty="0">
                          <a:solidFill>
                            <a:schemeClr val="accent1"/>
                          </a:solidFill>
                          <a:effectLst/>
                          <a:highlight>
                            <a:srgbClr val="FFFFFF"/>
                          </a:highlight>
                          <a:latin typeface="Georgia"/>
                        </a:rPr>
                        <a:t>Identify the conflict and resolution. </a:t>
                      </a:r>
                    </a:p>
                    <a:p>
                      <a:pPr marL="228600" lvl="0" indent="-228600" algn="l">
                        <a:lnSpc>
                          <a:spcPct val="100000"/>
                        </a:lnSpc>
                        <a:spcBef>
                          <a:spcPts val="0"/>
                        </a:spcBef>
                        <a:spcAft>
                          <a:spcPts val="0"/>
                        </a:spcAft>
                        <a:buFont typeface="+mj-lt"/>
                        <a:buAutoNum type="alphaLcPeriod" startAt="9"/>
                      </a:pPr>
                      <a:r>
                        <a:rPr lang="en-US" sz="1100" b="0" i="0" u="none" strike="noStrike" noProof="0" dirty="0">
                          <a:solidFill>
                            <a:schemeClr val="accent1"/>
                          </a:solidFill>
                          <a:effectLst/>
                          <a:highlight>
                            <a:srgbClr val="FFFFFF"/>
                          </a:highlight>
                          <a:latin typeface="Georgia"/>
                        </a:rPr>
                        <a:t>Identify the theme. </a:t>
                      </a: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startAt="9"/>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Times New Roman"/>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p>
                      <a:pPr fontAlgn="t"/>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2.RL.1- Key Ideas and Plot Details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Identify thematic topics of stories (e.g., friendship, survival, determination) and the lessons learned.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Identify the central conflict and resolution using events from the plot to summarize the text.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Describe a character’s attributes, including their traits, motivations, or feelings and how they develop throughout the text. </a:t>
                      </a:r>
                      <a:endParaRPr lang="en-US" dirty="0">
                        <a:latin typeface="Georgia"/>
                      </a:endParaRPr>
                    </a:p>
                    <a:p>
                      <a:pPr marL="342900" lvl="0" indent="-342900" algn="l">
                        <a:lnSpc>
                          <a:spcPct val="100000"/>
                        </a:lnSpc>
                        <a:spcBef>
                          <a:spcPts val="0"/>
                        </a:spcBef>
                        <a:spcAft>
                          <a:spcPts val="0"/>
                        </a:spcAft>
                        <a:buClr>
                          <a:srgbClr val="003C71"/>
                        </a:buClr>
                        <a:buFont typeface="+mj-lt"/>
                        <a:buAutoNum type="alphaUcPeriod"/>
                      </a:pPr>
                      <a:endParaRPr lang="en-US" dirty="0"/>
                    </a:p>
                    <a:p>
                      <a:pPr lvl="0" algn="l">
                        <a:lnSpc>
                          <a:spcPct val="100000"/>
                        </a:lnSpc>
                        <a:spcBef>
                          <a:spcPts val="0"/>
                        </a:spcBef>
                        <a:spcAft>
                          <a:spcPts val="0"/>
                        </a:spcAft>
                        <a:buClr>
                          <a:srgbClr val="003C71"/>
                        </a:buClr>
                        <a:buAutoNum type="alphaUcPeriod"/>
                      </a:pPr>
                      <a:endParaRPr lang="en-US" dirty="0"/>
                    </a:p>
                    <a:p>
                      <a:pPr lvl="0" algn="l">
                        <a:lnSpc>
                          <a:spcPct val="100000"/>
                        </a:lnSpc>
                        <a:spcBef>
                          <a:spcPts val="0"/>
                        </a:spcBef>
                        <a:spcAft>
                          <a:spcPts val="0"/>
                        </a:spcAft>
                        <a:buClr>
                          <a:srgbClr val="003C71"/>
                        </a:buClr>
                        <a:buAutoNum type="alphaUcPeriod"/>
                      </a:pPr>
                      <a:endParaRPr lang="en-US" dirty="0"/>
                    </a:p>
                    <a:p>
                      <a:pPr marL="285750" lvl="0" indent="-285750" algn="l">
                        <a:lnSpc>
                          <a:spcPct val="100000"/>
                        </a:lnSpc>
                        <a:spcBef>
                          <a:spcPts val="0"/>
                        </a:spcBef>
                        <a:spcAft>
                          <a:spcPts val="0"/>
                        </a:spcAft>
                        <a:buClr>
                          <a:srgbClr val="003C71"/>
                        </a:buClr>
                        <a:buAutoNum type="alphaUcPeriod"/>
                      </a:pPr>
                      <a:endParaRPr lang="en-US" dirty="0"/>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470143"/>
            <a:ext cx="11456505" cy="233910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173038" indent="-173038">
              <a:buFont typeface="Arial"/>
              <a:buChar char="•"/>
            </a:pPr>
            <a:r>
              <a:rPr lang="en-US" sz="1600" b="1" dirty="0">
                <a:solidFill>
                  <a:srgbClr val="FFFFFF"/>
                </a:solidFill>
                <a:latin typeface="Georgia"/>
                <a:ea typeface="+mn-lt"/>
                <a:cs typeface="+mn-lt"/>
              </a:rPr>
              <a:t>3.RL.1 A- Addresses skills in 3.5j from the 2017 English Standards of Learning. </a:t>
            </a:r>
            <a:endParaRPr lang="en-US" dirty="0">
              <a:latin typeface="Georgia"/>
              <a:ea typeface="+mn-lt"/>
              <a:cs typeface="+mn-lt"/>
            </a:endParaRPr>
          </a:p>
          <a:p>
            <a:pPr marL="173038" indent="-173038">
              <a:buFont typeface="Arial"/>
              <a:buChar char="•"/>
            </a:pPr>
            <a:r>
              <a:rPr lang="en-US" sz="1600" b="1" dirty="0">
                <a:solidFill>
                  <a:srgbClr val="FFFFFF"/>
                </a:solidFill>
                <a:latin typeface="Georgia"/>
                <a:ea typeface="+mn-lt"/>
                <a:cs typeface="+mn-lt"/>
              </a:rPr>
              <a:t>3.RL.1 B- Combines skills in 3.5d and 3.5i from the 2017 English Standards of Learning; increases rigor by identifying the conflict and resolution through the use of plot events and summary of the text. </a:t>
            </a:r>
            <a:endParaRPr lang="en-US" dirty="0">
              <a:latin typeface="Georgia"/>
              <a:ea typeface="+mn-lt"/>
              <a:cs typeface="+mn-lt"/>
            </a:endParaRPr>
          </a:p>
          <a:p>
            <a:pPr marL="173038" indent="-173038">
              <a:buFont typeface="Arial"/>
              <a:buChar char="•"/>
            </a:pPr>
            <a:r>
              <a:rPr lang="en-US" sz="1600" b="1" dirty="0">
                <a:solidFill>
                  <a:srgbClr val="FFFFFF"/>
                </a:solidFill>
                <a:latin typeface="Georgia"/>
                <a:ea typeface="+mn-lt"/>
                <a:cs typeface="+mn-lt"/>
              </a:rPr>
              <a:t>3.RL.1 C- Addresses skills in 3.5d from the 2017 English Standards of Learning; specifies the details for describing a character such as attributes, traits, motivations, feelings, and increases the rigor by including how characters develop throughout the text. </a:t>
            </a:r>
          </a:p>
          <a:p>
            <a:endParaRPr lang="en-US" sz="1600" b="1" dirty="0">
              <a:solidFill>
                <a:srgbClr val="FFFFFF"/>
              </a:solidFill>
              <a:latin typeface="Georgia"/>
              <a:ea typeface="+mn-lt"/>
              <a:cs typeface="+mn-lt"/>
            </a:endParaRPr>
          </a:p>
        </p:txBody>
      </p:sp>
      <p:pic>
        <p:nvPicPr>
          <p:cNvPr id="2" name="Recorded Sound">
            <a:hlinkClick r:id="" action="ppaction://media"/>
            <a:extLst>
              <a:ext uri="{FF2B5EF4-FFF2-40B4-BE49-F238E27FC236}">
                <a16:creationId xmlns:a16="http://schemas.microsoft.com/office/drawing/2014/main" id="{105D42D7-5F5A-4823-847C-7DA647D200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0"/>
            <a:ext cx="609600" cy="609600"/>
          </a:xfrm>
          <a:prstGeom prst="rect">
            <a:avLst/>
          </a:prstGeom>
        </p:spPr>
      </p:pic>
    </p:spTree>
    <p:extLst>
      <p:ext uri="{BB962C8B-B14F-4D97-AF65-F5344CB8AC3E}">
        <p14:creationId xmlns:p14="http://schemas.microsoft.com/office/powerpoint/2010/main" val="9076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a:latin typeface="Georgia"/>
              <a:cs typeface="Calibri"/>
            </a:endParaRPr>
          </a:p>
          <a:p>
            <a:r>
              <a:rPr lang="en-US" sz="3600">
                <a:solidFill>
                  <a:srgbClr val="000000"/>
                </a:solidFill>
                <a:latin typeface="Georgia"/>
                <a:cs typeface="Arial"/>
              </a:rPr>
              <a:t>Overview of the 2024 </a:t>
            </a:r>
            <a:r>
              <a:rPr lang="en-US" sz="3600" i="1">
                <a:solidFill>
                  <a:srgbClr val="000000"/>
                </a:solidFill>
                <a:latin typeface="Georgia"/>
                <a:cs typeface="Arial"/>
              </a:rPr>
              <a:t>English Standards of Learning</a:t>
            </a:r>
            <a:r>
              <a:rPr lang="en-US" sz="3600">
                <a:solidFill>
                  <a:srgbClr val="000000"/>
                </a:solidFill>
                <a:latin typeface="Georgia"/>
                <a:cs typeface="Arial"/>
              </a:rPr>
              <a:t> </a:t>
            </a:r>
            <a:endParaRPr lang="en-US" sz="3600">
              <a:latin typeface="Georgia"/>
              <a:cs typeface="Calibri"/>
            </a:endParaRPr>
          </a:p>
          <a:p>
            <a:pPr>
              <a:buFont typeface="Calibri" panose="020B0604020202020204" pitchFamily="34" charset="0"/>
            </a:pPr>
            <a:r>
              <a:rPr lang="en-US" sz="3600">
                <a:solidFill>
                  <a:srgbClr val="000000"/>
                </a:solidFill>
                <a:latin typeface="Georgia"/>
                <a:cs typeface="Arial"/>
              </a:rPr>
              <a:t>Highlight the changes in the structure and content between the 2017 and 2024 </a:t>
            </a:r>
            <a:r>
              <a:rPr lang="en-US" sz="3600" i="1">
                <a:solidFill>
                  <a:srgbClr val="000000"/>
                </a:solidFill>
                <a:latin typeface="Georgia"/>
                <a:cs typeface="Arial"/>
              </a:rPr>
              <a:t>English Standards of </a:t>
            </a:r>
            <a:r>
              <a:rPr lang="en-US" sz="3600" i="1">
                <a:solidFill>
                  <a:srgbClr val="000000"/>
                </a:solidFill>
                <a:latin typeface="Georgia"/>
                <a:ea typeface="+mn-lt"/>
                <a:cs typeface="Arial"/>
              </a:rPr>
              <a:t>Learning</a:t>
            </a:r>
            <a:endParaRPr lang="en-US" sz="3600" i="1">
              <a:latin typeface="Georgia"/>
              <a:cs typeface="Arial"/>
            </a:endParaRPr>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5" name="Recorded Sound">
            <a:hlinkClick r:id="" action="ppaction://media"/>
            <a:extLst>
              <a:ext uri="{FF2B5EF4-FFF2-40B4-BE49-F238E27FC236}">
                <a16:creationId xmlns:a16="http://schemas.microsoft.com/office/drawing/2014/main" id="{72E7A4F6-FAD8-45A9-9C2B-D3D72DB57E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675" y="213983"/>
            <a:ext cx="438807" cy="438807"/>
          </a:xfrm>
          <a:prstGeom prst="rect">
            <a:avLst/>
          </a:prstGeom>
        </p:spPr>
      </p:pic>
    </p:spTree>
    <p:extLst>
      <p:ext uri="{BB962C8B-B14F-4D97-AF65-F5344CB8AC3E}">
        <p14:creationId xmlns:p14="http://schemas.microsoft.com/office/powerpoint/2010/main" val="34646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894073344"/>
              </p:ext>
            </p:extLst>
          </p:nvPr>
        </p:nvGraphicFramePr>
        <p:xfrm>
          <a:off x="353391" y="265043"/>
          <a:ext cx="11452080" cy="32461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3.5 The student will read and demonstrate comprehension of fictional texts, literary nonfiction, and poetry.</a:t>
                      </a:r>
                      <a:endParaRPr lang="en-US" sz="1400" b="1" dirty="0">
                        <a:solidFill>
                          <a:schemeClr val="accent1"/>
                        </a:solidFill>
                        <a:latin typeface="Georgia"/>
                      </a:endParaRP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Set a purpose for reading. </a:t>
                      </a: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Make connections between reading selections. </a:t>
                      </a:r>
                    </a:p>
                    <a:p>
                      <a:pPr marL="228600" lvl="0" indent="-228600" algn="l">
                        <a:lnSpc>
                          <a:spcPct val="100000"/>
                        </a:lnSpc>
                        <a:spcBef>
                          <a:spcPts val="0"/>
                        </a:spcBef>
                        <a:spcAft>
                          <a:spcPts val="0"/>
                        </a:spcAft>
                        <a:buFont typeface="+mj-lt"/>
                        <a:buAutoNum type="alphaLcPeriod" startAt="4"/>
                      </a:pPr>
                      <a:r>
                        <a:rPr lang="en-US" sz="1100" b="0" i="0" u="none" strike="noStrike" noProof="0" dirty="0">
                          <a:solidFill>
                            <a:schemeClr val="accent1"/>
                          </a:solidFill>
                          <a:effectLst/>
                          <a:highlight>
                            <a:srgbClr val="FFFFFF"/>
                          </a:highlight>
                          <a:latin typeface="Georgia"/>
                        </a:rPr>
                        <a:t>Compare and contrast settings, characters, and plot events.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the narrator of a story. </a:t>
                      </a:r>
                    </a:p>
                    <a:p>
                      <a:pPr marL="228600" lvl="0" indent="-228600" algn="l">
                        <a:lnSpc>
                          <a:spcPct val="100000"/>
                        </a:lnSpc>
                        <a:spcBef>
                          <a:spcPts val="0"/>
                        </a:spcBef>
                        <a:spcAft>
                          <a:spcPts val="0"/>
                        </a:spcAft>
                        <a:buFont typeface="+mj-lt"/>
                        <a:buAutoNum type="alphaLcPeriod" startAt="9"/>
                      </a:pPr>
                      <a:r>
                        <a:rPr lang="en-US" sz="1100" b="0" i="0" u="none" strike="noStrike" noProof="0" dirty="0">
                          <a:solidFill>
                            <a:schemeClr val="accent1"/>
                          </a:solidFill>
                          <a:effectLst/>
                          <a:highlight>
                            <a:srgbClr val="FFFFFF"/>
                          </a:highlight>
                          <a:latin typeface="Georgia"/>
                        </a:rPr>
                        <a:t>Identify the conflict and resolution. </a:t>
                      </a:r>
                    </a:p>
                    <a:p>
                      <a:pPr marL="228600" lvl="0" indent="-228600" algn="l">
                        <a:lnSpc>
                          <a:spcPct val="100000"/>
                        </a:lnSpc>
                        <a:spcBef>
                          <a:spcPts val="0"/>
                        </a:spcBef>
                        <a:spcAft>
                          <a:spcPts val="0"/>
                        </a:spcAft>
                        <a:buFont typeface="+mj-lt"/>
                        <a:buAutoNum type="alphaLcPeriod" startAt="9"/>
                      </a:pPr>
                      <a:r>
                        <a:rPr lang="en-US" sz="1100" b="0" i="0" u="none" strike="noStrike" noProof="0" dirty="0">
                          <a:solidFill>
                            <a:schemeClr val="accent1"/>
                          </a:solidFill>
                          <a:effectLst/>
                          <a:highlight>
                            <a:srgbClr val="FFFFFF"/>
                          </a:highlight>
                          <a:latin typeface="Georgia"/>
                        </a:rPr>
                        <a:t>Identify the theme. </a:t>
                      </a: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startAt="9"/>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3.RL.2- Craft and Style</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Discuss how an author uses characters and settings to advance the plot.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Identify and explain how an author uses sensory language (e.g., sights, sounds, smells, and tastes) to impact a reader’s understanding of characters, settings, and plot events.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Identify the narrator of a story and the speaker of a poem.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Identify the characteristics of different genres. </a:t>
                      </a:r>
                      <a:endParaRPr lang="en-US" dirty="0">
                        <a:latin typeface="Georgia"/>
                      </a:endParaRPr>
                    </a:p>
                    <a:p>
                      <a:pPr marL="342900" lvl="0" indent="-342900" algn="l">
                        <a:lnSpc>
                          <a:spcPct val="100000"/>
                        </a:lnSpc>
                        <a:spcBef>
                          <a:spcPts val="0"/>
                        </a:spcBef>
                        <a:spcAft>
                          <a:spcPts val="0"/>
                        </a:spcAft>
                        <a:buClr>
                          <a:srgbClr val="003C71"/>
                        </a:buClr>
                        <a:buFont typeface="+mj-lt"/>
                        <a:buAutoNum type="alphaUcPeriod"/>
                      </a:pPr>
                      <a:endParaRPr lang="en-US" dirty="0"/>
                    </a:p>
                    <a:p>
                      <a:pPr lvl="0" algn="l">
                        <a:lnSpc>
                          <a:spcPct val="100000"/>
                        </a:lnSpc>
                        <a:spcBef>
                          <a:spcPts val="0"/>
                        </a:spcBef>
                        <a:spcAft>
                          <a:spcPts val="0"/>
                        </a:spcAft>
                        <a:buClr>
                          <a:srgbClr val="003C71"/>
                        </a:buClr>
                        <a:buAutoNum type="alphaUcPeriod"/>
                      </a:pPr>
                      <a:endParaRPr lang="en-US" dirty="0"/>
                    </a:p>
                    <a:p>
                      <a:pPr lvl="0" algn="l">
                        <a:lnSpc>
                          <a:spcPct val="100000"/>
                        </a:lnSpc>
                        <a:spcBef>
                          <a:spcPts val="0"/>
                        </a:spcBef>
                        <a:spcAft>
                          <a:spcPts val="0"/>
                        </a:spcAft>
                        <a:buClr>
                          <a:srgbClr val="003C71"/>
                        </a:buClr>
                        <a:buAutoNum type="alphaUcPeriod"/>
                      </a:pPr>
                      <a:endParaRPr lang="en-US" dirty="0"/>
                    </a:p>
                    <a:p>
                      <a:pPr marL="285750" lvl="0" indent="-285750" algn="l">
                        <a:lnSpc>
                          <a:spcPct val="100000"/>
                        </a:lnSpc>
                        <a:spcBef>
                          <a:spcPts val="0"/>
                        </a:spcBef>
                        <a:spcAft>
                          <a:spcPts val="0"/>
                        </a:spcAft>
                        <a:buClr>
                          <a:srgbClr val="003C71"/>
                        </a:buClr>
                        <a:buAutoNum type="alphaUcPeriod"/>
                      </a:pPr>
                      <a:endParaRPr lang="en-US" dirty="0"/>
                    </a:p>
                    <a:p>
                      <a:pPr lvl="0" indent="0">
                        <a:spcBef>
                          <a:spcPts val="0"/>
                        </a:spcBef>
                        <a:spcAft>
                          <a:spcPts val="0"/>
                        </a:spcAft>
                        <a:buClr>
                          <a:srgbClr val="003C71"/>
                        </a:buClr>
                        <a:buNone/>
                      </a:pPr>
                      <a:endParaRPr lang="en-US" dirty="0">
                        <a:solidFill>
                          <a:schemeClr val="accent1"/>
                        </a:solidFill>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394708"/>
            <a:ext cx="11456505" cy="283154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228600" indent="-228600">
              <a:buFont typeface=""/>
              <a:buChar char="•"/>
            </a:pPr>
            <a:r>
              <a:rPr lang="en-US" sz="1600" b="1" dirty="0">
                <a:solidFill>
                  <a:srgbClr val="FFFFFF"/>
                </a:solidFill>
                <a:latin typeface="Georgia"/>
                <a:cs typeface="Calibri"/>
              </a:rPr>
              <a:t>3.RL.2 A- New standard applies understanding of the author’s use of character and setting to advance the plot. </a:t>
            </a:r>
          </a:p>
          <a:p>
            <a:pPr marL="228600" indent="-228600">
              <a:buFont typeface=""/>
              <a:buChar char="•"/>
            </a:pPr>
            <a:r>
              <a:rPr lang="en-US" sz="1600" b="1" dirty="0">
                <a:solidFill>
                  <a:srgbClr val="FFFFFF"/>
                </a:solidFill>
                <a:latin typeface="Georgia"/>
                <a:cs typeface="Calibri"/>
              </a:rPr>
              <a:t>3.RL.2 B- New standard applies understanding, through identifying and explaining, the author’s use of sensory language. </a:t>
            </a:r>
          </a:p>
          <a:p>
            <a:pPr marL="228600" indent="-228600">
              <a:buFont typeface=""/>
              <a:buChar char="•"/>
            </a:pPr>
            <a:r>
              <a:rPr lang="en-US" sz="1600" b="1" dirty="0">
                <a:solidFill>
                  <a:srgbClr val="FFFFFF"/>
                </a:solidFill>
                <a:latin typeface="Georgia"/>
                <a:cs typeface="Calibri"/>
              </a:rPr>
              <a:t>3.RL.2 C- Addresses skills in 3.5f of the 2017 English Standards of Learning; adds identifying the speaker of a poem. </a:t>
            </a:r>
          </a:p>
          <a:p>
            <a:pPr marL="228600" indent="-228600">
              <a:buFont typeface=""/>
              <a:buChar char="•"/>
            </a:pPr>
            <a:r>
              <a:rPr lang="en-US" sz="1600" b="1" dirty="0">
                <a:solidFill>
                  <a:srgbClr val="FFFFFF"/>
                </a:solidFill>
                <a:latin typeface="Georgia"/>
                <a:cs typeface="Calibri"/>
              </a:rPr>
              <a:t>3.RL.2 D- Addresses skills in 3.5b of the 2017 English Standards of Learning; specifies identifying characteristics of different genres. </a:t>
            </a:r>
          </a:p>
          <a:p>
            <a:endParaRPr lang="en-US" sz="1600" b="1" dirty="0">
              <a:solidFill>
                <a:srgbClr val="FFFFFF"/>
              </a:solidFill>
              <a:latin typeface="Georgia"/>
              <a:cs typeface="Calibri"/>
            </a:endParaRPr>
          </a:p>
        </p:txBody>
      </p:sp>
      <p:pic>
        <p:nvPicPr>
          <p:cNvPr id="2" name="Recorded Sound">
            <a:hlinkClick r:id="" action="ppaction://media"/>
            <a:extLst>
              <a:ext uri="{FF2B5EF4-FFF2-40B4-BE49-F238E27FC236}">
                <a16:creationId xmlns:a16="http://schemas.microsoft.com/office/drawing/2014/main" id="{BFA3F833-F004-49C0-90AC-6EC404D02F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30605"/>
            <a:ext cx="609600" cy="609600"/>
          </a:xfrm>
          <a:prstGeom prst="rect">
            <a:avLst/>
          </a:prstGeom>
        </p:spPr>
      </p:pic>
    </p:spTree>
    <p:extLst>
      <p:ext uri="{BB962C8B-B14F-4D97-AF65-F5344CB8AC3E}">
        <p14:creationId xmlns:p14="http://schemas.microsoft.com/office/powerpoint/2010/main" val="340508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848600518"/>
              </p:ext>
            </p:extLst>
          </p:nvPr>
        </p:nvGraphicFramePr>
        <p:xfrm>
          <a:off x="353391" y="265043"/>
          <a:ext cx="11452080" cy="3962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3.5 The student will read and demonstrate comprehension of fictional texts, literary nonfiction, and poetry.</a:t>
                      </a:r>
                      <a:endParaRPr lang="en-US" sz="1400" b="1" dirty="0">
                        <a:solidFill>
                          <a:schemeClr val="accent1"/>
                        </a:solidFill>
                        <a:latin typeface="Georgia"/>
                      </a:endParaRP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Set a purpose for reading. </a:t>
                      </a: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Make connections between reading selections. </a:t>
                      </a:r>
                    </a:p>
                    <a:p>
                      <a:pPr marL="228600" lvl="0" indent="-228600" algn="l">
                        <a:lnSpc>
                          <a:spcPct val="100000"/>
                        </a:lnSpc>
                        <a:spcBef>
                          <a:spcPts val="0"/>
                        </a:spcBef>
                        <a:spcAft>
                          <a:spcPts val="0"/>
                        </a:spcAft>
                        <a:buFont typeface="+mj-lt"/>
                        <a:buAutoNum type="alphaLcPeriod" startAt="4"/>
                      </a:pPr>
                      <a:r>
                        <a:rPr lang="en-US" sz="1100" b="0" i="0" u="none" strike="noStrike" noProof="0" dirty="0">
                          <a:solidFill>
                            <a:schemeClr val="accent1"/>
                          </a:solidFill>
                          <a:effectLst/>
                          <a:highlight>
                            <a:srgbClr val="FFFFFF"/>
                          </a:highlight>
                          <a:latin typeface="Georgia"/>
                        </a:rPr>
                        <a:t>Compare and contrast settings, characters, and plot events.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the narrator of a story. </a:t>
                      </a:r>
                    </a:p>
                    <a:p>
                      <a:pPr marL="228600" lvl="0" indent="-228600" algn="l">
                        <a:lnSpc>
                          <a:spcPct val="100000"/>
                        </a:lnSpc>
                        <a:spcBef>
                          <a:spcPts val="0"/>
                        </a:spcBef>
                        <a:spcAft>
                          <a:spcPts val="0"/>
                        </a:spcAft>
                        <a:buFont typeface="+mj-lt"/>
                        <a:buAutoNum type="alphaLcPeriod" startAt="9"/>
                      </a:pPr>
                      <a:r>
                        <a:rPr lang="en-US" sz="1100" b="0" i="0" u="none" strike="noStrike" noProof="0" dirty="0">
                          <a:solidFill>
                            <a:schemeClr val="accent1"/>
                          </a:solidFill>
                          <a:effectLst/>
                          <a:highlight>
                            <a:srgbClr val="FFFFFF"/>
                          </a:highlight>
                          <a:latin typeface="Georgia"/>
                        </a:rPr>
                        <a:t>Identify the conflict and resolution. </a:t>
                      </a:r>
                    </a:p>
                    <a:p>
                      <a:pPr marL="228600" lvl="0" indent="-228600" algn="l">
                        <a:lnSpc>
                          <a:spcPct val="100000"/>
                        </a:lnSpc>
                        <a:spcBef>
                          <a:spcPts val="0"/>
                        </a:spcBef>
                        <a:spcAft>
                          <a:spcPts val="0"/>
                        </a:spcAft>
                        <a:buFont typeface="+mj-lt"/>
                        <a:buAutoNum type="alphaLcPeriod" startAt="9"/>
                      </a:pPr>
                      <a:r>
                        <a:rPr lang="en-US" sz="1100" b="0" i="0" u="none" strike="noStrike" noProof="0" dirty="0">
                          <a:solidFill>
                            <a:schemeClr val="accent1"/>
                          </a:solidFill>
                          <a:effectLst/>
                          <a:highlight>
                            <a:srgbClr val="FFFFFF"/>
                          </a:highlight>
                          <a:latin typeface="Georgia"/>
                        </a:rPr>
                        <a:t>Identify the theme. </a:t>
                      </a: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startAt="9"/>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Times New Roman"/>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3.RL.3- Integration of Concepts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Set a purpose for reading by looking at the illustrations and activating prior (experience) and background (content) knowledge.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Compare and contrast details in paired literacy and informational nonfiction texts including their treatment of similar themes, topics, and patterns of events.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Compare and contrast the themes, settings, and plots of stories written by the same author about the same or similar characters. </a:t>
                      </a:r>
                      <a:endParaRPr lang="en-US" dirty="0">
                        <a:latin typeface="Georgia"/>
                      </a:endParaRPr>
                    </a:p>
                    <a:p>
                      <a:pPr marL="342900" lvl="0" indent="-342900" algn="l">
                        <a:lnSpc>
                          <a:spcPct val="100000"/>
                        </a:lnSpc>
                        <a:spcBef>
                          <a:spcPts val="0"/>
                        </a:spcBef>
                        <a:spcAft>
                          <a:spcPts val="0"/>
                        </a:spcAft>
                        <a:buClr>
                          <a:srgbClr val="003C71"/>
                        </a:buClr>
                        <a:buFont typeface="+mj-lt"/>
                        <a:buAutoNum type="alphaUcPeriod"/>
                      </a:pPr>
                      <a:endParaRPr lang="en-US" dirty="0"/>
                    </a:p>
                    <a:p>
                      <a:pPr lvl="0" algn="l">
                        <a:lnSpc>
                          <a:spcPct val="100000"/>
                        </a:lnSpc>
                        <a:spcBef>
                          <a:spcPts val="0"/>
                        </a:spcBef>
                        <a:spcAft>
                          <a:spcPts val="0"/>
                        </a:spcAft>
                        <a:buClr>
                          <a:srgbClr val="003C71"/>
                        </a:buClr>
                        <a:buAutoNum type="alphaUcPeriod"/>
                      </a:pPr>
                      <a:endParaRPr lang="en-US" dirty="0"/>
                    </a:p>
                    <a:p>
                      <a:pPr lvl="0" algn="l">
                        <a:lnSpc>
                          <a:spcPct val="100000"/>
                        </a:lnSpc>
                        <a:spcBef>
                          <a:spcPts val="0"/>
                        </a:spcBef>
                        <a:spcAft>
                          <a:spcPts val="0"/>
                        </a:spcAft>
                        <a:buClr>
                          <a:srgbClr val="003C71"/>
                        </a:buClr>
                        <a:buAutoNum type="alphaUcPeriod"/>
                      </a:pPr>
                      <a:endParaRPr lang="en-US" dirty="0"/>
                    </a:p>
                    <a:p>
                      <a:pPr marL="285750" lvl="0" indent="-285750" algn="l">
                        <a:lnSpc>
                          <a:spcPct val="100000"/>
                        </a:lnSpc>
                        <a:spcBef>
                          <a:spcPts val="0"/>
                        </a:spcBef>
                        <a:spcAft>
                          <a:spcPts val="0"/>
                        </a:spcAft>
                        <a:buClr>
                          <a:srgbClr val="003C71"/>
                        </a:buClr>
                        <a:buAutoNum type="alphaUcPeriod"/>
                      </a:pPr>
                      <a:endParaRPr lang="en-US" dirty="0"/>
                    </a:p>
                    <a:p>
                      <a:pPr lvl="0" indent="0">
                        <a:spcBef>
                          <a:spcPts val="0"/>
                        </a:spcBef>
                        <a:spcAft>
                          <a:spcPts val="0"/>
                        </a:spcAft>
                        <a:buClr>
                          <a:srgbClr val="003C71"/>
                        </a:buClr>
                        <a:buNone/>
                      </a:pPr>
                      <a:endParaRPr lang="en-US" dirty="0">
                        <a:solidFill>
                          <a:schemeClr val="accent1"/>
                        </a:solidFill>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525980"/>
            <a:ext cx="11456505" cy="261610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173038" indent="-173038">
              <a:buFont typeface="Arial"/>
              <a:buChar char="•"/>
            </a:pPr>
            <a:r>
              <a:rPr lang="en-US" sz="1600" b="1" dirty="0">
                <a:solidFill>
                  <a:srgbClr val="FFFFFF"/>
                </a:solidFill>
                <a:latin typeface="Georgia"/>
                <a:ea typeface="+mn-lt"/>
                <a:cs typeface="+mn-lt"/>
              </a:rPr>
              <a:t>3.RL.3 A- Expands upon the skill addressed in 3.5a from the 2017 English Standards of Learning; specifies activating prior and background knowledge. </a:t>
            </a:r>
            <a:endParaRPr lang="en-US" dirty="0">
              <a:latin typeface="Georgia"/>
            </a:endParaRPr>
          </a:p>
          <a:p>
            <a:pPr marL="173038" indent="-173038">
              <a:buFont typeface="Arial"/>
              <a:buChar char="•"/>
            </a:pPr>
            <a:r>
              <a:rPr lang="en-US" sz="1600" b="1" dirty="0">
                <a:solidFill>
                  <a:srgbClr val="FFFFFF"/>
                </a:solidFill>
                <a:latin typeface="Georgia"/>
                <a:ea typeface="+mn-lt"/>
                <a:cs typeface="+mn-lt"/>
              </a:rPr>
              <a:t>3.RL.3 B- Addresses skills in 3.5b/j from the 2017 English Standards of Learning; increases the rigor by comparing and contrasting themes, topics, and patterns of events in paired texts. </a:t>
            </a:r>
            <a:endParaRPr lang="en-US" dirty="0">
              <a:latin typeface="Georgia"/>
              <a:ea typeface="+mn-lt"/>
              <a:cs typeface="+mn-lt"/>
            </a:endParaRPr>
          </a:p>
          <a:p>
            <a:pPr marL="173038" indent="-173038">
              <a:buFont typeface="Arial"/>
              <a:buChar char="•"/>
            </a:pPr>
            <a:r>
              <a:rPr lang="en-US" sz="1600" b="1" dirty="0">
                <a:solidFill>
                  <a:srgbClr val="FFFFFF"/>
                </a:solidFill>
                <a:latin typeface="Georgia"/>
                <a:ea typeface="+mn-lt"/>
                <a:cs typeface="+mn-lt"/>
              </a:rPr>
              <a:t>3.RL.3 C- Addresses skills in 3.5b/d/i/j from the 2017 English Standards of Learning; increases the rigor by comparing and contrasting themes, settings, and plots of stories written by the same author about similar characters. </a:t>
            </a:r>
            <a:endParaRPr lang="en-US" dirty="0">
              <a:latin typeface="Georgia"/>
            </a:endParaRPr>
          </a:p>
          <a:p>
            <a:pPr>
              <a:buFont typeface="Arial,Sans-Serif"/>
              <a:buChar char="•"/>
            </a:pPr>
            <a:endParaRPr lang="en-US" dirty="0"/>
          </a:p>
        </p:txBody>
      </p:sp>
      <p:pic>
        <p:nvPicPr>
          <p:cNvPr id="2" name="Recorded Sound">
            <a:hlinkClick r:id="" action="ppaction://media"/>
            <a:extLst>
              <a:ext uri="{FF2B5EF4-FFF2-40B4-BE49-F238E27FC236}">
                <a16:creationId xmlns:a16="http://schemas.microsoft.com/office/drawing/2014/main" id="{723CB1E6-BE69-49F8-890A-AF61B71F9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106319"/>
            <a:ext cx="609600" cy="609600"/>
          </a:xfrm>
          <a:prstGeom prst="rect">
            <a:avLst/>
          </a:prstGeom>
        </p:spPr>
      </p:pic>
    </p:spTree>
    <p:extLst>
      <p:ext uri="{BB962C8B-B14F-4D97-AF65-F5344CB8AC3E}">
        <p14:creationId xmlns:p14="http://schemas.microsoft.com/office/powerpoint/2010/main" val="26722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22</a:t>
            </a:fld>
            <a:endParaRPr lang="en-US"/>
          </a:p>
        </p:txBody>
      </p:sp>
      <p:pic>
        <p:nvPicPr>
          <p:cNvPr id="5" name="Recorded Sound">
            <a:hlinkClick r:id="" action="ppaction://media"/>
            <a:extLst>
              <a:ext uri="{FF2B5EF4-FFF2-40B4-BE49-F238E27FC236}">
                <a16:creationId xmlns:a16="http://schemas.microsoft.com/office/drawing/2014/main" id="{0563EFE5-00E2-475E-8BD4-7E0911407F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207579"/>
            <a:ext cx="609600" cy="609600"/>
          </a:xfrm>
          <a:prstGeom prst="rect">
            <a:avLst/>
          </a:prstGeom>
        </p:spPr>
      </p:pic>
    </p:spTree>
    <p:extLst>
      <p:ext uri="{BB962C8B-B14F-4D97-AF65-F5344CB8AC3E}">
        <p14:creationId xmlns:p14="http://schemas.microsoft.com/office/powerpoint/2010/main" val="36575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59996452"/>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3.6 The student will read and demonstrate comprehension of nonfiction texts.</a:t>
                      </a:r>
                      <a:endParaRPr lang="en-US" dirty="0">
                        <a:solidFill>
                          <a:schemeClr val="accent1"/>
                        </a:solidFill>
                        <a:latin typeface="Georgia"/>
                      </a:endParaRP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Identify the author’s purpose. </a:t>
                      </a: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Use prior and background knowledge as context for new learning.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Summarize information found in nonfiction texts.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the main idea.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supporting details. </a:t>
                      </a:r>
                      <a:endParaRPr lang="en-US" sz="1100" b="0" i="0" u="none" strike="noStrike" noProof="0" dirty="0">
                        <a:solidFill>
                          <a:srgbClr val="000000"/>
                        </a:solidFill>
                        <a:effectLst/>
                        <a:highlight>
                          <a:srgbClr val="FFFFFF"/>
                        </a:highlight>
                        <a:latin typeface="Georgia"/>
                      </a:endParaRPr>
                    </a:p>
                    <a:p>
                      <a:pPr fontAlgn="t"/>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3.RI.1 Key Ideas and Confirming Details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Determine the main idea of multi-paragraph texts as well as specific paragraphs within them.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Summarize texts using language that pertains to time, sequence, and cause and effect, referring to historical events, scientific ideas, or steps in technical procedures.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Identify and explain how an author uses reasons and evidence to support specific points in texts. </a:t>
                      </a: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332289"/>
            <a:ext cx="11456505" cy="286232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25425" indent="-225425">
              <a:buFont typeface="Arial"/>
              <a:buChar char="•"/>
            </a:pPr>
            <a:r>
              <a:rPr lang="en-US" sz="1600" b="1" dirty="0">
                <a:solidFill>
                  <a:srgbClr val="FFFFFF"/>
                </a:solidFill>
                <a:latin typeface="Georgia"/>
                <a:ea typeface="+mn-lt"/>
                <a:cs typeface="+mn-lt"/>
              </a:rPr>
              <a:t>3.RI.1 A- Addresses skills in 3.6g from the 2017 English Standards of Learning; specifies determining the main idea of multi-paragraph texts as well as specific paragraphs within a text. </a:t>
            </a:r>
            <a:endParaRPr lang="en-US" dirty="0">
              <a:latin typeface="Georgia"/>
              <a:ea typeface="+mn-lt"/>
              <a:cs typeface="+mn-lt"/>
            </a:endParaRPr>
          </a:p>
          <a:p>
            <a:pPr marL="225425" indent="-225425">
              <a:buFont typeface="Arial"/>
              <a:buChar char="•"/>
            </a:pPr>
            <a:r>
              <a:rPr lang="en-US" sz="1600" b="1" dirty="0">
                <a:solidFill>
                  <a:srgbClr val="FFFFFF"/>
                </a:solidFill>
                <a:latin typeface="Georgia"/>
                <a:ea typeface="+mn-lt"/>
                <a:cs typeface="+mn-lt"/>
              </a:rPr>
              <a:t>3.RI.1 B- Addresses skills in 3.6f/h from the 2017 English Standards of Learning; includes more specification on summarizing such as using language pertaining to time, sequence, and cause and effect; also requires referring to historical events, scientific ideas, or steps in technical procedures. </a:t>
            </a:r>
            <a:endParaRPr lang="en-US" sz="1600" dirty="0">
              <a:latin typeface="Georgia"/>
              <a:ea typeface="+mn-lt"/>
              <a:cs typeface="+mn-lt"/>
            </a:endParaRPr>
          </a:p>
          <a:p>
            <a:pPr marL="225425" indent="-225425">
              <a:buFont typeface="Arial"/>
              <a:buChar char="•"/>
            </a:pPr>
            <a:r>
              <a:rPr lang="en-US" sz="1600" b="1" dirty="0">
                <a:solidFill>
                  <a:srgbClr val="FFFFFF"/>
                </a:solidFill>
                <a:latin typeface="Georgia"/>
                <a:ea typeface="+mn-lt"/>
                <a:cs typeface="+mn-lt"/>
              </a:rPr>
              <a:t>3.RI.1 C- Addresses skills in 3.6a from the 2017 English Standards of Learning; increases rigor by requiring identifying and explaining how an author uses reasons and evidence to support specific points in a text. </a:t>
            </a:r>
            <a:endParaRPr lang="en-US" sz="1600" dirty="0">
              <a:latin typeface="Georgia"/>
              <a:ea typeface="+mn-lt"/>
              <a:cs typeface="+mn-lt"/>
            </a:endParaRPr>
          </a:p>
          <a:p>
            <a:endParaRPr lang="en-US" dirty="0">
              <a:cs typeface="Calibri"/>
            </a:endParaRPr>
          </a:p>
        </p:txBody>
      </p:sp>
      <p:pic>
        <p:nvPicPr>
          <p:cNvPr id="2" name="Recorded Sound">
            <a:hlinkClick r:id="" action="ppaction://media"/>
            <a:extLst>
              <a:ext uri="{FF2B5EF4-FFF2-40B4-BE49-F238E27FC236}">
                <a16:creationId xmlns:a16="http://schemas.microsoft.com/office/drawing/2014/main" id="{CEF862D9-CD58-4A31-91D7-82E0C9D65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3789"/>
            <a:ext cx="609600" cy="609600"/>
          </a:xfrm>
          <a:prstGeom prst="rect">
            <a:avLst/>
          </a:prstGeom>
        </p:spPr>
      </p:pic>
    </p:spTree>
    <p:extLst>
      <p:ext uri="{BB962C8B-B14F-4D97-AF65-F5344CB8AC3E}">
        <p14:creationId xmlns:p14="http://schemas.microsoft.com/office/powerpoint/2010/main" val="410254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184415696"/>
              </p:ext>
            </p:extLst>
          </p:nvPr>
        </p:nvGraphicFramePr>
        <p:xfrm>
          <a:off x="353391" y="265043"/>
          <a:ext cx="11452080" cy="35509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3.6 The student will read and demonstrate comprehension of nonfiction texts.</a:t>
                      </a:r>
                      <a:endParaRPr lang="en-US" sz="1100" dirty="0">
                        <a:solidFill>
                          <a:schemeClr val="accent1"/>
                        </a:solidFill>
                        <a:highlight>
                          <a:srgbClr val="FFFFFF"/>
                        </a:highlight>
                        <a:latin typeface="Georgia"/>
                      </a:endParaRP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Identify the author’s purpose. </a:t>
                      </a: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Use prior and background knowledge as context for new learning.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Summarize information found in nonfiction texts.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the main idea.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supporting details. </a:t>
                      </a: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startAt="5"/>
                      </a:pPr>
                      <a:endParaRPr lang="en-US" sz="14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br>
                        <a:rPr lang="en-US" sz="1400" b="0" i="0" u="none" strike="noStrike" noProof="0" dirty="0">
                          <a:solidFill>
                            <a:srgbClr val="000000"/>
                          </a:solidFill>
                          <a:effectLst/>
                          <a:highlight>
                            <a:srgbClr val="FFFFFF"/>
                          </a:highlight>
                          <a:latin typeface="Times New Roman"/>
                        </a:rPr>
                      </a:br>
                      <a:endParaRPr lang="en-US" sz="1400" b="0" i="0" u="none" strike="noStrike" noProof="0" dirty="0">
                        <a:solidFill>
                          <a:srgbClr val="000000"/>
                        </a:solidFill>
                        <a:effectLst/>
                        <a:highlight>
                          <a:srgbClr val="FFFFFF"/>
                        </a:highlight>
                        <a:latin typeface="Georgia"/>
                      </a:endParaRPr>
                    </a:p>
                    <a:p>
                      <a:pPr marL="0" lvl="0" indent="0" algn="l">
                        <a:lnSpc>
                          <a:spcPct val="100000"/>
                        </a:lnSpc>
                        <a:spcBef>
                          <a:spcPts val="0"/>
                        </a:spcBef>
                        <a:spcAft>
                          <a:spcPts val="0"/>
                        </a:spcAft>
                        <a:buClr>
                          <a:srgbClr val="003C71"/>
                        </a:buClr>
                        <a:buNone/>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fontAlgn="t"/>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3.RI.2 Craft and Style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Describe major structural differences between the organizational patterns of different informational texts (e.g., cause/effect, comparison/contrast, problem/solution, description, sequence, and chronological order) and how they support a reader’s understanding of the text.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Use text features and search tools (e.g., sidebars, hyperlinks) to locate and gain information efficiently.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Identify the author’s purpose for writing, including the author’s purpose for writing, including what the author wants to answer, explain, or describe. </a:t>
                      </a:r>
                      <a:endParaRPr lang="en-US" dirty="0">
                        <a:solidFill>
                          <a:schemeClr val="accent1"/>
                        </a:solidFill>
                        <a:latin typeface="Georgia"/>
                      </a:endParaRPr>
                    </a:p>
                    <a:p>
                      <a:pPr marL="0" lvl="0" indent="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None/>
                      </a:pPr>
                      <a:endParaRPr lang="en-US" dirty="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92130" y="3557625"/>
            <a:ext cx="11446479" cy="236988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172720" indent="-172720">
              <a:buFont typeface="Arial"/>
              <a:buChar char="•"/>
            </a:pPr>
            <a:r>
              <a:rPr lang="en-US" sz="1600" b="1" dirty="0">
                <a:solidFill>
                  <a:srgbClr val="FFFFFF"/>
                </a:solidFill>
                <a:latin typeface="Georgia"/>
                <a:ea typeface="+mn-lt"/>
                <a:cs typeface="+mn-lt"/>
              </a:rPr>
              <a:t>3.RI.2 A- New standard for grade 3; includes the specific organizational patterns to describe noting the major structural differences of each and how they support understanding the text. </a:t>
            </a:r>
          </a:p>
          <a:p>
            <a:pPr marL="172720" indent="-172720">
              <a:buFont typeface="Arial"/>
              <a:buChar char="•"/>
            </a:pPr>
            <a:r>
              <a:rPr lang="en-US" sz="1600" b="1" dirty="0">
                <a:solidFill>
                  <a:srgbClr val="FFFFFF"/>
                </a:solidFill>
                <a:latin typeface="Georgia"/>
                <a:ea typeface="+mn-lt"/>
                <a:cs typeface="+mn-lt"/>
              </a:rPr>
              <a:t>3.RI.2 B- New standard for grade 3; applies using text features and search tools to locate and gain information effectively. </a:t>
            </a:r>
          </a:p>
          <a:p>
            <a:pPr marL="172720" indent="-172720">
              <a:buFont typeface="Arial"/>
              <a:buChar char="•"/>
            </a:pPr>
            <a:r>
              <a:rPr lang="en-US" sz="1600" b="1" dirty="0">
                <a:solidFill>
                  <a:srgbClr val="FFFFFF"/>
                </a:solidFill>
                <a:latin typeface="Georgia"/>
                <a:ea typeface="+mn-lt"/>
                <a:cs typeface="+mn-lt"/>
              </a:rPr>
              <a:t>3.RI.2 C- Addresses skills in 3.6a from the 2017 English Standards of Learning; specifies identifying the author’s purpose by including what the author wants to answer, explain, or describe. </a:t>
            </a:r>
            <a:endParaRPr lang="en-US" dirty="0">
              <a:cs typeface="Calibri"/>
            </a:endParaRPr>
          </a:p>
          <a:p>
            <a:pPr marL="228600" indent="-228600">
              <a:buFont typeface=""/>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D3D983C4-200F-4E6D-9C47-DEA3107797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591" y="0"/>
            <a:ext cx="609600" cy="609600"/>
          </a:xfrm>
          <a:prstGeom prst="rect">
            <a:avLst/>
          </a:prstGeom>
        </p:spPr>
      </p:pic>
    </p:spTree>
    <p:extLst>
      <p:ext uri="{BB962C8B-B14F-4D97-AF65-F5344CB8AC3E}">
        <p14:creationId xmlns:p14="http://schemas.microsoft.com/office/powerpoint/2010/main" val="23502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130854801"/>
              </p:ext>
            </p:extLst>
          </p:nvPr>
        </p:nvGraphicFramePr>
        <p:xfrm>
          <a:off x="353391" y="265043"/>
          <a:ext cx="11452080" cy="3733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3.6 The student will read and demonstrate comprehension of nonfiction texts.</a:t>
                      </a:r>
                      <a:endParaRPr lang="en-US" sz="1100" dirty="0">
                        <a:solidFill>
                          <a:schemeClr val="accent1"/>
                        </a:solidFill>
                        <a:highlight>
                          <a:srgbClr val="FFFFFF"/>
                        </a:highlight>
                        <a:latin typeface="Georgia"/>
                      </a:endParaRP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Identify the author’s purpose. </a:t>
                      </a: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Use prior and background knowledge as context for new learning.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Summarize information found in nonfiction texts.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the main idea. </a:t>
                      </a:r>
                    </a:p>
                    <a:p>
                      <a:pPr marL="228600" lvl="0" indent="-22860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supporting details. </a:t>
                      </a:r>
                      <a:endParaRPr lang="en-US" sz="1100" b="0" i="0" u="none" strike="noStrike" noProof="0" dirty="0">
                        <a:solidFill>
                          <a:srgbClr val="000000"/>
                        </a:solidFill>
                        <a:effectLst/>
                        <a:highlight>
                          <a:srgbClr val="FFFFFF"/>
                        </a:highlight>
                        <a:latin typeface="Georgia"/>
                      </a:endParaRPr>
                    </a:p>
                    <a:p>
                      <a:pPr marL="228600" lvl="0" indent="-228600" algn="l">
                        <a:lnSpc>
                          <a:spcPct val="100000"/>
                        </a:lnSpc>
                        <a:spcBef>
                          <a:spcPts val="0"/>
                        </a:spcBef>
                        <a:spcAft>
                          <a:spcPts val="0"/>
                        </a:spcAft>
                        <a:buAutoNum type="alphaLcPeriod" startAt="6"/>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5.6 The student will read and demonstrate comprehension of nonfiction texts.</a:t>
                      </a:r>
                      <a:endParaRPr lang="en-US" sz="1400" b="0" i="0" u="none" strike="noStrike" noProof="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100" b="0" i="0" u="none" strike="noStrike" noProof="0" dirty="0">
                          <a:solidFill>
                            <a:schemeClr val="accent1"/>
                          </a:solidFill>
                          <a:effectLst/>
                          <a:highlight>
                            <a:srgbClr val="FFFFFF"/>
                          </a:highlight>
                          <a:latin typeface="Georgia"/>
                        </a:rPr>
                        <a:t>j.    Compare and contrast details and ideas within and between texts. </a:t>
                      </a:r>
                      <a:endParaRPr lang="en-US" sz="1100" dirty="0"/>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3.RI.3 Integration of Concepts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Use prior (experience) and background (content) knowledge as context for new learning.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Compare and contrast the most important points and key details presented in two texts on the same topic.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Describe the connection between a series of historical events, scientific ideas or concepts, or steps in technical procedures in a text.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Demonstrate comprehension by writing about what is read using the text for support. </a:t>
                      </a:r>
                      <a:endParaRPr lang="en-US" dirty="0">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8992" y="3559629"/>
            <a:ext cx="11446479" cy="261610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25425" indent="-225425">
              <a:buFont typeface="Arial"/>
              <a:buChar char="•"/>
            </a:pPr>
            <a:r>
              <a:rPr lang="en-US" sz="1600" b="1" dirty="0">
                <a:solidFill>
                  <a:srgbClr val="FFFFFF"/>
                </a:solidFill>
                <a:latin typeface="Georgia"/>
                <a:ea typeface="+mn-lt"/>
                <a:cs typeface="+mn-lt"/>
              </a:rPr>
              <a:t>3.RI.3 A- Addresses same skills in 3.6b from the 2017 English Standards of Learning. </a:t>
            </a:r>
          </a:p>
          <a:p>
            <a:pPr marL="225425" indent="-225425">
              <a:buFont typeface="Arial"/>
              <a:buChar char="•"/>
            </a:pPr>
            <a:r>
              <a:rPr lang="en-US" sz="1600" b="1" dirty="0">
                <a:solidFill>
                  <a:srgbClr val="FFFFFF"/>
                </a:solidFill>
                <a:latin typeface="Georgia"/>
                <a:ea typeface="+mn-lt"/>
                <a:cs typeface="+mn-lt"/>
              </a:rPr>
              <a:t>3.RI.3 B- New standard for grade three; applies comparing and contrasting important details presented in two texts on the same topic.</a:t>
            </a:r>
          </a:p>
          <a:p>
            <a:pPr marL="225425" indent="-225425">
              <a:buFont typeface="Arial"/>
              <a:buChar char="•"/>
            </a:pPr>
            <a:r>
              <a:rPr lang="en-US" sz="1600" b="1" dirty="0">
                <a:solidFill>
                  <a:srgbClr val="FFFFFF"/>
                </a:solidFill>
                <a:latin typeface="Georgia"/>
                <a:ea typeface="+mn-lt"/>
                <a:cs typeface="+mn-lt"/>
              </a:rPr>
              <a:t>3.RI.3 C- New standard for grade three; applies describing connections between specific historical events, scientific ideas/concepts, or steps in technical procedures in a text. </a:t>
            </a:r>
          </a:p>
          <a:p>
            <a:pPr marL="225425" indent="-225425">
              <a:buFont typeface="Arial"/>
              <a:buChar char="•"/>
            </a:pPr>
            <a:r>
              <a:rPr lang="en-US" sz="1600" b="1" dirty="0">
                <a:solidFill>
                  <a:srgbClr val="FFFFFF"/>
                </a:solidFill>
                <a:latin typeface="Georgia"/>
                <a:ea typeface="+mn-lt"/>
                <a:cs typeface="+mn-lt"/>
              </a:rPr>
              <a:t>3.RL.3 D- New standard for grade three; applies demonstration of comprehension by utilizing the reciprocal process of writing about what is read using the text for support. </a:t>
            </a:r>
            <a:endParaRPr lang="en-US" dirty="0">
              <a:latin typeface="Georgia"/>
            </a:endParaRPr>
          </a:p>
          <a:p>
            <a:pPr>
              <a:buFont typeface="Arial,Sans-Serif"/>
              <a:buChar char="•"/>
            </a:pPr>
            <a:endParaRPr lang="en-US" dirty="0">
              <a:cs typeface="Calibri"/>
            </a:endParaRPr>
          </a:p>
        </p:txBody>
      </p:sp>
      <p:pic>
        <p:nvPicPr>
          <p:cNvPr id="3" name="Recorded Sound">
            <a:hlinkClick r:id="" action="ppaction://media"/>
            <a:extLst>
              <a:ext uri="{FF2B5EF4-FFF2-40B4-BE49-F238E27FC236}">
                <a16:creationId xmlns:a16="http://schemas.microsoft.com/office/drawing/2014/main" id="{9B618C6C-FDBB-48DD-8C58-316315A344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72670"/>
            <a:ext cx="609600" cy="609600"/>
          </a:xfrm>
          <a:prstGeom prst="rect">
            <a:avLst/>
          </a:prstGeom>
        </p:spPr>
      </p:pic>
    </p:spTree>
    <p:extLst>
      <p:ext uri="{BB962C8B-B14F-4D97-AF65-F5344CB8AC3E}">
        <p14:creationId xmlns:p14="http://schemas.microsoft.com/office/powerpoint/2010/main" val="189520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26</a:t>
            </a:fld>
            <a:endParaRPr lang="en-US"/>
          </a:p>
        </p:txBody>
      </p:sp>
      <p:pic>
        <p:nvPicPr>
          <p:cNvPr id="5" name="Recorded Sound">
            <a:hlinkClick r:id="" action="ppaction://media"/>
            <a:extLst>
              <a:ext uri="{FF2B5EF4-FFF2-40B4-BE49-F238E27FC236}">
                <a16:creationId xmlns:a16="http://schemas.microsoft.com/office/drawing/2014/main" id="{1365EDC1-318C-4E24-819A-FDF06EA8B5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8526" y="207579"/>
            <a:ext cx="609600" cy="609600"/>
          </a:xfrm>
          <a:prstGeom prst="rect">
            <a:avLst/>
          </a:prstGeom>
        </p:spPr>
      </p:pic>
    </p:spTree>
    <p:extLst>
      <p:ext uri="{BB962C8B-B14F-4D97-AF65-F5344CB8AC3E}">
        <p14:creationId xmlns:p14="http://schemas.microsoft.com/office/powerpoint/2010/main" val="2278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65902758"/>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3.7 The student will write legibly in cursive. </a:t>
                      </a:r>
                      <a:endParaRPr lang="en-US" dirty="0">
                        <a:solidFill>
                          <a:schemeClr val="accent1"/>
                        </a:solidFill>
                        <a:latin typeface="Georgia"/>
                      </a:endParaRP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Write capital and lowercase letters of the alphabet. </a:t>
                      </a: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Sign his/her first and last names. </a:t>
                      </a:r>
                      <a:br>
                        <a:rPr lang="en-US" sz="1100" b="0" i="0" u="none" strike="noStrike" noProof="0" dirty="0">
                          <a:solidFill>
                            <a:srgbClr val="000000"/>
                          </a:solidFill>
                          <a:effectLst/>
                          <a:highlight>
                            <a:srgbClr val="FFFFFF"/>
                          </a:highlight>
                          <a:latin typeface="Georgia"/>
                        </a:rPr>
                      </a:br>
                      <a:br>
                        <a:rPr lang="en-US" sz="1100" b="0" i="0" u="none" strike="noStrike" noProof="0" dirty="0">
                          <a:solidFill>
                            <a:srgbClr val="000000"/>
                          </a:solidFill>
                          <a:effectLst/>
                          <a:highlight>
                            <a:srgbClr val="FFFFFF"/>
                          </a:highlight>
                          <a:latin typeface="Georgia"/>
                        </a:rPr>
                      </a:b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3.WF.1 Handwriting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Maintain legible printing.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Write capital and lowercase letters of the alphabet using correct letter formation in cursive.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Sign his/her first and last names.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Form cursive letters with flow from one letter to the next within names and words. </a:t>
                      </a: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303021"/>
            <a:ext cx="11446479" cy="113877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3.WF.1 A/B/C/D- Address same skills in 3.7a/b of the 2017 English Standards of Learning. </a:t>
            </a:r>
            <a:endParaRPr lang="en-US" dirty="0">
              <a:cs typeface="Calibri"/>
            </a:endParaRPr>
          </a:p>
          <a:p>
            <a:pPr marL="228600" indent="-228600">
              <a:buFont typeface=""/>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EC9E774D-C810-4128-83F3-8B0B715BF1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138919"/>
            <a:ext cx="609600" cy="609600"/>
          </a:xfrm>
          <a:prstGeom prst="rect">
            <a:avLst/>
          </a:prstGeom>
        </p:spPr>
      </p:pic>
    </p:spTree>
    <p:extLst>
      <p:ext uri="{BB962C8B-B14F-4D97-AF65-F5344CB8AC3E}">
        <p14:creationId xmlns:p14="http://schemas.microsoft.com/office/powerpoint/2010/main" val="376927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985545505"/>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fontAlgn="t"/>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3.WF.2 Spelling </a:t>
                      </a:r>
                      <a:r>
                        <a:rPr lang="en-US" sz="1400" b="0" i="0" u="none" strike="noStrike" noProof="0" dirty="0">
                          <a:solidFill>
                            <a:schemeClr val="accent1"/>
                          </a:solidFill>
                          <a:effectLst/>
                          <a:highlight>
                            <a:srgbClr val="FFFFFF"/>
                          </a:highlight>
                          <a:latin typeface="Georgia"/>
                        </a:rPr>
                        <a:t> </a:t>
                      </a:r>
                      <a:endParaRPr lang="en-US" sz="1400"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Use phoneme-grapheme correspondence to encode (spell) multisyllabic words.</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Use common affixes to encode (spell) words.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Use phoneme/grapheme (sound/symbol) correspondences to encode (spell) grade-level high-frequency words with automaticity and accuracy. </a:t>
                      </a: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52070" indent="-287020" rtl="0" fontAlgn="t">
                        <a:spcBef>
                          <a:spcPts val="0"/>
                        </a:spcBef>
                        <a:spcAft>
                          <a:spcPts val="0"/>
                        </a:spcAft>
                      </a:pP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2667367"/>
            <a:ext cx="11446479" cy="116955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Georgia"/>
            </a:endParaRPr>
          </a:p>
          <a:p>
            <a:r>
              <a:rPr lang="en-US" dirty="0">
                <a:latin typeface="Georgia"/>
              </a:rPr>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3.WF.2 A/B/C- Added to provide specificity for expectations for grade level spelling. </a:t>
            </a:r>
            <a:endParaRPr lang="en-US" dirty="0">
              <a:cs typeface="Calibri"/>
            </a:endParaRPr>
          </a:p>
          <a:p>
            <a:pPr marL="228600" indent="-228600">
              <a:buFont typeface=""/>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960C6F8E-E4F6-4E36-8C3C-CBAC35ECD5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5043"/>
            <a:ext cx="609600" cy="609600"/>
          </a:xfrm>
          <a:prstGeom prst="rect">
            <a:avLst/>
          </a:prstGeom>
        </p:spPr>
      </p:pic>
    </p:spTree>
    <p:extLst>
      <p:ext uri="{BB962C8B-B14F-4D97-AF65-F5344CB8AC3E}">
        <p14:creationId xmlns:p14="http://schemas.microsoft.com/office/powerpoint/2010/main" val="319266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29</a:t>
            </a:fld>
            <a:endParaRPr lang="en-US"/>
          </a:p>
        </p:txBody>
      </p:sp>
      <p:pic>
        <p:nvPicPr>
          <p:cNvPr id="3" name="Recorded Sound">
            <a:hlinkClick r:id="" action="ppaction://media"/>
            <a:extLst>
              <a:ext uri="{FF2B5EF4-FFF2-40B4-BE49-F238E27FC236}">
                <a16:creationId xmlns:a16="http://schemas.microsoft.com/office/drawing/2014/main" id="{59A8213F-AA18-49CE-AC61-BF401FE02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7864" y="286407"/>
            <a:ext cx="609600" cy="609600"/>
          </a:xfrm>
          <a:prstGeom prst="rect">
            <a:avLst/>
          </a:prstGeom>
        </p:spPr>
      </p:pic>
    </p:spTree>
    <p:extLst>
      <p:ext uri="{BB962C8B-B14F-4D97-AF65-F5344CB8AC3E}">
        <p14:creationId xmlns:p14="http://schemas.microsoft.com/office/powerpoint/2010/main" val="31410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a:p>
            <a:r>
              <a:rPr lang="en-US" sz="3200">
                <a:solidFill>
                  <a:srgbClr val="000000"/>
                </a:solidFill>
                <a:latin typeface="Georgia"/>
                <a:cs typeface="Arial"/>
              </a:rPr>
              <a:t>Implementation Timeline</a:t>
            </a:r>
            <a:endParaRPr lang="en-US" sz="3200">
              <a:latin typeface="Georgia"/>
              <a:cs typeface="Calibri"/>
            </a:endParaRPr>
          </a:p>
          <a:p>
            <a:r>
              <a:rPr lang="en-US" sz="3200">
                <a:solidFill>
                  <a:srgbClr val="000000"/>
                </a:solidFill>
                <a:latin typeface="Georgia"/>
                <a:cs typeface="Arial"/>
              </a:rPr>
              <a:t>Resources Currently Available</a:t>
            </a:r>
            <a:endParaRPr lang="en-US" sz="3200">
              <a:latin typeface="Georgia"/>
              <a:cs typeface="Calibri"/>
            </a:endParaRPr>
          </a:p>
          <a:p>
            <a:pPr lvl="1"/>
            <a:r>
              <a:rPr lang="en-US" sz="2800">
                <a:solidFill>
                  <a:srgbClr val="000000"/>
                </a:solidFill>
                <a:latin typeface="Georgia"/>
                <a:cs typeface="Arial"/>
              </a:rPr>
              <a:t>Standards</a:t>
            </a:r>
            <a:endParaRPr lang="en-US" sz="2800">
              <a:latin typeface="Georgia"/>
              <a:cs typeface="Calibri"/>
            </a:endParaRPr>
          </a:p>
          <a:p>
            <a:pPr lvl="1"/>
            <a:r>
              <a:rPr lang="en-US" sz="2800">
                <a:solidFill>
                  <a:srgbClr val="000000"/>
                </a:solidFill>
                <a:latin typeface="Georgia"/>
                <a:cs typeface="Arial"/>
              </a:rPr>
              <a:t>Crosswalk (Summary of Revisions) </a:t>
            </a:r>
            <a:endParaRPr lang="en-US" sz="2800">
              <a:latin typeface="Georgia"/>
              <a:cs typeface="Calibri"/>
            </a:endParaRPr>
          </a:p>
          <a:p>
            <a:r>
              <a:rPr lang="en-US" sz="3200">
                <a:solidFill>
                  <a:srgbClr val="000000"/>
                </a:solidFill>
                <a:latin typeface="Georgia"/>
                <a:cs typeface="Arial"/>
              </a:rPr>
              <a:t>Comparison of 2017 to 2024 Standards</a:t>
            </a:r>
            <a:endParaRPr lang="en-US" sz="3200">
              <a:latin typeface="Georgia"/>
              <a:cs typeface="Calibri"/>
            </a:endParaRPr>
          </a:p>
          <a:p>
            <a:pPr lvl="1"/>
            <a:r>
              <a:rPr lang="en-US" sz="2800">
                <a:solidFill>
                  <a:srgbClr val="000000"/>
                </a:solidFill>
                <a:latin typeface="Georgia"/>
                <a:cs typeface="Arial"/>
              </a:rPr>
              <a:t>Strands </a:t>
            </a:r>
            <a:endParaRPr lang="en-US" sz="2800">
              <a:latin typeface="Georgia"/>
              <a:cs typeface="Calibri"/>
            </a:endParaRPr>
          </a:p>
          <a:p>
            <a:pPr lvl="1"/>
            <a:r>
              <a:rPr lang="en-US" sz="2800">
                <a:solidFill>
                  <a:srgbClr val="000000"/>
                </a:solidFill>
                <a:latin typeface="Georgia"/>
                <a:cs typeface="Arial"/>
              </a:rPr>
              <a:t>Content</a:t>
            </a:r>
            <a:r>
              <a:rPr lang="en-US" sz="2800">
                <a:solidFill>
                  <a:srgbClr val="000000"/>
                </a:solidFill>
                <a:latin typeface="Georgia"/>
                <a:ea typeface="+mn-lt"/>
                <a:cs typeface="Arial"/>
              </a:rPr>
              <a:t> </a:t>
            </a:r>
            <a:endParaRPr lang="en-US" sz="2800">
              <a:latin typeface="Georgia"/>
              <a:cs typeface="Calibri"/>
            </a:endParaRPr>
          </a:p>
          <a:p>
            <a:endParaRPr lang="en-US"/>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5" name="Recorded Sound">
            <a:hlinkClick r:id="" action="ppaction://media"/>
            <a:extLst>
              <a:ext uri="{FF2B5EF4-FFF2-40B4-BE49-F238E27FC236}">
                <a16:creationId xmlns:a16="http://schemas.microsoft.com/office/drawing/2014/main" id="{8997CDBA-7FBC-44D0-B5E3-D56FCD79D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5897" y="126617"/>
            <a:ext cx="562303" cy="562303"/>
          </a:xfrm>
          <a:prstGeom prst="rect">
            <a:avLst/>
          </a:prstGeom>
        </p:spPr>
      </p:pic>
    </p:spTree>
    <p:extLst>
      <p:ext uri="{BB962C8B-B14F-4D97-AF65-F5344CB8AC3E}">
        <p14:creationId xmlns:p14="http://schemas.microsoft.com/office/powerpoint/2010/main" val="28685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563513100"/>
              </p:ext>
            </p:extLst>
          </p:nvPr>
        </p:nvGraphicFramePr>
        <p:xfrm>
          <a:off x="353391" y="265043"/>
          <a:ext cx="11452080" cy="45110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3.8 The student will write in a variety of forms to include narrative, descriptive, opinion, and expository. </a:t>
                      </a:r>
                    </a:p>
                    <a:p>
                      <a:pPr marL="342900" lvl="0" indent="-342900" algn="l">
                        <a:lnSpc>
                          <a:spcPct val="100000"/>
                        </a:lnSpc>
                        <a:spcBef>
                          <a:spcPts val="0"/>
                        </a:spcBef>
                        <a:spcAft>
                          <a:spcPts val="0"/>
                        </a:spcAft>
                        <a:buFont typeface="+mj-lt"/>
                        <a:buAutoNum type="alphaLcPeriod"/>
                      </a:pPr>
                      <a:r>
                        <a:rPr lang="en-US" sz="1100" b="0" i="0" u="none" strike="noStrike" noProof="0" dirty="0">
                          <a:solidFill>
                            <a:schemeClr val="accent1"/>
                          </a:solidFill>
                          <a:latin typeface="Georgia"/>
                        </a:rPr>
                        <a:t>Engage in writing as a process.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d.       Use organizational strategies to structure writing according to type.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e.       Write a clear topic sentence focusing on main idea.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f.        Elaborate writing by including supporting details.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g.       Express an opinion about a topic and provide fact-based reasons for support. </a:t>
                      </a:r>
                    </a:p>
                    <a:p>
                      <a:pPr marL="0" lvl="0" indent="0" algn="l">
                        <a:lnSpc>
                          <a:spcPct val="100000"/>
                        </a:lnSpc>
                        <a:spcBef>
                          <a:spcPts val="0"/>
                        </a:spcBef>
                        <a:spcAft>
                          <a:spcPts val="0"/>
                        </a:spcAft>
                        <a:buNone/>
                      </a:pPr>
                      <a:endParaRPr lang="en-US" sz="1100" b="0" i="0" u="none" strike="noStrike" noProof="0"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3.W.1 Modes and Purposes for Writing</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Recognize different forms of writing (narrative, expository, and opinion) have distinctive patterns of organization to support their purpose.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Write personal and fictional narratives that organize event sequences that unfold naturally.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Write informative/explanatory texts to examine a topic that develops the topic with facts and details.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Write opinion pieces on topics and events, supporting a point of view with facts and reasons.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Write in response to text(s) read or heard to share thinking using supporting details from the text. </a:t>
                      </a: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156095"/>
            <a:ext cx="11446479" cy="280076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3.W.1 A- Combines skills in 3.7a and 3.7d from the 2017 English Standards of Learning. </a:t>
            </a:r>
          </a:p>
          <a:p>
            <a:pPr marL="285750" indent="-285750">
              <a:buFont typeface="Arial"/>
              <a:buChar char="•"/>
            </a:pPr>
            <a:r>
              <a:rPr lang="en-US" sz="1600" b="1" dirty="0">
                <a:solidFill>
                  <a:srgbClr val="FFFFFF"/>
                </a:solidFill>
                <a:latin typeface="Georgia"/>
                <a:ea typeface="+mn-lt"/>
                <a:cs typeface="+mn-lt"/>
              </a:rPr>
              <a:t>3.W.1 B- New standard that specifies organizing personal or fictional narratives using event sequences. </a:t>
            </a:r>
          </a:p>
          <a:p>
            <a:pPr marL="285750" indent="-285750">
              <a:buFont typeface="Arial"/>
              <a:buChar char="•"/>
            </a:pPr>
            <a:r>
              <a:rPr lang="en-US" sz="1600" b="1" dirty="0">
                <a:solidFill>
                  <a:srgbClr val="FFFFFF"/>
                </a:solidFill>
                <a:latin typeface="Georgia"/>
                <a:ea typeface="+mn-lt"/>
                <a:cs typeface="+mn-lt"/>
              </a:rPr>
              <a:t>3.W.1 C- New standard that specifies writing informative or explanatory texts that develops with facts and details. </a:t>
            </a:r>
          </a:p>
          <a:p>
            <a:pPr marL="285750" indent="-285750">
              <a:buFont typeface="Arial"/>
              <a:buChar char="•"/>
            </a:pPr>
            <a:r>
              <a:rPr lang="en-US" sz="1600" b="1" dirty="0">
                <a:solidFill>
                  <a:srgbClr val="FFFFFF"/>
                </a:solidFill>
                <a:latin typeface="Georgia"/>
                <a:ea typeface="+mn-lt"/>
                <a:cs typeface="+mn-lt"/>
              </a:rPr>
              <a:t>3.W.1 D- Addresses skills in 3.7h from the 2017 English Standards of Learning; adds supporting a point of view with facts and reasons. </a:t>
            </a:r>
          </a:p>
          <a:p>
            <a:pPr marL="285750" indent="-285750">
              <a:buFont typeface="Arial"/>
              <a:buChar char="•"/>
            </a:pPr>
            <a:r>
              <a:rPr lang="en-US" sz="1600" b="1" dirty="0">
                <a:solidFill>
                  <a:srgbClr val="FFFFFF"/>
                </a:solidFill>
                <a:latin typeface="Georgia"/>
                <a:ea typeface="+mn-lt"/>
                <a:cs typeface="+mn-lt"/>
              </a:rPr>
              <a:t>3.W.1 E- New standard that applies writing in response to what is read/heard and include details from the text for support. </a:t>
            </a:r>
          </a:p>
          <a:p>
            <a:endParaRPr lang="en-US" sz="1600" b="1" dirty="0">
              <a:solidFill>
                <a:srgbClr val="FFFFFF"/>
              </a:solidFill>
              <a:latin typeface="Georgia"/>
              <a:ea typeface="+mn-lt"/>
              <a:cs typeface="+mn-lt"/>
            </a:endParaRPr>
          </a:p>
        </p:txBody>
      </p:sp>
      <p:pic>
        <p:nvPicPr>
          <p:cNvPr id="2" name="Recorded Sound">
            <a:hlinkClick r:id="" action="ppaction://media"/>
            <a:extLst>
              <a:ext uri="{FF2B5EF4-FFF2-40B4-BE49-F238E27FC236}">
                <a16:creationId xmlns:a16="http://schemas.microsoft.com/office/drawing/2014/main" id="{EFFBCA2B-372D-4FEF-925F-9C16427625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55179"/>
            <a:ext cx="609600" cy="609600"/>
          </a:xfrm>
          <a:prstGeom prst="rect">
            <a:avLst/>
          </a:prstGeom>
        </p:spPr>
      </p:pic>
    </p:spTree>
    <p:extLst>
      <p:ext uri="{BB962C8B-B14F-4D97-AF65-F5344CB8AC3E}">
        <p14:creationId xmlns:p14="http://schemas.microsoft.com/office/powerpoint/2010/main" val="28179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72767053"/>
              </p:ext>
            </p:extLst>
          </p:nvPr>
        </p:nvGraphicFramePr>
        <p:xfrm>
          <a:off x="353391" y="265043"/>
          <a:ext cx="11452080" cy="31394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3.8 The student will write in a variety of forms to include narrative, descriptive, opinion, and expository. </a:t>
                      </a:r>
                    </a:p>
                    <a:p>
                      <a:pPr marL="342900" lvl="0" indent="-342900" algn="l">
                        <a:lnSpc>
                          <a:spcPct val="100000"/>
                        </a:lnSpc>
                        <a:spcBef>
                          <a:spcPts val="0"/>
                        </a:spcBef>
                        <a:spcAft>
                          <a:spcPts val="0"/>
                        </a:spcAft>
                        <a:buFont typeface="+mj-lt"/>
                        <a:buAutoNum type="alphaLcPeriod"/>
                      </a:pPr>
                      <a:r>
                        <a:rPr lang="en-US" sz="1100" b="0" i="0" u="none" strike="noStrike" noProof="0" dirty="0">
                          <a:solidFill>
                            <a:schemeClr val="accent1"/>
                          </a:solidFill>
                          <a:latin typeface="Georgia"/>
                        </a:rPr>
                        <a:t>Engage in writing as a process.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e.       Write a clear topic sentence focusing on main idea. </a:t>
                      </a:r>
                      <a:endParaRPr lang="en-US" dirty="0"/>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f.        Elaborate writing by including supporting details.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g.       Use transition words to vary sentence structure. </a:t>
                      </a:r>
                    </a:p>
                    <a:p>
                      <a:pPr marL="228600" lvl="0" indent="-228600" algn="l">
                        <a:lnSpc>
                          <a:spcPct val="100000"/>
                        </a:lnSpc>
                        <a:spcBef>
                          <a:spcPts val="0"/>
                        </a:spcBef>
                        <a:spcAft>
                          <a:spcPts val="0"/>
                        </a:spcAft>
                        <a:buAutoNum type="romanLcPeriod"/>
                      </a:pPr>
                      <a:r>
                        <a:rPr lang="en-US" sz="1100" b="0" i="0" u="none" strike="noStrike" noProof="0" dirty="0">
                          <a:solidFill>
                            <a:schemeClr val="accent1"/>
                          </a:solidFill>
                          <a:latin typeface="Georgia"/>
                        </a:rPr>
                        <a:t>   Write a well-developed paragraph focusing on the main idea. </a:t>
                      </a:r>
                    </a:p>
                    <a:p>
                      <a:pPr lvl="0" algn="l">
                        <a:lnSpc>
                          <a:spcPct val="100000"/>
                        </a:lnSpc>
                        <a:spcBef>
                          <a:spcPts val="0"/>
                        </a:spcBef>
                        <a:spcAft>
                          <a:spcPts val="0"/>
                        </a:spcAft>
                        <a:buNone/>
                      </a:pPr>
                      <a:endParaRPr lang="en-US" sz="1400" dirty="0">
                        <a:solidFill>
                          <a:schemeClr val="accent1"/>
                        </a:solidFill>
                        <a:latin typeface="Georgia"/>
                      </a:endParaRPr>
                    </a:p>
                    <a:p>
                      <a:pPr lvl="0" algn="l">
                        <a:lnSpc>
                          <a:spcPct val="100000"/>
                        </a:lnSpc>
                        <a:spcBef>
                          <a:spcPts val="0"/>
                        </a:spcBef>
                        <a:spcAft>
                          <a:spcPts val="0"/>
                        </a:spcAft>
                        <a:buNone/>
                      </a:pPr>
                      <a:br>
                        <a:rPr lang="en-US" sz="1400" dirty="0"/>
                      </a:br>
                      <a:endParaRPr lang="en-US" sz="1000" b="0" i="0" u="none" strike="noStrike" noProof="0" dirty="0">
                        <a:solidFill>
                          <a:srgbClr val="000000"/>
                        </a:solidFill>
                        <a:effectLst/>
                        <a:highlight>
                          <a:srgbClr val="FFFFFF"/>
                        </a:highlight>
                        <a:latin typeface="Georgia"/>
                      </a:endParaRPr>
                    </a:p>
                    <a:p>
                      <a:pPr fontAlgn="t"/>
                      <a:br>
                        <a:rPr lang="en-US" sz="1400" dirty="0">
                          <a:effectLst/>
                          <a:highlight>
                            <a:srgbClr val="FFFFFF"/>
                          </a:highlight>
                        </a:rPr>
                      </a:br>
                      <a:endParaRPr lang="en-US" sz="1400"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3.W.2 Organization and Composition</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Engage in writing as a process to compose a well-developed paragraph. This includes: </a:t>
                      </a:r>
                    </a:p>
                    <a:p>
                      <a:pPr marL="688975" lvl="1" indent="-231775" algn="l">
                        <a:lnSpc>
                          <a:spcPct val="100000"/>
                        </a:lnSpc>
                        <a:spcBef>
                          <a:spcPts val="0"/>
                        </a:spcBef>
                        <a:spcAft>
                          <a:spcPts val="0"/>
                        </a:spcAft>
                        <a:buFont typeface="+mj-lt"/>
                        <a:buAutoNum type="romanLcPeriod"/>
                      </a:pPr>
                      <a:r>
                        <a:rPr lang="en-US" sz="1100" b="0" i="0" u="none" strike="noStrike" noProof="0" dirty="0">
                          <a:solidFill>
                            <a:schemeClr val="accent1"/>
                          </a:solidFill>
                          <a:effectLst/>
                          <a:highlight>
                            <a:srgbClr val="FFFFFF"/>
                          </a:highlight>
                          <a:latin typeface="Georgia"/>
                        </a:rPr>
                        <a:t>Writing a clear topic sentence focusing on a main idea. </a:t>
                      </a:r>
                    </a:p>
                    <a:p>
                      <a:pPr marL="688975" lvl="1" indent="-231775" algn="l">
                        <a:lnSpc>
                          <a:spcPct val="100000"/>
                        </a:lnSpc>
                        <a:spcBef>
                          <a:spcPts val="0"/>
                        </a:spcBef>
                        <a:spcAft>
                          <a:spcPts val="0"/>
                        </a:spcAft>
                        <a:buFont typeface="+mj-lt"/>
                        <a:buAutoNum type="romanLcPeriod"/>
                      </a:pPr>
                      <a:r>
                        <a:rPr lang="en-US" sz="1100" dirty="0">
                          <a:latin typeface="Georgia"/>
                        </a:rPr>
                        <a:t>Developing, selecting, and organizing ideas relevant to topic, audience, purpose, and genre. </a:t>
                      </a:r>
                    </a:p>
                    <a:p>
                      <a:pPr marL="688975" lvl="1" indent="-231775" algn="l">
                        <a:lnSpc>
                          <a:spcPct val="100000"/>
                        </a:lnSpc>
                        <a:spcBef>
                          <a:spcPts val="0"/>
                        </a:spcBef>
                        <a:spcAft>
                          <a:spcPts val="0"/>
                        </a:spcAft>
                        <a:buFont typeface="+mj-lt"/>
                        <a:buAutoNum type="romanLcPeriod"/>
                      </a:pPr>
                      <a:r>
                        <a:rPr lang="en-US" sz="1100" dirty="0">
                          <a:latin typeface="Georgia"/>
                        </a:rPr>
                        <a:t>Elaborating writing by including supporting details. </a:t>
                      </a:r>
                    </a:p>
                    <a:p>
                      <a:pPr marL="688975" lvl="1" indent="-231775" algn="l">
                        <a:lnSpc>
                          <a:spcPct val="100000"/>
                        </a:lnSpc>
                        <a:spcBef>
                          <a:spcPts val="0"/>
                        </a:spcBef>
                        <a:spcAft>
                          <a:spcPts val="0"/>
                        </a:spcAft>
                        <a:buFont typeface="+mj-lt"/>
                        <a:buAutoNum type="romanLcPeriod"/>
                      </a:pPr>
                      <a:r>
                        <a:rPr lang="en-US" sz="1100" dirty="0">
                          <a:latin typeface="Georgia"/>
                        </a:rPr>
                        <a:t>Using transition words to vary sentence structure. </a:t>
                      </a:r>
                    </a:p>
                    <a:p>
                      <a:pPr marL="688975" lvl="1" indent="-231775" algn="l">
                        <a:lnSpc>
                          <a:spcPct val="100000"/>
                        </a:lnSpc>
                        <a:spcBef>
                          <a:spcPts val="0"/>
                        </a:spcBef>
                        <a:spcAft>
                          <a:spcPts val="0"/>
                        </a:spcAft>
                        <a:buFont typeface="+mj-lt"/>
                        <a:buAutoNum type="romanLcPeriod"/>
                      </a:pPr>
                      <a:r>
                        <a:rPr lang="en-US" sz="1100" dirty="0">
                          <a:latin typeface="Georgia"/>
                        </a:rPr>
                        <a:t>Providing a concluding statement. </a:t>
                      </a:r>
                    </a:p>
                    <a:p>
                      <a:pPr marL="342900" lvl="0" indent="-342900" algn="l">
                        <a:lnSpc>
                          <a:spcPct val="100000"/>
                        </a:lnSpc>
                        <a:spcBef>
                          <a:spcPts val="0"/>
                        </a:spcBef>
                        <a:spcAft>
                          <a:spcPts val="0"/>
                        </a:spcAft>
                        <a:buClr>
                          <a:srgbClr val="003C71"/>
                        </a:buClr>
                        <a:buAutoNum type="alphaUcPeriod"/>
                      </a:pPr>
                      <a:endParaRPr lang="en-US" sz="1100" dirty="0">
                        <a:latin typeface="Georgia"/>
                      </a:endParaRPr>
                    </a:p>
                    <a:p>
                      <a:pPr lvl="0" algn="l">
                        <a:lnSpc>
                          <a:spcPct val="100000"/>
                        </a:lnSpc>
                        <a:spcBef>
                          <a:spcPts val="0"/>
                        </a:spcBef>
                        <a:spcAft>
                          <a:spcPts val="0"/>
                        </a:spcAft>
                        <a:buClr>
                          <a:srgbClr val="003C71"/>
                        </a:buClr>
                        <a:buAutoNum type="alphaUcPeriod"/>
                      </a:pPr>
                      <a:endParaRPr lang="en-US" sz="1100" dirty="0">
                        <a:solidFill>
                          <a:schemeClr val="accent1"/>
                        </a:solidFill>
                        <a:latin typeface="Georgia"/>
                      </a:endParaRPr>
                    </a:p>
                    <a:p>
                      <a:pPr lvl="0" indent="0" algn="l">
                        <a:lnSpc>
                          <a:spcPct val="100000"/>
                        </a:lnSpc>
                        <a:spcBef>
                          <a:spcPts val="0"/>
                        </a:spcBef>
                        <a:spcAft>
                          <a:spcPts val="0"/>
                        </a:spcAft>
                        <a:buClr>
                          <a:srgbClr val="003C71"/>
                        </a:buClr>
                        <a:buNone/>
                      </a:pPr>
                      <a:endParaRPr lang="en-US" sz="1100"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724021"/>
            <a:ext cx="11446479" cy="138499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3.W.2 A i-iv- Addresses skills in 3.7a/e/f/g from the 2017 English Standards of Learning.</a:t>
            </a:r>
          </a:p>
          <a:p>
            <a:pPr marL="285750" indent="-285750">
              <a:buFont typeface="Arial"/>
              <a:buChar char="•"/>
            </a:pPr>
            <a:r>
              <a:rPr lang="en-US" sz="1600" b="1" dirty="0">
                <a:solidFill>
                  <a:srgbClr val="FFFFFF"/>
                </a:solidFill>
                <a:latin typeface="Georgia"/>
                <a:ea typeface="+mn-lt"/>
                <a:cs typeface="+mn-lt"/>
              </a:rPr>
              <a:t>3.W.2 A v- New standard that addresses concluding statements. </a:t>
            </a:r>
            <a:endParaRPr lang="en-US" dirty="0">
              <a:latin typeface="Georgia"/>
              <a:ea typeface="+mn-lt"/>
              <a:cs typeface="+mn-lt"/>
            </a:endParaRPr>
          </a:p>
          <a:p>
            <a:endParaRPr lang="en-US" dirty="0"/>
          </a:p>
        </p:txBody>
      </p:sp>
      <p:pic>
        <p:nvPicPr>
          <p:cNvPr id="2" name="Recorded Sound">
            <a:hlinkClick r:id="" action="ppaction://media"/>
            <a:extLst>
              <a:ext uri="{FF2B5EF4-FFF2-40B4-BE49-F238E27FC236}">
                <a16:creationId xmlns:a16="http://schemas.microsoft.com/office/drawing/2014/main" id="{224243BA-E5F4-4184-A588-4417C321F7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6246" y="7698"/>
            <a:ext cx="609600" cy="609600"/>
          </a:xfrm>
          <a:prstGeom prst="rect">
            <a:avLst/>
          </a:prstGeom>
        </p:spPr>
      </p:pic>
    </p:spTree>
    <p:extLst>
      <p:ext uri="{BB962C8B-B14F-4D97-AF65-F5344CB8AC3E}">
        <p14:creationId xmlns:p14="http://schemas.microsoft.com/office/powerpoint/2010/main" val="41941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068350102"/>
              </p:ext>
            </p:extLst>
          </p:nvPr>
        </p:nvGraphicFramePr>
        <p:xfrm>
          <a:off x="353391" y="265043"/>
          <a:ext cx="11452080" cy="35661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3.8 The student will write in a variety of forms to include narrative, descriptive, opinion, and expository.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j.       Revise writing for clarity of content using specific vocabulary and information. </a:t>
                      </a:r>
                      <a:endParaRPr lang="en-US" sz="1100" b="0" dirty="0">
                        <a:solidFill>
                          <a:schemeClr val="accent1"/>
                        </a:solidFill>
                        <a:latin typeface="Georgia"/>
                      </a:endParaRPr>
                    </a:p>
                    <a:p>
                      <a:pPr fontAlgn="t"/>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3.W.3 Usage and Mechanics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With guidance and support from peers and adults, develop and strengthen writing as needed by revising for quality of ideas, organization, sentence fluency, and word choice.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With guidance and support from peers and adults, edit writing for format and conventions such as capitalization, usage, punctuation, and spelling. (See Language Usage for grade-level expectations.) </a:t>
                      </a:r>
                      <a:endParaRPr lang="en-US" dirty="0">
                        <a:latin typeface="Georgia"/>
                      </a:endParaRPr>
                    </a:p>
                    <a:p>
                      <a:pPr marL="342900" lvl="0" indent="-34290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143942"/>
            <a:ext cx="11446479" cy="160043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3.W.2 A- Address skills in 3.7j from the 2017 English Standards of Learning. </a:t>
            </a:r>
          </a:p>
          <a:p>
            <a:pPr marL="285750" indent="-285750">
              <a:buFont typeface="Arial"/>
              <a:buChar char="•"/>
            </a:pPr>
            <a:r>
              <a:rPr lang="en-US" sz="1600" b="1" dirty="0">
                <a:solidFill>
                  <a:srgbClr val="FFFFFF"/>
                </a:solidFill>
                <a:latin typeface="Georgia"/>
                <a:ea typeface="+mn-lt"/>
                <a:cs typeface="+mn-lt"/>
              </a:rPr>
              <a:t>3.W.2 B- Provides specificity for grade level expectations for editing to include capitalization, usage, punctuation, and spelling. </a:t>
            </a:r>
          </a:p>
          <a:p>
            <a:endParaRPr lang="en-US" dirty="0"/>
          </a:p>
        </p:txBody>
      </p:sp>
      <p:pic>
        <p:nvPicPr>
          <p:cNvPr id="2" name="Recorded Sound">
            <a:hlinkClick r:id="" action="ppaction://media"/>
            <a:extLst>
              <a:ext uri="{FF2B5EF4-FFF2-40B4-BE49-F238E27FC236}">
                <a16:creationId xmlns:a16="http://schemas.microsoft.com/office/drawing/2014/main" id="{AE8593D1-C882-4D5C-A235-DF86E62AA3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0"/>
            <a:ext cx="609600" cy="609600"/>
          </a:xfrm>
          <a:prstGeom prst="rect">
            <a:avLst/>
          </a:prstGeom>
        </p:spPr>
      </p:pic>
    </p:spTree>
    <p:extLst>
      <p:ext uri="{BB962C8B-B14F-4D97-AF65-F5344CB8AC3E}">
        <p14:creationId xmlns:p14="http://schemas.microsoft.com/office/powerpoint/2010/main" val="24674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33</a:t>
            </a:fld>
            <a:endParaRPr lang="en-US"/>
          </a:p>
        </p:txBody>
      </p:sp>
      <p:pic>
        <p:nvPicPr>
          <p:cNvPr id="5" name="Recorded Sound">
            <a:hlinkClick r:id="" action="ppaction://media"/>
            <a:extLst>
              <a:ext uri="{FF2B5EF4-FFF2-40B4-BE49-F238E27FC236}">
                <a16:creationId xmlns:a16="http://schemas.microsoft.com/office/drawing/2014/main" id="{E76F1749-74F2-48B5-B23F-DD978E712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160283"/>
            <a:ext cx="609600" cy="609600"/>
          </a:xfrm>
          <a:prstGeom prst="rect">
            <a:avLst/>
          </a:prstGeom>
        </p:spPr>
      </p:pic>
    </p:spTree>
    <p:extLst>
      <p:ext uri="{BB962C8B-B14F-4D97-AF65-F5344CB8AC3E}">
        <p14:creationId xmlns:p14="http://schemas.microsoft.com/office/powerpoint/2010/main" val="401143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451354406"/>
              </p:ext>
            </p:extLst>
          </p:nvPr>
        </p:nvGraphicFramePr>
        <p:xfrm>
          <a:off x="353391" y="265043"/>
          <a:ext cx="11452080" cy="3733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3.9 The student will edit writing for capitalization, punctuation, spelling and Standard English.</a:t>
                      </a:r>
                      <a:endParaRPr lang="en-US" dirty="0">
                        <a:solidFill>
                          <a:schemeClr val="accent1"/>
                        </a:solidFill>
                        <a:latin typeface="Georgia"/>
                      </a:endParaRP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latin typeface="Georgia"/>
                        </a:rPr>
                        <a:t>Use complete sentences.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c.    Use past and present verb tense.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d.    Use adjectives correctly.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e.    Use singular possessives. </a:t>
                      </a:r>
                      <a:br>
                        <a:rPr lang="en-US" sz="1100" b="0" i="0" u="none" strike="noStrike" noProof="0" dirty="0">
                          <a:solidFill>
                            <a:srgbClr val="000000"/>
                          </a:solidFill>
                          <a:latin typeface="Georgia"/>
                        </a:rPr>
                      </a:br>
                      <a:br>
                        <a:rPr lang="en-US" sz="1100" b="0" i="0" u="none" strike="noStrike" noProof="0" dirty="0">
                          <a:solidFill>
                            <a:srgbClr val="000000"/>
                          </a:solidFill>
                          <a:latin typeface="Georgia"/>
                        </a:rPr>
                      </a:br>
                      <a:br>
                        <a:rPr lang="en-US" sz="1100" b="0" i="0" u="none" strike="noStrike" noProof="0" dirty="0">
                          <a:solidFill>
                            <a:srgbClr val="000000"/>
                          </a:solidFill>
                          <a:latin typeface="Georgia"/>
                        </a:rPr>
                      </a:br>
                      <a:endParaRPr lang="en-US" sz="1100" b="0" i="0" u="none" strike="noStrike" noProof="0">
                        <a:solidFill>
                          <a:srgbClr val="000000"/>
                        </a:solidFill>
                        <a:latin typeface="Georgia"/>
                      </a:endParaRPr>
                    </a:p>
                    <a:p>
                      <a:pPr lvl="0" algn="l">
                        <a:lnSpc>
                          <a:spcPct val="100000"/>
                        </a:lnSpc>
                        <a:spcBef>
                          <a:spcPts val="0"/>
                        </a:spcBef>
                        <a:spcAft>
                          <a:spcPts val="0"/>
                        </a:spcAft>
                        <a:buNone/>
                      </a:pPr>
                      <a:endParaRPr lang="en-US" dirty="0">
                        <a:solidFill>
                          <a:schemeClr val="accent1"/>
                        </a:solidFill>
                        <a:latin typeface="Georgia"/>
                      </a:endParaRPr>
                    </a:p>
                    <a:p>
                      <a:pPr lvl="0" algn="l">
                        <a:lnSpc>
                          <a:spcPct val="100000"/>
                        </a:lnSpc>
                        <a:spcBef>
                          <a:spcPts val="0"/>
                        </a:spcBef>
                        <a:spcAft>
                          <a:spcPts val="0"/>
                        </a:spcAft>
                        <a:buNone/>
                      </a:pPr>
                      <a:br>
                        <a:rPr lang="en-US" dirty="0"/>
                      </a:br>
                      <a:endParaRPr lang="en-US" sz="110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3.LU.1 Grammar </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Produce, expand, and rearrange simple and compound sentences when speaking and writing.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Distinguish between complete and incomplete sentences.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Form and use comparative and superlative adjectives when speaking and writing.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Form and use regular and irregular verbs when speaking and writing.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Use subject-verb agreement in simple sentences. </a:t>
                      </a:r>
                    </a:p>
                    <a:p>
                      <a:pPr marL="285750" lvl="0" indent="-285750" algn="l">
                        <a:lnSpc>
                          <a:spcPct val="100000"/>
                        </a:lnSpc>
                        <a:spcBef>
                          <a:spcPts val="0"/>
                        </a:spcBef>
                        <a:spcAft>
                          <a:spcPts val="0"/>
                        </a:spcAft>
                        <a:buFont typeface="+mj-lt"/>
                        <a:buAutoNum type="alphaUcPeriod"/>
                      </a:pPr>
                      <a:r>
                        <a:rPr lang="en-US" sz="1100" b="0" i="0" u="none" strike="noStrike" noProof="0" dirty="0">
                          <a:solidFill>
                            <a:schemeClr val="accent1"/>
                          </a:solidFill>
                          <a:effectLst/>
                          <a:highlight>
                            <a:srgbClr val="FFFFFF"/>
                          </a:highlight>
                          <a:latin typeface="Georgia"/>
                        </a:rPr>
                        <a:t>Eliminate double negatives when speaking and writing. </a:t>
                      </a:r>
                      <a:endParaRPr lang="en-US" dirty="0">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3238241"/>
            <a:ext cx="11457211" cy="357020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3.LU.1 A- New standard for grade three; addresses expectations for the use of simple and compound sentences when speaking and writing. </a:t>
            </a:r>
          </a:p>
          <a:p>
            <a:pPr marL="285750" indent="-285750">
              <a:buFont typeface="Arial"/>
              <a:buChar char="•"/>
            </a:pPr>
            <a:r>
              <a:rPr lang="en-US" sz="1600" b="1" dirty="0">
                <a:solidFill>
                  <a:srgbClr val="FFFFFF"/>
                </a:solidFill>
                <a:latin typeface="Georgia"/>
                <a:ea typeface="+mn-lt"/>
                <a:cs typeface="+mn-lt"/>
              </a:rPr>
              <a:t>3.LU.1 B- New standard for grade three; addresses distinguishing between complete and incomplete sentences. </a:t>
            </a:r>
          </a:p>
          <a:p>
            <a:pPr marL="285750" indent="-285750">
              <a:buFont typeface="Arial"/>
              <a:buChar char="•"/>
            </a:pPr>
            <a:r>
              <a:rPr lang="en-US" sz="1600" b="1" dirty="0">
                <a:solidFill>
                  <a:srgbClr val="FFFFFF"/>
                </a:solidFill>
                <a:latin typeface="Georgia"/>
                <a:ea typeface="+mn-lt"/>
                <a:cs typeface="+mn-lt"/>
              </a:rPr>
              <a:t>3.LU.1 C- Addresses the skills in 3.7d/e from the 2017 English Standards of Learning. </a:t>
            </a:r>
          </a:p>
          <a:p>
            <a:pPr marL="285750" indent="-285750">
              <a:buFont typeface="Arial"/>
              <a:buChar char="•"/>
            </a:pPr>
            <a:r>
              <a:rPr lang="en-US" sz="1600" b="1" dirty="0">
                <a:solidFill>
                  <a:srgbClr val="FFFFFF"/>
                </a:solidFill>
                <a:latin typeface="Georgia"/>
                <a:ea typeface="+mn-lt"/>
                <a:cs typeface="+mn-lt"/>
              </a:rPr>
              <a:t>3.LU.1 D- Addresses the skills in 3.7c from the 2017 English Standards of Learning; provides specificity to form and use regular and irregular verbs when speaking and writing. </a:t>
            </a:r>
          </a:p>
          <a:p>
            <a:pPr marL="285750" indent="-285750">
              <a:buFont typeface="Arial"/>
              <a:buChar char="•"/>
            </a:pPr>
            <a:r>
              <a:rPr lang="en-US" sz="1600" b="1" dirty="0">
                <a:solidFill>
                  <a:srgbClr val="FFFFFF"/>
                </a:solidFill>
                <a:latin typeface="Georgia"/>
                <a:ea typeface="+mn-lt"/>
                <a:cs typeface="+mn-lt"/>
              </a:rPr>
              <a:t>3.LU.1 E- New standard for grade three; provides specificity to use subject-verb agreements in simple sentences. </a:t>
            </a:r>
          </a:p>
          <a:p>
            <a:pPr marL="285750" indent="-285750">
              <a:buFont typeface="Arial"/>
              <a:buChar char="•"/>
            </a:pPr>
            <a:r>
              <a:rPr lang="en-US" sz="1600" b="1" dirty="0">
                <a:solidFill>
                  <a:srgbClr val="FFFFFF"/>
                </a:solidFill>
                <a:latin typeface="Georgia"/>
                <a:ea typeface="+mn-lt"/>
                <a:cs typeface="+mn-lt"/>
              </a:rPr>
              <a:t>3.LU.1 F- New standard for grade three; applies eliminating double negatives to both speaking and writing. </a:t>
            </a:r>
          </a:p>
          <a:p>
            <a:pPr>
              <a:buFont typeface="Arial,Sans-Serif"/>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B766BA12-1213-49C2-BC23-79DC0BFE5A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2646" y="40095"/>
            <a:ext cx="609600" cy="609600"/>
          </a:xfrm>
          <a:prstGeom prst="rect">
            <a:avLst/>
          </a:prstGeom>
        </p:spPr>
      </p:pic>
    </p:spTree>
    <p:extLst>
      <p:ext uri="{BB962C8B-B14F-4D97-AF65-F5344CB8AC3E}">
        <p14:creationId xmlns:p14="http://schemas.microsoft.com/office/powerpoint/2010/main" val="18966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108007410"/>
              </p:ext>
            </p:extLst>
          </p:nvPr>
        </p:nvGraphicFramePr>
        <p:xfrm>
          <a:off x="353391" y="265043"/>
          <a:ext cx="11452080" cy="3733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3.9 The student will edit writing for capitalization, punctuation, spelling and Standard English.</a:t>
                      </a:r>
                      <a:endParaRPr lang="en-US" sz="1100" dirty="0">
                        <a:solidFill>
                          <a:schemeClr val="accent1"/>
                        </a:solidFill>
                        <a:latin typeface="Georgia"/>
                      </a:endParaRP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f.    Use commas in a simple series.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h.   Use apostrophes in contractions with pronouns and in possessives. </a:t>
                      </a:r>
                      <a:br>
                        <a:rPr lang="en-US" sz="1100" b="0" i="0" u="none" strike="noStrike" noProof="0" dirty="0">
                          <a:solidFill>
                            <a:srgbClr val="000000"/>
                          </a:solidFill>
                          <a:latin typeface="Georgia"/>
                        </a:rPr>
                      </a:br>
                      <a:br>
                        <a:rPr lang="en-US" sz="900" b="0" i="0" u="none" strike="noStrike" noProof="0" dirty="0">
                          <a:solidFill>
                            <a:srgbClr val="000000"/>
                          </a:solidFill>
                          <a:latin typeface="Georgia"/>
                        </a:rPr>
                      </a:br>
                      <a:br>
                        <a:rPr lang="en-US" sz="900" b="0" i="0" u="none" strike="noStrike" noProof="0" dirty="0">
                          <a:solidFill>
                            <a:srgbClr val="000000"/>
                          </a:solidFill>
                          <a:latin typeface="Georgia"/>
                        </a:rPr>
                      </a:br>
                      <a:br>
                        <a:rPr lang="en-US" sz="900" b="0" i="0" u="none" strike="noStrike" noProof="0" dirty="0">
                          <a:solidFill>
                            <a:srgbClr val="000000"/>
                          </a:solidFill>
                          <a:latin typeface="Georgia"/>
                        </a:rPr>
                      </a:br>
                      <a:endParaRPr lang="en-US" sz="900" b="0" i="0" u="none" strike="noStrike" noProof="0">
                        <a:solidFill>
                          <a:srgbClr val="000000"/>
                        </a:solidFill>
                        <a:latin typeface="Georgia"/>
                      </a:endParaRPr>
                    </a:p>
                    <a:p>
                      <a:pPr lvl="0" algn="l">
                        <a:lnSpc>
                          <a:spcPct val="100000"/>
                        </a:lnSpc>
                        <a:spcBef>
                          <a:spcPts val="0"/>
                        </a:spcBef>
                        <a:spcAft>
                          <a:spcPts val="0"/>
                        </a:spcAft>
                        <a:buNone/>
                      </a:pPr>
                      <a:endParaRPr lang="en-US" sz="1200" dirty="0">
                        <a:solidFill>
                          <a:schemeClr val="accent1"/>
                        </a:solidFill>
                        <a:latin typeface="Georgia"/>
                      </a:endParaRPr>
                    </a:p>
                    <a:p>
                      <a:pPr lvl="0" algn="l">
                        <a:lnSpc>
                          <a:spcPct val="100000"/>
                        </a:lnSpc>
                        <a:spcBef>
                          <a:spcPts val="0"/>
                        </a:spcBef>
                        <a:spcAft>
                          <a:spcPts val="0"/>
                        </a:spcAft>
                        <a:buNone/>
                      </a:pPr>
                      <a:br>
                        <a:rPr lang="en-US" sz="1200" dirty="0"/>
                      </a:br>
                      <a:endParaRPr lang="en-US" sz="900" b="0" i="0" u="none" strike="noStrike" noProof="0" dirty="0">
                        <a:solidFill>
                          <a:srgbClr val="000000"/>
                        </a:solidFill>
                        <a:effectLst/>
                        <a:highlight>
                          <a:srgbClr val="FFFFFF"/>
                        </a:highlight>
                        <a:latin typeface="Georgia"/>
                      </a:endParaRPr>
                    </a:p>
                    <a:p>
                      <a:pPr fontAlgn="t"/>
                      <a:br>
                        <a:rPr lang="en-US" sz="1400" dirty="0">
                          <a:effectLst/>
                          <a:highlight>
                            <a:srgbClr val="FFFFFF"/>
                          </a:highlight>
                        </a:rPr>
                      </a:br>
                      <a:endParaRPr lang="en-US" sz="1400"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3.LU.2 Mechanics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commas in series, dates, addresses, and in greetings and closings of letters.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apostrophes to form contractions and frequently occurring possessions in writing.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Capitalize holidays, names, and places.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learned spelling patterns when writing words, including high frequency words and grade level word analysis knowledge.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Consult reference materials, including beginning dictionaries to check and correct spelling. </a:t>
                      </a:r>
                      <a:endParaRPr lang="en-US" dirty="0">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3429000"/>
            <a:ext cx="11457211" cy="258532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sz="1600"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3.LU.2 A- Addresses skills in 3.9f from the 2017 English Standards of Learning; specifies comma use in series, dates, addresses, greetings, and closings of letters. </a:t>
            </a:r>
          </a:p>
          <a:p>
            <a:pPr marL="285750" indent="-285750">
              <a:buFont typeface="Arial"/>
              <a:buChar char="•"/>
            </a:pPr>
            <a:r>
              <a:rPr lang="en-US" sz="1600" b="1" dirty="0">
                <a:solidFill>
                  <a:srgbClr val="FFFFFF"/>
                </a:solidFill>
                <a:latin typeface="Georgia"/>
                <a:ea typeface="+mn-lt"/>
                <a:cs typeface="+mn-lt"/>
              </a:rPr>
              <a:t>3.LU.2 B- Addresses skills in 3.9h from the 2017 English Standards of Learning. </a:t>
            </a:r>
          </a:p>
          <a:p>
            <a:pPr marL="285750" indent="-285750">
              <a:buFont typeface="Arial"/>
              <a:buChar char="•"/>
            </a:pPr>
            <a:r>
              <a:rPr lang="en-US" sz="1600" b="1" dirty="0">
                <a:solidFill>
                  <a:srgbClr val="FFFFFF"/>
                </a:solidFill>
                <a:latin typeface="Georgia"/>
                <a:ea typeface="+mn-lt"/>
                <a:cs typeface="+mn-lt"/>
              </a:rPr>
              <a:t>3.LU.2 C- New standard for grade three; applies capitalizing to holidays, names, and places.</a:t>
            </a:r>
          </a:p>
          <a:p>
            <a:pPr marL="285750" indent="-285750">
              <a:buFont typeface="Arial"/>
              <a:buChar char="•"/>
            </a:pPr>
            <a:r>
              <a:rPr lang="en-US" sz="1600" b="1" dirty="0">
                <a:solidFill>
                  <a:srgbClr val="FFFFFF"/>
                </a:solidFill>
                <a:latin typeface="Georgia"/>
                <a:ea typeface="+mn-lt"/>
                <a:cs typeface="+mn-lt"/>
              </a:rPr>
              <a:t>3.LU.2 D- New standard for grade three; provides specificity of types of learned spelling patterns such as high frequency words and grade level word analysis knowledge. </a:t>
            </a:r>
          </a:p>
          <a:p>
            <a:pPr marL="285750" indent="-285750">
              <a:buFont typeface="Arial"/>
              <a:buChar char="•"/>
            </a:pPr>
            <a:r>
              <a:rPr lang="en-US" sz="1600" b="1" dirty="0">
                <a:solidFill>
                  <a:srgbClr val="FFFFFF"/>
                </a:solidFill>
                <a:latin typeface="Georgia"/>
                <a:ea typeface="+mn-lt"/>
                <a:cs typeface="+mn-lt"/>
              </a:rPr>
              <a:t>3.LU.2 E- New standard in grade three; applies use of reference materials to check and correct spelling. </a:t>
            </a:r>
            <a:endParaRPr lang="en-US" sz="1600" dirty="0">
              <a:latin typeface="Georgia"/>
              <a:ea typeface="+mn-lt"/>
              <a:cs typeface="+mn-lt"/>
            </a:endParaRPr>
          </a:p>
          <a:p>
            <a:pPr>
              <a:buFont typeface="Arial,Sans-Serif"/>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195451B8-8895-4A89-85D3-51F4362433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0"/>
            <a:ext cx="609600" cy="609600"/>
          </a:xfrm>
          <a:prstGeom prst="rect">
            <a:avLst/>
          </a:prstGeom>
        </p:spPr>
      </p:pic>
    </p:spTree>
    <p:extLst>
      <p:ext uri="{BB962C8B-B14F-4D97-AF65-F5344CB8AC3E}">
        <p14:creationId xmlns:p14="http://schemas.microsoft.com/office/powerpoint/2010/main" val="379514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36</a:t>
            </a:fld>
            <a:endParaRPr lang="en-US"/>
          </a:p>
        </p:txBody>
      </p:sp>
      <p:pic>
        <p:nvPicPr>
          <p:cNvPr id="3" name="Recorded Sound">
            <a:hlinkClick r:id="" action="ppaction://media"/>
            <a:extLst>
              <a:ext uri="{FF2B5EF4-FFF2-40B4-BE49-F238E27FC236}">
                <a16:creationId xmlns:a16="http://schemas.microsoft.com/office/drawing/2014/main" id="{45F19DEE-1C34-48DB-BFEF-3745EBFE34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254876"/>
            <a:ext cx="609600" cy="609600"/>
          </a:xfrm>
          <a:prstGeom prst="rect">
            <a:avLst/>
          </a:prstGeom>
        </p:spPr>
      </p:pic>
    </p:spTree>
    <p:extLst>
      <p:ext uri="{BB962C8B-B14F-4D97-AF65-F5344CB8AC3E}">
        <p14:creationId xmlns:p14="http://schemas.microsoft.com/office/powerpoint/2010/main" val="22378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6244217"/>
              </p:ext>
            </p:extLst>
          </p:nvPr>
        </p:nvGraphicFramePr>
        <p:xfrm>
          <a:off x="353391" y="265043"/>
          <a:ext cx="11452080" cy="3794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tx1"/>
                          </a:solidFill>
                          <a:latin typeface="Georgia"/>
                        </a:rPr>
                        <a:t>3.1 The student will effective communication skills in a variety of settings.</a:t>
                      </a:r>
                      <a:endParaRPr lang="en-US" sz="1100" b="0" i="0" u="none" strike="noStrike" noProof="0" dirty="0">
                        <a:solidFill>
                          <a:schemeClr val="tx1"/>
                        </a:solidFill>
                        <a:latin typeface="Georgia"/>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100" b="0" i="0" u="none" strike="noStrike" noProof="0" dirty="0">
                          <a:solidFill>
                            <a:schemeClr val="accent1"/>
                          </a:solidFill>
                          <a:latin typeface="Georgia"/>
                        </a:rPr>
                        <a:t>Use active listening strategies including but not limited to making eye contact, facing the speaker, asking questions, and summarizing.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100" b="0" i="0" u="none" strike="noStrike" noProof="0" dirty="0">
                          <a:solidFill>
                            <a:schemeClr val="accent1"/>
                          </a:solidFill>
                          <a:latin typeface="Georgia"/>
                        </a:rPr>
                        <a:t>Present accurate directions to individuals and small groups.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100" b="0" i="0" u="none" strike="noStrike" noProof="0" dirty="0">
                          <a:solidFill>
                            <a:schemeClr val="accent1"/>
                          </a:solidFill>
                          <a:latin typeface="Georgia"/>
                        </a:rPr>
                        <a:t>Ask and respond to questions from teachers and other group members.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100" b="0" i="0" u="none" strike="noStrike" noProof="0" dirty="0">
                          <a:solidFill>
                            <a:schemeClr val="accent1"/>
                          </a:solidFill>
                          <a:latin typeface="Georgia"/>
                        </a:rPr>
                        <a:t>Orally summarize information expressing ideas clearly.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100" b="0" i="0" u="none" strike="noStrike" noProof="0" dirty="0">
                          <a:solidFill>
                            <a:schemeClr val="accent1"/>
                          </a:solidFill>
                          <a:latin typeface="Georgia"/>
                        </a:rPr>
                        <a:t>Use language appropriate for context and audience.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100" b="0" i="0" u="none" strike="noStrike" noProof="0" dirty="0">
                          <a:solidFill>
                            <a:schemeClr val="accent1"/>
                          </a:solidFill>
                          <a:latin typeface="Georgia"/>
                        </a:rPr>
                        <a:t>Increase listening and speaking vocabularies.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100" b="0" i="0" u="none" strike="noStrike" noProof="0" dirty="0">
                          <a:solidFill>
                            <a:schemeClr val="accent1"/>
                          </a:solidFill>
                          <a:latin typeface="Georgia"/>
                        </a:rPr>
                        <a:t>Participate in collaborative discussions.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100" b="0" i="0" u="none" strike="noStrike" noProof="0" dirty="0">
                          <a:solidFill>
                            <a:schemeClr val="accent1"/>
                          </a:solidFill>
                          <a:latin typeface="Georgia"/>
                        </a:rPr>
                        <a:t>Work respectfully with others in pairs, diverse groups, and whole class settings. </a:t>
                      </a:r>
                      <a:endParaRPr lang="en-US" sz="1100" dirty="0">
                        <a:solidFill>
                          <a:schemeClr val="accent1"/>
                        </a:solidFill>
                        <a:latin typeface="Georgia"/>
                      </a:endParaRPr>
                    </a:p>
                    <a:p>
                      <a:pPr lvl="0" algn="l">
                        <a:lnSpc>
                          <a:spcPct val="100000"/>
                        </a:lnSpc>
                        <a:spcBef>
                          <a:spcPts val="0"/>
                        </a:spcBef>
                        <a:spcAft>
                          <a:spcPts val="0"/>
                        </a:spcAft>
                        <a:buNone/>
                      </a:pPr>
                      <a:br>
                        <a:rPr lang="en-US" sz="1100" b="0" i="0" u="none" strike="noStrike" noProof="0" dirty="0">
                          <a:solidFill>
                            <a:srgbClr val="000000"/>
                          </a:solidFill>
                          <a:latin typeface="Times New Roman"/>
                        </a:rPr>
                      </a:br>
                      <a:br>
                        <a:rPr lang="en-US" dirty="0"/>
                      </a:br>
                      <a:endParaRPr lang="en-US">
                        <a:effectLst/>
                        <a:highlight>
                          <a:srgbClr val="FFFFFF"/>
                        </a:highlight>
                      </a:endParaRPr>
                    </a:p>
                    <a:p>
                      <a:pPr fontAlgn="t"/>
                      <a:br>
                        <a:rPr lang="en-US" dirty="0">
                          <a:effectLst/>
                          <a:highlight>
                            <a:srgbClr val="FFFFFF"/>
                          </a:highlight>
                        </a:rPr>
                      </a:br>
                      <a:endParaRPr lang="en-US" dirty="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tx1"/>
                          </a:solidFill>
                          <a:effectLst/>
                          <a:highlight>
                            <a:srgbClr val="FFFFFF"/>
                          </a:highlight>
                          <a:latin typeface="Georgia"/>
                        </a:rPr>
                        <a:t>3.C.1 Communication, Listening, and Collaboration</a:t>
                      </a:r>
                      <a:r>
                        <a:rPr lang="en-US" sz="1400" b="0" i="0" u="none" strike="noStrike" noProof="0" dirty="0">
                          <a:solidFill>
                            <a:schemeClr val="tx1"/>
                          </a:solidFill>
                          <a:effectLst/>
                          <a:highlight>
                            <a:srgbClr val="FFFFFF"/>
                          </a:highlight>
                          <a:latin typeface="Georgia"/>
                        </a:rPr>
                        <a:t> </a:t>
                      </a:r>
                      <a:endParaRPr lang="en-US" dirty="0">
                        <a:solidFill>
                          <a:schemeClr val="tx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tx1"/>
                          </a:solidFill>
                          <a:effectLst/>
                          <a:highlight>
                            <a:srgbClr val="FFFFFF"/>
                          </a:highlight>
                          <a:latin typeface="Georgia"/>
                        </a:rPr>
                        <a:t>Participate in a range of collaborative discussions (one-on-one, in groups, and teacher-led) on grade three topics and texts. This includes:</a:t>
                      </a:r>
                      <a:endParaRPr lang="en-US" dirty="0">
                        <a:solidFill>
                          <a:schemeClr val="tx1"/>
                        </a:solidFill>
                        <a:latin typeface="Georgia"/>
                      </a:endParaRPr>
                    </a:p>
                    <a:p>
                      <a:pPr marL="742950" lvl="1" indent="-285750" algn="l">
                        <a:lnSpc>
                          <a:spcPct val="100000"/>
                        </a:lnSpc>
                        <a:spcBef>
                          <a:spcPts val="0"/>
                        </a:spcBef>
                        <a:spcAft>
                          <a:spcPts val="0"/>
                        </a:spcAft>
                        <a:buAutoNum type="romanLcPeriod"/>
                      </a:pPr>
                      <a:r>
                        <a:rPr lang="en-US" sz="1100" b="0" i="0" u="none" strike="noStrike" noProof="0" dirty="0">
                          <a:solidFill>
                            <a:schemeClr val="tx1"/>
                          </a:solidFill>
                          <a:effectLst/>
                          <a:highlight>
                            <a:srgbClr val="FFFFFF"/>
                          </a:highlight>
                          <a:latin typeface="Georgia"/>
                        </a:rPr>
                        <a:t>Listening actively and speaking using agreed-upon discussion rules. </a:t>
                      </a:r>
                    </a:p>
                    <a:p>
                      <a:pPr marL="742950" lvl="1" indent="-285750" algn="l">
                        <a:lnSpc>
                          <a:spcPct val="100000"/>
                        </a:lnSpc>
                        <a:spcBef>
                          <a:spcPts val="0"/>
                        </a:spcBef>
                        <a:spcAft>
                          <a:spcPts val="0"/>
                        </a:spcAft>
                        <a:buAutoNum type="romanLcPeriod"/>
                      </a:pPr>
                      <a:r>
                        <a:rPr lang="en-US" sz="1100" b="0" i="0" u="none" strike="noStrike" noProof="0" dirty="0">
                          <a:solidFill>
                            <a:schemeClr val="tx1"/>
                          </a:solidFill>
                          <a:effectLst/>
                          <a:highlight>
                            <a:srgbClr val="FFFFFF"/>
                          </a:highlight>
                          <a:latin typeface="Georgia"/>
                        </a:rPr>
                        <a:t>Respectfully building on others’ ideas and expressing their own clearly. </a:t>
                      </a:r>
                      <a:endParaRPr lang="en-US" dirty="0">
                        <a:solidFill>
                          <a:schemeClr val="tx1"/>
                        </a:solidFill>
                        <a:latin typeface="Georgia"/>
                      </a:endParaRPr>
                    </a:p>
                    <a:p>
                      <a:pPr marL="742950" lvl="1" indent="-285750" algn="l">
                        <a:lnSpc>
                          <a:spcPct val="100000"/>
                        </a:lnSpc>
                        <a:spcBef>
                          <a:spcPts val="0"/>
                        </a:spcBef>
                        <a:spcAft>
                          <a:spcPts val="0"/>
                        </a:spcAft>
                        <a:buAutoNum type="romanLcPeriod"/>
                      </a:pPr>
                      <a:r>
                        <a:rPr lang="en-US" sz="1100" b="0" i="0" u="none" strike="noStrike" noProof="0" dirty="0">
                          <a:solidFill>
                            <a:schemeClr val="tx1"/>
                          </a:solidFill>
                          <a:effectLst/>
                          <a:highlight>
                            <a:srgbClr val="FFFFFF"/>
                          </a:highlight>
                          <a:latin typeface="Georgia"/>
                        </a:rPr>
                        <a:t>Asking and responding to questions to acquire or confirm information on a topic and link their comments to the remarks of others. </a:t>
                      </a:r>
                      <a:endParaRPr lang="en-US" dirty="0">
                        <a:solidFill>
                          <a:schemeClr val="tx1"/>
                        </a:solidFill>
                        <a:latin typeface="Georgia"/>
                      </a:endParaRPr>
                    </a:p>
                    <a:p>
                      <a:pPr marL="742950" lvl="1" indent="-285750" algn="l">
                        <a:lnSpc>
                          <a:spcPct val="100000"/>
                        </a:lnSpc>
                        <a:spcBef>
                          <a:spcPts val="0"/>
                        </a:spcBef>
                        <a:spcAft>
                          <a:spcPts val="0"/>
                        </a:spcAft>
                        <a:buAutoNum type="romanLcPeriod"/>
                      </a:pPr>
                      <a:r>
                        <a:rPr lang="en-US" sz="1100" b="0" i="0" u="none" strike="noStrike" noProof="0" dirty="0">
                          <a:solidFill>
                            <a:schemeClr val="tx1"/>
                          </a:solidFill>
                          <a:effectLst/>
                          <a:highlight>
                            <a:srgbClr val="FFFFFF"/>
                          </a:highlight>
                          <a:latin typeface="Georgia"/>
                        </a:rPr>
                        <a:t>Actively engaging throughout the collaboration. </a:t>
                      </a:r>
                      <a:endParaRPr lang="en-US" dirty="0">
                        <a:solidFill>
                          <a:schemeClr val="tx1"/>
                        </a:solidFill>
                        <a:latin typeface="Georgia"/>
                      </a:endParaRPr>
                    </a:p>
                    <a:p>
                      <a:pPr lvl="0" indent="0" algn="l">
                        <a:lnSpc>
                          <a:spcPct val="100000"/>
                        </a:lnSpc>
                        <a:spcBef>
                          <a:spcPts val="0"/>
                        </a:spcBef>
                        <a:spcAft>
                          <a:spcPts val="0"/>
                        </a:spcAft>
                        <a:buClr>
                          <a:srgbClr val="003C71"/>
                        </a:buClr>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3703740"/>
            <a:ext cx="11457211" cy="135421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3.C.1 </a:t>
            </a:r>
            <a:r>
              <a:rPr lang="en-US" sz="1600" b="1" dirty="0" err="1">
                <a:solidFill>
                  <a:srgbClr val="FFFFFF"/>
                </a:solidFill>
                <a:latin typeface="Georgia"/>
                <a:ea typeface="+mn-lt"/>
                <a:cs typeface="+mn-lt"/>
              </a:rPr>
              <a:t>A.i</a:t>
            </a:r>
            <a:r>
              <a:rPr lang="en-US" sz="1600" b="1" dirty="0">
                <a:solidFill>
                  <a:srgbClr val="FFFFFF"/>
                </a:solidFill>
                <a:latin typeface="Georgia"/>
                <a:ea typeface="+mn-lt"/>
                <a:cs typeface="+mn-lt"/>
              </a:rPr>
              <a:t>- Addresses skills in 3.1a from the 2017 English Standards of Learning. </a:t>
            </a:r>
          </a:p>
          <a:p>
            <a:pPr marL="285750" indent="-285750">
              <a:buFont typeface="Arial"/>
              <a:buChar char="•"/>
            </a:pPr>
            <a:r>
              <a:rPr lang="en-US" sz="1600" b="1" dirty="0">
                <a:solidFill>
                  <a:srgbClr val="FFFFFF"/>
                </a:solidFill>
                <a:latin typeface="Georgia"/>
                <a:ea typeface="+mn-lt"/>
                <a:cs typeface="+mn-lt"/>
              </a:rPr>
              <a:t>3.C.1 </a:t>
            </a:r>
            <a:r>
              <a:rPr lang="en-US" sz="1600" b="1" dirty="0" err="1">
                <a:solidFill>
                  <a:srgbClr val="FFFFFF"/>
                </a:solidFill>
                <a:latin typeface="Georgia"/>
                <a:ea typeface="+mn-lt"/>
                <a:cs typeface="+mn-lt"/>
              </a:rPr>
              <a:t>A.ii</a:t>
            </a:r>
            <a:r>
              <a:rPr lang="en-US" sz="1600" b="1" dirty="0">
                <a:solidFill>
                  <a:srgbClr val="FFFFFF"/>
                </a:solidFill>
                <a:latin typeface="Georgia"/>
                <a:ea typeface="+mn-lt"/>
                <a:cs typeface="+mn-lt"/>
              </a:rPr>
              <a:t>-iv- Addresses skills in 3.1b/c/d/f/g/h from the 2017 English Standards of Learning. </a:t>
            </a:r>
          </a:p>
          <a:p>
            <a:pPr>
              <a:buFont typeface="Arial,Sans-Serif"/>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CDD7CAC1-9C34-42C9-9AF9-498B8C1E03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026" y="-39757"/>
            <a:ext cx="609600" cy="609600"/>
          </a:xfrm>
          <a:prstGeom prst="rect">
            <a:avLst/>
          </a:prstGeom>
        </p:spPr>
      </p:pic>
    </p:spTree>
    <p:extLst>
      <p:ext uri="{BB962C8B-B14F-4D97-AF65-F5344CB8AC3E}">
        <p14:creationId xmlns:p14="http://schemas.microsoft.com/office/powerpoint/2010/main" val="17519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dirty="0" smtClean="0"/>
              <a:t>38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592208960"/>
              </p:ext>
            </p:extLst>
          </p:nvPr>
        </p:nvGraphicFramePr>
        <p:xfrm>
          <a:off x="353391" y="265043"/>
          <a:ext cx="11452080" cy="40690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tx1"/>
                          </a:solidFill>
                          <a:latin typeface="Georgia"/>
                        </a:rPr>
                        <a:t>3.1 The student will effective communication skills in a variety of settings.</a:t>
                      </a:r>
                      <a:endParaRPr lang="en-US" sz="1100" b="0" i="0" u="none" strike="noStrike" noProof="0" dirty="0">
                        <a:solidFill>
                          <a:schemeClr val="tx1"/>
                        </a:solidFill>
                        <a:latin typeface="Georgia"/>
                      </a:endParaRPr>
                    </a:p>
                    <a:p>
                      <a:pPr marL="0" marR="0" lvl="0" indent="0" algn="l" rtl="0" eaLnBrk="1" fontAlgn="auto" latinLnBrk="0" hangingPunct="1">
                        <a:lnSpc>
                          <a:spcPct val="100000"/>
                        </a:lnSpc>
                        <a:spcBef>
                          <a:spcPts val="0"/>
                        </a:spcBef>
                        <a:spcAft>
                          <a:spcPts val="0"/>
                        </a:spcAft>
                        <a:buClrTx/>
                        <a:buSzTx/>
                        <a:buNone/>
                      </a:pPr>
                      <a:r>
                        <a:rPr lang="en-US" sz="1100" b="0" i="0" u="none" strike="noStrike" noProof="0" dirty="0">
                          <a:solidFill>
                            <a:schemeClr val="accent1"/>
                          </a:solidFill>
                          <a:latin typeface="Georgia"/>
                        </a:rPr>
                        <a:t>e.    Use language appropriate for context and audience. </a:t>
                      </a:r>
                    </a:p>
                    <a:p>
                      <a:pPr lvl="0" algn="l">
                        <a:lnSpc>
                          <a:spcPct val="100000"/>
                        </a:lnSpc>
                        <a:spcBef>
                          <a:spcPts val="0"/>
                        </a:spcBef>
                        <a:spcAft>
                          <a:spcPts val="0"/>
                        </a:spcAft>
                        <a:buNone/>
                      </a:pPr>
                      <a:br>
                        <a:rPr lang="en-US" sz="1100" b="0" i="0" u="none" strike="noStrike" noProof="0" dirty="0">
                          <a:solidFill>
                            <a:srgbClr val="000000"/>
                          </a:solidFill>
                          <a:latin typeface="Times New Roman"/>
                        </a:rPr>
                      </a:br>
                      <a:r>
                        <a:rPr lang="en-US" sz="1400" b="1" i="0" u="none" strike="noStrike" noProof="0" dirty="0">
                          <a:solidFill>
                            <a:schemeClr val="tx1"/>
                          </a:solidFill>
                          <a:latin typeface="Georgia"/>
                        </a:rPr>
                        <a:t>3.2 The student will give oral presentations. </a:t>
                      </a:r>
                      <a:endParaRPr lang="en-US" sz="1400" b="0" i="0" u="none" strike="noStrike" noProof="0" dirty="0">
                        <a:solidFill>
                          <a:schemeClr val="tx1"/>
                        </a:solidFill>
                        <a:latin typeface="Georgia"/>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050" b="0" i="0" u="none" strike="noStrike" noProof="0" dirty="0">
                          <a:solidFill>
                            <a:schemeClr val="accent1"/>
                          </a:solidFill>
                          <a:latin typeface="Georgia"/>
                        </a:rPr>
                        <a:t>Speak clearly using appropriate volume.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050" b="0" i="0" u="none" strike="noStrike" noProof="0" dirty="0">
                          <a:solidFill>
                            <a:schemeClr val="accent1"/>
                          </a:solidFill>
                          <a:latin typeface="Georgia"/>
                        </a:rPr>
                        <a:t>Speak at an understandable rate. </a:t>
                      </a:r>
                    </a:p>
                    <a:p>
                      <a:pPr marL="0" marR="0" lvl="0" indent="0" algn="l" rtl="0" eaLnBrk="1" fontAlgn="auto" latinLnBrk="0" hangingPunct="1">
                        <a:lnSpc>
                          <a:spcPct val="100000"/>
                        </a:lnSpc>
                        <a:spcBef>
                          <a:spcPts val="0"/>
                        </a:spcBef>
                        <a:spcAft>
                          <a:spcPts val="0"/>
                        </a:spcAft>
                        <a:buClrTx/>
                        <a:buSzTx/>
                        <a:buNone/>
                      </a:pPr>
                      <a:r>
                        <a:rPr lang="en-US" sz="1050" b="0" i="0" u="none" strike="noStrike" noProof="0" dirty="0">
                          <a:solidFill>
                            <a:schemeClr val="accent1"/>
                          </a:solidFill>
                          <a:latin typeface="Georgia"/>
                        </a:rPr>
                        <a:t>d.    Organize ideas sequentially or around major points of information using appropriate facts </a:t>
                      </a:r>
                    </a:p>
                    <a:p>
                      <a:pPr marL="0" marR="0" lvl="0" indent="0" algn="l">
                        <a:lnSpc>
                          <a:spcPct val="100000"/>
                        </a:lnSpc>
                        <a:spcBef>
                          <a:spcPts val="0"/>
                        </a:spcBef>
                        <a:spcAft>
                          <a:spcPts val="0"/>
                        </a:spcAft>
                        <a:buClrTx/>
                        <a:buSzTx/>
                        <a:buNone/>
                      </a:pPr>
                      <a:r>
                        <a:rPr lang="en-US" sz="1050" b="0" i="0" u="none" strike="noStrike" noProof="0" dirty="0">
                          <a:solidFill>
                            <a:schemeClr val="accent1"/>
                          </a:solidFill>
                          <a:latin typeface="Georgia"/>
                        </a:rPr>
                        <a:t>       and relevant details. </a:t>
                      </a:r>
                      <a:endParaRPr lang="en-US" dirty="0"/>
                    </a:p>
                    <a:p>
                      <a:pPr marL="0" marR="0" lvl="0" indent="0" algn="l" rtl="0" eaLnBrk="1" fontAlgn="auto" latinLnBrk="0" hangingPunct="1">
                        <a:lnSpc>
                          <a:spcPct val="100000"/>
                        </a:lnSpc>
                        <a:spcBef>
                          <a:spcPts val="0"/>
                        </a:spcBef>
                        <a:spcAft>
                          <a:spcPts val="0"/>
                        </a:spcAft>
                        <a:buClrTx/>
                        <a:buSzTx/>
                        <a:buNone/>
                      </a:pPr>
                      <a:r>
                        <a:rPr lang="en-US" sz="1050" b="0" i="0" u="none" strike="noStrike" noProof="0" dirty="0">
                          <a:solidFill>
                            <a:schemeClr val="accent1"/>
                          </a:solidFill>
                          <a:latin typeface="Georgia"/>
                        </a:rPr>
                        <a:t>e.    Use contextually appropriate language and specific vocabulary to communicate ideas. </a:t>
                      </a:r>
                    </a:p>
                    <a:p>
                      <a:pPr defTabSz="914400" fontAlgn="t">
                        <a:tabLst/>
                        <a:defRPr/>
                      </a:pPr>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3.C.2 Speaking and Presentation of Ideas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Report orally on a topic or text, tell a story, or recount an experience in an organized manner. This includes: </a:t>
                      </a:r>
                    </a:p>
                    <a:p>
                      <a:pPr marL="693738" lvl="1" indent="-236538" algn="l">
                        <a:lnSpc>
                          <a:spcPct val="100000"/>
                        </a:lnSpc>
                        <a:spcBef>
                          <a:spcPts val="0"/>
                        </a:spcBef>
                        <a:spcAft>
                          <a:spcPts val="0"/>
                        </a:spcAft>
                        <a:buFont typeface="+mj-lt"/>
                        <a:buAutoNum type="romanLcPeriod"/>
                      </a:pPr>
                      <a:r>
                        <a:rPr lang="en-US" sz="1100" b="0" i="0" u="none" strike="noStrike" noProof="0" dirty="0">
                          <a:solidFill>
                            <a:schemeClr val="accent1"/>
                          </a:solidFill>
                          <a:effectLst/>
                          <a:highlight>
                            <a:srgbClr val="FFFFFF"/>
                          </a:highlight>
                          <a:latin typeface="Georgia"/>
                        </a:rPr>
                        <a:t>Using descriptive details and appropriate facts to support themes or central ideas. </a:t>
                      </a:r>
                    </a:p>
                    <a:p>
                      <a:pPr marL="693738" lvl="1" indent="-236538" algn="l">
                        <a:lnSpc>
                          <a:spcPct val="100000"/>
                        </a:lnSpc>
                        <a:spcBef>
                          <a:spcPts val="0"/>
                        </a:spcBef>
                        <a:spcAft>
                          <a:spcPts val="0"/>
                        </a:spcAft>
                        <a:buFont typeface="+mj-lt"/>
                        <a:buAutoNum type="romanLcPeriod"/>
                      </a:pPr>
                      <a:r>
                        <a:rPr lang="en-US" sz="1100" b="0" i="0" u="none" strike="noStrike" noProof="0" dirty="0">
                          <a:solidFill>
                            <a:schemeClr val="accent1"/>
                          </a:solidFill>
                          <a:effectLst/>
                          <a:highlight>
                            <a:srgbClr val="FFFFFF"/>
                          </a:highlight>
                          <a:latin typeface="Georgia"/>
                        </a:rPr>
                        <a:t>Speaking audibly with appropriate pacing, prosody, and voice level. </a:t>
                      </a:r>
                    </a:p>
                    <a:p>
                      <a:pPr marL="693738" lvl="1" indent="-236538" algn="l">
                        <a:lnSpc>
                          <a:spcPct val="100000"/>
                        </a:lnSpc>
                        <a:spcBef>
                          <a:spcPts val="0"/>
                        </a:spcBef>
                        <a:spcAft>
                          <a:spcPts val="0"/>
                        </a:spcAft>
                        <a:buFont typeface="+mj-lt"/>
                        <a:buAutoNum type="romanLcPeriod"/>
                      </a:pPr>
                      <a:r>
                        <a:rPr lang="en-US" sz="1100" b="0" i="0" u="none" strike="noStrike" noProof="0" dirty="0">
                          <a:solidFill>
                            <a:schemeClr val="accent1"/>
                          </a:solidFill>
                          <a:effectLst/>
                          <a:highlight>
                            <a:srgbClr val="FFFFFF"/>
                          </a:highlight>
                          <a:latin typeface="Georgia"/>
                        </a:rPr>
                        <a:t>Using language (formal or informal) and style as appropriate to audience, topic, and purpose. </a:t>
                      </a: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3983406"/>
            <a:ext cx="11457211" cy="135421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3.C.2 </a:t>
            </a:r>
            <a:r>
              <a:rPr lang="en-US" sz="1600" b="1" dirty="0" err="1">
                <a:solidFill>
                  <a:srgbClr val="FFFFFF"/>
                </a:solidFill>
                <a:latin typeface="Georgia"/>
                <a:ea typeface="+mn-lt"/>
                <a:cs typeface="+mn-lt"/>
              </a:rPr>
              <a:t>A.i</a:t>
            </a:r>
            <a:r>
              <a:rPr lang="en-US" sz="1600" b="1" dirty="0">
                <a:solidFill>
                  <a:srgbClr val="FFFFFF"/>
                </a:solidFill>
                <a:latin typeface="Georgia"/>
                <a:ea typeface="+mn-lt"/>
                <a:cs typeface="+mn-lt"/>
              </a:rPr>
              <a:t>-ii- Addresses skills in 3.1e, 3.2a, 3.2b, and 3.2d from the 2017 English Standards of Learning. </a:t>
            </a:r>
          </a:p>
          <a:p>
            <a:pPr marL="285750" indent="-285750">
              <a:buFont typeface="Arial"/>
              <a:buChar char="•"/>
            </a:pPr>
            <a:r>
              <a:rPr lang="en-US" sz="1600" b="1" dirty="0">
                <a:solidFill>
                  <a:srgbClr val="FFFFFF"/>
                </a:solidFill>
                <a:latin typeface="Georgia"/>
                <a:ea typeface="+mn-lt"/>
                <a:cs typeface="+mn-lt"/>
              </a:rPr>
              <a:t>3.C.2 </a:t>
            </a:r>
            <a:r>
              <a:rPr lang="en-US" sz="1600" b="1" dirty="0" err="1">
                <a:solidFill>
                  <a:srgbClr val="FFFFFF"/>
                </a:solidFill>
                <a:latin typeface="Georgia"/>
                <a:ea typeface="+mn-lt"/>
                <a:cs typeface="+mn-lt"/>
              </a:rPr>
              <a:t>A.iii</a:t>
            </a:r>
            <a:r>
              <a:rPr lang="en-US" sz="1600" b="1" dirty="0">
                <a:solidFill>
                  <a:srgbClr val="FFFFFF"/>
                </a:solidFill>
                <a:latin typeface="Georgia"/>
                <a:ea typeface="+mn-lt"/>
                <a:cs typeface="+mn-lt"/>
              </a:rPr>
              <a:t>- Addresses skills in 3.2e from the 2017 English Standards of Learning. </a:t>
            </a:r>
            <a:endParaRPr lang="en-US" dirty="0">
              <a:latin typeface="Georgia"/>
              <a:ea typeface="+mn-lt"/>
              <a:cs typeface="+mn-lt"/>
            </a:endParaRPr>
          </a:p>
          <a:p>
            <a:endParaRPr lang="en-US" dirty="0">
              <a:cs typeface="Calibri"/>
            </a:endParaRPr>
          </a:p>
        </p:txBody>
      </p:sp>
      <p:pic>
        <p:nvPicPr>
          <p:cNvPr id="2" name="Recorded Sound">
            <a:hlinkClick r:id="" action="ppaction://media"/>
            <a:extLst>
              <a:ext uri="{FF2B5EF4-FFF2-40B4-BE49-F238E27FC236}">
                <a16:creationId xmlns:a16="http://schemas.microsoft.com/office/drawing/2014/main" id="{BF0D453D-75A3-4D0F-A825-C8A1A87D70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23648"/>
            <a:ext cx="609600" cy="609600"/>
          </a:xfrm>
          <a:prstGeom prst="rect">
            <a:avLst/>
          </a:prstGeom>
        </p:spPr>
      </p:pic>
    </p:spTree>
    <p:extLst>
      <p:ext uri="{BB962C8B-B14F-4D97-AF65-F5344CB8AC3E}">
        <p14:creationId xmlns:p14="http://schemas.microsoft.com/office/powerpoint/2010/main" val="3488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dirty="0" smtClean="0"/>
              <a:t>39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85128827"/>
              </p:ext>
            </p:extLst>
          </p:nvPr>
        </p:nvGraphicFramePr>
        <p:xfrm>
          <a:off x="353391" y="265043"/>
          <a:ext cx="11452080" cy="32308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tx1"/>
                          </a:solidFill>
                          <a:latin typeface="Georgia"/>
                        </a:rPr>
                        <a:t>3.2 The student will give oral presentations. </a:t>
                      </a:r>
                      <a:endParaRPr lang="en-US" sz="140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f.    Use multimodal tools to create presentations and enhance communication.  </a:t>
                      </a:r>
                      <a:br>
                        <a:rPr lang="en-US" sz="1200" b="0" i="0" u="none" strike="noStrike" noProof="0" dirty="0">
                          <a:solidFill>
                            <a:srgbClr val="000000"/>
                          </a:solidFill>
                          <a:latin typeface="Times New Roman"/>
                        </a:rPr>
                      </a:br>
                      <a:br>
                        <a:rPr lang="en-US" sz="1600" dirty="0">
                          <a:effectLst/>
                          <a:highlight>
                            <a:srgbClr val="FFFFFF"/>
                          </a:highlight>
                        </a:rPr>
                      </a:br>
                      <a:endParaRPr lang="en-US" sz="160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3.C.3 Integrating Multimodal Literacies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Create a simple presentation using multimodal tools that enhance the topic and/or presentation. </a:t>
                      </a:r>
                      <a:endParaRPr lang="en-US" dirty="0">
                        <a:solidFill>
                          <a:schemeClr val="accent1"/>
                        </a:solidFill>
                        <a:latin typeface="Georgia"/>
                      </a:endParaRPr>
                    </a:p>
                    <a:p>
                      <a:pPr lvl="0" algn="l">
                        <a:lnSpc>
                          <a:spcPct val="100000"/>
                        </a:lnSpc>
                        <a:spcBef>
                          <a:spcPts val="0"/>
                        </a:spcBef>
                        <a:spcAft>
                          <a:spcPts val="0"/>
                        </a:spcAft>
                        <a:buClr>
                          <a:srgbClr val="003C71"/>
                        </a:buClr>
                        <a:buAutoNum type="romanL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3183184"/>
            <a:ext cx="11457211" cy="110799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3.C.3 A- Addresses skills in 3.2f from the 2017 English Standards of Learning.</a:t>
            </a:r>
            <a:endParaRPr lang="en-US" dirty="0">
              <a:latin typeface="Georgia"/>
              <a:ea typeface="+mn-lt"/>
              <a:cs typeface="+mn-lt"/>
            </a:endParaRPr>
          </a:p>
          <a:p>
            <a:endParaRPr lang="en-US" dirty="0">
              <a:cs typeface="Calibri"/>
            </a:endParaRPr>
          </a:p>
        </p:txBody>
      </p:sp>
      <p:pic>
        <p:nvPicPr>
          <p:cNvPr id="2" name="Recorded Sound">
            <a:hlinkClick r:id="" action="ppaction://media"/>
            <a:extLst>
              <a:ext uri="{FF2B5EF4-FFF2-40B4-BE49-F238E27FC236}">
                <a16:creationId xmlns:a16="http://schemas.microsoft.com/office/drawing/2014/main" id="{4939DEC3-3A20-42CD-81C2-8CEE60F16D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1626" y="0"/>
            <a:ext cx="609600" cy="609600"/>
          </a:xfrm>
          <a:prstGeom prst="rect">
            <a:avLst/>
          </a:prstGeom>
        </p:spPr>
      </p:pic>
    </p:spTree>
    <p:extLst>
      <p:ext uri="{BB962C8B-B14F-4D97-AF65-F5344CB8AC3E}">
        <p14:creationId xmlns:p14="http://schemas.microsoft.com/office/powerpoint/2010/main" val="119497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3312268932"/>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a:effectLst/>
                          <a:highlight>
                            <a:srgbClr val="D0D0EF"/>
                          </a:highlight>
                          <a:latin typeface="Georgia"/>
                        </a:rPr>
                        <a:t>2024 Spring </a:t>
                      </a:r>
                      <a:endParaRPr lang="en-US">
                        <a:effectLst/>
                        <a:highlight>
                          <a:srgbClr val="D0D0EF"/>
                        </a:highlight>
                        <a:latin typeface="Georgia"/>
                      </a:endParaRPr>
                    </a:p>
                    <a:p>
                      <a:pPr rtl="0" fontAlgn="ctr">
                        <a:spcBef>
                          <a:spcPts val="0"/>
                        </a:spcBef>
                        <a:spcAft>
                          <a:spcPts val="0"/>
                        </a:spcAft>
                      </a:pPr>
                      <a:r>
                        <a:rPr lang="en-US" sz="200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Georgia"/>
                        </a:rPr>
                        <a:t>2024 Summer </a:t>
                      </a:r>
                      <a:endParaRPr lang="en-US">
                        <a:effectLst/>
                        <a:highlight>
                          <a:srgbClr val="FFFF99"/>
                        </a:highlight>
                        <a:latin typeface="Georgia"/>
                      </a:endParaRPr>
                    </a:p>
                    <a:p>
                      <a:pPr rtl="0" fontAlgn="ctr">
                        <a:spcBef>
                          <a:spcPts val="0"/>
                        </a:spcBef>
                        <a:spcAft>
                          <a:spcPts val="0"/>
                        </a:spcAft>
                      </a:pPr>
                      <a:r>
                        <a:rPr lang="en-US" sz="2000">
                          <a:effectLst/>
                          <a:highlight>
                            <a:srgbClr val="FFFF99"/>
                          </a:highlight>
                          <a:latin typeface="Georgia"/>
                        </a:rPr>
                        <a:t>VDOE staff will support divisions with professional learning through symposiums across the Commonwealth.  </a:t>
                      </a:r>
                      <a:endParaRPr lang="en-US">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a:effectLst/>
                          <a:highlight>
                            <a:srgbClr val="CAE8AA"/>
                          </a:highlight>
                          <a:latin typeface="Georgia"/>
                        </a:rPr>
                        <a:t>2024-2025 School Year </a:t>
                      </a:r>
                      <a:endParaRPr lang="en-US">
                        <a:effectLst/>
                        <a:highlight>
                          <a:srgbClr val="CAE8AA"/>
                        </a:highlight>
                        <a:latin typeface="Georgia"/>
                      </a:endParaRPr>
                    </a:p>
                    <a:p>
                      <a:pPr rtl="0" fontAlgn="ctr">
                        <a:spcBef>
                          <a:spcPts val="0"/>
                        </a:spcBef>
                        <a:spcAft>
                          <a:spcPts val="0"/>
                        </a:spcAft>
                      </a:pPr>
                      <a:r>
                        <a:rPr lang="en-US" sz="2000">
                          <a:effectLst/>
                          <a:highlight>
                            <a:srgbClr val="CAE8AA"/>
                          </a:highlight>
                          <a:latin typeface="Georgia"/>
                        </a:rPr>
                        <a:t>Instruction aligns fully to the 2024 </a:t>
                      </a:r>
                      <a:r>
                        <a:rPr lang="en-US" sz="2000" i="1">
                          <a:effectLst/>
                          <a:highlight>
                            <a:srgbClr val="CAE8AA"/>
                          </a:highlight>
                          <a:latin typeface="Georgia"/>
                        </a:rPr>
                        <a:t>English Standards of Learning. </a:t>
                      </a:r>
                      <a:r>
                        <a:rPr lang="en-US" sz="2000">
                          <a:effectLst/>
                          <a:highlight>
                            <a:srgbClr val="CAE8AA"/>
                          </a:highlight>
                          <a:latin typeface="Georgia"/>
                        </a:rPr>
                        <a:t>The VDOE continues to develop resources aligned to the 2024 </a:t>
                      </a:r>
                      <a:r>
                        <a:rPr lang="en-US" sz="2000" i="1">
                          <a:effectLst/>
                          <a:highlight>
                            <a:srgbClr val="CAE8AA"/>
                          </a:highlight>
                          <a:latin typeface="Georgia"/>
                        </a:rPr>
                        <a:t>English Standards of Learning</a:t>
                      </a:r>
                      <a:r>
                        <a:rPr lang="en-US" sz="2000">
                          <a:effectLst/>
                          <a:highlight>
                            <a:srgbClr val="CAE8AA"/>
                          </a:highlight>
                          <a:latin typeface="Georgia"/>
                        </a:rPr>
                        <a:t> and provide professional learning opportunities to school divisions.  </a:t>
                      </a:r>
                      <a:endParaRPr lang="en-US">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7" name="Recorded Sound">
            <a:hlinkClick r:id="" action="ppaction://media"/>
            <a:extLst>
              <a:ext uri="{FF2B5EF4-FFF2-40B4-BE49-F238E27FC236}">
                <a16:creationId xmlns:a16="http://schemas.microsoft.com/office/drawing/2014/main" id="{D352477E-AA65-4979-A83D-3EDB58FA98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820" y="191814"/>
            <a:ext cx="501869" cy="501869"/>
          </a:xfrm>
          <a:prstGeom prst="rect">
            <a:avLst/>
          </a:prstGeom>
        </p:spPr>
      </p:pic>
    </p:spTree>
    <p:extLst>
      <p:ext uri="{BB962C8B-B14F-4D97-AF65-F5344CB8AC3E}">
        <p14:creationId xmlns:p14="http://schemas.microsoft.com/office/powerpoint/2010/main" val="38459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dirty="0" smtClean="0"/>
              <a:t>40</a:t>
            </a:fld>
            <a:endParaRPr lang="en-US"/>
          </a:p>
        </p:txBody>
      </p:sp>
      <p:pic>
        <p:nvPicPr>
          <p:cNvPr id="3" name="Recorded Sound">
            <a:hlinkClick r:id="" action="ppaction://media"/>
            <a:extLst>
              <a:ext uri="{FF2B5EF4-FFF2-40B4-BE49-F238E27FC236}">
                <a16:creationId xmlns:a16="http://schemas.microsoft.com/office/drawing/2014/main" id="{161240E3-5B7D-401C-B176-B5C8985F2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254876"/>
            <a:ext cx="609600" cy="609600"/>
          </a:xfrm>
          <a:prstGeom prst="rect">
            <a:avLst/>
          </a:prstGeom>
        </p:spPr>
      </p:pic>
    </p:spTree>
    <p:extLst>
      <p:ext uri="{BB962C8B-B14F-4D97-AF65-F5344CB8AC3E}">
        <p14:creationId xmlns:p14="http://schemas.microsoft.com/office/powerpoint/2010/main" val="348717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87784170"/>
              </p:ext>
            </p:extLst>
          </p:nvPr>
        </p:nvGraphicFramePr>
        <p:xfrm>
          <a:off x="353391" y="265043"/>
          <a:ext cx="11452080" cy="4114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3.10 The student will demonstrate comprehension of information resources to research a topic and complete a research product.</a:t>
                      </a:r>
                      <a:endParaRPr lang="en-US" dirty="0">
                        <a:solidFill>
                          <a:schemeClr val="accent1"/>
                        </a:solidFill>
                        <a:latin typeface="Georgia"/>
                      </a:endParaRP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latin typeface="Georgia"/>
                        </a:rPr>
                        <a:t>Construct questions about a topic. </a:t>
                      </a:r>
                    </a:p>
                    <a:p>
                      <a:pPr marL="231775" lvl="0" indent="-231775" algn="l">
                        <a:lnSpc>
                          <a:spcPct val="100000"/>
                        </a:lnSpc>
                        <a:spcBef>
                          <a:spcPts val="0"/>
                        </a:spcBef>
                        <a:spcAft>
                          <a:spcPts val="0"/>
                        </a:spcAft>
                        <a:buFont typeface="+mj-lt"/>
                        <a:buAutoNum type="alphaLcPeriod"/>
                      </a:pPr>
                      <a:r>
                        <a:rPr lang="en-US" sz="1100" b="0" i="0" u="none" strike="noStrike" noProof="0" dirty="0">
                          <a:solidFill>
                            <a:schemeClr val="accent1"/>
                          </a:solidFill>
                          <a:latin typeface="Georgia"/>
                        </a:rPr>
                        <a:t>Access appropriate resources. </a:t>
                      </a:r>
                    </a:p>
                    <a:p>
                      <a:pPr marL="231775" lvl="0" indent="-231775" algn="l">
                        <a:lnSpc>
                          <a:spcPct val="100000"/>
                        </a:lnSpc>
                        <a:spcBef>
                          <a:spcPts val="0"/>
                        </a:spcBef>
                        <a:spcAft>
                          <a:spcPts val="0"/>
                        </a:spcAft>
                        <a:buFont typeface="+mj-lt"/>
                        <a:buAutoNum type="alphaLcPeriod"/>
                      </a:pPr>
                      <a:r>
                        <a:rPr lang="en-US" sz="1100" b="0" i="0" u="none" strike="noStrike" noProof="0" dirty="0">
                          <a:solidFill>
                            <a:schemeClr val="accent1"/>
                          </a:solidFill>
                          <a:latin typeface="Georgia"/>
                        </a:rPr>
                        <a:t>Collect and organize information about the topic. </a:t>
                      </a:r>
                    </a:p>
                    <a:p>
                      <a:pPr marL="231775" lvl="0" indent="-231775" algn="l">
                        <a:lnSpc>
                          <a:spcPct val="100000"/>
                        </a:lnSpc>
                        <a:spcBef>
                          <a:spcPts val="0"/>
                        </a:spcBef>
                        <a:spcAft>
                          <a:spcPts val="0"/>
                        </a:spcAft>
                        <a:buFont typeface="+mj-lt"/>
                        <a:buAutoNum type="alphaLcPeriod"/>
                      </a:pPr>
                      <a:r>
                        <a:rPr lang="en-US" sz="1100" b="0" i="0" u="none" strike="noStrike" noProof="0" dirty="0">
                          <a:solidFill>
                            <a:schemeClr val="accent1"/>
                          </a:solidFill>
                          <a:latin typeface="Georgia"/>
                        </a:rPr>
                        <a:t>Evaluate the relevance of information. </a:t>
                      </a:r>
                    </a:p>
                    <a:p>
                      <a:pPr marL="231775" lvl="0" indent="-231775" algn="l">
                        <a:lnSpc>
                          <a:spcPct val="100000"/>
                        </a:lnSpc>
                        <a:spcBef>
                          <a:spcPts val="0"/>
                        </a:spcBef>
                        <a:spcAft>
                          <a:spcPts val="0"/>
                        </a:spcAft>
                        <a:buFont typeface="+mj-lt"/>
                        <a:buAutoNum type="alphaLcPeriod"/>
                      </a:pPr>
                      <a:r>
                        <a:rPr lang="en-US" sz="1100" b="0" i="0" u="none" strike="noStrike" noProof="0" dirty="0">
                          <a:solidFill>
                            <a:schemeClr val="accent1"/>
                          </a:solidFill>
                          <a:latin typeface="Georgia"/>
                        </a:rPr>
                        <a:t>Avoid plagiarism and use own words. </a:t>
                      </a:r>
                    </a:p>
                    <a:p>
                      <a:pPr marL="231775" lvl="0" indent="-231775" algn="l">
                        <a:lnSpc>
                          <a:spcPct val="100000"/>
                        </a:lnSpc>
                        <a:spcBef>
                          <a:spcPts val="0"/>
                        </a:spcBef>
                        <a:spcAft>
                          <a:spcPts val="0"/>
                        </a:spcAft>
                        <a:buFont typeface="+mj-lt"/>
                        <a:buAutoNum type="alphaLcPeriod"/>
                      </a:pPr>
                      <a:r>
                        <a:rPr lang="en-US" sz="1100" b="0" i="0" u="none" strike="noStrike" noProof="0" dirty="0">
                          <a:solidFill>
                            <a:schemeClr val="accent1"/>
                          </a:solidFill>
                          <a:latin typeface="Georgia"/>
                        </a:rPr>
                        <a:t>Demonstrate ethical use of the Internet. </a:t>
                      </a:r>
                      <a:endParaRPr lang="en-US" dirty="0">
                        <a:solidFill>
                          <a:schemeClr val="accent1"/>
                        </a:solidFill>
                        <a:latin typeface="Georgia"/>
                      </a:endParaRPr>
                    </a:p>
                    <a:p>
                      <a:pPr lvl="0" algn="l">
                        <a:lnSpc>
                          <a:spcPct val="100000"/>
                        </a:lnSpc>
                        <a:spcBef>
                          <a:spcPts val="0"/>
                        </a:spcBef>
                        <a:spcAft>
                          <a:spcPts val="0"/>
                        </a:spcAft>
                        <a:buNone/>
                      </a:pPr>
                      <a:br>
                        <a:rPr lang="en-US" dirty="0"/>
                      </a:br>
                      <a:endParaRPr lang="en-US" dirty="0">
                        <a:solidFill>
                          <a:schemeClr val="accent1"/>
                        </a:solidFill>
                        <a:latin typeface="Georgia"/>
                      </a:endParaRPr>
                    </a:p>
                    <a:p>
                      <a:pPr lvl="0" algn="l">
                        <a:lnSpc>
                          <a:spcPct val="100000"/>
                        </a:lnSpc>
                        <a:spcBef>
                          <a:spcPts val="0"/>
                        </a:spcBef>
                        <a:spcAft>
                          <a:spcPts val="0"/>
                        </a:spcAft>
                        <a:buNone/>
                      </a:pPr>
                      <a:br>
                        <a:rPr lang="en-US" sz="1100" b="0" i="0" u="none" strike="noStrike" noProof="0" dirty="0">
                          <a:solidFill>
                            <a:srgbClr val="000000"/>
                          </a:solidFill>
                          <a:latin typeface="Times New Roman"/>
                        </a:rPr>
                      </a:br>
                      <a:br>
                        <a:rPr lang="en-US" sz="1100" b="0" i="0" u="none" strike="noStrike" noProof="0" dirty="0">
                          <a:solidFill>
                            <a:srgbClr val="000000"/>
                          </a:solidFill>
                          <a:latin typeface="Times New Roman"/>
                        </a:rPr>
                      </a:br>
                      <a:br>
                        <a:rPr lang="en-US" dirty="0"/>
                      </a:br>
                      <a:endParaRPr lang="en-US" dirty="0">
                        <a:solidFill>
                          <a:schemeClr val="accent1"/>
                        </a:solidFill>
                        <a:effectLst/>
                        <a:highlight>
                          <a:srgbClr val="FFFFFF"/>
                        </a:highlight>
                        <a:latin typeface="Georgia"/>
                      </a:endParaRPr>
                    </a:p>
                    <a:p>
                      <a:pPr lvl="0">
                        <a:buNone/>
                      </a:pPr>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3.R.1 Evaluation and Synthesis of Information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Identify a topic and generate questions to explore the topic.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Locate information in reference texts, electronic resources, provided resources, or through interviews and take brief notes on sources.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Organize evidence into relevant categories, recognizing that some sources may be more reliable than others. </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Organize and share information orally, in writing, or through visual display.</a:t>
                      </a: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Avoid plagiarism, giving credit to sources of information (title and author when available). </a:t>
                      </a: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86529" y="3248889"/>
            <a:ext cx="11457211" cy="283154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3.R.1 A- Addresses skills addressed in 3.10a from the 2017 English Standards of Learning.</a:t>
            </a:r>
          </a:p>
          <a:p>
            <a:pPr marL="285750" indent="-285750">
              <a:buFont typeface="Arial"/>
              <a:buChar char="•"/>
            </a:pPr>
            <a:r>
              <a:rPr lang="en-US" sz="1600" b="1" dirty="0">
                <a:solidFill>
                  <a:srgbClr val="FFFFFF"/>
                </a:solidFill>
                <a:latin typeface="Georgia"/>
                <a:ea typeface="+mn-lt"/>
                <a:cs typeface="+mn-lt"/>
              </a:rPr>
              <a:t>3.R.1 B- Addressed skills addressed in 3.10b from the 2017 English Standards of Learning; provides specificity of the types of materials from which to locate information; increases rigor by requiring practice in taking brief notes on the sources. </a:t>
            </a:r>
          </a:p>
          <a:p>
            <a:pPr marL="285750" indent="-285750">
              <a:buFont typeface="Arial"/>
              <a:buChar char="•"/>
            </a:pPr>
            <a:r>
              <a:rPr lang="en-US" sz="1600" b="1" dirty="0">
                <a:solidFill>
                  <a:srgbClr val="FFFFFF"/>
                </a:solidFill>
                <a:latin typeface="Georgia"/>
                <a:ea typeface="+mn-lt"/>
                <a:cs typeface="+mn-lt"/>
              </a:rPr>
              <a:t>3.R.1 C- Combines skills addressed in 3.10c/d from the 2017 English Standards of Learning.  </a:t>
            </a:r>
          </a:p>
          <a:p>
            <a:pPr marL="285750" indent="-285750">
              <a:buFont typeface="Arial"/>
              <a:buChar char="•"/>
            </a:pPr>
            <a:r>
              <a:rPr lang="en-US" sz="1600" b="1" dirty="0">
                <a:solidFill>
                  <a:srgbClr val="FFFFFF"/>
                </a:solidFill>
                <a:latin typeface="Georgia"/>
                <a:ea typeface="+mn-lt"/>
                <a:cs typeface="+mn-lt"/>
              </a:rPr>
              <a:t>3.R.1 D- New standard for grade three; applies organization and sharing of information in various modes such as orally, in writing, or via visual display. </a:t>
            </a:r>
          </a:p>
          <a:p>
            <a:pPr marL="285750" indent="-285750">
              <a:buFont typeface="Arial"/>
              <a:buChar char="•"/>
            </a:pPr>
            <a:r>
              <a:rPr lang="en-US" sz="1600" b="1" dirty="0">
                <a:solidFill>
                  <a:srgbClr val="FFFFFF"/>
                </a:solidFill>
                <a:latin typeface="Georgia"/>
                <a:ea typeface="+mn-lt"/>
                <a:cs typeface="+mn-lt"/>
              </a:rPr>
              <a:t>3.R.1 E- This is 3.10e/f from the 2017 English Standards of Learning. </a:t>
            </a:r>
            <a:endParaRPr lang="en-US" dirty="0">
              <a:latin typeface="Georgia"/>
              <a:ea typeface="+mn-lt"/>
              <a:cs typeface="+mn-lt"/>
            </a:endParaRPr>
          </a:p>
          <a:p>
            <a:pPr>
              <a:buFont typeface="Arial,Sans-Serif"/>
              <a:buChar char="•"/>
            </a:pPr>
            <a:endParaRPr lang="en-US" dirty="0"/>
          </a:p>
        </p:txBody>
      </p:sp>
      <p:pic>
        <p:nvPicPr>
          <p:cNvPr id="2" name="Recorded Sound">
            <a:hlinkClick r:id="" action="ppaction://media"/>
            <a:extLst>
              <a:ext uri="{FF2B5EF4-FFF2-40B4-BE49-F238E27FC236}">
                <a16:creationId xmlns:a16="http://schemas.microsoft.com/office/drawing/2014/main" id="{FECC8271-336C-4E3F-B90A-00B7269BD8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39414"/>
            <a:ext cx="609600" cy="609600"/>
          </a:xfrm>
          <a:prstGeom prst="rect">
            <a:avLst/>
          </a:prstGeom>
        </p:spPr>
      </p:pic>
    </p:spTree>
    <p:extLst>
      <p:ext uri="{BB962C8B-B14F-4D97-AF65-F5344CB8AC3E}">
        <p14:creationId xmlns:p14="http://schemas.microsoft.com/office/powerpoint/2010/main" val="38565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42</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a:latin typeface="Georgia"/>
                <a:cs typeface="Calibri"/>
              </a:rPr>
              <a:t>The revisions made in the 2024 </a:t>
            </a:r>
            <a:r>
              <a:rPr lang="en-US" i="1">
                <a:latin typeface="Georgia"/>
                <a:cs typeface="Calibri"/>
              </a:rPr>
              <a:t>English Standards of Learning</a:t>
            </a:r>
            <a:r>
              <a:rPr lang="en-US">
                <a:latin typeface="Georgia"/>
                <a:cs typeface="Calibri"/>
              </a:rPr>
              <a:t> will raise academic expectations for students and schools and provide a clear and vertically coherent set of expectations to educators and families. </a:t>
            </a:r>
          </a:p>
          <a:p>
            <a:r>
              <a:rPr lang="en-US">
                <a:latin typeface="Georgia"/>
                <a:cs typeface="Calibri"/>
              </a:rPr>
              <a:t>A focus on Developing Skilled Readers and Building Reading Stamina will ensure that every student is equipped access to educational experience that prepare them for their postsecondary opportunities. </a:t>
            </a:r>
          </a:p>
          <a:p>
            <a:r>
              <a:rPr lang="en-US">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2" name="Recorded Sound">
            <a:hlinkClick r:id="" action="ppaction://media"/>
            <a:extLst>
              <a:ext uri="{FF2B5EF4-FFF2-40B4-BE49-F238E27FC236}">
                <a16:creationId xmlns:a16="http://schemas.microsoft.com/office/drawing/2014/main" id="{02277A3D-83DC-45F9-9131-359A100F7F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71437"/>
            <a:ext cx="609600" cy="609600"/>
          </a:xfrm>
          <a:prstGeom prst="rect">
            <a:avLst/>
          </a:prstGeom>
        </p:spPr>
      </p:pic>
    </p:spTree>
    <p:extLst>
      <p:ext uri="{BB962C8B-B14F-4D97-AF65-F5344CB8AC3E}">
        <p14:creationId xmlns:p14="http://schemas.microsoft.com/office/powerpoint/2010/main" val="28563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43</a:t>
            </a:fld>
            <a:endParaRPr lang="en-US"/>
          </a:p>
        </p:txBody>
      </p:sp>
      <p:pic>
        <p:nvPicPr>
          <p:cNvPr id="6" name="Recorded Sound">
            <a:hlinkClick r:id="" action="ppaction://media"/>
            <a:extLst>
              <a:ext uri="{FF2B5EF4-FFF2-40B4-BE49-F238E27FC236}">
                <a16:creationId xmlns:a16="http://schemas.microsoft.com/office/drawing/2014/main" id="{9B1C59CA-D58F-4B8C-9376-4C472FEC63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0188" y="176551"/>
            <a:ext cx="609600" cy="609600"/>
          </a:xfrm>
          <a:prstGeom prst="rect">
            <a:avLst/>
          </a:prstGeom>
        </p:spPr>
      </p:pic>
    </p:spTree>
    <p:extLst>
      <p:ext uri="{BB962C8B-B14F-4D97-AF65-F5344CB8AC3E}">
        <p14:creationId xmlns:p14="http://schemas.microsoft.com/office/powerpoint/2010/main" val="32903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a:solidFill>
                  <a:srgbClr val="000000"/>
                </a:solidFill>
                <a:latin typeface="Georgia"/>
                <a:ea typeface="+mn-lt"/>
                <a:cs typeface="+mn-lt"/>
              </a:rPr>
              <a:t>Highlighted and provided clarity on the expectations for foundational literacy skills. </a:t>
            </a:r>
            <a:endParaRPr lang="en-US">
              <a:latin typeface="Georgia"/>
              <a:cs typeface="Calibri"/>
            </a:endParaRPr>
          </a:p>
          <a:p>
            <a:r>
              <a:rPr lang="en-US" sz="3000">
                <a:solidFill>
                  <a:srgbClr val="000000"/>
                </a:solidFill>
                <a:latin typeface="Georgia"/>
                <a:ea typeface="+mn-lt"/>
                <a:cs typeface="+mn-lt"/>
              </a:rPr>
              <a:t>Addition of the Developing Skilled Readers and Building Reading Stamina Strand. </a:t>
            </a:r>
            <a:endParaRPr lang="en-US">
              <a:latin typeface="Georgia"/>
            </a:endParaRPr>
          </a:p>
          <a:p>
            <a:r>
              <a:rPr lang="en-US" sz="3000">
                <a:solidFill>
                  <a:srgbClr val="000000"/>
                </a:solidFill>
                <a:latin typeface="Georgia"/>
                <a:ea typeface="+mn-lt"/>
                <a:cs typeface="+mn-lt"/>
              </a:rPr>
              <a:t>Provided clarity for grade level expectations around text complexity. </a:t>
            </a:r>
            <a:endParaRPr lang="en-US">
              <a:latin typeface="Georgia"/>
            </a:endParaRPr>
          </a:p>
          <a:p>
            <a:r>
              <a:rPr lang="en-US" sz="3000">
                <a:solidFill>
                  <a:srgbClr val="000000"/>
                </a:solidFill>
                <a:latin typeface="Georgia"/>
                <a:ea typeface="+mn-lt"/>
                <a:cs typeface="+mn-lt"/>
              </a:rPr>
              <a:t>Ensured coherence within a grade level between the strands, and vertically across grade levels.</a:t>
            </a:r>
            <a:endParaRPr lang="en-US">
              <a:latin typeface="Georgia"/>
            </a:endParaRPr>
          </a:p>
          <a:p>
            <a:endParaRPr lang="en-US">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5" name="Recorded Sound">
            <a:hlinkClick r:id="" action="ppaction://media"/>
            <a:extLst>
              <a:ext uri="{FF2B5EF4-FFF2-40B4-BE49-F238E27FC236}">
                <a16:creationId xmlns:a16="http://schemas.microsoft.com/office/drawing/2014/main" id="{F25337AF-7786-4E5E-A5DD-E9F5B7EBD2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676" y="215297"/>
            <a:ext cx="501869" cy="501869"/>
          </a:xfrm>
          <a:prstGeom prst="rect">
            <a:avLst/>
          </a:prstGeom>
        </p:spPr>
      </p:pic>
    </p:spTree>
    <p:extLst>
      <p:ext uri="{BB962C8B-B14F-4D97-AF65-F5344CB8AC3E}">
        <p14:creationId xmlns:p14="http://schemas.microsoft.com/office/powerpoint/2010/main" val="28454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3028426354"/>
              </p:ext>
            </p:extLst>
          </p:nvPr>
        </p:nvGraphicFramePr>
        <p:xfrm>
          <a:off x="261556" y="1445678"/>
          <a:ext cx="11670626" cy="5400875"/>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a:solidFill>
                            <a:srgbClr val="FFFFFF"/>
                          </a:solidFill>
                          <a:effectLst/>
                          <a:highlight>
                            <a:srgbClr val="000000"/>
                          </a:highlight>
                          <a:latin typeface="Georgia"/>
                        </a:rPr>
                        <a:t>2017</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Georgia"/>
                        </a:rPr>
                        <a:t>2024</a:t>
                      </a:r>
                      <a:endParaRPr lang="en-US">
                        <a:effectLst/>
                        <a:highlight>
                          <a:srgbClr val="000000"/>
                        </a:highlight>
                        <a:latin typeface="Georgia"/>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Foundations for Reading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a:effectLst/>
                          <a:latin typeface="Georgia"/>
                        </a:rPr>
                        <a:t>Reading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Developing Skilled Readers &amp; Building Reading Stamina</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and Vocabulary </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Literary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Informational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Foundations for 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Language Usage</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Recorded Sound">
            <a:hlinkClick r:id="" action="ppaction://media"/>
            <a:extLst>
              <a:ext uri="{FF2B5EF4-FFF2-40B4-BE49-F238E27FC236}">
                <a16:creationId xmlns:a16="http://schemas.microsoft.com/office/drawing/2014/main" id="{3CD9FBE4-8663-43E3-AB48-326B0BCEA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173" y="161543"/>
            <a:ext cx="500444" cy="500444"/>
          </a:xfrm>
          <a:prstGeom prst="rect">
            <a:avLst/>
          </a:prstGeom>
        </p:spPr>
      </p:pic>
    </p:spTree>
    <p:extLst>
      <p:ext uri="{BB962C8B-B14F-4D97-AF65-F5344CB8AC3E}">
        <p14:creationId xmlns:p14="http://schemas.microsoft.com/office/powerpoint/2010/main" val="1004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1105955333"/>
              </p:ext>
            </p:extLst>
          </p:nvPr>
        </p:nvGraphicFramePr>
        <p:xfrm>
          <a:off x="491289" y="1072816"/>
          <a:ext cx="11219438" cy="5791200"/>
        </p:xfrm>
        <a:graphic>
          <a:graphicData uri="http://schemas.openxmlformats.org/drawingml/2006/table">
            <a:tbl>
              <a:tblPr bandRow="1">
                <a:tableStyleId>{5C22544A-7EE6-4342-B048-85BDC9FD1C3A}</a:tableStyleId>
              </a:tblPr>
              <a:tblGrid>
                <a:gridCol w="5609719">
                  <a:extLst>
                    <a:ext uri="{9D8B030D-6E8A-4147-A177-3AD203B41FA5}">
                      <a16:colId xmlns:a16="http://schemas.microsoft.com/office/drawing/2014/main" val="18818098"/>
                    </a:ext>
                  </a:extLst>
                </a:gridCol>
                <a:gridCol w="5609719">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dirty="0">
                          <a:effectLst/>
                          <a:latin typeface="Georgia"/>
                        </a:rPr>
                        <a:t>Foundations for Reading </a:t>
                      </a:r>
                      <a:endParaRPr lang="en-US" dirty="0">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Print Concepts</a:t>
                      </a:r>
                    </a:p>
                    <a:p>
                      <a:pPr algn="ctr" rtl="0" fontAlgn="base">
                        <a:spcBef>
                          <a:spcPts val="0"/>
                        </a:spcBef>
                        <a:spcAft>
                          <a:spcPts val="0"/>
                        </a:spcAft>
                        <a:buFont typeface="Arial" panose="020B0604020202020204" pitchFamily="34" charset="0"/>
                        <a:buChar char="•"/>
                      </a:pPr>
                      <a:r>
                        <a:rPr lang="en-US" sz="1000" dirty="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dirty="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dirty="0">
                          <a:effectLst/>
                          <a:latin typeface="Georgia"/>
                        </a:rPr>
                        <a:t>Developing Skilled Readers and Building Reading Stamina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Text Complexity</a:t>
                      </a:r>
                    </a:p>
                    <a:p>
                      <a:pPr algn="ctr" rtl="0" fontAlgn="base">
                        <a:spcBef>
                          <a:spcPts val="0"/>
                        </a:spcBef>
                        <a:spcAft>
                          <a:spcPts val="0"/>
                        </a:spcAft>
                        <a:buFont typeface="Arial" panose="020B0604020202020204" pitchFamily="34" charset="0"/>
                        <a:buChar char="•"/>
                      </a:pPr>
                      <a:r>
                        <a:rPr lang="en-US" sz="1000" dirty="0">
                          <a:effectLst/>
                          <a:latin typeface="Georgia"/>
                        </a:rPr>
                        <a:t>Fluency</a:t>
                      </a:r>
                    </a:p>
                    <a:p>
                      <a:pPr algn="ctr" rtl="0" fontAlgn="base">
                        <a:spcBef>
                          <a:spcPts val="0"/>
                        </a:spcBef>
                        <a:spcAft>
                          <a:spcPts val="0"/>
                        </a:spcAft>
                        <a:buFont typeface="Arial" panose="020B0604020202020204" pitchFamily="34" charset="0"/>
                        <a:buChar char="•"/>
                      </a:pPr>
                      <a:r>
                        <a:rPr lang="en-US" sz="1000" dirty="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dirty="0">
                          <a:effectLst/>
                          <a:latin typeface="Georgia"/>
                        </a:rPr>
                        <a:t>Reading and Vocabulary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dirty="0">
                          <a:effectLst/>
                          <a:latin typeface="Georgia"/>
                        </a:rPr>
                        <a:t>Reading Literary Text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dirty="0">
                          <a:effectLst/>
                          <a:latin typeface="Georgia"/>
                        </a:rPr>
                        <a:t>Craft and Style</a:t>
                      </a:r>
                    </a:p>
                    <a:p>
                      <a:pPr algn="ctr" rtl="0" fontAlgn="base">
                        <a:spcBef>
                          <a:spcPts val="0"/>
                        </a:spcBef>
                        <a:spcAft>
                          <a:spcPts val="0"/>
                        </a:spcAft>
                        <a:buFont typeface="Arial" panose="020B0604020202020204" pitchFamily="34" charset="0"/>
                        <a:buChar char="•"/>
                      </a:pPr>
                      <a:r>
                        <a:rPr lang="en-US" sz="1000" dirty="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dirty="0">
                          <a:effectLst/>
                          <a:latin typeface="Georgia"/>
                        </a:rPr>
                        <a:t>Reading Informational Text</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dirty="0">
                          <a:effectLst/>
                          <a:latin typeface="Georgia"/>
                        </a:rPr>
                        <a:t>Craft and Style</a:t>
                      </a:r>
                    </a:p>
                    <a:p>
                      <a:pPr algn="ctr" rtl="0" fontAlgn="base">
                        <a:spcBef>
                          <a:spcPts val="0"/>
                        </a:spcBef>
                        <a:spcAft>
                          <a:spcPts val="0"/>
                        </a:spcAft>
                        <a:buFont typeface="Arial" panose="020B0604020202020204" pitchFamily="34" charset="0"/>
                        <a:buChar char="•"/>
                      </a:pPr>
                      <a:r>
                        <a:rPr lang="en-US" sz="1000" dirty="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dirty="0">
                          <a:effectLst/>
                          <a:latin typeface="Georgia"/>
                        </a:rPr>
                        <a:t>Foundations for Writing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Handwriting </a:t>
                      </a:r>
                    </a:p>
                    <a:p>
                      <a:pPr algn="ctr" rtl="0" fontAlgn="base">
                        <a:spcBef>
                          <a:spcPts val="0"/>
                        </a:spcBef>
                        <a:spcAft>
                          <a:spcPts val="0"/>
                        </a:spcAft>
                        <a:buFont typeface="Arial" panose="020B0604020202020204" pitchFamily="34" charset="0"/>
                        <a:buChar char="•"/>
                      </a:pPr>
                      <a:r>
                        <a:rPr lang="en-US" sz="1000" dirty="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dirty="0">
                          <a:effectLst/>
                          <a:latin typeface="Georgia"/>
                        </a:rPr>
                        <a:t>Writing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dirty="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dirty="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dirty="0">
                          <a:effectLst/>
                          <a:latin typeface="Georgia"/>
                        </a:rPr>
                        <a:t>Language Usage</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Grammar</a:t>
                      </a:r>
                    </a:p>
                    <a:p>
                      <a:pPr algn="ctr" rtl="0" fontAlgn="base">
                        <a:spcBef>
                          <a:spcPts val="0"/>
                        </a:spcBef>
                        <a:spcAft>
                          <a:spcPts val="0"/>
                        </a:spcAft>
                        <a:buFont typeface="Arial" panose="020B0604020202020204" pitchFamily="34" charset="0"/>
                        <a:buChar char="•"/>
                      </a:pPr>
                      <a:r>
                        <a:rPr lang="en-US" sz="1000" dirty="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dirty="0">
                          <a:effectLst/>
                          <a:latin typeface="Georgia"/>
                        </a:rPr>
                        <a:t>Communication and Multimodal Literacies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dirty="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dirty="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dirty="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dirty="0">
                          <a:effectLst/>
                          <a:latin typeface="Georgia"/>
                        </a:rPr>
                        <a:t>Research</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3" name="Recorded Sound">
            <a:hlinkClick r:id="" action="ppaction://media"/>
            <a:extLst>
              <a:ext uri="{FF2B5EF4-FFF2-40B4-BE49-F238E27FC236}">
                <a16:creationId xmlns:a16="http://schemas.microsoft.com/office/drawing/2014/main" id="{A0692C5D-A196-4EE9-8CB9-C775FBB1A0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6489" y="206793"/>
            <a:ext cx="509250" cy="509250"/>
          </a:xfrm>
          <a:prstGeom prst="rect">
            <a:avLst/>
          </a:prstGeom>
        </p:spPr>
      </p:pic>
    </p:spTree>
    <p:extLst>
      <p:ext uri="{BB962C8B-B14F-4D97-AF65-F5344CB8AC3E}">
        <p14:creationId xmlns:p14="http://schemas.microsoft.com/office/powerpoint/2010/main" val="37853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a:latin typeface="Georgia"/>
              </a:rPr>
              <a:t>Strand</a:t>
            </a:r>
            <a:endParaRPr lang="en-US">
              <a:latin typeface="Georgia"/>
              <a:cs typeface="Calibri"/>
            </a:endParaRPr>
          </a:p>
          <a:p>
            <a:pPr lvl="1"/>
            <a:r>
              <a:rPr lang="en-US">
                <a:solidFill>
                  <a:schemeClr val="accent3"/>
                </a:solidFill>
                <a:latin typeface="Georgia"/>
                <a:cs typeface="Arial"/>
              </a:rPr>
              <a:t>Sub Strand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r>
              <a:rPr lang="en-US">
                <a:solidFill>
                  <a:schemeClr val="accent3"/>
                </a:solidFill>
                <a:latin typeface="Georgia"/>
                <a:cs typeface="Arial"/>
              </a:rPr>
              <a:t>Sub Strand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endParaRPr lang="en-US"/>
          </a:p>
          <a:p>
            <a:endParaRPr lang="en-US"/>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a:xfrm>
            <a:off x="4842933" y="1548622"/>
            <a:ext cx="6815667" cy="4628341"/>
          </a:xfrm>
        </p:spPr>
        <p:txBody>
          <a:bodyPr vert="horz" lIns="91440" tIns="45720" rIns="91440" bIns="45720" rtlCol="0" anchor="t">
            <a:normAutofit/>
          </a:bodyPr>
          <a:lstStyle/>
          <a:p>
            <a:r>
              <a:rPr lang="en-US" dirty="0">
                <a:latin typeface="Georgia"/>
              </a:rPr>
              <a:t>3.RI- Reading Informational Text</a:t>
            </a:r>
          </a:p>
          <a:p>
            <a:pPr lvl="1"/>
            <a:r>
              <a:rPr lang="en-US" dirty="0">
                <a:solidFill>
                  <a:schemeClr val="accent3"/>
                </a:solidFill>
                <a:latin typeface="Georgia"/>
                <a:cs typeface="Arial"/>
              </a:rPr>
              <a:t>3.RI.1-Key Ideas and Confirming Details</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A- Determine the main idea of multi-paragraph texts as well as specific paragraphs within them. </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B- Summarize texts using language that pertains to time, sequence, and cause and effect, referring to historical events, scientific ideas, or steps in technical procedures. </a:t>
            </a:r>
          </a:p>
          <a:p>
            <a:pPr lvl="2">
              <a:buFont typeface="Courier New" panose="020F0502020204030204" pitchFamily="34" charset="0"/>
              <a:buChar char="o"/>
            </a:pPr>
            <a:r>
              <a:rPr lang="en-US" dirty="0">
                <a:solidFill>
                  <a:schemeClr val="accent3"/>
                </a:solidFill>
                <a:latin typeface="Georgia"/>
                <a:cs typeface="Arial"/>
              </a:rPr>
              <a:t>C- Identify and explain how an author uses reasons and evidence to support specific points in texts. </a:t>
            </a:r>
            <a:endParaRPr lang="en-US" dirty="0">
              <a:solidFill>
                <a:schemeClr val="accent3"/>
              </a:solidFill>
              <a:latin typeface="Georgia"/>
              <a:cs typeface="Calibri"/>
            </a:endParaRPr>
          </a:p>
          <a:p>
            <a:pPr lvl="1"/>
            <a:r>
              <a:rPr lang="en-US" dirty="0">
                <a:solidFill>
                  <a:schemeClr val="accent3"/>
                </a:solidFill>
                <a:latin typeface="Georgia"/>
                <a:cs typeface="Arial"/>
              </a:rPr>
              <a:t>3.RI.2- Craft and Style</a:t>
            </a:r>
            <a:endParaRPr lang="en-US" dirty="0">
              <a:solidFill>
                <a:schemeClr val="accent3"/>
              </a:solidFill>
              <a:latin typeface="Georgia"/>
              <a:cs typeface="Calibri"/>
            </a:endParaRPr>
          </a:p>
          <a:p>
            <a:pPr lvl="1"/>
            <a:r>
              <a:rPr lang="en-US" dirty="0">
                <a:solidFill>
                  <a:schemeClr val="accent3"/>
                </a:solidFill>
                <a:latin typeface="Georgia"/>
                <a:cs typeface="Arial"/>
              </a:rPr>
              <a:t>3.RI-3- Integration of Concepts</a:t>
            </a:r>
            <a:r>
              <a:rPr lang="en-US" dirty="0">
                <a:solidFill>
                  <a:srgbClr val="000000"/>
                </a:solidFill>
                <a:latin typeface="Arial"/>
                <a:cs typeface="Arial"/>
              </a:rPr>
              <a:t> </a:t>
            </a: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Recorded Sound">
            <a:hlinkClick r:id="" action="ppaction://media"/>
            <a:extLst>
              <a:ext uri="{FF2B5EF4-FFF2-40B4-BE49-F238E27FC236}">
                <a16:creationId xmlns:a16="http://schemas.microsoft.com/office/drawing/2014/main" id="{18EE33B3-D5BB-4C02-90FC-54212F8A00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172611"/>
            <a:ext cx="609600" cy="609600"/>
          </a:xfrm>
          <a:prstGeom prst="rect">
            <a:avLst/>
          </a:prstGeom>
        </p:spPr>
      </p:pic>
    </p:spTree>
    <p:extLst>
      <p:ext uri="{BB962C8B-B14F-4D97-AF65-F5344CB8AC3E}">
        <p14:creationId xmlns:p14="http://schemas.microsoft.com/office/powerpoint/2010/main" val="35671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D66B9F1-77EF-4591-B840-A9015928BB36}"/>
              </a:ext>
            </a:extLst>
          </p:cNvPr>
          <p:cNvGrpSpPr/>
          <p:nvPr/>
        </p:nvGrpSpPr>
        <p:grpSpPr>
          <a:xfrm>
            <a:off x="1803211" y="93698"/>
            <a:ext cx="8554837" cy="6595693"/>
            <a:chOff x="1793423" y="125782"/>
            <a:chExt cx="8324851" cy="6147427"/>
          </a:xfrm>
        </p:grpSpPr>
        <p:pic>
          <p:nvPicPr>
            <p:cNvPr id="6" name="Picture 5">
              <a:extLst>
                <a:ext uri="{FF2B5EF4-FFF2-40B4-BE49-F238E27FC236}">
                  <a16:creationId xmlns:a16="http://schemas.microsoft.com/office/drawing/2014/main" id="{F201756D-BF11-4AD3-9168-327513A12CE7}"/>
                </a:ext>
              </a:extLst>
            </p:cNvPr>
            <p:cNvPicPr>
              <a:picLocks noChangeAspect="1"/>
            </p:cNvPicPr>
            <p:nvPr/>
          </p:nvPicPr>
          <p:blipFill>
            <a:blip r:embed="rId5"/>
            <a:stretch>
              <a:fillRect/>
            </a:stretch>
          </p:blipFill>
          <p:spPr>
            <a:xfrm>
              <a:off x="1812474" y="125782"/>
              <a:ext cx="8305800" cy="3800475"/>
            </a:xfrm>
            <a:prstGeom prst="rect">
              <a:avLst/>
            </a:prstGeom>
          </p:spPr>
        </p:pic>
        <p:pic>
          <p:nvPicPr>
            <p:cNvPr id="7" name="Picture 6">
              <a:extLst>
                <a:ext uri="{FF2B5EF4-FFF2-40B4-BE49-F238E27FC236}">
                  <a16:creationId xmlns:a16="http://schemas.microsoft.com/office/drawing/2014/main" id="{FFDF419F-946C-4EDE-8BB3-1762205A082A}"/>
                </a:ext>
              </a:extLst>
            </p:cNvPr>
            <p:cNvPicPr>
              <a:picLocks noChangeAspect="1"/>
            </p:cNvPicPr>
            <p:nvPr/>
          </p:nvPicPr>
          <p:blipFill>
            <a:blip r:embed="rId6"/>
            <a:stretch>
              <a:fillRect/>
            </a:stretch>
          </p:blipFill>
          <p:spPr>
            <a:xfrm>
              <a:off x="1812473" y="3892385"/>
              <a:ext cx="8286750" cy="466725"/>
            </a:xfrm>
            <a:prstGeom prst="rect">
              <a:avLst/>
            </a:prstGeom>
          </p:spPr>
        </p:pic>
        <p:pic>
          <p:nvPicPr>
            <p:cNvPr id="8" name="Picture 7">
              <a:extLst>
                <a:ext uri="{FF2B5EF4-FFF2-40B4-BE49-F238E27FC236}">
                  <a16:creationId xmlns:a16="http://schemas.microsoft.com/office/drawing/2014/main" id="{B49BE884-476A-4883-9124-BB9047C85221}"/>
                </a:ext>
              </a:extLst>
            </p:cNvPr>
            <p:cNvPicPr>
              <a:picLocks noChangeAspect="1"/>
            </p:cNvPicPr>
            <p:nvPr/>
          </p:nvPicPr>
          <p:blipFill rotWithShape="1">
            <a:blip r:embed="rId7"/>
            <a:srcRect b="27103"/>
            <a:stretch/>
          </p:blipFill>
          <p:spPr>
            <a:xfrm>
              <a:off x="1793423" y="4308243"/>
              <a:ext cx="8305800" cy="1964966"/>
            </a:xfrm>
            <a:prstGeom prst="rect">
              <a:avLst/>
            </a:prstGeom>
          </p:spPr>
        </p:pic>
      </p:grpSp>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sp>
        <p:nvSpPr>
          <p:cNvPr id="12" name="Rectangle: Rounded Corners 11">
            <a:extLst>
              <a:ext uri="{FF2B5EF4-FFF2-40B4-BE49-F238E27FC236}">
                <a16:creationId xmlns:a16="http://schemas.microsoft.com/office/drawing/2014/main" id="{213FDAF0-CC9F-F326-0E7E-23C63ECDC6F7}"/>
              </a:ext>
            </a:extLst>
          </p:cNvPr>
          <p:cNvSpPr/>
          <p:nvPr/>
        </p:nvSpPr>
        <p:spPr>
          <a:xfrm>
            <a:off x="1691081" y="59407"/>
            <a:ext cx="4389549" cy="343436"/>
          </a:xfrm>
          <a:prstGeom prst="roundRect">
            <a:avLst/>
          </a:prstGeom>
          <a:noFill/>
          <a:ln w="57150">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4D84F721-ACCF-72ED-315D-25757E0CDC1F}"/>
              </a:ext>
            </a:extLst>
          </p:cNvPr>
          <p:cNvSpPr/>
          <p:nvPr/>
        </p:nvSpPr>
        <p:spPr>
          <a:xfrm>
            <a:off x="2133818" y="408345"/>
            <a:ext cx="3831556" cy="2296739"/>
          </a:xfrm>
          <a:prstGeom prst="roundRect">
            <a:avLst/>
          </a:prstGeom>
          <a:noFill/>
          <a:ln w="57150">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9DB60B1-348D-0044-9BB4-7DC2C6E72D8F}"/>
              </a:ext>
            </a:extLst>
          </p:cNvPr>
          <p:cNvSpPr/>
          <p:nvPr/>
        </p:nvSpPr>
        <p:spPr>
          <a:xfrm>
            <a:off x="6087047" y="93698"/>
            <a:ext cx="4389549" cy="307058"/>
          </a:xfrm>
          <a:prstGeom prst="roundRect">
            <a:avLst/>
          </a:prstGeom>
          <a:noFill/>
          <a:ln w="57150">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3E717F9-8910-3EF1-5A6D-CFE024ED8903}"/>
              </a:ext>
            </a:extLst>
          </p:cNvPr>
          <p:cNvSpPr/>
          <p:nvPr/>
        </p:nvSpPr>
        <p:spPr>
          <a:xfrm>
            <a:off x="6226627" y="408345"/>
            <a:ext cx="912254" cy="225380"/>
          </a:xfrm>
          <a:prstGeom prst="roundRect">
            <a:avLst/>
          </a:prstGeom>
          <a:noFill/>
          <a:ln w="57150">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24CD2AB-C3C9-FD7D-6ECA-BA31201FE230}"/>
              </a:ext>
            </a:extLst>
          </p:cNvPr>
          <p:cNvSpPr/>
          <p:nvPr/>
        </p:nvSpPr>
        <p:spPr>
          <a:xfrm>
            <a:off x="1793421" y="4157489"/>
            <a:ext cx="4221746" cy="482957"/>
          </a:xfrm>
          <a:prstGeom prst="roundRect">
            <a:avLst/>
          </a:prstGeom>
          <a:noFill/>
          <a:ln w="57150">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7D492BA-CFCE-846F-DE21-29427065C51A}"/>
              </a:ext>
            </a:extLst>
          </p:cNvPr>
          <p:cNvSpPr/>
          <p:nvPr/>
        </p:nvSpPr>
        <p:spPr>
          <a:xfrm>
            <a:off x="2109226" y="4669438"/>
            <a:ext cx="3836913" cy="343436"/>
          </a:xfrm>
          <a:prstGeom prst="roundRect">
            <a:avLst/>
          </a:prstGeom>
          <a:noFill/>
          <a:ln w="57150">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A8881EF-D1EA-E7CE-AFA8-942B74D47545}"/>
              </a:ext>
            </a:extLst>
          </p:cNvPr>
          <p:cNvSpPr/>
          <p:nvPr/>
        </p:nvSpPr>
        <p:spPr>
          <a:xfrm>
            <a:off x="6034745" y="4175943"/>
            <a:ext cx="4389549" cy="482957"/>
          </a:xfrm>
          <a:prstGeom prst="roundRect">
            <a:avLst/>
          </a:prstGeom>
          <a:noFill/>
          <a:ln w="57150">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396AD9E-3581-6BA3-3149-15A269CF2762}"/>
              </a:ext>
            </a:extLst>
          </p:cNvPr>
          <p:cNvSpPr/>
          <p:nvPr/>
        </p:nvSpPr>
        <p:spPr>
          <a:xfrm>
            <a:off x="6107131" y="5522542"/>
            <a:ext cx="4183129" cy="500758"/>
          </a:xfrm>
          <a:prstGeom prst="roundRect">
            <a:avLst/>
          </a:prstGeom>
          <a:noFill/>
          <a:ln w="57150">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A38A2551-2D6E-41C8-9101-F0BDF3F572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3269" y="247227"/>
            <a:ext cx="609600" cy="609600"/>
          </a:xfrm>
          <a:prstGeom prst="rect">
            <a:avLst/>
          </a:prstGeom>
        </p:spPr>
      </p:pic>
    </p:spTree>
    <p:extLst>
      <p:ext uri="{BB962C8B-B14F-4D97-AF65-F5344CB8AC3E}">
        <p14:creationId xmlns:p14="http://schemas.microsoft.com/office/powerpoint/2010/main" val="74885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3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12" grpId="0" animBg="1"/>
      <p:bldP spid="15" grpId="0" animBg="1"/>
      <p:bldP spid="17" grpId="0" animBg="1"/>
      <p:bldP spid="19" grpId="0" animBg="1"/>
      <p:bldP spid="21" grpId="0" animBg="1"/>
      <p:bldP spid="25" grpId="0" animBg="1"/>
      <p:bldP spid="27" grpId="0" animBg="1"/>
      <p:bldP spid="29" grpId="0" animBg="1"/>
    </p:bld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567865-89AF-4004-B892-E11EA4D1D5A8}">
  <ds:schemaRefs>
    <ds:schemaRef ds:uri="http://schemas.microsoft.com/sharepoint/v3/contenttype/forms"/>
  </ds:schemaRefs>
</ds:datastoreItem>
</file>

<file path=customXml/itemProps2.xml><?xml version="1.0" encoding="utf-8"?>
<ds:datastoreItem xmlns:ds="http://schemas.openxmlformats.org/officeDocument/2006/customXml" ds:itemID="{91CC1A00-51CB-4C02-A37B-97764AE20E74}">
  <ds:schemaRefs>
    <ds:schemaRef ds:uri="http://purl.org/dc/terms/"/>
    <ds:schemaRef ds:uri="7ec0be3f-b236-462b-b68d-55bfdf8517bd"/>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8410143b-9028-478f-a589-cc2730675668"/>
  </ds:schemaRefs>
</ds:datastoreItem>
</file>

<file path=customXml/itemProps3.xml><?xml version="1.0" encoding="utf-8"?>
<ds:datastoreItem xmlns:ds="http://schemas.openxmlformats.org/officeDocument/2006/customXml" ds:itemID="{C25B48E9-E29E-4D7D-9C4B-96E6CFDA49E8}">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2039</TotalTime>
  <Words>9778</Words>
  <Application>Microsoft Office PowerPoint</Application>
  <PresentationFormat>Widescreen</PresentationFormat>
  <Paragraphs>1065</Paragraphs>
  <Slides>43</Slides>
  <Notes>43</Notes>
  <HiddenSlides>0</HiddenSlides>
  <MMClips>43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Arial,Sans-Serif</vt:lpstr>
      <vt:lpstr>Calibri</vt:lpstr>
      <vt:lpstr>Courier New</vt:lpstr>
      <vt:lpstr>Georgia</vt:lpstr>
      <vt:lpstr>Times New Roman</vt:lpstr>
      <vt:lpstr>Trebuchet MS</vt: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Developing Skilled Readers and Building Reading Stamina</vt:lpstr>
      <vt:lpstr>PowerPoint Presentation</vt:lpstr>
      <vt:lpstr>PowerPoint Presentation</vt:lpstr>
      <vt:lpstr>Reading and Vocabulary </vt:lpstr>
      <vt:lpstr>PowerPoint Presentation</vt:lpstr>
      <vt:lpstr>PowerPoint Presentation</vt:lpstr>
      <vt:lpstr>Reading Literary Text</vt:lpstr>
      <vt:lpstr>PowerPoint Presentation</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PowerPoint Presentation</vt:lpstr>
      <vt:lpstr>Writing </vt:lpstr>
      <vt:lpstr>PowerPoint Presentation</vt:lpstr>
      <vt:lpstr>PowerPoint Presentation</vt:lpstr>
      <vt:lpstr>PowerPoint Presentation</vt:lpstr>
      <vt:lpstr>Language Usage </vt:lpstr>
      <vt:lpstr>PowerPoint Presentation</vt:lpstr>
      <vt:lpstr>PowerPoint Presentation</vt:lpstr>
      <vt:lpstr>Communications and Multimodal Literacies</vt:lpstr>
      <vt:lpstr>PowerPoint Presentation</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Mcmillen, Emily (DOE)</cp:lastModifiedBy>
  <cp:revision>243</cp:revision>
  <dcterms:created xsi:type="dcterms:W3CDTF">2022-07-20T12:39:39Z</dcterms:created>
  <dcterms:modified xsi:type="dcterms:W3CDTF">2024-06-26T16:22:16Z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