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49"/>
  </p:notesMasterIdLst>
  <p:sldIdLst>
    <p:sldId id="256" r:id="rId5"/>
    <p:sldId id="258" r:id="rId6"/>
    <p:sldId id="267" r:id="rId7"/>
    <p:sldId id="268" r:id="rId8"/>
    <p:sldId id="269" r:id="rId9"/>
    <p:sldId id="270" r:id="rId10"/>
    <p:sldId id="271" r:id="rId11"/>
    <p:sldId id="262" r:id="rId12"/>
    <p:sldId id="299" r:id="rId13"/>
    <p:sldId id="261" r:id="rId14"/>
    <p:sldId id="272" r:id="rId15"/>
    <p:sldId id="273" r:id="rId16"/>
    <p:sldId id="274" r:id="rId17"/>
    <p:sldId id="275" r:id="rId18"/>
    <p:sldId id="301" r:id="rId19"/>
    <p:sldId id="276" r:id="rId20"/>
    <p:sldId id="277" r:id="rId21"/>
    <p:sldId id="306"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303" r:id="rId36"/>
    <p:sldId id="291" r:id="rId37"/>
    <p:sldId id="292" r:id="rId38"/>
    <p:sldId id="307" r:id="rId39"/>
    <p:sldId id="293" r:id="rId40"/>
    <p:sldId id="294" r:id="rId41"/>
    <p:sldId id="295" r:id="rId42"/>
    <p:sldId id="296" r:id="rId43"/>
    <p:sldId id="304" r:id="rId44"/>
    <p:sldId id="297" r:id="rId45"/>
    <p:sldId id="298" r:id="rId46"/>
    <p:sldId id="300" r:id="rId47"/>
    <p:sldId id="26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E6D31D-34CB-E76C-6992-197EFCB7396E}" name="Frackelton, Ellen (DOE)" initials="FE(" userId="S::Ellen.Frackelton@doe.virginia.gov::18d74b77-166e-4597-94f9-5109299f7834" providerId="AD"/>
  <p188:author id="{FE3DFA24-29AC-A331-1293-AF21327FCE4B}" name="Frackelton, Ellen (DOE)" initials="F(" userId="S::ellen.frackelton@doe.virginia.gov::18d74b77-166e-4597-94f9-5109299f7834" providerId="AD"/>
  <p188:author id="{B0A6ADEF-A497-EBA2-ED85-266C3701B2D3}" name="Melanie Malsbury" initials="MM" userId="S::melanie.malsbury_nn.k12.va.us#ext#@covgov.onmicrosoft.com::7fc870aa-ee1f-41ff-8a61-8f25cdb0206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4480"/>
    <a:srgbClr val="3E5B91"/>
    <a:srgbClr val="5555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05B48C-00FC-569A-B89C-0C98B1CF672F}" v="14" dt="2024-05-24T11:52:33.8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6257" autoAdjust="0"/>
  </p:normalViewPr>
  <p:slideViewPr>
    <p:cSldViewPr snapToGrid="0">
      <p:cViewPr>
        <p:scale>
          <a:sx n="61" d="100"/>
          <a:sy n="61" d="100"/>
        </p:scale>
        <p:origin x="239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millen, Emily (DOE)" userId="S::emily.mcmillen@doe.virginia.gov::87206365-0237-470f-9f00-e4273e6c1546" providerId="AD" clId="Web-{9905B48C-00FC-569A-B89C-0C98B1CF672F}"/>
    <pc:docChg chg="">
      <pc:chgData name="Mcmillen, Emily (DOE)" userId="S::emily.mcmillen@doe.virginia.gov::87206365-0237-470f-9f00-e4273e6c1546" providerId="AD" clId="Web-{9905B48C-00FC-569A-B89C-0C98B1CF672F}" dt="2024-05-24T11:52:33.844" v="13"/>
      <pc:docMkLst>
        <pc:docMk/>
      </pc:docMkLst>
      <pc:sldChg chg="delCm">
        <pc:chgData name="Mcmillen, Emily (DOE)" userId="S::emily.mcmillen@doe.virginia.gov::87206365-0237-470f-9f00-e4273e6c1546" providerId="AD" clId="Web-{9905B48C-00FC-569A-B89C-0C98B1CF672F}" dt="2024-05-24T11:52:06.906" v="0"/>
        <pc:sldMkLst>
          <pc:docMk/>
          <pc:sldMk cId="981762987" sldId="275"/>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9905B48C-00FC-569A-B89C-0C98B1CF672F}" dt="2024-05-24T11:52:06.906" v="0"/>
              <pc2:cmMkLst xmlns:pc2="http://schemas.microsoft.com/office/powerpoint/2019/9/main/command">
                <pc:docMk/>
                <pc:sldMk cId="981762987" sldId="275"/>
                <pc2:cmMk id="{A4EBE701-E74F-4CD9-A488-8187B0C4D4F6}"/>
              </pc2:cmMkLst>
            </pc226:cmChg>
          </p:ext>
        </pc:extLst>
      </pc:sldChg>
      <pc:sldChg chg="delCm">
        <pc:chgData name="Mcmillen, Emily (DOE)" userId="S::emily.mcmillen@doe.virginia.gov::87206365-0237-470f-9f00-e4273e6c1546" providerId="AD" clId="Web-{9905B48C-00FC-569A-B89C-0C98B1CF672F}" dt="2024-05-24T11:52:10.734" v="2"/>
        <pc:sldMkLst>
          <pc:docMk/>
          <pc:sldMk cId="2463719107" sldId="277"/>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9905B48C-00FC-569A-B89C-0C98B1CF672F}" dt="2024-05-24T11:52:10.734" v="2"/>
              <pc2:cmMkLst xmlns:pc2="http://schemas.microsoft.com/office/powerpoint/2019/9/main/command">
                <pc:docMk/>
                <pc:sldMk cId="2463719107" sldId="277"/>
                <pc2:cmMk id="{A30A53CF-0A72-4F75-B44A-A15E8320471E}"/>
              </pc2:cmMkLst>
            </pc226:cmChg>
          </p:ext>
        </pc:extLst>
      </pc:sldChg>
      <pc:sldChg chg="delCm">
        <pc:chgData name="Mcmillen, Emily (DOE)" userId="S::emily.mcmillen@doe.virginia.gov::87206365-0237-470f-9f00-e4273e6c1546" providerId="AD" clId="Web-{9905B48C-00FC-569A-B89C-0C98B1CF672F}" dt="2024-05-24T11:52:12.953" v="3"/>
        <pc:sldMkLst>
          <pc:docMk/>
          <pc:sldMk cId="4102542810" sldId="282"/>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9905B48C-00FC-569A-B89C-0C98B1CF672F}" dt="2024-05-24T11:52:12.953" v="3"/>
              <pc2:cmMkLst xmlns:pc2="http://schemas.microsoft.com/office/powerpoint/2019/9/main/command">
                <pc:docMk/>
                <pc:sldMk cId="4102542810" sldId="282"/>
                <pc2:cmMk id="{A068DC58-134C-488F-95E3-1CB9FA34CC21}"/>
              </pc2:cmMkLst>
            </pc226:cmChg>
          </p:ext>
        </pc:extLst>
      </pc:sldChg>
      <pc:sldChg chg="delCm">
        <pc:chgData name="Mcmillen, Emily (DOE)" userId="S::emily.mcmillen@doe.virginia.gov::87206365-0237-470f-9f00-e4273e6c1546" providerId="AD" clId="Web-{9905B48C-00FC-569A-B89C-0C98B1CF672F}" dt="2024-05-24T11:52:14.999" v="4"/>
        <pc:sldMkLst>
          <pc:docMk/>
          <pc:sldMk cId="1895209012" sldId="284"/>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9905B48C-00FC-569A-B89C-0C98B1CF672F}" dt="2024-05-24T11:52:14.999" v="4"/>
              <pc2:cmMkLst xmlns:pc2="http://schemas.microsoft.com/office/powerpoint/2019/9/main/command">
                <pc:docMk/>
                <pc:sldMk cId="1895209012" sldId="284"/>
                <pc2:cmMk id="{47D9785B-33DC-488E-924A-F9F407C5EB10}"/>
              </pc2:cmMkLst>
            </pc226:cmChg>
          </p:ext>
        </pc:extLst>
      </pc:sldChg>
      <pc:sldChg chg="delCm">
        <pc:chgData name="Mcmillen, Emily (DOE)" userId="S::emily.mcmillen@doe.virginia.gov::87206365-0237-470f-9f00-e4273e6c1546" providerId="AD" clId="Web-{9905B48C-00FC-569A-B89C-0C98B1CF672F}" dt="2024-05-24T11:52:17.203" v="5"/>
        <pc:sldMkLst>
          <pc:docMk/>
          <pc:sldMk cId="2817917418" sldId="289"/>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9905B48C-00FC-569A-B89C-0C98B1CF672F}" dt="2024-05-24T11:52:17.203" v="5"/>
              <pc2:cmMkLst xmlns:pc2="http://schemas.microsoft.com/office/powerpoint/2019/9/main/command">
                <pc:docMk/>
                <pc:sldMk cId="2817917418" sldId="289"/>
                <pc2:cmMk id="{07056667-F4B4-4C39-B203-CC65532CAE44}"/>
              </pc2:cmMkLst>
            </pc226:cmChg>
          </p:ext>
        </pc:extLst>
      </pc:sldChg>
      <pc:sldChg chg="delCm">
        <pc:chgData name="Mcmillen, Emily (DOE)" userId="S::emily.mcmillen@doe.virginia.gov::87206365-0237-470f-9f00-e4273e6c1546" providerId="AD" clId="Web-{9905B48C-00FC-569A-B89C-0C98B1CF672F}" dt="2024-05-24T11:52:19.406" v="6"/>
        <pc:sldMkLst>
          <pc:docMk/>
          <pc:sldMk cId="4194111348" sldId="290"/>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9905B48C-00FC-569A-B89C-0C98B1CF672F}" dt="2024-05-24T11:52:19.406" v="6"/>
              <pc2:cmMkLst xmlns:pc2="http://schemas.microsoft.com/office/powerpoint/2019/9/main/command">
                <pc:docMk/>
                <pc:sldMk cId="4194111348" sldId="290"/>
                <pc2:cmMk id="{5F628D33-1391-4C9F-AEDA-F72A87992F07}"/>
              </pc2:cmMkLst>
            </pc226:cmChg>
          </p:ext>
        </pc:extLst>
      </pc:sldChg>
      <pc:sldChg chg="delCm">
        <pc:chgData name="Mcmillen, Emily (DOE)" userId="S::emily.mcmillen@doe.virginia.gov::87206365-0237-470f-9f00-e4273e6c1546" providerId="AD" clId="Web-{9905B48C-00FC-569A-B89C-0C98B1CF672F}" dt="2024-05-24T11:52:23.874" v="8"/>
        <pc:sldMkLst>
          <pc:docMk/>
          <pc:sldMk cId="1896682042" sldId="292"/>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9905B48C-00FC-569A-B89C-0C98B1CF672F}" dt="2024-05-24T11:52:23.874" v="8"/>
              <pc2:cmMkLst xmlns:pc2="http://schemas.microsoft.com/office/powerpoint/2019/9/main/command">
                <pc:docMk/>
                <pc:sldMk cId="1896682042" sldId="292"/>
                <pc2:cmMk id="{BAC37DE8-4024-45E6-866B-4670E3164BC8}"/>
              </pc2:cmMkLst>
            </pc226:cmChg>
          </p:ext>
        </pc:extLst>
      </pc:sldChg>
      <pc:sldChg chg="delCm">
        <pc:chgData name="Mcmillen, Emily (DOE)" userId="S::emily.mcmillen@doe.virginia.gov::87206365-0237-470f-9f00-e4273e6c1546" providerId="AD" clId="Web-{9905B48C-00FC-569A-B89C-0C98B1CF672F}" dt="2024-05-24T11:52:25.719" v="9"/>
        <pc:sldMkLst>
          <pc:docMk/>
          <pc:sldMk cId="3795147985" sldId="293"/>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9905B48C-00FC-569A-B89C-0C98B1CF672F}" dt="2024-05-24T11:52:25.719" v="9"/>
              <pc2:cmMkLst xmlns:pc2="http://schemas.microsoft.com/office/powerpoint/2019/9/main/command">
                <pc:docMk/>
                <pc:sldMk cId="3795147985" sldId="293"/>
                <pc2:cmMk id="{D9F1172D-56B8-4328-85B6-F78E666688B7}"/>
              </pc2:cmMkLst>
            </pc226:cmChg>
          </p:ext>
        </pc:extLst>
      </pc:sldChg>
      <pc:sldChg chg="delCm">
        <pc:chgData name="Mcmillen, Emily (DOE)" userId="S::emily.mcmillen@doe.virginia.gov::87206365-0237-470f-9f00-e4273e6c1546" providerId="AD" clId="Web-{9905B48C-00FC-569A-B89C-0C98B1CF672F}" dt="2024-05-24T11:52:27.953" v="10"/>
        <pc:sldMkLst>
          <pc:docMk/>
          <pc:sldMk cId="2237840485" sldId="294"/>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9905B48C-00FC-569A-B89C-0C98B1CF672F}" dt="2024-05-24T11:52:27.953" v="10"/>
              <pc2:cmMkLst xmlns:pc2="http://schemas.microsoft.com/office/powerpoint/2019/9/main/command">
                <pc:docMk/>
                <pc:sldMk cId="2237840485" sldId="294"/>
                <pc2:cmMk id="{E8E500EF-A969-4127-A85D-565207432562}"/>
              </pc2:cmMkLst>
            </pc226:cmChg>
          </p:ext>
        </pc:extLst>
      </pc:sldChg>
      <pc:sldChg chg="delCm">
        <pc:chgData name="Mcmillen, Emily (DOE)" userId="S::emily.mcmillen@doe.virginia.gov::87206365-0237-470f-9f00-e4273e6c1546" providerId="AD" clId="Web-{9905B48C-00FC-569A-B89C-0C98B1CF672F}" dt="2024-05-24T11:52:29.984" v="11"/>
        <pc:sldMkLst>
          <pc:docMk/>
          <pc:sldMk cId="1751974298" sldId="295"/>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9905B48C-00FC-569A-B89C-0C98B1CF672F}" dt="2024-05-24T11:52:29.984" v="11"/>
              <pc2:cmMkLst xmlns:pc2="http://schemas.microsoft.com/office/powerpoint/2019/9/main/command">
                <pc:docMk/>
                <pc:sldMk cId="1751974298" sldId="295"/>
                <pc2:cmMk id="{8A6BD63E-DD38-436F-8BF9-6642B8FB3E01}"/>
              </pc2:cmMkLst>
            </pc226:cmChg>
          </p:ext>
        </pc:extLst>
      </pc:sldChg>
      <pc:sldChg chg="delCm">
        <pc:chgData name="Mcmillen, Emily (DOE)" userId="S::emily.mcmillen@doe.virginia.gov::87206365-0237-470f-9f00-e4273e6c1546" providerId="AD" clId="Web-{9905B48C-00FC-569A-B89C-0C98B1CF672F}" dt="2024-05-24T11:52:31.890" v="12"/>
        <pc:sldMkLst>
          <pc:docMk/>
          <pc:sldMk cId="348810903" sldId="296"/>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9905B48C-00FC-569A-B89C-0C98B1CF672F}" dt="2024-05-24T11:52:31.890" v="12"/>
              <pc2:cmMkLst xmlns:pc2="http://schemas.microsoft.com/office/powerpoint/2019/9/main/command">
                <pc:docMk/>
                <pc:sldMk cId="348810903" sldId="296"/>
                <pc2:cmMk id="{765F6628-DB8D-429D-8ACF-9A6C8B375D20}"/>
              </pc2:cmMkLst>
            </pc226:cmChg>
          </p:ext>
        </pc:extLst>
      </pc:sldChg>
      <pc:sldChg chg="delCm">
        <pc:chgData name="Mcmillen, Emily (DOE)" userId="S::emily.mcmillen@doe.virginia.gov::87206365-0237-470f-9f00-e4273e6c1546" providerId="AD" clId="Web-{9905B48C-00FC-569A-B89C-0C98B1CF672F}" dt="2024-05-24T11:52:08.734" v="1"/>
        <pc:sldMkLst>
          <pc:docMk/>
          <pc:sldMk cId="3550988584" sldId="301"/>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9905B48C-00FC-569A-B89C-0C98B1CF672F}" dt="2024-05-24T11:52:08.734" v="1"/>
              <pc2:cmMkLst xmlns:pc2="http://schemas.microsoft.com/office/powerpoint/2019/9/main/command">
                <pc:docMk/>
                <pc:sldMk cId="3550988584" sldId="301"/>
                <pc2:cmMk id="{5DC51D02-A02B-4C67-A7A7-2A504AB03661}"/>
              </pc2:cmMkLst>
            </pc226:cmChg>
          </p:ext>
        </pc:extLst>
      </pc:sldChg>
      <pc:sldChg chg="delCm">
        <pc:chgData name="Mcmillen, Emily (DOE)" userId="S::emily.mcmillen@doe.virginia.gov::87206365-0237-470f-9f00-e4273e6c1546" providerId="AD" clId="Web-{9905B48C-00FC-569A-B89C-0C98B1CF672F}" dt="2024-05-24T11:52:21.718" v="7"/>
        <pc:sldMkLst>
          <pc:docMk/>
          <pc:sldMk cId="2467474428" sldId="303"/>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9905B48C-00FC-569A-B89C-0C98B1CF672F}" dt="2024-05-24T11:52:21.718" v="7"/>
              <pc2:cmMkLst xmlns:pc2="http://schemas.microsoft.com/office/powerpoint/2019/9/main/command">
                <pc:docMk/>
                <pc:sldMk cId="2467474428" sldId="303"/>
                <pc2:cmMk id="{727FEA45-9AAC-4555-BC6A-67D1CD974879}"/>
              </pc2:cmMkLst>
            </pc226:cmChg>
          </p:ext>
        </pc:extLst>
      </pc:sldChg>
      <pc:sldChg chg="delCm">
        <pc:chgData name="Mcmillen, Emily (DOE)" userId="S::emily.mcmillen@doe.virginia.gov::87206365-0237-470f-9f00-e4273e6c1546" providerId="AD" clId="Web-{9905B48C-00FC-569A-B89C-0C98B1CF672F}" dt="2024-05-24T11:52:33.844" v="13"/>
        <pc:sldMkLst>
          <pc:docMk/>
          <pc:sldMk cId="1194979428" sldId="304"/>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9905B48C-00FC-569A-B89C-0C98B1CF672F}" dt="2024-05-24T11:52:33.844" v="13"/>
              <pc2:cmMkLst xmlns:pc2="http://schemas.microsoft.com/office/powerpoint/2019/9/main/command">
                <pc:docMk/>
                <pc:sldMk cId="1194979428" sldId="304"/>
                <pc2:cmMk id="{8365DC53-5C35-48E8-9031-9A3EB9A479D5}"/>
              </pc2:cmMkLst>
            </pc226:cmChg>
          </p:ext>
        </pc:extLst>
      </pc:sldChg>
    </pc:docChg>
  </pc:docChgLst>
  <pc:docChgLst>
    <pc:chgData name="Frackelton, Ellen (DOE)" userId="S::ellen.frackelton@doe.virginia.gov::18d74b77-166e-4597-94f9-5109299f7834" providerId="AD" clId="Web-{BF010452-351C-B412-A026-A87F875BEBB0}"/>
    <pc:docChg chg="modSld">
      <pc:chgData name="Frackelton, Ellen (DOE)" userId="S::ellen.frackelton@doe.virginia.gov::18d74b77-166e-4597-94f9-5109299f7834" providerId="AD" clId="Web-{BF010452-351C-B412-A026-A87F875BEBB0}" dt="2024-05-01T17:44:32.468" v="2" actId="1076"/>
      <pc:docMkLst>
        <pc:docMk/>
      </pc:docMkLst>
      <pc:sldChg chg="modSp">
        <pc:chgData name="Frackelton, Ellen (DOE)" userId="S::ellen.frackelton@doe.virginia.gov::18d74b77-166e-4597-94f9-5109299f7834" providerId="AD" clId="Web-{BF010452-351C-B412-A026-A87F875BEBB0}" dt="2024-05-01T17:44:32.468" v="2" actId="1076"/>
        <pc:sldMkLst>
          <pc:docMk/>
          <pc:sldMk cId="348810903" sldId="296"/>
        </pc:sldMkLst>
        <pc:spChg chg="mod">
          <ac:chgData name="Frackelton, Ellen (DOE)" userId="S::ellen.frackelton@doe.virginia.gov::18d74b77-166e-4597-94f9-5109299f7834" providerId="AD" clId="Web-{BF010452-351C-B412-A026-A87F875BEBB0}" dt="2024-05-01T17:44:32.468" v="2" actId="1076"/>
          <ac:spMkLst>
            <pc:docMk/>
            <pc:sldMk cId="348810903" sldId="296"/>
            <ac:spMk id="11" creationId="{A0670C76-E038-85D8-56F5-1AC265E63170}"/>
          </ac:spMkLst>
        </pc:spChg>
      </pc:sldChg>
      <pc:sldChg chg="modNotes">
        <pc:chgData name="Frackelton, Ellen (DOE)" userId="S::ellen.frackelton@doe.virginia.gov::18d74b77-166e-4597-94f9-5109299f7834" providerId="AD" clId="Web-{BF010452-351C-B412-A026-A87F875BEBB0}" dt="2024-05-01T17:27:55.057" v="1"/>
        <pc:sldMkLst>
          <pc:docMk/>
          <pc:sldMk cId="748858690" sldId="299"/>
        </pc:sldMkLst>
      </pc:sldChg>
    </pc:docChg>
  </pc:docChgLst>
  <pc:docChgLst>
    <pc:chgData name="Frackelton, Ellen (DOE)" userId="S::ellen.frackelton@doe.virginia.gov::18d74b77-166e-4597-94f9-5109299f7834" providerId="AD" clId="Web-{FCB01A11-01FA-7593-D41B-BB098A4656DB}"/>
    <pc:docChg chg="modSld">
      <pc:chgData name="Frackelton, Ellen (DOE)" userId="S::ellen.frackelton@doe.virginia.gov::18d74b77-166e-4597-94f9-5109299f7834" providerId="AD" clId="Web-{FCB01A11-01FA-7593-D41B-BB098A4656DB}" dt="2024-05-03T16:15:59.683" v="1"/>
      <pc:docMkLst>
        <pc:docMk/>
      </pc:docMkLst>
      <pc:sldChg chg="modSp">
        <pc:chgData name="Frackelton, Ellen (DOE)" userId="S::ellen.frackelton@doe.virginia.gov::18d74b77-166e-4597-94f9-5109299f7834" providerId="AD" clId="Web-{FCB01A11-01FA-7593-D41B-BB098A4656DB}" dt="2024-05-03T16:15:59.683" v="1"/>
        <pc:sldMkLst>
          <pc:docMk/>
          <pc:sldMk cId="3785396082" sldId="271"/>
        </pc:sldMkLst>
        <pc:graphicFrameChg chg="mod modGraphic">
          <ac:chgData name="Frackelton, Ellen (DOE)" userId="S::ellen.frackelton@doe.virginia.gov::18d74b77-166e-4597-94f9-5109299f7834" providerId="AD" clId="Web-{FCB01A11-01FA-7593-D41B-BB098A4656DB}" dt="2024-05-03T16:15:59.683" v="1"/>
          <ac:graphicFrameMkLst>
            <pc:docMk/>
            <pc:sldMk cId="3785396082" sldId="271"/>
            <ac:graphicFrameMk id="5" creationId="{02F28828-4074-1C7C-32CB-B918457B7A32}"/>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70128E-993C-4902-8012-4837AFDCDFE9}" type="datetimeFigureOut">
              <a:rPr lang="en-US" smtClean="0"/>
              <a:t>5/24/2024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DDDA28-A9E5-470C-8A90-D17729306CEC}" type="slidenum">
              <a:rPr lang="en-US" smtClean="0"/>
              <a:t>‹#›</a:t>
            </a:fld>
            <a:endParaRPr lang="en-US"/>
          </a:p>
        </p:txBody>
      </p:sp>
    </p:spTree>
    <p:extLst>
      <p:ext uri="{BB962C8B-B14F-4D97-AF65-F5344CB8AC3E}">
        <p14:creationId xmlns:p14="http://schemas.microsoft.com/office/powerpoint/2010/main" val="3834701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Grade 2 Overview of Revisions to the English Standards of Learning from 2017 to 2024.   </a:t>
            </a:r>
          </a:p>
          <a:p>
            <a:endParaRPr lang="en-US" dirty="0">
              <a:cs typeface="+mn-lt"/>
            </a:endParaRPr>
          </a:p>
          <a:p>
            <a:r>
              <a:rPr lang="en-US" dirty="0"/>
              <a:t>It would be helpful to have a copy of the Grade 2 – Crosswalk (Summary of Revisions) and a copy of the 2024 Grade 2 English Standards of Learning for this PowerPoint. </a:t>
            </a:r>
            <a:endParaRPr lang="en-US" dirty="0">
              <a:cs typeface="Calibri" panose="020F0502020204030204"/>
            </a:endParaRPr>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1</a:t>
            </a:fld>
            <a:endParaRPr lang="en-US"/>
          </a:p>
        </p:txBody>
      </p:sp>
    </p:spTree>
    <p:extLst>
      <p:ext uri="{BB962C8B-B14F-4D97-AF65-F5344CB8AC3E}">
        <p14:creationId xmlns:p14="http://schemas.microsoft.com/office/powerpoint/2010/main" val="1471232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we'll dig deeper into the Standards and crosswalk by looking closer at each strand.  Let's start with the Foundations for Reading. </a:t>
            </a:r>
          </a:p>
        </p:txBody>
      </p:sp>
      <p:sp>
        <p:nvSpPr>
          <p:cNvPr id="4" name="Slide Number Placeholder 3"/>
          <p:cNvSpPr>
            <a:spLocks noGrp="1"/>
          </p:cNvSpPr>
          <p:nvPr>
            <p:ph type="sldNum" sz="quarter" idx="5"/>
          </p:nvPr>
        </p:nvSpPr>
        <p:spPr/>
        <p:txBody>
          <a:bodyPr/>
          <a:lstStyle/>
          <a:p>
            <a:fld id="{40DDDA28-A9E5-470C-8A90-D17729306CEC}" type="slidenum">
              <a:rPr lang="en-US" smtClean="0"/>
              <a:t>10</a:t>
            </a:fld>
            <a:endParaRPr lang="en-US"/>
          </a:p>
        </p:txBody>
      </p:sp>
    </p:spTree>
    <p:extLst>
      <p:ext uri="{BB962C8B-B14F-4D97-AF65-F5344CB8AC3E}">
        <p14:creationId xmlns:p14="http://schemas.microsoft.com/office/powerpoint/2010/main" val="1809663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Foundations for Reading 2, focus on Phonological and Phonemic Awareness. </a:t>
            </a:r>
            <a:endParaRPr lang="en-US" dirty="0"/>
          </a:p>
          <a:p>
            <a:endParaRPr lang="en-US" dirty="0"/>
          </a:p>
          <a:p>
            <a:r>
              <a:rPr lang="en-US" dirty="0"/>
              <a:t>The skills that were addressed in 2.3 are now addressed here. </a:t>
            </a:r>
            <a:endParaRPr lang="en-US" dirty="0">
              <a:cs typeface="Calibri"/>
            </a:endParaRPr>
          </a:p>
          <a:p>
            <a:endParaRPr lang="en-US" dirty="0">
              <a:cs typeface="+mn-lt"/>
            </a:endParaRPr>
          </a:p>
          <a:p>
            <a:r>
              <a:rPr lang="en-US" dirty="0"/>
              <a:t>In the 2024 English Standards of Learning, an emphasis was placed on blending and segmenting phonemes, or isolating sounds in four and five phoneme words.  This reflects current science-based reading research and sets the foundation for students to read and spell words. </a:t>
            </a:r>
            <a:endParaRPr lang="en-US" dirty="0">
              <a:cs typeface="Calibri" panose="020F0502020204030204"/>
            </a:endParaRPr>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11</a:t>
            </a:fld>
            <a:endParaRPr lang="en-US"/>
          </a:p>
        </p:txBody>
      </p:sp>
    </p:spTree>
    <p:extLst>
      <p:ext uri="{BB962C8B-B14F-4D97-AF65-F5344CB8AC3E}">
        <p14:creationId xmlns:p14="http://schemas.microsoft.com/office/powerpoint/2010/main" val="2683903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Foundations for Reading 3, address phonics and word analysis. </a:t>
            </a:r>
          </a:p>
          <a:p>
            <a:endParaRPr lang="en-US" dirty="0">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skills that were addressed in 2.4 are now addressed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r>
              <a:rPr lang="en-US" dirty="0"/>
              <a:t>The increase in standards was intentional to provide clarity and specificity for the grade level expectations for the application of letter/sound correspondences and word analysis skills. </a:t>
            </a:r>
          </a:p>
          <a:p>
            <a:endParaRPr lang="en-US" dirty="0"/>
          </a:p>
          <a:p>
            <a:r>
              <a:rPr lang="en-US" dirty="0"/>
              <a:t>The end of year expectation for Second Grade students is to read and spell open and closed syllable words to include blends, digraphs, and trigraphs as well as words containing vowel teams and r-controlled vowels. Grade 2 students are expected to use knowledge of syllabication and syllable types, affixes, and decodable and irregular grade-level high-frequency words when reading in order to build automaticity and accuracy. </a:t>
            </a:r>
            <a:br>
              <a:rPr lang="en-US" dirty="0">
                <a:cs typeface="+mn-lt"/>
              </a:rPr>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12</a:t>
            </a:fld>
            <a:endParaRPr lang="en-US"/>
          </a:p>
        </p:txBody>
      </p:sp>
    </p:spTree>
    <p:extLst>
      <p:ext uri="{BB962C8B-B14F-4D97-AF65-F5344CB8AC3E}">
        <p14:creationId xmlns:p14="http://schemas.microsoft.com/office/powerpoint/2010/main" val="706218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let's look at the new strand, Developing Skilled Readers and Building Reading Stamina. </a:t>
            </a:r>
          </a:p>
        </p:txBody>
      </p:sp>
      <p:sp>
        <p:nvSpPr>
          <p:cNvPr id="4" name="Slide Number Placeholder 3"/>
          <p:cNvSpPr>
            <a:spLocks noGrp="1"/>
          </p:cNvSpPr>
          <p:nvPr>
            <p:ph type="sldNum" sz="quarter" idx="5"/>
          </p:nvPr>
        </p:nvSpPr>
        <p:spPr/>
        <p:txBody>
          <a:bodyPr/>
          <a:lstStyle/>
          <a:p>
            <a:fld id="{40DDDA28-A9E5-470C-8A90-D17729306CEC}" type="slidenum">
              <a:rPr lang="en-US" smtClean="0"/>
              <a:t>13</a:t>
            </a:fld>
            <a:endParaRPr lang="en-US"/>
          </a:p>
        </p:txBody>
      </p:sp>
    </p:spTree>
    <p:extLst>
      <p:ext uri="{BB962C8B-B14F-4D97-AF65-F5344CB8AC3E}">
        <p14:creationId xmlns:p14="http://schemas.microsoft.com/office/powerpoint/2010/main" val="3117032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Strand of Developing Skilled Readers and Building Reading Stamina was added to emphasize the skills and strategies students use every time they engage with text through reading, writing, collaborating, and researching as described in the remaining standards. </a:t>
            </a:r>
          </a:p>
          <a:p>
            <a:endParaRPr lang="en-US" dirty="0"/>
          </a:p>
          <a:p>
            <a:r>
              <a:rPr lang="en-US" dirty="0"/>
              <a:t>It is important to note that in Second Grade these standards are met through content-rich texts that are read aloud to students as well as read by students.  Students are expected to fluently read a variety of grade-level complex texts by demonstrating accuracy, automaticity, appropriate rate, and meaningful expression. </a:t>
            </a:r>
          </a:p>
        </p:txBody>
      </p:sp>
      <p:sp>
        <p:nvSpPr>
          <p:cNvPr id="4" name="Slide Number Placeholder 3"/>
          <p:cNvSpPr>
            <a:spLocks noGrp="1"/>
          </p:cNvSpPr>
          <p:nvPr>
            <p:ph type="sldNum" sz="quarter" idx="5"/>
          </p:nvPr>
        </p:nvSpPr>
        <p:spPr/>
        <p:txBody>
          <a:bodyPr/>
          <a:lstStyle/>
          <a:p>
            <a:fld id="{40DDDA28-A9E5-470C-8A90-D17729306CEC}" type="slidenum">
              <a:rPr lang="en-US" smtClean="0"/>
              <a:t>14</a:t>
            </a:fld>
            <a:endParaRPr lang="en-US"/>
          </a:p>
        </p:txBody>
      </p:sp>
    </p:spTree>
    <p:extLst>
      <p:ext uri="{BB962C8B-B14F-4D97-AF65-F5344CB8AC3E}">
        <p14:creationId xmlns:p14="http://schemas.microsoft.com/office/powerpoint/2010/main" val="312879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mn-lt"/>
              </a:rPr>
              <a:t>Additionally, Grade 2 students are expected to </a:t>
            </a:r>
            <a:r>
              <a:rPr lang="en-US" dirty="0"/>
              <a:t>purposefully gather textual evidence based on read alouds and student readings to support claims, conclusions, and inferences during discussions and in writings. Readings should be intentionally selected to provide opportunities for students to read widely about a topic in order to gain knowledge and expand their vocabulary. </a:t>
            </a:r>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15</a:t>
            </a:fld>
            <a:endParaRPr lang="en-US"/>
          </a:p>
        </p:txBody>
      </p:sp>
    </p:spTree>
    <p:extLst>
      <p:ext uri="{BB962C8B-B14F-4D97-AF65-F5344CB8AC3E}">
        <p14:creationId xmlns:p14="http://schemas.microsoft.com/office/powerpoint/2010/main" val="1161701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 powerful way to support students' vocabulary development is through reading high quality, content rich texts.  That is why Reading and Vocabulary were combined for this strand. </a:t>
            </a:r>
          </a:p>
        </p:txBody>
      </p:sp>
      <p:sp>
        <p:nvSpPr>
          <p:cNvPr id="4" name="Slide Number Placeholder 3"/>
          <p:cNvSpPr>
            <a:spLocks noGrp="1"/>
          </p:cNvSpPr>
          <p:nvPr>
            <p:ph type="sldNum" sz="quarter" idx="5"/>
          </p:nvPr>
        </p:nvSpPr>
        <p:spPr/>
        <p:txBody>
          <a:bodyPr/>
          <a:lstStyle/>
          <a:p>
            <a:fld id="{40DDDA28-A9E5-470C-8A90-D17729306CEC}" type="slidenum">
              <a:rPr lang="en-US" smtClean="0"/>
              <a:t>16</a:t>
            </a:fld>
            <a:endParaRPr lang="en-US"/>
          </a:p>
        </p:txBody>
      </p:sp>
    </p:spTree>
    <p:extLst>
      <p:ext uri="{BB962C8B-B14F-4D97-AF65-F5344CB8AC3E}">
        <p14:creationId xmlns:p14="http://schemas.microsoft.com/office/powerpoint/2010/main" val="177467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Second Grade Reading and Vocabulary 1, is for students to systematically build vocabulary and word knowledge from listening to and reading grade level texts and participating in discussions. </a:t>
            </a:r>
          </a:p>
          <a:p>
            <a:endParaRPr lang="en-US" dirty="0">
              <a:cs typeface="+mn-lt"/>
            </a:endParaRPr>
          </a:p>
          <a:p>
            <a:r>
              <a:rPr lang="en-US" dirty="0"/>
              <a:t>This strand addresses skills that were in the 2.5 and 2.6 Standard in the 2017 English Standards of Learning. </a:t>
            </a:r>
            <a:endParaRPr lang="en-US" dirty="0">
              <a:cs typeface="Calibri" panose="020F0502020204030204"/>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17</a:t>
            </a:fld>
            <a:endParaRPr lang="en-US"/>
          </a:p>
        </p:txBody>
      </p:sp>
    </p:spTree>
    <p:extLst>
      <p:ext uri="{BB962C8B-B14F-4D97-AF65-F5344CB8AC3E}">
        <p14:creationId xmlns:p14="http://schemas.microsoft.com/office/powerpoint/2010/main" val="3018300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strand also includes skills previously in the third grade standards, which were addressed in 3.1 and 3.4 of the 2017 English Standards of Learning. </a:t>
            </a:r>
            <a:endParaRPr lang="en-US" dirty="0">
              <a:cs typeface="Calibri" panose="020F0502020204030204"/>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18</a:t>
            </a:fld>
            <a:endParaRPr lang="en-US"/>
          </a:p>
        </p:txBody>
      </p:sp>
    </p:spTree>
    <p:extLst>
      <p:ext uri="{BB962C8B-B14F-4D97-AF65-F5344CB8AC3E}">
        <p14:creationId xmlns:p14="http://schemas.microsoft.com/office/powerpoint/2010/main" val="2702377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Reading Literary Text Strand was developed to emphasize the skills necessary for reading and comprehending literary texts. </a:t>
            </a:r>
          </a:p>
        </p:txBody>
      </p:sp>
      <p:sp>
        <p:nvSpPr>
          <p:cNvPr id="4" name="Slide Number Placeholder 3"/>
          <p:cNvSpPr>
            <a:spLocks noGrp="1"/>
          </p:cNvSpPr>
          <p:nvPr>
            <p:ph type="sldNum" sz="quarter" idx="5"/>
          </p:nvPr>
        </p:nvSpPr>
        <p:spPr/>
        <p:txBody>
          <a:bodyPr/>
          <a:lstStyle/>
          <a:p>
            <a:fld id="{40DDDA28-A9E5-470C-8A90-D17729306CEC}" type="slidenum">
              <a:rPr lang="en-US" smtClean="0"/>
              <a:t>19</a:t>
            </a:fld>
            <a:endParaRPr lang="en-US"/>
          </a:p>
        </p:txBody>
      </p:sp>
    </p:spTree>
    <p:extLst>
      <p:ext uri="{BB962C8B-B14F-4D97-AF65-F5344CB8AC3E}">
        <p14:creationId xmlns:p14="http://schemas.microsoft.com/office/powerpoint/2010/main" val="3781977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purpose of this PowerPoint is to provide an overview of the changes in both the structure and the content of the 2024 English Standards of Learning</a:t>
            </a:r>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2</a:t>
            </a:fld>
            <a:endParaRPr lang="en-US"/>
          </a:p>
        </p:txBody>
      </p:sp>
    </p:spTree>
    <p:extLst>
      <p:ext uri="{BB962C8B-B14F-4D97-AF65-F5344CB8AC3E}">
        <p14:creationId xmlns:p14="http://schemas.microsoft.com/office/powerpoint/2010/main" val="3427273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Grade 2 Reading Literary Text 1 is for students to demonstrate an understanding of key ideas and plot details in literary texts.  These include retelling stories sequentially to include the central message or theme, identifying a story’s central conflict, describing characters’ attributes and responses to major challenges, and generating predictions. </a:t>
            </a:r>
          </a:p>
          <a:p>
            <a:endParaRPr lang="en-US" dirty="0"/>
          </a:p>
          <a:p>
            <a:r>
              <a:rPr lang="en-US" dirty="0"/>
              <a:t>The 2024 English Standards of Learning offer clarity that in Second Grade these standards are met by students hearing or reading a variety of content rich texts which span many genres, to include a focus on fables and fairy tales from a variety of cultures. </a:t>
            </a:r>
            <a:endParaRPr lang="en-US" dirty="0">
              <a:cs typeface="Calibri"/>
            </a:endParaRPr>
          </a:p>
          <a:p>
            <a:endParaRPr lang="en-US" dirty="0"/>
          </a:p>
          <a:p>
            <a:r>
              <a:rPr lang="en-US" dirty="0"/>
              <a:t>These standards address, increase the rigor, and provide specificity of similar standards from the 2017 English Standards of Learning 2.8. </a:t>
            </a:r>
            <a:endParaRPr lang="en-US" dirty="0">
              <a:cs typeface="Calibri"/>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20</a:t>
            </a:fld>
            <a:endParaRPr lang="en-US"/>
          </a:p>
        </p:txBody>
      </p:sp>
    </p:spTree>
    <p:extLst>
      <p:ext uri="{BB962C8B-B14F-4D97-AF65-F5344CB8AC3E}">
        <p14:creationId xmlns:p14="http://schemas.microsoft.com/office/powerpoint/2010/main" val="34991520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Second Grade Reading Literary Text 3 is to set the foundation for students to think deeply within and between texts. These standards reflect current science-based reading research. They provide specificity and increase the rigor of similar standards from the 2017 English Standards of Learning 2.8.</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t>The 2024 English Standards of Learning offer clarity that in Second Grade these standards are met by students hearing or reading a variety of grade-level complex texts to include paired passages. </a:t>
            </a: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21</a:t>
            </a:fld>
            <a:endParaRPr lang="en-US"/>
          </a:p>
        </p:txBody>
      </p:sp>
    </p:spTree>
    <p:extLst>
      <p:ext uri="{BB962C8B-B14F-4D97-AF65-F5344CB8AC3E}">
        <p14:creationId xmlns:p14="http://schemas.microsoft.com/office/powerpoint/2010/main" val="1335400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let's look at the standard focusing on Reading Informational Texts. </a:t>
            </a:r>
          </a:p>
        </p:txBody>
      </p:sp>
      <p:sp>
        <p:nvSpPr>
          <p:cNvPr id="4" name="Slide Number Placeholder 3"/>
          <p:cNvSpPr>
            <a:spLocks noGrp="1"/>
          </p:cNvSpPr>
          <p:nvPr>
            <p:ph type="sldNum" sz="quarter" idx="5"/>
          </p:nvPr>
        </p:nvSpPr>
        <p:spPr/>
        <p:txBody>
          <a:bodyPr/>
          <a:lstStyle/>
          <a:p>
            <a:fld id="{40DDDA28-A9E5-470C-8A90-D17729306CEC}" type="slidenum">
              <a:rPr lang="en-US" smtClean="0"/>
              <a:t>22</a:t>
            </a:fld>
            <a:endParaRPr lang="en-US"/>
          </a:p>
        </p:txBody>
      </p:sp>
    </p:spTree>
    <p:extLst>
      <p:ext uri="{BB962C8B-B14F-4D97-AF65-F5344CB8AC3E}">
        <p14:creationId xmlns:p14="http://schemas.microsoft.com/office/powerpoint/2010/main" val="252943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Grade 2 Reading Informational Text 1 is for students to demonstrate comprehension for the key ideas and confirming details in an informational text.  These include asking and answering literal questions and retelling key details when hearing or reading informational texts. </a:t>
            </a:r>
            <a:br>
              <a:rPr lang="en-US" dirty="0">
                <a:cs typeface="+mn-lt"/>
              </a:rPr>
            </a:br>
            <a:endParaRPr lang="en-US" dirty="0">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Skills that were addressed in 2.10 are now addressed here. </a:t>
            </a:r>
            <a:endParaRPr lang="en-US" dirty="0">
              <a:cs typeface="+mn-lt"/>
            </a:endParaRPr>
          </a:p>
          <a:p>
            <a:br>
              <a:rPr lang="en-US" dirty="0">
                <a:cs typeface="+mn-lt"/>
              </a:rPr>
            </a:br>
            <a:r>
              <a:rPr lang="en-US" dirty="0"/>
              <a:t>The 2024 English Standards of Learning offer specificity and increases the rigor of the standards to include a standard found in Grade 4 in the 2017 English Standards of Learning, which requires students to differentiate between facts and opinions within a text. </a:t>
            </a:r>
            <a:endParaRPr lang="en-US" dirty="0">
              <a:cs typeface="Calibri"/>
            </a:endParaRPr>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23</a:t>
            </a:fld>
            <a:endParaRPr lang="en-US"/>
          </a:p>
        </p:txBody>
      </p:sp>
    </p:spTree>
    <p:extLst>
      <p:ext uri="{BB962C8B-B14F-4D97-AF65-F5344CB8AC3E}">
        <p14:creationId xmlns:p14="http://schemas.microsoft.com/office/powerpoint/2010/main" val="30054585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Second Grade Reading Informational Text 2  is for students to demonstrate understanding of the craft and style of an informational text. These standards increase rigor and provide specificity of skills addressed in the 2017 English Standards of Learning.  </a:t>
            </a:r>
          </a:p>
          <a:p>
            <a:endParaRPr lang="en-US" dirty="0">
              <a:cs typeface="+mn-lt"/>
            </a:endParaRPr>
          </a:p>
          <a:p>
            <a:r>
              <a:rPr lang="en-US" dirty="0"/>
              <a:t>The 2024 English Standards of Learning offer clarity that in Second Grade these standards are met through students engaging in reading and hearing a variety of grade-level complex informational texts in order to use text features and identify an author’s main purpose for writing a text. </a:t>
            </a:r>
            <a:endParaRPr lang="en-US" dirty="0">
              <a:cs typeface="Calibri"/>
            </a:endParaRPr>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24</a:t>
            </a:fld>
            <a:endParaRPr lang="en-US"/>
          </a:p>
        </p:txBody>
      </p:sp>
    </p:spTree>
    <p:extLst>
      <p:ext uri="{BB962C8B-B14F-4D97-AF65-F5344CB8AC3E}">
        <p14:creationId xmlns:p14="http://schemas.microsoft.com/office/powerpoint/2010/main" val="3144695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Grade 2 Reading Informational Text 3  is for students to integrate concepts across a text and between texts. These standards require students to compare and contrast two texts on the same topic, which was formerly a fifth grade skill. They also include a newly developed skill that expects students to describe interactions between two individuals, events, ideas, or pieces of information. </a:t>
            </a:r>
          </a:p>
          <a:p>
            <a:endParaRPr lang="en-US" dirty="0"/>
          </a:p>
          <a:p>
            <a:r>
              <a:rPr lang="en-US" dirty="0"/>
              <a:t>This increase in rigor provided in these standards requires critical thinking and synthesizing of information found within a single text or between paired passages. </a:t>
            </a:r>
          </a:p>
          <a:p>
            <a:endParaRPr lang="en-US" dirty="0">
              <a:cs typeface="+mn-lt"/>
            </a:endParaRPr>
          </a:p>
          <a:p>
            <a:r>
              <a:rPr lang="en-US" dirty="0"/>
              <a:t>The 2024 English Standards of Learning offer clarity for second grade students to meet these standards, they must hear and read content rich paired passages with similar threads, such as topics, individuals, events, and ideas. </a:t>
            </a:r>
          </a:p>
          <a:p>
            <a:br>
              <a:rPr lang="en-US" dirty="0"/>
            </a:br>
            <a:endParaRPr lang="en-US" dirty="0"/>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25</a:t>
            </a:fld>
            <a:endParaRPr lang="en-US"/>
          </a:p>
        </p:txBody>
      </p:sp>
    </p:spTree>
    <p:extLst>
      <p:ext uri="{BB962C8B-B14F-4D97-AF65-F5344CB8AC3E}">
        <p14:creationId xmlns:p14="http://schemas.microsoft.com/office/powerpoint/2010/main" val="32592222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Foundations for Writing Strand is new to the 2024 English Standards of Learning.  These standards focus on the foundational, transcription skills that students must have in order to effectively and efficiently communicate their ideas through writing. </a:t>
            </a:r>
          </a:p>
        </p:txBody>
      </p:sp>
      <p:sp>
        <p:nvSpPr>
          <p:cNvPr id="4" name="Slide Number Placeholder 3"/>
          <p:cNvSpPr>
            <a:spLocks noGrp="1"/>
          </p:cNvSpPr>
          <p:nvPr>
            <p:ph type="sldNum" sz="quarter" idx="5"/>
          </p:nvPr>
        </p:nvSpPr>
        <p:spPr/>
        <p:txBody>
          <a:bodyPr/>
          <a:lstStyle/>
          <a:p>
            <a:fld id="{40DDDA28-A9E5-470C-8A90-D17729306CEC}" type="slidenum">
              <a:rPr lang="en-US" smtClean="0"/>
              <a:t>26</a:t>
            </a:fld>
            <a:endParaRPr lang="en-US"/>
          </a:p>
        </p:txBody>
      </p:sp>
    </p:spTree>
    <p:extLst>
      <p:ext uri="{BB962C8B-B14F-4D97-AF65-F5344CB8AC3E}">
        <p14:creationId xmlns:p14="http://schemas.microsoft.com/office/powerpoint/2010/main" val="2572180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Grade 2 Foundations for Writing 1 is on students accurately and automatically maintaining legible print as they begin to transition to cursive writing.  These include learning to write capital and lowercase cursive letters and signing his or her first and last name. </a:t>
            </a:r>
            <a:endParaRPr lang="en-US" dirty="0">
              <a:cs typeface="Calibri"/>
            </a:endParaRPr>
          </a:p>
          <a:p>
            <a:endParaRPr lang="en-US" dirty="0">
              <a:cs typeface="+mn-lt"/>
            </a:endParaRPr>
          </a:p>
          <a:p>
            <a:br>
              <a:rPr lang="en-US" dirty="0"/>
            </a:br>
            <a:endParaRPr lang="en-US" dirty="0"/>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27</a:t>
            </a:fld>
            <a:endParaRPr lang="en-US"/>
          </a:p>
        </p:txBody>
      </p:sp>
    </p:spTree>
    <p:extLst>
      <p:ext uri="{BB962C8B-B14F-4D97-AF65-F5344CB8AC3E}">
        <p14:creationId xmlns:p14="http://schemas.microsoft.com/office/powerpoint/2010/main" val="22950395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Second Grade Foundations for Writing 2 is on students applying their phonics and word knowledge when spelling words.  </a:t>
            </a:r>
          </a:p>
          <a:p>
            <a:endParaRPr lang="en-US" dirty="0">
              <a:cs typeface="+mn-lt"/>
            </a:endParaRPr>
          </a:p>
          <a:p>
            <a:r>
              <a:rPr lang="en-US" dirty="0"/>
              <a:t>The 2024 English Standards of Learning expand and highlight the importance of students using learned phonetic patterns, high-frequency words, and multisyllabic words when spelling.   </a:t>
            </a:r>
            <a:endParaRPr lang="en-US" dirty="0">
              <a:cs typeface="Calibri" panose="020F0502020204030204"/>
            </a:endParaRPr>
          </a:p>
          <a:p>
            <a:endParaRPr lang="en-US" dirty="0">
              <a:cs typeface="+mn-lt"/>
            </a:endParaRPr>
          </a:p>
          <a:p>
            <a:r>
              <a:rPr lang="en-US" dirty="0"/>
              <a:t>In Grade 2, the expectations for encoding (spelling) aligns with the expectations for decoding (reading).  This was done purposefully because of the reciprocal nature of encoding and decoding. </a:t>
            </a:r>
            <a:endParaRPr lang="en-US" dirty="0">
              <a:cs typeface="Calibri" panose="020F0502020204030204"/>
            </a:endParaRPr>
          </a:p>
          <a:p>
            <a:br>
              <a:rPr lang="en-US" dirty="0"/>
            </a:br>
            <a:endParaRPr lang="en-US" dirty="0"/>
          </a:p>
          <a:p>
            <a:endParaRPr lang="en-US" dirty="0">
              <a:cs typeface="+mn-lt"/>
            </a:endParaRPr>
          </a:p>
          <a:p>
            <a:br>
              <a:rPr lang="en-US" dirty="0"/>
            </a:br>
            <a:endParaRPr lang="en-US" dirty="0"/>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28</a:t>
            </a:fld>
            <a:endParaRPr lang="en-US"/>
          </a:p>
        </p:txBody>
      </p:sp>
    </p:spTree>
    <p:extLst>
      <p:ext uri="{BB962C8B-B14F-4D97-AF65-F5344CB8AC3E}">
        <p14:creationId xmlns:p14="http://schemas.microsoft.com/office/powerpoint/2010/main" val="25174365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we'll dig deeper into the standards focusing on Writing. </a:t>
            </a:r>
          </a:p>
        </p:txBody>
      </p:sp>
      <p:sp>
        <p:nvSpPr>
          <p:cNvPr id="4" name="Slide Number Placeholder 3"/>
          <p:cNvSpPr>
            <a:spLocks noGrp="1"/>
          </p:cNvSpPr>
          <p:nvPr>
            <p:ph type="sldNum" sz="quarter" idx="5"/>
          </p:nvPr>
        </p:nvSpPr>
        <p:spPr/>
        <p:txBody>
          <a:bodyPr/>
          <a:lstStyle/>
          <a:p>
            <a:fld id="{40DDDA28-A9E5-470C-8A90-D17729306CEC}" type="slidenum">
              <a:rPr lang="en-US" smtClean="0"/>
              <a:t>29</a:t>
            </a:fld>
            <a:endParaRPr lang="en-US"/>
          </a:p>
        </p:txBody>
      </p:sp>
    </p:spTree>
    <p:extLst>
      <p:ext uri="{BB962C8B-B14F-4D97-AF65-F5344CB8AC3E}">
        <p14:creationId xmlns:p14="http://schemas.microsoft.com/office/powerpoint/2010/main" val="1187714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agenda for today is to share the implementation timeline for the 2024 English Standards of Learning.</a:t>
            </a:r>
            <a:br>
              <a:rPr lang="en-US" dirty="0">
                <a:cs typeface="+mn-lt"/>
              </a:rPr>
            </a:br>
            <a:endParaRPr lang="en-US" dirty="0">
              <a:cs typeface="Calibri"/>
            </a:endParaRPr>
          </a:p>
          <a:p>
            <a:r>
              <a:rPr lang="en-US" dirty="0"/>
              <a:t>Share the resources that are currently available as support.  These resources include the 2024 English Standards of Learning, along with the Crosswalk Document that contains the Summary of Revisions for each grade level. </a:t>
            </a:r>
            <a:endParaRPr lang="en-US" dirty="0">
              <a:cs typeface="Calibri"/>
            </a:endParaRPr>
          </a:p>
          <a:p>
            <a:endParaRPr lang="en-US" dirty="0">
              <a:cs typeface="+mn-lt"/>
            </a:endParaRPr>
          </a:p>
          <a:p>
            <a:r>
              <a:rPr lang="en-US" dirty="0"/>
              <a:t>We will also compare the strands and content of the 2017 and the 2024 English Standards of Learning. </a:t>
            </a:r>
            <a:endParaRPr lang="en-US" dirty="0">
              <a:cs typeface="Calibri" panose="020F0502020204030204"/>
            </a:endParaRPr>
          </a:p>
          <a:p>
            <a:br>
              <a:rPr lang="en-US" dirty="0"/>
            </a:br>
            <a:br>
              <a:rPr lang="en-US" dirty="0">
                <a:cs typeface="+mn-lt"/>
              </a:rPr>
            </a:br>
            <a:endParaRPr lang="en-US" dirty="0">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3</a:t>
            </a:fld>
            <a:endParaRPr lang="en-US"/>
          </a:p>
        </p:txBody>
      </p:sp>
    </p:spTree>
    <p:extLst>
      <p:ext uri="{BB962C8B-B14F-4D97-AF65-F5344CB8AC3E}">
        <p14:creationId xmlns:p14="http://schemas.microsoft.com/office/powerpoint/2010/main" val="2671497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Second Grade Writing 1 is on developing students’ ability to write in a variety of different modes and for different purposes, including narrative, descriptive, opinion, expository, and reflectively in response to texts. </a:t>
            </a:r>
          </a:p>
          <a:p>
            <a:endParaRPr lang="en-US" dirty="0"/>
          </a:p>
          <a:p>
            <a:r>
              <a:rPr lang="en-US" dirty="0"/>
              <a:t>These standards were revised to provide specificity on the components of each mode of writing and to highlight the need for students to write in response to texts they hear or read. </a:t>
            </a:r>
            <a:endParaRPr lang="en-US" dirty="0">
              <a:cs typeface="Calibri" panose="020F0502020204030204"/>
            </a:endParaRPr>
          </a:p>
          <a:p>
            <a:endParaRPr lang="en-US" dirty="0">
              <a:cs typeface="+mn-lt"/>
            </a:endParaRPr>
          </a:p>
          <a:p>
            <a:r>
              <a:rPr lang="en-US" dirty="0"/>
              <a:t>The 2024 English Standards of Learning for Writing 1 reflects the progression of students’ writing development in that required characteristics for each mode of writing evolves with the child. </a:t>
            </a:r>
            <a:br>
              <a:rPr lang="en-US" dirty="0">
                <a:cs typeface="+mn-lt"/>
              </a:rPr>
            </a:br>
            <a:endParaRPr lang="en-US" dirty="0"/>
          </a:p>
          <a:p>
            <a:endParaRPr lang="en-US" dirty="0">
              <a:cs typeface="+mn-lt"/>
            </a:endParaRPr>
          </a:p>
          <a:p>
            <a:br>
              <a:rPr lang="en-US" dirty="0"/>
            </a:br>
            <a:endParaRPr lang="en-US" dirty="0"/>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30</a:t>
            </a:fld>
            <a:endParaRPr lang="en-US"/>
          </a:p>
        </p:txBody>
      </p:sp>
    </p:spTree>
    <p:extLst>
      <p:ext uri="{BB962C8B-B14F-4D97-AF65-F5344CB8AC3E}">
        <p14:creationId xmlns:p14="http://schemas.microsoft.com/office/powerpoint/2010/main" val="9736607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Second Grade Writing 2 is to engage students in the writing process to build capacity for organizing and composing writings based on purpose and genre. </a:t>
            </a:r>
            <a:br>
              <a:rPr lang="en-US" dirty="0">
                <a:cs typeface="+mn-lt"/>
              </a:rPr>
            </a:br>
            <a:endParaRPr lang="en-US" dirty="0">
              <a:cs typeface="Calibri"/>
            </a:endParaRPr>
          </a:p>
          <a:p>
            <a:pPr>
              <a:defRPr/>
            </a:pPr>
            <a:r>
              <a:rPr lang="en-US" dirty="0"/>
              <a:t>Skills that were addressed in 2.10a, b, c and d in the 2017 English Standards of Learning are now addressed here. </a:t>
            </a:r>
            <a:endParaRPr lang="en-US" dirty="0">
              <a:cs typeface="+mn-lt"/>
            </a:endParaRPr>
          </a:p>
          <a:p>
            <a:endParaRPr lang="en-US" dirty="0"/>
          </a:p>
          <a:p>
            <a:r>
              <a:rPr lang="en-US" dirty="0"/>
              <a:t>This standard clarifies the elements Grade 2 students should be conscious to incorporate in their writings, which includes: writing a clear topic sentence focused on the main idea; identification of the audience and purpose; purposefully developed, selected, and organized ideas and details that are relevant to the purpose, topic, and genre; and the inclusion of a concluding statement or section. </a:t>
            </a:r>
            <a:br>
              <a:rPr lang="en-US" dirty="0"/>
            </a:br>
            <a:endParaRPr lang="en-US" dirty="0"/>
          </a:p>
          <a:p>
            <a:br>
              <a:rPr lang="en-US" dirty="0"/>
            </a:br>
            <a:endParaRPr lang="en-US" dirty="0"/>
          </a:p>
          <a:p>
            <a:endParaRPr lang="en-US" dirty="0">
              <a:cs typeface="+mn-lt"/>
            </a:endParaRPr>
          </a:p>
          <a:p>
            <a:br>
              <a:rPr lang="en-US" dirty="0"/>
            </a:br>
            <a:endParaRPr lang="en-US" dirty="0"/>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31</a:t>
            </a:fld>
            <a:endParaRPr lang="en-US"/>
          </a:p>
        </p:txBody>
      </p:sp>
    </p:spTree>
    <p:extLst>
      <p:ext uri="{BB962C8B-B14F-4D97-AF65-F5344CB8AC3E}">
        <p14:creationId xmlns:p14="http://schemas.microsoft.com/office/powerpoint/2010/main" val="947580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Grade 2 Writing 3 is to support students in applying their knowledge of usage and mechanics to their own writing. </a:t>
            </a:r>
            <a:r>
              <a:rPr lang="en-US" dirty="0">
                <a:cs typeface="+mn-lt"/>
              </a:rPr>
              <a:t>These standards clarify that students in second grade should receive guidance and support from an adult in order to revise and edit their writing. They provide specificity for what students should be held accountable for revising (which includes quality of ideas, organization, sentence fluency, and word choice) and editing (to include spelling, capitalization, usage, and punctuation). </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mn-lt"/>
              </a:rPr>
              <a:t>Teachers should consider the Language Usage standards for more grade-level specifics of skills students should be applying and correcting within their writings. </a:t>
            </a:r>
            <a:br>
              <a:rPr lang="en-US" dirty="0"/>
            </a:br>
            <a:endParaRPr lang="en-US" dirty="0"/>
          </a:p>
          <a:p>
            <a:br>
              <a:rPr lang="en-US" dirty="0"/>
            </a:br>
            <a:endParaRPr lang="en-US" dirty="0"/>
          </a:p>
          <a:p>
            <a:br>
              <a:rPr lang="en-US" dirty="0"/>
            </a:br>
            <a:endParaRPr lang="en-US" dirty="0"/>
          </a:p>
          <a:p>
            <a:endParaRPr lang="en-US" dirty="0">
              <a:cs typeface="+mn-lt"/>
            </a:endParaRPr>
          </a:p>
          <a:p>
            <a:br>
              <a:rPr lang="en-US" dirty="0"/>
            </a:br>
            <a:endParaRPr lang="en-US" dirty="0"/>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32</a:t>
            </a:fld>
            <a:endParaRPr lang="en-US"/>
          </a:p>
        </p:txBody>
      </p:sp>
    </p:spTree>
    <p:extLst>
      <p:ext uri="{BB962C8B-B14F-4D97-AF65-F5344CB8AC3E}">
        <p14:creationId xmlns:p14="http://schemas.microsoft.com/office/powerpoint/2010/main" val="36039024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Language Usage Strand is new to the 2024 English Standards of Learning.  These standards reflect the reciprocal nature of speaking and writing.  These standards focus on students' use of language when communicating their ideas both orally and in writing. </a:t>
            </a:r>
          </a:p>
        </p:txBody>
      </p:sp>
      <p:sp>
        <p:nvSpPr>
          <p:cNvPr id="4" name="Slide Number Placeholder 3"/>
          <p:cNvSpPr>
            <a:spLocks noGrp="1"/>
          </p:cNvSpPr>
          <p:nvPr>
            <p:ph type="sldNum" sz="quarter" idx="5"/>
          </p:nvPr>
        </p:nvSpPr>
        <p:spPr/>
        <p:txBody>
          <a:bodyPr/>
          <a:lstStyle/>
          <a:p>
            <a:fld id="{40DDDA28-A9E5-470C-8A90-D17729306CEC}" type="slidenum">
              <a:rPr lang="en-US" smtClean="0"/>
              <a:t>33</a:t>
            </a:fld>
            <a:endParaRPr lang="en-US"/>
          </a:p>
        </p:txBody>
      </p:sp>
    </p:spTree>
    <p:extLst>
      <p:ext uri="{BB962C8B-B14F-4D97-AF65-F5344CB8AC3E}">
        <p14:creationId xmlns:p14="http://schemas.microsoft.com/office/powerpoint/2010/main" val="4228402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Second Grade Language Usage 1 is on students' use of grammar in both speaking and writing.  </a:t>
            </a:r>
          </a:p>
          <a:p>
            <a:endParaRPr lang="en-US" dirty="0">
              <a:cs typeface="+mn-lt"/>
            </a:endParaRPr>
          </a:p>
          <a:p>
            <a:r>
              <a:rPr lang="en-US" dirty="0"/>
              <a:t>When instructing students on these standards, it is important to remember that students should be encouraged to apply knowledge of these skills within their oral language communication prior to being asked to use them when writing. </a:t>
            </a:r>
            <a:endParaRPr lang="en-US" dirty="0">
              <a:cs typeface="Calibri"/>
            </a:endParaRPr>
          </a:p>
          <a:p>
            <a:endParaRPr lang="en-US" dirty="0">
              <a:cs typeface="Calibri"/>
            </a:endParaRPr>
          </a:p>
          <a:p>
            <a:r>
              <a:rPr lang="en-US" dirty="0"/>
              <a:t>This strand addresses skills from multiple strands in the 2017 English Standards of Learning. </a:t>
            </a:r>
          </a:p>
          <a:p>
            <a:br>
              <a:rPr lang="en-US" dirty="0"/>
            </a:br>
            <a:endParaRPr lang="en-US" dirty="0"/>
          </a:p>
          <a:p>
            <a:br>
              <a:rPr lang="en-US" dirty="0"/>
            </a:br>
            <a:endParaRPr lang="en-US" dirty="0"/>
          </a:p>
          <a:p>
            <a:br>
              <a:rPr lang="en-US" dirty="0"/>
            </a:br>
            <a:endParaRPr lang="en-US" dirty="0"/>
          </a:p>
          <a:p>
            <a:br>
              <a:rPr lang="en-US" dirty="0"/>
            </a:br>
            <a:endParaRPr lang="en-US" dirty="0"/>
          </a:p>
          <a:p>
            <a:endParaRPr lang="en-US" dirty="0">
              <a:cs typeface="+mn-lt"/>
            </a:endParaRPr>
          </a:p>
          <a:p>
            <a:br>
              <a:rPr lang="en-US" dirty="0"/>
            </a:br>
            <a:endParaRPr lang="en-US" dirty="0"/>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34</a:t>
            </a:fld>
            <a:endParaRPr lang="en-US"/>
          </a:p>
        </p:txBody>
      </p:sp>
    </p:spTree>
    <p:extLst>
      <p:ext uri="{BB962C8B-B14F-4D97-AF65-F5344CB8AC3E}">
        <p14:creationId xmlns:p14="http://schemas.microsoft.com/office/powerpoint/2010/main" val="7859161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standards, including the use of subject-verb agreement, the use of contractions and singular possessives, and the eliminating of double negatives when speaking, were previously taught in third through fifth grade.  </a:t>
            </a:r>
          </a:p>
          <a:p>
            <a:endParaRPr lang="en-US" dirty="0"/>
          </a:p>
          <a:p>
            <a:r>
              <a:rPr lang="en-US" dirty="0"/>
              <a:t>The decision to move these standards to second grade is intended to improve the progression of skills and increase rigor. </a:t>
            </a:r>
          </a:p>
          <a:p>
            <a:br>
              <a:rPr lang="en-US" dirty="0"/>
            </a:br>
            <a:endParaRPr lang="en-US" dirty="0"/>
          </a:p>
          <a:p>
            <a:br>
              <a:rPr lang="en-US" dirty="0"/>
            </a:br>
            <a:endParaRPr lang="en-US" dirty="0"/>
          </a:p>
          <a:p>
            <a:br>
              <a:rPr lang="en-US" dirty="0"/>
            </a:br>
            <a:endParaRPr lang="en-US" dirty="0"/>
          </a:p>
          <a:p>
            <a:br>
              <a:rPr lang="en-US" dirty="0"/>
            </a:br>
            <a:endParaRPr lang="en-US" dirty="0"/>
          </a:p>
          <a:p>
            <a:endParaRPr lang="en-US" dirty="0">
              <a:cs typeface="+mn-lt"/>
            </a:endParaRPr>
          </a:p>
          <a:p>
            <a:br>
              <a:rPr lang="en-US" dirty="0"/>
            </a:br>
            <a:endParaRPr lang="en-US" dirty="0"/>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35</a:t>
            </a:fld>
            <a:endParaRPr lang="en-US"/>
          </a:p>
        </p:txBody>
      </p:sp>
    </p:spTree>
    <p:extLst>
      <p:ext uri="{BB962C8B-B14F-4D97-AF65-F5344CB8AC3E}">
        <p14:creationId xmlns:p14="http://schemas.microsoft.com/office/powerpoint/2010/main" val="32517333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of the Language Usage 2 is the grade level expectations for students’ mechanics in writing. The Mechanics standard under Language Usage addresses the technical conventions that students should be able to use when writing.  </a:t>
            </a:r>
          </a:p>
          <a:p>
            <a:endParaRPr lang="en-US" dirty="0"/>
          </a:p>
          <a:p>
            <a:r>
              <a:rPr lang="en-US" dirty="0"/>
              <a:t>At the Second Grade level, these standards support students when editing their writing. Grade 2 students should be able to recognize and correct errors for improving the use of end punctuation when writing statements, questions, and commands. Students in this grade are expected to apply their learned phonetic patterns when spelling words in their writings.</a:t>
            </a:r>
          </a:p>
        </p:txBody>
      </p:sp>
      <p:sp>
        <p:nvSpPr>
          <p:cNvPr id="4" name="Slide Number Placeholder 3"/>
          <p:cNvSpPr>
            <a:spLocks noGrp="1"/>
          </p:cNvSpPr>
          <p:nvPr>
            <p:ph type="sldNum" sz="quarter" idx="5"/>
          </p:nvPr>
        </p:nvSpPr>
        <p:spPr/>
        <p:txBody>
          <a:bodyPr/>
          <a:lstStyle/>
          <a:p>
            <a:fld id="{40DDDA28-A9E5-470C-8A90-D17729306CEC}" type="slidenum">
              <a:rPr lang="en-US" smtClean="0"/>
              <a:t>36</a:t>
            </a:fld>
            <a:endParaRPr lang="en-US"/>
          </a:p>
        </p:txBody>
      </p:sp>
    </p:spTree>
    <p:extLst>
      <p:ext uri="{BB962C8B-B14F-4D97-AF65-F5344CB8AC3E}">
        <p14:creationId xmlns:p14="http://schemas.microsoft.com/office/powerpoint/2010/main" val="38510539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now dig deeper into the Communication and Multimodal Literacies Strand. </a:t>
            </a:r>
          </a:p>
          <a:p>
            <a:endParaRPr lang="en-US">
              <a:cs typeface="+mn-lt"/>
            </a:endParaRPr>
          </a:p>
          <a:p>
            <a:r>
              <a:rPr lang="en-US" dirty="0"/>
              <a:t>The Multimodal Literacies Standards do not start until Grade 3 and Grade 4 so in Second Grade the focus for this strand is on communication skills.</a:t>
            </a:r>
            <a:endParaRPr lang="en-US" dirty="0">
              <a:cs typeface="Calibri"/>
            </a:endParaRPr>
          </a:p>
          <a:p>
            <a:br>
              <a:rPr lang="en-US" dirty="0">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37</a:t>
            </a:fld>
            <a:endParaRPr lang="en-US"/>
          </a:p>
        </p:txBody>
      </p:sp>
    </p:spTree>
    <p:extLst>
      <p:ext uri="{BB962C8B-B14F-4D97-AF65-F5344CB8AC3E}">
        <p14:creationId xmlns:p14="http://schemas.microsoft.com/office/powerpoint/2010/main" val="22537383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Grade Communication and Multimodal Literacies 1 focuses on students building skills around communication, listening, and collaboration. These standards require students to participate in a range of collaborative discussions, which provides opportunities to demonstrate active listening and engagement, follow agreed-upon rules for discussions, practice building on others’ ideas as well as expressing their own, and acquire or confirm information by asking and responding to questions.</a:t>
            </a:r>
          </a:p>
          <a:p>
            <a:endParaRPr lang="en-US" dirty="0">
              <a:cs typeface="+mn-lt"/>
            </a:endParaRPr>
          </a:p>
          <a:p>
            <a:pPr>
              <a:defRPr/>
            </a:pPr>
            <a:r>
              <a:rPr lang="en-US" dirty="0">
                <a:cs typeface="Calibri"/>
              </a:rPr>
              <a:t>The </a:t>
            </a:r>
            <a:r>
              <a:rPr lang="en-US" dirty="0">
                <a:cs typeface="+mn-lt"/>
              </a:rPr>
              <a:t>2024 English Standards of Learning integrate skills between strands. </a:t>
            </a:r>
            <a:r>
              <a:rPr lang="en-US" dirty="0">
                <a:cs typeface="Calibri"/>
              </a:rPr>
              <a:t>This standard includes elements that mirror the expectations for asking and answering literal and inferential questions when reading literary and informational texts. This integration of literacy skills recognizes that students will often demonstrate an understanding of new learning through oral communication experiences prior to applying this learning to their reading and writing.  </a:t>
            </a:r>
            <a:br>
              <a:rPr lang="en-US" dirty="0">
                <a:cs typeface="+mn-lt"/>
              </a:rPr>
            </a:br>
            <a:endParaRPr lang="en-US" dirty="0">
              <a:cs typeface="Calibri"/>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a:p>
            <a:endParaRPr lang="en-US" dirty="0">
              <a:cs typeface="+mn-lt"/>
            </a:endParaRPr>
          </a:p>
          <a:p>
            <a:br>
              <a:rPr lang="en-US" dirty="0"/>
            </a:br>
            <a:endParaRPr lang="en-US" dirty="0"/>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38</a:t>
            </a:fld>
            <a:endParaRPr lang="en-US"/>
          </a:p>
        </p:txBody>
      </p:sp>
    </p:spTree>
    <p:extLst>
      <p:ext uri="{BB962C8B-B14F-4D97-AF65-F5344CB8AC3E}">
        <p14:creationId xmlns:p14="http://schemas.microsoft.com/office/powerpoint/2010/main" val="20851926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Grade 2 Communication and Multimodal Literacies 2 focuses on students building skills in order to effectively share their ideas through speaking and developing the cognitive processes necessary for presenting their ideas in an organized and focused manner. </a:t>
            </a:r>
          </a:p>
          <a:p>
            <a:endParaRPr lang="en-US" dirty="0">
              <a:cs typeface="+mn-lt"/>
            </a:endParaRPr>
          </a:p>
          <a:p>
            <a:r>
              <a:rPr lang="en-US" dirty="0"/>
              <a:t>These standards combined skills that were addressed in 2.1 and 2.2 in the 2017 English Standards of Learning. </a:t>
            </a:r>
            <a:endParaRPr lang="en-US" dirty="0">
              <a:cs typeface="Calibri" panose="020F0502020204030204"/>
            </a:endParaRPr>
          </a:p>
          <a:p>
            <a:endParaRPr lang="en-US" dirty="0">
              <a:cs typeface="+mn-lt"/>
            </a:endParaRPr>
          </a:p>
          <a:p>
            <a:r>
              <a:rPr lang="en-US" dirty="0"/>
              <a:t>The 2024 English Standards of Learning highlight the importance of the reciprocal nature of speaking and writing. By focusing on students’ speaking skills, teachers are strengthening students’ writing and vice versa. </a:t>
            </a:r>
            <a:endParaRPr lang="en-US" dirty="0">
              <a:cs typeface="Calibri" panose="020F0502020204030204"/>
            </a:endParaRPr>
          </a:p>
          <a:p>
            <a:br>
              <a:rPr lang="en-US" dirty="0"/>
            </a:br>
            <a:br>
              <a:rPr lang="en-US" dirty="0">
                <a:cs typeface="+mn-lt"/>
              </a:rPr>
            </a:br>
            <a:endParaRPr lang="en-US" dirty="0">
              <a:cs typeface="Calibri"/>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a:p>
            <a:endParaRPr lang="en-US" dirty="0">
              <a:cs typeface="+mn-lt"/>
            </a:endParaRPr>
          </a:p>
          <a:p>
            <a:br>
              <a:rPr lang="en-US" dirty="0"/>
            </a:br>
            <a:endParaRPr lang="en-US" dirty="0"/>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39</a:t>
            </a:fld>
            <a:endParaRPr lang="en-US"/>
          </a:p>
        </p:txBody>
      </p:sp>
    </p:spTree>
    <p:extLst>
      <p:ext uri="{BB962C8B-B14F-4D97-AF65-F5344CB8AC3E}">
        <p14:creationId xmlns:p14="http://schemas.microsoft.com/office/powerpoint/2010/main" val="3176210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spring of 2024 VDOE staff is partnering with teams of teachers and specialists to develop and provide support documents, such as this PowerPoint, around the 2024 English Standards of Learning.  The goal of these documents is to provide clarity around the revisions and highlight the changes between the 2017 and 2024 standards. </a:t>
            </a:r>
            <a:br>
              <a:rPr lang="en-US" dirty="0">
                <a:cs typeface="+mn-lt"/>
              </a:rPr>
            </a:br>
            <a:endParaRPr lang="en-US" dirty="0"/>
          </a:p>
          <a:p>
            <a:r>
              <a:rPr lang="en-US" dirty="0"/>
              <a:t>In the summer of 2024 VDOE staff will support divisions with professional learning through symposiums across the Commonwealth. </a:t>
            </a:r>
            <a:br>
              <a:rPr lang="en-US" dirty="0">
                <a:cs typeface="+mn-lt"/>
              </a:rPr>
            </a:br>
            <a:endParaRPr lang="en-US" dirty="0">
              <a:cs typeface="Calibri"/>
            </a:endParaRPr>
          </a:p>
          <a:p>
            <a:r>
              <a:rPr lang="en-US" dirty="0"/>
              <a:t>In the 2024-2025 school year, instruction will align fully to the 2024 English Standards of Learning and the VDOE will continue to develop resources to support divisions and teachers with implementation.  This roll out is done purposefully to align with the Virginia Literacy Act of 2022. </a:t>
            </a:r>
            <a:endParaRPr lang="en-US" dirty="0">
              <a:cs typeface="Calibri" panose="020F0502020204030204"/>
            </a:endParaRPr>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4</a:t>
            </a:fld>
            <a:endParaRPr lang="en-US"/>
          </a:p>
        </p:txBody>
      </p:sp>
    </p:spTree>
    <p:extLst>
      <p:ext uri="{BB962C8B-B14F-4D97-AF65-F5344CB8AC3E}">
        <p14:creationId xmlns:p14="http://schemas.microsoft.com/office/powerpoint/2010/main" val="22682624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Grade Communication and Multimodal Literacies 3 focuses on integrating multimodal literacies. </a:t>
            </a:r>
          </a:p>
          <a:p>
            <a:endParaRPr lang="en-US" dirty="0"/>
          </a:p>
          <a:p>
            <a:r>
              <a:rPr lang="en-US" dirty="0"/>
              <a:t>This standard addresses 2.1m in the 2017 English Standards of Learning. </a:t>
            </a:r>
          </a:p>
          <a:p>
            <a:endParaRPr lang="en-US" dirty="0">
              <a:cs typeface="+mn-lt"/>
            </a:endParaRPr>
          </a:p>
          <a:p>
            <a:r>
              <a:rPr lang="en-US" dirty="0"/>
              <a:t>Students in second grade are expected to develop a simple presentation using multimodal tools, which are purposefully selected to enhance their topic or presentation. To successfully meet the expectations of this standard, second grade students will need to use many skills from multiple strands. In this, the standard is about authentically integrating literacies. </a:t>
            </a:r>
            <a:endParaRPr lang="en-US" dirty="0">
              <a:cs typeface="Calibri" panose="020F0502020204030204"/>
            </a:endParaRPr>
          </a:p>
          <a:p>
            <a:br>
              <a:rPr lang="en-US" dirty="0"/>
            </a:br>
            <a:br>
              <a:rPr lang="en-US" dirty="0">
                <a:cs typeface="+mn-lt"/>
              </a:rPr>
            </a:br>
            <a:endParaRPr lang="en-US" dirty="0">
              <a:cs typeface="Calibri"/>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a:p>
            <a:endParaRPr lang="en-US" dirty="0">
              <a:cs typeface="+mn-lt"/>
            </a:endParaRPr>
          </a:p>
          <a:p>
            <a:br>
              <a:rPr lang="en-US" dirty="0"/>
            </a:br>
            <a:endParaRPr lang="en-US" dirty="0"/>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40</a:t>
            </a:fld>
            <a:endParaRPr lang="en-US"/>
          </a:p>
        </p:txBody>
      </p:sp>
    </p:spTree>
    <p:extLst>
      <p:ext uri="{BB962C8B-B14F-4D97-AF65-F5344CB8AC3E}">
        <p14:creationId xmlns:p14="http://schemas.microsoft.com/office/powerpoint/2010/main" val="38381134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Let's finish by looking at the Research Strand. </a:t>
            </a:r>
          </a:p>
        </p:txBody>
      </p:sp>
      <p:sp>
        <p:nvSpPr>
          <p:cNvPr id="4" name="Slide Number Placeholder 3"/>
          <p:cNvSpPr>
            <a:spLocks noGrp="1"/>
          </p:cNvSpPr>
          <p:nvPr>
            <p:ph type="sldNum" sz="quarter" idx="5"/>
          </p:nvPr>
        </p:nvSpPr>
        <p:spPr/>
        <p:txBody>
          <a:bodyPr/>
          <a:lstStyle/>
          <a:p>
            <a:fld id="{40DDDA28-A9E5-470C-8A90-D17729306CEC}" type="slidenum">
              <a:rPr lang="en-US" smtClean="0"/>
              <a:t>41</a:t>
            </a:fld>
            <a:endParaRPr lang="en-US"/>
          </a:p>
        </p:txBody>
      </p:sp>
    </p:spTree>
    <p:extLst>
      <p:ext uri="{BB962C8B-B14F-4D97-AF65-F5344CB8AC3E}">
        <p14:creationId xmlns:p14="http://schemas.microsoft.com/office/powerpoint/2010/main" val="22491293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Grade Research focuses on students learning to evaluate and synthesize information in order to conduct research. These standards clarify the process by which students will conduct their research. </a:t>
            </a:r>
          </a:p>
          <a:p>
            <a:endParaRPr lang="en-US" dirty="0"/>
          </a:p>
          <a:p>
            <a:r>
              <a:rPr lang="en-US" dirty="0"/>
              <a:t>Grade 2 students will begin by identifying a topic and generating questions. Then they will locate information in a variety of sources. Next, second graders will use templates to record and organize the collected information being mindful to avoid plagiarism. Finally, students will share the researched information in a variety of ways, including orally, in writing, or through a multimodal presentation. </a:t>
            </a:r>
            <a:br>
              <a:rPr lang="en-US" dirty="0"/>
            </a:br>
            <a:endParaRPr lang="en-US" dirty="0"/>
          </a:p>
          <a:p>
            <a:br>
              <a:rPr lang="en-US" dirty="0"/>
            </a:br>
            <a:br>
              <a:rPr lang="en-US" dirty="0">
                <a:cs typeface="+mn-lt"/>
              </a:rPr>
            </a:br>
            <a:endParaRPr lang="en-US" dirty="0">
              <a:cs typeface="Calibri"/>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a:p>
            <a:endParaRPr lang="en-US" dirty="0">
              <a:cs typeface="+mn-lt"/>
            </a:endParaRPr>
          </a:p>
          <a:p>
            <a:br>
              <a:rPr lang="en-US" dirty="0"/>
            </a:br>
            <a:endParaRPr lang="en-US" dirty="0"/>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42</a:t>
            </a:fld>
            <a:endParaRPr lang="en-US"/>
          </a:p>
        </p:txBody>
      </p:sp>
    </p:spTree>
    <p:extLst>
      <p:ext uri="{BB962C8B-B14F-4D97-AF65-F5344CB8AC3E}">
        <p14:creationId xmlns:p14="http://schemas.microsoft.com/office/powerpoint/2010/main" val="21531438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2024 English Standards of Learning will raise academic expectations for students and schools.  They are designed to provide a clear and vertically coherent set of skills that spiral up and increase in depth as students progress through K-12. </a:t>
            </a:r>
          </a:p>
          <a:p>
            <a:endParaRPr lang="en-US" dirty="0">
              <a:cs typeface="Calibri"/>
            </a:endParaRPr>
          </a:p>
          <a:p>
            <a:r>
              <a:rPr lang="en-US" dirty="0">
                <a:cs typeface="Calibri"/>
              </a:rPr>
              <a:t>The development and focus on Developing Skilled Readers and Build Reading Stamina will ensure that every student is equipped access to educational experiences that prepare them for their postsecondary opportunities. </a:t>
            </a:r>
          </a:p>
          <a:p>
            <a:endParaRPr lang="en-US" dirty="0">
              <a:cs typeface="Calibri"/>
            </a:endParaRPr>
          </a:p>
          <a:p>
            <a:r>
              <a:rPr lang="en-US" dirty="0">
                <a:cs typeface="Calibri"/>
              </a:rPr>
              <a:t>The 2024 English Standards of Learning offer clear and cohesive academic standards that allow for common experiences and expectations across the commonwealth.</a:t>
            </a:r>
          </a:p>
        </p:txBody>
      </p:sp>
      <p:sp>
        <p:nvSpPr>
          <p:cNvPr id="4" name="Slide Number Placeholder 3"/>
          <p:cNvSpPr>
            <a:spLocks noGrp="1"/>
          </p:cNvSpPr>
          <p:nvPr>
            <p:ph type="sldNum" sz="quarter" idx="5"/>
          </p:nvPr>
        </p:nvSpPr>
        <p:spPr/>
        <p:txBody>
          <a:bodyPr/>
          <a:lstStyle/>
          <a:p>
            <a:fld id="{40DDDA28-A9E5-470C-8A90-D17729306CEC}" type="slidenum">
              <a:rPr lang="en-US" smtClean="0"/>
              <a:t>43</a:t>
            </a:fld>
            <a:endParaRPr lang="en-US"/>
          </a:p>
        </p:txBody>
      </p:sp>
    </p:spTree>
    <p:extLst>
      <p:ext uri="{BB962C8B-B14F-4D97-AF65-F5344CB8AC3E}">
        <p14:creationId xmlns:p14="http://schemas.microsoft.com/office/powerpoint/2010/main" val="31233826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Additional supports around the 2024 English Standards of Learning will be provided throughout the spring and summer of 2024.  If you have questions, please reach out to the VDOE English Team.  </a:t>
            </a:r>
          </a:p>
        </p:txBody>
      </p:sp>
      <p:sp>
        <p:nvSpPr>
          <p:cNvPr id="4" name="Slide Number Placeholder 3"/>
          <p:cNvSpPr>
            <a:spLocks noGrp="1"/>
          </p:cNvSpPr>
          <p:nvPr>
            <p:ph type="sldNum" sz="quarter" idx="5"/>
          </p:nvPr>
        </p:nvSpPr>
        <p:spPr/>
        <p:txBody>
          <a:bodyPr/>
          <a:lstStyle/>
          <a:p>
            <a:fld id="{40DDDA28-A9E5-470C-8A90-D17729306CEC}" type="slidenum">
              <a:rPr lang="en-US" smtClean="0"/>
              <a:t>44</a:t>
            </a:fld>
            <a:endParaRPr lang="en-US"/>
          </a:p>
        </p:txBody>
      </p:sp>
    </p:spTree>
    <p:extLst>
      <p:ext uri="{BB962C8B-B14F-4D97-AF65-F5344CB8AC3E}">
        <p14:creationId xmlns:p14="http://schemas.microsoft.com/office/powerpoint/2010/main" val="430929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standards revisions focused on providing clarity for grade level expectations within the different aspects of literacy development.  </a:t>
            </a:r>
          </a:p>
          <a:p>
            <a:endParaRPr lang="en-US">
              <a:cs typeface="+mn-lt"/>
            </a:endParaRPr>
          </a:p>
          <a:p>
            <a:r>
              <a:rPr lang="en-US"/>
              <a:t>There was an increased emphasis on foundational literacy skills in addition to providing clarity for student expectations at each grade level. This will provide alignment with the requirements of the Virginia Literacy Act. </a:t>
            </a:r>
            <a:br>
              <a:rPr lang="en-US">
                <a:cs typeface="+mn-lt"/>
              </a:rPr>
            </a:br>
            <a:endParaRPr lang="en-US">
              <a:cs typeface="Calibri"/>
            </a:endParaRPr>
          </a:p>
          <a:p>
            <a:r>
              <a:rPr lang="en-US"/>
              <a:t>The 2024 English Standards of Learning provide a comprehensive progression of the content, ensuring developmental appropriateness, increasing support for teachers, clarifying expectations both for teaching and for student learning, and providing connections between the strands in a grade level, as well as how grade level skills build on one another.</a:t>
            </a:r>
            <a:endParaRPr lang="en-US">
              <a:cs typeface="Calibri"/>
            </a:endParaRPr>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5</a:t>
            </a:fld>
            <a:endParaRPr lang="en-US"/>
          </a:p>
        </p:txBody>
      </p:sp>
    </p:spTree>
    <p:extLst>
      <p:ext uri="{BB962C8B-B14F-4D97-AF65-F5344CB8AC3E}">
        <p14:creationId xmlns:p14="http://schemas.microsoft.com/office/powerpoint/2010/main" val="703842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2024 English Standards of Learning changed the number of strands in Second Grade, from four in 2017 to ten in 2024.  </a:t>
            </a:r>
          </a:p>
          <a:p>
            <a:endParaRPr lang="en-US" dirty="0"/>
          </a:p>
          <a:p>
            <a:r>
              <a:rPr lang="en-US" dirty="0"/>
              <a:t>This restructuring of strands was done purposefully to provide additional support and clarity around the skills necessary for students to become strategic readers and writers. </a:t>
            </a:r>
          </a:p>
          <a:p>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6</a:t>
            </a:fld>
            <a:endParaRPr lang="en-US"/>
          </a:p>
        </p:txBody>
      </p:sp>
    </p:spTree>
    <p:extLst>
      <p:ext uri="{BB962C8B-B14F-4D97-AF65-F5344CB8AC3E}">
        <p14:creationId xmlns:p14="http://schemas.microsoft.com/office/powerpoint/2010/main" val="1482471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the 10 strands in the 2024 English Standards of Learning has sub-strands.  The sub-strands work as a support by grouping common standards together and providing clarity on what skills and strategies are needed at each grade level. </a:t>
            </a:r>
            <a:br>
              <a:rPr lang="en-US" dirty="0">
                <a:cs typeface="+mn-lt"/>
              </a:rPr>
            </a:br>
            <a:endParaRPr lang="en-US" dirty="0"/>
          </a:p>
          <a:p>
            <a:r>
              <a:rPr lang="en-US" dirty="0"/>
              <a:t>Some of the strands and sub-strands are specific to a certain grade or grade band.  For example, in the Foundations of Reading Strand in Kindergarten, there is a sub-strand for Print Concepts.  This sub-strand is specific to Kindergarten because that is the grade level where those skills are the focus.  By Second Grade, the Print Concepts sub-strand is no longer addressed and instead directs teachers to “see kindergarten for standards that address print concepts.” </a:t>
            </a:r>
            <a:endParaRPr lang="en-US" dirty="0">
              <a:cs typeface="Calibri"/>
            </a:endParaRPr>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7</a:t>
            </a:fld>
            <a:endParaRPr lang="en-US"/>
          </a:p>
        </p:txBody>
      </p:sp>
    </p:spTree>
    <p:extLst>
      <p:ext uri="{BB962C8B-B14F-4D97-AF65-F5344CB8AC3E}">
        <p14:creationId xmlns:p14="http://schemas.microsoft.com/office/powerpoint/2010/main" val="4022069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reading the 2024 English Standards of Learning, you will first see the strand name, followed by a number that corresponds to the sub-strand, then a letter to indicate each standard. </a:t>
            </a:r>
            <a:endParaRPr lang="en-US" dirty="0">
              <a:cs typeface="Calibri"/>
            </a:endParaRPr>
          </a:p>
          <a:p>
            <a:endParaRPr lang="en-US" dirty="0">
              <a:cs typeface="+mn-lt"/>
            </a:endParaRPr>
          </a:p>
          <a:p>
            <a:r>
              <a:rPr lang="en-US" dirty="0"/>
              <a:t>For example, in the Reading Informational Text strand in Second Grade there are three sub-strands; Key Ideas and Confirming Details, Craft and Style, and Integration of Concepts.  Under each sub-strand, are the standards themselves.  </a:t>
            </a:r>
            <a:br>
              <a:rPr lang="en-US" dirty="0">
                <a:cs typeface="+mn-lt"/>
              </a:rPr>
            </a:br>
            <a:endParaRPr lang="en-US" dirty="0"/>
          </a:p>
          <a:p>
            <a:r>
              <a:rPr lang="en-US" dirty="0"/>
              <a:t>This restructuring of the standards, allows teachers to focus on the grade level expectation for each strand and sub-strand, and to easily see how the standards build across grade levels.  </a:t>
            </a:r>
            <a:endParaRPr lang="en-US" dirty="0">
              <a:cs typeface="Calibri"/>
            </a:endParaRPr>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8</a:t>
            </a:fld>
            <a:endParaRPr lang="en-US"/>
          </a:p>
        </p:txBody>
      </p:sp>
    </p:spTree>
    <p:extLst>
      <p:ext uri="{BB962C8B-B14F-4D97-AF65-F5344CB8AC3E}">
        <p14:creationId xmlns:p14="http://schemas.microsoft.com/office/powerpoint/2010/main" val="1067826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snapshot of the Grade 2 Crosswalk and Summary of Revisions.  There are four quadrants – The 2017 SOL to the 2024 SOL Numbering, The Parameter Changes or Clarifications (2024 SOL), the Deletions from the Grade Level, and the Additions to the Grade Level. </a:t>
            </a:r>
          </a:p>
          <a:p>
            <a:endParaRPr lang="en-US" dirty="0">
              <a:cs typeface="+mn-lt"/>
            </a:endParaRPr>
          </a:p>
          <a:p>
            <a:r>
              <a:rPr lang="en-US" dirty="0"/>
              <a:t>(Click1)- In the quadrant for the 2017 Numbering to the 2024 Numbering, you can see how the starting numbering is the 2017 Standards (Click 2) and then moves to the new 2024 Numbering.  This allows you to easily see where the old standards can be found in the new structure of the 2024 standards. </a:t>
            </a:r>
            <a:endParaRPr lang="en-US" dirty="0">
              <a:cs typeface="Calibri"/>
            </a:endParaRPr>
          </a:p>
          <a:p>
            <a:endParaRPr lang="en-US" dirty="0">
              <a:cs typeface="+mn-lt"/>
            </a:endParaRPr>
          </a:p>
          <a:p>
            <a:r>
              <a:rPr lang="en-US" dirty="0"/>
              <a:t>(Click 3)- In the quadrant for the Parameter Changes or Clarification (2024 SOL)- You can find the New Strands and sub-strand numbering, along with the standards. (Click 4).  You will see a short clarification for each sub-strand and below what skills are addressed in those standards.  </a:t>
            </a:r>
            <a:endParaRPr lang="en-US" dirty="0">
              <a:cs typeface="Calibri"/>
            </a:endParaRPr>
          </a:p>
          <a:p>
            <a:endParaRPr lang="en-US" dirty="0">
              <a:cs typeface="+mn-lt"/>
            </a:endParaRPr>
          </a:p>
          <a:p>
            <a:r>
              <a:rPr lang="en-US" dirty="0"/>
              <a:t>(Click 5)- In the Deletion from the Grade Level, you will find 2017 Standards that are no longer addressed in this grade  (Click 6).  If the Standard was moved to a different grade level that will be listed, or if they are no longer reflected in the 2024 standards there will be a short explanation. (Click 7) </a:t>
            </a:r>
            <a:endParaRPr lang="en-US" dirty="0">
              <a:cs typeface="Calibri"/>
            </a:endParaRPr>
          </a:p>
          <a:p>
            <a:endParaRPr lang="en-US" dirty="0">
              <a:cs typeface="+mn-lt"/>
            </a:endParaRPr>
          </a:p>
          <a:p>
            <a:r>
              <a:rPr lang="en-US" dirty="0"/>
              <a:t>(Click 8)- In the Additions to the Grade level, you will see which standards are new to that grade level.  (Click 9) If they were moved from another grade level in the 2017 standards, the grade level will be listed. </a:t>
            </a:r>
            <a:endParaRPr lang="en-US" dirty="0">
              <a:cs typeface="Calibri"/>
            </a:endParaRPr>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9</a:t>
            </a:fld>
            <a:endParaRPr lang="en-US"/>
          </a:p>
        </p:txBody>
      </p:sp>
    </p:spTree>
    <p:extLst>
      <p:ext uri="{BB962C8B-B14F-4D97-AF65-F5344CB8AC3E}">
        <p14:creationId xmlns:p14="http://schemas.microsoft.com/office/powerpoint/2010/main" val="32947122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5254951" cy="2387600"/>
          </a:xfrm>
        </p:spPr>
        <p:txBody>
          <a:bodyPr anchor="b"/>
          <a:lstStyle>
            <a:lvl1pPr algn="l">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5254951"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410D7D0-E191-4C83-8A0F-12414189B1E3}" type="datetime1">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8" name="Rectangle 7" descr="VDOE Logo"/>
          <p:cNvSpPr/>
          <p:nvPr userDrawn="1"/>
        </p:nvSpPr>
        <p:spPr>
          <a:xfrm>
            <a:off x="2020701" y="919537"/>
            <a:ext cx="10893915" cy="5938463"/>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2178121" y="5751826"/>
            <a:ext cx="9513869" cy="692497"/>
          </a:xfrm>
          <a:prstGeom prst="rect">
            <a:avLst/>
          </a:prstGeom>
          <a:noFill/>
        </p:spPr>
        <p:txBody>
          <a:bodyPr wrap="square" rtlCol="0">
            <a:spAutoFit/>
          </a:bodyPr>
          <a:lstStyle/>
          <a:p>
            <a:pPr algn="r"/>
            <a:r>
              <a:rPr lang="en-US" sz="3900" b="1">
                <a:solidFill>
                  <a:schemeClr val="tx1">
                    <a:alpha val="20000"/>
                  </a:schemeClr>
                </a:solidFill>
                <a:latin typeface="Trebuchet MS" panose="020B0603020202020204" pitchFamily="34" charset="0"/>
              </a:rPr>
              <a:t>VIRGINIA DEPARTMENT OF EDUCATION</a:t>
            </a:r>
          </a:p>
        </p:txBody>
      </p:sp>
    </p:spTree>
    <p:extLst>
      <p:ext uri="{BB962C8B-B14F-4D97-AF65-F5344CB8AC3E}">
        <p14:creationId xmlns:p14="http://schemas.microsoft.com/office/powerpoint/2010/main" val="1054030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06C96A5-1280-4BBD-93AB-AD67D678B93B}" type="datetime1">
              <a:rPr lang="en-US" smtClean="0"/>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Content Placeholder 2"/>
          <p:cNvSpPr>
            <a:spLocks noGrp="1"/>
          </p:cNvSpPr>
          <p:nvPr>
            <p:ph sz="half" idx="1"/>
          </p:nvPr>
        </p:nvSpPr>
        <p:spPr>
          <a:xfrm>
            <a:off x="838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6172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293911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525199"/>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525199"/>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80D8FE-4F26-421C-BC9E-A31C57605D1F}" type="datetime1">
              <a:rPr lang="en-US" smtClean="0"/>
              <a:t>5/24/2024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102BAA-C61A-4A39-BDF1-4340D572B82C}" type="slidenum">
              <a:rPr lang="en-US" smtClean="0"/>
              <a:t>‹#›</a:t>
            </a:fld>
            <a:endParaRPr lang="en-US"/>
          </a:p>
        </p:txBody>
      </p:sp>
      <p:sp>
        <p:nvSpPr>
          <p:cNvPr id="11" name="Text Placeholder 10"/>
          <p:cNvSpPr>
            <a:spLocks noGrp="1"/>
          </p:cNvSpPr>
          <p:nvPr>
            <p:ph type="body" sz="quarter" idx="13" hasCustomPrompt="1"/>
          </p:nvPr>
        </p:nvSpPr>
        <p:spPr>
          <a:xfrm>
            <a:off x="0" y="0"/>
            <a:ext cx="12192000" cy="1323975"/>
          </a:xfrm>
          <a:solidFill>
            <a:schemeClr val="tx1"/>
          </a:solidFill>
        </p:spPr>
        <p:txBody>
          <a:bodyPr lIns="822960" tIns="640080">
            <a:normAutofit/>
          </a:bodyPr>
          <a:lstStyle>
            <a:lvl1pPr marL="0" indent="0">
              <a:buNone/>
              <a:defRPr sz="4400" cap="small" baseline="0">
                <a:solidFill>
                  <a:schemeClr val="bg1"/>
                </a:solidFill>
                <a:latin typeface="+mj-lt"/>
              </a:defRPr>
            </a:lvl1pPr>
          </a:lstStyle>
          <a:p>
            <a:pPr lvl="0"/>
            <a:r>
              <a:rPr lang="en-US"/>
              <a:t>Click Here to Edit Master Title</a:t>
            </a:r>
          </a:p>
        </p:txBody>
      </p:sp>
    </p:spTree>
    <p:extLst>
      <p:ext uri="{BB962C8B-B14F-4D97-AF65-F5344CB8AC3E}">
        <p14:creationId xmlns:p14="http://schemas.microsoft.com/office/powerpoint/2010/main" val="3344165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525199"/>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525199"/>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80D8FE-4F26-421C-BC9E-A31C57605D1F}" type="datetime1">
              <a:rPr lang="en-US" smtClean="0"/>
              <a:t>5/24/2024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102BAA-C61A-4A39-BDF1-4340D572B82C}" type="slidenum">
              <a:rPr lang="en-US" smtClean="0"/>
              <a:t>‹#›</a:t>
            </a:fld>
            <a:endParaRPr lang="en-US"/>
          </a:p>
        </p:txBody>
      </p:sp>
      <p:sp>
        <p:nvSpPr>
          <p:cNvPr id="11"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3832358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7859DFB-BBD1-424E-8E61-D0F07BC8954A}" type="datetime1">
              <a:rPr lang="en-US" smtClean="0"/>
              <a:t>5/24/2024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102BAA-C61A-4A39-BDF1-4340D572B82C}" type="slidenum">
              <a:rPr lang="en-US" smtClean="0"/>
              <a:t>‹#›</a:t>
            </a:fld>
            <a:endParaRPr lang="en-US"/>
          </a:p>
        </p:txBody>
      </p:sp>
      <p:sp>
        <p:nvSpPr>
          <p:cNvPr id="7"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4126667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11DC38-4FAD-4906-B701-8C1D07FFDAE2}" type="datetime1">
              <a:rPr lang="en-US" smtClean="0"/>
              <a:t>5/24/2024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164318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C962E0-DFCC-480B-934F-571908404525}" type="datetime1">
              <a:rPr lang="en-US" smtClean="0"/>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611398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2DB1A3-8D5C-47DE-BDB0-FBDB82B09CF6}" type="datetime1">
              <a:rPr lang="en-US" smtClean="0"/>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168677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2DB1A3-8D5C-47DE-BDB0-FBDB82B09CF6}" type="datetime1">
              <a:rPr lang="en-US" smtClean="0"/>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Picture Placeholder 2"/>
          <p:cNvSpPr>
            <a:spLocks noGrp="1"/>
          </p:cNvSpPr>
          <p:nvPr>
            <p:ph type="pic" idx="13"/>
          </p:nvPr>
        </p:nvSpPr>
        <p:spPr>
          <a:xfrm>
            <a:off x="5183188" y="3451509"/>
            <a:ext cx="2970212"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Picture Placeholder 2"/>
          <p:cNvSpPr>
            <a:spLocks noGrp="1"/>
          </p:cNvSpPr>
          <p:nvPr>
            <p:ph type="pic" idx="14"/>
          </p:nvPr>
        </p:nvSpPr>
        <p:spPr>
          <a:xfrm>
            <a:off x="8383588" y="3451508"/>
            <a:ext cx="2970212"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776831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1" y="1130909"/>
            <a:ext cx="10515600" cy="2387600"/>
          </a:xfrm>
        </p:spPr>
        <p:txBody>
          <a:bodyPr anchor="b"/>
          <a:lstStyle>
            <a:lvl1pPr algn="ctr">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10515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04C249E-D282-4660-885A-F74A817FB28E}" type="datetime1">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2817396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5254951" cy="2387600"/>
          </a:xfrm>
        </p:spPr>
        <p:txBody>
          <a:bodyPr anchor="b"/>
          <a:lstStyle>
            <a:lvl1pPr algn="l">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5254951"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E2D3C0D-AEE8-4C37-B586-2E02B9B135CF}" type="datetime1">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7" name="Rectangle 6" descr="VDOE Logo"/>
          <p:cNvSpPr/>
          <p:nvPr userDrawn="1"/>
        </p:nvSpPr>
        <p:spPr>
          <a:xfrm>
            <a:off x="2020701" y="919537"/>
            <a:ext cx="10893915" cy="5938463"/>
          </a:xfrm>
          <a:prstGeom prst="rect">
            <a:avLst/>
          </a:prstGeom>
          <a:blipFill dpi="0" rotWithShape="1">
            <a:blip r:embed="rId2">
              <a:alphaModFix amt="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2178121" y="5751826"/>
            <a:ext cx="9513869" cy="692497"/>
          </a:xfrm>
          <a:prstGeom prst="rect">
            <a:avLst/>
          </a:prstGeom>
          <a:noFill/>
        </p:spPr>
        <p:txBody>
          <a:bodyPr wrap="square" rtlCol="0">
            <a:spAutoFit/>
          </a:bodyPr>
          <a:lstStyle/>
          <a:p>
            <a:pPr algn="r"/>
            <a:r>
              <a:rPr lang="en-US" sz="3900" b="1">
                <a:solidFill>
                  <a:schemeClr val="tx1">
                    <a:alpha val="7000"/>
                  </a:schemeClr>
                </a:solidFill>
                <a:latin typeface="Trebuchet MS" panose="020B0603020202020204" pitchFamily="34" charset="0"/>
              </a:rPr>
              <a:t>VIRGINIA DEPARTMENT OF EDUCATION</a:t>
            </a:r>
          </a:p>
        </p:txBody>
      </p:sp>
    </p:spTree>
    <p:extLst>
      <p:ext uri="{BB962C8B-B14F-4D97-AF65-F5344CB8AC3E}">
        <p14:creationId xmlns:p14="http://schemas.microsoft.com/office/powerpoint/2010/main" val="115817387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bg>
      <p:bgPr>
        <a:gradFill rotWithShape="1">
          <a:gsLst>
            <a:gs pos="0">
              <a:srgbClr val="3E5B91"/>
            </a:gs>
            <a:gs pos="50000">
              <a:srgbClr val="1A4480"/>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10515600" cy="2387600"/>
          </a:xfrm>
        </p:spPr>
        <p:txBody>
          <a:bodyPr anchor="b"/>
          <a:lstStyle>
            <a:lvl1pPr algn="ctr">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105156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181799C-EA78-4FD4-8B5A-E18EB096E5C6}" type="datetime1">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87849773"/>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A720E70-56EB-42D6-915F-EA4C717EB9E4}" type="datetime1">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8" name="Content Placeholder 2"/>
          <p:cNvSpPr>
            <a:spLocks noGrp="1"/>
          </p:cNvSpPr>
          <p:nvPr>
            <p:ph idx="1"/>
          </p:nvPr>
        </p:nvSpPr>
        <p:spPr>
          <a:xfrm>
            <a:off x="838200" y="1458930"/>
            <a:ext cx="10515600" cy="4718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3" hasCustomPrompt="1"/>
          </p:nvPr>
        </p:nvSpPr>
        <p:spPr>
          <a:xfrm>
            <a:off x="0" y="0"/>
            <a:ext cx="12192000" cy="1323975"/>
          </a:xfrm>
          <a:solidFill>
            <a:schemeClr val="tx1"/>
          </a:solidFill>
        </p:spPr>
        <p:txBody>
          <a:bodyPr lIns="822960" tIns="640080">
            <a:normAutofit/>
          </a:bodyPr>
          <a:lstStyle>
            <a:lvl1pPr marL="0" indent="0">
              <a:buNone/>
              <a:defRPr sz="4400" cap="small" baseline="0">
                <a:solidFill>
                  <a:schemeClr val="bg1"/>
                </a:solidFill>
                <a:latin typeface="+mj-lt"/>
              </a:defRPr>
            </a:lvl1pPr>
          </a:lstStyle>
          <a:p>
            <a:pPr lvl="0"/>
            <a:r>
              <a:rPr lang="en-US"/>
              <a:t>Click Here to Edit Master Title</a:t>
            </a:r>
          </a:p>
        </p:txBody>
      </p:sp>
    </p:spTree>
    <p:extLst>
      <p:ext uri="{BB962C8B-B14F-4D97-AF65-F5344CB8AC3E}">
        <p14:creationId xmlns:p14="http://schemas.microsoft.com/office/powerpoint/2010/main" val="2216124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58930"/>
            <a:ext cx="10515600" cy="4718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720E70-56EB-42D6-915F-EA4C717EB9E4}" type="datetime1">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8"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4088696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1AC85E-EDEC-42A1-88DA-B1145C21F245}" type="datetime1">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369611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1_Section Header">
    <p:bg>
      <p:bgPr>
        <a:gradFill flip="none" rotWithShape="1">
          <a:gsLst>
            <a:gs pos="0">
              <a:schemeClr val="tx1"/>
            </a:gs>
            <a:gs pos="50000">
              <a:srgbClr val="1A4480"/>
            </a:gs>
            <a:gs pos="100000">
              <a:srgbClr val="3E5B91"/>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1AC85E-EDEC-42A1-88DA-B1145C21F245}" type="datetime1">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2569919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6C96A5-1280-4BBD-93AB-AD67D678B93B}" type="datetime1">
              <a:rPr lang="en-US" smtClean="0"/>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Text Placeholder 10"/>
          <p:cNvSpPr>
            <a:spLocks noGrp="1"/>
          </p:cNvSpPr>
          <p:nvPr>
            <p:ph type="body" sz="quarter" idx="13" hasCustomPrompt="1"/>
          </p:nvPr>
        </p:nvSpPr>
        <p:spPr>
          <a:xfrm>
            <a:off x="0" y="0"/>
            <a:ext cx="12192000" cy="1323975"/>
          </a:xfrm>
          <a:solidFill>
            <a:schemeClr val="tx1"/>
          </a:solidFill>
        </p:spPr>
        <p:txBody>
          <a:bodyPr lIns="822960" tIns="640080">
            <a:normAutofit/>
          </a:bodyPr>
          <a:lstStyle>
            <a:lvl1pPr marL="0" indent="0">
              <a:buNone/>
              <a:defRPr sz="4400" cap="small" baseline="0">
                <a:solidFill>
                  <a:schemeClr val="bg1"/>
                </a:solidFill>
                <a:latin typeface="+mj-lt"/>
              </a:defRPr>
            </a:lvl1pPr>
          </a:lstStyle>
          <a:p>
            <a:pPr lvl="0"/>
            <a:r>
              <a:rPr lang="en-US"/>
              <a:t>Click Here to Edit Master Title</a:t>
            </a:r>
          </a:p>
        </p:txBody>
      </p:sp>
    </p:spTree>
    <p:extLst>
      <p:ext uri="{BB962C8B-B14F-4D97-AF65-F5344CB8AC3E}">
        <p14:creationId xmlns:p14="http://schemas.microsoft.com/office/powerpoint/2010/main" val="595260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8F71C4-ABB1-43BF-A1B6-165F4DBACD94}" type="datetime1">
              <a:rPr lang="en-US" smtClean="0"/>
              <a:t>5/24/2024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102BAA-C61A-4A39-BDF1-4340D572B82C}" type="slidenum">
              <a:rPr lang="en-US" smtClean="0"/>
              <a:t>‹#›</a:t>
            </a:fld>
            <a:endParaRPr lang="en-US"/>
          </a:p>
        </p:txBody>
      </p:sp>
    </p:spTree>
    <p:extLst>
      <p:ext uri="{BB962C8B-B14F-4D97-AF65-F5344CB8AC3E}">
        <p14:creationId xmlns:p14="http://schemas.microsoft.com/office/powerpoint/2010/main" val="2468087798"/>
      </p:ext>
    </p:extLst>
  </p:cSld>
  <p:clrMap bg1="lt1" tx1="dk1" bg2="lt2" tx2="dk2" accent1="accent1" accent2="accent2" accent3="accent3" accent4="accent4" accent5="accent5" accent6="accent6" hlink="hlink" folHlink="folHlink"/>
  <p:sldLayoutIdLst>
    <p:sldLayoutId id="2147483673" r:id="rId1"/>
    <p:sldLayoutId id="2147483685" r:id="rId2"/>
    <p:sldLayoutId id="2147483684" r:id="rId3"/>
    <p:sldLayoutId id="2147483686" r:id="rId4"/>
    <p:sldLayoutId id="2147483674" r:id="rId5"/>
    <p:sldLayoutId id="2147483687" r:id="rId6"/>
    <p:sldLayoutId id="2147483675" r:id="rId7"/>
    <p:sldLayoutId id="2147483691" r:id="rId8"/>
    <p:sldLayoutId id="2147483676" r:id="rId9"/>
    <p:sldLayoutId id="2147483689" r:id="rId10"/>
    <p:sldLayoutId id="2147483677" r:id="rId11"/>
    <p:sldLayoutId id="2147483690" r:id="rId12"/>
    <p:sldLayoutId id="2147483678" r:id="rId13"/>
    <p:sldLayoutId id="2147483679" r:id="rId14"/>
    <p:sldLayoutId id="2147483680" r:id="rId15"/>
    <p:sldLayoutId id="2147483681" r:id="rId16"/>
    <p:sldLayoutId id="2147483688"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555555"/>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alibri" panose="020F0502020204030204" pitchFamily="34" charset="0"/>
        <a:buChar char="-"/>
        <a:defRPr sz="2400" kern="1200">
          <a:solidFill>
            <a:srgbClr val="555555"/>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65000"/>
        <a:buFont typeface="Courier New" panose="02070309020205020404" pitchFamily="49" charset="0"/>
        <a:buChar char="o"/>
        <a:defRPr sz="2000" kern="1200">
          <a:solidFill>
            <a:srgbClr val="555555"/>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rgbClr val="555555"/>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Calibri" panose="020F0502020204030204" pitchFamily="34" charset="0"/>
        <a:buChar char="-"/>
        <a:defRPr sz="1800" kern="1200">
          <a:solidFill>
            <a:srgbClr val="5555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3.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3.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3.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3.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3.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7.png"/><Relationship Id="rId5" Type="http://schemas.openxmlformats.org/officeDocument/2006/relationships/hyperlink" Target="mailto:VDOE.English@doe.virginia.gov" TargetMode="External"/><Relationship Id="rId4"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2024 English Standards of Learning </a:t>
            </a:r>
          </a:p>
        </p:txBody>
      </p:sp>
      <p:sp>
        <p:nvSpPr>
          <p:cNvPr id="3" name="Subtitle 2"/>
          <p:cNvSpPr>
            <a:spLocks noGrp="1"/>
          </p:cNvSpPr>
          <p:nvPr>
            <p:ph type="subTitle" idx="1"/>
          </p:nvPr>
        </p:nvSpPr>
        <p:spPr>
          <a:xfrm>
            <a:off x="806668" y="3636221"/>
            <a:ext cx="5783317" cy="1655762"/>
          </a:xfrm>
        </p:spPr>
        <p:txBody>
          <a:bodyPr vert="horz" lIns="91440" tIns="45720" rIns="91440" bIns="45720" rtlCol="0" anchor="t">
            <a:normAutofit/>
          </a:bodyPr>
          <a:lstStyle/>
          <a:p>
            <a:r>
              <a:rPr lang="en-US" dirty="0">
                <a:latin typeface="Georgia"/>
              </a:rPr>
              <a:t>Grade 2 </a:t>
            </a:r>
          </a:p>
          <a:p>
            <a:r>
              <a:rPr lang="en-US" dirty="0">
                <a:latin typeface="Georgia"/>
                <a:cs typeface="Calibri"/>
              </a:rPr>
              <a:t>Overview of Revisions from 2017 to 2024</a:t>
            </a:r>
          </a:p>
        </p:txBody>
      </p:sp>
      <p:sp>
        <p:nvSpPr>
          <p:cNvPr id="4" name="Slide Number Placeholder 3"/>
          <p:cNvSpPr>
            <a:spLocks noGrp="1"/>
          </p:cNvSpPr>
          <p:nvPr>
            <p:ph type="sldNum" sz="quarter" idx="12"/>
          </p:nvPr>
        </p:nvSpPr>
        <p:spPr/>
        <p:txBody>
          <a:bodyPr/>
          <a:lstStyle/>
          <a:p>
            <a:fld id="{B2102BAA-C61A-4A39-BDF1-4340D572B82C}" type="slidenum">
              <a:rPr lang="en-US" smtClean="0"/>
              <a:t>1</a:t>
            </a:fld>
            <a:endParaRPr lang="en-US"/>
          </a:p>
        </p:txBody>
      </p:sp>
      <p:pic>
        <p:nvPicPr>
          <p:cNvPr id="5" name="Recorded Sound">
            <a:hlinkClick r:id="" action="ppaction://media"/>
            <a:extLst>
              <a:ext uri="{FF2B5EF4-FFF2-40B4-BE49-F238E27FC236}">
                <a16:creationId xmlns:a16="http://schemas.microsoft.com/office/drawing/2014/main" id="{8AE86636-D1A8-46F3-9DC6-A9DA026786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157653"/>
            <a:ext cx="457202" cy="457202"/>
          </a:xfrm>
          <a:prstGeom prst="rect">
            <a:avLst/>
          </a:prstGeom>
        </p:spPr>
      </p:pic>
    </p:spTree>
    <p:extLst>
      <p:ext uri="{BB962C8B-B14F-4D97-AF65-F5344CB8AC3E}">
        <p14:creationId xmlns:p14="http://schemas.microsoft.com/office/powerpoint/2010/main" val="63149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Foundations for Reading</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10</a:t>
            </a:fld>
            <a:endParaRPr lang="en-US"/>
          </a:p>
        </p:txBody>
      </p:sp>
      <p:pic>
        <p:nvPicPr>
          <p:cNvPr id="5" name="Recorded Sound">
            <a:hlinkClick r:id="" action="ppaction://media"/>
            <a:extLst>
              <a:ext uri="{FF2B5EF4-FFF2-40B4-BE49-F238E27FC236}">
                <a16:creationId xmlns:a16="http://schemas.microsoft.com/office/drawing/2014/main" id="{90490490-C717-4232-A5F9-5FECBB2B74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8374" y="349469"/>
            <a:ext cx="609600" cy="609600"/>
          </a:xfrm>
          <a:prstGeom prst="rect">
            <a:avLst/>
          </a:prstGeom>
        </p:spPr>
      </p:pic>
    </p:spTree>
    <p:extLst>
      <p:ext uri="{BB962C8B-B14F-4D97-AF65-F5344CB8AC3E}">
        <p14:creationId xmlns:p14="http://schemas.microsoft.com/office/powerpoint/2010/main" val="386547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11</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377695004"/>
              </p:ext>
            </p:extLst>
          </p:nvPr>
        </p:nvGraphicFramePr>
        <p:xfrm>
          <a:off x="353391" y="265043"/>
          <a:ext cx="11452080" cy="359664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Calibri"/>
                        </a:rPr>
                        <a:t>2017 SOL</a:t>
                      </a:r>
                      <a:endParaRPr lang="en-US" dirty="0">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Calibri"/>
                        </a:rPr>
                        <a:t>2024 SOL</a:t>
                      </a:r>
                      <a:endParaRPr lang="en-US" dirty="0">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indent="-342900" rtl="0" fontAlgn="t">
                        <a:spcBef>
                          <a:spcPts val="0"/>
                        </a:spcBef>
                        <a:spcAft>
                          <a:spcPts val="0"/>
                        </a:spcAft>
                      </a:pPr>
                      <a:r>
                        <a:rPr lang="en-US" sz="1400" b="1" dirty="0">
                          <a:effectLst/>
                          <a:highlight>
                            <a:srgbClr val="FFFFFF"/>
                          </a:highlight>
                          <a:latin typeface="Georgia"/>
                        </a:rPr>
                        <a:t>2.3 The student will orally identify, produce, and manipulate various phonemes within words to develop phonemic awareness. </a:t>
                      </a:r>
                      <a:endParaRPr lang="en-US" sz="1100" dirty="0">
                        <a:effectLst/>
                        <a:highlight>
                          <a:srgbClr val="FFFFFF"/>
                        </a:highlight>
                        <a:latin typeface="Georgia"/>
                      </a:endParaRPr>
                    </a:p>
                    <a:p>
                      <a:pPr marL="228600" indent="-228600" rtl="0" fontAlgn="base">
                        <a:spcBef>
                          <a:spcPts val="0"/>
                        </a:spcBef>
                        <a:spcAft>
                          <a:spcPts val="0"/>
                        </a:spcAft>
                        <a:buAutoNum type="alphaLcPeriod"/>
                      </a:pPr>
                      <a:r>
                        <a:rPr lang="en-US" sz="1200" dirty="0">
                          <a:effectLst/>
                          <a:highlight>
                            <a:srgbClr val="FFFFFF"/>
                          </a:highlight>
                          <a:latin typeface="Georgia"/>
                        </a:rPr>
                        <a:t>Count phonemes within one-syllable words. </a:t>
                      </a:r>
                    </a:p>
                    <a:p>
                      <a:pPr marL="228600" indent="-228600" rtl="0" fontAlgn="base">
                        <a:spcBef>
                          <a:spcPts val="0"/>
                        </a:spcBef>
                        <a:spcAft>
                          <a:spcPts val="0"/>
                        </a:spcAft>
                        <a:buAutoNum type="alphaLcPeriod"/>
                      </a:pPr>
                      <a:r>
                        <a:rPr lang="en-US" sz="1200" dirty="0">
                          <a:effectLst/>
                          <a:highlight>
                            <a:srgbClr val="FFFFFF"/>
                          </a:highlight>
                          <a:latin typeface="Georgia"/>
                        </a:rPr>
                        <a:t>Blend sounds to make one-syllable words. </a:t>
                      </a:r>
                    </a:p>
                    <a:p>
                      <a:pPr marL="228600" indent="-228600" rtl="0" fontAlgn="base">
                        <a:spcBef>
                          <a:spcPts val="0"/>
                        </a:spcBef>
                        <a:spcAft>
                          <a:spcPts val="0"/>
                        </a:spcAft>
                        <a:buAutoNum type="alphaLcPeriod"/>
                      </a:pPr>
                      <a:r>
                        <a:rPr lang="en-US" sz="1200" dirty="0">
                          <a:effectLst/>
                          <a:highlight>
                            <a:srgbClr val="FFFFFF"/>
                          </a:highlight>
                          <a:latin typeface="Georgia"/>
                        </a:rPr>
                        <a:t>Segment one-syllable words into phonemes. </a:t>
                      </a:r>
                    </a:p>
                    <a:p>
                      <a:pPr marL="228600" indent="-228600" rtl="0" fontAlgn="base">
                        <a:spcBef>
                          <a:spcPts val="0"/>
                        </a:spcBef>
                        <a:spcAft>
                          <a:spcPts val="0"/>
                        </a:spcAft>
                        <a:buAutoNum type="alphaLcPeriod"/>
                      </a:pPr>
                      <a:r>
                        <a:rPr lang="en-US" sz="1200" dirty="0">
                          <a:effectLst/>
                          <a:highlight>
                            <a:srgbClr val="FFFFFF"/>
                          </a:highlight>
                          <a:latin typeface="Georgia"/>
                        </a:rPr>
                        <a:t>Add or delete phonemes to make words. </a:t>
                      </a:r>
                    </a:p>
                    <a:p>
                      <a:pPr marL="228600" indent="-228600" rtl="0" fontAlgn="base">
                        <a:spcBef>
                          <a:spcPts val="0"/>
                        </a:spcBef>
                        <a:spcAft>
                          <a:spcPts val="0"/>
                        </a:spcAft>
                        <a:buAutoNum type="alphaLcPeriod"/>
                      </a:pPr>
                      <a:r>
                        <a:rPr lang="en-US" sz="1200" dirty="0">
                          <a:effectLst/>
                          <a:highlight>
                            <a:srgbClr val="FFFFFF"/>
                          </a:highlight>
                          <a:latin typeface="Georgia"/>
                        </a:rPr>
                        <a:t>Blend and segment multisyllabic words at the syllable level. </a:t>
                      </a:r>
                    </a:p>
                    <a:p>
                      <a:pPr fontAlgn="t"/>
                      <a:br>
                        <a:rPr lang="en-US" dirty="0">
                          <a:effectLst/>
                          <a:highlight>
                            <a:srgbClr val="FFFFFF"/>
                          </a:highlight>
                        </a:rPr>
                      </a:br>
                      <a:endParaRPr lang="en-US" dirty="0">
                        <a:solidFill>
                          <a:schemeClr val="accent1"/>
                        </a:solidFill>
                        <a:effectLst/>
                        <a:highlight>
                          <a:srgbClr val="FFFFFF"/>
                        </a:highligh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US" sz="1400" b="1" dirty="0">
                          <a:effectLst/>
                          <a:highlight>
                            <a:srgbClr val="FFFFFF"/>
                          </a:highlight>
                          <a:latin typeface="Georgia"/>
                        </a:rPr>
                        <a:t>2.FFR.2- Phonological and Phonemic Awareness: The student will orally identify and produce various phonemes (individual sounds) within words to develop phonemic awareness in support of decoding (reading) and encoding (spelling). </a:t>
                      </a:r>
                      <a:endParaRPr lang="en-US" sz="1400" dirty="0">
                        <a:effectLst/>
                        <a:highlight>
                          <a:srgbClr val="FFFFFF"/>
                        </a:highlight>
                        <a:latin typeface="Georgia"/>
                      </a:endParaRPr>
                    </a:p>
                    <a:p>
                      <a:pPr marL="228600" indent="-228600" rtl="0" fontAlgn="base">
                        <a:spcBef>
                          <a:spcPts val="0"/>
                        </a:spcBef>
                        <a:spcAft>
                          <a:spcPts val="0"/>
                        </a:spcAft>
                        <a:buAutoNum type="alphaUcPeriod"/>
                      </a:pPr>
                      <a:r>
                        <a:rPr lang="en-US" sz="1200" dirty="0">
                          <a:effectLst/>
                          <a:highlight>
                            <a:srgbClr val="FFFFFF"/>
                          </a:highlight>
                          <a:latin typeface="Georgia"/>
                        </a:rPr>
                        <a:t>Isolate sounds in four and five phoneme words. </a:t>
                      </a:r>
                    </a:p>
                    <a:p>
                      <a:pPr marL="228600" indent="-228600" rtl="0" fontAlgn="base">
                        <a:spcBef>
                          <a:spcPts val="0"/>
                        </a:spcBef>
                        <a:spcAft>
                          <a:spcPts val="0"/>
                        </a:spcAft>
                        <a:buAutoNum type="alphaUcPeriod"/>
                      </a:pPr>
                      <a:r>
                        <a:rPr lang="en-US" sz="1200" dirty="0">
                          <a:effectLst/>
                          <a:highlight>
                            <a:srgbClr val="FFFFFF"/>
                          </a:highlight>
                          <a:latin typeface="Georgia"/>
                        </a:rPr>
                        <a:t>Demonstrate the ability to blend words with four and five phonemes, including words with consonant digraphs (e.g., </a:t>
                      </a:r>
                      <a:r>
                        <a:rPr lang="en-US" sz="1200" err="1">
                          <a:effectLst/>
                          <a:highlight>
                            <a:srgbClr val="FFFFFF"/>
                          </a:highlight>
                          <a:latin typeface="Georgia"/>
                        </a:rPr>
                        <a:t>th</a:t>
                      </a:r>
                      <a:r>
                        <a:rPr lang="en-US" sz="1200" dirty="0">
                          <a:effectLst/>
                          <a:highlight>
                            <a:srgbClr val="FFFFFF"/>
                          </a:highlight>
                          <a:latin typeface="Georgia"/>
                        </a:rPr>
                        <a:t>, </a:t>
                      </a:r>
                      <a:r>
                        <a:rPr lang="en-US" sz="1200" err="1">
                          <a:effectLst/>
                          <a:highlight>
                            <a:srgbClr val="FFFFFF"/>
                          </a:highlight>
                          <a:latin typeface="Georgia"/>
                        </a:rPr>
                        <a:t>sh</a:t>
                      </a:r>
                      <a:r>
                        <a:rPr lang="en-US" sz="1200" dirty="0">
                          <a:effectLst/>
                          <a:highlight>
                            <a:srgbClr val="FFFFFF"/>
                          </a:highlight>
                          <a:latin typeface="Georgia"/>
                        </a:rPr>
                        <a:t>, </a:t>
                      </a:r>
                      <a:r>
                        <a:rPr lang="en-US" sz="1200" err="1">
                          <a:effectLst/>
                          <a:highlight>
                            <a:srgbClr val="FFFFFF"/>
                          </a:highlight>
                          <a:latin typeface="Georgia"/>
                        </a:rPr>
                        <a:t>ch</a:t>
                      </a:r>
                      <a:r>
                        <a:rPr lang="en-US" sz="1200" dirty="0">
                          <a:effectLst/>
                          <a:highlight>
                            <a:srgbClr val="FFFFFF"/>
                          </a:highlight>
                          <a:latin typeface="Georgia"/>
                        </a:rPr>
                        <a:t>) and consonant blends (e.g., </a:t>
                      </a:r>
                      <a:r>
                        <a:rPr lang="en-US" sz="1200" err="1">
                          <a:effectLst/>
                          <a:highlight>
                            <a:srgbClr val="FFFFFF"/>
                          </a:highlight>
                          <a:latin typeface="Georgia"/>
                        </a:rPr>
                        <a:t>fr</a:t>
                      </a:r>
                      <a:r>
                        <a:rPr lang="en-US" sz="1200" dirty="0">
                          <a:effectLst/>
                          <a:highlight>
                            <a:srgbClr val="FFFFFF"/>
                          </a:highlight>
                          <a:latin typeface="Georgia"/>
                        </a:rPr>
                        <a:t>, </a:t>
                      </a:r>
                      <a:r>
                        <a:rPr lang="en-US" sz="1200" err="1">
                          <a:effectLst/>
                          <a:highlight>
                            <a:srgbClr val="FFFFFF"/>
                          </a:highlight>
                          <a:latin typeface="Georgia"/>
                        </a:rPr>
                        <a:t>st</a:t>
                      </a:r>
                      <a:r>
                        <a:rPr lang="en-US" sz="1200" dirty="0">
                          <a:effectLst/>
                          <a:highlight>
                            <a:srgbClr val="FFFFFF"/>
                          </a:highlight>
                          <a:latin typeface="Georgia"/>
                        </a:rPr>
                        <a:t>, bl). </a:t>
                      </a:r>
                    </a:p>
                    <a:p>
                      <a:pPr marL="228600" indent="-228600" rtl="0" fontAlgn="base">
                        <a:spcBef>
                          <a:spcPts val="0"/>
                        </a:spcBef>
                        <a:spcAft>
                          <a:spcPts val="0"/>
                        </a:spcAft>
                        <a:buAutoNum type="alphaUcPeriod"/>
                      </a:pPr>
                      <a:r>
                        <a:rPr lang="en-US" sz="1200" dirty="0">
                          <a:effectLst/>
                          <a:highlight>
                            <a:srgbClr val="FFFFFF"/>
                          </a:highlight>
                          <a:latin typeface="Georgia"/>
                        </a:rPr>
                        <a:t>Demonstrate the ability to segment words with four and five phonemes, including words with consonant digraphs (e.g., </a:t>
                      </a:r>
                      <a:r>
                        <a:rPr lang="en-US" sz="1200" err="1">
                          <a:effectLst/>
                          <a:highlight>
                            <a:srgbClr val="FFFFFF"/>
                          </a:highlight>
                          <a:latin typeface="Georgia"/>
                        </a:rPr>
                        <a:t>th</a:t>
                      </a:r>
                      <a:r>
                        <a:rPr lang="en-US" sz="1200" dirty="0">
                          <a:effectLst/>
                          <a:highlight>
                            <a:srgbClr val="FFFFFF"/>
                          </a:highlight>
                          <a:latin typeface="Georgia"/>
                        </a:rPr>
                        <a:t>, </a:t>
                      </a:r>
                      <a:r>
                        <a:rPr lang="en-US" sz="1200" err="1">
                          <a:effectLst/>
                          <a:highlight>
                            <a:srgbClr val="FFFFFF"/>
                          </a:highlight>
                          <a:latin typeface="Georgia"/>
                        </a:rPr>
                        <a:t>sh</a:t>
                      </a:r>
                      <a:r>
                        <a:rPr lang="en-US" sz="1200" dirty="0">
                          <a:effectLst/>
                          <a:highlight>
                            <a:srgbClr val="FFFFFF"/>
                          </a:highlight>
                          <a:latin typeface="Georgia"/>
                        </a:rPr>
                        <a:t>, </a:t>
                      </a:r>
                      <a:r>
                        <a:rPr lang="en-US" sz="1200" err="1">
                          <a:effectLst/>
                          <a:highlight>
                            <a:srgbClr val="FFFFFF"/>
                          </a:highlight>
                          <a:latin typeface="Georgia"/>
                        </a:rPr>
                        <a:t>ch</a:t>
                      </a:r>
                      <a:r>
                        <a:rPr lang="en-US" sz="1200" dirty="0">
                          <a:effectLst/>
                          <a:highlight>
                            <a:srgbClr val="FFFFFF"/>
                          </a:highlight>
                          <a:latin typeface="Georgia"/>
                        </a:rPr>
                        <a:t>) and consonant blends (e.g., </a:t>
                      </a:r>
                      <a:r>
                        <a:rPr lang="en-US" sz="1200" err="1">
                          <a:effectLst/>
                          <a:highlight>
                            <a:srgbClr val="FFFFFF"/>
                          </a:highlight>
                          <a:latin typeface="Georgia"/>
                        </a:rPr>
                        <a:t>fr</a:t>
                      </a:r>
                      <a:r>
                        <a:rPr lang="en-US" sz="1200" dirty="0">
                          <a:effectLst/>
                          <a:highlight>
                            <a:srgbClr val="FFFFFF"/>
                          </a:highlight>
                          <a:latin typeface="Georgia"/>
                        </a:rPr>
                        <a:t>, </a:t>
                      </a:r>
                      <a:r>
                        <a:rPr lang="en-US" sz="1200" err="1">
                          <a:effectLst/>
                          <a:highlight>
                            <a:srgbClr val="FFFFFF"/>
                          </a:highlight>
                          <a:latin typeface="Georgia"/>
                        </a:rPr>
                        <a:t>st</a:t>
                      </a:r>
                      <a:r>
                        <a:rPr lang="en-US" sz="1200" dirty="0">
                          <a:effectLst/>
                          <a:highlight>
                            <a:srgbClr val="FFFFFF"/>
                          </a:highlight>
                          <a:latin typeface="Georgia"/>
                        </a:rPr>
                        <a:t>, bl). </a:t>
                      </a:r>
                    </a:p>
                    <a:p>
                      <a:pPr lvl="0" indent="0">
                        <a:spcBef>
                          <a:spcPts val="0"/>
                        </a:spcBef>
                        <a:spcAft>
                          <a:spcPts val="0"/>
                        </a:spcAft>
                        <a:buClr>
                          <a:srgbClr val="003C71"/>
                        </a:buClr>
                        <a:buNone/>
                      </a:pPr>
                      <a:endParaRPr lang="en-US" dirty="0">
                        <a:solidFill>
                          <a:schemeClr val="accent1"/>
                        </a:solidFill>
                      </a:endParaRPr>
                    </a:p>
                    <a:p>
                      <a:pPr marL="52070" indent="-287020" rtl="0" fontAlgn="t">
                        <a:spcBef>
                          <a:spcPts val="0"/>
                        </a:spcBef>
                        <a:spcAft>
                          <a:spcPts val="0"/>
                        </a:spcAft>
                      </a:pPr>
                      <a:br>
                        <a:rPr lang="en-US" dirty="0">
                          <a:solidFill>
                            <a:srgbClr val="003C71"/>
                          </a:solidFill>
                          <a:effectLst/>
                          <a:highlight>
                            <a:srgbClr val="FFFFFF"/>
                          </a:highlight>
                        </a:rPr>
                      </a:br>
                      <a:r>
                        <a:rPr lang="en-US" sz="1400" b="1" dirty="0">
                          <a:solidFill>
                            <a:schemeClr val="accent1"/>
                          </a:solidFill>
                          <a:effectLst/>
                          <a:highlight>
                            <a:srgbClr val="FFFFFF"/>
                          </a:highlight>
                          <a:latin typeface="Calibri"/>
                        </a:rPr>
                        <a:t> </a:t>
                      </a:r>
                      <a:endParaRPr lang="en-US" dirty="0">
                        <a:solidFill>
                          <a:schemeClr val="accent1"/>
                        </a:solidFill>
                        <a:effectLst/>
                        <a:highlight>
                          <a:srgbClr val="FFFFFF"/>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3430617"/>
            <a:ext cx="11456505" cy="1661993"/>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 </a:t>
            </a:r>
            <a:br>
              <a:rPr lang="en-US" dirty="0">
                <a:latin typeface="Georgia"/>
              </a:rPr>
            </a:br>
            <a:r>
              <a:rPr lang="en-US" sz="1600" b="1" u="sng" dirty="0">
                <a:solidFill>
                  <a:srgbClr val="FFFFFF"/>
                </a:solidFill>
                <a:latin typeface="Georgia"/>
                <a:cs typeface="Calibri"/>
              </a:rPr>
              <a:t>Revisions</a:t>
            </a:r>
            <a:r>
              <a:rPr lang="en-US" sz="1600" b="1" dirty="0">
                <a:solidFill>
                  <a:srgbClr val="FFFFFF"/>
                </a:solidFill>
                <a:latin typeface="Georgia"/>
                <a:cs typeface="Calibri"/>
              </a:rPr>
              <a:t>:</a:t>
            </a:r>
          </a:p>
          <a:p>
            <a:pPr>
              <a:buFont typeface="Arial"/>
              <a:buChar char="•"/>
            </a:pPr>
            <a:r>
              <a:rPr lang="en-US" sz="1600" b="1" dirty="0">
                <a:solidFill>
                  <a:srgbClr val="FFFFFF"/>
                </a:solidFill>
                <a:latin typeface="Georgia"/>
                <a:cs typeface="Arial"/>
              </a:rPr>
              <a:t>2.FFR.2 A- Provides clarity on 2.3a from the 2017 English Standards of Learning. </a:t>
            </a:r>
            <a:endParaRPr lang="en-US" dirty="0">
              <a:latin typeface="Georgia"/>
              <a:cs typeface="Arial"/>
            </a:endParaRPr>
          </a:p>
          <a:p>
            <a:pPr>
              <a:buFont typeface="Arial"/>
              <a:buChar char="•"/>
            </a:pPr>
            <a:r>
              <a:rPr lang="en-US" sz="1600" b="1" dirty="0">
                <a:solidFill>
                  <a:srgbClr val="FFFFFF"/>
                </a:solidFill>
                <a:latin typeface="Georgia"/>
                <a:cs typeface="Arial"/>
              </a:rPr>
              <a:t>2.FFR.2 B- Provides clarity on 2.3b from the 2017 English Standards of Learning.</a:t>
            </a:r>
          </a:p>
          <a:p>
            <a:pPr>
              <a:buFont typeface="Arial"/>
              <a:buChar char="•"/>
            </a:pPr>
            <a:r>
              <a:rPr lang="en-US" sz="1600" b="1" dirty="0">
                <a:solidFill>
                  <a:srgbClr val="FFFFFF"/>
                </a:solidFill>
                <a:latin typeface="Georgia"/>
                <a:cs typeface="Arial"/>
              </a:rPr>
              <a:t>2.FFR.2 C- Provides clarity on 2.3c from the 2017 English Standards of Learning. </a:t>
            </a:r>
            <a:endParaRPr lang="en-US" dirty="0">
              <a:latin typeface="Georgia"/>
              <a:cs typeface="Arial"/>
            </a:endParaRPr>
          </a:p>
          <a:p>
            <a:pPr marL="228600" indent="-228600">
              <a:buFont typeface=""/>
              <a:buChar char="•"/>
            </a:pPr>
            <a:endParaRPr lang="en-US" dirty="0"/>
          </a:p>
        </p:txBody>
      </p:sp>
      <p:pic>
        <p:nvPicPr>
          <p:cNvPr id="2" name="Recorded Sound">
            <a:hlinkClick r:id="" action="ppaction://media"/>
            <a:extLst>
              <a:ext uri="{FF2B5EF4-FFF2-40B4-BE49-F238E27FC236}">
                <a16:creationId xmlns:a16="http://schemas.microsoft.com/office/drawing/2014/main" id="{3E21E4B6-D4F8-405B-9AF0-46A8CD9273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244" y="14108"/>
            <a:ext cx="501869" cy="501869"/>
          </a:xfrm>
          <a:prstGeom prst="rect">
            <a:avLst/>
          </a:prstGeom>
        </p:spPr>
      </p:pic>
    </p:spTree>
    <p:extLst>
      <p:ext uri="{BB962C8B-B14F-4D97-AF65-F5344CB8AC3E}">
        <p14:creationId xmlns:p14="http://schemas.microsoft.com/office/powerpoint/2010/main" val="386488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12</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887858663"/>
              </p:ext>
            </p:extLst>
          </p:nvPr>
        </p:nvGraphicFramePr>
        <p:xfrm>
          <a:off x="353391" y="265043"/>
          <a:ext cx="11452080" cy="34137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marL="0" indent="0" rtl="0" fontAlgn="base">
                        <a:spcBef>
                          <a:spcPts val="0"/>
                        </a:spcBef>
                        <a:spcAft>
                          <a:spcPts val="0"/>
                        </a:spcAft>
                        <a:buNone/>
                      </a:pPr>
                      <a:r>
                        <a:rPr lang="en-US" sz="1400" b="1" dirty="0">
                          <a:effectLst/>
                          <a:highlight>
                            <a:srgbClr val="FFFFFF"/>
                          </a:highlight>
                          <a:latin typeface="Georgia"/>
                        </a:rPr>
                        <a:t>2.4 The student will use phonetic strategies when reading and spelling. </a:t>
                      </a:r>
                    </a:p>
                    <a:p>
                      <a:pPr marL="228600" indent="-228600" rtl="0" fontAlgn="base">
                        <a:spcBef>
                          <a:spcPts val="0"/>
                        </a:spcBef>
                        <a:spcAft>
                          <a:spcPts val="0"/>
                        </a:spcAft>
                        <a:buFont typeface="+mj-lt"/>
                        <a:buAutoNum type="alphaLcPeriod"/>
                      </a:pPr>
                      <a:r>
                        <a:rPr lang="en-US" sz="1200" dirty="0">
                          <a:effectLst/>
                          <a:highlight>
                            <a:srgbClr val="FFFFFF"/>
                          </a:highlight>
                          <a:latin typeface="Georgia"/>
                        </a:rPr>
                        <a:t>Use knowledge of consonants, consonant blends, and consonant digraphs to decode and spell words. </a:t>
                      </a:r>
                    </a:p>
                    <a:p>
                      <a:pPr marL="228600" indent="-228600" rtl="0" fontAlgn="base">
                        <a:spcBef>
                          <a:spcPts val="0"/>
                        </a:spcBef>
                        <a:spcAft>
                          <a:spcPts val="0"/>
                        </a:spcAft>
                        <a:buFont typeface="+mj-lt"/>
                        <a:buAutoNum type="alphaLcPeriod"/>
                      </a:pPr>
                      <a:r>
                        <a:rPr lang="en-US" sz="1200" dirty="0">
                          <a:effectLst/>
                          <a:highlight>
                            <a:srgbClr val="FFFFFF"/>
                          </a:highlight>
                          <a:latin typeface="Georgia"/>
                        </a:rPr>
                        <a:t>Use knowledge of short, long, and r-controlled vowel patterns to decode and spell words.</a:t>
                      </a:r>
                    </a:p>
                    <a:p>
                      <a:pPr marL="228600" indent="-228600" rtl="0" fontAlgn="base">
                        <a:spcBef>
                          <a:spcPts val="0"/>
                        </a:spcBef>
                        <a:spcAft>
                          <a:spcPts val="0"/>
                        </a:spcAft>
                        <a:buFont typeface="+mj-lt"/>
                        <a:buAutoNum type="alphaLcPeriod"/>
                      </a:pPr>
                      <a:r>
                        <a:rPr lang="en-US" sz="1200" dirty="0">
                          <a:effectLst/>
                          <a:highlight>
                            <a:srgbClr val="FFFFFF"/>
                          </a:highlight>
                          <a:latin typeface="Georgia"/>
                        </a:rPr>
                        <a:t>Decode regular multisyllabic words. </a:t>
                      </a:r>
                      <a:endParaRPr lang="en-US" sz="1000" b="0" i="0" u="none" strike="noStrike" noProof="0" dirty="0">
                        <a:solidFill>
                          <a:srgbClr val="000000"/>
                        </a:solidFill>
                        <a:effectLst/>
                        <a:highlight>
                          <a:srgbClr val="FFFFFF"/>
                        </a:highlight>
                        <a:latin typeface="Times New Roman"/>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Times New Roman"/>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endParaRPr>
                    </a:p>
                    <a:p>
                      <a:pPr marL="0" lvl="0" indent="0">
                        <a:spcBef>
                          <a:spcPts val="0"/>
                        </a:spcBef>
                        <a:spcAft>
                          <a:spcPts val="0"/>
                        </a:spcAft>
                        <a:buClr>
                          <a:srgbClr val="003C71"/>
                        </a:buClr>
                        <a:buNone/>
                      </a:pPr>
                      <a:endParaRPr lang="en-US" dirty="0">
                        <a:solidFill>
                          <a:schemeClr val="accent1"/>
                        </a:solidFill>
                      </a:endParaRPr>
                    </a:p>
                    <a:p>
                      <a:pPr fontAlgn="t"/>
                      <a:br>
                        <a:rPr lang="en-US" dirty="0">
                          <a:effectLst/>
                          <a:highlight>
                            <a:srgbClr val="FFFFFF"/>
                          </a:highlight>
                        </a:rPr>
                      </a:br>
                      <a:endParaRPr lang="en-US" dirty="0">
                        <a:solidFill>
                          <a:schemeClr val="accent1"/>
                        </a:solidFill>
                        <a:effectLst/>
                        <a:highlight>
                          <a:srgbClr val="FFFFFF"/>
                        </a:highligh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2.FFR.3 - Phonics and Word Analysis: The student will apply phonetic principles to read and spell words. </a:t>
                      </a:r>
                      <a:endParaRPr lang="en-US" sz="1100" b="0" i="0" u="none" strike="noStrike" noProof="0" dirty="0">
                        <a:solidFill>
                          <a:schemeClr val="accent1"/>
                        </a:solidFill>
                        <a:effectLst/>
                        <a:highlight>
                          <a:srgbClr val="FFFFFF"/>
                        </a:highlight>
                        <a:latin typeface="Georgia"/>
                      </a:endParaRPr>
                    </a:p>
                    <a:p>
                      <a:pPr marL="228600" lvl="0" indent="-228600" algn="l">
                        <a:lnSpc>
                          <a:spcPct val="100000"/>
                        </a:lnSpc>
                        <a:spcBef>
                          <a:spcPts val="0"/>
                        </a:spcBef>
                        <a:spcAft>
                          <a:spcPts val="0"/>
                        </a:spcAft>
                        <a:buAutoNum type="alphaUcPeriod"/>
                      </a:pPr>
                      <a:r>
                        <a:rPr lang="en-US" sz="1200" b="0" i="0" u="none" strike="noStrike" noProof="0" dirty="0">
                          <a:solidFill>
                            <a:schemeClr val="accent1"/>
                          </a:solidFill>
                          <a:effectLst/>
                          <a:highlight>
                            <a:srgbClr val="FFFFFF"/>
                          </a:highlight>
                          <a:latin typeface="Georgia"/>
                        </a:rPr>
                        <a:t>Decode and encode words with short vowels to include blends, digraphs, and trigraphs in closed syllables (CVCC, CCVC, CCVCC, and CCVCCC) and open syllables (CV, CCV). </a:t>
                      </a:r>
                    </a:p>
                    <a:p>
                      <a:pPr marL="228600" lvl="0" indent="-228600" algn="l">
                        <a:lnSpc>
                          <a:spcPct val="100000"/>
                        </a:lnSpc>
                        <a:spcBef>
                          <a:spcPts val="0"/>
                        </a:spcBef>
                        <a:spcAft>
                          <a:spcPts val="0"/>
                        </a:spcAft>
                        <a:buAutoNum type="alphaUcPeriod"/>
                      </a:pPr>
                      <a:r>
                        <a:rPr lang="en-US" sz="1200" b="0" i="0" u="none" strike="noStrike" noProof="0" dirty="0">
                          <a:solidFill>
                            <a:schemeClr val="accent1"/>
                          </a:solidFill>
                          <a:effectLst/>
                          <a:highlight>
                            <a:srgbClr val="FFFFFF"/>
                          </a:highlight>
                          <a:latin typeface="Georgia"/>
                        </a:rPr>
                        <a:t>Decode and encode words with vowel teams and r-controlled vowels. </a:t>
                      </a:r>
                    </a:p>
                    <a:p>
                      <a:pPr marL="228600" lvl="0" indent="-228600" algn="l">
                        <a:lnSpc>
                          <a:spcPct val="100000"/>
                        </a:lnSpc>
                        <a:spcBef>
                          <a:spcPts val="0"/>
                        </a:spcBef>
                        <a:spcAft>
                          <a:spcPts val="0"/>
                        </a:spcAft>
                        <a:buAutoNum type="alphaUcPeriod"/>
                      </a:pPr>
                      <a:r>
                        <a:rPr lang="en-US" sz="1200" b="0" i="0" u="none" strike="noStrike" noProof="0" dirty="0">
                          <a:solidFill>
                            <a:schemeClr val="accent1"/>
                          </a:solidFill>
                          <a:effectLst/>
                          <a:highlight>
                            <a:srgbClr val="FFFFFF"/>
                          </a:highlight>
                          <a:latin typeface="Georgia"/>
                        </a:rPr>
                        <a:t>Use knowledge of syllabication and syllable types to decode words. </a:t>
                      </a:r>
                    </a:p>
                    <a:p>
                      <a:pPr marL="228600" lvl="0" indent="-228600" algn="l">
                        <a:lnSpc>
                          <a:spcPct val="100000"/>
                        </a:lnSpc>
                        <a:spcBef>
                          <a:spcPts val="0"/>
                        </a:spcBef>
                        <a:spcAft>
                          <a:spcPts val="0"/>
                        </a:spcAft>
                        <a:buAutoNum type="alphaUcPeriod"/>
                      </a:pPr>
                      <a:r>
                        <a:rPr lang="en-US" sz="1200" b="0" i="0" u="none" strike="noStrike" noProof="0" dirty="0">
                          <a:solidFill>
                            <a:schemeClr val="accent1"/>
                          </a:solidFill>
                          <a:effectLst/>
                          <a:highlight>
                            <a:srgbClr val="FFFFFF"/>
                          </a:highlight>
                          <a:latin typeface="Georgia"/>
                        </a:rPr>
                        <a:t>Use knowledge of affixes (e.g., suffixes, prefixes) to decode words. </a:t>
                      </a:r>
                    </a:p>
                    <a:p>
                      <a:pPr marL="228600" lvl="0" indent="-228600" algn="l">
                        <a:lnSpc>
                          <a:spcPct val="100000"/>
                        </a:lnSpc>
                        <a:spcBef>
                          <a:spcPts val="0"/>
                        </a:spcBef>
                        <a:spcAft>
                          <a:spcPts val="0"/>
                        </a:spcAft>
                        <a:buAutoNum type="alphaUcPeriod"/>
                      </a:pPr>
                      <a:r>
                        <a:rPr lang="en-US" sz="1200" b="0" i="0" u="none" strike="noStrike" noProof="0" dirty="0">
                          <a:solidFill>
                            <a:schemeClr val="accent1"/>
                          </a:solidFill>
                          <a:effectLst/>
                          <a:highlight>
                            <a:srgbClr val="FFFFFF"/>
                          </a:highlight>
                          <a:latin typeface="Georgia"/>
                        </a:rPr>
                        <a:t>Read grade-level high frequency words, including decodable and irregular words, with automaticity and accuracy. </a:t>
                      </a:r>
                      <a:endParaRPr lang="en-US" dirty="0">
                        <a:solidFill>
                          <a:schemeClr val="accent1"/>
                        </a:solidFill>
                        <a:latin typeface="Georgia"/>
                      </a:endParaRPr>
                    </a:p>
                    <a:p>
                      <a:pPr marL="285750" lvl="0" indent="-285750" algn="l">
                        <a:lnSpc>
                          <a:spcPct val="100000"/>
                        </a:lnSpc>
                        <a:spcBef>
                          <a:spcPts val="0"/>
                        </a:spcBef>
                        <a:spcAft>
                          <a:spcPts val="0"/>
                        </a:spcAft>
                        <a:buClr>
                          <a:srgbClr val="003C71"/>
                        </a:buClr>
                        <a:buAutoNum type="alphaUcPeriod"/>
                      </a:pPr>
                      <a:endParaRPr lang="en-US" dirty="0">
                        <a:latin typeface="Georgia"/>
                      </a:endParaRPr>
                    </a:p>
                    <a:p>
                      <a:pPr lvl="0" indent="0">
                        <a:spcBef>
                          <a:spcPts val="0"/>
                        </a:spcBef>
                        <a:spcAft>
                          <a:spcPts val="0"/>
                        </a:spcAft>
                        <a:buClr>
                          <a:srgbClr val="003C71"/>
                        </a:buClr>
                        <a:buNone/>
                      </a:pPr>
                      <a:endParaRPr lang="en-US" dirty="0">
                        <a:solidFill>
                          <a:schemeClr val="accent1"/>
                        </a:solidFill>
                        <a:latin typeface="Georgia"/>
                      </a:endParaRPr>
                    </a:p>
                    <a:p>
                      <a:pPr marL="52070" indent="-287020" rtl="0" fontAlgn="t">
                        <a:spcBef>
                          <a:spcPts val="0"/>
                        </a:spcBef>
                        <a:spcAft>
                          <a:spcPts val="0"/>
                        </a:spcAft>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73156" y="2917087"/>
            <a:ext cx="11456505" cy="1877437"/>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 </a:t>
            </a:r>
            <a:br>
              <a:rPr lang="en-US" dirty="0">
                <a:latin typeface="Georgia"/>
              </a:rPr>
            </a:br>
            <a:r>
              <a:rPr lang="en-US" sz="1600" b="1" u="sng" dirty="0">
                <a:solidFill>
                  <a:srgbClr val="FFFFFF"/>
                </a:solidFill>
                <a:latin typeface="Georgia"/>
                <a:cs typeface="Calibri"/>
              </a:rPr>
              <a:t>Revisions</a:t>
            </a:r>
            <a:r>
              <a:rPr lang="en-US" sz="1600" b="1" dirty="0">
                <a:solidFill>
                  <a:srgbClr val="FFFFFF"/>
                </a:solidFill>
                <a:latin typeface="Georgia"/>
                <a:cs typeface="Calibri"/>
              </a:rPr>
              <a:t>:</a:t>
            </a:r>
          </a:p>
          <a:p>
            <a:pPr marL="0" lvl="1">
              <a:buFont typeface="Arial"/>
              <a:buChar char="•"/>
            </a:pPr>
            <a:r>
              <a:rPr lang="en-US" sz="1600" b="1" dirty="0">
                <a:solidFill>
                  <a:srgbClr val="FFFFFF"/>
                </a:solidFill>
                <a:latin typeface="Georgia"/>
                <a:cs typeface="Arial"/>
              </a:rPr>
              <a:t>2.FFR.3 A- Provides specificity on 2.4a from the 2017 English Standards of Learning. </a:t>
            </a:r>
            <a:endParaRPr lang="en-US" dirty="0">
              <a:latin typeface="Georgia"/>
            </a:endParaRPr>
          </a:p>
          <a:p>
            <a:pPr marL="0" lvl="1">
              <a:buFont typeface="Arial"/>
              <a:buChar char="•"/>
            </a:pPr>
            <a:r>
              <a:rPr lang="en-US" sz="1600" b="1" dirty="0">
                <a:solidFill>
                  <a:srgbClr val="FFFFFF"/>
                </a:solidFill>
                <a:latin typeface="Georgia"/>
                <a:cs typeface="Arial"/>
              </a:rPr>
              <a:t>2.FFR.3 B- Provides specificity on 2.4b from the 2017 English Standards of Learning.</a:t>
            </a:r>
          </a:p>
          <a:p>
            <a:pPr marL="0" lvl="1">
              <a:buFont typeface="Arial"/>
              <a:buChar char="•"/>
            </a:pPr>
            <a:r>
              <a:rPr lang="en-US" sz="1600" b="1" dirty="0">
                <a:solidFill>
                  <a:srgbClr val="FFFFFF"/>
                </a:solidFill>
                <a:latin typeface="Georgia"/>
                <a:cs typeface="Arial"/>
              </a:rPr>
              <a:t>2.FFR.3 C/D- Provides specificity on 2.4c from the 2017 English Standards of Learning.</a:t>
            </a:r>
          </a:p>
          <a:p>
            <a:pPr marL="0" lvl="1">
              <a:buFont typeface="Arial"/>
              <a:buChar char="•"/>
            </a:pPr>
            <a:r>
              <a:rPr lang="en-US" sz="1600" b="1" dirty="0">
                <a:solidFill>
                  <a:srgbClr val="FFFFFF"/>
                </a:solidFill>
                <a:latin typeface="Georgia"/>
                <a:cs typeface="Arial"/>
              </a:rPr>
              <a:t>2.FFR.3 E- Builds on the foundation from 1.5h from the 2017 English Standards of Learning.  </a:t>
            </a:r>
            <a:endParaRPr lang="en-US" sz="1600" dirty="0"/>
          </a:p>
          <a:p>
            <a:pPr marL="228600" indent="-228600">
              <a:buFont typeface=""/>
              <a:buChar char="•"/>
            </a:pPr>
            <a:endParaRPr lang="en-US" dirty="0"/>
          </a:p>
        </p:txBody>
      </p:sp>
      <p:pic>
        <p:nvPicPr>
          <p:cNvPr id="2" name="Recorded Sound">
            <a:hlinkClick r:id="" action="ppaction://media"/>
            <a:extLst>
              <a:ext uri="{FF2B5EF4-FFF2-40B4-BE49-F238E27FC236}">
                <a16:creationId xmlns:a16="http://schemas.microsoft.com/office/drawing/2014/main" id="{4E5ABC3A-80D8-4219-8499-A81733EB2B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227" y="23648"/>
            <a:ext cx="554603" cy="554603"/>
          </a:xfrm>
          <a:prstGeom prst="rect">
            <a:avLst/>
          </a:prstGeom>
        </p:spPr>
      </p:pic>
    </p:spTree>
    <p:extLst>
      <p:ext uri="{BB962C8B-B14F-4D97-AF65-F5344CB8AC3E}">
        <p14:creationId xmlns:p14="http://schemas.microsoft.com/office/powerpoint/2010/main" val="77825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Developing Skilled Readers and Building Reading Stamina</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13</a:t>
            </a:fld>
            <a:endParaRPr lang="en-US"/>
          </a:p>
        </p:txBody>
      </p:sp>
      <p:pic>
        <p:nvPicPr>
          <p:cNvPr id="5" name="Recorded Sound">
            <a:hlinkClick r:id="" action="ppaction://media"/>
            <a:extLst>
              <a:ext uri="{FF2B5EF4-FFF2-40B4-BE49-F238E27FC236}">
                <a16:creationId xmlns:a16="http://schemas.microsoft.com/office/drawing/2014/main" id="{C6631364-983B-4293-8730-6962019A6D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4291" y="286407"/>
            <a:ext cx="609600" cy="609600"/>
          </a:xfrm>
          <a:prstGeom prst="rect">
            <a:avLst/>
          </a:prstGeom>
        </p:spPr>
      </p:pic>
    </p:spTree>
    <p:extLst>
      <p:ext uri="{BB962C8B-B14F-4D97-AF65-F5344CB8AC3E}">
        <p14:creationId xmlns:p14="http://schemas.microsoft.com/office/powerpoint/2010/main" val="386532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14</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718357470"/>
              </p:ext>
            </p:extLst>
          </p:nvPr>
        </p:nvGraphicFramePr>
        <p:xfrm>
          <a:off x="353391" y="408817"/>
          <a:ext cx="11452080" cy="54864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2.4 The student will use phonetic strategies when reading and spelling. </a:t>
                      </a:r>
                      <a:endParaRPr lang="en-US" dirty="0">
                        <a:solidFill>
                          <a:schemeClr val="accent1"/>
                        </a:solidFill>
                        <a:latin typeface="Georgia"/>
                      </a:endParaRPr>
                    </a:p>
                    <a:p>
                      <a:pPr marL="285750" lvl="0" indent="-285750" algn="l">
                        <a:lnSpc>
                          <a:spcPct val="100000"/>
                        </a:lnSpc>
                        <a:spcBef>
                          <a:spcPts val="0"/>
                        </a:spcBef>
                        <a:spcAft>
                          <a:spcPts val="0"/>
                        </a:spcAft>
                        <a:buFont typeface="+mj-lt"/>
                        <a:buAutoNum type="alphaLcPeriod" startAt="4"/>
                      </a:pPr>
                      <a:r>
                        <a:rPr lang="en-US" sz="1100" b="0" i="0" u="none" strike="noStrike" noProof="0" dirty="0">
                          <a:solidFill>
                            <a:schemeClr val="accent1"/>
                          </a:solidFill>
                          <a:effectLst/>
                          <a:highlight>
                            <a:srgbClr val="FFFFFF"/>
                          </a:highlight>
                          <a:latin typeface="Georgia"/>
                        </a:rPr>
                        <a:t>Apply decoding strategies to confirm or correct while reading. </a:t>
                      </a:r>
                      <a:endParaRPr lang="en-US" dirty="0">
                        <a:latin typeface="Georgia"/>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Georgia"/>
                      </a:endParaRPr>
                    </a:p>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2.8 The student will read and demonstrate comprehension of fictional texts.  </a:t>
                      </a:r>
                      <a:endParaRPr lang="en-US" sz="1400" dirty="0">
                        <a:solidFill>
                          <a:schemeClr val="accent1"/>
                        </a:solidFill>
                        <a:highlight>
                          <a:srgbClr val="FFFFFF"/>
                        </a:highlight>
                        <a:latin typeface="Georgia"/>
                      </a:endParaRPr>
                    </a:p>
                    <a:p>
                      <a:pPr marL="285750" lvl="0" indent="-285750" algn="l">
                        <a:lnSpc>
                          <a:spcPct val="100000"/>
                        </a:lnSpc>
                        <a:spcBef>
                          <a:spcPts val="0"/>
                        </a:spcBef>
                        <a:spcAft>
                          <a:spcPts val="0"/>
                        </a:spcAft>
                        <a:buFont typeface="+mj-lt"/>
                        <a:buAutoNum type="alphaLcPeriod"/>
                      </a:pPr>
                      <a:r>
                        <a:rPr lang="en-US" sz="1100" b="0" i="0" u="none" strike="noStrike" noProof="0" dirty="0">
                          <a:solidFill>
                            <a:schemeClr val="accent1"/>
                          </a:solidFill>
                          <a:effectLst/>
                          <a:highlight>
                            <a:srgbClr val="FFFFFF"/>
                          </a:highlight>
                          <a:latin typeface="Georgia"/>
                        </a:rPr>
                        <a:t>Make and confirm predictions. </a:t>
                      </a:r>
                    </a:p>
                    <a:p>
                      <a:pPr marL="285750" lvl="0" indent="-285750" algn="l">
                        <a:lnSpc>
                          <a:spcPct val="100000"/>
                        </a:lnSpc>
                        <a:spcBef>
                          <a:spcPts val="0"/>
                        </a:spcBef>
                        <a:spcAft>
                          <a:spcPts val="0"/>
                        </a:spcAft>
                        <a:buFont typeface="+mj-lt"/>
                        <a:buAutoNum type="alphaLcPeriod"/>
                      </a:pPr>
                      <a:r>
                        <a:rPr lang="en-US" sz="1100" b="0" i="0" u="none" strike="noStrike" noProof="0" dirty="0">
                          <a:solidFill>
                            <a:schemeClr val="accent1"/>
                          </a:solidFill>
                          <a:effectLst/>
                          <a:highlight>
                            <a:srgbClr val="FFFFFF"/>
                          </a:highlight>
                          <a:latin typeface="Georgia"/>
                        </a:rPr>
                        <a:t>Connect previous experiences to new texts. </a:t>
                      </a:r>
                    </a:p>
                    <a:p>
                      <a:pPr marL="285750" lvl="0" indent="-285750" algn="l">
                        <a:lnSpc>
                          <a:spcPct val="100000"/>
                        </a:lnSpc>
                        <a:spcBef>
                          <a:spcPts val="0"/>
                        </a:spcBef>
                        <a:spcAft>
                          <a:spcPts val="0"/>
                        </a:spcAft>
                        <a:buFont typeface="+mj-lt"/>
                        <a:buAutoNum type="alphaLcPeriod"/>
                      </a:pPr>
                      <a:r>
                        <a:rPr lang="en-US" sz="1100" b="0" i="0" u="none" strike="noStrike" noProof="0" dirty="0">
                          <a:solidFill>
                            <a:schemeClr val="accent1"/>
                          </a:solidFill>
                          <a:effectLst/>
                          <a:highlight>
                            <a:srgbClr val="FFFFFF"/>
                          </a:highlight>
                          <a:latin typeface="Georgia"/>
                        </a:rPr>
                        <a:t>Ask and answer questions using the text for support. </a:t>
                      </a:r>
                    </a:p>
                    <a:p>
                      <a:pPr marL="285750" lvl="0" indent="-285750" algn="l">
                        <a:lnSpc>
                          <a:spcPct val="100000"/>
                        </a:lnSpc>
                        <a:spcBef>
                          <a:spcPts val="0"/>
                        </a:spcBef>
                        <a:spcAft>
                          <a:spcPts val="0"/>
                        </a:spcAft>
                        <a:buFont typeface="+mj-lt"/>
                        <a:buAutoNum type="alphaLcPeriod"/>
                      </a:pPr>
                      <a:r>
                        <a:rPr lang="en-US" sz="1100" b="0" i="0" u="none" strike="noStrike" noProof="0" dirty="0">
                          <a:solidFill>
                            <a:schemeClr val="accent1"/>
                          </a:solidFill>
                          <a:effectLst/>
                          <a:highlight>
                            <a:srgbClr val="FFFFFF"/>
                          </a:highlight>
                          <a:latin typeface="Georgia"/>
                        </a:rPr>
                        <a:t>Describe characters, setting, and plot events in fiction and poetry. </a:t>
                      </a:r>
                    </a:p>
                    <a:p>
                      <a:pPr marL="285750" lvl="0" indent="-285750" algn="l">
                        <a:lnSpc>
                          <a:spcPct val="100000"/>
                        </a:lnSpc>
                        <a:spcBef>
                          <a:spcPts val="0"/>
                        </a:spcBef>
                        <a:spcAft>
                          <a:spcPts val="0"/>
                        </a:spcAft>
                        <a:buFont typeface="+mj-lt"/>
                        <a:buAutoNum type="alphaLcPeriod" startAt="7"/>
                      </a:pPr>
                      <a:r>
                        <a:rPr lang="en-US" sz="1100" b="0" i="0" u="none" strike="noStrike" noProof="0" dirty="0">
                          <a:solidFill>
                            <a:schemeClr val="accent1"/>
                          </a:solidFill>
                          <a:effectLst/>
                          <a:highlight>
                            <a:srgbClr val="FFFFFF"/>
                          </a:highlight>
                          <a:latin typeface="Georgia"/>
                        </a:rPr>
                        <a:t>Summarize stories and events with beginning, middle, and end in the correct sequence. </a:t>
                      </a:r>
                    </a:p>
                    <a:p>
                      <a:pPr marL="285750" lvl="0" indent="-285750" algn="l">
                        <a:lnSpc>
                          <a:spcPct val="100000"/>
                        </a:lnSpc>
                        <a:spcBef>
                          <a:spcPts val="0"/>
                        </a:spcBef>
                        <a:spcAft>
                          <a:spcPts val="0"/>
                        </a:spcAft>
                        <a:buFont typeface="+mj-lt"/>
                        <a:buAutoNum type="alphaLcPeriod" startAt="7"/>
                      </a:pPr>
                      <a:r>
                        <a:rPr lang="en-US" sz="1100" b="0" i="0" u="none" strike="noStrike" noProof="0" dirty="0">
                          <a:solidFill>
                            <a:schemeClr val="accent1"/>
                          </a:solidFill>
                          <a:effectLst/>
                          <a:highlight>
                            <a:srgbClr val="FFFFFF"/>
                          </a:highlight>
                          <a:latin typeface="Georgia"/>
                        </a:rPr>
                        <a:t>Draw conclusions based on the text. </a:t>
                      </a:r>
                    </a:p>
                    <a:p>
                      <a:pPr marL="285750" lvl="0" indent="-285750" algn="l">
                        <a:lnSpc>
                          <a:spcPct val="100000"/>
                        </a:lnSpc>
                        <a:spcBef>
                          <a:spcPts val="0"/>
                        </a:spcBef>
                        <a:spcAft>
                          <a:spcPts val="0"/>
                        </a:spcAft>
                        <a:buFont typeface="+mj-lt"/>
                        <a:buAutoNum type="alphaLcPeriod" startAt="7"/>
                      </a:pPr>
                      <a:r>
                        <a:rPr lang="en-US" sz="1100" b="0" i="0" u="none" strike="noStrike" noProof="0" dirty="0">
                          <a:solidFill>
                            <a:schemeClr val="accent1"/>
                          </a:solidFill>
                          <a:effectLst/>
                          <a:highlight>
                            <a:srgbClr val="FFFFFF"/>
                          </a:highlight>
                          <a:latin typeface="Georgia"/>
                        </a:rPr>
                        <a:t>Read and reread familiar stories and poems with fluency, accuracy, and meaningful expression. </a:t>
                      </a:r>
                    </a:p>
                    <a:p>
                      <a:pPr marL="285750" lvl="0" indent="-285750" algn="l">
                        <a:lnSpc>
                          <a:spcPct val="100000"/>
                        </a:lnSpc>
                        <a:spcBef>
                          <a:spcPts val="0"/>
                        </a:spcBef>
                        <a:spcAft>
                          <a:spcPts val="0"/>
                        </a:spcAft>
                        <a:buFont typeface="+mj-lt"/>
                        <a:buAutoNum type="alphaLcPeriod" startAt="7"/>
                      </a:pPr>
                      <a:endParaRPr lang="en-US" sz="1100" b="0" i="0" u="none" strike="noStrike" noProof="0" dirty="0">
                        <a:solidFill>
                          <a:schemeClr val="accent1"/>
                        </a:solidFill>
                        <a:effectLst/>
                        <a:highlight>
                          <a:srgbClr val="FFFFFF"/>
                        </a:highlight>
                        <a:latin typeface="Georgia"/>
                      </a:endParaRPr>
                    </a:p>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2.9 The student will read and demonstrate comprehension of nonfiction texts. </a:t>
                      </a:r>
                      <a:endParaRPr lang="en-US" sz="1400" dirty="0">
                        <a:solidFill>
                          <a:schemeClr val="accent1"/>
                        </a:solidFill>
                        <a:highlight>
                          <a:srgbClr val="FFFFFF"/>
                        </a:highlight>
                        <a:latin typeface="Georgia"/>
                      </a:endParaRPr>
                    </a:p>
                    <a:p>
                      <a:pPr marL="285750" lvl="0" indent="-285750" algn="l">
                        <a:lnSpc>
                          <a:spcPct val="100000"/>
                        </a:lnSpc>
                        <a:spcBef>
                          <a:spcPts val="0"/>
                        </a:spcBef>
                        <a:spcAft>
                          <a:spcPts val="0"/>
                        </a:spcAft>
                        <a:buFont typeface="+mj-lt"/>
                        <a:buAutoNum type="alphaLcPeriod" startAt="2"/>
                      </a:pPr>
                      <a:r>
                        <a:rPr lang="en-US" sz="1100" b="0" i="0" u="none" strike="noStrike" noProof="0" dirty="0">
                          <a:solidFill>
                            <a:schemeClr val="accent1"/>
                          </a:solidFill>
                          <a:effectLst/>
                          <a:highlight>
                            <a:srgbClr val="FFFFFF"/>
                          </a:highlight>
                          <a:latin typeface="Georgia"/>
                        </a:rPr>
                        <a:t>Make and confirm predictions. </a:t>
                      </a:r>
                    </a:p>
                    <a:p>
                      <a:pPr marL="285750" lvl="0" indent="-285750" algn="l">
                        <a:lnSpc>
                          <a:spcPct val="100000"/>
                        </a:lnSpc>
                        <a:spcBef>
                          <a:spcPts val="0"/>
                        </a:spcBef>
                        <a:spcAft>
                          <a:spcPts val="0"/>
                        </a:spcAft>
                        <a:buFont typeface="+mj-lt"/>
                        <a:buAutoNum type="alphaLcPeriod" startAt="4"/>
                      </a:pPr>
                      <a:r>
                        <a:rPr lang="en-US" sz="1100" b="0" i="0" u="none" strike="noStrike" noProof="0" dirty="0">
                          <a:solidFill>
                            <a:schemeClr val="accent1"/>
                          </a:solidFill>
                          <a:effectLst/>
                          <a:highlight>
                            <a:srgbClr val="FFFFFF"/>
                          </a:highlight>
                          <a:latin typeface="Georgia"/>
                        </a:rPr>
                        <a:t>Set purpose for reading. </a:t>
                      </a:r>
                    </a:p>
                    <a:p>
                      <a:pPr marL="285750" lvl="0" indent="-285750" algn="l">
                        <a:lnSpc>
                          <a:spcPct val="100000"/>
                        </a:lnSpc>
                        <a:spcBef>
                          <a:spcPts val="0"/>
                        </a:spcBef>
                        <a:spcAft>
                          <a:spcPts val="0"/>
                        </a:spcAft>
                        <a:buFont typeface="+mj-lt"/>
                        <a:buAutoNum type="alphaLcPeriod" startAt="6"/>
                      </a:pPr>
                      <a:r>
                        <a:rPr lang="en-US" sz="1100" b="0" i="0" u="none" strike="noStrike" noProof="0" dirty="0">
                          <a:solidFill>
                            <a:schemeClr val="accent1"/>
                          </a:solidFill>
                          <a:effectLst/>
                          <a:highlight>
                            <a:srgbClr val="FFFFFF"/>
                          </a:highlight>
                          <a:latin typeface="Georgia"/>
                        </a:rPr>
                        <a:t>Identify the main idea. </a:t>
                      </a:r>
                    </a:p>
                    <a:p>
                      <a:pPr marL="285750" lvl="0" indent="-285750" algn="l">
                        <a:lnSpc>
                          <a:spcPct val="100000"/>
                        </a:lnSpc>
                        <a:spcBef>
                          <a:spcPts val="0"/>
                        </a:spcBef>
                        <a:spcAft>
                          <a:spcPts val="0"/>
                        </a:spcAft>
                        <a:buFont typeface="+mj-lt"/>
                        <a:buAutoNum type="alphaLcPeriod" startAt="6"/>
                      </a:pPr>
                      <a:r>
                        <a:rPr lang="en-US" sz="1100" b="0" i="0" u="none" strike="noStrike" noProof="0" dirty="0">
                          <a:solidFill>
                            <a:schemeClr val="accent1"/>
                          </a:solidFill>
                          <a:effectLst/>
                          <a:highlight>
                            <a:srgbClr val="FFFFFF"/>
                          </a:highlight>
                          <a:latin typeface="Georgia"/>
                        </a:rPr>
                        <a:t>Draw conclusions based on the text. </a:t>
                      </a:r>
                    </a:p>
                    <a:p>
                      <a:pPr marL="285750" lvl="0" indent="-285750" algn="l">
                        <a:lnSpc>
                          <a:spcPct val="100000"/>
                        </a:lnSpc>
                        <a:spcBef>
                          <a:spcPts val="0"/>
                        </a:spcBef>
                        <a:spcAft>
                          <a:spcPts val="0"/>
                        </a:spcAft>
                        <a:buFont typeface="+mj-lt"/>
                        <a:buAutoNum type="alphaLcPeriod" startAt="6"/>
                      </a:pPr>
                      <a:r>
                        <a:rPr lang="en-US" sz="1100" b="0" i="0" u="none" strike="noStrike" noProof="0" dirty="0">
                          <a:solidFill>
                            <a:schemeClr val="accent1"/>
                          </a:solidFill>
                          <a:effectLst/>
                          <a:highlight>
                            <a:srgbClr val="FFFFFF"/>
                          </a:highlight>
                          <a:latin typeface="Georgia"/>
                        </a:rPr>
                        <a:t>Read and reread familiar texts with fluency, accuracy, and meaningful expression. </a:t>
                      </a:r>
                      <a:endParaRPr lang="en-US" sz="1400" b="1" i="0" u="none" strike="noStrike" noProof="0" dirty="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dirty="0">
                        <a:solidFill>
                          <a:schemeClr val="accent1"/>
                        </a:solidFill>
                        <a:latin typeface="Georgia"/>
                      </a:endParaRPr>
                    </a:p>
                    <a:p>
                      <a:pPr fontAlgn="t"/>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2.DSR- The student will build knowledge and comprehension skills from reading and listening to a range of challenging, content-rich texts.  This includes fluently reading and gathering evidence from grade-level complex texts and reading widely (through read alouds) on topics to gain purposeful knowledge and vocabulary. </a:t>
                      </a:r>
                      <a:endParaRPr lang="en-US" sz="1400" b="1" dirty="0">
                        <a:solidFill>
                          <a:schemeClr val="accent1"/>
                        </a:solidFill>
                        <a:latin typeface="Georgia"/>
                      </a:endParaRPr>
                    </a:p>
                    <a:p>
                      <a:pPr marL="285750" lvl="0" indent="-285750" algn="l">
                        <a:lnSpc>
                          <a:spcPct val="100000"/>
                        </a:lnSpc>
                        <a:spcBef>
                          <a:spcPts val="0"/>
                        </a:spcBef>
                        <a:spcAft>
                          <a:spcPts val="0"/>
                        </a:spcAft>
                        <a:buAutoNum type="alphaUcPeriod"/>
                      </a:pPr>
                      <a:r>
                        <a:rPr lang="en-US" sz="1200" b="0" i="0" u="none" strike="noStrike" noProof="0" dirty="0">
                          <a:solidFill>
                            <a:schemeClr val="accent1"/>
                          </a:solidFill>
                          <a:effectLst/>
                          <a:highlight>
                            <a:srgbClr val="FFFFFF"/>
                          </a:highlight>
                          <a:latin typeface="Georgia"/>
                        </a:rPr>
                        <a:t>Read a variety of grade-level text with accuracy, automaticity, appropriate rate, and meaningful expression in successive readings to support comprehension. Monitor while reading to confirm or self-correct word recognition and understanding as necessary </a:t>
                      </a:r>
                      <a:r>
                        <a:rPr lang="en-US" sz="1200" b="1" i="0" u="none" strike="noStrike" noProof="0" dirty="0">
                          <a:solidFill>
                            <a:schemeClr val="accent1"/>
                          </a:solidFill>
                          <a:effectLst/>
                          <a:highlight>
                            <a:srgbClr val="FFFFFF"/>
                          </a:highlight>
                          <a:latin typeface="Georgia"/>
                        </a:rPr>
                        <a:t>(Reading Fluency, K-12)</a:t>
                      </a:r>
                      <a:r>
                        <a:rPr lang="en-US" sz="1200" b="0" i="0" u="none" strike="noStrike" noProof="0" dirty="0">
                          <a:solidFill>
                            <a:schemeClr val="accent1"/>
                          </a:solidFill>
                          <a:effectLst/>
                          <a:highlight>
                            <a:srgbClr val="FFFFFF"/>
                          </a:highlight>
                          <a:latin typeface="Georgia"/>
                        </a:rPr>
                        <a:t>.</a:t>
                      </a:r>
                    </a:p>
                    <a:p>
                      <a:pPr marL="285750" lvl="0" indent="-285750" algn="l">
                        <a:lnSpc>
                          <a:spcPct val="100000"/>
                        </a:lnSpc>
                        <a:spcBef>
                          <a:spcPts val="0"/>
                        </a:spcBef>
                        <a:spcAft>
                          <a:spcPts val="0"/>
                        </a:spcAft>
                        <a:buAutoNum type="alphaUcPeriod"/>
                      </a:pPr>
                      <a:r>
                        <a:rPr lang="en-US" sz="1200" b="0" i="0" u="none" strike="noStrike" noProof="0" dirty="0">
                          <a:solidFill>
                            <a:schemeClr val="accent1"/>
                          </a:solidFill>
                          <a:effectLst/>
                          <a:highlight>
                            <a:srgbClr val="FFFFFF"/>
                          </a:highlight>
                          <a:latin typeface="Georgia"/>
                        </a:rPr>
                        <a:t>Proficiently read and comprehend texts from a variety of literary forms that exhibit complexity at the lower range of the grades 2-3 band (See the Quantitative and Qualitative Analysis charts for determining complexity in the Appendix.) </a:t>
                      </a:r>
                      <a:r>
                        <a:rPr lang="en-US" sz="1200" b="1" i="0" u="none" strike="noStrike" noProof="0" dirty="0">
                          <a:solidFill>
                            <a:schemeClr val="accent1"/>
                          </a:solidFill>
                          <a:effectLst/>
                          <a:highlight>
                            <a:srgbClr val="FFFFFF"/>
                          </a:highlight>
                          <a:latin typeface="Georgia"/>
                        </a:rPr>
                        <a:t>(Text Complexity, 2-12)</a:t>
                      </a:r>
                      <a:r>
                        <a:rPr lang="en-US" sz="1200" b="0" i="0" u="none" strike="noStrike" noProof="0" dirty="0">
                          <a:solidFill>
                            <a:schemeClr val="accent1"/>
                          </a:solidFill>
                          <a:effectLst/>
                          <a:highlight>
                            <a:srgbClr val="FFFFFF"/>
                          </a:highlight>
                          <a:latin typeface="Georgia"/>
                        </a:rPr>
                        <a:t>.</a:t>
                      </a:r>
                      <a:endParaRPr lang="en-US" sz="1200" dirty="0">
                        <a:latin typeface="Georgia"/>
                      </a:endParaRPr>
                    </a:p>
                    <a:p>
                      <a:pPr marL="285750" lvl="0" indent="-285750" algn="l">
                        <a:lnSpc>
                          <a:spcPct val="100000"/>
                        </a:lnSpc>
                        <a:spcBef>
                          <a:spcPts val="0"/>
                        </a:spcBef>
                        <a:spcAft>
                          <a:spcPts val="0"/>
                        </a:spcAft>
                        <a:buClr>
                          <a:srgbClr val="003C71"/>
                        </a:buClr>
                        <a:buAutoNum type="alphaUcPeriod"/>
                      </a:pPr>
                      <a:endParaRPr lang="en-US" dirty="0">
                        <a:latin typeface="Georgia"/>
                      </a:endParaRPr>
                    </a:p>
                    <a:p>
                      <a:pPr lvl="0" indent="0">
                        <a:spcBef>
                          <a:spcPts val="0"/>
                        </a:spcBef>
                        <a:spcAft>
                          <a:spcPts val="0"/>
                        </a:spcAft>
                        <a:buClr>
                          <a:srgbClr val="003C71"/>
                        </a:buClr>
                        <a:buNone/>
                      </a:pPr>
                      <a:endParaRPr lang="en-US" dirty="0">
                        <a:solidFill>
                          <a:schemeClr val="accent1"/>
                        </a:solidFill>
                        <a:latin typeface="Georgia"/>
                      </a:endParaRPr>
                    </a:p>
                    <a:p>
                      <a:pPr marL="52070" indent="-287020" rtl="0" fontAlgn="t">
                        <a:spcBef>
                          <a:spcPts val="0"/>
                        </a:spcBef>
                        <a:spcAft>
                          <a:spcPts val="0"/>
                        </a:spcAft>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4965174"/>
            <a:ext cx="11456505" cy="1892826"/>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Georgia"/>
              </a:rPr>
              <a:t> </a:t>
            </a:r>
            <a:br>
              <a:rPr lang="en-US" dirty="0">
                <a:latin typeface="Georgia"/>
              </a:rPr>
            </a:br>
            <a:r>
              <a:rPr lang="en-US" sz="1600" b="1" u="sng" dirty="0">
                <a:solidFill>
                  <a:srgbClr val="FFFFFF"/>
                </a:solidFill>
                <a:latin typeface="Georgia"/>
                <a:cs typeface="Calibri"/>
              </a:rPr>
              <a:t>Revisions</a:t>
            </a:r>
            <a:r>
              <a:rPr lang="en-US" sz="1600" b="1" dirty="0">
                <a:solidFill>
                  <a:srgbClr val="FFFFFF"/>
                </a:solidFill>
                <a:latin typeface="Georgia"/>
                <a:cs typeface="Calibri"/>
              </a:rPr>
              <a:t>:</a:t>
            </a:r>
          </a:p>
          <a:p>
            <a:pPr marL="52388" lvl="1" indent="-52388">
              <a:buFont typeface="Arial"/>
              <a:buChar char="•"/>
            </a:pPr>
            <a:r>
              <a:rPr lang="en-US" sz="1600" b="1" dirty="0">
                <a:solidFill>
                  <a:srgbClr val="FFFFFF"/>
                </a:solidFill>
                <a:latin typeface="Georgia"/>
                <a:cs typeface="Arial"/>
              </a:rPr>
              <a:t>2.DSR A- Combines skills addressed in 2.7i and 2.8h from the 2017 English Standards of Learning; provides more specific indicators of fluent reading, such as accuracy, automaticity, appropriate rate, and meaningful expression. </a:t>
            </a:r>
          </a:p>
          <a:p>
            <a:pPr marL="52388" lvl="1" indent="-52388">
              <a:buFont typeface="Arial"/>
              <a:buChar char="•"/>
            </a:pPr>
            <a:r>
              <a:rPr lang="en-US" sz="1600" b="1" dirty="0">
                <a:solidFill>
                  <a:srgbClr val="FFFFFF"/>
                </a:solidFill>
                <a:latin typeface="Georgia"/>
                <a:cs typeface="Arial"/>
              </a:rPr>
              <a:t>2.DSR B- Addresses 2.4 from the 2017 English Standards of Learning; provides more specificity on appropriate grade level text complexity to be used with the Text Complexity chart in the appendix. </a:t>
            </a:r>
          </a:p>
          <a:p>
            <a:pPr marL="0" lvl="1"/>
            <a:endParaRPr lang="en-US" sz="1000" b="1" dirty="0">
              <a:solidFill>
                <a:srgbClr val="FFFFFF"/>
              </a:solidFill>
              <a:latin typeface="Georgia"/>
              <a:cs typeface="Arial"/>
            </a:endParaRPr>
          </a:p>
        </p:txBody>
      </p:sp>
      <p:sp>
        <p:nvSpPr>
          <p:cNvPr id="2" name="TextBox 2">
            <a:extLst>
              <a:ext uri="{FF2B5EF4-FFF2-40B4-BE49-F238E27FC236}">
                <a16:creationId xmlns:a16="http://schemas.microsoft.com/office/drawing/2014/main" id="{44F8C66B-EBCC-62A1-17BB-D49A6F89997F}"/>
              </a:ext>
            </a:extLst>
          </p:cNvPr>
          <p:cNvSpPr txBox="1"/>
          <p:nvPr/>
        </p:nvSpPr>
        <p:spPr>
          <a:xfrm>
            <a:off x="4112587" y="39985"/>
            <a:ext cx="396240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latin typeface="+mj-lt"/>
              </a:rPr>
              <a:t>DSR Slide 1 of 2</a:t>
            </a:r>
          </a:p>
        </p:txBody>
      </p:sp>
      <p:pic>
        <p:nvPicPr>
          <p:cNvPr id="3" name="Recorded Sound">
            <a:hlinkClick r:id="" action="ppaction://media"/>
            <a:extLst>
              <a:ext uri="{FF2B5EF4-FFF2-40B4-BE49-F238E27FC236}">
                <a16:creationId xmlns:a16="http://schemas.microsoft.com/office/drawing/2014/main" id="{4F209547-BF6F-4BFE-8A1E-C8BA805EC0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303" y="39985"/>
            <a:ext cx="609600" cy="609600"/>
          </a:xfrm>
          <a:prstGeom prst="rect">
            <a:avLst/>
          </a:prstGeom>
        </p:spPr>
      </p:pic>
    </p:spTree>
    <p:extLst>
      <p:ext uri="{BB962C8B-B14F-4D97-AF65-F5344CB8AC3E}">
        <p14:creationId xmlns:p14="http://schemas.microsoft.com/office/powerpoint/2010/main" val="98176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15</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80687901"/>
              </p:ext>
            </p:extLst>
          </p:nvPr>
        </p:nvGraphicFramePr>
        <p:xfrm>
          <a:off x="353391" y="423194"/>
          <a:ext cx="11452080" cy="54864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2.4 The student will use phonetic strategies when reading and spelling. </a:t>
                      </a:r>
                      <a:endParaRPr lang="en-US" dirty="0">
                        <a:solidFill>
                          <a:schemeClr val="accent1"/>
                        </a:solidFill>
                        <a:latin typeface="Georgia"/>
                      </a:endParaRPr>
                    </a:p>
                    <a:p>
                      <a:pPr marL="285750" lvl="0" indent="-285750" algn="l">
                        <a:lnSpc>
                          <a:spcPct val="100000"/>
                        </a:lnSpc>
                        <a:spcBef>
                          <a:spcPts val="0"/>
                        </a:spcBef>
                        <a:spcAft>
                          <a:spcPts val="0"/>
                        </a:spcAft>
                        <a:buFont typeface="+mj-lt"/>
                        <a:buAutoNum type="alphaLcPeriod" startAt="4"/>
                      </a:pPr>
                      <a:r>
                        <a:rPr lang="en-US" sz="1100" b="0" i="0" u="none" strike="noStrike" noProof="0" dirty="0">
                          <a:solidFill>
                            <a:schemeClr val="accent1"/>
                          </a:solidFill>
                          <a:effectLst/>
                          <a:highlight>
                            <a:srgbClr val="FFFFFF"/>
                          </a:highlight>
                          <a:latin typeface="Georgia"/>
                        </a:rPr>
                        <a:t>Apply decoding strategies to confirm or correct while reading. </a:t>
                      </a:r>
                      <a:endParaRPr lang="en-US" dirty="0">
                        <a:latin typeface="Georgia"/>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Georgia"/>
                      </a:endParaRPr>
                    </a:p>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2.8 The student will read and demonstrate comprehension of fictional texts.  </a:t>
                      </a:r>
                      <a:endParaRPr lang="en-US" sz="1400" dirty="0">
                        <a:solidFill>
                          <a:schemeClr val="accent1"/>
                        </a:solidFill>
                        <a:highlight>
                          <a:srgbClr val="FFFFFF"/>
                        </a:highlight>
                        <a:latin typeface="Georgia"/>
                      </a:endParaRPr>
                    </a:p>
                    <a:p>
                      <a:pPr marL="285750" lvl="0" indent="-285750" algn="l">
                        <a:lnSpc>
                          <a:spcPct val="100000"/>
                        </a:lnSpc>
                        <a:spcBef>
                          <a:spcPts val="0"/>
                        </a:spcBef>
                        <a:spcAft>
                          <a:spcPts val="0"/>
                        </a:spcAft>
                        <a:buFont typeface="+mj-lt"/>
                        <a:buAutoNum type="alphaLcPeriod"/>
                      </a:pPr>
                      <a:r>
                        <a:rPr lang="en-US" sz="1100" b="0" i="0" u="none" strike="noStrike" noProof="0" dirty="0">
                          <a:solidFill>
                            <a:schemeClr val="accent1"/>
                          </a:solidFill>
                          <a:effectLst/>
                          <a:highlight>
                            <a:srgbClr val="FFFFFF"/>
                          </a:highlight>
                          <a:latin typeface="Georgia"/>
                        </a:rPr>
                        <a:t>Make and confirm predictions. </a:t>
                      </a:r>
                    </a:p>
                    <a:p>
                      <a:pPr marL="285750" lvl="0" indent="-285750" algn="l">
                        <a:lnSpc>
                          <a:spcPct val="100000"/>
                        </a:lnSpc>
                        <a:spcBef>
                          <a:spcPts val="0"/>
                        </a:spcBef>
                        <a:spcAft>
                          <a:spcPts val="0"/>
                        </a:spcAft>
                        <a:buFont typeface="+mj-lt"/>
                        <a:buAutoNum type="alphaLcPeriod"/>
                      </a:pPr>
                      <a:r>
                        <a:rPr lang="en-US" sz="1100" b="0" i="0" u="none" strike="noStrike" noProof="0" dirty="0">
                          <a:solidFill>
                            <a:schemeClr val="accent1"/>
                          </a:solidFill>
                          <a:effectLst/>
                          <a:highlight>
                            <a:srgbClr val="FFFFFF"/>
                          </a:highlight>
                          <a:latin typeface="Georgia"/>
                        </a:rPr>
                        <a:t>Connect previous experiences to new texts. </a:t>
                      </a:r>
                    </a:p>
                    <a:p>
                      <a:pPr marL="285750" lvl="0" indent="-285750" algn="l">
                        <a:lnSpc>
                          <a:spcPct val="100000"/>
                        </a:lnSpc>
                        <a:spcBef>
                          <a:spcPts val="0"/>
                        </a:spcBef>
                        <a:spcAft>
                          <a:spcPts val="0"/>
                        </a:spcAft>
                        <a:buFont typeface="+mj-lt"/>
                        <a:buAutoNum type="alphaLcPeriod"/>
                      </a:pPr>
                      <a:r>
                        <a:rPr lang="en-US" sz="1100" b="0" i="0" u="none" strike="noStrike" noProof="0" dirty="0">
                          <a:solidFill>
                            <a:schemeClr val="accent1"/>
                          </a:solidFill>
                          <a:effectLst/>
                          <a:highlight>
                            <a:srgbClr val="FFFFFF"/>
                          </a:highlight>
                          <a:latin typeface="Georgia"/>
                        </a:rPr>
                        <a:t>Ask and answer questions using the text for support. </a:t>
                      </a:r>
                    </a:p>
                    <a:p>
                      <a:pPr marL="285750" lvl="0" indent="-285750" algn="l">
                        <a:lnSpc>
                          <a:spcPct val="100000"/>
                        </a:lnSpc>
                        <a:spcBef>
                          <a:spcPts val="0"/>
                        </a:spcBef>
                        <a:spcAft>
                          <a:spcPts val="0"/>
                        </a:spcAft>
                        <a:buFont typeface="+mj-lt"/>
                        <a:buAutoNum type="alphaLcPeriod"/>
                      </a:pPr>
                      <a:r>
                        <a:rPr lang="en-US" sz="1100" b="0" i="0" u="none" strike="noStrike" noProof="0" dirty="0">
                          <a:solidFill>
                            <a:schemeClr val="accent1"/>
                          </a:solidFill>
                          <a:effectLst/>
                          <a:highlight>
                            <a:srgbClr val="FFFFFF"/>
                          </a:highlight>
                          <a:latin typeface="Georgia"/>
                        </a:rPr>
                        <a:t>Describe characters, setting, and plot events in fiction and poetry. </a:t>
                      </a:r>
                    </a:p>
                    <a:p>
                      <a:pPr marL="285750" lvl="0" indent="-285750" algn="l">
                        <a:lnSpc>
                          <a:spcPct val="100000"/>
                        </a:lnSpc>
                        <a:spcBef>
                          <a:spcPts val="0"/>
                        </a:spcBef>
                        <a:spcAft>
                          <a:spcPts val="0"/>
                        </a:spcAft>
                        <a:buFont typeface="+mj-lt"/>
                        <a:buAutoNum type="alphaLcPeriod" startAt="7"/>
                      </a:pPr>
                      <a:r>
                        <a:rPr lang="en-US" sz="1100" b="0" i="0" u="none" strike="noStrike" noProof="0" dirty="0">
                          <a:solidFill>
                            <a:schemeClr val="accent1"/>
                          </a:solidFill>
                          <a:effectLst/>
                          <a:highlight>
                            <a:srgbClr val="FFFFFF"/>
                          </a:highlight>
                          <a:latin typeface="Georgia"/>
                        </a:rPr>
                        <a:t>Summarize stories and events with beginning, middle, and end in the correct sequence. </a:t>
                      </a:r>
                    </a:p>
                    <a:p>
                      <a:pPr marL="285750" lvl="0" indent="-285750" algn="l">
                        <a:lnSpc>
                          <a:spcPct val="100000"/>
                        </a:lnSpc>
                        <a:spcBef>
                          <a:spcPts val="0"/>
                        </a:spcBef>
                        <a:spcAft>
                          <a:spcPts val="0"/>
                        </a:spcAft>
                        <a:buFont typeface="+mj-lt"/>
                        <a:buAutoNum type="alphaLcPeriod" startAt="7"/>
                      </a:pPr>
                      <a:r>
                        <a:rPr lang="en-US" sz="1100" b="0" i="0" u="none" strike="noStrike" noProof="0" dirty="0">
                          <a:solidFill>
                            <a:schemeClr val="accent1"/>
                          </a:solidFill>
                          <a:effectLst/>
                          <a:highlight>
                            <a:srgbClr val="FFFFFF"/>
                          </a:highlight>
                          <a:latin typeface="Georgia"/>
                        </a:rPr>
                        <a:t>Draw conclusions based on the text. </a:t>
                      </a:r>
                    </a:p>
                    <a:p>
                      <a:pPr marL="285750" lvl="0" indent="-285750" algn="l">
                        <a:lnSpc>
                          <a:spcPct val="100000"/>
                        </a:lnSpc>
                        <a:spcBef>
                          <a:spcPts val="0"/>
                        </a:spcBef>
                        <a:spcAft>
                          <a:spcPts val="0"/>
                        </a:spcAft>
                        <a:buFont typeface="+mj-lt"/>
                        <a:buAutoNum type="alphaLcPeriod" startAt="7"/>
                      </a:pPr>
                      <a:r>
                        <a:rPr lang="en-US" sz="1100" b="0" i="0" u="none" strike="noStrike" noProof="0" dirty="0">
                          <a:solidFill>
                            <a:schemeClr val="accent1"/>
                          </a:solidFill>
                          <a:effectLst/>
                          <a:highlight>
                            <a:srgbClr val="FFFFFF"/>
                          </a:highlight>
                          <a:latin typeface="Georgia"/>
                        </a:rPr>
                        <a:t>Read and reread familiar stories and poems with fluency, accuracy, and meaningful expression. </a:t>
                      </a:r>
                    </a:p>
                    <a:p>
                      <a:pPr marL="285750" lvl="0" indent="-285750" algn="l">
                        <a:lnSpc>
                          <a:spcPct val="100000"/>
                        </a:lnSpc>
                        <a:spcBef>
                          <a:spcPts val="0"/>
                        </a:spcBef>
                        <a:spcAft>
                          <a:spcPts val="0"/>
                        </a:spcAft>
                        <a:buFont typeface="+mj-lt"/>
                        <a:buAutoNum type="alphaLcPeriod" startAt="7"/>
                      </a:pPr>
                      <a:endParaRPr lang="en-US" sz="1100" b="0" i="0" u="none" strike="noStrike" noProof="0" dirty="0">
                        <a:solidFill>
                          <a:schemeClr val="accent1"/>
                        </a:solidFill>
                        <a:effectLst/>
                        <a:highlight>
                          <a:srgbClr val="FFFFFF"/>
                        </a:highlight>
                        <a:latin typeface="Georgia"/>
                      </a:endParaRPr>
                    </a:p>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2.9 The student will read and demonstrate comprehension of nonfiction texts. </a:t>
                      </a:r>
                      <a:endParaRPr lang="en-US" sz="1400" dirty="0">
                        <a:solidFill>
                          <a:schemeClr val="accent1"/>
                        </a:solidFill>
                        <a:highlight>
                          <a:srgbClr val="FFFFFF"/>
                        </a:highlight>
                        <a:latin typeface="Georgia"/>
                      </a:endParaRPr>
                    </a:p>
                    <a:p>
                      <a:pPr marL="285750" lvl="0" indent="-285750" algn="l">
                        <a:lnSpc>
                          <a:spcPct val="100000"/>
                        </a:lnSpc>
                        <a:spcBef>
                          <a:spcPts val="0"/>
                        </a:spcBef>
                        <a:spcAft>
                          <a:spcPts val="0"/>
                        </a:spcAft>
                        <a:buFont typeface="+mj-lt"/>
                        <a:buAutoNum type="alphaLcPeriod" startAt="2"/>
                      </a:pPr>
                      <a:r>
                        <a:rPr lang="en-US" sz="1100" b="0" i="0" u="none" strike="noStrike" noProof="0" dirty="0">
                          <a:solidFill>
                            <a:schemeClr val="accent1"/>
                          </a:solidFill>
                          <a:effectLst/>
                          <a:highlight>
                            <a:srgbClr val="FFFFFF"/>
                          </a:highlight>
                          <a:latin typeface="Georgia"/>
                        </a:rPr>
                        <a:t>Make and confirm predictions. </a:t>
                      </a:r>
                    </a:p>
                    <a:p>
                      <a:pPr marL="285750" lvl="0" indent="-285750" algn="l">
                        <a:lnSpc>
                          <a:spcPct val="100000"/>
                        </a:lnSpc>
                        <a:spcBef>
                          <a:spcPts val="0"/>
                        </a:spcBef>
                        <a:spcAft>
                          <a:spcPts val="0"/>
                        </a:spcAft>
                        <a:buFont typeface="+mj-lt"/>
                        <a:buAutoNum type="alphaLcPeriod" startAt="4"/>
                      </a:pPr>
                      <a:r>
                        <a:rPr lang="en-US" sz="1100" b="0" i="0" u="none" strike="noStrike" noProof="0" dirty="0">
                          <a:solidFill>
                            <a:schemeClr val="accent1"/>
                          </a:solidFill>
                          <a:effectLst/>
                          <a:highlight>
                            <a:srgbClr val="FFFFFF"/>
                          </a:highlight>
                          <a:latin typeface="Georgia"/>
                        </a:rPr>
                        <a:t>Set purpose for reading. </a:t>
                      </a:r>
                    </a:p>
                    <a:p>
                      <a:pPr marL="285750" lvl="0" indent="-285750" algn="l">
                        <a:lnSpc>
                          <a:spcPct val="100000"/>
                        </a:lnSpc>
                        <a:spcBef>
                          <a:spcPts val="0"/>
                        </a:spcBef>
                        <a:spcAft>
                          <a:spcPts val="0"/>
                        </a:spcAft>
                        <a:buFont typeface="+mj-lt"/>
                        <a:buAutoNum type="alphaLcPeriod" startAt="6"/>
                      </a:pPr>
                      <a:r>
                        <a:rPr lang="en-US" sz="1100" b="0" i="0" u="none" strike="noStrike" noProof="0" dirty="0">
                          <a:solidFill>
                            <a:schemeClr val="accent1"/>
                          </a:solidFill>
                          <a:effectLst/>
                          <a:highlight>
                            <a:srgbClr val="FFFFFF"/>
                          </a:highlight>
                          <a:latin typeface="Georgia"/>
                        </a:rPr>
                        <a:t>Identify the main idea. </a:t>
                      </a:r>
                    </a:p>
                    <a:p>
                      <a:pPr marL="285750" lvl="0" indent="-285750" algn="l">
                        <a:lnSpc>
                          <a:spcPct val="100000"/>
                        </a:lnSpc>
                        <a:spcBef>
                          <a:spcPts val="0"/>
                        </a:spcBef>
                        <a:spcAft>
                          <a:spcPts val="0"/>
                        </a:spcAft>
                        <a:buFont typeface="+mj-lt"/>
                        <a:buAutoNum type="alphaLcPeriod" startAt="6"/>
                      </a:pPr>
                      <a:r>
                        <a:rPr lang="en-US" sz="1100" b="0" i="0" u="none" strike="noStrike" noProof="0" dirty="0">
                          <a:solidFill>
                            <a:schemeClr val="accent1"/>
                          </a:solidFill>
                          <a:effectLst/>
                          <a:highlight>
                            <a:srgbClr val="FFFFFF"/>
                          </a:highlight>
                          <a:latin typeface="Georgia"/>
                        </a:rPr>
                        <a:t>Draw conclusions based on the text. </a:t>
                      </a:r>
                    </a:p>
                    <a:p>
                      <a:pPr marL="285750" lvl="0" indent="-285750" algn="l">
                        <a:lnSpc>
                          <a:spcPct val="100000"/>
                        </a:lnSpc>
                        <a:spcBef>
                          <a:spcPts val="0"/>
                        </a:spcBef>
                        <a:spcAft>
                          <a:spcPts val="0"/>
                        </a:spcAft>
                        <a:buFont typeface="+mj-lt"/>
                        <a:buAutoNum type="alphaLcPeriod" startAt="6"/>
                      </a:pPr>
                      <a:r>
                        <a:rPr lang="en-US" sz="1100" b="0" i="0" u="none" strike="noStrike" noProof="0" dirty="0">
                          <a:solidFill>
                            <a:schemeClr val="accent1"/>
                          </a:solidFill>
                          <a:effectLst/>
                          <a:highlight>
                            <a:srgbClr val="FFFFFF"/>
                          </a:highlight>
                          <a:latin typeface="Georgia"/>
                        </a:rPr>
                        <a:t>Read and reread familiar texts with fluency, accuracy, and meaningful expression. </a:t>
                      </a:r>
                      <a:endParaRPr lang="en-US" sz="1400" b="1" i="0" u="none" strike="noStrike" noProof="0" dirty="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dirty="0">
                        <a:solidFill>
                          <a:schemeClr val="accent1"/>
                        </a:solidFill>
                        <a:latin typeface="Georgia"/>
                      </a:endParaRPr>
                    </a:p>
                    <a:p>
                      <a:pPr fontAlgn="t"/>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2.DSR- The student will build knowledge and comprehension skills from reading and listening to a range of challenging, content-rich texts.  This includes fluently reading and gathering evidence from grade-level complex texts and reading widely (through read alouds) on topics to gain purposeful knowledge and vocabulary. </a:t>
                      </a:r>
                      <a:endParaRPr lang="en-US" sz="1400" b="1" dirty="0">
                        <a:solidFill>
                          <a:schemeClr val="accent1"/>
                        </a:solidFill>
                        <a:latin typeface="Georgia"/>
                      </a:endParaRPr>
                    </a:p>
                    <a:p>
                      <a:pPr marL="285750" lvl="0" indent="-285750" algn="l">
                        <a:lnSpc>
                          <a:spcPct val="100000"/>
                        </a:lnSpc>
                        <a:spcBef>
                          <a:spcPts val="0"/>
                        </a:spcBef>
                        <a:spcAft>
                          <a:spcPts val="0"/>
                        </a:spcAft>
                        <a:buFont typeface="+mj-lt"/>
                        <a:buAutoNum type="alphaUcPeriod" startAt="3"/>
                      </a:pPr>
                      <a:r>
                        <a:rPr lang="en-US" sz="1100" b="0" i="0" u="none" strike="noStrike" noProof="0" dirty="0">
                          <a:solidFill>
                            <a:schemeClr val="accent1"/>
                          </a:solidFill>
                          <a:effectLst/>
                          <a:highlight>
                            <a:srgbClr val="FFFFFF"/>
                          </a:highlight>
                          <a:latin typeface="Georgia"/>
                        </a:rPr>
                        <a:t>When responding to text through discussion and/or writing, draw several pieces of evidence from read-alouds and grade level texts to support claims, conclusions, and inferences, including quoting and paraphrasing from texts accurately and tracing where relevant evidence is located </a:t>
                      </a:r>
                      <a:r>
                        <a:rPr lang="en-US" sz="1100" b="1" i="0" u="none" strike="noStrike" noProof="0" dirty="0">
                          <a:solidFill>
                            <a:schemeClr val="accent1"/>
                          </a:solidFill>
                          <a:effectLst/>
                          <a:highlight>
                            <a:srgbClr val="FFFFFF"/>
                          </a:highlight>
                          <a:latin typeface="Georgia"/>
                        </a:rPr>
                        <a:t>(Textual Evidence, K-12)</a:t>
                      </a:r>
                      <a:r>
                        <a:rPr lang="en-US" sz="1100" b="0" i="0" u="none" strike="noStrike" noProof="0" dirty="0">
                          <a:solidFill>
                            <a:schemeClr val="accent1"/>
                          </a:solidFill>
                          <a:effectLst/>
                          <a:highlight>
                            <a:srgbClr val="FFFFFF"/>
                          </a:highlight>
                          <a:latin typeface="Georgia"/>
                        </a:rPr>
                        <a:t>.</a:t>
                      </a:r>
                    </a:p>
                    <a:p>
                      <a:pPr marL="285750" lvl="0" indent="-285750" algn="l">
                        <a:lnSpc>
                          <a:spcPct val="100000"/>
                        </a:lnSpc>
                        <a:spcBef>
                          <a:spcPts val="0"/>
                        </a:spcBef>
                        <a:spcAft>
                          <a:spcPts val="0"/>
                        </a:spcAft>
                        <a:buAutoNum type="alphaUcPeriod" startAt="3"/>
                      </a:pPr>
                      <a:r>
                        <a:rPr lang="en-US" sz="1100" b="0" i="0" u="none" strike="noStrike" noProof="0" dirty="0">
                          <a:solidFill>
                            <a:schemeClr val="accent1"/>
                          </a:solidFill>
                          <a:effectLst/>
                          <a:highlight>
                            <a:srgbClr val="FFFFFF"/>
                          </a:highlight>
                          <a:latin typeface="Georgia"/>
                        </a:rPr>
                        <a:t>Regularly engage in listening to a series of conceptually related texts organized around topics of study to build knowledge and vocabulary. Use this background knowledge as context for new learning </a:t>
                      </a:r>
                      <a:r>
                        <a:rPr lang="en-US" sz="1100" b="1" i="0" u="none" strike="noStrike" noProof="0" dirty="0">
                          <a:solidFill>
                            <a:schemeClr val="accent1"/>
                          </a:solidFill>
                          <a:effectLst/>
                          <a:highlight>
                            <a:srgbClr val="FFFFFF"/>
                          </a:highlight>
                          <a:latin typeface="Georgia"/>
                        </a:rPr>
                        <a:t>(Deep Reading on Topics to Build Knowledge and Vocabulary, K-12)</a:t>
                      </a:r>
                      <a:r>
                        <a:rPr lang="en-US" sz="1100" b="0" i="0" u="none" strike="noStrike" noProof="0" dirty="0">
                          <a:solidFill>
                            <a:schemeClr val="accent1"/>
                          </a:solidFill>
                          <a:effectLst/>
                          <a:highlight>
                            <a:srgbClr val="FFFFFF"/>
                          </a:highlight>
                          <a:latin typeface="Georgia"/>
                        </a:rPr>
                        <a:t>.</a:t>
                      </a:r>
                    </a:p>
                    <a:p>
                      <a:pPr marL="225425" lvl="0" indent="-219075" algn="l">
                        <a:lnSpc>
                          <a:spcPct val="100000"/>
                        </a:lnSpc>
                        <a:spcBef>
                          <a:spcPts val="0"/>
                        </a:spcBef>
                        <a:spcAft>
                          <a:spcPts val="0"/>
                        </a:spcAft>
                        <a:buAutoNum type="alphaUcPeriod" startAt="3"/>
                      </a:pPr>
                      <a:r>
                        <a:rPr lang="en-US" sz="1100" b="0" i="0" u="none" strike="noStrike" noProof="0" dirty="0">
                          <a:solidFill>
                            <a:schemeClr val="accent1"/>
                          </a:solidFill>
                          <a:effectLst/>
                          <a:highlight>
                            <a:srgbClr val="FFFFFF"/>
                          </a:highlight>
                          <a:latin typeface="Georgia"/>
                        </a:rPr>
                        <a:t>  </a:t>
                      </a:r>
                      <a:r>
                        <a:rPr lang="en-US" sz="1100" b="1" i="0" u="none" strike="noStrike" noProof="0" dirty="0">
                          <a:solidFill>
                            <a:schemeClr val="accent1"/>
                          </a:solidFill>
                          <a:effectLst/>
                          <a:highlight>
                            <a:srgbClr val="FFFFFF"/>
                          </a:highlight>
                          <a:latin typeface="Georgia"/>
                        </a:rPr>
                        <a:t>(Reading Strategies, 3-12)</a:t>
                      </a:r>
                      <a:r>
                        <a:rPr lang="en-US" sz="1100" b="0" i="0" u="none" strike="noStrike" noProof="0" dirty="0">
                          <a:solidFill>
                            <a:schemeClr val="accent1"/>
                          </a:solidFill>
                          <a:effectLst/>
                          <a:highlight>
                            <a:srgbClr val="FFFFFF"/>
                          </a:highlight>
                          <a:latin typeface="Georgia"/>
                        </a:rPr>
                        <a:t>: Introduced in Grade Three. </a:t>
                      </a:r>
                    </a:p>
                    <a:p>
                      <a:pPr marL="225425" lvl="0" indent="-219075" algn="l">
                        <a:lnSpc>
                          <a:spcPct val="100000"/>
                        </a:lnSpc>
                        <a:spcBef>
                          <a:spcPts val="0"/>
                        </a:spcBef>
                        <a:spcAft>
                          <a:spcPts val="0"/>
                        </a:spcAft>
                        <a:buAutoNum type="alphaUcPeriod" startAt="3"/>
                      </a:pPr>
                      <a:endParaRPr lang="en-US" sz="1100" b="0" i="0" u="none" strike="noStrike" noProof="0" dirty="0">
                        <a:solidFill>
                          <a:schemeClr val="accent1"/>
                        </a:solidFill>
                        <a:effectLst/>
                        <a:highlight>
                          <a:srgbClr val="FFFFFF"/>
                        </a:highlight>
                        <a:latin typeface="Georgia"/>
                      </a:endParaRPr>
                    </a:p>
                    <a:p>
                      <a:pPr marL="6350" lvl="0" indent="0" algn="l">
                        <a:lnSpc>
                          <a:spcPct val="100000"/>
                        </a:lnSpc>
                        <a:spcBef>
                          <a:spcPts val="0"/>
                        </a:spcBef>
                        <a:spcAft>
                          <a:spcPts val="0"/>
                        </a:spcAft>
                        <a:buNone/>
                      </a:pPr>
                      <a:r>
                        <a:rPr lang="en-US" sz="1100" b="1" i="0" u="none" strike="noStrike" noProof="0" dirty="0">
                          <a:solidFill>
                            <a:schemeClr val="accent1"/>
                          </a:solidFill>
                          <a:effectLst/>
                          <a:highlight>
                            <a:srgbClr val="FFFFFF"/>
                          </a:highlight>
                          <a:latin typeface="Georgia"/>
                        </a:rPr>
                        <a:t>*Note: These standards will be applied when students are reading, writing, collaborating, and researching as described in the remaining standards. </a:t>
                      </a:r>
                      <a:endParaRPr lang="en-US" b="1"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latin typeface="Georgia"/>
                      </a:endParaRPr>
                    </a:p>
                    <a:p>
                      <a:pPr marL="285750" lvl="0" indent="-285750" algn="l">
                        <a:lnSpc>
                          <a:spcPct val="100000"/>
                        </a:lnSpc>
                        <a:spcBef>
                          <a:spcPts val="0"/>
                        </a:spcBef>
                        <a:spcAft>
                          <a:spcPts val="0"/>
                        </a:spcAft>
                        <a:buClr>
                          <a:srgbClr val="003C71"/>
                        </a:buClr>
                        <a:buAutoNum type="alphaUcPeriod"/>
                      </a:pPr>
                      <a:endParaRPr lang="en-US" dirty="0">
                        <a:latin typeface="Georgia"/>
                      </a:endParaRPr>
                    </a:p>
                    <a:p>
                      <a:pPr lvl="0" indent="0">
                        <a:spcBef>
                          <a:spcPts val="0"/>
                        </a:spcBef>
                        <a:spcAft>
                          <a:spcPts val="0"/>
                        </a:spcAft>
                        <a:buClr>
                          <a:srgbClr val="003C71"/>
                        </a:buClr>
                        <a:buNone/>
                      </a:pPr>
                      <a:endParaRPr lang="en-US" dirty="0">
                        <a:solidFill>
                          <a:schemeClr val="accent1"/>
                        </a:solidFill>
                        <a:latin typeface="Georgia"/>
                      </a:endParaRPr>
                    </a:p>
                    <a:p>
                      <a:pPr marL="52070" indent="-287020" rtl="0" fontAlgn="t">
                        <a:spcBef>
                          <a:spcPts val="0"/>
                        </a:spcBef>
                        <a:spcAft>
                          <a:spcPts val="0"/>
                        </a:spcAft>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4949785"/>
            <a:ext cx="11456505" cy="1908215"/>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Georgia"/>
              </a:rPr>
              <a:t> </a:t>
            </a:r>
            <a:br>
              <a:rPr lang="en-US" sz="1100" dirty="0">
                <a:latin typeface="Georgia"/>
              </a:rPr>
            </a:br>
            <a:r>
              <a:rPr lang="en-US" sz="1600" b="1" u="sng" dirty="0">
                <a:solidFill>
                  <a:srgbClr val="FFFFFF"/>
                </a:solidFill>
                <a:latin typeface="Georgia"/>
                <a:cs typeface="Calibri"/>
              </a:rPr>
              <a:t>Revisions</a:t>
            </a:r>
            <a:r>
              <a:rPr lang="en-US" sz="1600" b="1" dirty="0">
                <a:solidFill>
                  <a:srgbClr val="FFFFFF"/>
                </a:solidFill>
                <a:latin typeface="Georgia"/>
                <a:cs typeface="Calibri"/>
              </a:rPr>
              <a:t>:</a:t>
            </a:r>
          </a:p>
          <a:p>
            <a:pPr marL="52388" lvl="1" indent="-52388">
              <a:buFont typeface="Arial"/>
              <a:buChar char="•"/>
            </a:pPr>
            <a:r>
              <a:rPr lang="en-US" sz="1600" b="1" dirty="0">
                <a:solidFill>
                  <a:srgbClr val="FFFFFF"/>
                </a:solidFill>
                <a:latin typeface="Georgia"/>
                <a:cs typeface="Arial"/>
              </a:rPr>
              <a:t>2.DSR C- Combines skills addressed in 2.7h and 2.8g from the 2017 English Standards of Learning; applies comprehension of what is read through discussion and writing utilizing skills such as supporting claims, drawing conclusions, and making inferences. </a:t>
            </a:r>
          </a:p>
          <a:p>
            <a:pPr marL="52388" lvl="1" indent="-52388">
              <a:buFont typeface="Arial"/>
              <a:buChar char="•"/>
            </a:pPr>
            <a:r>
              <a:rPr lang="en-US" sz="1600" b="1" dirty="0">
                <a:solidFill>
                  <a:srgbClr val="FFFFFF"/>
                </a:solidFill>
                <a:latin typeface="Georgia"/>
                <a:cs typeface="Arial"/>
              </a:rPr>
              <a:t>2.DSR D- Specifies building vocabulary knowledge by reading texts on the same topic or theme. </a:t>
            </a:r>
          </a:p>
          <a:p>
            <a:pPr marL="52388" lvl="1" indent="-52388">
              <a:buFont typeface="Arial"/>
              <a:buChar char="•"/>
            </a:pPr>
            <a:r>
              <a:rPr lang="en-US" sz="1600" b="1" dirty="0">
                <a:solidFill>
                  <a:srgbClr val="FFFFFF"/>
                </a:solidFill>
                <a:latin typeface="Georgia"/>
                <a:cs typeface="Arial"/>
              </a:rPr>
              <a:t>2.DSR E- Introduced in Grade Three. </a:t>
            </a:r>
            <a:endParaRPr lang="en-US" dirty="0"/>
          </a:p>
          <a:p>
            <a:pPr marL="228600" indent="-228600">
              <a:buFont typeface=""/>
              <a:buChar char="•"/>
            </a:pPr>
            <a:endParaRPr lang="en-US" sz="1000" dirty="0"/>
          </a:p>
        </p:txBody>
      </p:sp>
      <p:sp>
        <p:nvSpPr>
          <p:cNvPr id="3" name="TextBox 2">
            <a:extLst>
              <a:ext uri="{FF2B5EF4-FFF2-40B4-BE49-F238E27FC236}">
                <a16:creationId xmlns:a16="http://schemas.microsoft.com/office/drawing/2014/main" id="{50D90381-7965-CB64-1968-C03BD197769D}"/>
              </a:ext>
            </a:extLst>
          </p:cNvPr>
          <p:cNvSpPr txBox="1"/>
          <p:nvPr/>
        </p:nvSpPr>
        <p:spPr>
          <a:xfrm>
            <a:off x="4112587" y="39985"/>
            <a:ext cx="3962400"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mj-lt"/>
              </a:rPr>
              <a:t>DSR Slide 2 of 2</a:t>
            </a:r>
          </a:p>
        </p:txBody>
      </p:sp>
      <p:pic>
        <p:nvPicPr>
          <p:cNvPr id="2" name="Recorded Sound">
            <a:hlinkClick r:id="" action="ppaction://media"/>
            <a:extLst>
              <a:ext uri="{FF2B5EF4-FFF2-40B4-BE49-F238E27FC236}">
                <a16:creationId xmlns:a16="http://schemas.microsoft.com/office/drawing/2014/main" id="{836C8A31-988D-4FD9-9F58-A83BBC869D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303" y="118394"/>
            <a:ext cx="609600" cy="609600"/>
          </a:xfrm>
          <a:prstGeom prst="rect">
            <a:avLst/>
          </a:prstGeom>
        </p:spPr>
      </p:pic>
    </p:spTree>
    <p:extLst>
      <p:ext uri="{BB962C8B-B14F-4D97-AF65-F5344CB8AC3E}">
        <p14:creationId xmlns:p14="http://schemas.microsoft.com/office/powerpoint/2010/main" val="355098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Reading and Vocabulary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16</a:t>
            </a:fld>
            <a:endParaRPr lang="en-US"/>
          </a:p>
        </p:txBody>
      </p:sp>
      <p:pic>
        <p:nvPicPr>
          <p:cNvPr id="3" name="Recorded Sound">
            <a:hlinkClick r:id="" action="ppaction://media"/>
            <a:extLst>
              <a:ext uri="{FF2B5EF4-FFF2-40B4-BE49-F238E27FC236}">
                <a16:creationId xmlns:a16="http://schemas.microsoft.com/office/drawing/2014/main" id="{0BAB3D79-4333-404F-956A-43592EECA1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36331" y="223345"/>
            <a:ext cx="609600" cy="609600"/>
          </a:xfrm>
          <a:prstGeom prst="rect">
            <a:avLst/>
          </a:prstGeom>
        </p:spPr>
      </p:pic>
    </p:spTree>
    <p:extLst>
      <p:ext uri="{BB962C8B-B14F-4D97-AF65-F5344CB8AC3E}">
        <p14:creationId xmlns:p14="http://schemas.microsoft.com/office/powerpoint/2010/main" val="358701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17</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690737561"/>
              </p:ext>
            </p:extLst>
          </p:nvPr>
        </p:nvGraphicFramePr>
        <p:xfrm>
          <a:off x="353391" y="523836"/>
          <a:ext cx="11452080" cy="553212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2.5 The student will use semantic clues and syntax to expand vocabulary when reading. </a:t>
                      </a:r>
                      <a:endParaRPr lang="en-US" dirty="0">
                        <a:solidFill>
                          <a:schemeClr val="accent1"/>
                        </a:solidFill>
                        <a:latin typeface="Georgia"/>
                      </a:endParaRPr>
                    </a:p>
                    <a:p>
                      <a:pPr marL="228600" lvl="0" indent="-228600" algn="l">
                        <a:lnSpc>
                          <a:spcPct val="100000"/>
                        </a:lnSpc>
                        <a:spcBef>
                          <a:spcPts val="0"/>
                        </a:spcBef>
                        <a:spcAft>
                          <a:spcPts val="0"/>
                        </a:spcAft>
                        <a:buAutoNum type="alphaLcPeriod"/>
                      </a:pPr>
                      <a:r>
                        <a:rPr lang="en-US" sz="1200" b="0" i="0" u="none" strike="noStrike" noProof="0" dirty="0">
                          <a:solidFill>
                            <a:schemeClr val="accent1"/>
                          </a:solidFill>
                          <a:effectLst/>
                          <a:highlight>
                            <a:srgbClr val="FFFFFF"/>
                          </a:highlight>
                          <a:latin typeface="Georgia"/>
                        </a:rPr>
                        <a:t>Use information and context clues in the story to read words. </a:t>
                      </a:r>
                    </a:p>
                    <a:p>
                      <a:pPr marL="228600" lvl="0" indent="-228600" algn="l">
                        <a:lnSpc>
                          <a:spcPct val="100000"/>
                        </a:lnSpc>
                        <a:spcBef>
                          <a:spcPts val="0"/>
                        </a:spcBef>
                        <a:spcAft>
                          <a:spcPts val="0"/>
                        </a:spcAft>
                        <a:buAutoNum type="alphaLcPeriod"/>
                      </a:pPr>
                      <a:r>
                        <a:rPr lang="en-US" sz="1200" b="0" i="0" u="none" strike="noStrike" noProof="0" dirty="0">
                          <a:solidFill>
                            <a:schemeClr val="accent1"/>
                          </a:solidFill>
                          <a:effectLst/>
                          <a:highlight>
                            <a:srgbClr val="FFFFFF"/>
                          </a:highlight>
                          <a:latin typeface="Georgia"/>
                        </a:rPr>
                        <a:t>Use knowledge of sentence structure to determine the meaning of unknown word</a:t>
                      </a:r>
                      <a:r>
                        <a:rPr lang="en-US" sz="1100" b="0" i="0" u="none" strike="noStrike" noProof="0" dirty="0">
                          <a:solidFill>
                            <a:schemeClr val="accent1"/>
                          </a:solidFill>
                          <a:effectLst/>
                          <a:highlight>
                            <a:srgbClr val="FFFFFF"/>
                          </a:highlight>
                          <a:latin typeface="Georgia"/>
                        </a:rPr>
                        <a:t>s. </a:t>
                      </a:r>
                    </a:p>
                    <a:p>
                      <a:pPr lvl="0" algn="l">
                        <a:lnSpc>
                          <a:spcPct val="100000"/>
                        </a:lnSpc>
                        <a:spcBef>
                          <a:spcPts val="0"/>
                        </a:spcBef>
                        <a:spcAft>
                          <a:spcPts val="0"/>
                        </a:spcAft>
                        <a:buNone/>
                      </a:pPr>
                      <a:endParaRPr lang="en-US" sz="1100" b="0" i="0" u="none" strike="noStrike" noProof="0" dirty="0">
                        <a:solidFill>
                          <a:schemeClr val="accent1"/>
                        </a:solidFill>
                        <a:effectLst/>
                        <a:highlight>
                          <a:srgbClr val="FFFFFF"/>
                        </a:highlight>
                        <a:latin typeface="Georgia"/>
                      </a:endParaRPr>
                    </a:p>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2.6 The student will expand vocabulary and use the word meanings. </a:t>
                      </a:r>
                      <a:endParaRPr lang="en-US" dirty="0">
                        <a:solidFill>
                          <a:schemeClr val="accent1"/>
                        </a:solidFill>
                        <a:latin typeface="Georgia"/>
                      </a:endParaRPr>
                    </a:p>
                    <a:p>
                      <a:pPr marL="228600" lvl="0" indent="-228600" algn="l">
                        <a:lnSpc>
                          <a:spcPct val="100000"/>
                        </a:lnSpc>
                        <a:spcBef>
                          <a:spcPts val="0"/>
                        </a:spcBef>
                        <a:spcAft>
                          <a:spcPts val="0"/>
                        </a:spcAft>
                        <a:buAutoNum type="alphaLcPeriod"/>
                      </a:pPr>
                      <a:r>
                        <a:rPr lang="en-US" sz="1200" b="0" i="0" u="none" strike="noStrike" noProof="0" dirty="0">
                          <a:solidFill>
                            <a:schemeClr val="accent1"/>
                          </a:solidFill>
                          <a:effectLst/>
                          <a:highlight>
                            <a:srgbClr val="FFFFFF"/>
                          </a:highlight>
                          <a:latin typeface="Georgia"/>
                        </a:rPr>
                        <a:t>Use knowledge of homophones. </a:t>
                      </a:r>
                    </a:p>
                    <a:p>
                      <a:pPr marL="228600" lvl="0" indent="-228600" algn="l">
                        <a:lnSpc>
                          <a:spcPct val="100000"/>
                        </a:lnSpc>
                        <a:spcBef>
                          <a:spcPts val="0"/>
                        </a:spcBef>
                        <a:spcAft>
                          <a:spcPts val="0"/>
                        </a:spcAft>
                        <a:buAutoNum type="alphaLcPeriod"/>
                      </a:pPr>
                      <a:r>
                        <a:rPr lang="en-US" sz="1200" b="0" i="0" u="none" strike="noStrike" noProof="0" dirty="0">
                          <a:solidFill>
                            <a:schemeClr val="accent1"/>
                          </a:solidFill>
                          <a:effectLst/>
                          <a:highlight>
                            <a:srgbClr val="FFFFFF"/>
                          </a:highlight>
                          <a:latin typeface="Georgia"/>
                        </a:rPr>
                        <a:t>Use knowledge of prefixes and suffixes. </a:t>
                      </a:r>
                    </a:p>
                    <a:p>
                      <a:pPr marL="228600" lvl="0" indent="-228600" algn="l">
                        <a:lnSpc>
                          <a:spcPct val="100000"/>
                        </a:lnSpc>
                        <a:spcBef>
                          <a:spcPts val="0"/>
                        </a:spcBef>
                        <a:spcAft>
                          <a:spcPts val="0"/>
                        </a:spcAft>
                        <a:buAutoNum type="alphaLcPeriod"/>
                      </a:pPr>
                      <a:r>
                        <a:rPr lang="en-US" sz="1200" b="0" i="0" u="none" strike="noStrike" noProof="0" dirty="0">
                          <a:solidFill>
                            <a:schemeClr val="accent1"/>
                          </a:solidFill>
                          <a:effectLst/>
                          <a:highlight>
                            <a:srgbClr val="FFFFFF"/>
                          </a:highlight>
                          <a:latin typeface="Georgia"/>
                        </a:rPr>
                        <a:t>Use knowledge of antonyms and synonyms. </a:t>
                      </a:r>
                    </a:p>
                    <a:p>
                      <a:pPr marL="228600" lvl="0" indent="-228600" algn="l">
                        <a:lnSpc>
                          <a:spcPct val="100000"/>
                        </a:lnSpc>
                        <a:spcBef>
                          <a:spcPts val="0"/>
                        </a:spcBef>
                        <a:spcAft>
                          <a:spcPts val="0"/>
                        </a:spcAft>
                        <a:buAutoNum type="alphaLcPeriod"/>
                      </a:pPr>
                      <a:r>
                        <a:rPr lang="en-US" sz="1200" b="0" i="0" u="none" strike="noStrike" noProof="0" dirty="0">
                          <a:solidFill>
                            <a:schemeClr val="accent1"/>
                          </a:solidFill>
                          <a:effectLst/>
                          <a:highlight>
                            <a:srgbClr val="FFFFFF"/>
                          </a:highlight>
                          <a:latin typeface="Georgia"/>
                        </a:rPr>
                        <a:t>Discuss meanings of words and develop vocabulary by listening to and reading a variety of texts. </a:t>
                      </a:r>
                    </a:p>
                    <a:p>
                      <a:pPr marL="228600" lvl="0" indent="-228600" algn="l">
                        <a:lnSpc>
                          <a:spcPct val="100000"/>
                        </a:lnSpc>
                        <a:spcBef>
                          <a:spcPts val="0"/>
                        </a:spcBef>
                        <a:spcAft>
                          <a:spcPts val="0"/>
                        </a:spcAft>
                        <a:buAutoNum type="alphaLcPeriod"/>
                      </a:pPr>
                      <a:r>
                        <a:rPr lang="en-US" sz="1200" b="0" i="0" u="none" strike="noStrike" noProof="0" dirty="0">
                          <a:solidFill>
                            <a:schemeClr val="accent1"/>
                          </a:solidFill>
                          <a:effectLst/>
                          <a:highlight>
                            <a:srgbClr val="FFFFFF"/>
                          </a:highlight>
                          <a:latin typeface="Georgia"/>
                        </a:rPr>
                        <a:t>Use word-reference materials including dictionaries, glossaries, and indices. </a:t>
                      </a:r>
                    </a:p>
                    <a:p>
                      <a:pPr marL="228600" lvl="0" indent="-228600" algn="l">
                        <a:lnSpc>
                          <a:spcPct val="100000"/>
                        </a:lnSpc>
                        <a:spcBef>
                          <a:spcPts val="0"/>
                        </a:spcBef>
                        <a:spcAft>
                          <a:spcPts val="0"/>
                        </a:spcAft>
                        <a:buAutoNum type="alphaLcPeriod"/>
                      </a:pPr>
                      <a:r>
                        <a:rPr lang="en-US" sz="1200" b="0" i="0" u="none" strike="noStrike" noProof="0" dirty="0">
                          <a:solidFill>
                            <a:schemeClr val="accent1"/>
                          </a:solidFill>
                          <a:effectLst/>
                          <a:highlight>
                            <a:srgbClr val="FFFFFF"/>
                          </a:highlight>
                          <a:latin typeface="Georgia"/>
                        </a:rPr>
                        <a:t>Use vocabulary from other content areas. </a:t>
                      </a:r>
                      <a:endParaRPr lang="en-US" sz="1100" b="0" i="0" u="none" strike="noStrike" noProof="0">
                        <a:solidFill>
                          <a:srgbClr val="000000"/>
                        </a:solidFill>
                        <a:effectLst/>
                        <a:highlight>
                          <a:srgbClr val="FFFFFF"/>
                        </a:highlight>
                        <a:latin typeface="Georgia"/>
                      </a:endParaRPr>
                    </a:p>
                    <a:p>
                      <a:pPr lvl="0" algn="l">
                        <a:lnSpc>
                          <a:spcPct val="100000"/>
                        </a:lnSpc>
                        <a:spcBef>
                          <a:spcPts val="0"/>
                        </a:spcBef>
                        <a:spcAft>
                          <a:spcPts val="0"/>
                        </a:spcAft>
                        <a:buNone/>
                      </a:pPr>
                      <a:endParaRPr lang="en-US" sz="600" b="0" i="0" u="none" strike="noStrike" noProof="0" dirty="0">
                        <a:solidFill>
                          <a:srgbClr val="003C71"/>
                        </a:solidFill>
                        <a:effectLst/>
                        <a:highlight>
                          <a:srgbClr val="FFFFFF"/>
                        </a:highlight>
                        <a:latin typeface="Georgia"/>
                      </a:endParaRPr>
                    </a:p>
                    <a:p>
                      <a:pPr marL="0" lvl="0" indent="0" algn="l">
                        <a:lnSpc>
                          <a:spcPct val="100000"/>
                        </a:lnSpc>
                        <a:spcBef>
                          <a:spcPts val="0"/>
                        </a:spcBef>
                        <a:spcAft>
                          <a:spcPts val="0"/>
                        </a:spcAft>
                        <a:buNone/>
                      </a:pPr>
                      <a:endParaRPr lang="en-US" sz="1200" b="0" i="0" u="none" strike="noStrike" noProof="0" dirty="0">
                        <a:solidFill>
                          <a:schemeClr val="accent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dirty="0">
                        <a:solidFill>
                          <a:schemeClr val="accent1"/>
                        </a:solidFill>
                        <a:latin typeface="Georgia"/>
                      </a:endParaRPr>
                    </a:p>
                    <a:p>
                      <a:pPr fontAlgn="t"/>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2.RV.1- Vocabulary Development and Word Analysis</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200" b="0" i="0" u="none" strike="noStrike" noProof="0" dirty="0">
                          <a:solidFill>
                            <a:schemeClr val="accent1"/>
                          </a:solidFill>
                          <a:effectLst/>
                          <a:highlight>
                            <a:srgbClr val="FFFFFF"/>
                          </a:highlight>
                          <a:latin typeface="Georgia"/>
                        </a:rPr>
                        <a:t>Discuss meanings of new words and phrases acquired through conversations and literature. </a:t>
                      </a:r>
                    </a:p>
                    <a:p>
                      <a:pPr marL="285750" lvl="0" indent="-285750" algn="l">
                        <a:lnSpc>
                          <a:spcPct val="100000"/>
                        </a:lnSpc>
                        <a:spcBef>
                          <a:spcPts val="0"/>
                        </a:spcBef>
                        <a:spcAft>
                          <a:spcPts val="0"/>
                        </a:spcAft>
                        <a:buAutoNum type="alphaUcPeriod"/>
                      </a:pPr>
                      <a:r>
                        <a:rPr lang="en-US" sz="1200" b="0" i="0" u="none" strike="noStrike" noProof="0" dirty="0">
                          <a:solidFill>
                            <a:schemeClr val="accent1"/>
                          </a:solidFill>
                          <a:effectLst/>
                          <a:highlight>
                            <a:srgbClr val="FFFFFF"/>
                          </a:highlight>
                          <a:latin typeface="Georgia"/>
                        </a:rPr>
                        <a:t>Use vocabulary across content areas. </a:t>
                      </a:r>
                    </a:p>
                    <a:p>
                      <a:pPr marL="285750" lvl="0" indent="-285750" algn="l">
                        <a:lnSpc>
                          <a:spcPct val="100000"/>
                        </a:lnSpc>
                        <a:spcBef>
                          <a:spcPts val="0"/>
                        </a:spcBef>
                        <a:spcAft>
                          <a:spcPts val="0"/>
                        </a:spcAft>
                        <a:buAutoNum type="alphaUcPeriod"/>
                      </a:pPr>
                      <a:r>
                        <a:rPr lang="en-US" sz="1200" b="0" i="0" u="none" strike="noStrike" noProof="0" dirty="0">
                          <a:solidFill>
                            <a:schemeClr val="accent1"/>
                          </a:solidFill>
                          <a:effectLst/>
                          <a:highlight>
                            <a:srgbClr val="FFFFFF"/>
                          </a:highlight>
                          <a:latin typeface="Georgia"/>
                        </a:rPr>
                        <a:t>Determine the meaning of an unknown word using frequently occurring root words and inflectional affixes (e.g., </a:t>
                      </a:r>
                      <a:r>
                        <a:rPr lang="en-US" sz="1200" b="0" i="1" u="none" strike="noStrike" noProof="0" dirty="0">
                          <a:solidFill>
                            <a:schemeClr val="accent1"/>
                          </a:solidFill>
                          <a:effectLst/>
                          <a:highlight>
                            <a:srgbClr val="FFFFFF"/>
                          </a:highlight>
                          <a:latin typeface="Georgia"/>
                        </a:rPr>
                        <a:t>-s, -</a:t>
                      </a:r>
                      <a:r>
                        <a:rPr lang="en-US" sz="1200" b="0" i="1" u="none" strike="noStrike" noProof="0" err="1">
                          <a:solidFill>
                            <a:schemeClr val="accent1"/>
                          </a:solidFill>
                          <a:effectLst/>
                          <a:highlight>
                            <a:srgbClr val="FFFFFF"/>
                          </a:highlight>
                          <a:latin typeface="Georgia"/>
                        </a:rPr>
                        <a:t>ing</a:t>
                      </a:r>
                      <a:r>
                        <a:rPr lang="en-US" sz="1200" b="0" i="1" u="none" strike="noStrike" noProof="0" dirty="0">
                          <a:solidFill>
                            <a:schemeClr val="accent1"/>
                          </a:solidFill>
                          <a:effectLst/>
                          <a:highlight>
                            <a:srgbClr val="FFFFFF"/>
                          </a:highlight>
                          <a:latin typeface="Georgia"/>
                        </a:rPr>
                        <a:t>,  -ed</a:t>
                      </a:r>
                      <a:r>
                        <a:rPr lang="en-US" sz="1200" b="0" i="0" u="none" strike="noStrike" noProof="0" dirty="0">
                          <a:solidFill>
                            <a:schemeClr val="accent1"/>
                          </a:solidFill>
                          <a:effectLst/>
                          <a:highlight>
                            <a:srgbClr val="FFFFFF"/>
                          </a:highlight>
                          <a:latin typeface="Georgia"/>
                        </a:rPr>
                        <a:t>). </a:t>
                      </a:r>
                    </a:p>
                    <a:p>
                      <a:pPr marL="285750" lvl="0" indent="-285750" algn="l">
                        <a:lnSpc>
                          <a:spcPct val="100000"/>
                        </a:lnSpc>
                        <a:spcBef>
                          <a:spcPts val="0"/>
                        </a:spcBef>
                        <a:spcAft>
                          <a:spcPts val="0"/>
                        </a:spcAft>
                        <a:buAutoNum type="alphaUcPeriod"/>
                      </a:pPr>
                      <a:r>
                        <a:rPr lang="en-US" sz="1200" b="0" i="0" u="none" strike="noStrike" noProof="0" dirty="0">
                          <a:solidFill>
                            <a:schemeClr val="accent1"/>
                          </a:solidFill>
                          <a:effectLst/>
                          <a:highlight>
                            <a:srgbClr val="FFFFFF"/>
                          </a:highlight>
                          <a:latin typeface="Georgia"/>
                        </a:rPr>
                        <a:t>Use the context of a sentence to apply knowledge of homophones. </a:t>
                      </a:r>
                    </a:p>
                    <a:p>
                      <a:pPr marL="285750" lvl="0" indent="-285750" algn="l">
                        <a:lnSpc>
                          <a:spcPct val="100000"/>
                        </a:lnSpc>
                        <a:spcBef>
                          <a:spcPts val="0"/>
                        </a:spcBef>
                        <a:spcAft>
                          <a:spcPts val="0"/>
                        </a:spcAft>
                        <a:buAutoNum type="alphaUcPeriod"/>
                      </a:pPr>
                      <a:r>
                        <a:rPr lang="en-US" sz="1200" b="0" i="0" u="none" strike="noStrike" noProof="0" dirty="0">
                          <a:solidFill>
                            <a:schemeClr val="accent1"/>
                          </a:solidFill>
                          <a:effectLst/>
                          <a:highlight>
                            <a:srgbClr val="FFFFFF"/>
                          </a:highlight>
                          <a:latin typeface="Georgia"/>
                        </a:rPr>
                        <a:t>Apply knowledge of morphology (e.g., common grade appropriate suffixes, prefixes), synonyms, and antonyms to determine the meaning of new words. </a:t>
                      </a:r>
                    </a:p>
                    <a:p>
                      <a:pPr marL="285750" lvl="0" indent="-285750" algn="l">
                        <a:lnSpc>
                          <a:spcPct val="100000"/>
                        </a:lnSpc>
                        <a:spcBef>
                          <a:spcPts val="0"/>
                        </a:spcBef>
                        <a:spcAft>
                          <a:spcPts val="0"/>
                        </a:spcAft>
                        <a:buAutoNum type="alphaUcPeriod"/>
                      </a:pPr>
                      <a:r>
                        <a:rPr lang="en-US" sz="1200" b="0" i="0" u="none" strike="noStrike" noProof="0" dirty="0">
                          <a:solidFill>
                            <a:schemeClr val="accent1"/>
                          </a:solidFill>
                          <a:effectLst/>
                          <a:highlight>
                            <a:srgbClr val="FFFFFF"/>
                          </a:highlight>
                          <a:latin typeface="Georgia"/>
                        </a:rPr>
                        <a:t>Distinguish shades of meaning among verbs and adjectives. </a:t>
                      </a:r>
                    </a:p>
                    <a:p>
                      <a:pPr marL="285750" lvl="0" indent="-285750" algn="l">
                        <a:lnSpc>
                          <a:spcPct val="100000"/>
                        </a:lnSpc>
                        <a:spcBef>
                          <a:spcPts val="0"/>
                        </a:spcBef>
                        <a:spcAft>
                          <a:spcPts val="0"/>
                        </a:spcAft>
                        <a:buAutoNum type="alphaUcPeriod"/>
                      </a:pPr>
                      <a:endParaRPr lang="en-US" sz="1200" b="0" i="0" u="none" strike="noStrike" noProof="0" dirty="0">
                        <a:solidFill>
                          <a:schemeClr val="accent1"/>
                        </a:solidFill>
                        <a:effectLst/>
                        <a:highlight>
                          <a:srgbClr val="FFFFFF"/>
                        </a:highlight>
                        <a:latin typeface="Georgia"/>
                      </a:endParaRPr>
                    </a:p>
                    <a:p>
                      <a:pPr lvl="0" algn="l">
                        <a:lnSpc>
                          <a:spcPct val="100000"/>
                        </a:lnSpc>
                        <a:spcBef>
                          <a:spcPts val="0"/>
                        </a:spcBef>
                        <a:spcAft>
                          <a:spcPts val="0"/>
                        </a:spcAft>
                        <a:buClr>
                          <a:srgbClr val="003C71"/>
                        </a:buClr>
                        <a:buAutoNum type="alphaUcPeriod"/>
                      </a:pPr>
                      <a:endParaRPr lang="en-US" dirty="0"/>
                    </a:p>
                    <a:p>
                      <a:pPr lvl="0" algn="l">
                        <a:lnSpc>
                          <a:spcPct val="100000"/>
                        </a:lnSpc>
                        <a:spcBef>
                          <a:spcPts val="0"/>
                        </a:spcBef>
                        <a:spcAft>
                          <a:spcPts val="0"/>
                        </a:spcAft>
                        <a:buClr>
                          <a:srgbClr val="003C71"/>
                        </a:buClr>
                        <a:buAutoNum type="alphaUcPeriod"/>
                      </a:pPr>
                      <a:endParaRPr lang="en-US" dirty="0"/>
                    </a:p>
                    <a:p>
                      <a:pPr marL="285750" lvl="0" indent="-285750" algn="l">
                        <a:lnSpc>
                          <a:spcPct val="100000"/>
                        </a:lnSpc>
                        <a:spcBef>
                          <a:spcPts val="0"/>
                        </a:spcBef>
                        <a:spcAft>
                          <a:spcPts val="0"/>
                        </a:spcAft>
                        <a:buClr>
                          <a:srgbClr val="003C71"/>
                        </a:buClr>
                        <a:buAutoNum type="alphaUcPeriod"/>
                      </a:pPr>
                      <a:endParaRPr lang="en-US" dirty="0"/>
                    </a:p>
                    <a:p>
                      <a:pPr lvl="0" indent="0">
                        <a:spcBef>
                          <a:spcPts val="0"/>
                        </a:spcBef>
                        <a:spcAft>
                          <a:spcPts val="0"/>
                        </a:spcAft>
                        <a:buClr>
                          <a:srgbClr val="003C71"/>
                        </a:buClr>
                        <a:buNone/>
                      </a:pPr>
                      <a:endParaRPr lang="en-US" dirty="0">
                        <a:solidFill>
                          <a:schemeClr val="accent1"/>
                        </a:solidFill>
                      </a:endParaRPr>
                    </a:p>
                    <a:p>
                      <a:pPr marL="52070" indent="-287020" rtl="0" fontAlgn="t">
                        <a:spcBef>
                          <a:spcPts val="0"/>
                        </a:spcBef>
                        <a:spcAft>
                          <a:spcPts val="0"/>
                        </a:spcAft>
                      </a:pPr>
                      <a:br>
                        <a:rPr lang="en-US" dirty="0">
                          <a:solidFill>
                            <a:srgbClr val="003C71"/>
                          </a:solidFill>
                          <a:effectLst/>
                          <a:highlight>
                            <a:srgbClr val="FFFFFF"/>
                          </a:highlight>
                        </a:rPr>
                      </a:br>
                      <a:r>
                        <a:rPr lang="en-US" sz="1400" b="1" dirty="0">
                          <a:solidFill>
                            <a:schemeClr val="accent1"/>
                          </a:solidFill>
                          <a:effectLst/>
                          <a:highlight>
                            <a:srgbClr val="FFFFFF"/>
                          </a:highlight>
                          <a:latin typeface="Calibri"/>
                        </a:rPr>
                        <a:t> </a:t>
                      </a:r>
                      <a:endParaRPr lang="en-US" dirty="0">
                        <a:solidFill>
                          <a:schemeClr val="accent1"/>
                        </a:solidFill>
                        <a:effectLst/>
                        <a:highlight>
                          <a:srgbClr val="FFFFFF"/>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4257611"/>
            <a:ext cx="11456505" cy="1923604"/>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latin typeface="Georgia"/>
              </a:rPr>
              <a:t> </a:t>
            </a:r>
            <a:br>
              <a:rPr lang="en-US" sz="1600" dirty="0">
                <a:latin typeface="Georgia"/>
              </a:rPr>
            </a:br>
            <a:r>
              <a:rPr lang="en-US" sz="1600" b="1" u="sng" dirty="0">
                <a:solidFill>
                  <a:srgbClr val="FFFFFF"/>
                </a:solidFill>
                <a:latin typeface="Georgia"/>
                <a:cs typeface="Calibri"/>
              </a:rPr>
              <a:t>Revisions</a:t>
            </a:r>
            <a:r>
              <a:rPr lang="en-US" sz="1600" b="1" dirty="0">
                <a:solidFill>
                  <a:srgbClr val="FFFFFF"/>
                </a:solidFill>
                <a:latin typeface="Georgia"/>
                <a:cs typeface="Calibri"/>
              </a:rPr>
              <a:t>:</a:t>
            </a:r>
          </a:p>
          <a:p>
            <a:pPr marL="172720" lvl="1" indent="-120650">
              <a:buFont typeface="Arial"/>
              <a:buChar char="•"/>
            </a:pPr>
            <a:r>
              <a:rPr lang="en-US" sz="1600" b="1" dirty="0">
                <a:solidFill>
                  <a:srgbClr val="FFFFFF"/>
                </a:solidFill>
                <a:latin typeface="Georgia"/>
                <a:cs typeface="Arial"/>
              </a:rPr>
              <a:t>2.RV.1 A- This is 2.6d in the 2017 English Standards of Learning. </a:t>
            </a:r>
            <a:endParaRPr lang="en-US" sz="1600">
              <a:latin typeface="Georgia"/>
            </a:endParaRPr>
          </a:p>
          <a:p>
            <a:pPr marL="172720" lvl="1" indent="-120650">
              <a:buFont typeface="Arial"/>
              <a:buChar char="•"/>
            </a:pPr>
            <a:r>
              <a:rPr lang="en-US" sz="1600" b="1" dirty="0">
                <a:solidFill>
                  <a:srgbClr val="FFFFFF"/>
                </a:solidFill>
                <a:latin typeface="Georgia"/>
                <a:cs typeface="Arial"/>
              </a:rPr>
              <a:t>2.RV.1 B- This is 2.6f in the 2017 English Standards of Learning.</a:t>
            </a:r>
            <a:endParaRPr lang="en-US" sz="1600">
              <a:latin typeface="Georgia"/>
            </a:endParaRPr>
          </a:p>
          <a:p>
            <a:pPr marL="172720" lvl="1" indent="-120650">
              <a:buFont typeface="Arial"/>
              <a:buChar char="•"/>
            </a:pPr>
            <a:r>
              <a:rPr lang="en-US" sz="1600" b="1" dirty="0">
                <a:solidFill>
                  <a:srgbClr val="FFFFFF"/>
                </a:solidFill>
                <a:latin typeface="Georgia"/>
                <a:cs typeface="Arial"/>
              </a:rPr>
              <a:t>2.RV.1 C/E- Provides specificity around 2.6b in the 2017 English Standards of Learning.</a:t>
            </a:r>
          </a:p>
          <a:p>
            <a:pPr marL="172720" lvl="1" indent="-120650">
              <a:buFont typeface="Arial"/>
              <a:buChar char="•"/>
            </a:pPr>
            <a:r>
              <a:rPr lang="en-US" sz="1600" b="1" dirty="0">
                <a:solidFill>
                  <a:srgbClr val="FFFFFF"/>
                </a:solidFill>
                <a:latin typeface="Georgia"/>
                <a:cs typeface="Arial"/>
              </a:rPr>
              <a:t>2.RV.1 D- Provides specificity around 2.6a in the 2017 English Standards of Learning.</a:t>
            </a:r>
          </a:p>
          <a:p>
            <a:pPr marL="172720" indent="-120650">
              <a:buFont typeface="Arial"/>
              <a:buChar char="•"/>
            </a:pPr>
            <a:r>
              <a:rPr lang="en-US" sz="1600" b="1" dirty="0">
                <a:solidFill>
                  <a:srgbClr val="FFFFFF"/>
                </a:solidFill>
                <a:latin typeface="Georgia"/>
                <a:cs typeface="Arial"/>
              </a:rPr>
              <a:t>2.RV.1 F- Increased the rigor around 2.6c in the 2017 English Standards of Learning.</a:t>
            </a:r>
          </a:p>
          <a:p>
            <a:pPr marL="172720" indent="-120650">
              <a:buFont typeface="Arial"/>
              <a:buChar char="•"/>
            </a:pPr>
            <a:endParaRPr lang="en-US" sz="1400" b="1" dirty="0">
              <a:solidFill>
                <a:srgbClr val="FFFFFF"/>
              </a:solidFill>
              <a:latin typeface="Georgia"/>
              <a:cs typeface="Arial"/>
            </a:endParaRPr>
          </a:p>
        </p:txBody>
      </p:sp>
      <p:sp>
        <p:nvSpPr>
          <p:cNvPr id="3" name="TextBox 2">
            <a:extLst>
              <a:ext uri="{FF2B5EF4-FFF2-40B4-BE49-F238E27FC236}">
                <a16:creationId xmlns:a16="http://schemas.microsoft.com/office/drawing/2014/main" id="{B51E0A38-DA65-0B99-5AE0-1ABD25F98952}"/>
              </a:ext>
            </a:extLst>
          </p:cNvPr>
          <p:cNvSpPr txBox="1"/>
          <p:nvPr/>
        </p:nvSpPr>
        <p:spPr>
          <a:xfrm>
            <a:off x="4112587" y="39985"/>
            <a:ext cx="3962400"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mj-lt"/>
              </a:rPr>
              <a:t>RV Slide 1 of 2</a:t>
            </a:r>
          </a:p>
        </p:txBody>
      </p:sp>
      <p:pic>
        <p:nvPicPr>
          <p:cNvPr id="2" name="Recorded Sound">
            <a:hlinkClick r:id="" action="ppaction://media"/>
            <a:extLst>
              <a:ext uri="{FF2B5EF4-FFF2-40B4-BE49-F238E27FC236}">
                <a16:creationId xmlns:a16="http://schemas.microsoft.com/office/drawing/2014/main" id="{497C256F-3276-4E6F-A322-DAEC5094B7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46371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18</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334665663"/>
              </p:ext>
            </p:extLst>
          </p:nvPr>
        </p:nvGraphicFramePr>
        <p:xfrm>
          <a:off x="353391" y="509458"/>
          <a:ext cx="11452080" cy="405384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endParaRPr lang="en-US" sz="600" b="0" i="0" u="none" strike="noStrike" noProof="0" dirty="0">
                        <a:solidFill>
                          <a:srgbClr val="003C71"/>
                        </a:solidFill>
                        <a:effectLst/>
                        <a:highlight>
                          <a:srgbClr val="FFFFFF"/>
                        </a:highlight>
                        <a:latin typeface="Georgia"/>
                      </a:endParaRPr>
                    </a:p>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3.1 The student will use effective communication skills in a variety of settings.</a:t>
                      </a:r>
                      <a:endParaRPr lang="en-US" sz="1400" b="0" i="0" u="none" strike="noStrike" noProof="0" dirty="0">
                        <a:solidFill>
                          <a:srgbClr val="003C71"/>
                        </a:solidFill>
                        <a:effectLst/>
                        <a:highlight>
                          <a:srgbClr val="FFFFFF"/>
                        </a:highlight>
                        <a:latin typeface="Georgia"/>
                      </a:endParaRPr>
                    </a:p>
                    <a:p>
                      <a:pPr marL="0" lvl="0" indent="0" algn="l">
                        <a:lnSpc>
                          <a:spcPct val="100000"/>
                        </a:lnSpc>
                        <a:spcBef>
                          <a:spcPts val="0"/>
                        </a:spcBef>
                        <a:spcAft>
                          <a:spcPts val="0"/>
                        </a:spcAft>
                        <a:buClr>
                          <a:srgbClr val="003C71"/>
                        </a:buClr>
                        <a:buNone/>
                      </a:pPr>
                      <a:r>
                        <a:rPr lang="en-US" sz="1200" b="0" i="0" u="none" strike="noStrike" noProof="0" dirty="0">
                          <a:solidFill>
                            <a:schemeClr val="accent1"/>
                          </a:solidFill>
                          <a:effectLst/>
                          <a:highlight>
                            <a:srgbClr val="FFFFFF"/>
                          </a:highlight>
                          <a:latin typeface="Georgia"/>
                        </a:rPr>
                        <a:t>f.    Increase listening and speaking vocabularies. </a:t>
                      </a:r>
                    </a:p>
                    <a:p>
                      <a:pPr marL="228600" lvl="0" indent="-228600" algn="l">
                        <a:lnSpc>
                          <a:spcPct val="100000"/>
                        </a:lnSpc>
                        <a:spcBef>
                          <a:spcPts val="0"/>
                        </a:spcBef>
                        <a:spcAft>
                          <a:spcPts val="0"/>
                        </a:spcAft>
                        <a:buClr>
                          <a:srgbClr val="003C71"/>
                        </a:buClr>
                        <a:buAutoNum type="alphaLcPeriod"/>
                      </a:pPr>
                      <a:endParaRPr lang="en-US" sz="1200" b="0" i="0" u="none" strike="noStrike" noProof="0" dirty="0">
                        <a:solidFill>
                          <a:schemeClr val="accent1"/>
                        </a:solidFill>
                        <a:effectLst/>
                        <a:highlight>
                          <a:srgbClr val="FFFFFF"/>
                        </a:highlight>
                        <a:latin typeface="Georgia"/>
                      </a:endParaRPr>
                    </a:p>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3.4 The student will expand vocabulary when reading.</a:t>
                      </a:r>
                      <a:endParaRPr lang="en-US" sz="1400" b="0" i="0" u="none" strike="noStrike" noProof="0" dirty="0">
                        <a:solidFill>
                          <a:srgbClr val="003C71"/>
                        </a:solidFill>
                        <a:effectLst/>
                        <a:highlight>
                          <a:srgbClr val="FFFFFF"/>
                        </a:highlight>
                        <a:latin typeface="Georgia"/>
                      </a:endParaRPr>
                    </a:p>
                    <a:p>
                      <a:pPr marL="0" lvl="0" indent="0" algn="l">
                        <a:lnSpc>
                          <a:spcPct val="100000"/>
                        </a:lnSpc>
                        <a:spcBef>
                          <a:spcPts val="0"/>
                        </a:spcBef>
                        <a:spcAft>
                          <a:spcPts val="0"/>
                        </a:spcAft>
                        <a:buClr>
                          <a:srgbClr val="003C71"/>
                        </a:buClr>
                        <a:buNone/>
                      </a:pPr>
                      <a:r>
                        <a:rPr lang="en-US" sz="1200" b="0" i="0" u="none" strike="noStrike" noProof="0" dirty="0">
                          <a:solidFill>
                            <a:schemeClr val="accent1"/>
                          </a:solidFill>
                          <a:effectLst/>
                          <a:highlight>
                            <a:srgbClr val="FFFFFF"/>
                          </a:highlight>
                          <a:latin typeface="Georgia"/>
                        </a:rPr>
                        <a:t>c.     Apply meaning clues, language structure, and phonetic strategies to </a:t>
                      </a:r>
                      <a:endParaRPr lang="en-US" dirty="0"/>
                    </a:p>
                    <a:p>
                      <a:pPr marL="0" lvl="0" indent="0" algn="l">
                        <a:lnSpc>
                          <a:spcPct val="100000"/>
                        </a:lnSpc>
                        <a:spcBef>
                          <a:spcPts val="0"/>
                        </a:spcBef>
                        <a:spcAft>
                          <a:spcPts val="0"/>
                        </a:spcAft>
                        <a:buNone/>
                      </a:pPr>
                      <a:r>
                        <a:rPr lang="en-US" sz="1200" b="0" i="0" u="none" strike="noStrike" noProof="0" dirty="0">
                          <a:solidFill>
                            <a:schemeClr val="accent1"/>
                          </a:solidFill>
                          <a:effectLst/>
                          <a:highlight>
                            <a:srgbClr val="FFFFFF"/>
                          </a:highlight>
                          <a:latin typeface="Georgia"/>
                        </a:rPr>
                        <a:t>        determine the meaning of new words. </a:t>
                      </a:r>
                      <a:endParaRPr lang="en-US" dirty="0"/>
                    </a:p>
                    <a:p>
                      <a:pPr marL="0" lvl="0" indent="0" algn="l">
                        <a:lnSpc>
                          <a:spcPct val="100000"/>
                        </a:lnSpc>
                        <a:spcBef>
                          <a:spcPts val="0"/>
                        </a:spcBef>
                        <a:spcAft>
                          <a:spcPts val="0"/>
                        </a:spcAft>
                        <a:buNone/>
                      </a:pPr>
                      <a:endParaRPr lang="en-US" sz="1200" b="0" i="0" u="none" strike="noStrike" noProof="0" dirty="0">
                        <a:solidFill>
                          <a:schemeClr val="accent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dirty="0">
                        <a:solidFill>
                          <a:schemeClr val="accent1"/>
                        </a:solidFill>
                        <a:latin typeface="Georgia"/>
                      </a:endParaRPr>
                    </a:p>
                    <a:p>
                      <a:pPr fontAlgn="t"/>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2.RV.1- Vocabulary Development and Word Analysis</a:t>
                      </a:r>
                      <a:endParaRPr lang="en-US" dirty="0">
                        <a:solidFill>
                          <a:schemeClr val="accent1"/>
                        </a:solidFill>
                        <a:latin typeface="Georgia"/>
                      </a:endParaRPr>
                    </a:p>
                    <a:p>
                      <a:pPr marL="0" lvl="0" indent="0" algn="l">
                        <a:lnSpc>
                          <a:spcPct val="100000"/>
                        </a:lnSpc>
                        <a:spcBef>
                          <a:spcPts val="0"/>
                        </a:spcBef>
                        <a:spcAft>
                          <a:spcPts val="0"/>
                        </a:spcAft>
                        <a:buNone/>
                      </a:pPr>
                      <a:r>
                        <a:rPr lang="en-US" sz="1200" b="0" i="0" u="none" strike="noStrike" noProof="0" dirty="0">
                          <a:solidFill>
                            <a:schemeClr val="accent1"/>
                          </a:solidFill>
                          <a:effectLst/>
                          <a:highlight>
                            <a:srgbClr val="FFFFFF"/>
                          </a:highlight>
                          <a:latin typeface="Georgia"/>
                        </a:rPr>
                        <a:t>G.   Develop breadth of vocabulary knowledge by listening to and reading high </a:t>
                      </a:r>
                    </a:p>
                    <a:p>
                      <a:pPr marL="0" lvl="0" indent="0" algn="l">
                        <a:lnSpc>
                          <a:spcPct val="100000"/>
                        </a:lnSpc>
                        <a:spcBef>
                          <a:spcPts val="0"/>
                        </a:spcBef>
                        <a:spcAft>
                          <a:spcPts val="0"/>
                        </a:spcAft>
                        <a:buNone/>
                      </a:pPr>
                      <a:r>
                        <a:rPr lang="en-US" sz="1200" b="0" i="0" u="none" strike="noStrike" noProof="0" dirty="0">
                          <a:solidFill>
                            <a:schemeClr val="accent1"/>
                          </a:solidFill>
                          <a:effectLst/>
                          <a:highlight>
                            <a:srgbClr val="FFFFFF"/>
                          </a:highlight>
                          <a:latin typeface="Georgia"/>
                        </a:rPr>
                        <a:t>       quality, complex text. </a:t>
                      </a:r>
                      <a:endParaRPr lang="en-US" dirty="0">
                        <a:solidFill>
                          <a:srgbClr val="000000"/>
                        </a:solidFill>
                        <a:latin typeface="Georgia"/>
                      </a:endParaRPr>
                    </a:p>
                    <a:p>
                      <a:pPr marL="0" lvl="0" indent="0" algn="l">
                        <a:lnSpc>
                          <a:spcPct val="100000"/>
                        </a:lnSpc>
                        <a:spcBef>
                          <a:spcPts val="0"/>
                        </a:spcBef>
                        <a:spcAft>
                          <a:spcPts val="0"/>
                        </a:spcAft>
                        <a:buNone/>
                      </a:pPr>
                      <a:r>
                        <a:rPr lang="en-US" sz="1200" b="0" i="0" u="none" strike="noStrike" noProof="0" dirty="0">
                          <a:solidFill>
                            <a:schemeClr val="accent1"/>
                          </a:solidFill>
                          <a:effectLst/>
                          <a:highlight>
                            <a:srgbClr val="FFFFFF"/>
                          </a:highlight>
                          <a:latin typeface="Georgia"/>
                        </a:rPr>
                        <a:t>H.   Use newly learned words and phrases in discussions and speaking activities. </a:t>
                      </a:r>
                      <a:endParaRPr lang="en-US" dirty="0">
                        <a:solidFill>
                          <a:srgbClr val="000000"/>
                        </a:solidFill>
                        <a:latin typeface="Georgia"/>
                      </a:endParaRPr>
                    </a:p>
                    <a:p>
                      <a:pPr lvl="0" algn="l">
                        <a:lnSpc>
                          <a:spcPct val="100000"/>
                        </a:lnSpc>
                        <a:spcBef>
                          <a:spcPts val="0"/>
                        </a:spcBef>
                        <a:spcAft>
                          <a:spcPts val="0"/>
                        </a:spcAft>
                        <a:buClr>
                          <a:srgbClr val="003C71"/>
                        </a:buClr>
                        <a:buAutoNum type="alphaUcPeriod"/>
                      </a:pPr>
                      <a:endParaRPr lang="en-US" dirty="0"/>
                    </a:p>
                    <a:p>
                      <a:pPr lvl="0" algn="l">
                        <a:lnSpc>
                          <a:spcPct val="100000"/>
                        </a:lnSpc>
                        <a:spcBef>
                          <a:spcPts val="0"/>
                        </a:spcBef>
                        <a:spcAft>
                          <a:spcPts val="0"/>
                        </a:spcAft>
                        <a:buClr>
                          <a:srgbClr val="003C71"/>
                        </a:buClr>
                        <a:buAutoNum type="alphaUcPeriod"/>
                      </a:pPr>
                      <a:endParaRPr lang="en-US" dirty="0"/>
                    </a:p>
                    <a:p>
                      <a:pPr marL="285750" lvl="0" indent="-285750" algn="l">
                        <a:lnSpc>
                          <a:spcPct val="100000"/>
                        </a:lnSpc>
                        <a:spcBef>
                          <a:spcPts val="0"/>
                        </a:spcBef>
                        <a:spcAft>
                          <a:spcPts val="0"/>
                        </a:spcAft>
                        <a:buClr>
                          <a:srgbClr val="003C71"/>
                        </a:buClr>
                        <a:buAutoNum type="alphaUcPeriod"/>
                      </a:pPr>
                      <a:endParaRPr lang="en-US" dirty="0"/>
                    </a:p>
                    <a:p>
                      <a:pPr lvl="0" indent="0">
                        <a:spcBef>
                          <a:spcPts val="0"/>
                        </a:spcBef>
                        <a:spcAft>
                          <a:spcPts val="0"/>
                        </a:spcAft>
                        <a:buClr>
                          <a:srgbClr val="003C71"/>
                        </a:buClr>
                        <a:buNone/>
                      </a:pPr>
                      <a:endParaRPr lang="en-US" dirty="0">
                        <a:solidFill>
                          <a:schemeClr val="accent1"/>
                        </a:solidFill>
                      </a:endParaRPr>
                    </a:p>
                    <a:p>
                      <a:pPr marL="52070" indent="-287020" rtl="0" fontAlgn="t">
                        <a:spcBef>
                          <a:spcPts val="0"/>
                        </a:spcBef>
                        <a:spcAft>
                          <a:spcPts val="0"/>
                        </a:spcAft>
                      </a:pPr>
                      <a:br>
                        <a:rPr lang="en-US" dirty="0">
                          <a:solidFill>
                            <a:srgbClr val="003C71"/>
                          </a:solidFill>
                          <a:effectLst/>
                          <a:highlight>
                            <a:srgbClr val="FFFFFF"/>
                          </a:highlight>
                        </a:rPr>
                      </a:br>
                      <a:r>
                        <a:rPr lang="en-US" sz="1400" b="1" dirty="0">
                          <a:solidFill>
                            <a:schemeClr val="accent1"/>
                          </a:solidFill>
                          <a:effectLst/>
                          <a:highlight>
                            <a:srgbClr val="FFFFFF"/>
                          </a:highlight>
                          <a:latin typeface="Calibri"/>
                        </a:rPr>
                        <a:t> </a:t>
                      </a:r>
                      <a:endParaRPr lang="en-US" dirty="0">
                        <a:solidFill>
                          <a:schemeClr val="accent1"/>
                        </a:solidFill>
                        <a:effectLst/>
                        <a:highlight>
                          <a:srgbClr val="FFFFFF"/>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3984441"/>
            <a:ext cx="11456505" cy="1692771"/>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Georgia"/>
              </a:rPr>
              <a:t> </a:t>
            </a:r>
            <a:br>
              <a:rPr lang="en-US" dirty="0">
                <a:latin typeface="Georgia"/>
              </a:rPr>
            </a:br>
            <a:r>
              <a:rPr lang="en-US" sz="1600" b="1" u="sng" dirty="0">
                <a:solidFill>
                  <a:srgbClr val="FFFFFF"/>
                </a:solidFill>
                <a:latin typeface="Georgia"/>
                <a:cs typeface="Calibri"/>
              </a:rPr>
              <a:t>Revisions</a:t>
            </a:r>
            <a:r>
              <a:rPr lang="en-US" sz="1600" b="1" dirty="0">
                <a:solidFill>
                  <a:srgbClr val="FFFFFF"/>
                </a:solidFill>
                <a:latin typeface="Georgia"/>
                <a:cs typeface="Calibri"/>
              </a:rPr>
              <a:t>:</a:t>
            </a:r>
          </a:p>
          <a:p>
            <a:pPr marL="172720" indent="-120650">
              <a:buFont typeface="Arial"/>
              <a:buChar char="•"/>
            </a:pPr>
            <a:r>
              <a:rPr lang="en-US" sz="1600" b="1" dirty="0">
                <a:solidFill>
                  <a:srgbClr val="FFFFFF"/>
                </a:solidFill>
                <a:latin typeface="Georgia"/>
                <a:cs typeface="Arial"/>
              </a:rPr>
              <a:t>2.RV.1 G- Increased the rigor for students to widely listen and read text across a range of genres, styles, and topics. This is built on 3.4c in the 2017 English Standards of Learning. </a:t>
            </a:r>
          </a:p>
          <a:p>
            <a:pPr marL="172720" indent="-120650">
              <a:buFont typeface="Arial"/>
              <a:buChar char="•"/>
            </a:pPr>
            <a:r>
              <a:rPr lang="en-US" sz="1600" b="1" dirty="0">
                <a:solidFill>
                  <a:srgbClr val="FFFFFF"/>
                </a:solidFill>
                <a:latin typeface="Georgia"/>
                <a:cs typeface="Arial"/>
              </a:rPr>
              <a:t>2.RV.1 H- Increased rigor for students to use newly learned words and phrases. This is based on 3.1f in the 2017 English Standards of Learning. </a:t>
            </a:r>
          </a:p>
          <a:p>
            <a:pPr marL="172720" indent="-120650">
              <a:buFont typeface="Arial"/>
              <a:buChar char="•"/>
            </a:pPr>
            <a:endParaRPr lang="en-US" sz="1400" b="1" dirty="0">
              <a:solidFill>
                <a:srgbClr val="FFFFFF"/>
              </a:solidFill>
              <a:latin typeface="Georgia"/>
              <a:cs typeface="Arial"/>
            </a:endParaRPr>
          </a:p>
        </p:txBody>
      </p:sp>
      <p:sp>
        <p:nvSpPr>
          <p:cNvPr id="3" name="TextBox 2">
            <a:extLst>
              <a:ext uri="{FF2B5EF4-FFF2-40B4-BE49-F238E27FC236}">
                <a16:creationId xmlns:a16="http://schemas.microsoft.com/office/drawing/2014/main" id="{AEA8EBB7-851A-DC5B-C2AA-7D05EC59DB0E}"/>
              </a:ext>
            </a:extLst>
          </p:cNvPr>
          <p:cNvSpPr txBox="1"/>
          <p:nvPr/>
        </p:nvSpPr>
        <p:spPr>
          <a:xfrm>
            <a:off x="4112587" y="39985"/>
            <a:ext cx="3962400"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mj-lt"/>
              </a:rPr>
              <a:t>RV Slide 2 of 2</a:t>
            </a:r>
          </a:p>
        </p:txBody>
      </p:sp>
      <p:pic>
        <p:nvPicPr>
          <p:cNvPr id="2" name="Recorded Sound">
            <a:hlinkClick r:id="" action="ppaction://media"/>
            <a:extLst>
              <a:ext uri="{FF2B5EF4-FFF2-40B4-BE49-F238E27FC236}">
                <a16:creationId xmlns:a16="http://schemas.microsoft.com/office/drawing/2014/main" id="{5374FBEA-875D-49FE-9A7E-E17075B3BE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9" y="39985"/>
            <a:ext cx="609600" cy="609600"/>
          </a:xfrm>
          <a:prstGeom prst="rect">
            <a:avLst/>
          </a:prstGeom>
        </p:spPr>
      </p:pic>
    </p:spTree>
    <p:extLst>
      <p:ext uri="{BB962C8B-B14F-4D97-AF65-F5344CB8AC3E}">
        <p14:creationId xmlns:p14="http://schemas.microsoft.com/office/powerpoint/2010/main" val="38280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Reading Literary Text</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19</a:t>
            </a:fld>
            <a:endParaRPr lang="en-US"/>
          </a:p>
        </p:txBody>
      </p:sp>
      <p:pic>
        <p:nvPicPr>
          <p:cNvPr id="3" name="Recorded Sound">
            <a:hlinkClick r:id="" action="ppaction://media"/>
            <a:extLst>
              <a:ext uri="{FF2B5EF4-FFF2-40B4-BE49-F238E27FC236}">
                <a16:creationId xmlns:a16="http://schemas.microsoft.com/office/drawing/2014/main" id="{449452F8-27AE-4FC8-B1EA-90A3E51DB5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2250" y="160283"/>
            <a:ext cx="609600" cy="609600"/>
          </a:xfrm>
          <a:prstGeom prst="rect">
            <a:avLst/>
          </a:prstGeom>
        </p:spPr>
      </p:pic>
    </p:spTree>
    <p:extLst>
      <p:ext uri="{BB962C8B-B14F-4D97-AF65-F5344CB8AC3E}">
        <p14:creationId xmlns:p14="http://schemas.microsoft.com/office/powerpoint/2010/main" val="131197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C20867-FB48-8916-757D-BC6E3D0E6F4A}"/>
              </a:ext>
            </a:extLst>
          </p:cNvPr>
          <p:cNvSpPr>
            <a:spLocks noGrp="1"/>
          </p:cNvSpPr>
          <p:nvPr>
            <p:ph type="body" sz="quarter" idx="13"/>
          </p:nvPr>
        </p:nvSpPr>
        <p:spPr/>
        <p:txBody>
          <a:bodyPr vert="horz" lIns="822960" tIns="640080" rIns="91440" bIns="45720" rtlCol="0" anchor="t">
            <a:normAutofit/>
          </a:bodyPr>
          <a:lstStyle/>
          <a:p>
            <a:r>
              <a:rPr lang="en-US" sz="3600">
                <a:ea typeface="+mj-lt"/>
                <a:cs typeface="+mj-lt"/>
              </a:rPr>
              <a:t>Purpose</a:t>
            </a:r>
            <a:endParaRPr lang="en-US"/>
          </a:p>
          <a:p>
            <a:endParaRPr lang="en-US"/>
          </a:p>
        </p:txBody>
      </p:sp>
      <p:sp>
        <p:nvSpPr>
          <p:cNvPr id="3" name="Content Placeholder 2">
            <a:extLst>
              <a:ext uri="{FF2B5EF4-FFF2-40B4-BE49-F238E27FC236}">
                <a16:creationId xmlns:a16="http://schemas.microsoft.com/office/drawing/2014/main" id="{207452D8-F8DE-17E6-1965-DC4AD21C598D}"/>
              </a:ext>
            </a:extLst>
          </p:cNvPr>
          <p:cNvSpPr>
            <a:spLocks noGrp="1"/>
          </p:cNvSpPr>
          <p:nvPr>
            <p:ph idx="1"/>
          </p:nvPr>
        </p:nvSpPr>
        <p:spPr/>
        <p:txBody>
          <a:bodyPr vert="horz" lIns="91440" tIns="45720" rIns="91440" bIns="45720" rtlCol="0" anchor="t">
            <a:normAutofit/>
          </a:bodyPr>
          <a:lstStyle/>
          <a:p>
            <a:endParaRPr lang="en-US">
              <a:latin typeface="Georgia"/>
              <a:cs typeface="Calibri"/>
            </a:endParaRPr>
          </a:p>
          <a:p>
            <a:r>
              <a:rPr lang="en-US" sz="3600">
                <a:solidFill>
                  <a:srgbClr val="000000"/>
                </a:solidFill>
                <a:latin typeface="Georgia"/>
                <a:cs typeface="Arial"/>
              </a:rPr>
              <a:t>Overview of the 2024 </a:t>
            </a:r>
            <a:r>
              <a:rPr lang="en-US" sz="3600" i="1">
                <a:solidFill>
                  <a:srgbClr val="000000"/>
                </a:solidFill>
                <a:latin typeface="Georgia"/>
                <a:cs typeface="Arial"/>
              </a:rPr>
              <a:t>English Standards of Learning</a:t>
            </a:r>
            <a:r>
              <a:rPr lang="en-US" sz="3600">
                <a:solidFill>
                  <a:srgbClr val="000000"/>
                </a:solidFill>
                <a:latin typeface="Georgia"/>
                <a:cs typeface="Arial"/>
              </a:rPr>
              <a:t> </a:t>
            </a:r>
            <a:endParaRPr lang="en-US" sz="3600">
              <a:latin typeface="Georgia"/>
              <a:cs typeface="Calibri"/>
            </a:endParaRPr>
          </a:p>
          <a:p>
            <a:pPr>
              <a:buFont typeface="Calibri" panose="020B0604020202020204" pitchFamily="34" charset="0"/>
            </a:pPr>
            <a:r>
              <a:rPr lang="en-US" sz="3600">
                <a:solidFill>
                  <a:srgbClr val="000000"/>
                </a:solidFill>
                <a:latin typeface="Georgia"/>
                <a:cs typeface="Arial"/>
              </a:rPr>
              <a:t>Highlight the changes in the structure and content between the 2017 and 2024 </a:t>
            </a:r>
            <a:r>
              <a:rPr lang="en-US" sz="3600" i="1">
                <a:solidFill>
                  <a:srgbClr val="000000"/>
                </a:solidFill>
                <a:latin typeface="Georgia"/>
                <a:cs typeface="Arial"/>
              </a:rPr>
              <a:t>English Standards of </a:t>
            </a:r>
            <a:r>
              <a:rPr lang="en-US" sz="3600" i="1">
                <a:solidFill>
                  <a:srgbClr val="000000"/>
                </a:solidFill>
                <a:latin typeface="Georgia"/>
                <a:ea typeface="+mn-lt"/>
                <a:cs typeface="Arial"/>
              </a:rPr>
              <a:t>Learning</a:t>
            </a:r>
            <a:endParaRPr lang="en-US" sz="3600" i="1">
              <a:latin typeface="Georgia"/>
              <a:cs typeface="Arial"/>
            </a:endParaRPr>
          </a:p>
          <a:p>
            <a:endParaRPr lang="en-US" sz="3200" i="1">
              <a:solidFill>
                <a:srgbClr val="000000"/>
              </a:solidFill>
              <a:latin typeface="Arial"/>
              <a:cs typeface="Arial"/>
            </a:endParaRPr>
          </a:p>
        </p:txBody>
      </p:sp>
      <p:sp>
        <p:nvSpPr>
          <p:cNvPr id="2" name="Slide Number Placeholder 1">
            <a:extLst>
              <a:ext uri="{FF2B5EF4-FFF2-40B4-BE49-F238E27FC236}">
                <a16:creationId xmlns:a16="http://schemas.microsoft.com/office/drawing/2014/main" id="{24FD08F6-7DC4-982C-B91C-DC9B3F87F5D3}"/>
              </a:ext>
            </a:extLst>
          </p:cNvPr>
          <p:cNvSpPr>
            <a:spLocks noGrp="1"/>
          </p:cNvSpPr>
          <p:nvPr>
            <p:ph type="sldNum" sz="quarter" idx="12"/>
          </p:nvPr>
        </p:nvSpPr>
        <p:spPr/>
        <p:txBody>
          <a:bodyPr/>
          <a:lstStyle/>
          <a:p>
            <a:fld id="{B2102BAA-C61A-4A39-BDF1-4340D572B82C}" type="slidenum">
              <a:rPr lang="en-US" smtClean="0"/>
              <a:t>2</a:t>
            </a:fld>
            <a:endParaRPr lang="en-US"/>
          </a:p>
        </p:txBody>
      </p:sp>
      <p:pic>
        <p:nvPicPr>
          <p:cNvPr id="5" name="Recorded Sound">
            <a:hlinkClick r:id="" action="ppaction://media"/>
            <a:extLst>
              <a:ext uri="{FF2B5EF4-FFF2-40B4-BE49-F238E27FC236}">
                <a16:creationId xmlns:a16="http://schemas.microsoft.com/office/drawing/2014/main" id="{2910951A-2823-4DDF-9AEF-515FE216ED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8675" y="213983"/>
            <a:ext cx="438807" cy="438807"/>
          </a:xfrm>
          <a:prstGeom prst="rect">
            <a:avLst/>
          </a:prstGeom>
        </p:spPr>
      </p:pic>
    </p:spTree>
    <p:extLst>
      <p:ext uri="{BB962C8B-B14F-4D97-AF65-F5344CB8AC3E}">
        <p14:creationId xmlns:p14="http://schemas.microsoft.com/office/powerpoint/2010/main" val="346468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20</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10750626"/>
              </p:ext>
            </p:extLst>
          </p:nvPr>
        </p:nvGraphicFramePr>
        <p:xfrm>
          <a:off x="353391" y="265043"/>
          <a:ext cx="11452080" cy="359664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2.8 The student will demonstrate comprehension of fictional texts.</a:t>
                      </a:r>
                      <a:endParaRPr lang="en-US" sz="1400" b="1" dirty="0">
                        <a:solidFill>
                          <a:schemeClr val="accent1"/>
                        </a:solidFill>
                        <a:latin typeface="Georgia"/>
                      </a:endParaRPr>
                    </a:p>
                    <a:p>
                      <a:pPr marL="228600" lvl="0" indent="-228600" algn="l">
                        <a:lnSpc>
                          <a:spcPct val="100000"/>
                        </a:lnSpc>
                        <a:spcBef>
                          <a:spcPts val="0"/>
                        </a:spcBef>
                        <a:spcAft>
                          <a:spcPts val="0"/>
                        </a:spcAft>
                        <a:buFont typeface="+mj-lt"/>
                        <a:buAutoNum type="alphaLcPeriod" startAt="5"/>
                      </a:pPr>
                      <a:r>
                        <a:rPr lang="en-US" sz="1200" b="0" i="0" u="none" strike="noStrike" noProof="0" dirty="0">
                          <a:solidFill>
                            <a:schemeClr val="accent1"/>
                          </a:solidFill>
                          <a:effectLst/>
                          <a:highlight>
                            <a:srgbClr val="FFFFFF"/>
                          </a:highlight>
                          <a:latin typeface="Georgia"/>
                        </a:rPr>
                        <a:t>Identify the conflict and resolution. </a:t>
                      </a:r>
                    </a:p>
                    <a:p>
                      <a:pPr marL="228600" lvl="0" indent="-228600" algn="l">
                        <a:lnSpc>
                          <a:spcPct val="100000"/>
                        </a:lnSpc>
                        <a:spcBef>
                          <a:spcPts val="0"/>
                        </a:spcBef>
                        <a:spcAft>
                          <a:spcPts val="0"/>
                        </a:spcAft>
                        <a:buFont typeface="+mj-lt"/>
                        <a:buAutoNum type="alphaLcPeriod" startAt="5"/>
                      </a:pPr>
                      <a:r>
                        <a:rPr lang="en-US" sz="1200" b="0" i="0" u="none" strike="noStrike" noProof="0" dirty="0">
                          <a:solidFill>
                            <a:schemeClr val="accent1"/>
                          </a:solidFill>
                          <a:effectLst/>
                          <a:highlight>
                            <a:srgbClr val="FFFFFF"/>
                          </a:highlight>
                          <a:latin typeface="Georgia"/>
                        </a:rPr>
                        <a:t>Identify the theme. </a:t>
                      </a: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rgbClr val="000000"/>
                        </a:solidFill>
                        <a:effectLst/>
                        <a:highlight>
                          <a:srgbClr val="FFFFFF"/>
                        </a:highlight>
                        <a:latin typeface="Times New Roman"/>
                      </a:endParaRPr>
                    </a:p>
                    <a:p>
                      <a:pPr marL="342900" lvl="0" indent="-342900" algn="l">
                        <a:lnSpc>
                          <a:spcPct val="100000"/>
                        </a:lnSpc>
                        <a:spcBef>
                          <a:spcPts val="0"/>
                        </a:spcBef>
                        <a:spcAft>
                          <a:spcPts val="0"/>
                        </a:spcAft>
                        <a:buClr>
                          <a:srgbClr val="003C71"/>
                        </a:buClr>
                        <a:buAutoNum type="alphaLcPeriod" startAt="5"/>
                      </a:pPr>
                      <a:endParaRPr lang="en-US" sz="1100" b="0" i="0" u="none" strike="noStrike" noProof="0" dirty="0">
                        <a:solidFill>
                          <a:srgbClr val="000000"/>
                        </a:solidFill>
                        <a:effectLst/>
                        <a:highlight>
                          <a:srgbClr val="FFFFFF"/>
                        </a:highlight>
                        <a:latin typeface="Times New Roman"/>
                      </a:endParaRPr>
                    </a:p>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rgbClr val="000000"/>
                        </a:solidFill>
                        <a:effectLst/>
                        <a:highlight>
                          <a:srgbClr val="FFFFFF"/>
                        </a:highlight>
                        <a:latin typeface="Times New Roman"/>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Times New Roman"/>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Times New Roman"/>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rgbClr val="000000"/>
                        </a:solidFill>
                        <a:effectLst/>
                        <a:highlight>
                          <a:srgbClr val="FFFFFF"/>
                        </a:highlight>
                        <a:latin typeface="Times New Roman"/>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Times New Roman"/>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endParaRPr>
                    </a:p>
                    <a:p>
                      <a:pPr marL="0" lvl="0" indent="0">
                        <a:spcBef>
                          <a:spcPts val="0"/>
                        </a:spcBef>
                        <a:spcAft>
                          <a:spcPts val="0"/>
                        </a:spcAft>
                        <a:buClr>
                          <a:srgbClr val="003C71"/>
                        </a:buClr>
                        <a:buNone/>
                      </a:pPr>
                      <a:endParaRPr lang="en-US" dirty="0">
                        <a:solidFill>
                          <a:schemeClr val="accent1"/>
                        </a:solidFill>
                      </a:endParaRPr>
                    </a:p>
                    <a:p>
                      <a:pPr fontAlgn="t"/>
                      <a:endParaRPr lang="en-US" dirty="0">
                        <a:solidFill>
                          <a:schemeClr val="accent1"/>
                        </a:solidFill>
                        <a:effectLst/>
                        <a:highlight>
                          <a:srgbClr val="FFFFFF"/>
                        </a:highligh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2.RL.1- Key Ideas and Plot Details </a:t>
                      </a:r>
                      <a:endParaRPr lang="en-US" dirty="0">
                        <a:solidFill>
                          <a:schemeClr val="accent1"/>
                        </a:solidFill>
                        <a:latin typeface="Georgia"/>
                      </a:endParaRPr>
                    </a:p>
                    <a:p>
                      <a:pPr marL="285750" lvl="0" indent="-285750" algn="l">
                        <a:lnSpc>
                          <a:spcPct val="100000"/>
                        </a:lnSpc>
                        <a:spcBef>
                          <a:spcPts val="0"/>
                        </a:spcBef>
                        <a:spcAft>
                          <a:spcPts val="0"/>
                        </a:spcAft>
                        <a:buFont typeface="+mj-lt"/>
                        <a:buAutoNum type="alphaUcPeriod"/>
                      </a:pPr>
                      <a:r>
                        <a:rPr lang="en-US" sz="1200" b="0" i="0" u="none" strike="noStrike" noProof="0" dirty="0">
                          <a:solidFill>
                            <a:schemeClr val="accent1"/>
                          </a:solidFill>
                          <a:effectLst/>
                          <a:highlight>
                            <a:srgbClr val="FFFFFF"/>
                          </a:highlight>
                          <a:latin typeface="Georgia"/>
                        </a:rPr>
                        <a:t>Retell stories sequentially, including their overall structure, essential story events, and the central message, lesson, or moral. </a:t>
                      </a:r>
                    </a:p>
                    <a:p>
                      <a:pPr marL="285750" lvl="0" indent="-285750" algn="l">
                        <a:lnSpc>
                          <a:spcPct val="100000"/>
                        </a:lnSpc>
                        <a:spcBef>
                          <a:spcPts val="0"/>
                        </a:spcBef>
                        <a:spcAft>
                          <a:spcPts val="0"/>
                        </a:spcAft>
                        <a:buFont typeface="+mj-lt"/>
                        <a:buAutoNum type="alphaUcPeriod"/>
                      </a:pPr>
                      <a:r>
                        <a:rPr lang="en-US" sz="1200" b="0" i="0" u="none" strike="noStrike" noProof="0" dirty="0">
                          <a:solidFill>
                            <a:schemeClr val="accent1"/>
                          </a:solidFill>
                          <a:effectLst/>
                          <a:highlight>
                            <a:srgbClr val="FFFFFF"/>
                          </a:highlight>
                          <a:latin typeface="Georgia"/>
                        </a:rPr>
                        <a:t>Identify a story’s central conflict using events from the plot as evidence. </a:t>
                      </a:r>
                    </a:p>
                    <a:p>
                      <a:pPr marL="285750" lvl="0" indent="-285750" algn="l">
                        <a:lnSpc>
                          <a:spcPct val="100000"/>
                        </a:lnSpc>
                        <a:spcBef>
                          <a:spcPts val="0"/>
                        </a:spcBef>
                        <a:spcAft>
                          <a:spcPts val="0"/>
                        </a:spcAft>
                        <a:buFont typeface="+mj-lt"/>
                        <a:buAutoNum type="alphaUcPeriod"/>
                      </a:pPr>
                      <a:r>
                        <a:rPr lang="en-US" sz="1200" b="0" i="0" u="none" strike="noStrike" noProof="0" dirty="0">
                          <a:solidFill>
                            <a:schemeClr val="accent1"/>
                          </a:solidFill>
                          <a:effectLst/>
                          <a:highlight>
                            <a:srgbClr val="FFFFFF"/>
                          </a:highlight>
                          <a:latin typeface="Georgia"/>
                        </a:rPr>
                        <a:t>Describe character’s attributes (e.g., traits, motivations, or feelings) and how they respond to major events and challenges. </a:t>
                      </a:r>
                    </a:p>
                    <a:p>
                      <a:pPr marL="285750" lvl="0" indent="-285750" algn="l">
                        <a:lnSpc>
                          <a:spcPct val="100000"/>
                        </a:lnSpc>
                        <a:spcBef>
                          <a:spcPts val="0"/>
                        </a:spcBef>
                        <a:spcAft>
                          <a:spcPts val="0"/>
                        </a:spcAft>
                        <a:buFont typeface="+mj-lt"/>
                        <a:buAutoNum type="alphaUcPeriod"/>
                      </a:pPr>
                      <a:r>
                        <a:rPr lang="en-US" sz="1200" b="0" i="0" u="none" strike="noStrike" noProof="0" dirty="0">
                          <a:solidFill>
                            <a:schemeClr val="accent1"/>
                          </a:solidFill>
                          <a:effectLst/>
                          <a:highlight>
                            <a:srgbClr val="FFFFFF"/>
                          </a:highlight>
                          <a:latin typeface="Georgia"/>
                        </a:rPr>
                        <a:t>Generate predictions about story characters and events using the text. </a:t>
                      </a:r>
                      <a:endParaRPr lang="en-US" dirty="0">
                        <a:latin typeface="Georgia"/>
                      </a:endParaRPr>
                    </a:p>
                    <a:p>
                      <a:pPr marL="342900" lvl="0" indent="-342900" algn="l">
                        <a:lnSpc>
                          <a:spcPct val="100000"/>
                        </a:lnSpc>
                        <a:spcBef>
                          <a:spcPts val="0"/>
                        </a:spcBef>
                        <a:spcAft>
                          <a:spcPts val="0"/>
                        </a:spcAft>
                        <a:buClr>
                          <a:srgbClr val="003C71"/>
                        </a:buClr>
                        <a:buFont typeface="+mj-lt"/>
                        <a:buAutoNum type="alphaUcPeriod"/>
                      </a:pPr>
                      <a:endParaRPr lang="en-US" dirty="0"/>
                    </a:p>
                    <a:p>
                      <a:pPr lvl="0" algn="l">
                        <a:lnSpc>
                          <a:spcPct val="100000"/>
                        </a:lnSpc>
                        <a:spcBef>
                          <a:spcPts val="0"/>
                        </a:spcBef>
                        <a:spcAft>
                          <a:spcPts val="0"/>
                        </a:spcAft>
                        <a:buClr>
                          <a:srgbClr val="003C71"/>
                        </a:buClr>
                        <a:buAutoNum type="alphaUcPeriod"/>
                      </a:pPr>
                      <a:endParaRPr lang="en-US" dirty="0"/>
                    </a:p>
                    <a:p>
                      <a:pPr lvl="0" algn="l">
                        <a:lnSpc>
                          <a:spcPct val="100000"/>
                        </a:lnSpc>
                        <a:spcBef>
                          <a:spcPts val="0"/>
                        </a:spcBef>
                        <a:spcAft>
                          <a:spcPts val="0"/>
                        </a:spcAft>
                        <a:buClr>
                          <a:srgbClr val="003C71"/>
                        </a:buClr>
                        <a:buAutoNum type="alphaUcPeriod"/>
                      </a:pPr>
                      <a:endParaRPr lang="en-US" dirty="0"/>
                    </a:p>
                    <a:p>
                      <a:pPr marL="285750" lvl="0" indent="-285750" algn="l">
                        <a:lnSpc>
                          <a:spcPct val="100000"/>
                        </a:lnSpc>
                        <a:spcBef>
                          <a:spcPts val="0"/>
                        </a:spcBef>
                        <a:spcAft>
                          <a:spcPts val="0"/>
                        </a:spcAft>
                        <a:buClr>
                          <a:srgbClr val="003C71"/>
                        </a:buClr>
                        <a:buAutoNum type="alphaUcPeriod"/>
                      </a:pPr>
                      <a:endParaRPr lang="en-US" dirty="0"/>
                    </a:p>
                    <a:p>
                      <a:pPr lvl="0" indent="0">
                        <a:spcBef>
                          <a:spcPts val="0"/>
                        </a:spcBef>
                        <a:spcAft>
                          <a:spcPts val="0"/>
                        </a:spcAft>
                        <a:buClr>
                          <a:srgbClr val="003C71"/>
                        </a:buClr>
                        <a:buNone/>
                      </a:pPr>
                      <a:endParaRPr lang="en-US" dirty="0">
                        <a:solidFill>
                          <a:schemeClr val="accent1"/>
                        </a:solidFill>
                      </a:endParaRPr>
                    </a:p>
                    <a:p>
                      <a:pPr marL="52070" indent="-287020" rtl="0" fontAlgn="t">
                        <a:spcBef>
                          <a:spcPts val="0"/>
                        </a:spcBef>
                        <a:spcAft>
                          <a:spcPts val="0"/>
                        </a:spcAft>
                      </a:pPr>
                      <a:endParaRPr lang="en-US" dirty="0">
                        <a:solidFill>
                          <a:schemeClr val="accent1"/>
                        </a:solidFill>
                        <a:effectLst/>
                        <a:highlight>
                          <a:srgbClr val="FFFFFF"/>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3558103"/>
            <a:ext cx="11456505" cy="2369880"/>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 </a:t>
            </a:r>
            <a:br>
              <a:rPr lang="en-US" dirty="0"/>
            </a:br>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p>
          <a:p>
            <a:pPr marL="173038" indent="-173038">
              <a:buFont typeface="Arial"/>
              <a:buChar char="•"/>
            </a:pPr>
            <a:r>
              <a:rPr lang="en-US" sz="1600" b="1" dirty="0">
                <a:solidFill>
                  <a:srgbClr val="FFFFFF"/>
                </a:solidFill>
                <a:latin typeface="Georgia"/>
                <a:ea typeface="+mn-lt"/>
                <a:cs typeface="+mn-lt"/>
              </a:rPr>
              <a:t>2.RL.1 A- Addresses skills in 2.7f and 2.7g in the 2017 English Standards of Learning. </a:t>
            </a:r>
            <a:endParaRPr lang="en-US" dirty="0">
              <a:latin typeface="Georgia"/>
              <a:ea typeface="+mn-lt"/>
              <a:cs typeface="+mn-lt"/>
            </a:endParaRPr>
          </a:p>
          <a:p>
            <a:pPr marL="173038" indent="-173038">
              <a:buFont typeface="Arial"/>
              <a:buChar char="•"/>
            </a:pPr>
            <a:r>
              <a:rPr lang="en-US" sz="1600" b="1" dirty="0">
                <a:solidFill>
                  <a:srgbClr val="FFFFFF"/>
                </a:solidFill>
                <a:latin typeface="Georgia"/>
                <a:ea typeface="+mn-lt"/>
                <a:cs typeface="+mn-lt"/>
              </a:rPr>
              <a:t>2.RL.1 B- Addresses skills from 2.7e in the 2017 English Standards of Learning. </a:t>
            </a:r>
            <a:endParaRPr lang="en-US" dirty="0">
              <a:latin typeface="Georgia"/>
              <a:ea typeface="+mn-lt"/>
              <a:cs typeface="+mn-lt"/>
            </a:endParaRPr>
          </a:p>
          <a:p>
            <a:pPr marL="173038" indent="-173038">
              <a:buFont typeface="Arial"/>
              <a:buChar char="•"/>
            </a:pPr>
            <a:r>
              <a:rPr lang="en-US" sz="1600" b="1" dirty="0">
                <a:solidFill>
                  <a:srgbClr val="FFFFFF"/>
                </a:solidFill>
                <a:latin typeface="Georgia"/>
                <a:ea typeface="+mn-lt"/>
                <a:cs typeface="+mn-lt"/>
              </a:rPr>
              <a:t>2.RL.1 C- Addresses and increases rigor for skills about describing characters from 2.7c in the 2017 English Standards of Learning.</a:t>
            </a:r>
          </a:p>
          <a:p>
            <a:pPr marL="173038" indent="-173038">
              <a:buFont typeface="Arial"/>
              <a:buChar char="•"/>
            </a:pPr>
            <a:r>
              <a:rPr lang="en-US" sz="1600" b="1" dirty="0">
                <a:solidFill>
                  <a:srgbClr val="FFFFFF"/>
                </a:solidFill>
                <a:latin typeface="Georgia"/>
                <a:ea typeface="+mn-lt"/>
                <a:cs typeface="+mn-lt"/>
              </a:rPr>
              <a:t>2.RL.1 D- Addresses and provides specificity for the skill in 2.7a in the 2017 English Standards of Learning. </a:t>
            </a:r>
            <a:endParaRPr lang="en-US" dirty="0"/>
          </a:p>
          <a:p>
            <a:pPr marL="228600" indent="-228600">
              <a:buFont typeface=""/>
              <a:buChar char="•"/>
            </a:pPr>
            <a:endParaRPr lang="en-US" dirty="0"/>
          </a:p>
        </p:txBody>
      </p:sp>
      <p:pic>
        <p:nvPicPr>
          <p:cNvPr id="2" name="Recorded Sound">
            <a:hlinkClick r:id="" action="ppaction://media"/>
            <a:extLst>
              <a:ext uri="{FF2B5EF4-FFF2-40B4-BE49-F238E27FC236}">
                <a16:creationId xmlns:a16="http://schemas.microsoft.com/office/drawing/2014/main" id="{A41CB148-6ECA-4A85-9DC4-6CA0C9DBC9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536" y="-34502"/>
            <a:ext cx="609600" cy="609600"/>
          </a:xfrm>
          <a:prstGeom prst="rect">
            <a:avLst/>
          </a:prstGeom>
        </p:spPr>
      </p:pic>
    </p:spTree>
    <p:extLst>
      <p:ext uri="{BB962C8B-B14F-4D97-AF65-F5344CB8AC3E}">
        <p14:creationId xmlns:p14="http://schemas.microsoft.com/office/powerpoint/2010/main" val="90766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8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21</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873611802"/>
              </p:ext>
            </p:extLst>
          </p:nvPr>
        </p:nvGraphicFramePr>
        <p:xfrm>
          <a:off x="353391" y="265043"/>
          <a:ext cx="11452080" cy="370332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2.8 The student will read and demonstrate comprehension of fictional texts.</a:t>
                      </a:r>
                      <a:endParaRPr lang="en-US" sz="1400" b="1" dirty="0">
                        <a:solidFill>
                          <a:schemeClr val="accent1"/>
                        </a:solidFill>
                        <a:highlight>
                          <a:srgbClr val="FFFFFF"/>
                        </a:highlight>
                        <a:latin typeface="Georgia"/>
                      </a:endParaRPr>
                    </a:p>
                    <a:p>
                      <a:pPr marL="228600" lvl="0" indent="-228600" algn="l">
                        <a:lnSpc>
                          <a:spcPct val="100000"/>
                        </a:lnSpc>
                        <a:spcBef>
                          <a:spcPts val="0"/>
                        </a:spcBef>
                        <a:spcAft>
                          <a:spcPts val="0"/>
                        </a:spcAft>
                        <a:buFont typeface="+mj-lt"/>
                        <a:buAutoNum type="alphaLcPeriod" startAt="5"/>
                      </a:pPr>
                      <a:r>
                        <a:rPr lang="en-US" sz="1200" b="0" i="0" u="none" strike="noStrike" noProof="0" dirty="0">
                          <a:solidFill>
                            <a:schemeClr val="accent1"/>
                          </a:solidFill>
                          <a:effectLst/>
                          <a:highlight>
                            <a:srgbClr val="FFFFFF"/>
                          </a:highlight>
                          <a:latin typeface="Georgia"/>
                        </a:rPr>
                        <a:t>Identify the conflict and resolution. </a:t>
                      </a:r>
                    </a:p>
                    <a:p>
                      <a:pPr marL="228600" lvl="0" indent="-228600" algn="l">
                        <a:lnSpc>
                          <a:spcPct val="100000"/>
                        </a:lnSpc>
                        <a:spcBef>
                          <a:spcPts val="0"/>
                        </a:spcBef>
                        <a:spcAft>
                          <a:spcPts val="0"/>
                        </a:spcAft>
                        <a:buFont typeface="+mj-lt"/>
                        <a:buAutoNum type="alphaLcPeriod" startAt="5"/>
                      </a:pPr>
                      <a:r>
                        <a:rPr lang="en-US" sz="1200" b="0" i="0" u="none" strike="noStrike" noProof="0" dirty="0">
                          <a:solidFill>
                            <a:schemeClr val="accent1"/>
                          </a:solidFill>
                          <a:effectLst/>
                          <a:highlight>
                            <a:srgbClr val="FFFFFF"/>
                          </a:highlight>
                          <a:latin typeface="Georgia"/>
                        </a:rPr>
                        <a:t>Identify the theme. </a:t>
                      </a: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rgbClr val="000000"/>
                        </a:solidFill>
                        <a:effectLst/>
                        <a:highlight>
                          <a:srgbClr val="FFFFFF"/>
                        </a:highlight>
                        <a:latin typeface="Times New Roman"/>
                      </a:endParaRPr>
                    </a:p>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Times New Roman"/>
                        </a:rPr>
                      </a:b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dirty="0">
                        <a:solidFill>
                          <a:schemeClr val="accent1"/>
                        </a:solidFill>
                        <a:latin typeface="Georgia"/>
                      </a:endParaRPr>
                    </a:p>
                    <a:p>
                      <a:pPr fontAlgn="t"/>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2.RL.3- Integration of Concepts</a:t>
                      </a:r>
                      <a:endParaRPr lang="en-US" dirty="0">
                        <a:solidFill>
                          <a:schemeClr val="accent1"/>
                        </a:solidFill>
                        <a:latin typeface="Georgia"/>
                      </a:endParaRPr>
                    </a:p>
                    <a:p>
                      <a:pPr marL="285750" lvl="0" indent="-285750" algn="l">
                        <a:lnSpc>
                          <a:spcPct val="100000"/>
                        </a:lnSpc>
                        <a:spcBef>
                          <a:spcPts val="0"/>
                        </a:spcBef>
                        <a:spcAft>
                          <a:spcPts val="0"/>
                        </a:spcAft>
                        <a:buFont typeface="+mj-lt"/>
                        <a:buAutoNum type="alphaUcPeriod"/>
                      </a:pPr>
                      <a:r>
                        <a:rPr lang="en-US" sz="1200" b="0" i="0" u="none" strike="noStrike" noProof="0" dirty="0">
                          <a:solidFill>
                            <a:schemeClr val="accent1"/>
                          </a:solidFill>
                          <a:effectLst/>
                          <a:highlight>
                            <a:srgbClr val="FFFFFF"/>
                          </a:highlight>
                          <a:latin typeface="Georgia"/>
                        </a:rPr>
                        <a:t>Set a purpose for reading by providing guiding questions, activating prior (experience) and background (content) knowledge. </a:t>
                      </a:r>
                    </a:p>
                    <a:p>
                      <a:pPr marL="285750" lvl="0" indent="-285750" algn="l">
                        <a:lnSpc>
                          <a:spcPct val="100000"/>
                        </a:lnSpc>
                        <a:spcBef>
                          <a:spcPts val="0"/>
                        </a:spcBef>
                        <a:spcAft>
                          <a:spcPts val="0"/>
                        </a:spcAft>
                        <a:buFont typeface="+mj-lt"/>
                        <a:buAutoNum type="alphaUcPeriod"/>
                      </a:pPr>
                      <a:r>
                        <a:rPr lang="en-US" sz="1200" b="0" i="0" u="none" strike="noStrike" noProof="0" dirty="0">
                          <a:solidFill>
                            <a:schemeClr val="accent1"/>
                          </a:solidFill>
                          <a:effectLst/>
                          <a:highlight>
                            <a:srgbClr val="FFFFFF"/>
                          </a:highlight>
                          <a:latin typeface="Georgia"/>
                        </a:rPr>
                        <a:t>Recognize dialogue in text and explain how it can reveal characters’ thoughts and perspectives.</a:t>
                      </a:r>
                    </a:p>
                    <a:p>
                      <a:pPr marL="285750" lvl="0" indent="-285750" algn="l">
                        <a:lnSpc>
                          <a:spcPct val="100000"/>
                        </a:lnSpc>
                        <a:spcBef>
                          <a:spcPts val="0"/>
                        </a:spcBef>
                        <a:spcAft>
                          <a:spcPts val="0"/>
                        </a:spcAft>
                        <a:buFont typeface="+mj-lt"/>
                        <a:buAutoNum type="alphaUcPeriod"/>
                      </a:pPr>
                      <a:r>
                        <a:rPr lang="en-US" sz="1200" b="0" i="0" u="none" strike="noStrike" noProof="0" dirty="0">
                          <a:solidFill>
                            <a:schemeClr val="accent1"/>
                          </a:solidFill>
                          <a:effectLst/>
                          <a:highlight>
                            <a:srgbClr val="FFFFFF"/>
                          </a:highlight>
                          <a:latin typeface="Georgia"/>
                        </a:rPr>
                        <a:t>Compare and contrast characters, settings, and plots in two versions of the same story from different cultures (i.e., Cinderella stories). </a:t>
                      </a:r>
                      <a:endParaRPr lang="en-US" dirty="0">
                        <a:latin typeface="Georgia"/>
                      </a:endParaRPr>
                    </a:p>
                    <a:p>
                      <a:pPr lvl="0" indent="0">
                        <a:spcBef>
                          <a:spcPts val="0"/>
                        </a:spcBef>
                        <a:spcAft>
                          <a:spcPts val="0"/>
                        </a:spcAft>
                        <a:buClr>
                          <a:srgbClr val="003C71"/>
                        </a:buClr>
                        <a:buNone/>
                      </a:pPr>
                      <a:endParaRPr lang="en-US" dirty="0">
                        <a:solidFill>
                          <a:schemeClr val="accent1"/>
                        </a:solidFill>
                        <a:latin typeface="Georgia"/>
                      </a:endParaRPr>
                    </a:p>
                    <a:p>
                      <a:pPr marL="52070" indent="-287020" rtl="0" fontAlgn="t">
                        <a:spcBef>
                          <a:spcPts val="0"/>
                        </a:spcBef>
                        <a:spcAft>
                          <a:spcPts val="0"/>
                        </a:spcAft>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3900767"/>
            <a:ext cx="11456505" cy="2123658"/>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 </a:t>
            </a:r>
            <a:br>
              <a:rPr lang="en-US" dirty="0"/>
            </a:br>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p>
          <a:p>
            <a:pPr marL="173038" indent="-173038">
              <a:buFont typeface="Arial"/>
              <a:buChar char="•"/>
            </a:pPr>
            <a:r>
              <a:rPr lang="en-US" sz="1600" b="1" dirty="0">
                <a:solidFill>
                  <a:srgbClr val="FFFFFF"/>
                </a:solidFill>
                <a:latin typeface="Georgia"/>
                <a:ea typeface="+mn-lt"/>
                <a:cs typeface="+mn-lt"/>
              </a:rPr>
              <a:t>2.RL.3 A- Provides specificity around 2.7b in the 2017 English Standards of Learning.  </a:t>
            </a:r>
            <a:endParaRPr lang="en-US" dirty="0">
              <a:latin typeface="Georgia"/>
            </a:endParaRPr>
          </a:p>
          <a:p>
            <a:pPr marL="173038" indent="-173038">
              <a:buFont typeface="Arial"/>
              <a:buChar char="•"/>
            </a:pPr>
            <a:r>
              <a:rPr lang="en-US" sz="1600" b="1" dirty="0">
                <a:solidFill>
                  <a:srgbClr val="FFFFFF"/>
                </a:solidFill>
                <a:latin typeface="Georgia"/>
                <a:ea typeface="+mn-lt"/>
                <a:cs typeface="+mn-lt"/>
              </a:rPr>
              <a:t>2.RL.3 B- Added to increase the rigor for students to understand how dialogue is used to reveal characters’ thoughts and perspectives. </a:t>
            </a:r>
            <a:endParaRPr lang="en-US" dirty="0">
              <a:latin typeface="Georgia"/>
              <a:ea typeface="+mn-lt"/>
              <a:cs typeface="+mn-lt"/>
            </a:endParaRPr>
          </a:p>
          <a:p>
            <a:pPr marL="173038" indent="-173038">
              <a:buFont typeface="Arial"/>
              <a:buChar char="•"/>
            </a:pPr>
            <a:r>
              <a:rPr lang="en-US" sz="1600" b="1" dirty="0">
                <a:solidFill>
                  <a:srgbClr val="FFFFFF"/>
                </a:solidFill>
                <a:latin typeface="Georgia"/>
                <a:ea typeface="+mn-lt"/>
                <a:cs typeface="+mn-lt"/>
              </a:rPr>
              <a:t>2.RL.3 C- Increased rigor for students to compare and contrast story elements across stories. This is based on 3.5d in the 2017 English Standards of Learning. </a:t>
            </a:r>
            <a:endParaRPr lang="en-US" dirty="0">
              <a:latin typeface="Georgia"/>
            </a:endParaRPr>
          </a:p>
          <a:p>
            <a:pPr>
              <a:buFont typeface="Arial,Sans-Serif"/>
              <a:buChar char="•"/>
            </a:pPr>
            <a:endParaRPr lang="en-US" dirty="0"/>
          </a:p>
        </p:txBody>
      </p:sp>
      <p:pic>
        <p:nvPicPr>
          <p:cNvPr id="2" name="Recorded Sound">
            <a:hlinkClick r:id="" action="ppaction://media"/>
            <a:extLst>
              <a:ext uri="{FF2B5EF4-FFF2-40B4-BE49-F238E27FC236}">
                <a16:creationId xmlns:a16="http://schemas.microsoft.com/office/drawing/2014/main" id="{54EFA8F7-EC8F-4AF3-BEAE-628BCFCE7E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4441" y="153030"/>
            <a:ext cx="609600" cy="609600"/>
          </a:xfrm>
          <a:prstGeom prst="rect">
            <a:avLst/>
          </a:prstGeom>
        </p:spPr>
      </p:pic>
    </p:spTree>
    <p:extLst>
      <p:ext uri="{BB962C8B-B14F-4D97-AF65-F5344CB8AC3E}">
        <p14:creationId xmlns:p14="http://schemas.microsoft.com/office/powerpoint/2010/main" val="267228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Reading Informational Text</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22</a:t>
            </a:fld>
            <a:endParaRPr lang="en-US"/>
          </a:p>
        </p:txBody>
      </p:sp>
      <p:pic>
        <p:nvPicPr>
          <p:cNvPr id="3" name="Recorded Sound">
            <a:hlinkClick r:id="" action="ppaction://media"/>
            <a:extLst>
              <a:ext uri="{FF2B5EF4-FFF2-40B4-BE49-F238E27FC236}">
                <a16:creationId xmlns:a16="http://schemas.microsoft.com/office/drawing/2014/main" id="{CDA48A29-731E-444D-8BBA-1B1021C134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2250" y="223345"/>
            <a:ext cx="609600" cy="609600"/>
          </a:xfrm>
          <a:prstGeom prst="rect">
            <a:avLst/>
          </a:prstGeom>
        </p:spPr>
      </p:pic>
    </p:spTree>
    <p:extLst>
      <p:ext uri="{BB962C8B-B14F-4D97-AF65-F5344CB8AC3E}">
        <p14:creationId xmlns:p14="http://schemas.microsoft.com/office/powerpoint/2010/main" val="365756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23</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840285079"/>
              </p:ext>
            </p:extLst>
          </p:nvPr>
        </p:nvGraphicFramePr>
        <p:xfrm>
          <a:off x="353391" y="265043"/>
          <a:ext cx="11452080" cy="308229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2.10 The student will read and demonstrate comprehension of nonfiction texts.</a:t>
                      </a:r>
                      <a:endParaRPr lang="en-US" dirty="0">
                        <a:solidFill>
                          <a:schemeClr val="accent1"/>
                        </a:solidFill>
                        <a:latin typeface="Georgia"/>
                      </a:endParaRPr>
                    </a:p>
                    <a:p>
                      <a:pPr marL="228600" lvl="0" indent="-228600" algn="l">
                        <a:lnSpc>
                          <a:spcPct val="100000"/>
                        </a:lnSpc>
                        <a:spcBef>
                          <a:spcPts val="0"/>
                        </a:spcBef>
                        <a:spcAft>
                          <a:spcPts val="0"/>
                        </a:spcAft>
                        <a:buFont typeface="+mj-lt"/>
                        <a:buAutoNum type="alphaLcPeriod"/>
                      </a:pPr>
                      <a:r>
                        <a:rPr lang="en-US" sz="1200" b="0" i="0" u="none" strike="noStrike" noProof="0" dirty="0">
                          <a:solidFill>
                            <a:schemeClr val="accent1"/>
                          </a:solidFill>
                          <a:effectLst/>
                          <a:highlight>
                            <a:srgbClr val="FFFFFF"/>
                          </a:highlight>
                          <a:latin typeface="Georgia"/>
                        </a:rPr>
                        <a:t>Preview the selection using text features including table of contents, headings, pictures, captions, and maps. </a:t>
                      </a:r>
                    </a:p>
                    <a:p>
                      <a:pPr marL="228600" lvl="0" indent="-228600" algn="l">
                        <a:lnSpc>
                          <a:spcPct val="100000"/>
                        </a:lnSpc>
                        <a:spcBef>
                          <a:spcPts val="0"/>
                        </a:spcBef>
                        <a:spcAft>
                          <a:spcPts val="0"/>
                        </a:spcAft>
                        <a:buFont typeface="+mj-lt"/>
                        <a:buAutoNum type="alphaLcPeriod" startAt="3"/>
                      </a:pPr>
                      <a:r>
                        <a:rPr lang="en-US" sz="1200" b="0" i="0" u="none" strike="noStrike" noProof="0" dirty="0">
                          <a:solidFill>
                            <a:schemeClr val="accent1"/>
                          </a:solidFill>
                          <a:effectLst/>
                          <a:highlight>
                            <a:srgbClr val="FFFFFF"/>
                          </a:highlight>
                          <a:latin typeface="Georgia"/>
                        </a:rPr>
                        <a:t>Use prior and background knowledge as context for new learning. </a:t>
                      </a:r>
                    </a:p>
                    <a:p>
                      <a:pPr marL="228600" lvl="0" indent="-228600" algn="l">
                        <a:lnSpc>
                          <a:spcPct val="100000"/>
                        </a:lnSpc>
                        <a:spcBef>
                          <a:spcPts val="0"/>
                        </a:spcBef>
                        <a:spcAft>
                          <a:spcPts val="0"/>
                        </a:spcAft>
                        <a:buFont typeface="+mj-lt"/>
                        <a:buAutoNum type="alphaLcPeriod" startAt="5"/>
                      </a:pPr>
                      <a:r>
                        <a:rPr lang="en-US" sz="1200" b="0" i="0" u="none" strike="noStrike" noProof="0" dirty="0">
                          <a:solidFill>
                            <a:schemeClr val="accent1"/>
                          </a:solidFill>
                          <a:effectLst/>
                          <a:highlight>
                            <a:srgbClr val="FFFFFF"/>
                          </a:highlight>
                          <a:latin typeface="Georgia"/>
                        </a:rPr>
                        <a:t>Ask and answer questions using the text as support. </a:t>
                      </a:r>
                      <a:endParaRPr lang="en-US" sz="1100" b="0" i="0" u="none" strike="noStrike" noProof="0" dirty="0">
                        <a:solidFill>
                          <a:srgbClr val="000000"/>
                        </a:solidFill>
                        <a:effectLst/>
                        <a:highlight>
                          <a:srgbClr val="FFFFFF"/>
                        </a:highlight>
                        <a:latin typeface="Georgia"/>
                      </a:endParaRPr>
                    </a:p>
                    <a:p>
                      <a:pPr marL="228600" lvl="0" indent="-228600" algn="l">
                        <a:lnSpc>
                          <a:spcPct val="100000"/>
                        </a:lnSpc>
                        <a:spcBef>
                          <a:spcPts val="0"/>
                        </a:spcBef>
                        <a:spcAft>
                          <a:spcPts val="0"/>
                        </a:spcAft>
                        <a:buAutoNum type="alphaLcPeriod" startAt="5"/>
                      </a:pPr>
                      <a:endParaRPr lang="en-US" sz="1200" b="0" i="0" u="none" strike="noStrike" noProof="0" dirty="0">
                        <a:solidFill>
                          <a:schemeClr val="accent1"/>
                        </a:solidFill>
                        <a:effectLst/>
                        <a:highlight>
                          <a:srgbClr val="FFFFFF"/>
                        </a:highlight>
                        <a:latin typeface="Georgia"/>
                      </a:endParaRPr>
                    </a:p>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4.6 The student will read and demonstrate comprehension of </a:t>
                      </a:r>
                      <a:r>
                        <a:rPr lang="en-US" sz="1400" b="1" i="0" u="none" strike="noStrike" noProof="0">
                          <a:solidFill>
                            <a:schemeClr val="accent1"/>
                          </a:solidFill>
                          <a:effectLst/>
                          <a:highlight>
                            <a:srgbClr val="FFFFFF"/>
                          </a:highlight>
                          <a:latin typeface="Georgia"/>
                        </a:rPr>
                        <a:t>nonfiction texts. </a:t>
                      </a:r>
                      <a:endParaRPr lang="en-US"/>
                    </a:p>
                    <a:p>
                      <a:pPr marL="0" lvl="0" indent="0" algn="l">
                        <a:lnSpc>
                          <a:spcPct val="100000"/>
                        </a:lnSpc>
                        <a:spcBef>
                          <a:spcPts val="0"/>
                        </a:spcBef>
                        <a:spcAft>
                          <a:spcPts val="0"/>
                        </a:spcAft>
                        <a:buClr>
                          <a:srgbClr val="003C71"/>
                        </a:buClr>
                        <a:buNone/>
                      </a:pPr>
                      <a:r>
                        <a:rPr lang="en-US" sz="1100" b="0" i="0" u="none" strike="noStrike" noProof="0" dirty="0">
                          <a:solidFill>
                            <a:schemeClr val="accent1"/>
                          </a:solidFill>
                          <a:effectLst/>
                          <a:highlight>
                            <a:srgbClr val="FFFFFF"/>
                          </a:highlight>
                          <a:latin typeface="Georgia"/>
                        </a:rPr>
                        <a:t>g.    Distinguish between fact and opinion. </a:t>
                      </a:r>
                    </a:p>
                    <a:p>
                      <a:pPr lvl="0">
                        <a:buNone/>
                      </a:pP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0" lvl="0" indent="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2.RI.1 Key Ideas and Confirming Details</a:t>
                      </a:r>
                      <a:r>
                        <a:rPr lang="en-US" sz="1400" b="0" i="0" u="none" strike="noStrike" noProof="0" dirty="0">
                          <a:solidFill>
                            <a:schemeClr val="accent1"/>
                          </a:solidFill>
                          <a:effectLst/>
                          <a:highlight>
                            <a:srgbClr val="FFFFFF"/>
                          </a:highlight>
                          <a:latin typeface="Georgia"/>
                        </a:rPr>
                        <a:t> </a:t>
                      </a:r>
                      <a:endParaRPr lang="en-US" dirty="0">
                        <a:solidFill>
                          <a:schemeClr val="accent1"/>
                        </a:solidFill>
                        <a:latin typeface="Georgia"/>
                      </a:endParaRPr>
                    </a:p>
                    <a:p>
                      <a:pPr marL="285750" lvl="0" indent="-285750" algn="l">
                        <a:lnSpc>
                          <a:spcPct val="100000"/>
                        </a:lnSpc>
                        <a:spcBef>
                          <a:spcPts val="0"/>
                        </a:spcBef>
                        <a:spcAft>
                          <a:spcPts val="0"/>
                        </a:spcAft>
                        <a:buFont typeface="+mj-lt"/>
                        <a:buAutoNum type="alphaUcPeriod"/>
                      </a:pPr>
                      <a:r>
                        <a:rPr lang="en-US" sz="1200" b="0" i="0" u="none" strike="noStrike" noProof="0" dirty="0">
                          <a:solidFill>
                            <a:schemeClr val="accent1"/>
                          </a:solidFill>
                          <a:effectLst/>
                          <a:highlight>
                            <a:srgbClr val="FFFFFF"/>
                          </a:highlight>
                          <a:latin typeface="Georgia"/>
                        </a:rPr>
                        <a:t>Ask and answer literal and inferential questions (who, what, where, when, how, and why) about key details in a text. </a:t>
                      </a:r>
                    </a:p>
                    <a:p>
                      <a:pPr marL="285750" lvl="0" indent="-285750" algn="l">
                        <a:lnSpc>
                          <a:spcPct val="100000"/>
                        </a:lnSpc>
                        <a:spcBef>
                          <a:spcPts val="0"/>
                        </a:spcBef>
                        <a:spcAft>
                          <a:spcPts val="0"/>
                        </a:spcAft>
                        <a:buFont typeface="+mj-lt"/>
                        <a:buAutoNum type="alphaUcPeriod"/>
                      </a:pPr>
                      <a:r>
                        <a:rPr lang="en-US" sz="1200" b="0" i="0" u="none" strike="noStrike" noProof="0" dirty="0">
                          <a:solidFill>
                            <a:schemeClr val="accent1"/>
                          </a:solidFill>
                          <a:effectLst/>
                          <a:highlight>
                            <a:srgbClr val="FFFFFF"/>
                          </a:highlight>
                          <a:latin typeface="Georgia"/>
                        </a:rPr>
                        <a:t>Retell key details of texts that demonstrate an understanding of the main topics of texts. </a:t>
                      </a:r>
                    </a:p>
                    <a:p>
                      <a:pPr marL="285750" lvl="0" indent="-285750" algn="l">
                        <a:lnSpc>
                          <a:spcPct val="100000"/>
                        </a:lnSpc>
                        <a:spcBef>
                          <a:spcPts val="0"/>
                        </a:spcBef>
                        <a:spcAft>
                          <a:spcPts val="0"/>
                        </a:spcAft>
                        <a:buFont typeface="+mj-lt"/>
                        <a:buAutoNum type="alphaUcPeriod"/>
                      </a:pPr>
                      <a:r>
                        <a:rPr lang="en-US" sz="1200" b="0" i="0" u="none" strike="noStrike" noProof="0" dirty="0">
                          <a:solidFill>
                            <a:schemeClr val="accent1"/>
                          </a:solidFill>
                          <a:effectLst/>
                          <a:highlight>
                            <a:srgbClr val="FFFFFF"/>
                          </a:highlight>
                          <a:latin typeface="Georgia"/>
                        </a:rPr>
                        <a:t>Differentiate facts from opinions within a text. </a:t>
                      </a:r>
                      <a:endParaRPr lang="en-US" dirty="0">
                        <a:latin typeface="Georgia"/>
                      </a:endParaRPr>
                    </a:p>
                    <a:p>
                      <a:pPr lvl="0" algn="l">
                        <a:lnSpc>
                          <a:spcPct val="100000"/>
                        </a:lnSpc>
                        <a:spcBef>
                          <a:spcPts val="0"/>
                        </a:spcBef>
                        <a:spcAft>
                          <a:spcPts val="0"/>
                        </a:spcAft>
                        <a:buClr>
                          <a:srgbClr val="003C71"/>
                        </a:buClr>
                        <a:buAutoNum type="alphaUcPeriod"/>
                      </a:pPr>
                      <a:endParaRPr lang="en-US" dirty="0">
                        <a:latin typeface="Georgia"/>
                      </a:endParaRPr>
                    </a:p>
                    <a:p>
                      <a:pPr marL="285750" lvl="0" indent="-285750" algn="l">
                        <a:lnSpc>
                          <a:spcPct val="100000"/>
                        </a:lnSpc>
                        <a:spcBef>
                          <a:spcPts val="0"/>
                        </a:spcBef>
                        <a:spcAft>
                          <a:spcPts val="0"/>
                        </a:spcAft>
                        <a:buClr>
                          <a:srgbClr val="003C71"/>
                        </a:buClr>
                        <a:buAutoNum type="alphaUcPeriod"/>
                      </a:pPr>
                      <a:endParaRPr lang="en-US" dirty="0">
                        <a:latin typeface="Georgia"/>
                      </a:endParaRPr>
                    </a:p>
                    <a:p>
                      <a:pPr lvl="0" indent="0">
                        <a:spcBef>
                          <a:spcPts val="0"/>
                        </a:spcBef>
                        <a:spcAft>
                          <a:spcPts val="0"/>
                        </a:spcAft>
                        <a:buClr>
                          <a:srgbClr val="003C71"/>
                        </a:buClr>
                        <a:buNone/>
                      </a:pPr>
                      <a:endParaRPr lang="en-US" dirty="0">
                        <a:solidFill>
                          <a:schemeClr val="accent1"/>
                        </a:solidFill>
                        <a:latin typeface="Georgia"/>
                      </a:endParaRPr>
                    </a:p>
                    <a:p>
                      <a:pPr marL="52070" indent="-287020" rtl="0" fontAlgn="t">
                        <a:spcBef>
                          <a:spcPts val="0"/>
                        </a:spcBef>
                        <a:spcAft>
                          <a:spcPts val="0"/>
                        </a:spcAft>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3347856"/>
            <a:ext cx="11456505" cy="1877437"/>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 </a:t>
            </a:r>
            <a:br>
              <a:rPr lang="en-US" dirty="0">
                <a:latin typeface="Georgia"/>
              </a:rPr>
            </a:br>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p>
          <a:p>
            <a:pPr marL="225425" indent="-225425">
              <a:buFont typeface="Arial"/>
              <a:buChar char="•"/>
            </a:pPr>
            <a:r>
              <a:rPr lang="en-US" sz="1600" b="1" dirty="0">
                <a:solidFill>
                  <a:srgbClr val="FFFFFF"/>
                </a:solidFill>
                <a:latin typeface="Georgia"/>
                <a:ea typeface="+mn-lt"/>
                <a:cs typeface="+mn-lt"/>
              </a:rPr>
              <a:t>2.RI.1 A- Provides specificity for 2.8e in the 2017 English Standards of Learning. </a:t>
            </a:r>
            <a:endParaRPr lang="en-US" dirty="0">
              <a:latin typeface="Georgia"/>
              <a:ea typeface="+mn-lt"/>
              <a:cs typeface="+mn-lt"/>
            </a:endParaRPr>
          </a:p>
          <a:p>
            <a:pPr marL="225425" indent="-225425">
              <a:buFont typeface="Arial"/>
              <a:buChar char="•"/>
            </a:pPr>
            <a:r>
              <a:rPr lang="en-US" sz="1600" b="1" dirty="0">
                <a:solidFill>
                  <a:srgbClr val="FFFFFF"/>
                </a:solidFill>
                <a:latin typeface="Georgia"/>
                <a:ea typeface="+mn-lt"/>
                <a:cs typeface="+mn-lt"/>
              </a:rPr>
              <a:t>2.RI.1 B- Increases the rigor for 2.8f in the 2017 English Standards of Learning. </a:t>
            </a:r>
          </a:p>
          <a:p>
            <a:pPr marL="225425" indent="-225425">
              <a:buFont typeface="Arial"/>
              <a:buChar char="•"/>
            </a:pPr>
            <a:r>
              <a:rPr lang="en-US" sz="1600" b="1" dirty="0">
                <a:solidFill>
                  <a:srgbClr val="FFFFFF"/>
                </a:solidFill>
                <a:latin typeface="Georgia"/>
                <a:ea typeface="+mn-lt"/>
                <a:cs typeface="+mn-lt"/>
              </a:rPr>
              <a:t>2.RI.1 C- Increases the rigor by having students differentiate between facts and opinions within texts. This is based on 4.6g in the 2017 English Standards of Learning. </a:t>
            </a:r>
            <a:endParaRPr lang="en-US" dirty="0"/>
          </a:p>
          <a:p>
            <a:endParaRPr lang="en-US" dirty="0">
              <a:cs typeface="Calibri"/>
            </a:endParaRPr>
          </a:p>
        </p:txBody>
      </p:sp>
      <p:pic>
        <p:nvPicPr>
          <p:cNvPr id="2" name="Recorded Sound">
            <a:hlinkClick r:id="" action="ppaction://media"/>
            <a:extLst>
              <a:ext uri="{FF2B5EF4-FFF2-40B4-BE49-F238E27FC236}">
                <a16:creationId xmlns:a16="http://schemas.microsoft.com/office/drawing/2014/main" id="{908650B6-B00B-4160-B3B2-F13C51B4FF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0798" y="114745"/>
            <a:ext cx="609600" cy="609600"/>
          </a:xfrm>
          <a:prstGeom prst="rect">
            <a:avLst/>
          </a:prstGeom>
        </p:spPr>
      </p:pic>
    </p:spTree>
    <p:extLst>
      <p:ext uri="{BB962C8B-B14F-4D97-AF65-F5344CB8AC3E}">
        <p14:creationId xmlns:p14="http://schemas.microsoft.com/office/powerpoint/2010/main" val="410254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24</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724546850"/>
              </p:ext>
            </p:extLst>
          </p:nvPr>
        </p:nvGraphicFramePr>
        <p:xfrm>
          <a:off x="353391" y="265043"/>
          <a:ext cx="11452080" cy="35052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600" b="1" i="0" u="none" strike="noStrike" noProof="0" dirty="0">
                          <a:solidFill>
                            <a:schemeClr val="accent1"/>
                          </a:solidFill>
                          <a:effectLst/>
                          <a:highlight>
                            <a:srgbClr val="FFFFFF"/>
                          </a:highlight>
                          <a:latin typeface="Georgia"/>
                        </a:rPr>
                        <a:t>2.10 The student will read and demonstrate comprehension of nonfiction texts.</a:t>
                      </a:r>
                      <a:endParaRPr lang="en-US" sz="1200" dirty="0">
                        <a:solidFill>
                          <a:schemeClr val="accent1"/>
                        </a:solidFill>
                        <a:highlight>
                          <a:srgbClr val="FFFFFF"/>
                        </a:highlight>
                        <a:latin typeface="Georgia"/>
                      </a:endParaRPr>
                    </a:p>
                    <a:p>
                      <a:pPr marL="228600" lvl="0" indent="-228600" algn="l">
                        <a:lnSpc>
                          <a:spcPct val="100000"/>
                        </a:lnSpc>
                        <a:spcBef>
                          <a:spcPts val="0"/>
                        </a:spcBef>
                        <a:spcAft>
                          <a:spcPts val="0"/>
                        </a:spcAft>
                        <a:buFont typeface="+mj-lt"/>
                        <a:buAutoNum type="alphaLcPeriod"/>
                      </a:pPr>
                      <a:r>
                        <a:rPr lang="en-US" sz="1200" b="0" i="0" u="none" strike="noStrike" noProof="0" dirty="0">
                          <a:solidFill>
                            <a:schemeClr val="accent1"/>
                          </a:solidFill>
                          <a:effectLst/>
                          <a:highlight>
                            <a:srgbClr val="FFFFFF"/>
                          </a:highlight>
                          <a:latin typeface="Georgia"/>
                        </a:rPr>
                        <a:t>Preview the selection using text features including table of contents, headings, pictures, captions, and maps. </a:t>
                      </a:r>
                    </a:p>
                    <a:p>
                      <a:pPr marL="228600" lvl="0" indent="-228600" algn="l">
                        <a:lnSpc>
                          <a:spcPct val="100000"/>
                        </a:lnSpc>
                        <a:spcBef>
                          <a:spcPts val="0"/>
                        </a:spcBef>
                        <a:spcAft>
                          <a:spcPts val="0"/>
                        </a:spcAft>
                        <a:buFont typeface="+mj-lt"/>
                        <a:buAutoNum type="alphaLcPeriod" startAt="3"/>
                      </a:pPr>
                      <a:r>
                        <a:rPr lang="en-US" sz="1200" b="0" i="0" u="none" strike="noStrike" noProof="0" dirty="0">
                          <a:solidFill>
                            <a:schemeClr val="accent1"/>
                          </a:solidFill>
                          <a:effectLst/>
                          <a:highlight>
                            <a:srgbClr val="FFFFFF"/>
                          </a:highlight>
                          <a:latin typeface="Georgia"/>
                        </a:rPr>
                        <a:t>Use prior and background knowledge as context for new learning. </a:t>
                      </a:r>
                    </a:p>
                    <a:p>
                      <a:pPr marL="228600" lvl="0" indent="-228600" algn="l">
                        <a:lnSpc>
                          <a:spcPct val="100000"/>
                        </a:lnSpc>
                        <a:spcBef>
                          <a:spcPts val="0"/>
                        </a:spcBef>
                        <a:spcAft>
                          <a:spcPts val="0"/>
                        </a:spcAft>
                        <a:buFont typeface="+mj-lt"/>
                        <a:buAutoNum type="alphaLcPeriod" startAt="5"/>
                      </a:pPr>
                      <a:r>
                        <a:rPr lang="en-US" sz="1200" b="0" i="0" u="none" strike="noStrike" noProof="0" dirty="0">
                          <a:solidFill>
                            <a:schemeClr val="accent1"/>
                          </a:solidFill>
                          <a:effectLst/>
                          <a:highlight>
                            <a:srgbClr val="FFFFFF"/>
                          </a:highlight>
                          <a:latin typeface="Georgia"/>
                        </a:rPr>
                        <a:t>Ask and answer questions using the text as support. </a:t>
                      </a:r>
                      <a:endParaRPr lang="en-US" sz="1200" b="0" i="0" u="none" strike="noStrike" noProof="0" dirty="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startAt="5"/>
                      </a:pPr>
                      <a:endParaRPr lang="en-US" sz="1400" b="0" i="0" u="none" strike="noStrike" noProof="0" dirty="0">
                        <a:solidFill>
                          <a:srgbClr val="000000"/>
                        </a:solidFill>
                        <a:effectLst/>
                        <a:highlight>
                          <a:srgbClr val="FFFFFF"/>
                        </a:highlight>
                        <a:latin typeface="Georgia"/>
                      </a:endParaRPr>
                    </a:p>
                    <a:p>
                      <a:pPr lvl="0" algn="l">
                        <a:lnSpc>
                          <a:spcPct val="100000"/>
                        </a:lnSpc>
                        <a:spcBef>
                          <a:spcPts val="0"/>
                        </a:spcBef>
                        <a:spcAft>
                          <a:spcPts val="0"/>
                        </a:spcAft>
                        <a:buNone/>
                      </a:pPr>
                      <a:br>
                        <a:rPr lang="en-US" sz="1400" b="0" i="0" u="none" strike="noStrike" noProof="0" dirty="0">
                          <a:solidFill>
                            <a:srgbClr val="000000"/>
                          </a:solidFill>
                          <a:effectLst/>
                          <a:highlight>
                            <a:srgbClr val="FFFFFF"/>
                          </a:highlight>
                          <a:latin typeface="Times New Roman"/>
                        </a:rPr>
                      </a:br>
                      <a:endParaRPr lang="en-US" sz="1400" b="0" i="0" u="none" strike="noStrike" noProof="0" dirty="0">
                        <a:solidFill>
                          <a:srgbClr val="000000"/>
                        </a:solidFill>
                        <a:effectLst/>
                        <a:highlight>
                          <a:srgbClr val="FFFFFF"/>
                        </a:highlight>
                        <a:latin typeface="Georgia"/>
                      </a:endParaRPr>
                    </a:p>
                    <a:p>
                      <a:pPr marL="0" lvl="0" indent="0" algn="l">
                        <a:lnSpc>
                          <a:spcPct val="100000"/>
                        </a:lnSpc>
                        <a:spcBef>
                          <a:spcPts val="0"/>
                        </a:spcBef>
                        <a:spcAft>
                          <a:spcPts val="0"/>
                        </a:spcAft>
                        <a:buClr>
                          <a:srgbClr val="003C71"/>
                        </a:buClr>
                        <a:buNone/>
                      </a:pPr>
                      <a:endParaRPr lang="en-US" sz="1100" b="0" i="0" u="none" strike="noStrike" noProof="0" dirty="0">
                        <a:solidFill>
                          <a:schemeClr val="accent1"/>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chemeClr val="accent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chemeClr val="accent1"/>
                        </a:solidFill>
                        <a:effectLst/>
                        <a:highlight>
                          <a:srgbClr val="FFFFFF"/>
                        </a:highlight>
                        <a:latin typeface="Georgia"/>
                      </a:endParaRPr>
                    </a:p>
                    <a:p>
                      <a:pPr fontAlgn="t"/>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2.RI.2 Craft and Style </a:t>
                      </a:r>
                      <a:endParaRPr lang="en-US" dirty="0">
                        <a:solidFill>
                          <a:schemeClr val="accent1"/>
                        </a:solidFill>
                        <a:latin typeface="Georgia"/>
                      </a:endParaRPr>
                    </a:p>
                    <a:p>
                      <a:pPr marL="285750" lvl="0" indent="-285750" algn="l">
                        <a:lnSpc>
                          <a:spcPct val="100000"/>
                        </a:lnSpc>
                        <a:spcBef>
                          <a:spcPts val="0"/>
                        </a:spcBef>
                        <a:spcAft>
                          <a:spcPts val="0"/>
                        </a:spcAft>
                        <a:buFont typeface="+mj-lt"/>
                        <a:buAutoNum type="alphaUcPeriod"/>
                      </a:pPr>
                      <a:r>
                        <a:rPr lang="en-US" sz="1200" b="0" i="0" u="none" strike="noStrike" noProof="0" dirty="0">
                          <a:solidFill>
                            <a:schemeClr val="accent1"/>
                          </a:solidFill>
                          <a:effectLst/>
                          <a:highlight>
                            <a:srgbClr val="FFFFFF"/>
                          </a:highlight>
                          <a:latin typeface="Georgia"/>
                        </a:rPr>
                        <a:t>Use text features (table of contents, headings, pictures, captions, maps, and charts) to preview, set a purpose for reading and gain information. </a:t>
                      </a:r>
                    </a:p>
                    <a:p>
                      <a:pPr marL="285750" lvl="0" indent="-285750" algn="l">
                        <a:lnSpc>
                          <a:spcPct val="100000"/>
                        </a:lnSpc>
                        <a:spcBef>
                          <a:spcPts val="0"/>
                        </a:spcBef>
                        <a:spcAft>
                          <a:spcPts val="0"/>
                        </a:spcAft>
                        <a:buFont typeface="+mj-lt"/>
                        <a:buAutoNum type="alphaUcPeriod"/>
                      </a:pPr>
                      <a:r>
                        <a:rPr lang="en-US" sz="1200" b="0" i="0" u="none" strike="noStrike" noProof="0" dirty="0">
                          <a:solidFill>
                            <a:schemeClr val="accent1"/>
                          </a:solidFill>
                          <a:effectLst/>
                          <a:highlight>
                            <a:srgbClr val="FFFFFF"/>
                          </a:highlight>
                          <a:latin typeface="Georgia"/>
                        </a:rPr>
                        <a:t>Identify the main purpose of a text, including what the author wants to answer, explain, or describe. </a:t>
                      </a:r>
                      <a:endParaRPr lang="en-US" dirty="0">
                        <a:solidFill>
                          <a:schemeClr val="accent1"/>
                        </a:solidFill>
                        <a:latin typeface="Georgia"/>
                      </a:endParaRPr>
                    </a:p>
                    <a:p>
                      <a:pPr marL="0" lvl="0" indent="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None/>
                      </a:pPr>
                      <a:endParaRPr lang="en-US" dirty="0">
                        <a:solidFill>
                          <a:schemeClr val="accent1"/>
                        </a:solidFill>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3391" y="3770243"/>
            <a:ext cx="11446479" cy="1661993"/>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 </a:t>
            </a:r>
            <a:br>
              <a:rPr lang="en-US" dirty="0"/>
            </a:br>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p>
          <a:p>
            <a:pPr marL="173038" indent="-173038">
              <a:buFont typeface="Arial"/>
              <a:buChar char="•"/>
            </a:pPr>
            <a:r>
              <a:rPr lang="en-US" sz="1600" b="1" dirty="0">
                <a:solidFill>
                  <a:srgbClr val="FFFFFF"/>
                </a:solidFill>
                <a:latin typeface="Georgia"/>
                <a:ea typeface="+mn-lt"/>
                <a:cs typeface="+mn-lt"/>
              </a:rPr>
              <a:t>2.RI.2 A- Provides specificity around students’ use and understanding of text features. This is based on 2.8a in the 2017 English Standards of Learning.</a:t>
            </a:r>
          </a:p>
          <a:p>
            <a:pPr marL="173038" indent="-173038">
              <a:buFont typeface="Arial"/>
              <a:buChar char="•"/>
            </a:pPr>
            <a:r>
              <a:rPr lang="en-US" sz="1600" b="1" dirty="0">
                <a:solidFill>
                  <a:srgbClr val="FFFFFF"/>
                </a:solidFill>
                <a:latin typeface="Georgia"/>
                <a:ea typeface="+mn-lt"/>
                <a:cs typeface="+mn-lt"/>
              </a:rPr>
              <a:t>2.RI.2 B- Increased rigor and specificity from 3.6a in the 2017 English Standards of Learning. </a:t>
            </a:r>
            <a:endParaRPr lang="en-US" dirty="0">
              <a:cs typeface="Calibri"/>
            </a:endParaRPr>
          </a:p>
          <a:p>
            <a:pPr marL="228600" indent="-228600">
              <a:buFont typeface=""/>
              <a:buChar char="•"/>
            </a:pPr>
            <a:endParaRPr lang="en-US" dirty="0">
              <a:cs typeface="Calibri"/>
            </a:endParaRPr>
          </a:p>
        </p:txBody>
      </p:sp>
      <p:pic>
        <p:nvPicPr>
          <p:cNvPr id="3" name="Recorded Sound">
            <a:hlinkClick r:id="" action="ppaction://media"/>
            <a:extLst>
              <a:ext uri="{FF2B5EF4-FFF2-40B4-BE49-F238E27FC236}">
                <a16:creationId xmlns:a16="http://schemas.microsoft.com/office/drawing/2014/main" id="{32764EF3-142E-48C4-999E-92F313F684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733" y="0"/>
            <a:ext cx="609600" cy="609600"/>
          </a:xfrm>
          <a:prstGeom prst="rect">
            <a:avLst/>
          </a:prstGeom>
        </p:spPr>
      </p:pic>
    </p:spTree>
    <p:extLst>
      <p:ext uri="{BB962C8B-B14F-4D97-AF65-F5344CB8AC3E}">
        <p14:creationId xmlns:p14="http://schemas.microsoft.com/office/powerpoint/2010/main" val="235027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25</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84354144"/>
              </p:ext>
            </p:extLst>
          </p:nvPr>
        </p:nvGraphicFramePr>
        <p:xfrm>
          <a:off x="353391" y="265043"/>
          <a:ext cx="11452080" cy="36576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600" b="1" i="0" u="none" strike="noStrike" noProof="0" dirty="0">
                          <a:solidFill>
                            <a:schemeClr val="accent1"/>
                          </a:solidFill>
                          <a:effectLst/>
                          <a:highlight>
                            <a:srgbClr val="FFFFFF"/>
                          </a:highlight>
                          <a:latin typeface="Georgia"/>
                        </a:rPr>
                        <a:t>2.10 The student will read and demonstrate comprehension of nonfiction texts.</a:t>
                      </a:r>
                      <a:endParaRPr lang="en-US" sz="1200" dirty="0">
                        <a:solidFill>
                          <a:schemeClr val="accent1"/>
                        </a:solidFill>
                        <a:highlight>
                          <a:srgbClr val="FFFFFF"/>
                        </a:highlight>
                        <a:latin typeface="Georgia"/>
                      </a:endParaRPr>
                    </a:p>
                    <a:p>
                      <a:pPr marL="228600" lvl="0" indent="-228600" algn="l">
                        <a:lnSpc>
                          <a:spcPct val="100000"/>
                        </a:lnSpc>
                        <a:spcBef>
                          <a:spcPts val="0"/>
                        </a:spcBef>
                        <a:spcAft>
                          <a:spcPts val="0"/>
                        </a:spcAft>
                        <a:buFont typeface="+mj-lt"/>
                        <a:buAutoNum type="alphaLcPeriod"/>
                      </a:pPr>
                      <a:r>
                        <a:rPr lang="en-US" sz="1200" b="0" i="0" u="none" strike="noStrike" noProof="0" dirty="0">
                          <a:solidFill>
                            <a:schemeClr val="accent1"/>
                          </a:solidFill>
                          <a:effectLst/>
                          <a:highlight>
                            <a:srgbClr val="FFFFFF"/>
                          </a:highlight>
                          <a:latin typeface="Georgia"/>
                        </a:rPr>
                        <a:t>Preview the selection using text features including table of contents, headings, pictures, captions, and maps. </a:t>
                      </a:r>
                    </a:p>
                    <a:p>
                      <a:pPr marL="228600" lvl="0" indent="-228600" algn="l">
                        <a:lnSpc>
                          <a:spcPct val="100000"/>
                        </a:lnSpc>
                        <a:spcBef>
                          <a:spcPts val="0"/>
                        </a:spcBef>
                        <a:spcAft>
                          <a:spcPts val="0"/>
                        </a:spcAft>
                        <a:buFont typeface="+mj-lt"/>
                        <a:buAutoNum type="alphaLcPeriod" startAt="3"/>
                      </a:pPr>
                      <a:r>
                        <a:rPr lang="en-US" sz="1200" b="0" i="0" u="none" strike="noStrike" noProof="0" dirty="0">
                          <a:solidFill>
                            <a:schemeClr val="accent1"/>
                          </a:solidFill>
                          <a:effectLst/>
                          <a:highlight>
                            <a:srgbClr val="FFFFFF"/>
                          </a:highlight>
                          <a:latin typeface="Georgia"/>
                        </a:rPr>
                        <a:t>Use prior and background knowledge as context for new learning. </a:t>
                      </a:r>
                    </a:p>
                    <a:p>
                      <a:pPr marL="228600" lvl="0" indent="-228600" algn="l">
                        <a:lnSpc>
                          <a:spcPct val="100000"/>
                        </a:lnSpc>
                        <a:spcBef>
                          <a:spcPts val="0"/>
                        </a:spcBef>
                        <a:spcAft>
                          <a:spcPts val="0"/>
                        </a:spcAft>
                        <a:buFont typeface="+mj-lt"/>
                        <a:buAutoNum type="alphaLcPeriod" startAt="5"/>
                      </a:pPr>
                      <a:r>
                        <a:rPr lang="en-US" sz="1200" b="0" i="0" u="none" strike="noStrike" noProof="0" dirty="0">
                          <a:solidFill>
                            <a:schemeClr val="accent1"/>
                          </a:solidFill>
                          <a:effectLst/>
                          <a:highlight>
                            <a:srgbClr val="FFFFFF"/>
                          </a:highlight>
                          <a:latin typeface="Georgia"/>
                        </a:rPr>
                        <a:t>Ask and answer questions using the text as support. </a:t>
                      </a:r>
                      <a:endParaRPr lang="en-US" sz="1200" b="0" i="0" u="none" strike="noStrike" noProof="0" dirty="0">
                        <a:solidFill>
                          <a:srgbClr val="000000"/>
                        </a:solidFill>
                        <a:effectLst/>
                        <a:highlight>
                          <a:srgbClr val="FFFFFF"/>
                        </a:highlight>
                        <a:latin typeface="Georgia"/>
                      </a:endParaRPr>
                    </a:p>
                    <a:p>
                      <a:pPr marL="228600" lvl="0" indent="-228600" algn="l">
                        <a:lnSpc>
                          <a:spcPct val="100000"/>
                        </a:lnSpc>
                        <a:spcBef>
                          <a:spcPts val="0"/>
                        </a:spcBef>
                        <a:spcAft>
                          <a:spcPts val="0"/>
                        </a:spcAft>
                        <a:buAutoNum type="alphaLcPeriod" startAt="5"/>
                      </a:pPr>
                      <a:endParaRPr lang="en-US" sz="1200" b="0" i="0" u="none" strike="noStrike" noProof="0" dirty="0">
                        <a:solidFill>
                          <a:schemeClr val="accent1"/>
                        </a:solidFill>
                        <a:effectLst/>
                        <a:highlight>
                          <a:srgbClr val="FFFFFF"/>
                        </a:highlight>
                        <a:latin typeface="Georgia"/>
                      </a:endParaRPr>
                    </a:p>
                    <a:p>
                      <a:pPr lvl="0" algn="l">
                        <a:lnSpc>
                          <a:spcPct val="100000"/>
                        </a:lnSpc>
                        <a:spcBef>
                          <a:spcPts val="0"/>
                        </a:spcBef>
                        <a:spcAft>
                          <a:spcPts val="0"/>
                        </a:spcAft>
                        <a:buNone/>
                      </a:pPr>
                      <a:r>
                        <a:rPr lang="en-US" sz="1600" b="1" i="0" u="none" strike="noStrike" noProof="0" dirty="0">
                          <a:solidFill>
                            <a:schemeClr val="accent1"/>
                          </a:solidFill>
                          <a:effectLst/>
                          <a:highlight>
                            <a:srgbClr val="FFFFFF"/>
                          </a:highlight>
                          <a:latin typeface="Georgia"/>
                        </a:rPr>
                        <a:t>5.6 The student will read and demonstrate comprehension of nonfiction texts.</a:t>
                      </a:r>
                      <a:endParaRPr lang="en-US" sz="1600" b="0" i="0" u="none" strike="noStrike" noProof="0">
                        <a:solidFill>
                          <a:srgbClr val="003C71"/>
                        </a:solidFill>
                        <a:effectLst/>
                        <a:highlight>
                          <a:srgbClr val="FFFFFF"/>
                        </a:highlight>
                        <a:latin typeface="Georgia"/>
                      </a:endParaRPr>
                    </a:p>
                    <a:p>
                      <a:pPr marL="0" lvl="0" indent="0" algn="l">
                        <a:lnSpc>
                          <a:spcPct val="100000"/>
                        </a:lnSpc>
                        <a:spcBef>
                          <a:spcPts val="0"/>
                        </a:spcBef>
                        <a:spcAft>
                          <a:spcPts val="0"/>
                        </a:spcAft>
                        <a:buNone/>
                      </a:pPr>
                      <a:r>
                        <a:rPr lang="en-US" sz="1200" b="0" i="0" u="none" strike="noStrike" noProof="0" dirty="0">
                          <a:solidFill>
                            <a:schemeClr val="accent1"/>
                          </a:solidFill>
                          <a:effectLst/>
                          <a:highlight>
                            <a:srgbClr val="FFFFFF"/>
                          </a:highlight>
                          <a:latin typeface="Georgia"/>
                        </a:rPr>
                        <a:t>j.    Compare and contrast details and ideas within and between texts. </a:t>
                      </a:r>
                      <a:endParaRPr lang="en-US" sz="1200"/>
                    </a:p>
                    <a:p>
                      <a:pPr marL="0" lvl="0" indent="0">
                        <a:spcBef>
                          <a:spcPts val="0"/>
                        </a:spcBef>
                        <a:spcAft>
                          <a:spcPts val="0"/>
                        </a:spcAft>
                        <a:buClr>
                          <a:srgbClr val="003C71"/>
                        </a:buClr>
                        <a:buNone/>
                      </a:pPr>
                      <a:endParaRPr lang="en-US" dirty="0">
                        <a:solidFill>
                          <a:schemeClr val="accent1"/>
                        </a:solidFill>
                        <a:latin typeface="Georgia"/>
                      </a:endParaRPr>
                    </a:p>
                    <a:p>
                      <a:pPr fontAlgn="t"/>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2.RI.3 Integration of Concepts</a:t>
                      </a:r>
                      <a:r>
                        <a:rPr lang="en-US" sz="1400" b="0" i="0" u="none" strike="noStrike" noProof="0" dirty="0">
                          <a:solidFill>
                            <a:schemeClr val="accent1"/>
                          </a:solidFill>
                          <a:effectLst/>
                          <a:highlight>
                            <a:srgbClr val="FFFFFF"/>
                          </a:highlight>
                          <a:latin typeface="Georgia"/>
                        </a:rPr>
                        <a:t> </a:t>
                      </a:r>
                      <a:endParaRPr lang="en-US" dirty="0">
                        <a:solidFill>
                          <a:schemeClr val="accent1"/>
                        </a:solidFill>
                        <a:latin typeface="Georgia"/>
                      </a:endParaRPr>
                    </a:p>
                    <a:p>
                      <a:pPr marL="285750" lvl="0" indent="-285750" algn="l">
                        <a:lnSpc>
                          <a:spcPct val="100000"/>
                        </a:lnSpc>
                        <a:spcBef>
                          <a:spcPts val="0"/>
                        </a:spcBef>
                        <a:spcAft>
                          <a:spcPts val="0"/>
                        </a:spcAft>
                        <a:buFont typeface="+mj-lt"/>
                        <a:buAutoNum type="alphaUcPeriod"/>
                      </a:pPr>
                      <a:r>
                        <a:rPr lang="en-US" sz="1200" b="0" i="0" u="none" strike="noStrike" noProof="0" dirty="0">
                          <a:solidFill>
                            <a:schemeClr val="accent1"/>
                          </a:solidFill>
                          <a:effectLst/>
                          <a:highlight>
                            <a:srgbClr val="FFFFFF"/>
                          </a:highlight>
                          <a:latin typeface="Georgia"/>
                        </a:rPr>
                        <a:t>Use prior (experience) and background (content) knowledge as context for new learning. </a:t>
                      </a:r>
                    </a:p>
                    <a:p>
                      <a:pPr marL="285750" lvl="0" indent="-285750" algn="l">
                        <a:lnSpc>
                          <a:spcPct val="100000"/>
                        </a:lnSpc>
                        <a:spcBef>
                          <a:spcPts val="0"/>
                        </a:spcBef>
                        <a:spcAft>
                          <a:spcPts val="0"/>
                        </a:spcAft>
                        <a:buFont typeface="+mj-lt"/>
                        <a:buAutoNum type="alphaUcPeriod"/>
                      </a:pPr>
                      <a:r>
                        <a:rPr lang="en-US" sz="1200" b="0" i="0" u="none" strike="noStrike" noProof="0" dirty="0">
                          <a:solidFill>
                            <a:schemeClr val="accent1"/>
                          </a:solidFill>
                          <a:effectLst/>
                          <a:highlight>
                            <a:srgbClr val="FFFFFF"/>
                          </a:highlight>
                          <a:latin typeface="Georgia"/>
                        </a:rPr>
                        <a:t>Compare and contrast the most important points presented by two texts on the same topic. </a:t>
                      </a:r>
                    </a:p>
                    <a:p>
                      <a:pPr marL="285750" lvl="0" indent="-285750" algn="l">
                        <a:lnSpc>
                          <a:spcPct val="100000"/>
                        </a:lnSpc>
                        <a:spcBef>
                          <a:spcPts val="0"/>
                        </a:spcBef>
                        <a:spcAft>
                          <a:spcPts val="0"/>
                        </a:spcAft>
                        <a:buFont typeface="+mj-lt"/>
                        <a:buAutoNum type="alphaUcPeriod"/>
                      </a:pPr>
                      <a:r>
                        <a:rPr lang="en-US" sz="1200" b="0" i="0" u="none" strike="noStrike" noProof="0" dirty="0">
                          <a:solidFill>
                            <a:schemeClr val="accent1"/>
                          </a:solidFill>
                          <a:effectLst/>
                          <a:highlight>
                            <a:srgbClr val="FFFFFF"/>
                          </a:highlight>
                          <a:latin typeface="Georgia"/>
                        </a:rPr>
                        <a:t>Describe the interactions between two individuals, events, ideas, or pieces of information in texts. </a:t>
                      </a:r>
                      <a:endParaRPr lang="en-US" dirty="0">
                        <a:latin typeface="Georgia"/>
                      </a:endParaRPr>
                    </a:p>
                    <a:p>
                      <a:pPr lvl="0" indent="0" algn="l">
                        <a:lnSpc>
                          <a:spcPct val="100000"/>
                        </a:lnSpc>
                        <a:spcBef>
                          <a:spcPts val="0"/>
                        </a:spcBef>
                        <a:spcAft>
                          <a:spcPts val="0"/>
                        </a:spcAft>
                        <a:buClr>
                          <a:srgbClr val="003C71"/>
                        </a:buClr>
                        <a:buNone/>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marL="285750" lvl="0" indent="-28575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indent="0">
                        <a:spcBef>
                          <a:spcPts val="0"/>
                        </a:spcBef>
                        <a:spcAft>
                          <a:spcPts val="0"/>
                        </a:spcAft>
                        <a:buClr>
                          <a:srgbClr val="003C71"/>
                        </a:buClr>
                        <a:buNone/>
                      </a:pPr>
                      <a:endParaRPr lang="en-US" dirty="0">
                        <a:solidFill>
                          <a:schemeClr val="accent1"/>
                        </a:solidFill>
                        <a:latin typeface="Georgia"/>
                      </a:endParaRPr>
                    </a:p>
                    <a:p>
                      <a:pPr marL="52070" indent="-287020" rtl="0" fontAlgn="t">
                        <a:spcBef>
                          <a:spcPts val="0"/>
                        </a:spcBef>
                        <a:spcAft>
                          <a:spcPts val="0"/>
                        </a:spcAft>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3391" y="3431552"/>
            <a:ext cx="11446479" cy="2123658"/>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 </a:t>
            </a:r>
            <a:br>
              <a:rPr lang="en-US" dirty="0">
                <a:latin typeface="Georgia"/>
              </a:rPr>
            </a:br>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p>
          <a:p>
            <a:pPr marL="225425" indent="-225425">
              <a:buFont typeface="Arial"/>
              <a:buChar char="•"/>
            </a:pPr>
            <a:r>
              <a:rPr lang="en-US" sz="1600" b="1" dirty="0">
                <a:solidFill>
                  <a:srgbClr val="FFFFFF"/>
                </a:solidFill>
                <a:latin typeface="Georgia"/>
                <a:ea typeface="+mn-lt"/>
                <a:cs typeface="+mn-lt"/>
              </a:rPr>
              <a:t>2.RI.3 A- Provides specificity around 2.8c in the 2017 English Standards of Learning. </a:t>
            </a:r>
          </a:p>
          <a:p>
            <a:pPr marL="225425" indent="-225425">
              <a:buFont typeface="Arial"/>
              <a:buChar char="•"/>
            </a:pPr>
            <a:r>
              <a:rPr lang="en-US" sz="1600" b="1" dirty="0">
                <a:solidFill>
                  <a:srgbClr val="FFFFFF"/>
                </a:solidFill>
                <a:latin typeface="Georgia"/>
                <a:ea typeface="+mn-lt"/>
                <a:cs typeface="+mn-lt"/>
              </a:rPr>
              <a:t>2.RI.3 B- Increases rigor by having students compare and contrast important points presented in two texts. This is based on 5.6j in the 2017 English Standards of Learning. </a:t>
            </a:r>
          </a:p>
          <a:p>
            <a:pPr marL="225425" indent="-225425">
              <a:buFont typeface="Arial"/>
              <a:buChar char="•"/>
            </a:pPr>
            <a:r>
              <a:rPr lang="en-US" sz="1600" b="1" dirty="0">
                <a:solidFill>
                  <a:srgbClr val="FFFFFF"/>
                </a:solidFill>
                <a:latin typeface="Georgia"/>
                <a:ea typeface="+mn-lt"/>
                <a:cs typeface="+mn-lt"/>
              </a:rPr>
              <a:t>2.RI.3 C- New strand for Grade 2 focusing on students describing the interactions between two individuals, events, ideas, or pieces of information in texts. </a:t>
            </a:r>
            <a:endParaRPr lang="en-US" dirty="0">
              <a:latin typeface="Georgia"/>
            </a:endParaRPr>
          </a:p>
          <a:p>
            <a:pPr>
              <a:buFont typeface="Arial,Sans-Serif"/>
              <a:buChar char="•"/>
            </a:pPr>
            <a:endParaRPr lang="en-US" dirty="0">
              <a:cs typeface="Calibri"/>
            </a:endParaRPr>
          </a:p>
        </p:txBody>
      </p:sp>
      <p:pic>
        <p:nvPicPr>
          <p:cNvPr id="2" name="Recorded Sound">
            <a:hlinkClick r:id="" action="ppaction://media"/>
            <a:extLst>
              <a:ext uri="{FF2B5EF4-FFF2-40B4-BE49-F238E27FC236}">
                <a16:creationId xmlns:a16="http://schemas.microsoft.com/office/drawing/2014/main" id="{FFE84C0C-599E-4F79-9977-F1E7B2FE86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591" y="0"/>
            <a:ext cx="609600" cy="609600"/>
          </a:xfrm>
          <a:prstGeom prst="rect">
            <a:avLst/>
          </a:prstGeom>
        </p:spPr>
      </p:pic>
    </p:spTree>
    <p:extLst>
      <p:ext uri="{BB962C8B-B14F-4D97-AF65-F5344CB8AC3E}">
        <p14:creationId xmlns:p14="http://schemas.microsoft.com/office/powerpoint/2010/main" val="189520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7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Foundations for Writing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26</a:t>
            </a:fld>
            <a:endParaRPr lang="en-US"/>
          </a:p>
        </p:txBody>
      </p:sp>
      <p:pic>
        <p:nvPicPr>
          <p:cNvPr id="3" name="Recorded Sound">
            <a:hlinkClick r:id="" action="ppaction://media"/>
            <a:extLst>
              <a:ext uri="{FF2B5EF4-FFF2-40B4-BE49-F238E27FC236}">
                <a16:creationId xmlns:a16="http://schemas.microsoft.com/office/drawing/2014/main" id="{5F15062D-14EE-4E9E-8CA4-0C4158F2A2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8526" y="207579"/>
            <a:ext cx="609600" cy="609600"/>
          </a:xfrm>
          <a:prstGeom prst="rect">
            <a:avLst/>
          </a:prstGeom>
        </p:spPr>
      </p:pic>
    </p:spTree>
    <p:extLst>
      <p:ext uri="{BB962C8B-B14F-4D97-AF65-F5344CB8AC3E}">
        <p14:creationId xmlns:p14="http://schemas.microsoft.com/office/powerpoint/2010/main" val="22789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27</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169597906"/>
              </p:ext>
            </p:extLst>
          </p:nvPr>
        </p:nvGraphicFramePr>
        <p:xfrm>
          <a:off x="353391" y="265043"/>
          <a:ext cx="11452080" cy="32004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2.10 The student will maintain legible printing and begin to make the transition to cursive. </a:t>
                      </a:r>
                      <a:endParaRPr lang="en-US" dirty="0">
                        <a:solidFill>
                          <a:schemeClr val="accent1"/>
                        </a:solidFill>
                        <a:latin typeface="Georgia"/>
                      </a:endParaRPr>
                    </a:p>
                    <a:p>
                      <a:pPr marL="228600" lvl="0" indent="-228600" algn="l">
                        <a:lnSpc>
                          <a:spcPct val="100000"/>
                        </a:lnSpc>
                        <a:spcBef>
                          <a:spcPts val="0"/>
                        </a:spcBef>
                        <a:spcAft>
                          <a:spcPts val="0"/>
                        </a:spcAft>
                        <a:buFont typeface="+mj-lt"/>
                        <a:buAutoNum type="alphaLcPeriod"/>
                      </a:pPr>
                      <a:r>
                        <a:rPr lang="en-US" sz="1200" b="0" i="0" u="none" strike="noStrike" noProof="0" dirty="0">
                          <a:solidFill>
                            <a:schemeClr val="accent1"/>
                          </a:solidFill>
                          <a:effectLst/>
                          <a:highlight>
                            <a:srgbClr val="FFFFFF"/>
                          </a:highlight>
                          <a:latin typeface="Georgia"/>
                        </a:rPr>
                        <a:t>Begin to write capital and lowercase letters of the alphabet. </a:t>
                      </a:r>
                    </a:p>
                    <a:p>
                      <a:pPr marL="228600" lvl="0" indent="-228600" algn="l">
                        <a:lnSpc>
                          <a:spcPct val="100000"/>
                        </a:lnSpc>
                        <a:spcBef>
                          <a:spcPts val="0"/>
                        </a:spcBef>
                        <a:spcAft>
                          <a:spcPts val="0"/>
                        </a:spcAft>
                        <a:buFont typeface="+mj-lt"/>
                        <a:buAutoNum type="alphaLcPeriod"/>
                      </a:pPr>
                      <a:r>
                        <a:rPr lang="en-US" sz="1200" b="0" i="0" u="none" strike="noStrike" noProof="0" dirty="0">
                          <a:solidFill>
                            <a:schemeClr val="accent1"/>
                          </a:solidFill>
                          <a:effectLst/>
                          <a:highlight>
                            <a:srgbClr val="FFFFFF"/>
                          </a:highlight>
                          <a:latin typeface="Georgia"/>
                        </a:rPr>
                        <a:t>Begin to sign his/her first and last names. </a:t>
                      </a:r>
                      <a:br>
                        <a:rPr lang="en-US" sz="1100" b="0" i="0" u="none" strike="noStrike" noProof="0" dirty="0">
                          <a:solidFill>
                            <a:srgbClr val="000000"/>
                          </a:solidFill>
                          <a:effectLst/>
                          <a:highlight>
                            <a:srgbClr val="FFFFFF"/>
                          </a:highlight>
                          <a:latin typeface="Georgia"/>
                        </a:rPr>
                      </a:br>
                      <a:br>
                        <a:rPr lang="en-US" sz="1100" b="0" i="0" u="none" strike="noStrike" noProof="0" dirty="0">
                          <a:solidFill>
                            <a:srgbClr val="000000"/>
                          </a:solidFill>
                          <a:effectLst/>
                          <a:highlight>
                            <a:srgbClr val="FFFFFF"/>
                          </a:highlight>
                          <a:latin typeface="Georgia"/>
                        </a:rPr>
                      </a:br>
                      <a:endParaRPr lang="en-US" sz="1400" b="1" i="0" u="none" strike="noStrike" noProof="0" dirty="0">
                        <a:solidFill>
                          <a:schemeClr val="accent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chemeClr val="accent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chemeClr val="accent1"/>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dirty="0">
                        <a:solidFill>
                          <a:schemeClr val="accent1"/>
                        </a:solidFill>
                        <a:latin typeface="Georgia"/>
                      </a:endParaRPr>
                    </a:p>
                    <a:p>
                      <a:pPr fontAlgn="t"/>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2.WF.1 Handwriting </a:t>
                      </a:r>
                      <a:endParaRPr lang="en-US" dirty="0">
                        <a:solidFill>
                          <a:schemeClr val="accent1"/>
                        </a:solidFill>
                        <a:latin typeface="Georgia"/>
                      </a:endParaRPr>
                    </a:p>
                    <a:p>
                      <a:pPr marL="285750" lvl="0" indent="-285750" algn="l">
                        <a:lnSpc>
                          <a:spcPct val="100000"/>
                        </a:lnSpc>
                        <a:spcBef>
                          <a:spcPts val="0"/>
                        </a:spcBef>
                        <a:spcAft>
                          <a:spcPts val="0"/>
                        </a:spcAft>
                        <a:buFont typeface="+mj-lt"/>
                        <a:buAutoNum type="alphaUcPeriod"/>
                      </a:pPr>
                      <a:r>
                        <a:rPr lang="en-US" sz="1200" b="0" i="0" u="none" strike="noStrike" noProof="0" dirty="0">
                          <a:solidFill>
                            <a:schemeClr val="accent1"/>
                          </a:solidFill>
                          <a:effectLst/>
                          <a:highlight>
                            <a:srgbClr val="FFFFFF"/>
                          </a:highlight>
                          <a:latin typeface="Georgia"/>
                        </a:rPr>
                        <a:t>Maintain legible printing and begin to make the transition to cursive. </a:t>
                      </a:r>
                    </a:p>
                    <a:p>
                      <a:pPr marL="285750" lvl="0" indent="-285750" algn="l">
                        <a:lnSpc>
                          <a:spcPct val="100000"/>
                        </a:lnSpc>
                        <a:spcBef>
                          <a:spcPts val="0"/>
                        </a:spcBef>
                        <a:spcAft>
                          <a:spcPts val="0"/>
                        </a:spcAft>
                        <a:buFont typeface="+mj-lt"/>
                        <a:buAutoNum type="alphaUcPeriod"/>
                      </a:pPr>
                      <a:r>
                        <a:rPr lang="en-US" sz="1200" b="0" i="0" u="none" strike="noStrike" noProof="0" dirty="0">
                          <a:solidFill>
                            <a:schemeClr val="accent1"/>
                          </a:solidFill>
                          <a:effectLst/>
                          <a:highlight>
                            <a:srgbClr val="FFFFFF"/>
                          </a:highlight>
                          <a:latin typeface="Georgia"/>
                        </a:rPr>
                        <a:t>Begin to write capital and lowercase letters of the alphabet in cursive. </a:t>
                      </a:r>
                    </a:p>
                    <a:p>
                      <a:pPr marL="285750" lvl="0" indent="-285750" algn="l">
                        <a:lnSpc>
                          <a:spcPct val="100000"/>
                        </a:lnSpc>
                        <a:spcBef>
                          <a:spcPts val="0"/>
                        </a:spcBef>
                        <a:spcAft>
                          <a:spcPts val="0"/>
                        </a:spcAft>
                        <a:buFont typeface="+mj-lt"/>
                        <a:buAutoNum type="alphaUcPeriod"/>
                      </a:pPr>
                      <a:r>
                        <a:rPr lang="en-US" sz="1200" b="0" i="0" u="none" strike="noStrike" noProof="0" dirty="0">
                          <a:solidFill>
                            <a:schemeClr val="accent1"/>
                          </a:solidFill>
                          <a:effectLst/>
                          <a:highlight>
                            <a:srgbClr val="FFFFFF"/>
                          </a:highlight>
                          <a:latin typeface="Georgia"/>
                        </a:rPr>
                        <a:t>Begin to sign his/her first and last names. </a:t>
                      </a:r>
                      <a:endParaRPr lang="en-US" dirty="0">
                        <a:solidFill>
                          <a:schemeClr val="accent1"/>
                        </a:solidFill>
                        <a:latin typeface="Georgia"/>
                      </a:endParaRPr>
                    </a:p>
                    <a:p>
                      <a:pPr lvl="0" indent="0">
                        <a:spcBef>
                          <a:spcPts val="0"/>
                        </a:spcBef>
                        <a:spcAft>
                          <a:spcPts val="0"/>
                        </a:spcAft>
                        <a:buClr>
                          <a:srgbClr val="003C71"/>
                        </a:buClr>
                        <a:buNone/>
                      </a:pPr>
                      <a:endParaRPr lang="en-US" dirty="0">
                        <a:solidFill>
                          <a:schemeClr val="accent1"/>
                        </a:solidFill>
                        <a:latin typeface="Georgia"/>
                      </a:endParaRPr>
                    </a:p>
                    <a:p>
                      <a:pPr marL="52070" indent="-287020" rtl="0" fontAlgn="t">
                        <a:spcBef>
                          <a:spcPts val="0"/>
                        </a:spcBef>
                        <a:spcAft>
                          <a:spcPts val="0"/>
                        </a:spcAft>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8992" y="3428889"/>
            <a:ext cx="11446479" cy="1631216"/>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 </a:t>
            </a:r>
          </a:p>
          <a:p>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p>
          <a:p>
            <a:pPr marL="285750" indent="-285750">
              <a:buFont typeface="Arial"/>
              <a:buChar char="•"/>
            </a:pPr>
            <a:r>
              <a:rPr lang="en-US" sz="1600" b="1" dirty="0">
                <a:solidFill>
                  <a:srgbClr val="FFFFFF"/>
                </a:solidFill>
                <a:latin typeface="Georgia"/>
                <a:ea typeface="+mn-lt"/>
                <a:cs typeface="+mn-lt"/>
              </a:rPr>
              <a:t>2.WF.1 A- Provides specificity on maintaining legible printing while beginning to transition to cursive. </a:t>
            </a:r>
          </a:p>
          <a:p>
            <a:pPr marL="285750" indent="-285750">
              <a:buFont typeface="Arial"/>
              <a:buChar char="•"/>
            </a:pPr>
            <a:r>
              <a:rPr lang="en-US" sz="1600" b="1" dirty="0">
                <a:solidFill>
                  <a:srgbClr val="FFFFFF"/>
                </a:solidFill>
                <a:latin typeface="Georgia"/>
                <a:ea typeface="+mn-lt"/>
                <a:cs typeface="+mn-lt"/>
              </a:rPr>
              <a:t>2.WF.1 B- This is 2.9a in the 2017 English Standards of Learning.</a:t>
            </a:r>
          </a:p>
          <a:p>
            <a:pPr marL="285750" indent="-285750">
              <a:buFont typeface="Arial"/>
              <a:buChar char="•"/>
            </a:pPr>
            <a:r>
              <a:rPr lang="en-US" sz="1600" b="1" dirty="0">
                <a:solidFill>
                  <a:srgbClr val="FFFFFF"/>
                </a:solidFill>
                <a:latin typeface="Georgia"/>
                <a:ea typeface="+mn-lt"/>
                <a:cs typeface="+mn-lt"/>
              </a:rPr>
              <a:t>2.WF.1.C- This is 2.9b in the 2017 English Standards of Learning. </a:t>
            </a:r>
            <a:endParaRPr lang="en-US" dirty="0">
              <a:cs typeface="Calibri"/>
            </a:endParaRPr>
          </a:p>
          <a:p>
            <a:pPr marL="228600" indent="-228600">
              <a:buFont typeface=""/>
              <a:buChar char="•"/>
            </a:pPr>
            <a:endParaRPr lang="en-US" dirty="0">
              <a:cs typeface="Calibri"/>
            </a:endParaRPr>
          </a:p>
        </p:txBody>
      </p:sp>
      <p:pic>
        <p:nvPicPr>
          <p:cNvPr id="2" name="Recorded Sound">
            <a:hlinkClick r:id="" action="ppaction://media"/>
            <a:extLst>
              <a:ext uri="{FF2B5EF4-FFF2-40B4-BE49-F238E27FC236}">
                <a16:creationId xmlns:a16="http://schemas.microsoft.com/office/drawing/2014/main" id="{CB53BB61-21C5-4919-B02B-056B9174E2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0207" y="112986"/>
            <a:ext cx="609600" cy="609600"/>
          </a:xfrm>
          <a:prstGeom prst="rect">
            <a:avLst/>
          </a:prstGeom>
        </p:spPr>
      </p:pic>
    </p:spTree>
    <p:extLst>
      <p:ext uri="{BB962C8B-B14F-4D97-AF65-F5344CB8AC3E}">
        <p14:creationId xmlns:p14="http://schemas.microsoft.com/office/powerpoint/2010/main" val="376927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28</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319420875"/>
              </p:ext>
            </p:extLst>
          </p:nvPr>
        </p:nvGraphicFramePr>
        <p:xfrm>
          <a:off x="353391" y="265043"/>
          <a:ext cx="11452080" cy="484632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marL="0" indent="0" rtl="0" fontAlgn="base">
                        <a:spcBef>
                          <a:spcPts val="0"/>
                        </a:spcBef>
                        <a:spcAft>
                          <a:spcPts val="0"/>
                        </a:spcAft>
                        <a:buNone/>
                      </a:pPr>
                      <a:r>
                        <a:rPr lang="en-US" sz="1400" b="1" dirty="0">
                          <a:effectLst/>
                          <a:highlight>
                            <a:srgbClr val="FFFFFF"/>
                          </a:highlight>
                          <a:latin typeface="Georgia"/>
                        </a:rPr>
                        <a:t>2.4 The student will use phonetic strategies when reading and spelling. </a:t>
                      </a:r>
                    </a:p>
                    <a:p>
                      <a:pPr marL="228600" indent="-228600" rtl="0" fontAlgn="base">
                        <a:spcBef>
                          <a:spcPts val="0"/>
                        </a:spcBef>
                        <a:spcAft>
                          <a:spcPts val="0"/>
                        </a:spcAft>
                        <a:buFont typeface="+mj-lt"/>
                        <a:buAutoNum type="alphaLcPeriod"/>
                      </a:pPr>
                      <a:r>
                        <a:rPr lang="en-US" sz="1200" dirty="0">
                          <a:effectLst/>
                          <a:highlight>
                            <a:srgbClr val="FFFFFF"/>
                          </a:highlight>
                          <a:latin typeface="Georgia"/>
                        </a:rPr>
                        <a:t>Use knowledge of consonants, consonant blends, and consonant digraphs to decode and spell words. </a:t>
                      </a:r>
                    </a:p>
                    <a:p>
                      <a:pPr marL="228600" indent="-228600" rtl="0" fontAlgn="base">
                        <a:spcBef>
                          <a:spcPts val="0"/>
                        </a:spcBef>
                        <a:spcAft>
                          <a:spcPts val="0"/>
                        </a:spcAft>
                        <a:buFont typeface="+mj-lt"/>
                        <a:buAutoNum type="alphaLcPeriod"/>
                      </a:pPr>
                      <a:r>
                        <a:rPr lang="en-US" sz="1200" dirty="0">
                          <a:effectLst/>
                          <a:highlight>
                            <a:srgbClr val="FFFFFF"/>
                          </a:highlight>
                          <a:latin typeface="Georgia"/>
                        </a:rPr>
                        <a:t>Use knowledge of short, long, and r-controlled vowel patterns to decode and spell words.</a:t>
                      </a:r>
                    </a:p>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chemeClr val="accent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chemeClr val="accent1"/>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chemeClr val="accent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chemeClr val="accent1"/>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dirty="0">
                        <a:solidFill>
                          <a:schemeClr val="accent1"/>
                        </a:solidFill>
                        <a:latin typeface="Georgia"/>
                      </a:endParaRPr>
                    </a:p>
                    <a:p>
                      <a:pPr fontAlgn="t"/>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2.WF.2 Spelling </a:t>
                      </a:r>
                      <a:r>
                        <a:rPr lang="en-US" sz="1400" b="0" i="0" u="none" strike="noStrike" noProof="0" dirty="0">
                          <a:solidFill>
                            <a:schemeClr val="accent1"/>
                          </a:solidFill>
                          <a:effectLst/>
                          <a:highlight>
                            <a:srgbClr val="FFFFFF"/>
                          </a:highlight>
                          <a:latin typeface="Georgia"/>
                        </a:rPr>
                        <a:t> </a:t>
                      </a:r>
                      <a:endParaRPr lang="en-US" sz="1400" dirty="0">
                        <a:solidFill>
                          <a:schemeClr val="accent1"/>
                        </a:solidFill>
                        <a:latin typeface="Georgia"/>
                      </a:endParaRPr>
                    </a:p>
                    <a:p>
                      <a:pPr marL="285750" lvl="0" indent="-285750" algn="l">
                        <a:lnSpc>
                          <a:spcPct val="100000"/>
                        </a:lnSpc>
                        <a:spcBef>
                          <a:spcPts val="0"/>
                        </a:spcBef>
                        <a:spcAft>
                          <a:spcPts val="0"/>
                        </a:spcAft>
                        <a:buFont typeface="+mj-lt"/>
                        <a:buAutoNum type="alphaUcPeriod"/>
                      </a:pPr>
                      <a:r>
                        <a:rPr lang="en-US" sz="1200" b="0" i="0" u="none" strike="noStrike" noProof="0" dirty="0">
                          <a:solidFill>
                            <a:schemeClr val="accent1"/>
                          </a:solidFill>
                          <a:effectLst/>
                          <a:highlight>
                            <a:srgbClr val="FFFFFF"/>
                          </a:highlight>
                          <a:latin typeface="Georgia"/>
                        </a:rPr>
                        <a:t>Use phoneme-grapheme (sound/symbol) correspondence to encode (spell) single-syllable words containing closed syllables (</a:t>
                      </a:r>
                      <a:r>
                        <a:rPr lang="en-US" sz="1200" b="0" i="0" u="none" strike="noStrike" noProof="0" err="1">
                          <a:solidFill>
                            <a:schemeClr val="accent1"/>
                          </a:solidFill>
                          <a:effectLst/>
                          <a:highlight>
                            <a:srgbClr val="FFFFFF"/>
                          </a:highlight>
                          <a:latin typeface="Georgia"/>
                        </a:rPr>
                        <a:t>cvc</a:t>
                      </a:r>
                      <a:r>
                        <a:rPr lang="en-US" sz="1200" b="0" i="0" u="none" strike="noStrike" noProof="0" dirty="0">
                          <a:solidFill>
                            <a:schemeClr val="accent1"/>
                          </a:solidFill>
                          <a:effectLst/>
                          <a:highlight>
                            <a:srgbClr val="FFFFFF"/>
                          </a:highlight>
                          <a:latin typeface="Georgia"/>
                        </a:rPr>
                        <a:t>, </a:t>
                      </a:r>
                      <a:r>
                        <a:rPr lang="en-US" sz="1200" b="0" i="0" u="none" strike="noStrike" noProof="0" err="1">
                          <a:solidFill>
                            <a:schemeClr val="accent1"/>
                          </a:solidFill>
                          <a:effectLst/>
                          <a:highlight>
                            <a:srgbClr val="FFFFFF"/>
                          </a:highlight>
                          <a:latin typeface="Georgia"/>
                        </a:rPr>
                        <a:t>ccvc</a:t>
                      </a:r>
                      <a:r>
                        <a:rPr lang="en-US" sz="1200" b="0" i="0" u="none" strike="noStrike" noProof="0" dirty="0">
                          <a:solidFill>
                            <a:schemeClr val="accent1"/>
                          </a:solidFill>
                          <a:effectLst/>
                          <a:highlight>
                            <a:srgbClr val="FFFFFF"/>
                          </a:highlight>
                          <a:latin typeface="Georgia"/>
                        </a:rPr>
                        <a:t>, </a:t>
                      </a:r>
                      <a:r>
                        <a:rPr lang="en-US" sz="1200" b="0" i="0" u="none" strike="noStrike" noProof="0" err="1">
                          <a:solidFill>
                            <a:schemeClr val="accent1"/>
                          </a:solidFill>
                          <a:effectLst/>
                          <a:highlight>
                            <a:srgbClr val="FFFFFF"/>
                          </a:highlight>
                          <a:latin typeface="Georgia"/>
                        </a:rPr>
                        <a:t>cvcc</a:t>
                      </a:r>
                      <a:r>
                        <a:rPr lang="en-US" sz="1200" b="0" i="0" u="none" strike="noStrike" noProof="0" dirty="0">
                          <a:solidFill>
                            <a:schemeClr val="accent1"/>
                          </a:solidFill>
                          <a:effectLst/>
                          <a:highlight>
                            <a:srgbClr val="FFFFFF"/>
                          </a:highlight>
                          <a:latin typeface="Georgia"/>
                        </a:rPr>
                        <a:t>, and </a:t>
                      </a:r>
                      <a:r>
                        <a:rPr lang="en-US" sz="1200" b="0" i="0" u="none" strike="noStrike" noProof="0" err="1">
                          <a:solidFill>
                            <a:schemeClr val="accent1"/>
                          </a:solidFill>
                          <a:effectLst/>
                          <a:highlight>
                            <a:srgbClr val="FFFFFF"/>
                          </a:highlight>
                          <a:latin typeface="Georgia"/>
                        </a:rPr>
                        <a:t>ccvcc</a:t>
                      </a:r>
                      <a:r>
                        <a:rPr lang="en-US" sz="1200" b="0" i="0" u="none" strike="noStrike" noProof="0" dirty="0">
                          <a:solidFill>
                            <a:schemeClr val="accent1"/>
                          </a:solidFill>
                          <a:effectLst/>
                          <a:highlight>
                            <a:srgbClr val="FFFFFF"/>
                          </a:highlight>
                          <a:latin typeface="Georgia"/>
                        </a:rPr>
                        <a:t>), open syllables (cv, ccv), vowel-consonant-e (</a:t>
                      </a:r>
                      <a:r>
                        <a:rPr lang="en-US" sz="1200" b="0" i="0" u="none" strike="noStrike" noProof="0" err="1">
                          <a:solidFill>
                            <a:schemeClr val="accent1"/>
                          </a:solidFill>
                          <a:effectLst/>
                          <a:highlight>
                            <a:srgbClr val="FFFFFF"/>
                          </a:highlight>
                          <a:latin typeface="Georgia"/>
                        </a:rPr>
                        <a:t>cvce</a:t>
                      </a:r>
                      <a:r>
                        <a:rPr lang="en-US" sz="1200" b="0" i="0" u="none" strike="noStrike" noProof="0" dirty="0">
                          <a:solidFill>
                            <a:schemeClr val="accent1"/>
                          </a:solidFill>
                          <a:effectLst/>
                          <a:highlight>
                            <a:srgbClr val="FFFFFF"/>
                          </a:highlight>
                          <a:latin typeface="Georgia"/>
                        </a:rPr>
                        <a:t>, </a:t>
                      </a:r>
                      <a:r>
                        <a:rPr lang="en-US" sz="1200" b="0" i="0" u="none" strike="noStrike" noProof="0" err="1">
                          <a:solidFill>
                            <a:schemeClr val="accent1"/>
                          </a:solidFill>
                          <a:effectLst/>
                          <a:highlight>
                            <a:srgbClr val="FFFFFF"/>
                          </a:highlight>
                          <a:latin typeface="Georgia"/>
                        </a:rPr>
                        <a:t>ccvce</a:t>
                      </a:r>
                      <a:r>
                        <a:rPr lang="en-US" sz="1200" b="0" i="0" u="none" strike="noStrike" noProof="0" dirty="0">
                          <a:solidFill>
                            <a:schemeClr val="accent1"/>
                          </a:solidFill>
                          <a:effectLst/>
                          <a:highlight>
                            <a:srgbClr val="FFFFFF"/>
                          </a:highlight>
                          <a:latin typeface="Georgia"/>
                        </a:rPr>
                        <a:t>), vowel teams, and r-controlled vowels. </a:t>
                      </a:r>
                    </a:p>
                    <a:p>
                      <a:pPr marL="285750" lvl="0" indent="-285750" algn="l">
                        <a:lnSpc>
                          <a:spcPct val="100000"/>
                        </a:lnSpc>
                        <a:spcBef>
                          <a:spcPts val="0"/>
                        </a:spcBef>
                        <a:spcAft>
                          <a:spcPts val="0"/>
                        </a:spcAft>
                        <a:buFont typeface="+mj-lt"/>
                        <a:buAutoNum type="alphaUcPeriod"/>
                      </a:pPr>
                      <a:r>
                        <a:rPr lang="en-US" sz="1200" b="0" i="0" u="none" strike="noStrike" noProof="0" dirty="0">
                          <a:solidFill>
                            <a:schemeClr val="accent1"/>
                          </a:solidFill>
                          <a:effectLst/>
                          <a:highlight>
                            <a:srgbClr val="FFFFFF"/>
                          </a:highlight>
                          <a:latin typeface="Georgia"/>
                        </a:rPr>
                        <a:t>Use phoneme-grapheme (sound-symbol) correspondence to encode (spell) multisyllabic words. </a:t>
                      </a:r>
                    </a:p>
                    <a:p>
                      <a:pPr marL="285750" lvl="0" indent="-285750" algn="l">
                        <a:lnSpc>
                          <a:spcPct val="100000"/>
                        </a:lnSpc>
                        <a:spcBef>
                          <a:spcPts val="0"/>
                        </a:spcBef>
                        <a:spcAft>
                          <a:spcPts val="0"/>
                        </a:spcAft>
                        <a:buFont typeface="+mj-lt"/>
                        <a:buAutoNum type="alphaUcPeriod"/>
                      </a:pPr>
                      <a:r>
                        <a:rPr lang="en-US" sz="1200" b="0" i="0" u="none" strike="noStrike" noProof="0" dirty="0">
                          <a:solidFill>
                            <a:schemeClr val="accent1"/>
                          </a:solidFill>
                          <a:effectLst/>
                          <a:highlight>
                            <a:srgbClr val="FFFFFF"/>
                          </a:highlight>
                          <a:latin typeface="Georgia"/>
                        </a:rPr>
                        <a:t>Use phoneme/grapheme (sound/symbol) correspondence to encode (spell) grade-level high-frequency words with automaticity and accuracy. </a:t>
                      </a: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indent="0" algn="l">
                        <a:lnSpc>
                          <a:spcPct val="100000"/>
                        </a:lnSpc>
                        <a:spcBef>
                          <a:spcPts val="0"/>
                        </a:spcBef>
                        <a:spcAft>
                          <a:spcPts val="0"/>
                        </a:spcAft>
                        <a:buClr>
                          <a:srgbClr val="003C71"/>
                        </a:buClr>
                        <a:buNone/>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marL="285750" lvl="0" indent="-28575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indent="0">
                        <a:spcBef>
                          <a:spcPts val="0"/>
                        </a:spcBef>
                        <a:spcAft>
                          <a:spcPts val="0"/>
                        </a:spcAft>
                        <a:buClr>
                          <a:srgbClr val="003C71"/>
                        </a:buClr>
                        <a:buNone/>
                      </a:pPr>
                      <a:endParaRPr lang="en-US" dirty="0">
                        <a:solidFill>
                          <a:schemeClr val="accent1"/>
                        </a:solidFill>
                        <a:latin typeface="Georgia"/>
                      </a:endParaRPr>
                    </a:p>
                    <a:p>
                      <a:pPr marL="52070" indent="-287020" rtl="0" fontAlgn="t">
                        <a:spcBef>
                          <a:spcPts val="0"/>
                        </a:spcBef>
                        <a:spcAft>
                          <a:spcPts val="0"/>
                        </a:spcAft>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3391" y="3901081"/>
            <a:ext cx="11446479" cy="2154436"/>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latin typeface="Georgia"/>
            </a:endParaRPr>
          </a:p>
          <a:p>
            <a:r>
              <a:rPr lang="en-US" dirty="0">
                <a:latin typeface="Georgia"/>
              </a:rPr>
              <a:t> </a:t>
            </a:r>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p>
          <a:p>
            <a:pPr marL="285750" indent="-285750">
              <a:buFont typeface="Arial"/>
              <a:buChar char="•"/>
            </a:pPr>
            <a:r>
              <a:rPr lang="en-US" sz="1600" b="1" dirty="0">
                <a:solidFill>
                  <a:srgbClr val="FFFFFF"/>
                </a:solidFill>
                <a:latin typeface="Georgia"/>
                <a:ea typeface="+mn-lt"/>
                <a:cs typeface="+mn-lt"/>
              </a:rPr>
              <a:t>2.WF.2 A- Highlights the role of spelling for Foundations for Writing. Combines spelling skills from 2.4a and b. </a:t>
            </a:r>
          </a:p>
          <a:p>
            <a:pPr marL="285750" indent="-285750">
              <a:buFont typeface="Arial"/>
              <a:buChar char="•"/>
            </a:pPr>
            <a:r>
              <a:rPr lang="en-US" sz="1600" b="1" dirty="0">
                <a:solidFill>
                  <a:srgbClr val="FFFFFF"/>
                </a:solidFill>
                <a:latin typeface="Georgia"/>
                <a:ea typeface="+mn-lt"/>
                <a:cs typeface="+mn-lt"/>
              </a:rPr>
              <a:t>2.WF.2 B- Added to highlight the importance of spelling multisyllabic words. </a:t>
            </a:r>
          </a:p>
          <a:p>
            <a:pPr marL="285750" indent="-285750">
              <a:buFont typeface="Arial"/>
              <a:buChar char="•"/>
            </a:pPr>
            <a:r>
              <a:rPr lang="en-US" sz="1600" b="1" dirty="0">
                <a:solidFill>
                  <a:srgbClr val="FFFFFF"/>
                </a:solidFill>
                <a:latin typeface="Georgia"/>
                <a:ea typeface="+mn-lt"/>
                <a:cs typeface="+mn-lt"/>
              </a:rPr>
              <a:t>2.WF.2 C- Added to include the importance of spelling grade-level high-frequency words with automaticity and accuracy. </a:t>
            </a:r>
            <a:endParaRPr lang="en-US" dirty="0">
              <a:cs typeface="Calibri"/>
            </a:endParaRPr>
          </a:p>
          <a:p>
            <a:pPr marL="228600" indent="-228600">
              <a:buFont typeface=""/>
              <a:buChar char="•"/>
            </a:pPr>
            <a:endParaRPr lang="en-US" dirty="0">
              <a:cs typeface="Calibri"/>
            </a:endParaRPr>
          </a:p>
        </p:txBody>
      </p:sp>
      <p:pic>
        <p:nvPicPr>
          <p:cNvPr id="2" name="Recorded Sound">
            <a:hlinkClick r:id="" action="ppaction://media"/>
            <a:extLst>
              <a:ext uri="{FF2B5EF4-FFF2-40B4-BE49-F238E27FC236}">
                <a16:creationId xmlns:a16="http://schemas.microsoft.com/office/drawing/2014/main" id="{914EC775-5953-4094-A86B-63D9124207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9" y="0"/>
            <a:ext cx="609600" cy="609600"/>
          </a:xfrm>
          <a:prstGeom prst="rect">
            <a:avLst/>
          </a:prstGeom>
        </p:spPr>
      </p:pic>
    </p:spTree>
    <p:extLst>
      <p:ext uri="{BB962C8B-B14F-4D97-AF65-F5344CB8AC3E}">
        <p14:creationId xmlns:p14="http://schemas.microsoft.com/office/powerpoint/2010/main" val="319266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Writing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29</a:t>
            </a:fld>
            <a:endParaRPr lang="en-US"/>
          </a:p>
        </p:txBody>
      </p:sp>
      <p:pic>
        <p:nvPicPr>
          <p:cNvPr id="5" name="Recorded Sound">
            <a:hlinkClick r:id="" action="ppaction://media"/>
            <a:extLst>
              <a:ext uri="{FF2B5EF4-FFF2-40B4-BE49-F238E27FC236}">
                <a16:creationId xmlns:a16="http://schemas.microsoft.com/office/drawing/2014/main" id="{90324F3C-3C97-4B3D-B511-41BE5532C5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37864" y="286407"/>
            <a:ext cx="609600" cy="609600"/>
          </a:xfrm>
          <a:prstGeom prst="rect">
            <a:avLst/>
          </a:prstGeom>
        </p:spPr>
      </p:pic>
    </p:spTree>
    <p:extLst>
      <p:ext uri="{BB962C8B-B14F-4D97-AF65-F5344CB8AC3E}">
        <p14:creationId xmlns:p14="http://schemas.microsoft.com/office/powerpoint/2010/main" val="314104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C20867-FB48-8916-757D-BC6E3D0E6F4A}"/>
              </a:ext>
            </a:extLst>
          </p:cNvPr>
          <p:cNvSpPr>
            <a:spLocks noGrp="1"/>
          </p:cNvSpPr>
          <p:nvPr>
            <p:ph type="body" sz="quarter" idx="13"/>
          </p:nvPr>
        </p:nvSpPr>
        <p:spPr/>
        <p:txBody>
          <a:bodyPr vert="horz" lIns="822960" tIns="640080" rIns="91440" bIns="45720" rtlCol="0" anchor="t">
            <a:normAutofit/>
          </a:bodyPr>
          <a:lstStyle/>
          <a:p>
            <a:r>
              <a:rPr lang="en-US" sz="3600">
                <a:ea typeface="+mj-lt"/>
                <a:cs typeface="+mj-lt"/>
              </a:rPr>
              <a:t>Agenda</a:t>
            </a:r>
            <a:endParaRPr lang="en-US"/>
          </a:p>
          <a:p>
            <a:endParaRPr lang="en-US"/>
          </a:p>
        </p:txBody>
      </p:sp>
      <p:sp>
        <p:nvSpPr>
          <p:cNvPr id="3" name="Content Placeholder 2">
            <a:extLst>
              <a:ext uri="{FF2B5EF4-FFF2-40B4-BE49-F238E27FC236}">
                <a16:creationId xmlns:a16="http://schemas.microsoft.com/office/drawing/2014/main" id="{207452D8-F8DE-17E6-1965-DC4AD21C598D}"/>
              </a:ext>
            </a:extLst>
          </p:cNvPr>
          <p:cNvSpPr>
            <a:spLocks noGrp="1"/>
          </p:cNvSpPr>
          <p:nvPr>
            <p:ph idx="1"/>
          </p:nvPr>
        </p:nvSpPr>
        <p:spPr/>
        <p:txBody>
          <a:bodyPr vert="horz" lIns="91440" tIns="45720" rIns="91440" bIns="45720" rtlCol="0" anchor="t">
            <a:normAutofit/>
          </a:bodyPr>
          <a:lstStyle/>
          <a:p>
            <a:pPr marL="0" indent="0">
              <a:buNone/>
            </a:pPr>
            <a:endParaRPr lang="en-US">
              <a:cs typeface="Calibri"/>
            </a:endParaRPr>
          </a:p>
          <a:p>
            <a:r>
              <a:rPr lang="en-US" sz="3200">
                <a:solidFill>
                  <a:srgbClr val="000000"/>
                </a:solidFill>
                <a:latin typeface="Georgia"/>
                <a:cs typeface="Arial"/>
              </a:rPr>
              <a:t>Implementation Timeline</a:t>
            </a:r>
            <a:endParaRPr lang="en-US" sz="3200">
              <a:latin typeface="Georgia"/>
              <a:cs typeface="Calibri"/>
            </a:endParaRPr>
          </a:p>
          <a:p>
            <a:r>
              <a:rPr lang="en-US" sz="3200">
                <a:solidFill>
                  <a:srgbClr val="000000"/>
                </a:solidFill>
                <a:latin typeface="Georgia"/>
                <a:cs typeface="Arial"/>
              </a:rPr>
              <a:t>Resources Currently Available</a:t>
            </a:r>
            <a:endParaRPr lang="en-US" sz="3200">
              <a:latin typeface="Georgia"/>
              <a:cs typeface="Calibri"/>
            </a:endParaRPr>
          </a:p>
          <a:p>
            <a:pPr lvl="1"/>
            <a:r>
              <a:rPr lang="en-US" sz="2800">
                <a:solidFill>
                  <a:srgbClr val="000000"/>
                </a:solidFill>
                <a:latin typeface="Georgia"/>
                <a:cs typeface="Arial"/>
              </a:rPr>
              <a:t>Standards</a:t>
            </a:r>
            <a:endParaRPr lang="en-US" sz="2800">
              <a:latin typeface="Georgia"/>
              <a:cs typeface="Calibri"/>
            </a:endParaRPr>
          </a:p>
          <a:p>
            <a:pPr lvl="1"/>
            <a:r>
              <a:rPr lang="en-US" sz="2800">
                <a:solidFill>
                  <a:srgbClr val="000000"/>
                </a:solidFill>
                <a:latin typeface="Georgia"/>
                <a:cs typeface="Arial"/>
              </a:rPr>
              <a:t>Crosswalk (Summary of Revisions) </a:t>
            </a:r>
            <a:endParaRPr lang="en-US" sz="2800">
              <a:latin typeface="Georgia"/>
              <a:cs typeface="Calibri"/>
            </a:endParaRPr>
          </a:p>
          <a:p>
            <a:r>
              <a:rPr lang="en-US" sz="3200">
                <a:solidFill>
                  <a:srgbClr val="000000"/>
                </a:solidFill>
                <a:latin typeface="Georgia"/>
                <a:cs typeface="Arial"/>
              </a:rPr>
              <a:t>Comparison of 2017 to 2024 Standards</a:t>
            </a:r>
            <a:endParaRPr lang="en-US" sz="3200">
              <a:latin typeface="Georgia"/>
              <a:cs typeface="Calibri"/>
            </a:endParaRPr>
          </a:p>
          <a:p>
            <a:pPr lvl="1"/>
            <a:r>
              <a:rPr lang="en-US" sz="2800">
                <a:solidFill>
                  <a:srgbClr val="000000"/>
                </a:solidFill>
                <a:latin typeface="Georgia"/>
                <a:cs typeface="Arial"/>
              </a:rPr>
              <a:t>Strands </a:t>
            </a:r>
            <a:endParaRPr lang="en-US" sz="2800">
              <a:latin typeface="Georgia"/>
              <a:cs typeface="Calibri"/>
            </a:endParaRPr>
          </a:p>
          <a:p>
            <a:pPr lvl="1"/>
            <a:r>
              <a:rPr lang="en-US" sz="2800">
                <a:solidFill>
                  <a:srgbClr val="000000"/>
                </a:solidFill>
                <a:latin typeface="Georgia"/>
                <a:cs typeface="Arial"/>
              </a:rPr>
              <a:t>Content</a:t>
            </a:r>
            <a:r>
              <a:rPr lang="en-US" sz="2800">
                <a:solidFill>
                  <a:srgbClr val="000000"/>
                </a:solidFill>
                <a:latin typeface="Georgia"/>
                <a:ea typeface="+mn-lt"/>
                <a:cs typeface="Arial"/>
              </a:rPr>
              <a:t> </a:t>
            </a:r>
            <a:endParaRPr lang="en-US" sz="2800">
              <a:latin typeface="Georgia"/>
              <a:cs typeface="Calibri"/>
            </a:endParaRPr>
          </a:p>
          <a:p>
            <a:endParaRPr lang="en-US"/>
          </a:p>
          <a:p>
            <a:endParaRPr lang="en-US" sz="3200" i="1">
              <a:solidFill>
                <a:srgbClr val="000000"/>
              </a:solidFill>
              <a:latin typeface="Arial"/>
              <a:cs typeface="Arial"/>
            </a:endParaRPr>
          </a:p>
        </p:txBody>
      </p:sp>
      <p:sp>
        <p:nvSpPr>
          <p:cNvPr id="2" name="Slide Number Placeholder 1">
            <a:extLst>
              <a:ext uri="{FF2B5EF4-FFF2-40B4-BE49-F238E27FC236}">
                <a16:creationId xmlns:a16="http://schemas.microsoft.com/office/drawing/2014/main" id="{24FD08F6-7DC4-982C-B91C-DC9B3F87F5D3}"/>
              </a:ext>
            </a:extLst>
          </p:cNvPr>
          <p:cNvSpPr>
            <a:spLocks noGrp="1"/>
          </p:cNvSpPr>
          <p:nvPr>
            <p:ph type="sldNum" sz="quarter" idx="12"/>
          </p:nvPr>
        </p:nvSpPr>
        <p:spPr/>
        <p:txBody>
          <a:bodyPr/>
          <a:lstStyle/>
          <a:p>
            <a:fld id="{B2102BAA-C61A-4A39-BDF1-4340D572B82C}" type="slidenum">
              <a:rPr lang="en-US" smtClean="0"/>
              <a:t>3</a:t>
            </a:fld>
            <a:endParaRPr lang="en-US"/>
          </a:p>
        </p:txBody>
      </p:sp>
      <p:pic>
        <p:nvPicPr>
          <p:cNvPr id="5" name="Recorded Sound">
            <a:hlinkClick r:id="" action="ppaction://media"/>
            <a:extLst>
              <a:ext uri="{FF2B5EF4-FFF2-40B4-BE49-F238E27FC236}">
                <a16:creationId xmlns:a16="http://schemas.microsoft.com/office/drawing/2014/main" id="{D206E2BC-D657-4085-95C0-48D2E678E2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5897" y="126617"/>
            <a:ext cx="562303" cy="562303"/>
          </a:xfrm>
          <a:prstGeom prst="rect">
            <a:avLst/>
          </a:prstGeom>
        </p:spPr>
      </p:pic>
    </p:spTree>
    <p:extLst>
      <p:ext uri="{BB962C8B-B14F-4D97-AF65-F5344CB8AC3E}">
        <p14:creationId xmlns:p14="http://schemas.microsoft.com/office/powerpoint/2010/main" val="286856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30</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924997529"/>
              </p:ext>
            </p:extLst>
          </p:nvPr>
        </p:nvGraphicFramePr>
        <p:xfrm>
          <a:off x="353391" y="265043"/>
          <a:ext cx="11452080" cy="44805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latin typeface="Georgia"/>
                        </a:rPr>
                        <a:t>2.12 The student will write in a variety of forms to include narrative, descriptive, opinion, and expository. </a:t>
                      </a:r>
                      <a:endParaRPr lang="en-US" dirty="0"/>
                    </a:p>
                    <a:p>
                      <a:pPr lvl="0" algn="l">
                        <a:lnSpc>
                          <a:spcPct val="100000"/>
                        </a:lnSpc>
                        <a:spcBef>
                          <a:spcPts val="0"/>
                        </a:spcBef>
                        <a:spcAft>
                          <a:spcPts val="0"/>
                        </a:spcAft>
                        <a:buNone/>
                      </a:pPr>
                      <a:r>
                        <a:rPr lang="en-US" sz="1200" b="0" i="0" u="none" strike="noStrike" noProof="0" dirty="0">
                          <a:solidFill>
                            <a:schemeClr val="accent1"/>
                          </a:solidFill>
                          <a:latin typeface="Georgia"/>
                        </a:rPr>
                        <a:t>d.    Use strategies for organization according to the type of writing. </a:t>
                      </a:r>
                      <a:endParaRPr lang="en-US" dirty="0"/>
                    </a:p>
                    <a:p>
                      <a:pPr marL="0" lvl="0" indent="0" algn="l">
                        <a:lnSpc>
                          <a:spcPct val="100000"/>
                        </a:lnSpc>
                        <a:spcBef>
                          <a:spcPts val="0"/>
                        </a:spcBef>
                        <a:spcAft>
                          <a:spcPts val="0"/>
                        </a:spcAft>
                        <a:buNone/>
                      </a:pPr>
                      <a:r>
                        <a:rPr lang="en-US" sz="1200" b="0" i="0" u="none" strike="noStrike" noProof="0" dirty="0">
                          <a:solidFill>
                            <a:schemeClr val="accent1"/>
                          </a:solidFill>
                          <a:latin typeface="Georgia"/>
                        </a:rPr>
                        <a:t>e.    Organize writing to include a beginning, middle, and end.</a:t>
                      </a:r>
                    </a:p>
                    <a:p>
                      <a:pPr marL="0" lvl="0" indent="0" algn="l">
                        <a:lnSpc>
                          <a:spcPct val="100000"/>
                        </a:lnSpc>
                        <a:spcBef>
                          <a:spcPts val="0"/>
                        </a:spcBef>
                        <a:spcAft>
                          <a:spcPts val="0"/>
                        </a:spcAft>
                        <a:buNone/>
                      </a:pPr>
                      <a:r>
                        <a:rPr lang="en-US" sz="1200" b="0" i="0" u="none" strike="noStrike" noProof="0" dirty="0">
                          <a:solidFill>
                            <a:schemeClr val="accent1"/>
                          </a:solidFill>
                          <a:latin typeface="Georgia"/>
                        </a:rPr>
                        <a:t>f.     Write facts about a subject to support a main idea. </a:t>
                      </a:r>
                      <a:endParaRPr lang="en-US" dirty="0"/>
                    </a:p>
                    <a:p>
                      <a:pPr marL="0" lvl="0" indent="0" algn="l">
                        <a:lnSpc>
                          <a:spcPct val="100000"/>
                        </a:lnSpc>
                        <a:spcBef>
                          <a:spcPts val="0"/>
                        </a:spcBef>
                        <a:spcAft>
                          <a:spcPts val="0"/>
                        </a:spcAft>
                        <a:buNone/>
                      </a:pPr>
                      <a:r>
                        <a:rPr lang="en-US" sz="1200" b="0" i="0" u="none" strike="noStrike" noProof="0" dirty="0">
                          <a:solidFill>
                            <a:schemeClr val="accent1"/>
                          </a:solidFill>
                          <a:latin typeface="Georgia"/>
                        </a:rPr>
                        <a:t>g.    Write to express an opinion and provide a reason for support. </a:t>
                      </a:r>
                      <a:endParaRPr lang="en-US" dirty="0"/>
                    </a:p>
                    <a:p>
                      <a:pPr marL="0" lvl="0" indent="0" algn="l">
                        <a:lnSpc>
                          <a:spcPct val="100000"/>
                        </a:lnSpc>
                        <a:spcBef>
                          <a:spcPts val="0"/>
                        </a:spcBef>
                        <a:spcAft>
                          <a:spcPts val="0"/>
                        </a:spcAft>
                        <a:buNone/>
                      </a:pPr>
                      <a:r>
                        <a:rPr lang="en-US" sz="1200" b="0" i="0" u="none" strike="noStrike" noProof="0" dirty="0">
                          <a:solidFill>
                            <a:schemeClr val="accent1"/>
                          </a:solidFill>
                          <a:latin typeface="Georgia"/>
                        </a:rPr>
                        <a:t>h.    Expand writing to include descriptive detail. </a:t>
                      </a:r>
                    </a:p>
                    <a:p>
                      <a:pPr lvl="0" algn="l">
                        <a:lnSpc>
                          <a:spcPct val="100000"/>
                        </a:lnSpc>
                        <a:spcBef>
                          <a:spcPts val="0"/>
                        </a:spcBef>
                        <a:spcAft>
                          <a:spcPts val="0"/>
                        </a:spcAft>
                        <a:buNone/>
                      </a:pPr>
                      <a:br>
                        <a:rPr lang="en-US" dirty="0"/>
                      </a:br>
                      <a:endParaRPr lang="en-US" sz="1100" b="0" i="0" u="none" strike="noStrike" noProof="0" dirty="0">
                        <a:solidFill>
                          <a:srgbClr val="000000"/>
                        </a:solidFill>
                        <a:effectLst/>
                        <a:highlight>
                          <a:srgbClr val="FFFFFF"/>
                        </a:highlight>
                        <a:latin typeface="Georgia"/>
                      </a:endParaRPr>
                    </a:p>
                    <a:p>
                      <a:pPr fontAlgn="t"/>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2.W.1 Modes and Purposes for Writing</a:t>
                      </a:r>
                      <a:r>
                        <a:rPr lang="en-US" sz="1400" b="0" i="0" u="none" strike="noStrike" noProof="0" dirty="0">
                          <a:solidFill>
                            <a:schemeClr val="accent1"/>
                          </a:solidFill>
                          <a:effectLst/>
                          <a:highlight>
                            <a:srgbClr val="FFFFFF"/>
                          </a:highlight>
                          <a:latin typeface="Georgia"/>
                        </a:rPr>
                        <a:t> </a:t>
                      </a:r>
                      <a:endParaRPr lang="en-US" dirty="0">
                        <a:solidFill>
                          <a:schemeClr val="accent1"/>
                        </a:solidFill>
                        <a:latin typeface="Georgia"/>
                      </a:endParaRPr>
                    </a:p>
                    <a:p>
                      <a:pPr marL="285750" lvl="0" indent="-285750" algn="l">
                        <a:lnSpc>
                          <a:spcPct val="100000"/>
                        </a:lnSpc>
                        <a:spcBef>
                          <a:spcPts val="0"/>
                        </a:spcBef>
                        <a:spcAft>
                          <a:spcPts val="0"/>
                        </a:spcAft>
                        <a:buFont typeface="+mj-lt"/>
                        <a:buAutoNum type="alphaUcPeriod"/>
                      </a:pPr>
                      <a:r>
                        <a:rPr lang="en-US" sz="1200" b="0" i="0" u="none" strike="noStrike" noProof="0" dirty="0">
                          <a:solidFill>
                            <a:schemeClr val="accent1"/>
                          </a:solidFill>
                          <a:effectLst/>
                          <a:highlight>
                            <a:srgbClr val="FFFFFF"/>
                          </a:highlight>
                          <a:latin typeface="Georgia"/>
                        </a:rPr>
                        <a:t>Writes narratives that recount a well-elaborated event or short sequence of events and include details about the events and characters and use of time-related words to signal the event sequence. </a:t>
                      </a:r>
                    </a:p>
                    <a:p>
                      <a:pPr marL="285750" lvl="0" indent="-285750" algn="l">
                        <a:lnSpc>
                          <a:spcPct val="100000"/>
                        </a:lnSpc>
                        <a:spcBef>
                          <a:spcPts val="0"/>
                        </a:spcBef>
                        <a:spcAft>
                          <a:spcPts val="0"/>
                        </a:spcAft>
                        <a:buFont typeface="+mj-lt"/>
                        <a:buAutoNum type="alphaUcPeriod"/>
                      </a:pPr>
                      <a:r>
                        <a:rPr lang="en-US" sz="1200" b="0" i="0" u="none" strike="noStrike" noProof="0" dirty="0">
                          <a:solidFill>
                            <a:schemeClr val="accent1"/>
                          </a:solidFill>
                          <a:effectLst/>
                          <a:highlight>
                            <a:srgbClr val="FFFFFF"/>
                          </a:highlight>
                          <a:latin typeface="Georgia"/>
                        </a:rPr>
                        <a:t>Write informative/explanatory texts that introduce a topic and develop the ideas with facts and examples. </a:t>
                      </a:r>
                    </a:p>
                    <a:p>
                      <a:pPr marL="285750" lvl="0" indent="-285750" algn="l">
                        <a:lnSpc>
                          <a:spcPct val="100000"/>
                        </a:lnSpc>
                        <a:spcBef>
                          <a:spcPts val="0"/>
                        </a:spcBef>
                        <a:spcAft>
                          <a:spcPts val="0"/>
                        </a:spcAft>
                        <a:buFont typeface="+mj-lt"/>
                        <a:buAutoNum type="alphaUcPeriod"/>
                      </a:pPr>
                      <a:r>
                        <a:rPr lang="en-US" sz="1200" b="0" i="0" u="none" strike="noStrike" noProof="0" dirty="0">
                          <a:solidFill>
                            <a:schemeClr val="accent1"/>
                          </a:solidFill>
                          <a:effectLst/>
                          <a:highlight>
                            <a:srgbClr val="FFFFFF"/>
                          </a:highlight>
                          <a:latin typeface="Georgia"/>
                        </a:rPr>
                        <a:t>Write opinion pieces on topics or texts that support a point of view with reasons. </a:t>
                      </a:r>
                    </a:p>
                    <a:p>
                      <a:pPr marL="285750" lvl="0" indent="-285750" algn="l">
                        <a:lnSpc>
                          <a:spcPct val="100000"/>
                        </a:lnSpc>
                        <a:spcBef>
                          <a:spcPts val="0"/>
                        </a:spcBef>
                        <a:spcAft>
                          <a:spcPts val="0"/>
                        </a:spcAft>
                        <a:buFont typeface="+mj-lt"/>
                        <a:buAutoNum type="alphaUcPeriod"/>
                      </a:pPr>
                      <a:r>
                        <a:rPr lang="en-US" sz="1200" b="0" i="0" u="none" strike="noStrike" noProof="0" dirty="0">
                          <a:solidFill>
                            <a:schemeClr val="accent1"/>
                          </a:solidFill>
                          <a:effectLst/>
                          <a:highlight>
                            <a:srgbClr val="FFFFFF"/>
                          </a:highlight>
                          <a:latin typeface="Georgia"/>
                        </a:rPr>
                        <a:t>Write in response to text(s) read or heard to share thinking with a couple supporting details from the text. </a:t>
                      </a: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indent="0" algn="l">
                        <a:lnSpc>
                          <a:spcPct val="100000"/>
                        </a:lnSpc>
                        <a:spcBef>
                          <a:spcPts val="0"/>
                        </a:spcBef>
                        <a:spcAft>
                          <a:spcPts val="0"/>
                        </a:spcAft>
                        <a:buClr>
                          <a:srgbClr val="003C71"/>
                        </a:buClr>
                        <a:buNone/>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marL="285750" lvl="0" indent="-28575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indent="0">
                        <a:spcBef>
                          <a:spcPts val="0"/>
                        </a:spcBef>
                        <a:spcAft>
                          <a:spcPts val="0"/>
                        </a:spcAft>
                        <a:buClr>
                          <a:srgbClr val="003C71"/>
                        </a:buClr>
                        <a:buNone/>
                      </a:pPr>
                      <a:endParaRPr lang="en-US" dirty="0">
                        <a:solidFill>
                          <a:schemeClr val="accent1"/>
                        </a:solidFill>
                        <a:latin typeface="Georgia"/>
                      </a:endParaRPr>
                    </a:p>
                    <a:p>
                      <a:pPr marL="52070" indent="-287020" rtl="0" fontAlgn="t">
                        <a:spcBef>
                          <a:spcPts val="0"/>
                        </a:spcBef>
                        <a:spcAft>
                          <a:spcPts val="0"/>
                        </a:spcAft>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3391" y="3428737"/>
            <a:ext cx="11446479" cy="2554545"/>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b="1" u="sng" dirty="0">
              <a:solidFill>
                <a:srgbClr val="FFFFFF"/>
              </a:solidFill>
              <a:latin typeface="Georgia"/>
              <a:ea typeface="+mn-lt"/>
              <a:cs typeface="+mn-lt"/>
            </a:endParaRPr>
          </a:p>
          <a:p>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endParaRPr lang="en-US" dirty="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2.W.1 A- Provides specificity on the components to include in a narrative piece based on 2.10e in the 2017 English Standards of Learning. </a:t>
            </a:r>
          </a:p>
          <a:p>
            <a:pPr marL="285750" indent="-285750">
              <a:buFont typeface="Arial"/>
              <a:buChar char="•"/>
            </a:pPr>
            <a:r>
              <a:rPr lang="en-US" sz="1600" b="1" dirty="0">
                <a:solidFill>
                  <a:srgbClr val="FFFFFF"/>
                </a:solidFill>
                <a:latin typeface="Georgia"/>
                <a:ea typeface="+mn-lt"/>
                <a:cs typeface="+mn-lt"/>
              </a:rPr>
              <a:t>2.W.1 B- Provides specificity on the components to include in an informative/explanatory piece based on 2.10f in the 2017 English Standards of Learning. </a:t>
            </a:r>
          </a:p>
          <a:p>
            <a:pPr marL="285750" indent="-285750">
              <a:buFont typeface="Arial"/>
              <a:buChar char="•"/>
            </a:pPr>
            <a:r>
              <a:rPr lang="en-US" sz="1600" b="1" dirty="0">
                <a:solidFill>
                  <a:srgbClr val="FFFFFF"/>
                </a:solidFill>
                <a:latin typeface="Georgia"/>
                <a:ea typeface="+mn-lt"/>
                <a:cs typeface="+mn-lt"/>
              </a:rPr>
              <a:t>2.W.1 C- Provided specificity on the components to include in an opinion piece based on 2.10g in the 2017 English Standards of Learning. </a:t>
            </a:r>
          </a:p>
          <a:p>
            <a:pPr marL="285750" indent="-285750">
              <a:buFont typeface="Arial"/>
              <a:buChar char="•"/>
            </a:pPr>
            <a:r>
              <a:rPr lang="en-US" sz="1600" b="1" dirty="0">
                <a:solidFill>
                  <a:srgbClr val="FFFFFF"/>
                </a:solidFill>
                <a:latin typeface="Georgia"/>
                <a:ea typeface="+mn-lt"/>
                <a:cs typeface="+mn-lt"/>
              </a:rPr>
              <a:t>2.W.1 D- Added to include responding in writing to texts read or heard. </a:t>
            </a:r>
          </a:p>
          <a:p>
            <a:endParaRPr lang="en-US" sz="1600" b="1" dirty="0">
              <a:solidFill>
                <a:srgbClr val="FFFFFF"/>
              </a:solidFill>
              <a:latin typeface="Georgia"/>
              <a:ea typeface="+mn-lt"/>
              <a:cs typeface="+mn-lt"/>
            </a:endParaRPr>
          </a:p>
        </p:txBody>
      </p:sp>
      <p:pic>
        <p:nvPicPr>
          <p:cNvPr id="2" name="Recorded Sound">
            <a:hlinkClick r:id="" action="ppaction://media"/>
            <a:extLst>
              <a:ext uri="{FF2B5EF4-FFF2-40B4-BE49-F238E27FC236}">
                <a16:creationId xmlns:a16="http://schemas.microsoft.com/office/drawing/2014/main" id="{9AF69EAD-AD5D-44D5-BB68-0612E2ED53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9" y="0"/>
            <a:ext cx="609600" cy="609600"/>
          </a:xfrm>
          <a:prstGeom prst="rect">
            <a:avLst/>
          </a:prstGeom>
        </p:spPr>
      </p:pic>
    </p:spTree>
    <p:extLst>
      <p:ext uri="{BB962C8B-B14F-4D97-AF65-F5344CB8AC3E}">
        <p14:creationId xmlns:p14="http://schemas.microsoft.com/office/powerpoint/2010/main" val="281791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31</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176050833"/>
              </p:ext>
            </p:extLst>
          </p:nvPr>
        </p:nvGraphicFramePr>
        <p:xfrm>
          <a:off x="353391" y="265043"/>
          <a:ext cx="11452080" cy="324612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latin typeface="Georgia"/>
                        </a:rPr>
                        <a:t>2.12 The student will write in a variety of forms to include narrative, descriptive, opinion, and expository. </a:t>
                      </a:r>
                    </a:p>
                    <a:p>
                      <a:pPr marL="342900" lvl="0" indent="-342900" algn="l">
                        <a:lnSpc>
                          <a:spcPct val="100000"/>
                        </a:lnSpc>
                        <a:spcBef>
                          <a:spcPts val="0"/>
                        </a:spcBef>
                        <a:spcAft>
                          <a:spcPts val="0"/>
                        </a:spcAft>
                        <a:buFont typeface="+mj-lt"/>
                        <a:buAutoNum type="alphaLcPeriod"/>
                      </a:pPr>
                      <a:r>
                        <a:rPr lang="en-US" sz="1200" b="0" i="0" u="none" strike="noStrike" noProof="0" dirty="0">
                          <a:solidFill>
                            <a:schemeClr val="accent1"/>
                          </a:solidFill>
                          <a:latin typeface="Georgia"/>
                        </a:rPr>
                        <a:t>Understand writing as a process. </a:t>
                      </a:r>
                    </a:p>
                    <a:p>
                      <a:pPr marL="342900" lvl="0" indent="-342900" algn="l">
                        <a:lnSpc>
                          <a:spcPct val="100000"/>
                        </a:lnSpc>
                        <a:spcBef>
                          <a:spcPts val="0"/>
                        </a:spcBef>
                        <a:spcAft>
                          <a:spcPts val="0"/>
                        </a:spcAft>
                        <a:buFont typeface="+mj-lt"/>
                        <a:buAutoNum type="alphaLcPeriod"/>
                      </a:pPr>
                      <a:r>
                        <a:rPr lang="en-US" sz="1200" b="0" i="0" u="none" strike="noStrike" noProof="0" dirty="0">
                          <a:solidFill>
                            <a:schemeClr val="accent1"/>
                          </a:solidFill>
                          <a:latin typeface="Georgia"/>
                        </a:rPr>
                        <a:t>Identify audience and purpose. </a:t>
                      </a:r>
                    </a:p>
                    <a:p>
                      <a:pPr marL="342900" lvl="0" indent="-342900" algn="l">
                        <a:lnSpc>
                          <a:spcPct val="100000"/>
                        </a:lnSpc>
                        <a:spcBef>
                          <a:spcPts val="0"/>
                        </a:spcBef>
                        <a:spcAft>
                          <a:spcPts val="0"/>
                        </a:spcAft>
                        <a:buFont typeface="+mj-lt"/>
                        <a:buAutoNum type="alphaLcPeriod"/>
                      </a:pPr>
                      <a:r>
                        <a:rPr lang="en-US" sz="1200" b="0" i="0" u="none" strike="noStrike" noProof="0" dirty="0">
                          <a:solidFill>
                            <a:schemeClr val="accent1"/>
                          </a:solidFill>
                          <a:latin typeface="Georgia"/>
                        </a:rPr>
                        <a:t>Use prewriting strategies to generate ideas before writing. </a:t>
                      </a:r>
                    </a:p>
                    <a:p>
                      <a:pPr marL="342900" lvl="0" indent="-342900" algn="l">
                        <a:lnSpc>
                          <a:spcPct val="100000"/>
                        </a:lnSpc>
                        <a:spcBef>
                          <a:spcPts val="0"/>
                        </a:spcBef>
                        <a:spcAft>
                          <a:spcPts val="0"/>
                        </a:spcAft>
                        <a:buFont typeface="+mj-lt"/>
                        <a:buAutoNum type="alphaLcPeriod"/>
                      </a:pPr>
                      <a:r>
                        <a:rPr lang="en-US" sz="1200" b="0" i="0" u="none" strike="noStrike" noProof="0" dirty="0">
                          <a:solidFill>
                            <a:schemeClr val="accent1"/>
                          </a:solidFill>
                          <a:latin typeface="Georgia"/>
                        </a:rPr>
                        <a:t>Use strategies for organization according to the type of writing. </a:t>
                      </a:r>
                    </a:p>
                    <a:p>
                      <a:pPr marL="342900" lvl="0" indent="-342900" algn="l">
                        <a:lnSpc>
                          <a:spcPct val="100000"/>
                        </a:lnSpc>
                        <a:spcBef>
                          <a:spcPts val="0"/>
                        </a:spcBef>
                        <a:spcAft>
                          <a:spcPts val="0"/>
                        </a:spcAft>
                        <a:buFont typeface="+mj-lt"/>
                        <a:buAutoNum type="alphaLcPeriod"/>
                      </a:pPr>
                      <a:endParaRPr lang="en-US" sz="1200" b="0" i="0" u="none" strike="noStrike" noProof="0" dirty="0">
                        <a:solidFill>
                          <a:schemeClr val="accent1"/>
                        </a:solidFill>
                        <a:latin typeface="Georgia"/>
                      </a:endParaRPr>
                    </a:p>
                    <a:p>
                      <a:pPr lvl="0" algn="l">
                        <a:lnSpc>
                          <a:spcPct val="100000"/>
                        </a:lnSpc>
                        <a:spcBef>
                          <a:spcPts val="0"/>
                        </a:spcBef>
                        <a:spcAft>
                          <a:spcPts val="0"/>
                        </a:spcAft>
                        <a:buNone/>
                      </a:pPr>
                      <a:endParaRPr lang="en-US" dirty="0">
                        <a:solidFill>
                          <a:schemeClr val="accent1"/>
                        </a:solidFill>
                        <a:latin typeface="Georgia"/>
                      </a:endParaRPr>
                    </a:p>
                    <a:p>
                      <a:pPr lvl="0" algn="l">
                        <a:lnSpc>
                          <a:spcPct val="100000"/>
                        </a:lnSpc>
                        <a:spcBef>
                          <a:spcPts val="0"/>
                        </a:spcBef>
                        <a:spcAft>
                          <a:spcPts val="0"/>
                        </a:spcAft>
                        <a:buNone/>
                      </a:pPr>
                      <a:br>
                        <a:rPr lang="en-US" dirty="0"/>
                      </a:br>
                      <a:endParaRPr lang="en-US" sz="1100" b="0" i="0" u="none" strike="noStrike" noProof="0" dirty="0">
                        <a:solidFill>
                          <a:srgbClr val="000000"/>
                        </a:solidFill>
                        <a:effectLst/>
                        <a:highlight>
                          <a:srgbClr val="FFFFFF"/>
                        </a:highlight>
                        <a:latin typeface="Georgia"/>
                      </a:endParaRPr>
                    </a:p>
                    <a:p>
                      <a:pPr fontAlgn="t"/>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2.W.2 Organization and Composition</a:t>
                      </a:r>
                      <a:r>
                        <a:rPr lang="en-US" sz="1400" b="0" i="0" u="none" strike="noStrike" noProof="0" dirty="0">
                          <a:solidFill>
                            <a:schemeClr val="accent1"/>
                          </a:solidFill>
                          <a:effectLst/>
                          <a:highlight>
                            <a:srgbClr val="FFFFFF"/>
                          </a:highlight>
                          <a:latin typeface="Georgia"/>
                        </a:rPr>
                        <a:t> </a:t>
                      </a:r>
                      <a:endParaRPr lang="en-US" dirty="0">
                        <a:solidFill>
                          <a:schemeClr val="accent1"/>
                        </a:solidFill>
                        <a:latin typeface="Georgia"/>
                      </a:endParaRPr>
                    </a:p>
                    <a:p>
                      <a:pPr marL="285750" lvl="0" indent="-285750" algn="l">
                        <a:lnSpc>
                          <a:spcPct val="100000"/>
                        </a:lnSpc>
                        <a:spcBef>
                          <a:spcPts val="0"/>
                        </a:spcBef>
                        <a:spcAft>
                          <a:spcPts val="0"/>
                        </a:spcAft>
                        <a:buFont typeface="+mj-lt"/>
                        <a:buAutoNum type="alphaUcPeriod"/>
                      </a:pPr>
                      <a:r>
                        <a:rPr lang="en-US" sz="1200" b="0" i="0" u="none" strike="noStrike" noProof="0" dirty="0">
                          <a:solidFill>
                            <a:schemeClr val="accent1"/>
                          </a:solidFill>
                          <a:effectLst/>
                          <a:highlight>
                            <a:srgbClr val="FFFFFF"/>
                          </a:highlight>
                          <a:latin typeface="Georgia"/>
                        </a:rPr>
                        <a:t>Engage in writing as a process to plan writing based on purpose and genre. This includes: </a:t>
                      </a:r>
                    </a:p>
                    <a:p>
                      <a:pPr marL="688975" lvl="1" indent="-231775" algn="l">
                        <a:lnSpc>
                          <a:spcPct val="100000"/>
                        </a:lnSpc>
                        <a:spcBef>
                          <a:spcPts val="0"/>
                        </a:spcBef>
                        <a:spcAft>
                          <a:spcPts val="0"/>
                        </a:spcAft>
                        <a:buFont typeface="+mj-lt"/>
                        <a:buAutoNum type="romanLcPeriod"/>
                      </a:pPr>
                      <a:r>
                        <a:rPr lang="en-US" sz="1200" b="0" i="0" u="none" strike="noStrike" noProof="0" dirty="0">
                          <a:solidFill>
                            <a:schemeClr val="accent1"/>
                          </a:solidFill>
                          <a:effectLst/>
                          <a:highlight>
                            <a:srgbClr val="FFFFFF"/>
                          </a:highlight>
                          <a:latin typeface="Georgia"/>
                        </a:rPr>
                        <a:t>Writing a clear topic sentence focusing on the main idea. </a:t>
                      </a:r>
                    </a:p>
                    <a:p>
                      <a:pPr marL="688975" lvl="1" indent="-231775" algn="l">
                        <a:lnSpc>
                          <a:spcPct val="100000"/>
                        </a:lnSpc>
                        <a:spcBef>
                          <a:spcPts val="0"/>
                        </a:spcBef>
                        <a:spcAft>
                          <a:spcPts val="0"/>
                        </a:spcAft>
                        <a:buFont typeface="+mj-lt"/>
                        <a:buAutoNum type="romanLcPeriod"/>
                      </a:pPr>
                      <a:r>
                        <a:rPr lang="en-US" sz="1200" dirty="0">
                          <a:latin typeface="Georgia"/>
                        </a:rPr>
                        <a:t>Identifying the audience and purpose of the writing. </a:t>
                      </a:r>
                    </a:p>
                    <a:p>
                      <a:pPr marL="688975" lvl="1" indent="-231775" algn="l">
                        <a:lnSpc>
                          <a:spcPct val="100000"/>
                        </a:lnSpc>
                        <a:spcBef>
                          <a:spcPts val="0"/>
                        </a:spcBef>
                        <a:spcAft>
                          <a:spcPts val="0"/>
                        </a:spcAft>
                        <a:buFont typeface="+mj-lt"/>
                        <a:buAutoNum type="romanLcPeriod"/>
                      </a:pPr>
                      <a:r>
                        <a:rPr lang="en-US" sz="1200" dirty="0">
                          <a:latin typeface="Georgia"/>
                        </a:rPr>
                        <a:t>Developing, selecting, and organizing ideas and details relevant to the topic, purpose, and genre. </a:t>
                      </a:r>
                    </a:p>
                    <a:p>
                      <a:pPr marL="688975" lvl="1" indent="-231775" algn="l">
                        <a:lnSpc>
                          <a:spcPct val="100000"/>
                        </a:lnSpc>
                        <a:spcBef>
                          <a:spcPts val="0"/>
                        </a:spcBef>
                        <a:spcAft>
                          <a:spcPts val="0"/>
                        </a:spcAft>
                        <a:buFont typeface="+mj-lt"/>
                        <a:buAutoNum type="romanLcPeriod"/>
                      </a:pPr>
                      <a:r>
                        <a:rPr lang="en-US" sz="1200" dirty="0">
                          <a:latin typeface="Georgia"/>
                        </a:rPr>
                        <a:t>Providing a concluding statement or section. </a:t>
                      </a:r>
                    </a:p>
                    <a:p>
                      <a:pPr marL="342900" lvl="0" indent="-342900" algn="l">
                        <a:lnSpc>
                          <a:spcPct val="100000"/>
                        </a:lnSpc>
                        <a:spcBef>
                          <a:spcPts val="0"/>
                        </a:spcBef>
                        <a:spcAft>
                          <a:spcPts val="0"/>
                        </a:spcAft>
                        <a:buClr>
                          <a:srgbClr val="003C71"/>
                        </a:buClr>
                        <a:buAutoNum type="alphaUcPeriod"/>
                      </a:pPr>
                      <a:endParaRPr lang="en-US" sz="1100" dirty="0">
                        <a:latin typeface="Georgia"/>
                      </a:endParaRPr>
                    </a:p>
                    <a:p>
                      <a:pPr lvl="0" algn="l">
                        <a:lnSpc>
                          <a:spcPct val="100000"/>
                        </a:lnSpc>
                        <a:spcBef>
                          <a:spcPts val="0"/>
                        </a:spcBef>
                        <a:spcAft>
                          <a:spcPts val="0"/>
                        </a:spcAft>
                        <a:buClr>
                          <a:srgbClr val="003C71"/>
                        </a:buClr>
                        <a:buAutoNum type="alphaUcPeriod"/>
                      </a:pPr>
                      <a:endParaRPr lang="en-US" sz="1100" dirty="0">
                        <a:solidFill>
                          <a:schemeClr val="accent1"/>
                        </a:solidFill>
                        <a:latin typeface="Georgia"/>
                      </a:endParaRPr>
                    </a:p>
                    <a:p>
                      <a:pPr lvl="0" indent="0" algn="l">
                        <a:lnSpc>
                          <a:spcPct val="100000"/>
                        </a:lnSpc>
                        <a:spcBef>
                          <a:spcPts val="0"/>
                        </a:spcBef>
                        <a:spcAft>
                          <a:spcPts val="0"/>
                        </a:spcAft>
                        <a:buClr>
                          <a:srgbClr val="003C71"/>
                        </a:buClr>
                        <a:buNone/>
                      </a:pPr>
                      <a:endParaRPr lang="en-US" sz="1100" dirty="0">
                        <a:solidFill>
                          <a:schemeClr val="accent1"/>
                        </a:solidFill>
                        <a:latin typeface="Georgia"/>
                      </a:endParaRPr>
                    </a:p>
                    <a:p>
                      <a:pPr lvl="0" indent="0">
                        <a:spcBef>
                          <a:spcPts val="0"/>
                        </a:spcBef>
                        <a:spcAft>
                          <a:spcPts val="0"/>
                        </a:spcAft>
                        <a:buClr>
                          <a:srgbClr val="003C71"/>
                        </a:buClr>
                        <a:buNone/>
                      </a:pPr>
                      <a:endParaRPr lang="en-US" dirty="0">
                        <a:solidFill>
                          <a:schemeClr val="accent1"/>
                        </a:solidFill>
                        <a:latin typeface="Georgia"/>
                      </a:endParaRPr>
                    </a:p>
                    <a:p>
                      <a:pPr marL="52070" indent="-287020" rtl="0" fontAlgn="t">
                        <a:spcBef>
                          <a:spcPts val="0"/>
                        </a:spcBef>
                        <a:spcAft>
                          <a:spcPts val="0"/>
                        </a:spcAft>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3391" y="3334850"/>
            <a:ext cx="11446479" cy="1107996"/>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b="1" u="sng" dirty="0">
              <a:solidFill>
                <a:srgbClr val="FFFFFF"/>
              </a:solidFill>
              <a:latin typeface="Georgia"/>
              <a:ea typeface="+mn-lt"/>
              <a:cs typeface="+mn-lt"/>
            </a:endParaRPr>
          </a:p>
          <a:p>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endParaRPr lang="en-US" dirty="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2.W.2 A i-iv- Addresses skills in 2.10a, 2.10b, 2.19c, and 2.10d of the 2017 English Standards of Learning.</a:t>
            </a:r>
            <a:endParaRPr lang="en-US" dirty="0">
              <a:latin typeface="Georgia"/>
              <a:ea typeface="+mn-lt"/>
              <a:cs typeface="+mn-lt"/>
            </a:endParaRPr>
          </a:p>
          <a:p>
            <a:endParaRPr lang="en-US" dirty="0"/>
          </a:p>
        </p:txBody>
      </p:sp>
      <p:pic>
        <p:nvPicPr>
          <p:cNvPr id="2" name="Recorded Sound">
            <a:hlinkClick r:id="" action="ppaction://media"/>
            <a:extLst>
              <a:ext uri="{FF2B5EF4-FFF2-40B4-BE49-F238E27FC236}">
                <a16:creationId xmlns:a16="http://schemas.microsoft.com/office/drawing/2014/main" id="{02D9F65C-9188-430F-BB27-E8A77038B7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9" y="128752"/>
            <a:ext cx="609600" cy="609600"/>
          </a:xfrm>
          <a:prstGeom prst="rect">
            <a:avLst/>
          </a:prstGeom>
        </p:spPr>
      </p:pic>
    </p:spTree>
    <p:extLst>
      <p:ext uri="{BB962C8B-B14F-4D97-AF65-F5344CB8AC3E}">
        <p14:creationId xmlns:p14="http://schemas.microsoft.com/office/powerpoint/2010/main" val="419411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32</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41583891"/>
              </p:ext>
            </p:extLst>
          </p:nvPr>
        </p:nvGraphicFramePr>
        <p:xfrm>
          <a:off x="353391" y="265043"/>
          <a:ext cx="11452080" cy="36576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latin typeface="Georgia"/>
                        </a:rPr>
                        <a:t>2.12 The student will write in a variety of forms to include narrative, descriptive, opinion, and expository. </a:t>
                      </a:r>
                      <a:endParaRPr lang="en-US" dirty="0"/>
                    </a:p>
                    <a:p>
                      <a:pPr marL="0" lvl="0" indent="0" algn="l">
                        <a:lnSpc>
                          <a:spcPct val="100000"/>
                        </a:lnSpc>
                        <a:spcBef>
                          <a:spcPts val="0"/>
                        </a:spcBef>
                        <a:spcAft>
                          <a:spcPts val="0"/>
                        </a:spcAft>
                        <a:buNone/>
                      </a:pPr>
                      <a:r>
                        <a:rPr lang="en-US" sz="1200" b="0" i="0" u="none" strike="noStrike" noProof="0" dirty="0">
                          <a:solidFill>
                            <a:schemeClr val="accent1"/>
                          </a:solidFill>
                          <a:latin typeface="Georgia"/>
                        </a:rPr>
                        <a:t>h.     Expand writing to include descriptive detail. </a:t>
                      </a:r>
                    </a:p>
                    <a:p>
                      <a:pPr marL="228600" lvl="0" indent="-228600" algn="l">
                        <a:lnSpc>
                          <a:spcPct val="100000"/>
                        </a:lnSpc>
                        <a:spcBef>
                          <a:spcPts val="0"/>
                        </a:spcBef>
                        <a:spcAft>
                          <a:spcPts val="0"/>
                        </a:spcAft>
                        <a:buAutoNum type="romanLcPeriod"/>
                      </a:pPr>
                      <a:r>
                        <a:rPr lang="en-US" sz="1200" b="0" i="0" u="none" strike="noStrike" noProof="0" dirty="0">
                          <a:solidFill>
                            <a:schemeClr val="accent1"/>
                          </a:solidFill>
                          <a:latin typeface="Georgia"/>
                        </a:rPr>
                        <a:t>  Revise writing for clarity. </a:t>
                      </a:r>
                      <a:endParaRPr lang="en-US" sz="1100" b="0" dirty="0">
                        <a:solidFill>
                          <a:schemeClr val="accent1"/>
                        </a:solidFill>
                        <a:latin typeface="Georgia"/>
                      </a:endParaRPr>
                    </a:p>
                    <a:p>
                      <a:pPr fontAlgn="t"/>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2.W.3 Usage and Mechanics</a:t>
                      </a:r>
                      <a:r>
                        <a:rPr lang="en-US" sz="1400" b="0" i="0" u="none" strike="noStrike" noProof="0" dirty="0">
                          <a:solidFill>
                            <a:schemeClr val="accent1"/>
                          </a:solidFill>
                          <a:effectLst/>
                          <a:highlight>
                            <a:srgbClr val="FFFFFF"/>
                          </a:highlight>
                          <a:latin typeface="Georgia"/>
                        </a:rPr>
                        <a:t> </a:t>
                      </a:r>
                      <a:endParaRPr lang="en-US" dirty="0">
                        <a:solidFill>
                          <a:schemeClr val="accent1"/>
                        </a:solidFill>
                        <a:latin typeface="Georgia"/>
                      </a:endParaRPr>
                    </a:p>
                    <a:p>
                      <a:pPr marL="285750" lvl="0" indent="-285750" algn="l">
                        <a:lnSpc>
                          <a:spcPct val="100000"/>
                        </a:lnSpc>
                        <a:spcBef>
                          <a:spcPts val="0"/>
                        </a:spcBef>
                        <a:spcAft>
                          <a:spcPts val="0"/>
                        </a:spcAft>
                        <a:buFont typeface="+mj-lt"/>
                        <a:buAutoNum type="alphaUcPeriod"/>
                      </a:pPr>
                      <a:r>
                        <a:rPr lang="en-US" sz="1200" b="0" i="0" u="none" strike="noStrike" noProof="0" dirty="0">
                          <a:solidFill>
                            <a:schemeClr val="accent1"/>
                          </a:solidFill>
                          <a:effectLst/>
                          <a:highlight>
                            <a:srgbClr val="FFFFFF"/>
                          </a:highlight>
                          <a:latin typeface="Georgia"/>
                        </a:rPr>
                        <a:t>With guidance and support from adults, develop and strengthen writing as needed by revising for quality of ideas, organization, sentence fluency, and word choice. </a:t>
                      </a:r>
                    </a:p>
                    <a:p>
                      <a:pPr marL="285750" lvl="0" indent="-285750" algn="l">
                        <a:lnSpc>
                          <a:spcPct val="100000"/>
                        </a:lnSpc>
                        <a:spcBef>
                          <a:spcPts val="0"/>
                        </a:spcBef>
                        <a:spcAft>
                          <a:spcPts val="0"/>
                        </a:spcAft>
                        <a:buFont typeface="+mj-lt"/>
                        <a:buAutoNum type="alphaUcPeriod"/>
                      </a:pPr>
                      <a:r>
                        <a:rPr lang="en-US" sz="1200" b="0" i="0" u="none" strike="noStrike" noProof="0" dirty="0">
                          <a:solidFill>
                            <a:schemeClr val="accent1"/>
                          </a:solidFill>
                          <a:effectLst/>
                          <a:highlight>
                            <a:srgbClr val="FFFFFF"/>
                          </a:highlight>
                          <a:latin typeface="Georgia"/>
                        </a:rPr>
                        <a:t>With guidance and support from adults, edit writing for conventions (e.g., spelling, capitalization, usage, punctuation). (See Language Usage for grade-level expectations.) </a:t>
                      </a:r>
                      <a:endParaRPr lang="en-US" sz="1200">
                        <a:latin typeface="Georgia"/>
                      </a:endParaRPr>
                    </a:p>
                    <a:p>
                      <a:pPr marL="342900" lvl="0" indent="-342900" algn="l">
                        <a:lnSpc>
                          <a:spcPct val="100000"/>
                        </a:lnSpc>
                        <a:spcBef>
                          <a:spcPts val="0"/>
                        </a:spcBef>
                        <a:spcAft>
                          <a:spcPts val="0"/>
                        </a:spcAft>
                        <a:buClr>
                          <a:srgbClr val="003C71"/>
                        </a:buClr>
                        <a:buAutoNum type="alphaUcPeriod"/>
                      </a:pPr>
                      <a:endParaRPr lang="en-US" dirty="0">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indent="0" algn="l">
                        <a:lnSpc>
                          <a:spcPct val="100000"/>
                        </a:lnSpc>
                        <a:spcBef>
                          <a:spcPts val="0"/>
                        </a:spcBef>
                        <a:spcAft>
                          <a:spcPts val="0"/>
                        </a:spcAft>
                        <a:buClr>
                          <a:srgbClr val="003C71"/>
                        </a:buClr>
                        <a:buNone/>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marL="52070" indent="-287020" rtl="0" fontAlgn="t">
                        <a:spcBef>
                          <a:spcPts val="0"/>
                        </a:spcBef>
                        <a:spcAft>
                          <a:spcPts val="0"/>
                        </a:spcAft>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3391" y="3418375"/>
            <a:ext cx="11446479" cy="1384995"/>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b="1" u="sng" dirty="0">
              <a:solidFill>
                <a:srgbClr val="FFFFFF"/>
              </a:solidFill>
              <a:latin typeface="Georgia"/>
              <a:ea typeface="+mn-lt"/>
              <a:cs typeface="+mn-lt"/>
            </a:endParaRPr>
          </a:p>
          <a:p>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endParaRPr lang="en-US" dirty="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2.W.2 A- Address skills in 2.10h and 2.10i in the 2017 English Standards of Learning.</a:t>
            </a:r>
          </a:p>
          <a:p>
            <a:pPr marL="285750" indent="-285750">
              <a:buFont typeface="Arial"/>
              <a:buChar char="•"/>
            </a:pPr>
            <a:r>
              <a:rPr lang="en-US" sz="1600" b="1" dirty="0">
                <a:solidFill>
                  <a:srgbClr val="FFFFFF"/>
                </a:solidFill>
                <a:latin typeface="Georgia"/>
                <a:ea typeface="+mn-lt"/>
                <a:cs typeface="+mn-lt"/>
              </a:rPr>
              <a:t>2.W.2 B- Added to provide specificity in the role of editing writing. </a:t>
            </a:r>
            <a:endParaRPr lang="en-US" dirty="0">
              <a:latin typeface="Georgia"/>
              <a:ea typeface="+mn-lt"/>
              <a:cs typeface="+mn-lt"/>
            </a:endParaRPr>
          </a:p>
          <a:p>
            <a:endParaRPr lang="en-US" dirty="0"/>
          </a:p>
        </p:txBody>
      </p:sp>
      <p:pic>
        <p:nvPicPr>
          <p:cNvPr id="3" name="Recorded Sound">
            <a:hlinkClick r:id="" action="ppaction://media"/>
            <a:extLst>
              <a:ext uri="{FF2B5EF4-FFF2-40B4-BE49-F238E27FC236}">
                <a16:creationId xmlns:a16="http://schemas.microsoft.com/office/drawing/2014/main" id="{B49E4AF1-817E-46FF-8159-228B270ECE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591" y="0"/>
            <a:ext cx="609600" cy="609600"/>
          </a:xfrm>
          <a:prstGeom prst="rect">
            <a:avLst/>
          </a:prstGeom>
        </p:spPr>
      </p:pic>
    </p:spTree>
    <p:extLst>
      <p:ext uri="{BB962C8B-B14F-4D97-AF65-F5344CB8AC3E}">
        <p14:creationId xmlns:p14="http://schemas.microsoft.com/office/powerpoint/2010/main" val="246747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Language Usage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33</a:t>
            </a:fld>
            <a:endParaRPr lang="en-US"/>
          </a:p>
        </p:txBody>
      </p:sp>
      <p:pic>
        <p:nvPicPr>
          <p:cNvPr id="3" name="Recorded Sound">
            <a:hlinkClick r:id="" action="ppaction://media"/>
            <a:extLst>
              <a:ext uri="{FF2B5EF4-FFF2-40B4-BE49-F238E27FC236}">
                <a16:creationId xmlns:a16="http://schemas.microsoft.com/office/drawing/2014/main" id="{9F7DD074-3CFF-43A6-9916-C0CD86FC43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2250" y="160283"/>
            <a:ext cx="609600" cy="609600"/>
          </a:xfrm>
          <a:prstGeom prst="rect">
            <a:avLst/>
          </a:prstGeom>
        </p:spPr>
      </p:pic>
    </p:spTree>
    <p:extLst>
      <p:ext uri="{BB962C8B-B14F-4D97-AF65-F5344CB8AC3E}">
        <p14:creationId xmlns:p14="http://schemas.microsoft.com/office/powerpoint/2010/main" val="401143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34</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650006695"/>
              </p:ext>
            </p:extLst>
          </p:nvPr>
        </p:nvGraphicFramePr>
        <p:xfrm>
          <a:off x="353391" y="495081"/>
          <a:ext cx="11452080" cy="420624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latin typeface="Georgia"/>
                        </a:rPr>
                        <a:t>2.1 The student will use oral communication skills. </a:t>
                      </a:r>
                    </a:p>
                    <a:p>
                      <a:pPr lvl="0" algn="l">
                        <a:lnSpc>
                          <a:spcPct val="100000"/>
                        </a:lnSpc>
                        <a:spcBef>
                          <a:spcPts val="0"/>
                        </a:spcBef>
                        <a:spcAft>
                          <a:spcPts val="0"/>
                        </a:spcAft>
                        <a:buNone/>
                      </a:pPr>
                      <a:r>
                        <a:rPr lang="en-US" sz="1100" b="0" i="0" u="none" strike="noStrike" noProof="0" dirty="0">
                          <a:solidFill>
                            <a:schemeClr val="accent1"/>
                          </a:solidFill>
                          <a:latin typeface="Georgia"/>
                        </a:rPr>
                        <a:t>e.    Use increasingly complex sentence structures in oral communication. </a:t>
                      </a:r>
                      <a:endParaRPr lang="en-US" sz="1400" b="1" i="0" u="none" strike="noStrike" noProof="0" dirty="0">
                        <a:solidFill>
                          <a:schemeClr val="accent1"/>
                        </a:solidFill>
                        <a:latin typeface="Georgia"/>
                      </a:endParaRPr>
                    </a:p>
                    <a:p>
                      <a:pPr lvl="0" algn="l">
                        <a:lnSpc>
                          <a:spcPct val="100000"/>
                        </a:lnSpc>
                        <a:spcBef>
                          <a:spcPts val="0"/>
                        </a:spcBef>
                        <a:spcAft>
                          <a:spcPts val="0"/>
                        </a:spcAft>
                        <a:buNone/>
                      </a:pPr>
                      <a:endParaRPr lang="en-US" sz="1100" b="0" i="0" u="none" strike="noStrike" noProof="0" dirty="0">
                        <a:solidFill>
                          <a:schemeClr val="accent1"/>
                        </a:solidFill>
                        <a:latin typeface="Georgia"/>
                      </a:endParaRPr>
                    </a:p>
                    <a:p>
                      <a:pPr lvl="0" algn="l">
                        <a:lnSpc>
                          <a:spcPct val="100000"/>
                        </a:lnSpc>
                        <a:spcBef>
                          <a:spcPts val="0"/>
                        </a:spcBef>
                        <a:spcAft>
                          <a:spcPts val="0"/>
                        </a:spcAft>
                        <a:buNone/>
                      </a:pPr>
                      <a:r>
                        <a:rPr lang="en-US" sz="1400" b="1" i="0" u="none" strike="noStrike" noProof="0" dirty="0">
                          <a:solidFill>
                            <a:schemeClr val="accent1"/>
                          </a:solidFill>
                          <a:latin typeface="Georgia"/>
                        </a:rPr>
                        <a:t>2.11 The student will edit writing for capitalization, punctuation, spelling and Standard English.</a:t>
                      </a:r>
                      <a:endParaRPr lang="en-US">
                        <a:solidFill>
                          <a:schemeClr val="accent1"/>
                        </a:solidFill>
                        <a:latin typeface="Georgia"/>
                      </a:endParaRPr>
                    </a:p>
                    <a:p>
                      <a:pPr marL="228600" lvl="0" indent="-228600" algn="l">
                        <a:lnSpc>
                          <a:spcPct val="100000"/>
                        </a:lnSpc>
                        <a:spcBef>
                          <a:spcPts val="0"/>
                        </a:spcBef>
                        <a:spcAft>
                          <a:spcPts val="0"/>
                        </a:spcAft>
                        <a:buFont typeface="+mj-lt"/>
                        <a:buAutoNum type="alphaLcPeriod"/>
                      </a:pPr>
                      <a:r>
                        <a:rPr lang="en-US" sz="1100" b="0" i="0" u="none" strike="noStrike" noProof="0" dirty="0">
                          <a:solidFill>
                            <a:schemeClr val="accent1"/>
                          </a:solidFill>
                          <a:latin typeface="Georgia"/>
                        </a:rPr>
                        <a:t>Recognize and use complete sentences.</a:t>
                      </a:r>
                    </a:p>
                    <a:p>
                      <a:pPr marL="0" lvl="0" indent="0" algn="l">
                        <a:lnSpc>
                          <a:spcPct val="100000"/>
                        </a:lnSpc>
                        <a:spcBef>
                          <a:spcPts val="0"/>
                        </a:spcBef>
                        <a:spcAft>
                          <a:spcPts val="0"/>
                        </a:spcAft>
                        <a:buNone/>
                      </a:pPr>
                      <a:r>
                        <a:rPr lang="en-US" sz="1100" b="0" i="0" u="none" strike="noStrike" noProof="0" dirty="0">
                          <a:solidFill>
                            <a:schemeClr val="accent1"/>
                          </a:solidFill>
                          <a:latin typeface="Georgia"/>
                        </a:rPr>
                        <a:t>d.    Use singular and plural nouns and pronouns. </a:t>
                      </a:r>
                    </a:p>
                    <a:p>
                      <a:pPr marL="0" lvl="0" indent="0" algn="l">
                        <a:lnSpc>
                          <a:spcPct val="100000"/>
                        </a:lnSpc>
                        <a:spcBef>
                          <a:spcPts val="0"/>
                        </a:spcBef>
                        <a:spcAft>
                          <a:spcPts val="0"/>
                        </a:spcAft>
                        <a:buNone/>
                      </a:pPr>
                      <a:r>
                        <a:rPr lang="en-US" sz="1100" b="0" i="0" u="none" strike="noStrike" noProof="0" dirty="0">
                          <a:solidFill>
                            <a:schemeClr val="accent1"/>
                          </a:solidFill>
                          <a:latin typeface="Georgia"/>
                        </a:rPr>
                        <a:t>j.    Use past and present verbs. </a:t>
                      </a:r>
                      <a:endParaRPr lang="en-US" dirty="0"/>
                    </a:p>
                    <a:p>
                      <a:pPr marL="0" lvl="0" indent="0" algn="l">
                        <a:lnSpc>
                          <a:spcPct val="100000"/>
                        </a:lnSpc>
                        <a:spcBef>
                          <a:spcPts val="0"/>
                        </a:spcBef>
                        <a:spcAft>
                          <a:spcPts val="0"/>
                        </a:spcAft>
                        <a:buNone/>
                      </a:pPr>
                      <a:endParaRPr lang="en-US" sz="1100" b="0" i="0" u="none" strike="noStrike" noProof="0" dirty="0">
                        <a:solidFill>
                          <a:schemeClr val="accent1"/>
                        </a:solidFill>
                        <a:latin typeface="Georgia"/>
                      </a:endParaRPr>
                    </a:p>
                    <a:p>
                      <a:pPr fontAlgn="t"/>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2.LU.1 Grammar </a:t>
                      </a:r>
                      <a:r>
                        <a:rPr lang="en-US" sz="1400" b="0" i="0" u="none" strike="noStrike" noProof="0" dirty="0">
                          <a:solidFill>
                            <a:schemeClr val="accent1"/>
                          </a:solidFill>
                          <a:effectLst/>
                          <a:highlight>
                            <a:srgbClr val="FFFFFF"/>
                          </a:highlight>
                          <a:latin typeface="Georgia"/>
                        </a:rPr>
                        <a:t> </a:t>
                      </a:r>
                      <a:endParaRPr lang="en-US" dirty="0">
                        <a:solidFill>
                          <a:schemeClr val="accent1"/>
                        </a:solidFill>
                        <a:latin typeface="Georgia"/>
                      </a:endParaRPr>
                    </a:p>
                    <a:p>
                      <a:pPr marL="285750" lvl="0" indent="-285750" algn="l">
                        <a:lnSpc>
                          <a:spcPct val="100000"/>
                        </a:lnSpc>
                        <a:spcBef>
                          <a:spcPts val="0"/>
                        </a:spcBef>
                        <a:spcAft>
                          <a:spcPts val="0"/>
                        </a:spcAft>
                        <a:buFont typeface="+mj-lt"/>
                        <a:buAutoNum type="alphaUcPeriod"/>
                      </a:pPr>
                      <a:r>
                        <a:rPr lang="en-US" sz="1200" b="0" i="0" u="none" strike="noStrike" noProof="0" dirty="0">
                          <a:solidFill>
                            <a:schemeClr val="accent1"/>
                          </a:solidFill>
                          <a:effectLst/>
                          <a:highlight>
                            <a:srgbClr val="FFFFFF"/>
                          </a:highlight>
                          <a:latin typeface="Georgia"/>
                        </a:rPr>
                        <a:t>Produce and expand complete sentences, both simple and compound. </a:t>
                      </a:r>
                    </a:p>
                    <a:p>
                      <a:pPr marL="285750" lvl="0" indent="-285750" algn="l">
                        <a:lnSpc>
                          <a:spcPct val="100000"/>
                        </a:lnSpc>
                        <a:spcBef>
                          <a:spcPts val="0"/>
                        </a:spcBef>
                        <a:spcAft>
                          <a:spcPts val="0"/>
                        </a:spcAft>
                        <a:buFont typeface="+mj-lt"/>
                        <a:buAutoNum type="alphaUcPeriod"/>
                      </a:pPr>
                      <a:r>
                        <a:rPr lang="en-US" sz="1200" b="0" i="0" u="none" strike="noStrike" noProof="0" dirty="0">
                          <a:solidFill>
                            <a:schemeClr val="accent1"/>
                          </a:solidFill>
                          <a:effectLst/>
                          <a:highlight>
                            <a:srgbClr val="FFFFFF"/>
                          </a:highlight>
                          <a:latin typeface="Georgia"/>
                        </a:rPr>
                        <a:t>Use indefinite (e.g., anybody, anything) reflexive (e.g., yourself, herself) pronouns. </a:t>
                      </a:r>
                    </a:p>
                    <a:p>
                      <a:pPr marL="285750" lvl="0" indent="-285750" algn="l">
                        <a:lnSpc>
                          <a:spcPct val="100000"/>
                        </a:lnSpc>
                        <a:spcBef>
                          <a:spcPts val="0"/>
                        </a:spcBef>
                        <a:spcAft>
                          <a:spcPts val="0"/>
                        </a:spcAft>
                        <a:buFont typeface="+mj-lt"/>
                        <a:buAutoNum type="alphaUcPeriod"/>
                      </a:pPr>
                      <a:r>
                        <a:rPr lang="en-US" sz="1200" b="0" i="0" u="none" strike="noStrike" noProof="0" dirty="0">
                          <a:solidFill>
                            <a:schemeClr val="accent1"/>
                          </a:solidFill>
                          <a:effectLst/>
                          <a:highlight>
                            <a:srgbClr val="FFFFFF"/>
                          </a:highlight>
                          <a:latin typeface="Georgia"/>
                        </a:rPr>
                        <a:t>Form and use regular and frequently occurring irregular plural nouns (e.g., men, teeth). </a:t>
                      </a:r>
                    </a:p>
                    <a:p>
                      <a:pPr marL="285750" lvl="0" indent="-285750" algn="l">
                        <a:lnSpc>
                          <a:spcPct val="100000"/>
                        </a:lnSpc>
                        <a:spcBef>
                          <a:spcPts val="0"/>
                        </a:spcBef>
                        <a:spcAft>
                          <a:spcPts val="0"/>
                        </a:spcAft>
                        <a:buFont typeface="+mj-lt"/>
                        <a:buAutoNum type="alphaUcPeriod"/>
                      </a:pPr>
                      <a:r>
                        <a:rPr lang="en-US" sz="1200" b="0" i="0" u="none" strike="noStrike" noProof="0" dirty="0">
                          <a:solidFill>
                            <a:schemeClr val="accent1"/>
                          </a:solidFill>
                          <a:effectLst/>
                          <a:highlight>
                            <a:srgbClr val="FFFFFF"/>
                          </a:highlight>
                          <a:latin typeface="Georgia"/>
                        </a:rPr>
                        <a:t>Use frequently occurring conjunctions to signal simple relationships (e.g., and, but, or, so, because)</a:t>
                      </a:r>
                    </a:p>
                    <a:p>
                      <a:pPr marL="285750" lvl="0" indent="-285750" algn="l">
                        <a:lnSpc>
                          <a:spcPct val="100000"/>
                        </a:lnSpc>
                        <a:spcBef>
                          <a:spcPts val="0"/>
                        </a:spcBef>
                        <a:spcAft>
                          <a:spcPts val="0"/>
                        </a:spcAft>
                        <a:buFont typeface="+mj-lt"/>
                        <a:buAutoNum type="alphaUcPeriod"/>
                      </a:pPr>
                      <a:r>
                        <a:rPr lang="en-US" sz="1200" b="0" i="0" u="none" strike="noStrike" noProof="0" dirty="0">
                          <a:solidFill>
                            <a:schemeClr val="accent1"/>
                          </a:solidFill>
                          <a:effectLst/>
                          <a:highlight>
                            <a:srgbClr val="FFFFFF"/>
                          </a:highlight>
                          <a:latin typeface="Georgia"/>
                        </a:rPr>
                        <a:t>Use proper verb tense, including for frequently occurring irregular verbs (e.g., ran, told, went). </a:t>
                      </a:r>
                    </a:p>
                    <a:p>
                      <a:pPr lvl="0" indent="0" algn="l">
                        <a:lnSpc>
                          <a:spcPct val="100000"/>
                        </a:lnSpc>
                        <a:spcBef>
                          <a:spcPts val="0"/>
                        </a:spcBef>
                        <a:spcAft>
                          <a:spcPts val="0"/>
                        </a:spcAft>
                        <a:buClr>
                          <a:srgbClr val="003C71"/>
                        </a:buClr>
                        <a:buNone/>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marL="285750" lvl="0" indent="-28575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indent="0">
                        <a:spcBef>
                          <a:spcPts val="0"/>
                        </a:spcBef>
                        <a:spcAft>
                          <a:spcPts val="0"/>
                        </a:spcAft>
                        <a:buClr>
                          <a:srgbClr val="003C71"/>
                        </a:buClr>
                        <a:buNone/>
                      </a:pPr>
                      <a:endParaRPr lang="en-US" dirty="0">
                        <a:solidFill>
                          <a:schemeClr val="accent1"/>
                        </a:solidFill>
                        <a:latin typeface="Georgia"/>
                      </a:endParaRPr>
                    </a:p>
                    <a:p>
                      <a:pPr marL="52070" indent="-287020" rtl="0" fontAlgn="t">
                        <a:spcBef>
                          <a:spcPts val="0"/>
                        </a:spcBef>
                        <a:spcAft>
                          <a:spcPts val="0"/>
                        </a:spcAft>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260" y="3436733"/>
            <a:ext cx="11457211" cy="2339102"/>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b="1" u="sng" dirty="0">
              <a:solidFill>
                <a:srgbClr val="FFFFFF"/>
              </a:solidFill>
              <a:latin typeface="Georgia"/>
              <a:ea typeface="+mn-lt"/>
              <a:cs typeface="+mn-lt"/>
            </a:endParaRPr>
          </a:p>
          <a:p>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endParaRPr lang="en-US" dirty="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2.LU.1 A- Combines the skills addressed in 2.1e and 2.11a in the 2017 English Standards of Learning.</a:t>
            </a:r>
          </a:p>
          <a:p>
            <a:pPr marL="285750" indent="-285750">
              <a:buFont typeface="Arial"/>
              <a:buChar char="•"/>
            </a:pPr>
            <a:r>
              <a:rPr lang="en-US" sz="1600" b="1" dirty="0">
                <a:solidFill>
                  <a:srgbClr val="FFFFFF"/>
                </a:solidFill>
                <a:latin typeface="Georgia"/>
                <a:ea typeface="+mn-lt"/>
                <a:cs typeface="+mn-lt"/>
              </a:rPr>
              <a:t>2.LU.1 B- Added to provide specificity and increase rigor in 2.11d in the 2017 English Standards of Learning.  </a:t>
            </a:r>
            <a:endParaRPr lang="en-US"/>
          </a:p>
          <a:p>
            <a:pPr marL="285750" indent="-285750">
              <a:buFont typeface="Arial"/>
              <a:buChar char="•"/>
            </a:pPr>
            <a:r>
              <a:rPr lang="en-US" sz="1600" b="1" dirty="0">
                <a:solidFill>
                  <a:srgbClr val="FFFFFF"/>
                </a:solidFill>
                <a:latin typeface="Georgia"/>
                <a:ea typeface="+mn-lt"/>
                <a:cs typeface="+mn-lt"/>
              </a:rPr>
              <a:t>2.LU.1 C- Provides specificity on the skills addressed in 2.11d in the 2017 English Standards of Learning. </a:t>
            </a:r>
            <a:endParaRPr lang="en-US"/>
          </a:p>
          <a:p>
            <a:pPr marL="285750" indent="-285750">
              <a:buFont typeface="Arial"/>
              <a:buChar char="•"/>
            </a:pPr>
            <a:r>
              <a:rPr lang="en-US" sz="1600" b="1" dirty="0">
                <a:solidFill>
                  <a:srgbClr val="FFFFFF"/>
                </a:solidFill>
                <a:latin typeface="Georgia"/>
                <a:ea typeface="+mn-lt"/>
                <a:cs typeface="+mn-lt"/>
              </a:rPr>
              <a:t>2.LU.1 D- Added to increase rigor. </a:t>
            </a:r>
            <a:endParaRPr lang="en-US"/>
          </a:p>
          <a:p>
            <a:pPr marL="285750" indent="-285750">
              <a:buFont typeface="Arial"/>
              <a:buChar char="•"/>
            </a:pPr>
            <a:r>
              <a:rPr lang="en-US" sz="1600" b="1" dirty="0">
                <a:solidFill>
                  <a:srgbClr val="FFFFFF"/>
                </a:solidFill>
                <a:latin typeface="Georgia"/>
                <a:ea typeface="+mn-lt"/>
                <a:cs typeface="+mn-lt"/>
              </a:rPr>
              <a:t>2.LU.1 E- Addresses skills in 2.11j in the 2017 English Standards of Learning. </a:t>
            </a:r>
            <a:endParaRPr lang="en-US" dirty="0"/>
          </a:p>
          <a:p>
            <a:pPr>
              <a:buFont typeface="Arial,Sans-Serif"/>
              <a:buChar char="•"/>
            </a:pPr>
            <a:endParaRPr lang="en-US" dirty="0">
              <a:solidFill>
                <a:srgbClr val="003C71"/>
              </a:solidFill>
              <a:latin typeface="Calibri"/>
              <a:cs typeface="Calibri"/>
            </a:endParaRPr>
          </a:p>
        </p:txBody>
      </p:sp>
      <p:sp>
        <p:nvSpPr>
          <p:cNvPr id="3" name="TextBox 2">
            <a:extLst>
              <a:ext uri="{FF2B5EF4-FFF2-40B4-BE49-F238E27FC236}">
                <a16:creationId xmlns:a16="http://schemas.microsoft.com/office/drawing/2014/main" id="{063EDA59-960E-F829-FFF7-C4A5FFD266D6}"/>
              </a:ext>
            </a:extLst>
          </p:cNvPr>
          <p:cNvSpPr txBox="1"/>
          <p:nvPr/>
        </p:nvSpPr>
        <p:spPr>
          <a:xfrm>
            <a:off x="4112587" y="39985"/>
            <a:ext cx="3962400"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mj-lt"/>
              </a:rPr>
              <a:t>LU Slide 1 of 2</a:t>
            </a:r>
          </a:p>
        </p:txBody>
      </p:sp>
      <p:pic>
        <p:nvPicPr>
          <p:cNvPr id="2" name="Recorded Sound">
            <a:hlinkClick r:id="" action="ppaction://media"/>
            <a:extLst>
              <a:ext uri="{FF2B5EF4-FFF2-40B4-BE49-F238E27FC236}">
                <a16:creationId xmlns:a16="http://schemas.microsoft.com/office/drawing/2014/main" id="{FC167447-907E-496F-BE95-752BBC77DD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1129" y="39985"/>
            <a:ext cx="609600" cy="609600"/>
          </a:xfrm>
          <a:prstGeom prst="rect">
            <a:avLst/>
          </a:prstGeom>
        </p:spPr>
      </p:pic>
    </p:spTree>
    <p:extLst>
      <p:ext uri="{BB962C8B-B14F-4D97-AF65-F5344CB8AC3E}">
        <p14:creationId xmlns:p14="http://schemas.microsoft.com/office/powerpoint/2010/main" val="189668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35</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523834739"/>
              </p:ext>
            </p:extLst>
          </p:nvPr>
        </p:nvGraphicFramePr>
        <p:xfrm>
          <a:off x="353391" y="495081"/>
          <a:ext cx="11452080" cy="477012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latin typeface="Georgia"/>
                        </a:rPr>
                        <a:t>2.11 The student will edit writing for capitalization, punctuation, spelling and Standard English.</a:t>
                      </a:r>
                      <a:endParaRPr lang="en-US" dirty="0">
                        <a:solidFill>
                          <a:schemeClr val="accent1"/>
                        </a:solidFill>
                        <a:latin typeface="Georgia"/>
                      </a:endParaRPr>
                    </a:p>
                    <a:p>
                      <a:pPr marL="0" lvl="0" indent="0" algn="l">
                        <a:lnSpc>
                          <a:spcPct val="100000"/>
                        </a:lnSpc>
                        <a:spcBef>
                          <a:spcPts val="0"/>
                        </a:spcBef>
                        <a:spcAft>
                          <a:spcPts val="0"/>
                        </a:spcAft>
                        <a:buNone/>
                      </a:pPr>
                      <a:r>
                        <a:rPr lang="en-US" sz="1100" b="0" i="0" u="none" strike="noStrike" noProof="0" dirty="0">
                          <a:solidFill>
                            <a:schemeClr val="accent1"/>
                          </a:solidFill>
                          <a:latin typeface="Georgia"/>
                        </a:rPr>
                        <a:t>e.    Use apostrophes in contractions and possessives. </a:t>
                      </a:r>
                    </a:p>
                    <a:p>
                      <a:pPr marL="0" lvl="0" indent="0" algn="l">
                        <a:lnSpc>
                          <a:spcPct val="100000"/>
                        </a:lnSpc>
                        <a:spcBef>
                          <a:spcPts val="0"/>
                        </a:spcBef>
                        <a:spcAft>
                          <a:spcPts val="0"/>
                        </a:spcAft>
                        <a:buNone/>
                      </a:pPr>
                      <a:r>
                        <a:rPr lang="en-US" sz="1100" b="0" i="0" u="none" strike="noStrike" noProof="0" dirty="0">
                          <a:solidFill>
                            <a:schemeClr val="accent1"/>
                          </a:solidFill>
                          <a:latin typeface="Georgia"/>
                        </a:rPr>
                        <a:t>f.    Use contractions and singular possessives. </a:t>
                      </a:r>
                    </a:p>
                    <a:p>
                      <a:pPr marL="0" lvl="0" indent="0" algn="l">
                        <a:lnSpc>
                          <a:spcPct val="100000"/>
                        </a:lnSpc>
                        <a:spcBef>
                          <a:spcPts val="0"/>
                        </a:spcBef>
                        <a:spcAft>
                          <a:spcPts val="0"/>
                        </a:spcAft>
                        <a:buNone/>
                      </a:pPr>
                      <a:endParaRPr lang="en-US" sz="1100" b="0" i="0" u="none" strike="noStrike" noProof="0" dirty="0">
                        <a:solidFill>
                          <a:schemeClr val="accent1"/>
                        </a:solidFill>
                        <a:latin typeface="Georgia"/>
                      </a:endParaRPr>
                    </a:p>
                    <a:p>
                      <a:pPr lvl="0" algn="l">
                        <a:lnSpc>
                          <a:spcPct val="100000"/>
                        </a:lnSpc>
                        <a:spcBef>
                          <a:spcPts val="0"/>
                        </a:spcBef>
                        <a:spcAft>
                          <a:spcPts val="0"/>
                        </a:spcAft>
                        <a:buNone/>
                      </a:pPr>
                      <a:r>
                        <a:rPr lang="en-US" sz="1400" b="1" i="0" u="none" strike="noStrike" noProof="0" dirty="0">
                          <a:solidFill>
                            <a:schemeClr val="accent1"/>
                          </a:solidFill>
                          <a:latin typeface="Georgia"/>
                        </a:rPr>
                        <a:t>3.9 The student will edit writing for capitalization, punctuation, spelling, and Standard English.  </a:t>
                      </a:r>
                      <a:endParaRPr lang="en-US" sz="1400" b="0" i="0" u="none" strike="noStrike" noProof="0" dirty="0">
                        <a:solidFill>
                          <a:srgbClr val="003C71"/>
                        </a:solidFill>
                        <a:latin typeface="Georgia"/>
                      </a:endParaRPr>
                    </a:p>
                    <a:p>
                      <a:pPr lvl="0" algn="l">
                        <a:lnSpc>
                          <a:spcPct val="100000"/>
                        </a:lnSpc>
                        <a:spcBef>
                          <a:spcPts val="0"/>
                        </a:spcBef>
                        <a:spcAft>
                          <a:spcPts val="0"/>
                        </a:spcAft>
                        <a:buNone/>
                      </a:pPr>
                      <a:r>
                        <a:rPr lang="en-US" sz="1200" b="0" i="0" u="none" strike="noStrike" noProof="0" dirty="0">
                          <a:solidFill>
                            <a:schemeClr val="accent1"/>
                          </a:solidFill>
                          <a:latin typeface="Georgia"/>
                        </a:rPr>
                        <a:t>e.    Use singular possessives. </a:t>
                      </a:r>
                      <a:endParaRPr lang="en-US" dirty="0"/>
                    </a:p>
                    <a:p>
                      <a:pPr lvl="0" algn="l">
                        <a:lnSpc>
                          <a:spcPct val="100000"/>
                        </a:lnSpc>
                        <a:spcBef>
                          <a:spcPts val="0"/>
                        </a:spcBef>
                        <a:spcAft>
                          <a:spcPts val="0"/>
                        </a:spcAft>
                        <a:buNone/>
                      </a:pPr>
                      <a:endParaRPr lang="en-US" sz="1200" b="0" i="0" u="none" strike="noStrike" noProof="0" dirty="0">
                        <a:solidFill>
                          <a:schemeClr val="accent1"/>
                        </a:solidFill>
                        <a:latin typeface="Georgia"/>
                      </a:endParaRPr>
                    </a:p>
                    <a:p>
                      <a:pPr lvl="0" algn="l">
                        <a:lnSpc>
                          <a:spcPct val="100000"/>
                        </a:lnSpc>
                        <a:spcBef>
                          <a:spcPts val="0"/>
                        </a:spcBef>
                        <a:spcAft>
                          <a:spcPts val="0"/>
                        </a:spcAft>
                        <a:buNone/>
                      </a:pPr>
                      <a:r>
                        <a:rPr lang="en-US" sz="1400" b="1" i="0" u="none" strike="noStrike" noProof="0" dirty="0">
                          <a:solidFill>
                            <a:schemeClr val="accent1"/>
                          </a:solidFill>
                          <a:latin typeface="Georgia"/>
                        </a:rPr>
                        <a:t>4.8 The student will self- and peer-edit writing for capitalization, spelling, punctuation, sentence structure, paragraphing, and Standard English.  </a:t>
                      </a:r>
                      <a:endParaRPr lang="en-US" sz="1400" b="0" i="0" u="none" strike="noStrike" noProof="0" dirty="0">
                        <a:solidFill>
                          <a:srgbClr val="003C71"/>
                        </a:solidFill>
                        <a:latin typeface="Georgia"/>
                      </a:endParaRPr>
                    </a:p>
                    <a:p>
                      <a:pPr lvl="0" algn="l">
                        <a:lnSpc>
                          <a:spcPct val="100000"/>
                        </a:lnSpc>
                        <a:spcBef>
                          <a:spcPts val="0"/>
                        </a:spcBef>
                        <a:spcAft>
                          <a:spcPts val="0"/>
                        </a:spcAft>
                        <a:buNone/>
                      </a:pPr>
                      <a:r>
                        <a:rPr lang="en-US" sz="1200" b="0" i="0" u="none" strike="noStrike" noProof="0" dirty="0">
                          <a:solidFill>
                            <a:schemeClr val="accent1"/>
                          </a:solidFill>
                          <a:latin typeface="Georgia"/>
                        </a:rPr>
                        <a:t>b.    Eliminate double negatives </a:t>
                      </a:r>
                      <a:endParaRPr lang="en-US" dirty="0"/>
                    </a:p>
                    <a:p>
                      <a:pPr lvl="0" algn="l">
                        <a:lnSpc>
                          <a:spcPct val="100000"/>
                        </a:lnSpc>
                        <a:spcBef>
                          <a:spcPts val="0"/>
                        </a:spcBef>
                        <a:spcAft>
                          <a:spcPts val="0"/>
                        </a:spcAft>
                        <a:buNone/>
                      </a:pPr>
                      <a:r>
                        <a:rPr lang="en-US" sz="1200" b="0" i="0" u="none" strike="noStrike" noProof="0" dirty="0">
                          <a:solidFill>
                            <a:schemeClr val="accent1"/>
                          </a:solidFill>
                          <a:latin typeface="Georgia"/>
                        </a:rPr>
                        <a:t>h.    Use singular possessives. </a:t>
                      </a:r>
                    </a:p>
                    <a:p>
                      <a:pPr lvl="0" algn="l">
                        <a:lnSpc>
                          <a:spcPct val="100000"/>
                        </a:lnSpc>
                        <a:spcBef>
                          <a:spcPts val="0"/>
                        </a:spcBef>
                        <a:spcAft>
                          <a:spcPts val="0"/>
                        </a:spcAft>
                        <a:buNone/>
                      </a:pPr>
                      <a:endParaRPr lang="en-US" sz="1200" b="0" i="0" u="none" strike="noStrike" noProof="0" dirty="0">
                        <a:solidFill>
                          <a:schemeClr val="accent1"/>
                        </a:solidFill>
                        <a:latin typeface="Georgia"/>
                      </a:endParaRPr>
                    </a:p>
                    <a:p>
                      <a:pPr lvl="0" algn="l">
                        <a:lnSpc>
                          <a:spcPct val="100000"/>
                        </a:lnSpc>
                        <a:spcBef>
                          <a:spcPts val="0"/>
                        </a:spcBef>
                        <a:spcAft>
                          <a:spcPts val="0"/>
                        </a:spcAft>
                        <a:buNone/>
                      </a:pPr>
                      <a:r>
                        <a:rPr lang="en-US" sz="1400" b="1" i="0" u="none" strike="noStrike" noProof="0" dirty="0">
                          <a:solidFill>
                            <a:schemeClr val="accent1"/>
                          </a:solidFill>
                          <a:latin typeface="Georgia"/>
                        </a:rPr>
                        <a:t>5.8 The student will self- and peer-edit writing for capitalization, spelling, punctuation, sentence structure, paragraphing, and Standard English.   </a:t>
                      </a:r>
                      <a:endParaRPr lang="en-US" sz="1400" b="0" i="0" u="none" strike="noStrike" noProof="0" dirty="0">
                        <a:solidFill>
                          <a:srgbClr val="003C71"/>
                        </a:solidFill>
                        <a:latin typeface="Georgia"/>
                      </a:endParaRPr>
                    </a:p>
                    <a:p>
                      <a:pPr marL="228600" lvl="0" indent="-228600" algn="l">
                        <a:lnSpc>
                          <a:spcPct val="100000"/>
                        </a:lnSpc>
                        <a:spcBef>
                          <a:spcPts val="0"/>
                        </a:spcBef>
                        <a:spcAft>
                          <a:spcPts val="0"/>
                        </a:spcAft>
                        <a:buAutoNum type="alphaLcPeriod"/>
                      </a:pPr>
                      <a:r>
                        <a:rPr lang="en-US" sz="1200" b="0" i="0" u="none" strike="noStrike" noProof="0" dirty="0">
                          <a:solidFill>
                            <a:schemeClr val="accent1"/>
                          </a:solidFill>
                          <a:latin typeface="Georgia"/>
                        </a:rPr>
                        <a:t>  Use plural possessives. </a:t>
                      </a:r>
                    </a:p>
                    <a:p>
                      <a:pPr fontAlgn="t"/>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2.LU.1 Grammar </a:t>
                      </a:r>
                      <a:r>
                        <a:rPr lang="en-US" sz="1400" b="0" i="0" u="none" strike="noStrike" noProof="0" dirty="0">
                          <a:solidFill>
                            <a:schemeClr val="accent1"/>
                          </a:solidFill>
                          <a:effectLst/>
                          <a:highlight>
                            <a:srgbClr val="FFFFFF"/>
                          </a:highlight>
                          <a:latin typeface="Georgia"/>
                        </a:rPr>
                        <a:t> </a:t>
                      </a:r>
                      <a:endParaRPr lang="en-US" dirty="0">
                        <a:solidFill>
                          <a:schemeClr val="accent1"/>
                        </a:solidFill>
                        <a:latin typeface="Georgia"/>
                      </a:endParaRPr>
                    </a:p>
                    <a:p>
                      <a:pPr marL="0" lvl="0" indent="0" algn="l">
                        <a:lnSpc>
                          <a:spcPct val="100000"/>
                        </a:lnSpc>
                        <a:spcBef>
                          <a:spcPts val="0"/>
                        </a:spcBef>
                        <a:spcAft>
                          <a:spcPts val="0"/>
                        </a:spcAft>
                        <a:buNone/>
                      </a:pPr>
                      <a:r>
                        <a:rPr lang="en-US" sz="1200" b="0" i="0" u="none" strike="noStrike" noProof="0" dirty="0">
                          <a:solidFill>
                            <a:schemeClr val="accent1"/>
                          </a:solidFill>
                          <a:effectLst/>
                          <a:highlight>
                            <a:srgbClr val="FFFFFF"/>
                          </a:highlight>
                          <a:latin typeface="Georgia"/>
                        </a:rPr>
                        <a:t>F.    Use subject-verb agreement in simple sentences. </a:t>
                      </a:r>
                    </a:p>
                    <a:p>
                      <a:pPr marL="0" lvl="0" indent="0" algn="l">
                        <a:lnSpc>
                          <a:spcPct val="100000"/>
                        </a:lnSpc>
                        <a:spcBef>
                          <a:spcPts val="0"/>
                        </a:spcBef>
                        <a:spcAft>
                          <a:spcPts val="0"/>
                        </a:spcAft>
                        <a:buNone/>
                      </a:pPr>
                      <a:r>
                        <a:rPr lang="en-US" sz="1200" b="0" i="0" u="none" strike="noStrike" noProof="0" dirty="0">
                          <a:solidFill>
                            <a:schemeClr val="accent1"/>
                          </a:solidFill>
                          <a:effectLst/>
                          <a:highlight>
                            <a:srgbClr val="FFFFFF"/>
                          </a:highlight>
                          <a:latin typeface="Georgia"/>
                        </a:rPr>
                        <a:t>G.   Use common abbreviations. </a:t>
                      </a:r>
                      <a:endParaRPr lang="en-US" dirty="0"/>
                    </a:p>
                    <a:p>
                      <a:pPr marL="0" lvl="0" indent="0" algn="l">
                        <a:lnSpc>
                          <a:spcPct val="100000"/>
                        </a:lnSpc>
                        <a:spcBef>
                          <a:spcPts val="0"/>
                        </a:spcBef>
                        <a:spcAft>
                          <a:spcPts val="0"/>
                        </a:spcAft>
                        <a:buNone/>
                      </a:pPr>
                      <a:r>
                        <a:rPr lang="en-US" sz="1200" b="0" i="0" u="none" strike="noStrike" noProof="0" dirty="0">
                          <a:solidFill>
                            <a:schemeClr val="accent1"/>
                          </a:solidFill>
                          <a:effectLst/>
                          <a:highlight>
                            <a:srgbClr val="FFFFFF"/>
                          </a:highlight>
                          <a:latin typeface="Georgia"/>
                        </a:rPr>
                        <a:t>H.   Use contractions and singular possessives. </a:t>
                      </a:r>
                    </a:p>
                    <a:p>
                      <a:pPr marL="228600" lvl="0" indent="-228600" algn="l">
                        <a:lnSpc>
                          <a:spcPct val="100000"/>
                        </a:lnSpc>
                        <a:spcBef>
                          <a:spcPts val="0"/>
                        </a:spcBef>
                        <a:spcAft>
                          <a:spcPts val="0"/>
                        </a:spcAft>
                        <a:buAutoNum type="romanUcPeriod"/>
                      </a:pPr>
                      <a:r>
                        <a:rPr lang="en-US" sz="1200" b="0" i="0" u="none" strike="noStrike" noProof="0" dirty="0">
                          <a:solidFill>
                            <a:schemeClr val="accent1"/>
                          </a:solidFill>
                          <a:effectLst/>
                          <a:highlight>
                            <a:srgbClr val="FFFFFF"/>
                          </a:highlight>
                          <a:latin typeface="Georgia"/>
                        </a:rPr>
                        <a:t> Eliminate double negatives when speaking. </a:t>
                      </a:r>
                      <a:endParaRPr lang="en-US" dirty="0">
                        <a:latin typeface="Georgia"/>
                      </a:endParaRPr>
                    </a:p>
                    <a:p>
                      <a:pPr lvl="0" indent="0" algn="l">
                        <a:lnSpc>
                          <a:spcPct val="100000"/>
                        </a:lnSpc>
                        <a:spcBef>
                          <a:spcPts val="0"/>
                        </a:spcBef>
                        <a:spcAft>
                          <a:spcPts val="0"/>
                        </a:spcAft>
                        <a:buClr>
                          <a:srgbClr val="003C71"/>
                        </a:buClr>
                        <a:buNone/>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marL="285750" lvl="0" indent="-28575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indent="0">
                        <a:spcBef>
                          <a:spcPts val="0"/>
                        </a:spcBef>
                        <a:spcAft>
                          <a:spcPts val="0"/>
                        </a:spcAft>
                        <a:buClr>
                          <a:srgbClr val="003C71"/>
                        </a:buClr>
                        <a:buNone/>
                      </a:pPr>
                      <a:endParaRPr lang="en-US" dirty="0">
                        <a:solidFill>
                          <a:schemeClr val="accent1"/>
                        </a:solidFill>
                        <a:latin typeface="Georgia"/>
                      </a:endParaRPr>
                    </a:p>
                    <a:p>
                      <a:pPr marL="52070" indent="-287020" rtl="0" fontAlgn="t">
                        <a:spcBef>
                          <a:spcPts val="0"/>
                        </a:spcBef>
                        <a:spcAft>
                          <a:spcPts val="0"/>
                        </a:spcAft>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260" y="4888846"/>
            <a:ext cx="11457211" cy="2092881"/>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b="1" u="sng" dirty="0">
              <a:solidFill>
                <a:srgbClr val="FFFFFF"/>
              </a:solidFill>
              <a:latin typeface="Georgia"/>
              <a:ea typeface="+mn-lt"/>
              <a:cs typeface="+mn-lt"/>
            </a:endParaRPr>
          </a:p>
          <a:p>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endParaRPr lang="en-US" dirty="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2.LU.1 F- Added to increase rigor, this was 4.8a in the 2017 English Standards of Learning. </a:t>
            </a:r>
          </a:p>
          <a:p>
            <a:pPr marL="285750" indent="-285750">
              <a:buFont typeface="Arial"/>
              <a:buChar char="•"/>
            </a:pPr>
            <a:r>
              <a:rPr lang="en-US" sz="1600" b="1" dirty="0">
                <a:solidFill>
                  <a:srgbClr val="FFFFFF"/>
                </a:solidFill>
                <a:latin typeface="Georgia"/>
                <a:ea typeface="+mn-lt"/>
                <a:cs typeface="+mn-lt"/>
              </a:rPr>
              <a:t>2.LU.1 G- Combines skills from 2.11e and 2.11f in the 2017 English Standards of Learning</a:t>
            </a:r>
          </a:p>
          <a:p>
            <a:pPr marL="285750" indent="-285750">
              <a:buFont typeface="Arial"/>
              <a:buChar char="•"/>
            </a:pPr>
            <a:r>
              <a:rPr lang="en-US" sz="1600" b="1" dirty="0">
                <a:solidFill>
                  <a:srgbClr val="FFFFFF"/>
                </a:solidFill>
                <a:latin typeface="Georgia"/>
                <a:ea typeface="+mn-lt"/>
                <a:cs typeface="+mn-lt"/>
              </a:rPr>
              <a:t>2.LU.1 H- Added to increase rigor; combines the skills addressed in 3.9e, 4.8h, and 5.8a in the 2017 English Standards of Learning.  </a:t>
            </a:r>
          </a:p>
          <a:p>
            <a:pPr marL="285750" indent="-285750">
              <a:buFont typeface="Arial"/>
              <a:buChar char="•"/>
            </a:pPr>
            <a:r>
              <a:rPr lang="en-US" sz="1600" b="1" dirty="0">
                <a:solidFill>
                  <a:srgbClr val="FFFFFF"/>
                </a:solidFill>
                <a:latin typeface="Georgia"/>
                <a:ea typeface="+mn-lt"/>
                <a:cs typeface="+mn-lt"/>
              </a:rPr>
              <a:t>2.LU.1 I-  Added to increase rigor; this was 4.8b in the 2017 English Standards of Learning. </a:t>
            </a:r>
            <a:endParaRPr lang="en-US" sz="1600" dirty="0"/>
          </a:p>
          <a:p>
            <a:pPr>
              <a:buFont typeface="Arial,Sans-Serif"/>
              <a:buChar char="•"/>
            </a:pPr>
            <a:endParaRPr lang="en-US" dirty="0">
              <a:cs typeface="Calibri"/>
            </a:endParaRPr>
          </a:p>
        </p:txBody>
      </p:sp>
      <p:sp>
        <p:nvSpPr>
          <p:cNvPr id="3" name="TextBox 2">
            <a:extLst>
              <a:ext uri="{FF2B5EF4-FFF2-40B4-BE49-F238E27FC236}">
                <a16:creationId xmlns:a16="http://schemas.microsoft.com/office/drawing/2014/main" id="{B6778ACE-FF60-5390-E23E-2459E9511D9F}"/>
              </a:ext>
            </a:extLst>
          </p:cNvPr>
          <p:cNvSpPr txBox="1"/>
          <p:nvPr/>
        </p:nvSpPr>
        <p:spPr>
          <a:xfrm>
            <a:off x="4112587" y="39985"/>
            <a:ext cx="3962400"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mj-lt"/>
              </a:rPr>
              <a:t>LU Slide 2 of 2</a:t>
            </a:r>
          </a:p>
        </p:txBody>
      </p:sp>
      <p:pic>
        <p:nvPicPr>
          <p:cNvPr id="2" name="Recorded Sound">
            <a:hlinkClick r:id="" action="ppaction://media"/>
            <a:extLst>
              <a:ext uri="{FF2B5EF4-FFF2-40B4-BE49-F238E27FC236}">
                <a16:creationId xmlns:a16="http://schemas.microsoft.com/office/drawing/2014/main" id="{30712451-CC53-4B0C-9E7F-5B9D42CC47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5364" y="0"/>
            <a:ext cx="609600" cy="609600"/>
          </a:xfrm>
          <a:prstGeom prst="rect">
            <a:avLst/>
          </a:prstGeom>
        </p:spPr>
      </p:pic>
    </p:spTree>
    <p:extLst>
      <p:ext uri="{BB962C8B-B14F-4D97-AF65-F5344CB8AC3E}">
        <p14:creationId xmlns:p14="http://schemas.microsoft.com/office/powerpoint/2010/main" val="239208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36</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92983119"/>
              </p:ext>
            </p:extLst>
          </p:nvPr>
        </p:nvGraphicFramePr>
        <p:xfrm>
          <a:off x="353391" y="265043"/>
          <a:ext cx="11452080" cy="329184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latin typeface="Georgia"/>
                        </a:rPr>
                        <a:t>2.11 The student will edit writing for capitalization, punctuation, spelling and Standard English.</a:t>
                      </a:r>
                      <a:endParaRPr lang="en-US" sz="1400" dirty="0">
                        <a:solidFill>
                          <a:schemeClr val="accent1"/>
                        </a:solidFill>
                        <a:latin typeface="Georgia"/>
                      </a:endParaRPr>
                    </a:p>
                    <a:p>
                      <a:pPr lvl="0" algn="l">
                        <a:lnSpc>
                          <a:spcPct val="100000"/>
                        </a:lnSpc>
                        <a:spcBef>
                          <a:spcPts val="0"/>
                        </a:spcBef>
                        <a:spcAft>
                          <a:spcPts val="0"/>
                        </a:spcAft>
                        <a:buNone/>
                      </a:pPr>
                      <a:r>
                        <a:rPr lang="en-US" sz="1100" b="0" i="0" u="none" strike="noStrike" noProof="0" dirty="0">
                          <a:solidFill>
                            <a:schemeClr val="accent1"/>
                          </a:solidFill>
                          <a:latin typeface="Georgia"/>
                        </a:rPr>
                        <a:t>b.    Use and punctuate declarative, interrogative, and exclamatory sentences. </a:t>
                      </a:r>
                      <a:endParaRPr lang="en-US" sz="1400" dirty="0">
                        <a:solidFill>
                          <a:schemeClr val="accent1"/>
                        </a:solidFill>
                        <a:latin typeface="Georgia"/>
                      </a:endParaRPr>
                    </a:p>
                    <a:p>
                      <a:pPr marL="228600" lvl="0" indent="-228600" algn="l">
                        <a:lnSpc>
                          <a:spcPct val="100000"/>
                        </a:lnSpc>
                        <a:spcBef>
                          <a:spcPts val="0"/>
                        </a:spcBef>
                        <a:spcAft>
                          <a:spcPts val="0"/>
                        </a:spcAft>
                        <a:buAutoNum type="romanLcPeriod"/>
                      </a:pPr>
                      <a:r>
                        <a:rPr lang="en-US" sz="1100" b="0" i="0" u="none" strike="noStrike" noProof="0" dirty="0">
                          <a:solidFill>
                            <a:schemeClr val="accent1"/>
                          </a:solidFill>
                          <a:latin typeface="Georgia"/>
                        </a:rPr>
                        <a:t> Use commas in salutation and closing of a letter. </a:t>
                      </a:r>
                    </a:p>
                    <a:p>
                      <a:pPr marL="0" lvl="0" indent="0" algn="l">
                        <a:lnSpc>
                          <a:spcPct val="100000"/>
                        </a:lnSpc>
                        <a:spcBef>
                          <a:spcPts val="0"/>
                        </a:spcBef>
                        <a:spcAft>
                          <a:spcPts val="0"/>
                        </a:spcAft>
                        <a:buNone/>
                      </a:pPr>
                      <a:r>
                        <a:rPr lang="en-US" sz="1100" b="0" i="0" u="none" strike="noStrike" noProof="0" dirty="0">
                          <a:solidFill>
                            <a:schemeClr val="accent1"/>
                          </a:solidFill>
                          <a:latin typeface="Georgia"/>
                        </a:rPr>
                        <a:t>h.    Use past and present verbs. </a:t>
                      </a:r>
                    </a:p>
                    <a:p>
                      <a:pPr lvl="0" algn="l">
                        <a:lnSpc>
                          <a:spcPct val="100000"/>
                        </a:lnSpc>
                        <a:spcBef>
                          <a:spcPts val="0"/>
                        </a:spcBef>
                        <a:spcAft>
                          <a:spcPts val="0"/>
                        </a:spcAft>
                        <a:buNone/>
                      </a:pPr>
                      <a:endParaRPr lang="en-US" sz="1600" dirty="0">
                        <a:solidFill>
                          <a:schemeClr val="accent1"/>
                        </a:solidFill>
                        <a:latin typeface="Georgia"/>
                      </a:endParaRPr>
                    </a:p>
                    <a:p>
                      <a:pPr lvl="0" algn="l">
                        <a:lnSpc>
                          <a:spcPct val="100000"/>
                        </a:lnSpc>
                        <a:spcBef>
                          <a:spcPts val="0"/>
                        </a:spcBef>
                        <a:spcAft>
                          <a:spcPts val="0"/>
                        </a:spcAft>
                        <a:buNone/>
                      </a:pPr>
                      <a:br>
                        <a:rPr lang="en-US" sz="1600" dirty="0"/>
                      </a:br>
                      <a:endParaRPr lang="en-US" sz="1050" b="0" i="0" u="none" strike="noStrike" noProof="0" dirty="0">
                        <a:solidFill>
                          <a:srgbClr val="000000"/>
                        </a:solidFill>
                        <a:effectLst/>
                        <a:highlight>
                          <a:srgbClr val="FFFFFF"/>
                        </a:highlight>
                        <a:latin typeface="Georgia"/>
                      </a:endParaRPr>
                    </a:p>
                    <a:p>
                      <a:pPr fontAlgn="t"/>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2.LU.2 Mechanics</a:t>
                      </a:r>
                      <a:r>
                        <a:rPr lang="en-US" sz="1400" b="0" i="0" u="none" strike="noStrike" noProof="0" dirty="0">
                          <a:solidFill>
                            <a:schemeClr val="accent1"/>
                          </a:solidFill>
                          <a:effectLst/>
                          <a:highlight>
                            <a:srgbClr val="FFFFFF"/>
                          </a:highlight>
                          <a:latin typeface="Georgia"/>
                        </a:rPr>
                        <a:t>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200" b="0" i="0" u="none" strike="noStrike" noProof="0" dirty="0">
                          <a:solidFill>
                            <a:schemeClr val="accent1"/>
                          </a:solidFill>
                          <a:effectLst/>
                          <a:highlight>
                            <a:srgbClr val="FFFFFF"/>
                          </a:highlight>
                          <a:latin typeface="Georgia"/>
                        </a:rPr>
                        <a:t>Identify statements, questions, and commands and use correct end punctuation (e.g., period, question mark, and exclamation points). </a:t>
                      </a:r>
                    </a:p>
                    <a:p>
                      <a:pPr marL="285750" lvl="0" indent="-285750" algn="l">
                        <a:lnSpc>
                          <a:spcPct val="100000"/>
                        </a:lnSpc>
                        <a:spcBef>
                          <a:spcPts val="0"/>
                        </a:spcBef>
                        <a:spcAft>
                          <a:spcPts val="0"/>
                        </a:spcAft>
                        <a:buAutoNum type="alphaUcPeriod"/>
                      </a:pPr>
                      <a:r>
                        <a:rPr lang="en-US" sz="1200" b="0" i="0" u="none" strike="noStrike" noProof="0" dirty="0">
                          <a:solidFill>
                            <a:schemeClr val="accent1"/>
                          </a:solidFill>
                          <a:effectLst/>
                          <a:highlight>
                            <a:srgbClr val="FFFFFF"/>
                          </a:highlight>
                          <a:latin typeface="Georgia"/>
                        </a:rPr>
                        <a:t>Use commas in salutation and closing of a letter. </a:t>
                      </a:r>
                    </a:p>
                    <a:p>
                      <a:pPr marL="285750" lvl="0" indent="-285750" algn="l">
                        <a:lnSpc>
                          <a:spcPct val="100000"/>
                        </a:lnSpc>
                        <a:spcBef>
                          <a:spcPts val="0"/>
                        </a:spcBef>
                        <a:spcAft>
                          <a:spcPts val="0"/>
                        </a:spcAft>
                        <a:buAutoNum type="alphaUcPeriod"/>
                      </a:pPr>
                      <a:r>
                        <a:rPr lang="en-US" sz="1200" b="0" i="0" u="none" strike="noStrike" noProof="0" dirty="0">
                          <a:solidFill>
                            <a:schemeClr val="accent1"/>
                          </a:solidFill>
                          <a:effectLst/>
                          <a:highlight>
                            <a:srgbClr val="FFFFFF"/>
                          </a:highlight>
                          <a:latin typeface="Georgia"/>
                        </a:rPr>
                        <a:t>Generalize learned spelling patterns when writing words. </a:t>
                      </a:r>
                      <a:endParaRPr lang="en-US" dirty="0">
                        <a:latin typeface="Georgia"/>
                      </a:endParaRPr>
                    </a:p>
                    <a:p>
                      <a:pPr lvl="0" indent="0" algn="l">
                        <a:lnSpc>
                          <a:spcPct val="100000"/>
                        </a:lnSpc>
                        <a:spcBef>
                          <a:spcPts val="0"/>
                        </a:spcBef>
                        <a:spcAft>
                          <a:spcPts val="0"/>
                        </a:spcAft>
                        <a:buClr>
                          <a:srgbClr val="003C71"/>
                        </a:buClr>
                        <a:buNone/>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marL="285750" lvl="0" indent="-28575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indent="0">
                        <a:spcBef>
                          <a:spcPts val="0"/>
                        </a:spcBef>
                        <a:spcAft>
                          <a:spcPts val="0"/>
                        </a:spcAft>
                        <a:buClr>
                          <a:srgbClr val="003C71"/>
                        </a:buClr>
                        <a:buNone/>
                      </a:pPr>
                      <a:endParaRPr lang="en-US" dirty="0">
                        <a:solidFill>
                          <a:schemeClr val="accent1"/>
                        </a:solidFill>
                        <a:latin typeface="Georgia"/>
                      </a:endParaRPr>
                    </a:p>
                    <a:p>
                      <a:pPr marL="52070" indent="-287020" rtl="0" fontAlgn="t">
                        <a:spcBef>
                          <a:spcPts val="0"/>
                        </a:spcBef>
                        <a:spcAft>
                          <a:spcPts val="0"/>
                        </a:spcAft>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8073" y="3067969"/>
            <a:ext cx="11457211" cy="1600438"/>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b="1" u="sng" dirty="0">
              <a:solidFill>
                <a:srgbClr val="FFFFFF"/>
              </a:solidFill>
              <a:latin typeface="Georgia"/>
              <a:ea typeface="+mn-lt"/>
              <a:cs typeface="+mn-lt"/>
            </a:endParaRPr>
          </a:p>
          <a:p>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endParaRPr lang="en-US" sz="1600" dirty="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2.LU.2 A- Addresses skills from 2.11b in the 2017 English Standards of Learning. </a:t>
            </a:r>
          </a:p>
          <a:p>
            <a:pPr marL="285750" indent="-285750">
              <a:buFont typeface="Arial"/>
              <a:buChar char="•"/>
            </a:pPr>
            <a:r>
              <a:rPr lang="en-US" sz="1600" b="1" dirty="0">
                <a:solidFill>
                  <a:srgbClr val="FFFFFF"/>
                </a:solidFill>
                <a:latin typeface="Georgia"/>
                <a:ea typeface="+mn-lt"/>
                <a:cs typeface="+mn-lt"/>
              </a:rPr>
              <a:t>2.LU.2 B- This is 2.11i in the 2017 English Standards of Learning. </a:t>
            </a:r>
          </a:p>
          <a:p>
            <a:pPr marL="285750" indent="-285750">
              <a:buFont typeface="Arial"/>
              <a:buChar char="•"/>
            </a:pPr>
            <a:r>
              <a:rPr lang="en-US" sz="1600" b="1" dirty="0">
                <a:solidFill>
                  <a:srgbClr val="FFFFFF"/>
                </a:solidFill>
                <a:latin typeface="Georgia"/>
                <a:ea typeface="+mn-lt"/>
                <a:cs typeface="+mn-lt"/>
              </a:rPr>
              <a:t>2.LU.2 C- Addresses skills from 2.11h in the 2017 English Standards of Learning. </a:t>
            </a:r>
            <a:endParaRPr lang="en-US" sz="1600" dirty="0">
              <a:latin typeface="Georgia"/>
              <a:ea typeface="+mn-lt"/>
              <a:cs typeface="+mn-lt"/>
            </a:endParaRPr>
          </a:p>
          <a:p>
            <a:pPr>
              <a:buFont typeface="Arial,Sans-Serif"/>
              <a:buChar char="•"/>
            </a:pPr>
            <a:endParaRPr lang="en-US" dirty="0">
              <a:cs typeface="Calibri"/>
            </a:endParaRPr>
          </a:p>
        </p:txBody>
      </p:sp>
      <p:pic>
        <p:nvPicPr>
          <p:cNvPr id="2" name="Recorded Sound">
            <a:hlinkClick r:id="" action="ppaction://media"/>
            <a:extLst>
              <a:ext uri="{FF2B5EF4-FFF2-40B4-BE49-F238E27FC236}">
                <a16:creationId xmlns:a16="http://schemas.microsoft.com/office/drawing/2014/main" id="{449C371E-3814-456E-A1A2-2C146713D5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9" y="70945"/>
            <a:ext cx="609600" cy="609600"/>
          </a:xfrm>
          <a:prstGeom prst="rect">
            <a:avLst/>
          </a:prstGeom>
        </p:spPr>
      </p:pic>
    </p:spTree>
    <p:extLst>
      <p:ext uri="{BB962C8B-B14F-4D97-AF65-F5344CB8AC3E}">
        <p14:creationId xmlns:p14="http://schemas.microsoft.com/office/powerpoint/2010/main" val="379514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Communications and Multimodal Literacies</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37</a:t>
            </a:fld>
            <a:endParaRPr lang="en-US"/>
          </a:p>
        </p:txBody>
      </p:sp>
      <p:pic>
        <p:nvPicPr>
          <p:cNvPr id="3" name="Recorded Sound">
            <a:hlinkClick r:id="" action="ppaction://media"/>
            <a:extLst>
              <a:ext uri="{FF2B5EF4-FFF2-40B4-BE49-F238E27FC236}">
                <a16:creationId xmlns:a16="http://schemas.microsoft.com/office/drawing/2014/main" id="{A09EF65E-6766-408C-B6DB-ABF59569CE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2250" y="107731"/>
            <a:ext cx="609600" cy="609600"/>
          </a:xfrm>
          <a:prstGeom prst="rect">
            <a:avLst/>
          </a:prstGeom>
        </p:spPr>
      </p:pic>
    </p:spTree>
    <p:extLst>
      <p:ext uri="{BB962C8B-B14F-4D97-AF65-F5344CB8AC3E}">
        <p14:creationId xmlns:p14="http://schemas.microsoft.com/office/powerpoint/2010/main" val="223784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38</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051172202"/>
              </p:ext>
            </p:extLst>
          </p:nvPr>
        </p:nvGraphicFramePr>
        <p:xfrm>
          <a:off x="353391" y="265043"/>
          <a:ext cx="11452080" cy="42672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tx1"/>
                          </a:solidFill>
                          <a:latin typeface="Georgia"/>
                        </a:rPr>
                        <a:t>2.1 The student will use oral communication skills.</a:t>
                      </a:r>
                      <a:endParaRPr lang="en-US" sz="1100" b="0" i="0" u="none" strike="noStrike" noProof="0" dirty="0">
                        <a:solidFill>
                          <a:schemeClr val="tx1"/>
                        </a:solidFill>
                        <a:latin typeface="Georgia"/>
                      </a:endParaRPr>
                    </a:p>
                    <a:p>
                      <a:pPr marL="228600" marR="0" lvl="0" indent="-228600" algn="l" rtl="0" eaLnBrk="1" fontAlgn="auto" latinLnBrk="0" hangingPunct="1">
                        <a:lnSpc>
                          <a:spcPct val="100000"/>
                        </a:lnSpc>
                        <a:spcBef>
                          <a:spcPts val="0"/>
                        </a:spcBef>
                        <a:spcAft>
                          <a:spcPts val="0"/>
                        </a:spcAft>
                        <a:buClrTx/>
                        <a:buSzTx/>
                        <a:buFont typeface="+mj-lt"/>
                        <a:buAutoNum type="alphaLcPeriod"/>
                      </a:pPr>
                      <a:r>
                        <a:rPr lang="en-US" sz="1100" b="0" i="0" u="none" strike="noStrike" noProof="0" dirty="0">
                          <a:solidFill>
                            <a:schemeClr val="accent1"/>
                          </a:solidFill>
                          <a:latin typeface="Georgia"/>
                        </a:rPr>
                        <a:t>Listen actively and speak using appropriate discussion rules. </a:t>
                      </a:r>
                    </a:p>
                    <a:p>
                      <a:pPr marL="0" marR="0" lvl="0" indent="0" algn="l" rtl="0" eaLnBrk="1" fontAlgn="auto" latinLnBrk="0" hangingPunct="1">
                        <a:lnSpc>
                          <a:spcPct val="100000"/>
                        </a:lnSpc>
                        <a:spcBef>
                          <a:spcPts val="0"/>
                        </a:spcBef>
                        <a:spcAft>
                          <a:spcPts val="0"/>
                        </a:spcAft>
                        <a:buClrTx/>
                        <a:buSzTx/>
                        <a:buNone/>
                      </a:pPr>
                      <a:r>
                        <a:rPr lang="en-US" sz="1100" b="0" i="0" u="none" strike="noStrike" noProof="0" dirty="0">
                          <a:solidFill>
                            <a:schemeClr val="accent1"/>
                          </a:solidFill>
                          <a:latin typeface="Georgia"/>
                        </a:rPr>
                        <a:t>h.   Ask and answer questions to seek help, get information, or clarify information. </a:t>
                      </a:r>
                    </a:p>
                    <a:p>
                      <a:pPr marL="0" marR="0" lvl="0" indent="0" algn="l" rtl="0" eaLnBrk="1" fontAlgn="auto" latinLnBrk="0" hangingPunct="1">
                        <a:lnSpc>
                          <a:spcPct val="100000"/>
                        </a:lnSpc>
                        <a:spcBef>
                          <a:spcPts val="0"/>
                        </a:spcBef>
                        <a:spcAft>
                          <a:spcPts val="0"/>
                        </a:spcAft>
                        <a:buClrTx/>
                        <a:buSzTx/>
                        <a:buNone/>
                      </a:pPr>
                      <a:r>
                        <a:rPr lang="en-US" sz="1100" b="0" i="0" u="none" strike="noStrike" noProof="0" dirty="0">
                          <a:solidFill>
                            <a:schemeClr val="accent1"/>
                          </a:solidFill>
                          <a:latin typeface="Georgia"/>
                        </a:rPr>
                        <a:t>l.     Work respectfully with others and show value for individual contributions. </a:t>
                      </a:r>
                    </a:p>
                    <a:p>
                      <a:pPr lvl="0" algn="l" defTabSz="914400">
                        <a:lnSpc>
                          <a:spcPct val="100000"/>
                        </a:lnSpc>
                        <a:spcBef>
                          <a:spcPts val="0"/>
                        </a:spcBef>
                        <a:spcAft>
                          <a:spcPts val="0"/>
                        </a:spcAft>
                        <a:buNone/>
                        <a:tabLst/>
                        <a:defRPr/>
                      </a:pPr>
                      <a:br>
                        <a:rPr lang="en-US" sz="1100" b="0" i="0" u="none" strike="noStrike" noProof="0" dirty="0">
                          <a:solidFill>
                            <a:srgbClr val="000000"/>
                          </a:solidFill>
                          <a:latin typeface="Times New Roman"/>
                        </a:rPr>
                      </a:br>
                      <a:endParaRPr lang="en-US" sz="1400" b="1" i="0" u="none" strike="noStrike" noProof="0">
                        <a:solidFill>
                          <a:schemeClr val="tx1"/>
                        </a:solidFill>
                        <a:latin typeface="Georgia"/>
                      </a:endParaRPr>
                    </a:p>
                    <a:p>
                      <a:pPr fontAlgn="t"/>
                      <a:br>
                        <a:rPr lang="en-US" dirty="0">
                          <a:effectLst/>
                          <a:highlight>
                            <a:srgbClr val="FFFFFF"/>
                          </a:highlight>
                        </a:rPr>
                      </a:br>
                      <a:endParaRPr lang="en-US" dirty="0">
                        <a:solidFill>
                          <a:schemeClr val="tx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tx1"/>
                          </a:solidFill>
                          <a:effectLst/>
                          <a:highlight>
                            <a:srgbClr val="FFFFFF"/>
                          </a:highlight>
                          <a:latin typeface="Georgia"/>
                        </a:rPr>
                        <a:t>2.C.1 Communication, Listening, and Collaboration</a:t>
                      </a:r>
                      <a:r>
                        <a:rPr lang="en-US" sz="1400" b="0" i="0" u="none" strike="noStrike" noProof="0" dirty="0">
                          <a:solidFill>
                            <a:schemeClr val="tx1"/>
                          </a:solidFill>
                          <a:effectLst/>
                          <a:highlight>
                            <a:srgbClr val="FFFFFF"/>
                          </a:highlight>
                          <a:latin typeface="Georgia"/>
                        </a:rPr>
                        <a:t> </a:t>
                      </a:r>
                      <a:endParaRPr lang="en-US" dirty="0">
                        <a:solidFill>
                          <a:schemeClr val="tx1"/>
                        </a:solidFill>
                        <a:latin typeface="Georgia"/>
                      </a:endParaRPr>
                    </a:p>
                    <a:p>
                      <a:pPr marL="285750" lvl="0" indent="-285750" algn="l">
                        <a:lnSpc>
                          <a:spcPct val="100000"/>
                        </a:lnSpc>
                        <a:spcBef>
                          <a:spcPts val="0"/>
                        </a:spcBef>
                        <a:spcAft>
                          <a:spcPts val="0"/>
                        </a:spcAft>
                        <a:buAutoNum type="alphaUcPeriod"/>
                      </a:pPr>
                      <a:r>
                        <a:rPr lang="en-US" sz="1200" b="0" i="0" u="none" strike="noStrike" noProof="0" dirty="0">
                          <a:solidFill>
                            <a:schemeClr val="tx1"/>
                          </a:solidFill>
                          <a:effectLst/>
                          <a:highlight>
                            <a:srgbClr val="FFFFFF"/>
                          </a:highlight>
                          <a:latin typeface="Georgia"/>
                        </a:rPr>
                        <a:t>Participate in a range of collaborative discussions (one-on-one, in groups, and teacher-led) on grade two topics and texts. This includes:</a:t>
                      </a:r>
                      <a:endParaRPr lang="en-US" sz="1200">
                        <a:solidFill>
                          <a:schemeClr val="tx1"/>
                        </a:solidFill>
                        <a:latin typeface="Georgia"/>
                      </a:endParaRPr>
                    </a:p>
                    <a:p>
                      <a:pPr marL="742950" lvl="1" indent="-285750" algn="l">
                        <a:lnSpc>
                          <a:spcPct val="100000"/>
                        </a:lnSpc>
                        <a:spcBef>
                          <a:spcPts val="0"/>
                        </a:spcBef>
                        <a:spcAft>
                          <a:spcPts val="0"/>
                        </a:spcAft>
                        <a:buAutoNum type="romanLcPeriod"/>
                      </a:pPr>
                      <a:r>
                        <a:rPr lang="en-US" sz="1200" b="0" i="0" u="none" strike="noStrike" noProof="0" dirty="0">
                          <a:solidFill>
                            <a:schemeClr val="tx1"/>
                          </a:solidFill>
                          <a:effectLst/>
                          <a:highlight>
                            <a:srgbClr val="FFFFFF"/>
                          </a:highlight>
                          <a:latin typeface="Georgia"/>
                        </a:rPr>
                        <a:t>Listening actively and following agreed-upon rules for participating in discussions </a:t>
                      </a:r>
                    </a:p>
                    <a:p>
                      <a:pPr marL="742950" lvl="1" indent="-285750" algn="l">
                        <a:lnSpc>
                          <a:spcPct val="100000"/>
                        </a:lnSpc>
                        <a:spcBef>
                          <a:spcPts val="0"/>
                        </a:spcBef>
                        <a:spcAft>
                          <a:spcPts val="0"/>
                        </a:spcAft>
                        <a:buAutoNum type="romanLcPeriod"/>
                      </a:pPr>
                      <a:r>
                        <a:rPr lang="en-US" sz="1200" b="0" i="0" u="none" strike="noStrike" noProof="0" dirty="0">
                          <a:solidFill>
                            <a:schemeClr val="tx1"/>
                          </a:solidFill>
                          <a:effectLst/>
                          <a:highlight>
                            <a:srgbClr val="FFFFFF"/>
                          </a:highlight>
                          <a:latin typeface="Georgia"/>
                        </a:rPr>
                        <a:t>Respectfully building on others’ ideas and expressing their own clearly. </a:t>
                      </a:r>
                      <a:endParaRPr lang="en-US" sz="1200">
                        <a:solidFill>
                          <a:schemeClr val="tx1"/>
                        </a:solidFill>
                        <a:latin typeface="Georgia"/>
                      </a:endParaRPr>
                    </a:p>
                    <a:p>
                      <a:pPr marL="742950" lvl="1" indent="-285750" algn="l">
                        <a:lnSpc>
                          <a:spcPct val="100000"/>
                        </a:lnSpc>
                        <a:spcBef>
                          <a:spcPts val="0"/>
                        </a:spcBef>
                        <a:spcAft>
                          <a:spcPts val="0"/>
                        </a:spcAft>
                        <a:buAutoNum type="romanLcPeriod"/>
                      </a:pPr>
                      <a:r>
                        <a:rPr lang="en-US" sz="1200" b="0" i="0" u="none" strike="noStrike" noProof="0" dirty="0">
                          <a:solidFill>
                            <a:schemeClr val="tx1"/>
                          </a:solidFill>
                          <a:effectLst/>
                          <a:highlight>
                            <a:srgbClr val="FFFFFF"/>
                          </a:highlight>
                          <a:latin typeface="Georgia"/>
                        </a:rPr>
                        <a:t>Asking and responding to questions to acquire or confirm information on a topic. </a:t>
                      </a:r>
                      <a:endParaRPr lang="en-US" sz="1200">
                        <a:solidFill>
                          <a:schemeClr val="tx1"/>
                        </a:solidFill>
                        <a:latin typeface="Georgia"/>
                      </a:endParaRPr>
                    </a:p>
                    <a:p>
                      <a:pPr marL="742950" lvl="1" indent="-285750" algn="l">
                        <a:lnSpc>
                          <a:spcPct val="100000"/>
                        </a:lnSpc>
                        <a:spcBef>
                          <a:spcPts val="0"/>
                        </a:spcBef>
                        <a:spcAft>
                          <a:spcPts val="0"/>
                        </a:spcAft>
                        <a:buAutoNum type="romanLcPeriod"/>
                      </a:pPr>
                      <a:r>
                        <a:rPr lang="en-US" sz="1200" b="0" i="0" u="none" strike="noStrike" noProof="0" dirty="0">
                          <a:solidFill>
                            <a:schemeClr val="tx1"/>
                          </a:solidFill>
                          <a:effectLst/>
                          <a:highlight>
                            <a:srgbClr val="FFFFFF"/>
                          </a:highlight>
                          <a:latin typeface="Georgia"/>
                        </a:rPr>
                        <a:t>Demonstrating active engagement when listening to a speaker and asking for clarification to ensure understanding. </a:t>
                      </a:r>
                      <a:endParaRPr lang="en-US" sz="1200">
                        <a:solidFill>
                          <a:schemeClr val="tx1"/>
                        </a:solidFill>
                        <a:latin typeface="Georgia"/>
                      </a:endParaRPr>
                    </a:p>
                    <a:p>
                      <a:pPr lvl="0" indent="0" algn="l">
                        <a:lnSpc>
                          <a:spcPct val="100000"/>
                        </a:lnSpc>
                        <a:spcBef>
                          <a:spcPts val="0"/>
                        </a:spcBef>
                        <a:spcAft>
                          <a:spcPts val="0"/>
                        </a:spcAft>
                        <a:buClr>
                          <a:srgbClr val="003C71"/>
                        </a:buClr>
                        <a:buNone/>
                      </a:pPr>
                      <a:endParaRPr lang="en-US" dirty="0">
                        <a:solidFill>
                          <a:schemeClr val="tx1"/>
                        </a:solidFill>
                        <a:latin typeface="Georgia"/>
                      </a:endParaRPr>
                    </a:p>
                    <a:p>
                      <a:pPr lvl="0" indent="0" algn="l">
                        <a:lnSpc>
                          <a:spcPct val="100000"/>
                        </a:lnSpc>
                        <a:spcBef>
                          <a:spcPts val="0"/>
                        </a:spcBef>
                        <a:spcAft>
                          <a:spcPts val="0"/>
                        </a:spcAft>
                        <a:buNone/>
                      </a:pPr>
                      <a:endParaRPr lang="en-US" dirty="0">
                        <a:solidFill>
                          <a:schemeClr val="tx1"/>
                        </a:solidFill>
                        <a:latin typeface="Georgia"/>
                      </a:endParaRPr>
                    </a:p>
                    <a:p>
                      <a:pPr lvl="0" indent="0" algn="l">
                        <a:lnSpc>
                          <a:spcPct val="100000"/>
                        </a:lnSpc>
                        <a:spcBef>
                          <a:spcPts val="0"/>
                        </a:spcBef>
                        <a:spcAft>
                          <a:spcPts val="0"/>
                        </a:spcAft>
                        <a:buNone/>
                      </a:pPr>
                      <a:endParaRPr lang="en-US" dirty="0">
                        <a:solidFill>
                          <a:schemeClr val="tx1"/>
                        </a:solidFill>
                        <a:latin typeface="Georgia"/>
                      </a:endParaRPr>
                    </a:p>
                    <a:p>
                      <a:pPr lvl="0" indent="0" algn="l">
                        <a:lnSpc>
                          <a:spcPct val="100000"/>
                        </a:lnSpc>
                        <a:spcBef>
                          <a:spcPts val="0"/>
                        </a:spcBef>
                        <a:spcAft>
                          <a:spcPts val="0"/>
                        </a:spcAft>
                        <a:buNone/>
                      </a:pPr>
                      <a:endParaRPr lang="en-US" dirty="0">
                        <a:solidFill>
                          <a:schemeClr val="tx1"/>
                        </a:solidFill>
                        <a:latin typeface="Georgia"/>
                      </a:endParaRPr>
                    </a:p>
                    <a:p>
                      <a:pPr lvl="0" indent="0" algn="l">
                        <a:lnSpc>
                          <a:spcPct val="100000"/>
                        </a:lnSpc>
                        <a:spcBef>
                          <a:spcPts val="0"/>
                        </a:spcBef>
                        <a:spcAft>
                          <a:spcPts val="0"/>
                        </a:spcAft>
                        <a:buNone/>
                      </a:pPr>
                      <a:endParaRPr lang="en-US" dirty="0">
                        <a:solidFill>
                          <a:schemeClr val="tx1"/>
                        </a:solidFill>
                        <a:latin typeface="Georgia"/>
                      </a:endParaRPr>
                    </a:p>
                    <a:p>
                      <a:pPr lvl="0" indent="0" algn="l">
                        <a:lnSpc>
                          <a:spcPct val="100000"/>
                        </a:lnSpc>
                        <a:spcBef>
                          <a:spcPts val="0"/>
                        </a:spcBef>
                        <a:spcAft>
                          <a:spcPts val="0"/>
                        </a:spcAft>
                        <a:buNone/>
                      </a:pPr>
                      <a:endParaRPr lang="en-US" dirty="0">
                        <a:solidFill>
                          <a:schemeClr val="tx1"/>
                        </a:solidFill>
                        <a:latin typeface="Georgia"/>
                      </a:endParaRPr>
                    </a:p>
                    <a:p>
                      <a:pPr lvl="0" indent="0" algn="l">
                        <a:lnSpc>
                          <a:spcPct val="100000"/>
                        </a:lnSpc>
                        <a:spcBef>
                          <a:spcPts val="0"/>
                        </a:spcBef>
                        <a:spcAft>
                          <a:spcPts val="0"/>
                        </a:spcAft>
                        <a:buNone/>
                      </a:pPr>
                      <a:endParaRPr lang="en-US" dirty="0">
                        <a:solidFill>
                          <a:schemeClr val="tx1"/>
                        </a:solidFill>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260" y="4452571"/>
            <a:ext cx="11457211" cy="2092881"/>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b="1" u="sng" dirty="0">
              <a:solidFill>
                <a:srgbClr val="FFFFFF"/>
              </a:solidFill>
              <a:latin typeface="Georgia"/>
              <a:ea typeface="+mn-lt"/>
              <a:cs typeface="+mn-lt"/>
            </a:endParaRPr>
          </a:p>
          <a:p>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endParaRPr lang="en-US" dirty="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2.C.1 A- Adds specificity to 2.1g in the 2017 English Standards of Learning. </a:t>
            </a:r>
          </a:p>
          <a:p>
            <a:pPr marL="285750" indent="-285750">
              <a:buFont typeface="Arial"/>
              <a:buChar char="•"/>
            </a:pPr>
            <a:r>
              <a:rPr lang="en-US" sz="1600" b="1" dirty="0">
                <a:solidFill>
                  <a:srgbClr val="FFFFFF"/>
                </a:solidFill>
                <a:latin typeface="Georgia"/>
                <a:ea typeface="+mn-lt"/>
                <a:cs typeface="+mn-lt"/>
              </a:rPr>
              <a:t>2.C.1 </a:t>
            </a:r>
            <a:r>
              <a:rPr lang="en-US" sz="1600" b="1" dirty="0" err="1">
                <a:solidFill>
                  <a:srgbClr val="FFFFFF"/>
                </a:solidFill>
                <a:latin typeface="Georgia"/>
                <a:ea typeface="+mn-lt"/>
                <a:cs typeface="+mn-lt"/>
              </a:rPr>
              <a:t>A.i</a:t>
            </a:r>
            <a:r>
              <a:rPr lang="en-US" sz="1600" b="1" dirty="0">
                <a:solidFill>
                  <a:srgbClr val="FFFFFF"/>
                </a:solidFill>
                <a:latin typeface="Georgia"/>
                <a:ea typeface="+mn-lt"/>
                <a:cs typeface="+mn-lt"/>
              </a:rPr>
              <a:t> – Addresses skills from 2.1a in the 2017 English Standards of Learning. </a:t>
            </a:r>
          </a:p>
          <a:p>
            <a:pPr marL="285750" indent="-285750">
              <a:buFont typeface="Arial"/>
              <a:buChar char="•"/>
            </a:pPr>
            <a:r>
              <a:rPr lang="en-US" sz="1600" b="1" dirty="0">
                <a:solidFill>
                  <a:srgbClr val="FFFFFF"/>
                </a:solidFill>
                <a:latin typeface="Georgia"/>
                <a:ea typeface="+mn-lt"/>
                <a:cs typeface="+mn-lt"/>
              </a:rPr>
              <a:t>2.C.1 </a:t>
            </a:r>
            <a:r>
              <a:rPr lang="en-US" sz="1600" b="1" dirty="0" err="1">
                <a:solidFill>
                  <a:srgbClr val="FFFFFF"/>
                </a:solidFill>
                <a:latin typeface="Georgia"/>
                <a:ea typeface="+mn-lt"/>
                <a:cs typeface="+mn-lt"/>
              </a:rPr>
              <a:t>A.ii</a:t>
            </a:r>
            <a:r>
              <a:rPr lang="en-US" sz="1600" b="1" dirty="0">
                <a:solidFill>
                  <a:srgbClr val="FFFFFF"/>
                </a:solidFill>
                <a:latin typeface="Georgia"/>
                <a:ea typeface="+mn-lt"/>
                <a:cs typeface="+mn-lt"/>
              </a:rPr>
              <a:t>- Addresses skills from 2.1l in the 2017 English Standards of Learning. </a:t>
            </a:r>
          </a:p>
          <a:p>
            <a:pPr marL="285750" indent="-285750">
              <a:buFont typeface="Arial"/>
              <a:buChar char="•"/>
            </a:pPr>
            <a:r>
              <a:rPr lang="en-US" sz="1600" b="1" dirty="0">
                <a:solidFill>
                  <a:srgbClr val="FFFFFF"/>
                </a:solidFill>
                <a:latin typeface="Georgia"/>
                <a:ea typeface="+mn-lt"/>
                <a:cs typeface="+mn-lt"/>
              </a:rPr>
              <a:t>2.C.1 </a:t>
            </a:r>
            <a:r>
              <a:rPr lang="en-US" sz="1600" b="1" dirty="0" err="1">
                <a:solidFill>
                  <a:srgbClr val="FFFFFF"/>
                </a:solidFill>
                <a:latin typeface="Georgia"/>
                <a:ea typeface="+mn-lt"/>
                <a:cs typeface="+mn-lt"/>
              </a:rPr>
              <a:t>A.iii</a:t>
            </a:r>
            <a:r>
              <a:rPr lang="en-US" sz="1600" b="1" dirty="0">
                <a:solidFill>
                  <a:srgbClr val="FFFFFF"/>
                </a:solidFill>
                <a:latin typeface="Georgia"/>
                <a:ea typeface="+mn-lt"/>
                <a:cs typeface="+mn-lt"/>
              </a:rPr>
              <a:t>- Addresses skills from 2.1h in the 2017 English Standards of Learning. </a:t>
            </a:r>
          </a:p>
          <a:p>
            <a:pPr marL="285750" indent="-285750">
              <a:buFont typeface="Arial"/>
              <a:buChar char="•"/>
            </a:pPr>
            <a:r>
              <a:rPr lang="en-US" sz="1600" b="1" dirty="0">
                <a:solidFill>
                  <a:srgbClr val="FFFFFF"/>
                </a:solidFill>
                <a:latin typeface="Georgia"/>
                <a:ea typeface="+mn-lt"/>
                <a:cs typeface="+mn-lt"/>
              </a:rPr>
              <a:t>2.C.1 </a:t>
            </a:r>
            <a:r>
              <a:rPr lang="en-US" sz="1600" b="1" dirty="0" err="1">
                <a:solidFill>
                  <a:srgbClr val="FFFFFF"/>
                </a:solidFill>
                <a:latin typeface="Georgia"/>
                <a:ea typeface="+mn-lt"/>
                <a:cs typeface="+mn-lt"/>
              </a:rPr>
              <a:t>A.iv</a:t>
            </a:r>
            <a:r>
              <a:rPr lang="en-US" sz="1600" b="1" dirty="0">
                <a:solidFill>
                  <a:srgbClr val="FFFFFF"/>
                </a:solidFill>
                <a:latin typeface="Georgia"/>
                <a:ea typeface="+mn-lt"/>
                <a:cs typeface="+mn-lt"/>
              </a:rPr>
              <a:t>- Combines skills from 2.1a and 2.1h in the 2017 English Standards of Learning. </a:t>
            </a:r>
            <a:endParaRPr lang="en-US" dirty="0">
              <a:latin typeface="Georgia"/>
            </a:endParaRPr>
          </a:p>
          <a:p>
            <a:pPr>
              <a:buFont typeface="Arial,Sans-Serif"/>
              <a:buChar char="•"/>
            </a:pPr>
            <a:endParaRPr lang="en-US" dirty="0">
              <a:cs typeface="Calibri"/>
            </a:endParaRPr>
          </a:p>
        </p:txBody>
      </p:sp>
      <p:pic>
        <p:nvPicPr>
          <p:cNvPr id="2" name="Recorded Sound">
            <a:hlinkClick r:id="" action="ppaction://media"/>
            <a:extLst>
              <a:ext uri="{FF2B5EF4-FFF2-40B4-BE49-F238E27FC236}">
                <a16:creationId xmlns:a16="http://schemas.microsoft.com/office/drawing/2014/main" id="{07A62EAA-5743-454D-A444-AC968E8414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833" y="70945"/>
            <a:ext cx="609600" cy="609600"/>
          </a:xfrm>
          <a:prstGeom prst="rect">
            <a:avLst/>
          </a:prstGeom>
        </p:spPr>
      </p:pic>
    </p:spTree>
    <p:extLst>
      <p:ext uri="{BB962C8B-B14F-4D97-AF65-F5344CB8AC3E}">
        <p14:creationId xmlns:p14="http://schemas.microsoft.com/office/powerpoint/2010/main" val="175197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dirty="0" smtClean="0"/>
              <a:t>39</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808038635"/>
              </p:ext>
            </p:extLst>
          </p:nvPr>
        </p:nvGraphicFramePr>
        <p:xfrm>
          <a:off x="353391" y="265043"/>
          <a:ext cx="11452080" cy="41757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tx1"/>
                          </a:solidFill>
                          <a:latin typeface="Georgia"/>
                        </a:rPr>
                        <a:t>2.1 The student will use oral communication skills.</a:t>
                      </a:r>
                      <a:endParaRPr lang="en-US" sz="1400" b="0" i="0" u="none" strike="noStrike" noProof="0" dirty="0">
                        <a:solidFill>
                          <a:schemeClr val="tx1"/>
                        </a:solidFill>
                        <a:latin typeface="Georgia"/>
                      </a:endParaRPr>
                    </a:p>
                    <a:p>
                      <a:pPr marL="0" marR="0" lvl="0" indent="0" algn="l" rtl="0">
                        <a:lnSpc>
                          <a:spcPct val="100000"/>
                        </a:lnSpc>
                        <a:spcBef>
                          <a:spcPts val="0"/>
                        </a:spcBef>
                        <a:spcAft>
                          <a:spcPts val="0"/>
                        </a:spcAft>
                        <a:buClrTx/>
                        <a:buSzTx/>
                        <a:buNone/>
                      </a:pPr>
                      <a:r>
                        <a:rPr lang="en-US" sz="1100" b="0" i="0" u="none" strike="noStrike" noProof="0" dirty="0">
                          <a:solidFill>
                            <a:schemeClr val="accent1"/>
                          </a:solidFill>
                          <a:latin typeface="Georgia"/>
                        </a:rPr>
                        <a:t>c.    Speak audibly with appropriate voice level, phrasing, and intonation. </a:t>
                      </a:r>
                      <a:endParaRPr lang="en-US" dirty="0"/>
                    </a:p>
                    <a:p>
                      <a:pPr marL="0" marR="0" lvl="0" indent="0" algn="l" rtl="0">
                        <a:lnSpc>
                          <a:spcPct val="100000"/>
                        </a:lnSpc>
                        <a:spcBef>
                          <a:spcPts val="0"/>
                        </a:spcBef>
                        <a:spcAft>
                          <a:spcPts val="0"/>
                        </a:spcAft>
                        <a:buClrTx/>
                        <a:buSzTx/>
                        <a:buNone/>
                      </a:pPr>
                      <a:r>
                        <a:rPr lang="en-US" sz="1100" b="0" i="0" u="none" strike="noStrike" noProof="0" dirty="0">
                          <a:solidFill>
                            <a:schemeClr val="accent1"/>
                          </a:solidFill>
                          <a:latin typeface="Georgia"/>
                        </a:rPr>
                        <a:t>d.    Share information orally with appropriate facts and relevant details. </a:t>
                      </a:r>
                      <a:endParaRPr lang="en-US" dirty="0"/>
                    </a:p>
                    <a:p>
                      <a:pPr marL="228600" marR="0" lvl="0" indent="-228600" algn="l" rtl="0" eaLnBrk="1" fontAlgn="auto" latinLnBrk="0" hangingPunct="1">
                        <a:lnSpc>
                          <a:spcPct val="100000"/>
                        </a:lnSpc>
                        <a:spcBef>
                          <a:spcPts val="0"/>
                        </a:spcBef>
                        <a:spcAft>
                          <a:spcPts val="0"/>
                        </a:spcAft>
                        <a:buClrTx/>
                        <a:buSzTx/>
                        <a:buAutoNum type="romanLcPeriod"/>
                      </a:pPr>
                      <a:r>
                        <a:rPr lang="en-US" sz="1100" b="0" i="0" u="none" strike="noStrike" noProof="0" dirty="0">
                          <a:solidFill>
                            <a:schemeClr val="accent1"/>
                          </a:solidFill>
                          <a:latin typeface="Georgia"/>
                        </a:rPr>
                        <a:t>Retell information shared by others. </a:t>
                      </a:r>
                    </a:p>
                    <a:p>
                      <a:pPr lvl="0" algn="l">
                        <a:lnSpc>
                          <a:spcPct val="100000"/>
                        </a:lnSpc>
                        <a:spcBef>
                          <a:spcPts val="0"/>
                        </a:spcBef>
                        <a:spcAft>
                          <a:spcPts val="0"/>
                        </a:spcAft>
                        <a:buNone/>
                      </a:pPr>
                      <a:br>
                        <a:rPr lang="en-US" sz="1400" b="0" i="0" u="none" strike="noStrike" noProof="0" dirty="0">
                          <a:solidFill>
                            <a:srgbClr val="000000"/>
                          </a:solidFill>
                          <a:latin typeface="Times New Roman"/>
                        </a:rPr>
                      </a:br>
                      <a:r>
                        <a:rPr lang="en-US" sz="1400" b="1" i="0" u="none" strike="noStrike" noProof="0" dirty="0">
                          <a:solidFill>
                            <a:schemeClr val="tx1"/>
                          </a:solidFill>
                          <a:latin typeface="Georgia"/>
                        </a:rPr>
                        <a:t>2.2 The student will demonstrate an understanding of oral early literacy skills.</a:t>
                      </a:r>
                      <a:endParaRPr lang="en-US" sz="1400" b="0" i="0" u="none" strike="noStrike" noProof="0" dirty="0">
                        <a:solidFill>
                          <a:schemeClr val="tx1"/>
                        </a:solidFill>
                        <a:latin typeface="Georgia"/>
                      </a:endParaRPr>
                    </a:p>
                    <a:p>
                      <a:pPr marL="228600" marR="0" lvl="0"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sz="1100" b="0" i="0" u="none" strike="noStrike" noProof="0" dirty="0">
                          <a:solidFill>
                            <a:schemeClr val="accent1"/>
                          </a:solidFill>
                          <a:latin typeface="Georgia"/>
                        </a:rPr>
                        <a:t>Create oral stories to share with others. </a:t>
                      </a:r>
                    </a:p>
                    <a:p>
                      <a:pPr marL="228600" marR="0" lvl="0" indent="-228600" algn="l" rtl="0" eaLnBrk="1" fontAlgn="auto" latinLnBrk="0" hangingPunct="1">
                        <a:lnSpc>
                          <a:spcPct val="100000"/>
                        </a:lnSpc>
                        <a:spcBef>
                          <a:spcPts val="0"/>
                        </a:spcBef>
                        <a:spcAft>
                          <a:spcPts val="0"/>
                        </a:spcAft>
                        <a:buClrTx/>
                        <a:buSzTx/>
                        <a:buFont typeface="+mj-lt"/>
                        <a:buAutoNum type="alphaLcPeriod"/>
                      </a:pPr>
                      <a:r>
                        <a:rPr lang="en-US" sz="1100" b="0" i="0" u="none" strike="noStrike" noProof="0" dirty="0">
                          <a:solidFill>
                            <a:schemeClr val="accent1"/>
                          </a:solidFill>
                          <a:latin typeface="Georgia"/>
                        </a:rPr>
                        <a:t>Create and participate in oral dramatic activities. </a:t>
                      </a:r>
                    </a:p>
                    <a:p>
                      <a:pPr fontAlgn="t"/>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2.C.2 Speaking and Presentation of Ideas</a:t>
                      </a:r>
                      <a:r>
                        <a:rPr lang="en-US" sz="1400" b="0" i="0" u="none" strike="noStrike" noProof="0" dirty="0">
                          <a:solidFill>
                            <a:schemeClr val="accent1"/>
                          </a:solidFill>
                          <a:effectLst/>
                          <a:highlight>
                            <a:srgbClr val="FFFFFF"/>
                          </a:highlight>
                          <a:latin typeface="Georgia"/>
                        </a:rPr>
                        <a:t>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200" b="0" i="0" u="none" strike="noStrike" noProof="0" dirty="0">
                          <a:solidFill>
                            <a:schemeClr val="accent1"/>
                          </a:solidFill>
                          <a:effectLst/>
                          <a:highlight>
                            <a:srgbClr val="FFFFFF"/>
                          </a:highlight>
                          <a:latin typeface="Georgia"/>
                        </a:rPr>
                        <a:t>Use topic specific language and vocabulary to communicate ideas. </a:t>
                      </a:r>
                    </a:p>
                    <a:p>
                      <a:pPr marL="693420" lvl="1" indent="-236220" algn="l">
                        <a:lnSpc>
                          <a:spcPct val="100000"/>
                        </a:lnSpc>
                        <a:spcBef>
                          <a:spcPts val="0"/>
                        </a:spcBef>
                        <a:spcAft>
                          <a:spcPts val="0"/>
                        </a:spcAft>
                        <a:buFont typeface="+mj-lt"/>
                        <a:buAutoNum type="romanLcPeriod"/>
                      </a:pPr>
                      <a:r>
                        <a:rPr lang="en-US" sz="1200" b="0" i="0" u="none" strike="noStrike" noProof="0" dirty="0">
                          <a:solidFill>
                            <a:schemeClr val="accent1"/>
                          </a:solidFill>
                          <a:effectLst/>
                          <a:highlight>
                            <a:srgbClr val="FFFFFF"/>
                          </a:highlight>
                          <a:latin typeface="Georgia"/>
                        </a:rPr>
                        <a:t>Speak audibly with appropriate pacing, prosody, and voice level. </a:t>
                      </a:r>
                    </a:p>
                    <a:p>
                      <a:pPr marL="693420" lvl="1" indent="-236220" algn="l">
                        <a:lnSpc>
                          <a:spcPct val="100000"/>
                        </a:lnSpc>
                        <a:spcBef>
                          <a:spcPts val="0"/>
                        </a:spcBef>
                        <a:spcAft>
                          <a:spcPts val="0"/>
                        </a:spcAft>
                        <a:buFont typeface="+mj-lt"/>
                        <a:buAutoNum type="romanLcPeriod"/>
                      </a:pPr>
                      <a:r>
                        <a:rPr lang="en-US" sz="1200" b="0" i="0" u="none" strike="noStrike" noProof="0" dirty="0">
                          <a:solidFill>
                            <a:schemeClr val="accent1"/>
                          </a:solidFill>
                          <a:effectLst/>
                          <a:highlight>
                            <a:srgbClr val="FFFFFF"/>
                          </a:highlight>
                          <a:latin typeface="Georgia"/>
                        </a:rPr>
                        <a:t>Engage the audience by asking and/or responding to questions. </a:t>
                      </a:r>
                    </a:p>
                    <a:p>
                      <a:pPr marL="236220" lvl="0" indent="-236220" algn="l">
                        <a:lnSpc>
                          <a:spcPct val="100000"/>
                        </a:lnSpc>
                        <a:spcBef>
                          <a:spcPts val="0"/>
                        </a:spcBef>
                        <a:spcAft>
                          <a:spcPts val="0"/>
                        </a:spcAft>
                        <a:buFont typeface="+mj-lt"/>
                        <a:buAutoNum type="alphaUcPeriod"/>
                      </a:pPr>
                      <a:r>
                        <a:rPr lang="en-US" sz="1200" b="0" i="0" u="none" strike="noStrike" noProof="0" dirty="0">
                          <a:solidFill>
                            <a:schemeClr val="accent1"/>
                          </a:solidFill>
                          <a:effectLst/>
                          <a:highlight>
                            <a:srgbClr val="FFFFFF"/>
                          </a:highlight>
                          <a:latin typeface="Georgia"/>
                        </a:rPr>
                        <a:t>Create and participate in oral language activities that include oral storytelling and dramatics. </a:t>
                      </a:r>
                    </a:p>
                    <a:p>
                      <a:pPr marL="236220" lvl="0" indent="-236220" algn="l">
                        <a:lnSpc>
                          <a:spcPct val="100000"/>
                        </a:lnSpc>
                        <a:spcBef>
                          <a:spcPts val="0"/>
                        </a:spcBef>
                        <a:spcAft>
                          <a:spcPts val="0"/>
                        </a:spcAft>
                        <a:buFont typeface="+mj-lt"/>
                        <a:buAutoNum type="alphaUcPeriod"/>
                      </a:pPr>
                      <a:r>
                        <a:rPr lang="en-US" sz="1200" b="0" i="0" u="none" strike="noStrike" noProof="0" dirty="0">
                          <a:solidFill>
                            <a:schemeClr val="accent1"/>
                          </a:solidFill>
                          <a:effectLst/>
                          <a:highlight>
                            <a:srgbClr val="FFFFFF"/>
                          </a:highlight>
                          <a:latin typeface="Georgia"/>
                        </a:rPr>
                        <a:t>Retell information in an organized manner, focused on a key topic or experience. </a:t>
                      </a:r>
                      <a:endParaRPr lang="en-US" sz="1100" dirty="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dirty="0">
                        <a:solidFill>
                          <a:schemeClr val="accent1"/>
                        </a:solidFill>
                        <a:latin typeface="Georgia"/>
                      </a:endParaRPr>
                    </a:p>
                    <a:p>
                      <a:pPr lvl="0" indent="0" algn="l">
                        <a:lnSpc>
                          <a:spcPct val="100000"/>
                        </a:lnSpc>
                        <a:spcBef>
                          <a:spcPts val="0"/>
                        </a:spcBef>
                        <a:spcAft>
                          <a:spcPts val="0"/>
                        </a:spcAft>
                        <a:buClr>
                          <a:srgbClr val="003C71"/>
                        </a:buClr>
                        <a:buNone/>
                      </a:pP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260" y="4494385"/>
            <a:ext cx="11457211" cy="2092881"/>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b="1" u="sng" dirty="0">
              <a:solidFill>
                <a:srgbClr val="FFFFFF"/>
              </a:solidFill>
              <a:latin typeface="Georgia"/>
              <a:ea typeface="+mn-lt"/>
              <a:cs typeface="+mn-lt"/>
            </a:endParaRPr>
          </a:p>
          <a:p>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endParaRPr lang="en-US" dirty="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2.C.2 A- Addresses skill from 2.1d in the 2017 English Standards of Learning. </a:t>
            </a:r>
          </a:p>
          <a:p>
            <a:pPr marL="285750" indent="-285750">
              <a:buFont typeface="Arial"/>
              <a:buChar char="•"/>
            </a:pPr>
            <a:r>
              <a:rPr lang="en-US" sz="1600" b="1" dirty="0">
                <a:solidFill>
                  <a:srgbClr val="FFFFFF"/>
                </a:solidFill>
                <a:latin typeface="Georgia"/>
                <a:ea typeface="+mn-lt"/>
                <a:cs typeface="+mn-lt"/>
              </a:rPr>
              <a:t>2.C.2 </a:t>
            </a:r>
            <a:r>
              <a:rPr lang="en-US" sz="1600" b="1" dirty="0" err="1">
                <a:solidFill>
                  <a:srgbClr val="FFFFFF"/>
                </a:solidFill>
                <a:latin typeface="Georgia"/>
                <a:ea typeface="+mn-lt"/>
                <a:cs typeface="+mn-lt"/>
              </a:rPr>
              <a:t>A.i</a:t>
            </a:r>
            <a:r>
              <a:rPr lang="en-US" sz="1600" b="1" dirty="0">
                <a:solidFill>
                  <a:srgbClr val="FFFFFF"/>
                </a:solidFill>
                <a:latin typeface="Georgia"/>
                <a:ea typeface="+mn-lt"/>
                <a:cs typeface="+mn-lt"/>
              </a:rPr>
              <a:t>- Addresses skills from 2.1c in the 2017 English Standards of Learning. </a:t>
            </a:r>
          </a:p>
          <a:p>
            <a:pPr marL="285750" indent="-285750">
              <a:buFont typeface="Arial"/>
              <a:buChar char="•"/>
            </a:pPr>
            <a:r>
              <a:rPr lang="en-US" sz="1600" b="1" dirty="0">
                <a:solidFill>
                  <a:srgbClr val="FFFFFF"/>
                </a:solidFill>
                <a:latin typeface="Georgia"/>
                <a:ea typeface="+mn-lt"/>
                <a:cs typeface="+mn-lt"/>
              </a:rPr>
              <a:t>2.C.2 </a:t>
            </a:r>
            <a:r>
              <a:rPr lang="en-US" sz="1600" b="1" dirty="0" err="1">
                <a:solidFill>
                  <a:srgbClr val="FFFFFF"/>
                </a:solidFill>
                <a:latin typeface="Georgia"/>
                <a:ea typeface="+mn-lt"/>
                <a:cs typeface="+mn-lt"/>
              </a:rPr>
              <a:t>A.ii</a:t>
            </a:r>
            <a:r>
              <a:rPr lang="en-US" sz="1600" b="1" dirty="0">
                <a:solidFill>
                  <a:srgbClr val="FFFFFF"/>
                </a:solidFill>
                <a:latin typeface="Georgia"/>
                <a:ea typeface="+mn-lt"/>
                <a:cs typeface="+mn-lt"/>
              </a:rPr>
              <a:t>- Added to increase rigor. </a:t>
            </a:r>
          </a:p>
          <a:p>
            <a:pPr marL="285750" indent="-285750">
              <a:buFont typeface="Arial"/>
              <a:buChar char="•"/>
            </a:pPr>
            <a:r>
              <a:rPr lang="en-US" sz="1600" b="1" dirty="0">
                <a:solidFill>
                  <a:srgbClr val="FFFFFF"/>
                </a:solidFill>
                <a:latin typeface="Georgia"/>
                <a:ea typeface="+mn-lt"/>
                <a:cs typeface="+mn-lt"/>
              </a:rPr>
              <a:t>2.C.2 B- Combines skills addressed in 2.2a and 2.2b in the 2017 English Standards of Learning. </a:t>
            </a:r>
          </a:p>
          <a:p>
            <a:pPr marL="285750" indent="-285750">
              <a:buFont typeface="Arial"/>
              <a:buChar char="•"/>
            </a:pPr>
            <a:r>
              <a:rPr lang="en-US" sz="1600" b="1" dirty="0">
                <a:solidFill>
                  <a:srgbClr val="FFFFFF"/>
                </a:solidFill>
                <a:latin typeface="Georgia"/>
                <a:ea typeface="+mn-lt"/>
                <a:cs typeface="+mn-lt"/>
              </a:rPr>
              <a:t>2.C.2 C- Addresses skills from 2.1i in the 2017 English Standards of Learning. </a:t>
            </a:r>
            <a:endParaRPr lang="en-US" dirty="0">
              <a:latin typeface="Georgia"/>
              <a:ea typeface="+mn-lt"/>
              <a:cs typeface="+mn-lt"/>
            </a:endParaRPr>
          </a:p>
          <a:p>
            <a:endParaRPr lang="en-US" dirty="0">
              <a:cs typeface="Calibri"/>
            </a:endParaRPr>
          </a:p>
        </p:txBody>
      </p:sp>
      <p:pic>
        <p:nvPicPr>
          <p:cNvPr id="2" name="Recorded Sound">
            <a:hlinkClick r:id="" action="ppaction://media"/>
            <a:extLst>
              <a:ext uri="{FF2B5EF4-FFF2-40B4-BE49-F238E27FC236}">
                <a16:creationId xmlns:a16="http://schemas.microsoft.com/office/drawing/2014/main" id="{452DD039-A67F-48E3-A82C-83AF3FC596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9" y="46704"/>
            <a:ext cx="609600" cy="609600"/>
          </a:xfrm>
          <a:prstGeom prst="rect">
            <a:avLst/>
          </a:prstGeom>
        </p:spPr>
      </p:pic>
    </p:spTree>
    <p:extLst>
      <p:ext uri="{BB962C8B-B14F-4D97-AF65-F5344CB8AC3E}">
        <p14:creationId xmlns:p14="http://schemas.microsoft.com/office/powerpoint/2010/main" val="34881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DE9D8A-77F8-8998-8721-8CA5CB874867}"/>
              </a:ext>
            </a:extLst>
          </p:cNvPr>
          <p:cNvSpPr>
            <a:spLocks noGrp="1"/>
          </p:cNvSpPr>
          <p:nvPr>
            <p:ph type="sldNum" sz="quarter" idx="12"/>
          </p:nvPr>
        </p:nvSpPr>
        <p:spPr/>
        <p:txBody>
          <a:bodyPr/>
          <a:lstStyle/>
          <a:p>
            <a:fld id="{B2102BAA-C61A-4A39-BDF1-4340D572B82C}" type="slidenum">
              <a:rPr lang="en-US" smtClean="0"/>
              <a:t>4</a:t>
            </a:fld>
            <a:endParaRPr lang="en-US"/>
          </a:p>
        </p:txBody>
      </p:sp>
      <p:sp>
        <p:nvSpPr>
          <p:cNvPr id="4" name="Text Placeholder 3">
            <a:extLst>
              <a:ext uri="{FF2B5EF4-FFF2-40B4-BE49-F238E27FC236}">
                <a16:creationId xmlns:a16="http://schemas.microsoft.com/office/drawing/2014/main" id="{1ABC4D54-C2C7-C7B4-0941-E61950E1EF48}"/>
              </a:ext>
            </a:extLst>
          </p:cNvPr>
          <p:cNvSpPr>
            <a:spLocks noGrp="1"/>
          </p:cNvSpPr>
          <p:nvPr>
            <p:ph type="body" sz="quarter" idx="13"/>
          </p:nvPr>
        </p:nvSpPr>
        <p:spPr/>
        <p:txBody>
          <a:bodyPr vert="horz" lIns="822960" tIns="640080" rIns="91440" bIns="45720" rtlCol="0" anchor="t">
            <a:normAutofit/>
          </a:bodyPr>
          <a:lstStyle/>
          <a:p>
            <a:r>
              <a:rPr lang="en-US" sz="3200" b="1">
                <a:ea typeface="+mj-lt"/>
                <a:cs typeface="+mj-lt"/>
              </a:rPr>
              <a:t>Implementation Timeline</a:t>
            </a:r>
            <a:endParaRPr lang="en-US"/>
          </a:p>
        </p:txBody>
      </p:sp>
      <p:graphicFrame>
        <p:nvGraphicFramePr>
          <p:cNvPr id="6" name="Table 5">
            <a:extLst>
              <a:ext uri="{FF2B5EF4-FFF2-40B4-BE49-F238E27FC236}">
                <a16:creationId xmlns:a16="http://schemas.microsoft.com/office/drawing/2014/main" id="{7C62B356-3BD1-5E94-8D01-365716F24963}"/>
              </a:ext>
            </a:extLst>
          </p:cNvPr>
          <p:cNvGraphicFramePr>
            <a:graphicFrameLocks noGrp="1"/>
          </p:cNvGraphicFramePr>
          <p:nvPr>
            <p:extLst>
              <p:ext uri="{D42A27DB-BD31-4B8C-83A1-F6EECF244321}">
                <p14:modId xmlns:p14="http://schemas.microsoft.com/office/powerpoint/2010/main" val="3312268932"/>
              </p:ext>
            </p:extLst>
          </p:nvPr>
        </p:nvGraphicFramePr>
        <p:xfrm>
          <a:off x="922420" y="1453815"/>
          <a:ext cx="10276973" cy="5019675"/>
        </p:xfrm>
        <a:graphic>
          <a:graphicData uri="http://schemas.openxmlformats.org/drawingml/2006/table">
            <a:tbl>
              <a:tblPr bandRow="1">
                <a:tableStyleId>{5C22544A-7EE6-4342-B048-85BDC9FD1C3A}</a:tableStyleId>
              </a:tblPr>
              <a:tblGrid>
                <a:gridCol w="10276973">
                  <a:extLst>
                    <a:ext uri="{9D8B030D-6E8A-4147-A177-3AD203B41FA5}">
                      <a16:colId xmlns:a16="http://schemas.microsoft.com/office/drawing/2014/main" val="2069001751"/>
                    </a:ext>
                  </a:extLst>
                </a:gridCol>
              </a:tblGrid>
              <a:tr h="1283368">
                <a:tc>
                  <a:txBody>
                    <a:bodyPr/>
                    <a:lstStyle/>
                    <a:p>
                      <a:pPr rtl="0" fontAlgn="ctr">
                        <a:spcBef>
                          <a:spcPts val="0"/>
                        </a:spcBef>
                        <a:spcAft>
                          <a:spcPts val="0"/>
                        </a:spcAft>
                      </a:pPr>
                      <a:r>
                        <a:rPr lang="en-US" sz="2000" b="1">
                          <a:effectLst/>
                          <a:highlight>
                            <a:srgbClr val="D0D0EF"/>
                          </a:highlight>
                          <a:latin typeface="Georgia"/>
                        </a:rPr>
                        <a:t>2024 Spring </a:t>
                      </a:r>
                      <a:endParaRPr lang="en-US">
                        <a:effectLst/>
                        <a:highlight>
                          <a:srgbClr val="D0D0EF"/>
                        </a:highlight>
                        <a:latin typeface="Georgia"/>
                      </a:endParaRPr>
                    </a:p>
                    <a:p>
                      <a:pPr rtl="0" fontAlgn="ctr">
                        <a:spcBef>
                          <a:spcPts val="0"/>
                        </a:spcBef>
                        <a:spcAft>
                          <a:spcPts val="0"/>
                        </a:spcAft>
                      </a:pPr>
                      <a:r>
                        <a:rPr lang="en-US" sz="2000">
                          <a:effectLst/>
                          <a:highlight>
                            <a:srgbClr val="D0D0EF"/>
                          </a:highlight>
                          <a:latin typeface="Georgia"/>
                        </a:rPr>
                        <a:t>VDOE staff and teams of teachers and specialists develop and provide support documents around the 2024 Standards, including a crosswalk between the 2017 and 2024 Standards and an Understanding the Standards document for each grade level K-12.  </a:t>
                      </a:r>
                      <a:endParaRPr lang="en-US">
                        <a:effectLst/>
                        <a:highlight>
                          <a:srgbClr val="D0D0EF"/>
                        </a:highlight>
                        <a:latin typeface="Georgia"/>
                      </a:endParaRPr>
                    </a:p>
                  </a:txBody>
                  <a:tcPr marL="76200" marR="762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0D0EF"/>
                    </a:solidFill>
                  </a:tcPr>
                </a:tc>
                <a:extLst>
                  <a:ext uri="{0D108BD9-81ED-4DB2-BD59-A6C34878D82A}">
                    <a16:rowId xmlns:a16="http://schemas.microsoft.com/office/drawing/2014/main" val="1059286828"/>
                  </a:ext>
                </a:extLst>
              </a:tr>
              <a:tr h="2219325">
                <a:tc>
                  <a:txBody>
                    <a:bodyPr/>
                    <a:lstStyle/>
                    <a:p>
                      <a:pPr rtl="0" fontAlgn="ctr">
                        <a:spcBef>
                          <a:spcPts val="0"/>
                        </a:spcBef>
                        <a:spcAft>
                          <a:spcPts val="0"/>
                        </a:spcAft>
                      </a:pPr>
                      <a:r>
                        <a:rPr lang="en-US" sz="2000" b="1">
                          <a:effectLst/>
                          <a:highlight>
                            <a:srgbClr val="FFFF99"/>
                          </a:highlight>
                          <a:latin typeface="Georgia"/>
                        </a:rPr>
                        <a:t>2024 Summer </a:t>
                      </a:r>
                      <a:endParaRPr lang="en-US">
                        <a:effectLst/>
                        <a:highlight>
                          <a:srgbClr val="FFFF99"/>
                        </a:highlight>
                        <a:latin typeface="Georgia"/>
                      </a:endParaRPr>
                    </a:p>
                    <a:p>
                      <a:pPr rtl="0" fontAlgn="ctr">
                        <a:spcBef>
                          <a:spcPts val="0"/>
                        </a:spcBef>
                        <a:spcAft>
                          <a:spcPts val="0"/>
                        </a:spcAft>
                      </a:pPr>
                      <a:r>
                        <a:rPr lang="en-US" sz="2000">
                          <a:effectLst/>
                          <a:highlight>
                            <a:srgbClr val="FFFF99"/>
                          </a:highlight>
                          <a:latin typeface="Georgia"/>
                        </a:rPr>
                        <a:t>VDOE staff will support divisions with professional learning through symposiums across the Commonwealth.  </a:t>
                      </a:r>
                      <a:endParaRPr lang="en-US">
                        <a:effectLst/>
                        <a:highlight>
                          <a:srgbClr val="FFFF99"/>
                        </a:highlight>
                        <a:latin typeface="Georgia"/>
                      </a:endParaRPr>
                    </a:p>
                  </a:txBody>
                  <a:tcPr marL="76200" marR="762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154796042"/>
                  </a:ext>
                </a:extLst>
              </a:tr>
              <a:tr h="1504950">
                <a:tc>
                  <a:txBody>
                    <a:bodyPr/>
                    <a:lstStyle/>
                    <a:p>
                      <a:pPr rtl="0" fontAlgn="ctr">
                        <a:spcBef>
                          <a:spcPts val="0"/>
                        </a:spcBef>
                        <a:spcAft>
                          <a:spcPts val="0"/>
                        </a:spcAft>
                      </a:pPr>
                      <a:r>
                        <a:rPr lang="en-US" sz="2000" b="1">
                          <a:effectLst/>
                          <a:highlight>
                            <a:srgbClr val="CAE8AA"/>
                          </a:highlight>
                          <a:latin typeface="Georgia"/>
                        </a:rPr>
                        <a:t>2024-2025 School Year </a:t>
                      </a:r>
                      <a:endParaRPr lang="en-US">
                        <a:effectLst/>
                        <a:highlight>
                          <a:srgbClr val="CAE8AA"/>
                        </a:highlight>
                        <a:latin typeface="Georgia"/>
                      </a:endParaRPr>
                    </a:p>
                    <a:p>
                      <a:pPr rtl="0" fontAlgn="ctr">
                        <a:spcBef>
                          <a:spcPts val="0"/>
                        </a:spcBef>
                        <a:spcAft>
                          <a:spcPts val="0"/>
                        </a:spcAft>
                      </a:pPr>
                      <a:r>
                        <a:rPr lang="en-US" sz="2000">
                          <a:effectLst/>
                          <a:highlight>
                            <a:srgbClr val="CAE8AA"/>
                          </a:highlight>
                          <a:latin typeface="Georgia"/>
                        </a:rPr>
                        <a:t>Instruction aligns fully to the 2024 </a:t>
                      </a:r>
                      <a:r>
                        <a:rPr lang="en-US" sz="2000" i="1">
                          <a:effectLst/>
                          <a:highlight>
                            <a:srgbClr val="CAE8AA"/>
                          </a:highlight>
                          <a:latin typeface="Georgia"/>
                        </a:rPr>
                        <a:t>English Standards of Learning. </a:t>
                      </a:r>
                      <a:r>
                        <a:rPr lang="en-US" sz="2000">
                          <a:effectLst/>
                          <a:highlight>
                            <a:srgbClr val="CAE8AA"/>
                          </a:highlight>
                          <a:latin typeface="Georgia"/>
                        </a:rPr>
                        <a:t>The VDOE continues to develop resources aligned to the 2024 </a:t>
                      </a:r>
                      <a:r>
                        <a:rPr lang="en-US" sz="2000" i="1">
                          <a:effectLst/>
                          <a:highlight>
                            <a:srgbClr val="CAE8AA"/>
                          </a:highlight>
                          <a:latin typeface="Georgia"/>
                        </a:rPr>
                        <a:t>English Standards of Learning</a:t>
                      </a:r>
                      <a:r>
                        <a:rPr lang="en-US" sz="2000">
                          <a:effectLst/>
                          <a:highlight>
                            <a:srgbClr val="CAE8AA"/>
                          </a:highlight>
                          <a:latin typeface="Georgia"/>
                        </a:rPr>
                        <a:t> and provide professional learning opportunities to school divisions.  </a:t>
                      </a:r>
                      <a:endParaRPr lang="en-US">
                        <a:effectLst/>
                        <a:highlight>
                          <a:srgbClr val="CAE8AA"/>
                        </a:highlight>
                        <a:latin typeface="Georgia"/>
                      </a:endParaRPr>
                    </a:p>
                  </a:txBody>
                  <a:tcPr marL="76200" marR="762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AE8AA"/>
                    </a:solidFill>
                  </a:tcPr>
                </a:tc>
                <a:extLst>
                  <a:ext uri="{0D108BD9-81ED-4DB2-BD59-A6C34878D82A}">
                    <a16:rowId xmlns:a16="http://schemas.microsoft.com/office/drawing/2014/main" val="3364832455"/>
                  </a:ext>
                </a:extLst>
              </a:tr>
            </a:tbl>
          </a:graphicData>
        </a:graphic>
      </p:graphicFrame>
      <p:pic>
        <p:nvPicPr>
          <p:cNvPr id="5" name="Recorded Sound">
            <a:hlinkClick r:id="" action="ppaction://media"/>
            <a:extLst>
              <a:ext uri="{FF2B5EF4-FFF2-40B4-BE49-F238E27FC236}">
                <a16:creationId xmlns:a16="http://schemas.microsoft.com/office/drawing/2014/main" id="{AE7D963F-6DAA-463E-89B0-46C0C8C129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2820" y="191814"/>
            <a:ext cx="501869" cy="501869"/>
          </a:xfrm>
          <a:prstGeom prst="rect">
            <a:avLst/>
          </a:prstGeom>
        </p:spPr>
      </p:pic>
    </p:spTree>
    <p:extLst>
      <p:ext uri="{BB962C8B-B14F-4D97-AF65-F5344CB8AC3E}">
        <p14:creationId xmlns:p14="http://schemas.microsoft.com/office/powerpoint/2010/main" val="384597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dirty="0" smtClean="0"/>
              <a:t>40</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572896089"/>
              </p:ext>
            </p:extLst>
          </p:nvPr>
        </p:nvGraphicFramePr>
        <p:xfrm>
          <a:off x="353391" y="265043"/>
          <a:ext cx="11452080" cy="32613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tx1"/>
                          </a:solidFill>
                          <a:latin typeface="Georgia"/>
                        </a:rPr>
                        <a:t>2.1 The student will use oral communication skills.</a:t>
                      </a:r>
                      <a:endParaRPr lang="en-US" sz="1400" b="0" i="0" u="none" strike="noStrike" noProof="0" dirty="0">
                        <a:solidFill>
                          <a:schemeClr val="tx1"/>
                        </a:solidFill>
                        <a:latin typeface="Georgia"/>
                      </a:endParaRPr>
                    </a:p>
                    <a:p>
                      <a:pPr marL="0" marR="0" lvl="0" indent="0" algn="l" rtl="0" eaLnBrk="1" fontAlgn="auto" latinLnBrk="0" hangingPunct="1">
                        <a:lnSpc>
                          <a:spcPct val="100000"/>
                        </a:lnSpc>
                        <a:spcBef>
                          <a:spcPts val="0"/>
                        </a:spcBef>
                        <a:spcAft>
                          <a:spcPts val="0"/>
                        </a:spcAft>
                        <a:buClrTx/>
                        <a:buSzTx/>
                        <a:buNone/>
                      </a:pPr>
                      <a:r>
                        <a:rPr lang="en-US" sz="1100" b="0" i="0" u="none" strike="noStrike" noProof="0" dirty="0">
                          <a:solidFill>
                            <a:schemeClr val="accent1"/>
                          </a:solidFill>
                          <a:latin typeface="Georgia"/>
                        </a:rPr>
                        <a:t>m.      Create a simple presentation using multimodal tools. </a:t>
                      </a:r>
                      <a:endParaRPr lang="en-US" sz="1100" dirty="0">
                        <a:solidFill>
                          <a:schemeClr val="accent1"/>
                        </a:solidFill>
                        <a:latin typeface="Georgia"/>
                      </a:endParaRPr>
                    </a:p>
                    <a:p>
                      <a:pPr lvl="0" algn="l">
                        <a:lnSpc>
                          <a:spcPct val="100000"/>
                        </a:lnSpc>
                        <a:spcBef>
                          <a:spcPts val="0"/>
                        </a:spcBef>
                        <a:spcAft>
                          <a:spcPts val="0"/>
                        </a:spcAft>
                        <a:buNone/>
                      </a:pPr>
                      <a:br>
                        <a:rPr lang="en-US" sz="1400" b="0" i="0" u="none" strike="noStrike" noProof="0" dirty="0">
                          <a:solidFill>
                            <a:srgbClr val="000000"/>
                          </a:solidFill>
                          <a:latin typeface="Times New Roman"/>
                        </a:rPr>
                      </a:br>
                      <a:br>
                        <a:rPr lang="en-US" dirty="0">
                          <a:effectLst/>
                          <a:highlight>
                            <a:srgbClr val="FFFFFF"/>
                          </a:highlight>
                        </a:rPr>
                      </a:b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2.C.3 Integrating Multimodal Literacies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200" b="0" i="0" u="none" strike="noStrike" noProof="0" dirty="0">
                          <a:solidFill>
                            <a:schemeClr val="accent1"/>
                          </a:solidFill>
                          <a:effectLst/>
                          <a:highlight>
                            <a:srgbClr val="FFFFFF"/>
                          </a:highlight>
                          <a:latin typeface="Georgia"/>
                        </a:rPr>
                        <a:t>Create a simple presentation using multimodal tools that enhance the topic or presentation. </a:t>
                      </a:r>
                      <a:endParaRPr lang="en-US" dirty="0">
                        <a:solidFill>
                          <a:schemeClr val="accent1"/>
                        </a:solidFill>
                        <a:latin typeface="Georgia"/>
                      </a:endParaRPr>
                    </a:p>
                    <a:p>
                      <a:pPr lvl="0" algn="l">
                        <a:lnSpc>
                          <a:spcPct val="100000"/>
                        </a:lnSpc>
                        <a:spcBef>
                          <a:spcPts val="0"/>
                        </a:spcBef>
                        <a:spcAft>
                          <a:spcPts val="0"/>
                        </a:spcAft>
                        <a:buClr>
                          <a:srgbClr val="003C71"/>
                        </a:buClr>
                        <a:buAutoNum type="romanLcPeriod"/>
                      </a:pPr>
                      <a:endParaRPr lang="en-US" dirty="0">
                        <a:solidFill>
                          <a:schemeClr val="accent1"/>
                        </a:solidFill>
                        <a:latin typeface="Georgia"/>
                      </a:endParaRPr>
                    </a:p>
                    <a:p>
                      <a:pPr lvl="0" indent="0" algn="l">
                        <a:lnSpc>
                          <a:spcPct val="100000"/>
                        </a:lnSpc>
                        <a:spcBef>
                          <a:spcPts val="0"/>
                        </a:spcBef>
                        <a:spcAft>
                          <a:spcPts val="0"/>
                        </a:spcAft>
                        <a:buClr>
                          <a:srgbClr val="003C71"/>
                        </a:buClr>
                        <a:buNone/>
                      </a:pP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260" y="2953146"/>
            <a:ext cx="11457211" cy="1107996"/>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b="1" u="sng" dirty="0">
              <a:solidFill>
                <a:srgbClr val="FFFFFF"/>
              </a:solidFill>
              <a:latin typeface="Georgia"/>
              <a:ea typeface="+mn-lt"/>
              <a:cs typeface="+mn-lt"/>
            </a:endParaRPr>
          </a:p>
          <a:p>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endParaRPr lang="en-US" dirty="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2.C.3 A- Addresses skills from 2.1m in the 2017 English Standards of Learning. </a:t>
            </a:r>
            <a:endParaRPr lang="en-US" dirty="0">
              <a:latin typeface="Georgia"/>
              <a:ea typeface="+mn-lt"/>
              <a:cs typeface="+mn-lt"/>
            </a:endParaRPr>
          </a:p>
          <a:p>
            <a:endParaRPr lang="en-US" dirty="0">
              <a:cs typeface="Calibri"/>
            </a:endParaRPr>
          </a:p>
        </p:txBody>
      </p:sp>
      <p:pic>
        <p:nvPicPr>
          <p:cNvPr id="2" name="Recorded Sound">
            <a:hlinkClick r:id="" action="ppaction://media"/>
            <a:extLst>
              <a:ext uri="{FF2B5EF4-FFF2-40B4-BE49-F238E27FC236}">
                <a16:creationId xmlns:a16="http://schemas.microsoft.com/office/drawing/2014/main" id="{CE105DD0-5170-498C-8F71-CB3B8371F6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460" y="48338"/>
            <a:ext cx="609600" cy="609600"/>
          </a:xfrm>
          <a:prstGeom prst="rect">
            <a:avLst/>
          </a:prstGeom>
        </p:spPr>
      </p:pic>
    </p:spTree>
    <p:extLst>
      <p:ext uri="{BB962C8B-B14F-4D97-AF65-F5344CB8AC3E}">
        <p14:creationId xmlns:p14="http://schemas.microsoft.com/office/powerpoint/2010/main" val="119497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Research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dirty="0" smtClean="0"/>
              <a:t>41</a:t>
            </a:fld>
            <a:endParaRPr lang="en-US"/>
          </a:p>
        </p:txBody>
      </p:sp>
      <p:pic>
        <p:nvPicPr>
          <p:cNvPr id="5" name="Recorded Sound">
            <a:hlinkClick r:id="" action="ppaction://media"/>
            <a:extLst>
              <a:ext uri="{FF2B5EF4-FFF2-40B4-BE49-F238E27FC236}">
                <a16:creationId xmlns:a16="http://schemas.microsoft.com/office/drawing/2014/main" id="{9DFF5353-214E-4419-9DAF-96FCA5FD57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2250" y="254876"/>
            <a:ext cx="609600" cy="609600"/>
          </a:xfrm>
          <a:prstGeom prst="rect">
            <a:avLst/>
          </a:prstGeom>
        </p:spPr>
      </p:pic>
    </p:spTree>
    <p:extLst>
      <p:ext uri="{BB962C8B-B14F-4D97-AF65-F5344CB8AC3E}">
        <p14:creationId xmlns:p14="http://schemas.microsoft.com/office/powerpoint/2010/main" val="348717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42</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764791221"/>
              </p:ext>
            </p:extLst>
          </p:nvPr>
        </p:nvGraphicFramePr>
        <p:xfrm>
          <a:off x="353391" y="265043"/>
          <a:ext cx="11452080" cy="435864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latin typeface="Georgia"/>
                        </a:rPr>
                        <a:t>2.12 The student will conduct research by using available resources to gather information and answer questions to complete a research project.</a:t>
                      </a:r>
                      <a:endParaRPr lang="en-US" dirty="0">
                        <a:solidFill>
                          <a:schemeClr val="accent1"/>
                        </a:solidFill>
                        <a:latin typeface="Georgia"/>
                      </a:endParaRPr>
                    </a:p>
                    <a:p>
                      <a:pPr marL="228600" lvl="0" indent="-228600" algn="l">
                        <a:lnSpc>
                          <a:spcPct val="100000"/>
                        </a:lnSpc>
                        <a:spcBef>
                          <a:spcPts val="0"/>
                        </a:spcBef>
                        <a:spcAft>
                          <a:spcPts val="0"/>
                        </a:spcAft>
                        <a:buAutoNum type="alphaLcParenR"/>
                      </a:pPr>
                      <a:r>
                        <a:rPr lang="en-US" sz="1200" b="0" i="0" u="none" strike="noStrike" noProof="0" dirty="0">
                          <a:solidFill>
                            <a:schemeClr val="accent1"/>
                          </a:solidFill>
                          <a:latin typeface="Georgia"/>
                        </a:rPr>
                        <a:t>Generate topics of interest. </a:t>
                      </a:r>
                    </a:p>
                    <a:p>
                      <a:pPr marL="231775" lvl="0" indent="-231775" algn="l">
                        <a:lnSpc>
                          <a:spcPct val="100000"/>
                        </a:lnSpc>
                        <a:spcBef>
                          <a:spcPts val="0"/>
                        </a:spcBef>
                        <a:spcAft>
                          <a:spcPts val="0"/>
                        </a:spcAft>
                        <a:buAutoNum type="alphaLcParenR"/>
                      </a:pPr>
                      <a:r>
                        <a:rPr lang="en-US" sz="1200" b="0" i="0" u="none" strike="noStrike" noProof="0" dirty="0">
                          <a:solidFill>
                            <a:schemeClr val="accent1"/>
                          </a:solidFill>
                          <a:latin typeface="Georgia"/>
                        </a:rPr>
                        <a:t>Generate questions to gather information. </a:t>
                      </a:r>
                    </a:p>
                    <a:p>
                      <a:pPr marL="231775" lvl="0" indent="-231775" algn="l">
                        <a:lnSpc>
                          <a:spcPct val="100000"/>
                        </a:lnSpc>
                        <a:spcBef>
                          <a:spcPts val="0"/>
                        </a:spcBef>
                        <a:spcAft>
                          <a:spcPts val="0"/>
                        </a:spcAft>
                        <a:buAutoNum type="alphaLcParenR"/>
                      </a:pPr>
                      <a:r>
                        <a:rPr lang="en-US" sz="1200" b="0" i="0" u="none" strike="noStrike" noProof="0" dirty="0">
                          <a:solidFill>
                            <a:schemeClr val="accent1"/>
                          </a:solidFill>
                          <a:latin typeface="Georgia"/>
                        </a:rPr>
                        <a:t>Identify pictures, texts, people, or media as sources of information. </a:t>
                      </a:r>
                    </a:p>
                    <a:p>
                      <a:pPr marL="231775" lvl="0" indent="-231775" algn="l">
                        <a:lnSpc>
                          <a:spcPct val="100000"/>
                        </a:lnSpc>
                        <a:spcBef>
                          <a:spcPts val="0"/>
                        </a:spcBef>
                        <a:spcAft>
                          <a:spcPts val="0"/>
                        </a:spcAft>
                        <a:buAutoNum type="alphaLcParenR"/>
                      </a:pPr>
                      <a:r>
                        <a:rPr lang="en-US" sz="1200" b="0" i="0" u="none" strike="noStrike" noProof="0" dirty="0">
                          <a:solidFill>
                            <a:schemeClr val="accent1"/>
                          </a:solidFill>
                          <a:latin typeface="Georgia"/>
                        </a:rPr>
                        <a:t>Find information form provided sources. </a:t>
                      </a:r>
                    </a:p>
                    <a:p>
                      <a:pPr marL="231775" lvl="0" indent="-231775" algn="l">
                        <a:lnSpc>
                          <a:spcPct val="100000"/>
                        </a:lnSpc>
                        <a:spcBef>
                          <a:spcPts val="0"/>
                        </a:spcBef>
                        <a:spcAft>
                          <a:spcPts val="0"/>
                        </a:spcAft>
                        <a:buAutoNum type="alphaLcParenR"/>
                      </a:pPr>
                      <a:r>
                        <a:rPr lang="en-US" sz="1200" b="0" i="0" u="none" strike="noStrike" noProof="0" dirty="0">
                          <a:solidFill>
                            <a:schemeClr val="accent1"/>
                          </a:solidFill>
                          <a:latin typeface="Georgia"/>
                        </a:rPr>
                        <a:t>Organize information in writing or a visual display. </a:t>
                      </a:r>
                    </a:p>
                    <a:p>
                      <a:pPr marL="231775" lvl="0" indent="-231775" algn="l">
                        <a:lnSpc>
                          <a:spcPct val="100000"/>
                        </a:lnSpc>
                        <a:spcBef>
                          <a:spcPts val="0"/>
                        </a:spcBef>
                        <a:spcAft>
                          <a:spcPts val="0"/>
                        </a:spcAft>
                        <a:buAutoNum type="alphaLcParenR"/>
                      </a:pPr>
                      <a:r>
                        <a:rPr lang="en-US" sz="1200" b="0" i="0" u="none" strike="noStrike" noProof="0" dirty="0">
                          <a:solidFill>
                            <a:schemeClr val="accent1"/>
                          </a:solidFill>
                          <a:latin typeface="Georgia"/>
                        </a:rPr>
                        <a:t>Describe difference between plagiarism and using ow</a:t>
                      </a:r>
                      <a:r>
                        <a:rPr lang="en-US" sz="1100" b="0" i="0" u="none" strike="noStrike" noProof="0" dirty="0">
                          <a:solidFill>
                            <a:schemeClr val="accent1"/>
                          </a:solidFill>
                          <a:latin typeface="Georgia"/>
                        </a:rPr>
                        <a:t>n words. </a:t>
                      </a:r>
                      <a:endParaRPr lang="en-US" dirty="0">
                        <a:solidFill>
                          <a:schemeClr val="accent1"/>
                        </a:solidFill>
                        <a:latin typeface="Georgia"/>
                      </a:endParaRPr>
                    </a:p>
                    <a:p>
                      <a:pPr lvl="0" algn="l">
                        <a:lnSpc>
                          <a:spcPct val="100000"/>
                        </a:lnSpc>
                        <a:spcBef>
                          <a:spcPts val="0"/>
                        </a:spcBef>
                        <a:spcAft>
                          <a:spcPts val="0"/>
                        </a:spcAft>
                        <a:buNone/>
                      </a:pPr>
                      <a:br>
                        <a:rPr lang="en-US" dirty="0"/>
                      </a:br>
                      <a:endParaRPr lang="en-US" dirty="0">
                        <a:solidFill>
                          <a:schemeClr val="accent1"/>
                        </a:solidFill>
                        <a:latin typeface="Georgia"/>
                      </a:endParaRPr>
                    </a:p>
                    <a:p>
                      <a:pPr lvl="0" algn="l">
                        <a:lnSpc>
                          <a:spcPct val="100000"/>
                        </a:lnSpc>
                        <a:spcBef>
                          <a:spcPts val="0"/>
                        </a:spcBef>
                        <a:spcAft>
                          <a:spcPts val="0"/>
                        </a:spcAft>
                        <a:buNone/>
                      </a:pPr>
                      <a:br>
                        <a:rPr lang="en-US" sz="1100" b="0" i="0" u="none" strike="noStrike" noProof="0" dirty="0">
                          <a:solidFill>
                            <a:srgbClr val="000000"/>
                          </a:solidFill>
                          <a:latin typeface="Times New Roman"/>
                        </a:rPr>
                      </a:br>
                      <a:br>
                        <a:rPr lang="en-US" sz="1100" b="0" i="0" u="none" strike="noStrike" noProof="0" dirty="0">
                          <a:solidFill>
                            <a:srgbClr val="000000"/>
                          </a:solidFill>
                          <a:latin typeface="Times New Roman"/>
                        </a:rPr>
                      </a:br>
                      <a:br>
                        <a:rPr lang="en-US" dirty="0"/>
                      </a:br>
                      <a:endParaRPr lang="en-US" dirty="0">
                        <a:solidFill>
                          <a:schemeClr val="accent1"/>
                        </a:solidFill>
                        <a:effectLst/>
                        <a:highlight>
                          <a:srgbClr val="FFFFFF"/>
                        </a:highlight>
                        <a:latin typeface="Georgia"/>
                      </a:endParaRPr>
                    </a:p>
                    <a:p>
                      <a:pPr lvl="0">
                        <a:buNone/>
                      </a:pPr>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2.R.1 Evaluation and Synthesis of Information </a:t>
                      </a:r>
                      <a:endParaRPr lang="en-US" dirty="0">
                        <a:solidFill>
                          <a:schemeClr val="accent1"/>
                        </a:solidFill>
                        <a:latin typeface="Georgia"/>
                      </a:endParaRPr>
                    </a:p>
                    <a:p>
                      <a:pPr marL="285750" lvl="0" indent="-285750" algn="l">
                        <a:lnSpc>
                          <a:spcPct val="100000"/>
                        </a:lnSpc>
                        <a:spcBef>
                          <a:spcPts val="0"/>
                        </a:spcBef>
                        <a:spcAft>
                          <a:spcPts val="0"/>
                        </a:spcAft>
                        <a:buAutoNum type="alphaUcPeriod"/>
                      </a:pPr>
                      <a:r>
                        <a:rPr lang="en-US" sz="1200" b="0" i="0" u="none" strike="noStrike" noProof="0" dirty="0">
                          <a:solidFill>
                            <a:schemeClr val="accent1"/>
                          </a:solidFill>
                          <a:effectLst/>
                          <a:highlight>
                            <a:srgbClr val="FFFFFF"/>
                          </a:highlight>
                          <a:latin typeface="Georgia"/>
                        </a:rPr>
                        <a:t>Identify a topic and generate questions to explore the topic. </a:t>
                      </a:r>
                    </a:p>
                    <a:p>
                      <a:pPr marL="285750" lvl="0" indent="-285750" algn="l">
                        <a:lnSpc>
                          <a:spcPct val="100000"/>
                        </a:lnSpc>
                        <a:spcBef>
                          <a:spcPts val="0"/>
                        </a:spcBef>
                        <a:spcAft>
                          <a:spcPts val="0"/>
                        </a:spcAft>
                        <a:buAutoNum type="alphaUcPeriod"/>
                      </a:pPr>
                      <a:r>
                        <a:rPr lang="en-US" sz="1200" b="0" i="0" u="none" strike="noStrike" noProof="0" dirty="0">
                          <a:solidFill>
                            <a:schemeClr val="accent1"/>
                          </a:solidFill>
                          <a:effectLst/>
                          <a:highlight>
                            <a:srgbClr val="FFFFFF"/>
                          </a:highlight>
                          <a:latin typeface="Georgia"/>
                        </a:rPr>
                        <a:t>Locate information in reference texts, electronic resources, interviews, or provided sources. </a:t>
                      </a:r>
                    </a:p>
                    <a:p>
                      <a:pPr marL="285750" lvl="0" indent="-285750" algn="l">
                        <a:lnSpc>
                          <a:spcPct val="100000"/>
                        </a:lnSpc>
                        <a:spcBef>
                          <a:spcPts val="0"/>
                        </a:spcBef>
                        <a:spcAft>
                          <a:spcPts val="0"/>
                        </a:spcAft>
                        <a:buAutoNum type="alphaUcPeriod"/>
                      </a:pPr>
                      <a:r>
                        <a:rPr lang="en-US" sz="1200" b="0" i="0" u="none" strike="noStrike" noProof="0" dirty="0">
                          <a:solidFill>
                            <a:schemeClr val="accent1"/>
                          </a:solidFill>
                          <a:effectLst/>
                          <a:highlight>
                            <a:srgbClr val="FFFFFF"/>
                          </a:highlight>
                          <a:latin typeface="Georgia"/>
                        </a:rPr>
                        <a:t>Use templates to organize the information collected (e.g., charts, graphs). </a:t>
                      </a:r>
                    </a:p>
                    <a:p>
                      <a:pPr marL="285750" lvl="0" indent="-285750" algn="l">
                        <a:lnSpc>
                          <a:spcPct val="100000"/>
                        </a:lnSpc>
                        <a:spcBef>
                          <a:spcPts val="0"/>
                        </a:spcBef>
                        <a:spcAft>
                          <a:spcPts val="0"/>
                        </a:spcAft>
                        <a:buAutoNum type="alphaUcPeriod"/>
                      </a:pPr>
                      <a:r>
                        <a:rPr lang="en-US" sz="1200" b="0" i="0" u="none" strike="noStrike" noProof="0" dirty="0">
                          <a:solidFill>
                            <a:schemeClr val="accent1"/>
                          </a:solidFill>
                          <a:effectLst/>
                          <a:highlight>
                            <a:srgbClr val="FFFFFF"/>
                          </a:highlight>
                          <a:latin typeface="Georgia"/>
                        </a:rPr>
                        <a:t>Record information on sources using own words, organizing evidence into provided categories. </a:t>
                      </a:r>
                    </a:p>
                    <a:p>
                      <a:pPr marL="285750" lvl="0" indent="-285750" algn="l">
                        <a:lnSpc>
                          <a:spcPct val="100000"/>
                        </a:lnSpc>
                        <a:spcBef>
                          <a:spcPts val="0"/>
                        </a:spcBef>
                        <a:spcAft>
                          <a:spcPts val="0"/>
                        </a:spcAft>
                        <a:buAutoNum type="alphaUcPeriod"/>
                      </a:pPr>
                      <a:r>
                        <a:rPr lang="en-US" sz="1200" b="0" i="0" u="none" strike="noStrike" noProof="0" dirty="0">
                          <a:solidFill>
                            <a:schemeClr val="accent1"/>
                          </a:solidFill>
                          <a:effectLst/>
                          <a:highlight>
                            <a:srgbClr val="FFFFFF"/>
                          </a:highlight>
                          <a:latin typeface="Georgia"/>
                        </a:rPr>
                        <a:t>Share information orally in writing, or through visual display, avoiding plagiarism and using own words. </a:t>
                      </a:r>
                      <a:endParaRPr lang="en-US" dirty="0">
                        <a:solidFill>
                          <a:schemeClr val="accent1"/>
                        </a:solidFill>
                        <a:latin typeface="Georgia"/>
                      </a:endParaRPr>
                    </a:p>
                    <a:p>
                      <a:pPr lvl="0" algn="l">
                        <a:lnSpc>
                          <a:spcPct val="100000"/>
                        </a:lnSpc>
                        <a:spcBef>
                          <a:spcPts val="0"/>
                        </a:spcBef>
                        <a:spcAft>
                          <a:spcPts val="0"/>
                        </a:spcAft>
                        <a:buClr>
                          <a:srgbClr val="003C71"/>
                        </a:buClr>
                        <a:buAutoNum type="romanLcPeriod"/>
                      </a:pP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p>
                      <a:pPr lvl="0" indent="0" algn="l">
                        <a:lnSpc>
                          <a:spcPct val="100000"/>
                        </a:lnSpc>
                        <a:spcBef>
                          <a:spcPts val="0"/>
                        </a:spcBef>
                        <a:spcAft>
                          <a:spcPts val="0"/>
                        </a:spcAft>
                        <a:buNone/>
                      </a:pPr>
                      <a:endParaRPr lang="en-US" dirty="0">
                        <a:solidFill>
                          <a:schemeClr val="accent1"/>
                        </a:solidFill>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3491893"/>
            <a:ext cx="11457211" cy="2123658"/>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b="1" u="sng" dirty="0">
              <a:solidFill>
                <a:srgbClr val="FFFFFF"/>
              </a:solidFill>
              <a:latin typeface="Georgia"/>
              <a:ea typeface="+mn-lt"/>
              <a:cs typeface="+mn-lt"/>
            </a:endParaRPr>
          </a:p>
          <a:p>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endParaRPr lang="en-US" dirty="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2.R.1 A- Combines skills addressed in 2.12a/b in the 2017 English Standards of Learning.</a:t>
            </a:r>
          </a:p>
          <a:p>
            <a:pPr marL="285750" indent="-285750">
              <a:buFont typeface="Arial"/>
              <a:buChar char="•"/>
            </a:pPr>
            <a:r>
              <a:rPr lang="en-US" sz="1600" b="1" dirty="0">
                <a:solidFill>
                  <a:srgbClr val="FFFFFF"/>
                </a:solidFill>
                <a:latin typeface="Georgia"/>
                <a:ea typeface="+mn-lt"/>
                <a:cs typeface="+mn-lt"/>
              </a:rPr>
              <a:t>2.R.1 B- Combines skills addressed in 2.12c/d in the 2017 English Standards of Learning. </a:t>
            </a:r>
          </a:p>
          <a:p>
            <a:pPr marL="285750" indent="-285750">
              <a:buFont typeface="Arial"/>
              <a:buChar char="•"/>
            </a:pPr>
            <a:r>
              <a:rPr lang="en-US" sz="1600" b="1" dirty="0">
                <a:solidFill>
                  <a:srgbClr val="FFFFFF"/>
                </a:solidFill>
                <a:latin typeface="Georgia"/>
                <a:ea typeface="+mn-lt"/>
                <a:cs typeface="+mn-lt"/>
              </a:rPr>
              <a:t>2.R.1 C- Added to increase rigor.  </a:t>
            </a:r>
          </a:p>
          <a:p>
            <a:pPr marL="285750" indent="-285750">
              <a:buFont typeface="Arial"/>
              <a:buChar char="•"/>
            </a:pPr>
            <a:r>
              <a:rPr lang="en-US" sz="1600" b="1" dirty="0">
                <a:solidFill>
                  <a:srgbClr val="FFFFFF"/>
                </a:solidFill>
                <a:latin typeface="Georgia"/>
                <a:ea typeface="+mn-lt"/>
                <a:cs typeface="+mn-lt"/>
              </a:rPr>
              <a:t>2.R.1 D- Addresses skills in 2.12e in the 2017 English Standards of Learning. </a:t>
            </a:r>
          </a:p>
          <a:p>
            <a:pPr marL="285750" indent="-285750">
              <a:buFont typeface="Arial"/>
              <a:buChar char="•"/>
            </a:pPr>
            <a:r>
              <a:rPr lang="en-US" sz="1600" b="1" dirty="0">
                <a:solidFill>
                  <a:srgbClr val="FFFFFF"/>
                </a:solidFill>
                <a:latin typeface="Georgia"/>
                <a:ea typeface="+mn-lt"/>
                <a:cs typeface="+mn-lt"/>
              </a:rPr>
              <a:t>2.R.1 E- Addresses skills in 2.12f in the 2017 English Standards of Learning. </a:t>
            </a:r>
            <a:endParaRPr lang="en-US" dirty="0">
              <a:latin typeface="Georgia"/>
              <a:ea typeface="+mn-lt"/>
              <a:cs typeface="+mn-lt"/>
            </a:endParaRPr>
          </a:p>
          <a:p>
            <a:pPr>
              <a:buFont typeface="Arial,Sans-Serif"/>
              <a:buChar char="•"/>
            </a:pPr>
            <a:endParaRPr lang="en-US" dirty="0"/>
          </a:p>
        </p:txBody>
      </p:sp>
      <p:pic>
        <p:nvPicPr>
          <p:cNvPr id="2" name="Recorded Sound">
            <a:hlinkClick r:id="" action="ppaction://media"/>
            <a:extLst>
              <a:ext uri="{FF2B5EF4-FFF2-40B4-BE49-F238E27FC236}">
                <a16:creationId xmlns:a16="http://schemas.microsoft.com/office/drawing/2014/main" id="{23F1D2AF-CB4C-40EB-82F8-8C3F735633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593" y="0"/>
            <a:ext cx="609600" cy="609600"/>
          </a:xfrm>
          <a:prstGeom prst="rect">
            <a:avLst/>
          </a:prstGeom>
        </p:spPr>
      </p:pic>
    </p:spTree>
    <p:extLst>
      <p:ext uri="{BB962C8B-B14F-4D97-AF65-F5344CB8AC3E}">
        <p14:creationId xmlns:p14="http://schemas.microsoft.com/office/powerpoint/2010/main" val="385657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5B8AD4-CAB7-3691-1F9E-F5C6D3BB896F}"/>
              </a:ext>
            </a:extLst>
          </p:cNvPr>
          <p:cNvSpPr>
            <a:spLocks noGrp="1"/>
          </p:cNvSpPr>
          <p:nvPr>
            <p:ph type="sldNum" sz="quarter" idx="12"/>
          </p:nvPr>
        </p:nvSpPr>
        <p:spPr/>
        <p:txBody>
          <a:bodyPr/>
          <a:lstStyle/>
          <a:p>
            <a:fld id="{B2102BAA-C61A-4A39-BDF1-4340D572B82C}" type="slidenum">
              <a:rPr lang="en-US" smtClean="0"/>
              <a:t>43</a:t>
            </a:fld>
            <a:endParaRPr lang="en-US"/>
          </a:p>
        </p:txBody>
      </p:sp>
      <p:sp>
        <p:nvSpPr>
          <p:cNvPr id="5" name="Content Placeholder 4">
            <a:extLst>
              <a:ext uri="{FF2B5EF4-FFF2-40B4-BE49-F238E27FC236}">
                <a16:creationId xmlns:a16="http://schemas.microsoft.com/office/drawing/2014/main" id="{7FD27F13-2CA7-9F1A-CAE0-339F8BEA7C72}"/>
              </a:ext>
            </a:extLst>
          </p:cNvPr>
          <p:cNvSpPr>
            <a:spLocks noGrp="1"/>
          </p:cNvSpPr>
          <p:nvPr>
            <p:ph idx="1"/>
          </p:nvPr>
        </p:nvSpPr>
        <p:spPr/>
        <p:txBody>
          <a:bodyPr vert="horz" lIns="91440" tIns="45720" rIns="91440" bIns="45720" rtlCol="0" anchor="t">
            <a:normAutofit/>
          </a:bodyPr>
          <a:lstStyle/>
          <a:p>
            <a:r>
              <a:rPr lang="en-US">
                <a:latin typeface="Georgia"/>
                <a:cs typeface="Calibri"/>
              </a:rPr>
              <a:t>The revisions made in the 2024 </a:t>
            </a:r>
            <a:r>
              <a:rPr lang="en-US" i="1">
                <a:latin typeface="Georgia"/>
                <a:cs typeface="Calibri"/>
              </a:rPr>
              <a:t>English Standards of Learning</a:t>
            </a:r>
            <a:r>
              <a:rPr lang="en-US">
                <a:latin typeface="Georgia"/>
                <a:cs typeface="Calibri"/>
              </a:rPr>
              <a:t> will raise academic expectations for students and schools and provide a clear and vertically coherent set of expectations to educators and families. </a:t>
            </a:r>
          </a:p>
          <a:p>
            <a:r>
              <a:rPr lang="en-US">
                <a:latin typeface="Georgia"/>
                <a:cs typeface="Calibri"/>
              </a:rPr>
              <a:t>A focus on Developing Skilled Readers and Building Reading Stamina will ensure that every student is equipped access to educational experience that prepare them for their postsecondary opportunities. </a:t>
            </a:r>
          </a:p>
          <a:p>
            <a:r>
              <a:rPr lang="en-US">
                <a:latin typeface="Georgia"/>
                <a:cs typeface="Calibri"/>
              </a:rPr>
              <a:t>Clear and coherent academic standards allow for common expectations of mastery for students, families, school staff, and assessment designers. </a:t>
            </a:r>
          </a:p>
        </p:txBody>
      </p:sp>
      <p:sp>
        <p:nvSpPr>
          <p:cNvPr id="3" name="Text Placeholder 2">
            <a:extLst>
              <a:ext uri="{FF2B5EF4-FFF2-40B4-BE49-F238E27FC236}">
                <a16:creationId xmlns:a16="http://schemas.microsoft.com/office/drawing/2014/main" id="{3419F43F-A450-F3FA-AAF2-D346A481F4A2}"/>
              </a:ext>
            </a:extLst>
          </p:cNvPr>
          <p:cNvSpPr>
            <a:spLocks noGrp="1"/>
          </p:cNvSpPr>
          <p:nvPr>
            <p:ph type="body" sz="quarter" idx="13"/>
          </p:nvPr>
        </p:nvSpPr>
        <p:spPr/>
        <p:txBody>
          <a:bodyPr vert="horz" lIns="822960" tIns="640080" rIns="91440" bIns="45720" rtlCol="0" anchor="t">
            <a:normAutofit/>
          </a:bodyPr>
          <a:lstStyle/>
          <a:p>
            <a:r>
              <a:rPr lang="en-US"/>
              <a:t>Best in Class- Standards of Learning </a:t>
            </a:r>
          </a:p>
        </p:txBody>
      </p:sp>
      <p:pic>
        <p:nvPicPr>
          <p:cNvPr id="6" name="Recorded Sound">
            <a:hlinkClick r:id="" action="ppaction://media"/>
            <a:extLst>
              <a:ext uri="{FF2B5EF4-FFF2-40B4-BE49-F238E27FC236}">
                <a16:creationId xmlns:a16="http://schemas.microsoft.com/office/drawing/2014/main" id="{9525553E-6CE7-433F-BCD1-6A11C60011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71437"/>
            <a:ext cx="609600" cy="609600"/>
          </a:xfrm>
          <a:prstGeom prst="rect">
            <a:avLst/>
          </a:prstGeom>
        </p:spPr>
      </p:pic>
    </p:spTree>
    <p:extLst>
      <p:ext uri="{BB962C8B-B14F-4D97-AF65-F5344CB8AC3E}">
        <p14:creationId xmlns:p14="http://schemas.microsoft.com/office/powerpoint/2010/main" val="285633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60B75-021C-4F10-958E-3DFBF2FE34BC}"/>
              </a:ext>
            </a:extLst>
          </p:cNvPr>
          <p:cNvSpPr>
            <a:spLocks noGrp="1"/>
          </p:cNvSpPr>
          <p:nvPr>
            <p:ph type="title"/>
          </p:nvPr>
        </p:nvSpPr>
        <p:spPr>
          <a:xfrm>
            <a:off x="288945" y="3321586"/>
            <a:ext cx="4483080" cy="1600200"/>
          </a:xfrm>
        </p:spPr>
        <p:txBody>
          <a:bodyPr>
            <a:normAutofit fontScale="90000"/>
          </a:bodyPr>
          <a:lstStyle/>
          <a:p>
            <a:r>
              <a:rPr lang="en-US"/>
              <a:t>Questions? </a:t>
            </a:r>
            <a:br>
              <a:rPr lang="en-US"/>
            </a:br>
            <a:br>
              <a:rPr lang="en-US"/>
            </a:br>
            <a:r>
              <a:rPr lang="en-US"/>
              <a:t>Reach out to the VDOE English Team</a:t>
            </a:r>
            <a:br>
              <a:rPr lang="en-US"/>
            </a:br>
            <a:br>
              <a:rPr lang="en-US"/>
            </a:br>
            <a:r>
              <a:rPr lang="en-US" sz="2000">
                <a:hlinkClick r:id="rId5"/>
              </a:rPr>
              <a:t>VDOE.English@doe.virginia.gov</a:t>
            </a:r>
            <a:r>
              <a:rPr lang="en-US" sz="2000"/>
              <a:t> </a:t>
            </a:r>
          </a:p>
        </p:txBody>
      </p:sp>
      <p:pic>
        <p:nvPicPr>
          <p:cNvPr id="7" name="Picture Placeholder 6">
            <a:extLst>
              <a:ext uri="{FF2B5EF4-FFF2-40B4-BE49-F238E27FC236}">
                <a16:creationId xmlns:a16="http://schemas.microsoft.com/office/drawing/2014/main" id="{E833FF40-CCC0-3B4C-5BBF-B06DBD21E8A2}"/>
              </a:ext>
            </a:extLst>
          </p:cNvPr>
          <p:cNvPicPr>
            <a:picLocks noGrp="1" noChangeAspect="1"/>
          </p:cNvPicPr>
          <p:nvPr>
            <p:ph type="pic" idx="1"/>
          </p:nvPr>
        </p:nvPicPr>
        <p:blipFill rotWithShape="1">
          <a:blip r:embed="rId6">
            <a:extLst>
              <a:ext uri="{28A0092B-C50C-407E-A947-70E740481C1C}">
                <a14:useLocalDpi xmlns:a14="http://schemas.microsoft.com/office/drawing/2010/main"/>
              </a:ext>
            </a:extLst>
          </a:blip>
          <a:srcRect/>
          <a:stretch/>
        </p:blipFill>
        <p:spPr>
          <a:xfrm>
            <a:off x="5180012" y="786151"/>
            <a:ext cx="6172200" cy="5285697"/>
          </a:xfrm>
        </p:spPr>
      </p:pic>
      <p:sp>
        <p:nvSpPr>
          <p:cNvPr id="5" name="Slide Number Placeholder 4">
            <a:extLst>
              <a:ext uri="{FF2B5EF4-FFF2-40B4-BE49-F238E27FC236}">
                <a16:creationId xmlns:a16="http://schemas.microsoft.com/office/drawing/2014/main" id="{8EFE87F2-9C3C-D344-BCEF-2C14753D88A3}"/>
              </a:ext>
            </a:extLst>
          </p:cNvPr>
          <p:cNvSpPr>
            <a:spLocks noGrp="1"/>
          </p:cNvSpPr>
          <p:nvPr>
            <p:ph type="sldNum" sz="quarter" idx="12"/>
          </p:nvPr>
        </p:nvSpPr>
        <p:spPr/>
        <p:txBody>
          <a:bodyPr/>
          <a:lstStyle/>
          <a:p>
            <a:fld id="{B2102BAA-C61A-4A39-BDF1-4340D572B82C}" type="slidenum">
              <a:rPr lang="en-US" smtClean="0"/>
              <a:t>44</a:t>
            </a:fld>
            <a:endParaRPr lang="en-US"/>
          </a:p>
        </p:txBody>
      </p:sp>
      <p:pic>
        <p:nvPicPr>
          <p:cNvPr id="3" name="Recorded Sound">
            <a:hlinkClick r:id="" action="ppaction://media"/>
            <a:extLst>
              <a:ext uri="{FF2B5EF4-FFF2-40B4-BE49-F238E27FC236}">
                <a16:creationId xmlns:a16="http://schemas.microsoft.com/office/drawing/2014/main" id="{2645B9FA-89DE-4F94-AC9F-9A312BC0EEC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0188" y="176551"/>
            <a:ext cx="609600" cy="609600"/>
          </a:xfrm>
          <a:prstGeom prst="rect">
            <a:avLst/>
          </a:prstGeom>
        </p:spPr>
      </p:pic>
    </p:spTree>
    <p:extLst>
      <p:ext uri="{BB962C8B-B14F-4D97-AF65-F5344CB8AC3E}">
        <p14:creationId xmlns:p14="http://schemas.microsoft.com/office/powerpoint/2010/main" val="329030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5183C3-4EFD-C564-D0EE-14324CA3B702}"/>
              </a:ext>
            </a:extLst>
          </p:cNvPr>
          <p:cNvSpPr>
            <a:spLocks noGrp="1"/>
          </p:cNvSpPr>
          <p:nvPr>
            <p:ph type="sldNum" sz="quarter" idx="12"/>
          </p:nvPr>
        </p:nvSpPr>
        <p:spPr/>
        <p:txBody>
          <a:bodyPr/>
          <a:lstStyle/>
          <a:p>
            <a:fld id="{B2102BAA-C61A-4A39-BDF1-4340D572B82C}" type="slidenum">
              <a:rPr lang="en-US" smtClean="0"/>
              <a:t>5</a:t>
            </a:fld>
            <a:endParaRPr lang="en-US"/>
          </a:p>
        </p:txBody>
      </p:sp>
      <p:sp>
        <p:nvSpPr>
          <p:cNvPr id="3" name="Content Placeholder 2">
            <a:extLst>
              <a:ext uri="{FF2B5EF4-FFF2-40B4-BE49-F238E27FC236}">
                <a16:creationId xmlns:a16="http://schemas.microsoft.com/office/drawing/2014/main" id="{6CFDC2C7-0670-85F4-9FD2-3A9D15ED3183}"/>
              </a:ext>
            </a:extLst>
          </p:cNvPr>
          <p:cNvSpPr>
            <a:spLocks noGrp="1"/>
          </p:cNvSpPr>
          <p:nvPr>
            <p:ph idx="1"/>
          </p:nvPr>
        </p:nvSpPr>
        <p:spPr/>
        <p:txBody>
          <a:bodyPr vert="horz" lIns="91440" tIns="45720" rIns="91440" bIns="45720" rtlCol="0" anchor="t">
            <a:normAutofit/>
          </a:bodyPr>
          <a:lstStyle/>
          <a:p>
            <a:r>
              <a:rPr lang="en-US" sz="3000">
                <a:solidFill>
                  <a:srgbClr val="000000"/>
                </a:solidFill>
                <a:latin typeface="Georgia"/>
                <a:ea typeface="+mn-lt"/>
                <a:cs typeface="+mn-lt"/>
              </a:rPr>
              <a:t>Highlighted and provided clarity on the expectations for foundational literacy skills. </a:t>
            </a:r>
            <a:endParaRPr lang="en-US">
              <a:latin typeface="Georgia"/>
              <a:cs typeface="Calibri"/>
            </a:endParaRPr>
          </a:p>
          <a:p>
            <a:r>
              <a:rPr lang="en-US" sz="3000">
                <a:solidFill>
                  <a:srgbClr val="000000"/>
                </a:solidFill>
                <a:latin typeface="Georgia"/>
                <a:ea typeface="+mn-lt"/>
                <a:cs typeface="+mn-lt"/>
              </a:rPr>
              <a:t>Addition of the Developing Skilled Readers and Building Reading Stamina Strand. </a:t>
            </a:r>
            <a:endParaRPr lang="en-US">
              <a:latin typeface="Georgia"/>
            </a:endParaRPr>
          </a:p>
          <a:p>
            <a:r>
              <a:rPr lang="en-US" sz="3000">
                <a:solidFill>
                  <a:srgbClr val="000000"/>
                </a:solidFill>
                <a:latin typeface="Georgia"/>
                <a:ea typeface="+mn-lt"/>
                <a:cs typeface="+mn-lt"/>
              </a:rPr>
              <a:t>Provided clarity for grade level expectations around text complexity. </a:t>
            </a:r>
            <a:endParaRPr lang="en-US">
              <a:latin typeface="Georgia"/>
            </a:endParaRPr>
          </a:p>
          <a:p>
            <a:r>
              <a:rPr lang="en-US" sz="3000">
                <a:solidFill>
                  <a:srgbClr val="000000"/>
                </a:solidFill>
                <a:latin typeface="Georgia"/>
                <a:ea typeface="+mn-lt"/>
                <a:cs typeface="+mn-lt"/>
              </a:rPr>
              <a:t>Ensured coherence within a grade level between the strands, and vertically across grade levels.</a:t>
            </a:r>
            <a:endParaRPr lang="en-US">
              <a:latin typeface="Georgia"/>
            </a:endParaRPr>
          </a:p>
          <a:p>
            <a:endParaRPr lang="en-US">
              <a:cs typeface="Calibri"/>
            </a:endParaRPr>
          </a:p>
        </p:txBody>
      </p:sp>
      <p:sp>
        <p:nvSpPr>
          <p:cNvPr id="4" name="Text Placeholder 3">
            <a:extLst>
              <a:ext uri="{FF2B5EF4-FFF2-40B4-BE49-F238E27FC236}">
                <a16:creationId xmlns:a16="http://schemas.microsoft.com/office/drawing/2014/main" id="{8609C545-340A-C580-6D1A-4BB516FA0431}"/>
              </a:ext>
            </a:extLst>
          </p:cNvPr>
          <p:cNvSpPr>
            <a:spLocks noGrp="1"/>
          </p:cNvSpPr>
          <p:nvPr>
            <p:ph type="body" sz="quarter" idx="13"/>
          </p:nvPr>
        </p:nvSpPr>
        <p:spPr/>
        <p:txBody>
          <a:bodyPr vert="horz" lIns="822960" tIns="640080" rIns="91440" bIns="45720" rtlCol="0" anchor="t">
            <a:normAutofit/>
          </a:bodyPr>
          <a:lstStyle/>
          <a:p>
            <a:r>
              <a:rPr lang="en-US"/>
              <a:t>2024 SOL Notable Changes</a:t>
            </a:r>
          </a:p>
        </p:txBody>
      </p:sp>
      <p:pic>
        <p:nvPicPr>
          <p:cNvPr id="5" name="Recorded Sound">
            <a:hlinkClick r:id="" action="ppaction://media"/>
            <a:extLst>
              <a:ext uri="{FF2B5EF4-FFF2-40B4-BE49-F238E27FC236}">
                <a16:creationId xmlns:a16="http://schemas.microsoft.com/office/drawing/2014/main" id="{3D8B3847-363B-454B-A859-1911403E8D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8676" y="215297"/>
            <a:ext cx="501869" cy="501869"/>
          </a:xfrm>
          <a:prstGeom prst="rect">
            <a:avLst/>
          </a:prstGeom>
        </p:spPr>
      </p:pic>
    </p:spTree>
    <p:extLst>
      <p:ext uri="{BB962C8B-B14F-4D97-AF65-F5344CB8AC3E}">
        <p14:creationId xmlns:p14="http://schemas.microsoft.com/office/powerpoint/2010/main" val="284549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5183C3-4EFD-C564-D0EE-14324CA3B702}"/>
              </a:ext>
            </a:extLst>
          </p:cNvPr>
          <p:cNvSpPr>
            <a:spLocks noGrp="1"/>
          </p:cNvSpPr>
          <p:nvPr>
            <p:ph type="sldNum" sz="quarter" idx="12"/>
          </p:nvPr>
        </p:nvSpPr>
        <p:spPr/>
        <p:txBody>
          <a:bodyPr/>
          <a:lstStyle/>
          <a:p>
            <a:fld id="{B2102BAA-C61A-4A39-BDF1-4340D572B82C}" type="slidenum">
              <a:rPr lang="en-US" smtClean="0"/>
              <a:t>6</a:t>
            </a:fld>
            <a:endParaRPr lang="en-US"/>
          </a:p>
        </p:txBody>
      </p:sp>
      <p:sp>
        <p:nvSpPr>
          <p:cNvPr id="4" name="Text Placeholder 3">
            <a:extLst>
              <a:ext uri="{FF2B5EF4-FFF2-40B4-BE49-F238E27FC236}">
                <a16:creationId xmlns:a16="http://schemas.microsoft.com/office/drawing/2014/main" id="{8609C545-340A-C580-6D1A-4BB516FA0431}"/>
              </a:ext>
            </a:extLst>
          </p:cNvPr>
          <p:cNvSpPr>
            <a:spLocks noGrp="1"/>
          </p:cNvSpPr>
          <p:nvPr>
            <p:ph type="body" sz="quarter" idx="13"/>
          </p:nvPr>
        </p:nvSpPr>
        <p:spPr/>
        <p:txBody>
          <a:bodyPr vert="horz" lIns="822960" tIns="640080" rIns="91440" bIns="45720" rtlCol="0" anchor="t">
            <a:normAutofit/>
          </a:bodyPr>
          <a:lstStyle/>
          <a:p>
            <a:r>
              <a:rPr lang="en-US"/>
              <a:t>Overview of Revisions to the Strands</a:t>
            </a:r>
          </a:p>
        </p:txBody>
      </p:sp>
      <p:graphicFrame>
        <p:nvGraphicFramePr>
          <p:cNvPr id="8" name="Table 7">
            <a:extLst>
              <a:ext uri="{FF2B5EF4-FFF2-40B4-BE49-F238E27FC236}">
                <a16:creationId xmlns:a16="http://schemas.microsoft.com/office/drawing/2014/main" id="{A50A60DC-4361-3E7C-F500-B28CCBF4655D}"/>
              </a:ext>
            </a:extLst>
          </p:cNvPr>
          <p:cNvGraphicFramePr>
            <a:graphicFrameLocks noGrp="1"/>
          </p:cNvGraphicFramePr>
          <p:nvPr>
            <p:extLst>
              <p:ext uri="{D42A27DB-BD31-4B8C-83A1-F6EECF244321}">
                <p14:modId xmlns:p14="http://schemas.microsoft.com/office/powerpoint/2010/main" val="1096494644"/>
              </p:ext>
            </p:extLst>
          </p:nvPr>
        </p:nvGraphicFramePr>
        <p:xfrm>
          <a:off x="261556" y="1312630"/>
          <a:ext cx="11670626" cy="5400875"/>
        </p:xfrm>
        <a:graphic>
          <a:graphicData uri="http://schemas.openxmlformats.org/drawingml/2006/table">
            <a:tbl>
              <a:tblPr bandRow="1">
                <a:tableStyleId>{5C22544A-7EE6-4342-B048-85BDC9FD1C3A}</a:tableStyleId>
              </a:tblPr>
              <a:tblGrid>
                <a:gridCol w="5835313">
                  <a:extLst>
                    <a:ext uri="{9D8B030D-6E8A-4147-A177-3AD203B41FA5}">
                      <a16:colId xmlns:a16="http://schemas.microsoft.com/office/drawing/2014/main" val="2289904520"/>
                    </a:ext>
                  </a:extLst>
                </a:gridCol>
                <a:gridCol w="5835313">
                  <a:extLst>
                    <a:ext uri="{9D8B030D-6E8A-4147-A177-3AD203B41FA5}">
                      <a16:colId xmlns:a16="http://schemas.microsoft.com/office/drawing/2014/main" val="2379661769"/>
                    </a:ext>
                  </a:extLst>
                </a:gridCol>
              </a:tblGrid>
              <a:tr h="461210">
                <a:tc>
                  <a:txBody>
                    <a:bodyPr/>
                    <a:lstStyle/>
                    <a:p>
                      <a:pPr algn="ctr" rtl="0" fontAlgn="t">
                        <a:spcBef>
                          <a:spcPts val="0"/>
                        </a:spcBef>
                        <a:spcAft>
                          <a:spcPts val="0"/>
                        </a:spcAft>
                      </a:pPr>
                      <a:r>
                        <a:rPr lang="en-US" sz="2400" b="1">
                          <a:solidFill>
                            <a:srgbClr val="FFFFFF"/>
                          </a:solidFill>
                          <a:effectLst/>
                          <a:highlight>
                            <a:srgbClr val="000000"/>
                          </a:highlight>
                          <a:latin typeface="Georgia"/>
                        </a:rPr>
                        <a:t>2017</a:t>
                      </a:r>
                      <a:endParaRPr lang="en-US">
                        <a:effectLst/>
                        <a:highlight>
                          <a:srgbClr val="000000"/>
                        </a:highlight>
                        <a:latin typeface="Georgia"/>
                      </a:endParaRPr>
                    </a:p>
                  </a:txBody>
                  <a:tcPr marL="95250" marR="95250" marT="47625" marB="47625">
                    <a:lnL w="28575" cap="flat" cmpd="sng" algn="ctr">
                      <a:solidFill>
                        <a:srgbClr val="000000"/>
                      </a:solidFill>
                      <a:prstDash val="solid"/>
                      <a:round/>
                      <a:headEnd type="none" w="med" len="med"/>
                      <a:tailEnd type="none" w="med" len="med"/>
                    </a:lnL>
                    <a:lnR w="57150" cap="flat" cmpd="sng" algn="ctr">
                      <a:solidFill>
                        <a:srgbClr val="FFFFFF"/>
                      </a:solidFill>
                      <a:prstDash val="solid"/>
                      <a:round/>
                      <a:headEnd type="none" w="med" len="med"/>
                      <a:tailEnd type="none" w="med" len="med"/>
                    </a:lnR>
                    <a:lnT w="28575" cap="flat" cmpd="sng" algn="ctr">
                      <a:solidFill>
                        <a:srgbClr val="000000"/>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000000"/>
                    </a:solidFill>
                  </a:tcPr>
                </a:tc>
                <a:tc>
                  <a:txBody>
                    <a:bodyPr/>
                    <a:lstStyle/>
                    <a:p>
                      <a:pPr algn="ctr" rtl="0" fontAlgn="t">
                        <a:spcBef>
                          <a:spcPts val="0"/>
                        </a:spcBef>
                        <a:spcAft>
                          <a:spcPts val="0"/>
                        </a:spcAft>
                      </a:pPr>
                      <a:r>
                        <a:rPr lang="en-US" sz="2400" b="1">
                          <a:solidFill>
                            <a:srgbClr val="FFFFFF"/>
                          </a:solidFill>
                          <a:effectLst/>
                          <a:highlight>
                            <a:srgbClr val="000000"/>
                          </a:highlight>
                          <a:latin typeface="Georgia"/>
                        </a:rPr>
                        <a:t>2024</a:t>
                      </a:r>
                      <a:endParaRPr lang="en-US">
                        <a:effectLst/>
                        <a:highlight>
                          <a:srgbClr val="000000"/>
                        </a:highlight>
                        <a:latin typeface="Georgia"/>
                      </a:endParaRPr>
                    </a:p>
                  </a:txBody>
                  <a:tcPr marL="95250" marR="95250" marT="47625" marB="47625">
                    <a:lnL w="57150" cap="flat" cmpd="sng" algn="ctr">
                      <a:solidFill>
                        <a:srgbClr val="FFFFFF"/>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1945647517"/>
                  </a:ext>
                </a:extLst>
              </a:tr>
              <a:tr h="457200">
                <a:tc>
                  <a:txBody>
                    <a:bodyPr/>
                    <a:lstStyle/>
                    <a:p>
                      <a:pPr algn="ctr" rtl="0" fontAlgn="t">
                        <a:spcBef>
                          <a:spcPts val="0"/>
                        </a:spcBef>
                        <a:spcAft>
                          <a:spcPts val="0"/>
                        </a:spcAft>
                      </a:pPr>
                      <a:r>
                        <a:rPr lang="en-US" sz="2000">
                          <a:solidFill>
                            <a:srgbClr val="FFFFFF"/>
                          </a:solidFill>
                          <a:effectLst/>
                          <a:highlight>
                            <a:srgbClr val="000000"/>
                          </a:highlight>
                          <a:latin typeface="Georgia"/>
                        </a:rPr>
                        <a:t>Strands</a:t>
                      </a:r>
                      <a:endParaRPr lang="en-US">
                        <a:effectLst/>
                        <a:highlight>
                          <a:srgbClr val="000000"/>
                        </a:highligh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000000"/>
                    </a:solidFill>
                  </a:tcPr>
                </a:tc>
                <a:tc>
                  <a:txBody>
                    <a:bodyPr/>
                    <a:lstStyle/>
                    <a:p>
                      <a:pPr algn="ctr" rtl="0" fontAlgn="t">
                        <a:spcBef>
                          <a:spcPts val="0"/>
                        </a:spcBef>
                        <a:spcAft>
                          <a:spcPts val="0"/>
                        </a:spcAft>
                      </a:pPr>
                      <a:r>
                        <a:rPr lang="en-US" sz="2000">
                          <a:solidFill>
                            <a:srgbClr val="FFFFFF"/>
                          </a:solidFill>
                          <a:effectLst/>
                          <a:highlight>
                            <a:srgbClr val="000000"/>
                          </a:highlight>
                          <a:latin typeface="Georgia"/>
                        </a:rPr>
                        <a:t>Strands</a:t>
                      </a:r>
                      <a:endParaRPr lang="en-US">
                        <a:effectLst/>
                        <a:highlight>
                          <a:srgbClr val="000000"/>
                        </a:highlight>
                        <a:latin typeface="Georgia"/>
                      </a:endParaRPr>
                    </a:p>
                  </a:txBody>
                  <a:tcPr marL="95250" marR="95250" marT="47625" marB="47625">
                    <a:lnL w="12697" cap="flat" cmpd="sng" algn="ctr">
                      <a:solidFill>
                        <a:srgbClr val="FFFFFF"/>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730885310"/>
                  </a:ext>
                </a:extLst>
              </a:tr>
              <a:tr h="409575">
                <a:tc>
                  <a:txBody>
                    <a:bodyPr/>
                    <a:lstStyle/>
                    <a:p>
                      <a:pPr rtl="0" fontAlgn="t">
                        <a:spcBef>
                          <a:spcPts val="0"/>
                        </a:spcBef>
                        <a:spcAft>
                          <a:spcPts val="0"/>
                        </a:spcAft>
                      </a:pPr>
                      <a:r>
                        <a:rPr lang="en-US" sz="1800">
                          <a:effectLst/>
                          <a:latin typeface="Georgia"/>
                        </a:rPr>
                        <a:t>Communications</a:t>
                      </a:r>
                      <a:endParaRPr lang="en-US">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Foundations for Reading</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79615364"/>
                  </a:ext>
                </a:extLst>
              </a:tr>
              <a:tr h="428625">
                <a:tc>
                  <a:txBody>
                    <a:bodyPr/>
                    <a:lstStyle/>
                    <a:p>
                      <a:pPr rtl="0" fontAlgn="t">
                        <a:spcBef>
                          <a:spcPts val="0"/>
                        </a:spcBef>
                        <a:spcAft>
                          <a:spcPts val="0"/>
                        </a:spcAft>
                      </a:pPr>
                      <a:r>
                        <a:rPr lang="en-US" sz="1800">
                          <a:effectLst/>
                          <a:latin typeface="Georgia"/>
                        </a:rPr>
                        <a:t>Reading</a:t>
                      </a:r>
                      <a:endParaRPr lang="en-US">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Developing Skilled Readers &amp; Building Reading Stamina</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59583953"/>
                  </a:ext>
                </a:extLst>
              </a:tr>
              <a:tr h="428625">
                <a:tc>
                  <a:txBody>
                    <a:bodyPr/>
                    <a:lstStyle/>
                    <a:p>
                      <a:pPr rtl="0" fontAlgn="t">
                        <a:spcBef>
                          <a:spcPts val="0"/>
                        </a:spcBef>
                        <a:spcAft>
                          <a:spcPts val="0"/>
                        </a:spcAft>
                      </a:pPr>
                      <a:r>
                        <a:rPr lang="en-US" sz="1800">
                          <a:effectLst/>
                          <a:latin typeface="Georgia"/>
                        </a:rPr>
                        <a:t>Writing</a:t>
                      </a:r>
                      <a:endParaRPr lang="en-US">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Reading and Vocabulary </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5452272"/>
                  </a:ext>
                </a:extLst>
              </a:tr>
              <a:tr h="428625">
                <a:tc>
                  <a:txBody>
                    <a:bodyPr/>
                    <a:lstStyle/>
                    <a:p>
                      <a:pPr rtl="0" fontAlgn="t">
                        <a:spcBef>
                          <a:spcPts val="0"/>
                        </a:spcBef>
                        <a:spcAft>
                          <a:spcPts val="0"/>
                        </a:spcAft>
                      </a:pPr>
                      <a:r>
                        <a:rPr lang="en-US" sz="1800">
                          <a:effectLst/>
                          <a:latin typeface="Georgia"/>
                        </a:rPr>
                        <a:t>Research</a:t>
                      </a:r>
                      <a:endParaRPr lang="en-US">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Reading Literary Text</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18316671"/>
                  </a:ext>
                </a:extLst>
              </a:tr>
              <a:tr h="428625">
                <a:tc rowSpan="6">
                  <a:txBody>
                    <a:bodyPr/>
                    <a:lstStyle/>
                    <a:p>
                      <a:pPr fontAlgn="t"/>
                      <a:endParaRPr lang="en-US">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Reading Informational Text</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5791151"/>
                  </a:ext>
                </a:extLst>
              </a:tr>
              <a:tr h="428625">
                <a:tc vMerge="1">
                  <a:txBody>
                    <a:bodyPr/>
                    <a:lstStyle/>
                    <a:p>
                      <a:endParaRPr lang="en-US"/>
                    </a:p>
                  </a:txBody>
                  <a:tcPr/>
                </a:tc>
                <a:tc>
                  <a:txBody>
                    <a:bodyPr/>
                    <a:lstStyle/>
                    <a:p>
                      <a:pPr rtl="0" fontAlgn="t">
                        <a:spcBef>
                          <a:spcPts val="0"/>
                        </a:spcBef>
                        <a:spcAft>
                          <a:spcPts val="0"/>
                        </a:spcAft>
                      </a:pPr>
                      <a:r>
                        <a:rPr lang="en-US" sz="1800">
                          <a:effectLst/>
                          <a:latin typeface="Georgia"/>
                        </a:rPr>
                        <a:t>Foundations for Writing</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7762173"/>
                  </a:ext>
                </a:extLst>
              </a:tr>
              <a:tr h="428625">
                <a:tc vMerge="1">
                  <a:txBody>
                    <a:bodyPr/>
                    <a:lstStyle/>
                    <a:p>
                      <a:endParaRPr lang="en-US"/>
                    </a:p>
                  </a:txBody>
                  <a:tcPr/>
                </a:tc>
                <a:tc>
                  <a:txBody>
                    <a:bodyPr/>
                    <a:lstStyle/>
                    <a:p>
                      <a:pPr rtl="0" fontAlgn="t">
                        <a:spcBef>
                          <a:spcPts val="0"/>
                        </a:spcBef>
                        <a:spcAft>
                          <a:spcPts val="0"/>
                        </a:spcAft>
                      </a:pPr>
                      <a:r>
                        <a:rPr lang="en-US" sz="1800">
                          <a:effectLst/>
                          <a:latin typeface="Georgia"/>
                        </a:rPr>
                        <a:t>Writing</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29183928"/>
                  </a:ext>
                </a:extLst>
              </a:tr>
              <a:tr h="428625">
                <a:tc vMerge="1">
                  <a:txBody>
                    <a:bodyPr/>
                    <a:lstStyle/>
                    <a:p>
                      <a:endParaRPr lang="en-US"/>
                    </a:p>
                  </a:txBody>
                  <a:tcPr/>
                </a:tc>
                <a:tc>
                  <a:txBody>
                    <a:bodyPr/>
                    <a:lstStyle/>
                    <a:p>
                      <a:pPr rtl="0" fontAlgn="t">
                        <a:spcBef>
                          <a:spcPts val="0"/>
                        </a:spcBef>
                        <a:spcAft>
                          <a:spcPts val="0"/>
                        </a:spcAft>
                      </a:pPr>
                      <a:r>
                        <a:rPr lang="en-US" sz="1800">
                          <a:effectLst/>
                          <a:latin typeface="Georgia"/>
                        </a:rPr>
                        <a:t>Language Usage</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10526723"/>
                  </a:ext>
                </a:extLst>
              </a:tr>
              <a:tr h="428625">
                <a:tc vMerge="1">
                  <a:txBody>
                    <a:bodyPr/>
                    <a:lstStyle/>
                    <a:p>
                      <a:endParaRPr lang="en-US"/>
                    </a:p>
                  </a:txBody>
                  <a:tcPr/>
                </a:tc>
                <a:tc>
                  <a:txBody>
                    <a:bodyPr/>
                    <a:lstStyle/>
                    <a:p>
                      <a:pPr rtl="0" fontAlgn="t">
                        <a:spcBef>
                          <a:spcPts val="0"/>
                        </a:spcBef>
                        <a:spcAft>
                          <a:spcPts val="0"/>
                        </a:spcAft>
                      </a:pPr>
                      <a:r>
                        <a:rPr lang="en-US" sz="1800">
                          <a:effectLst/>
                          <a:latin typeface="Georgia"/>
                        </a:rPr>
                        <a:t>Communications</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1012002"/>
                  </a:ext>
                </a:extLst>
              </a:tr>
              <a:tr h="428625">
                <a:tc vMerge="1">
                  <a:txBody>
                    <a:bodyPr/>
                    <a:lstStyle/>
                    <a:p>
                      <a:endParaRPr lang="en-US"/>
                    </a:p>
                  </a:txBody>
                  <a:tcPr/>
                </a:tc>
                <a:tc>
                  <a:txBody>
                    <a:bodyPr/>
                    <a:lstStyle/>
                    <a:p>
                      <a:pPr rtl="0" fontAlgn="t">
                        <a:spcBef>
                          <a:spcPts val="0"/>
                        </a:spcBef>
                        <a:spcAft>
                          <a:spcPts val="0"/>
                        </a:spcAft>
                      </a:pPr>
                      <a:r>
                        <a:rPr lang="en-US" sz="1800">
                          <a:effectLst/>
                          <a:latin typeface="Georgia"/>
                        </a:rPr>
                        <a:t>Research</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2906063"/>
                  </a:ext>
                </a:extLst>
              </a:tr>
            </a:tbl>
          </a:graphicData>
        </a:graphic>
      </p:graphicFrame>
      <p:pic>
        <p:nvPicPr>
          <p:cNvPr id="3" name="Recorded Sound">
            <a:hlinkClick r:id="" action="ppaction://media"/>
            <a:extLst>
              <a:ext uri="{FF2B5EF4-FFF2-40B4-BE49-F238E27FC236}">
                <a16:creationId xmlns:a16="http://schemas.microsoft.com/office/drawing/2014/main" id="{58E19D1C-476C-48B3-9307-02C2D9DC89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1197" y="144495"/>
            <a:ext cx="549188" cy="549188"/>
          </a:xfrm>
          <a:prstGeom prst="rect">
            <a:avLst/>
          </a:prstGeom>
        </p:spPr>
      </p:pic>
    </p:spTree>
    <p:extLst>
      <p:ext uri="{BB962C8B-B14F-4D97-AF65-F5344CB8AC3E}">
        <p14:creationId xmlns:p14="http://schemas.microsoft.com/office/powerpoint/2010/main" val="10043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5183C3-4EFD-C564-D0EE-14324CA3B702}"/>
              </a:ext>
            </a:extLst>
          </p:cNvPr>
          <p:cNvSpPr>
            <a:spLocks noGrp="1"/>
          </p:cNvSpPr>
          <p:nvPr>
            <p:ph type="sldNum" sz="quarter" idx="12"/>
          </p:nvPr>
        </p:nvSpPr>
        <p:spPr/>
        <p:txBody>
          <a:bodyPr/>
          <a:lstStyle/>
          <a:p>
            <a:fld id="{B2102BAA-C61A-4A39-BDF1-4340D572B82C}" type="slidenum">
              <a:rPr lang="en-US" smtClean="0"/>
              <a:t>7</a:t>
            </a:fld>
            <a:endParaRPr lang="en-US"/>
          </a:p>
        </p:txBody>
      </p:sp>
      <p:sp>
        <p:nvSpPr>
          <p:cNvPr id="4" name="Text Placeholder 3">
            <a:extLst>
              <a:ext uri="{FF2B5EF4-FFF2-40B4-BE49-F238E27FC236}">
                <a16:creationId xmlns:a16="http://schemas.microsoft.com/office/drawing/2014/main" id="{8609C545-340A-C580-6D1A-4BB516FA0431}"/>
              </a:ext>
            </a:extLst>
          </p:cNvPr>
          <p:cNvSpPr>
            <a:spLocks noGrp="1"/>
          </p:cNvSpPr>
          <p:nvPr>
            <p:ph type="body" sz="quarter" idx="13"/>
          </p:nvPr>
        </p:nvSpPr>
        <p:spPr>
          <a:xfrm>
            <a:off x="0" y="0"/>
            <a:ext cx="12192000" cy="1023186"/>
          </a:xfrm>
        </p:spPr>
        <p:txBody>
          <a:bodyPr vert="horz" lIns="822960" tIns="640080" rIns="91440" bIns="45720" rtlCol="0" anchor="t">
            <a:normAutofit fontScale="55000" lnSpcReduction="20000"/>
          </a:bodyPr>
          <a:lstStyle/>
          <a:p>
            <a:r>
              <a:rPr lang="en-US"/>
              <a:t>Strands and Sub Strands for the 2024 </a:t>
            </a:r>
            <a:r>
              <a:rPr lang="en-US" i="1"/>
              <a:t>English Standards of Learning</a:t>
            </a:r>
          </a:p>
        </p:txBody>
      </p:sp>
      <p:graphicFrame>
        <p:nvGraphicFramePr>
          <p:cNvPr id="5" name="Table 4">
            <a:extLst>
              <a:ext uri="{FF2B5EF4-FFF2-40B4-BE49-F238E27FC236}">
                <a16:creationId xmlns:a16="http://schemas.microsoft.com/office/drawing/2014/main" id="{02F28828-4074-1C7C-32CB-B918457B7A32}"/>
              </a:ext>
            </a:extLst>
          </p:cNvPr>
          <p:cNvGraphicFramePr>
            <a:graphicFrameLocks noGrp="1"/>
          </p:cNvGraphicFramePr>
          <p:nvPr>
            <p:extLst>
              <p:ext uri="{D42A27DB-BD31-4B8C-83A1-F6EECF244321}">
                <p14:modId xmlns:p14="http://schemas.microsoft.com/office/powerpoint/2010/main" val="568523892"/>
              </p:ext>
            </p:extLst>
          </p:nvPr>
        </p:nvGraphicFramePr>
        <p:xfrm>
          <a:off x="479194" y="951864"/>
          <a:ext cx="11219438" cy="5791200"/>
        </p:xfrm>
        <a:graphic>
          <a:graphicData uri="http://schemas.openxmlformats.org/drawingml/2006/table">
            <a:tbl>
              <a:tblPr bandRow="1">
                <a:tableStyleId>{5C22544A-7EE6-4342-B048-85BDC9FD1C3A}</a:tableStyleId>
              </a:tblPr>
              <a:tblGrid>
                <a:gridCol w="5609719">
                  <a:extLst>
                    <a:ext uri="{9D8B030D-6E8A-4147-A177-3AD203B41FA5}">
                      <a16:colId xmlns:a16="http://schemas.microsoft.com/office/drawing/2014/main" val="18818098"/>
                    </a:ext>
                  </a:extLst>
                </a:gridCol>
                <a:gridCol w="5609719">
                  <a:extLst>
                    <a:ext uri="{9D8B030D-6E8A-4147-A177-3AD203B41FA5}">
                      <a16:colId xmlns:a16="http://schemas.microsoft.com/office/drawing/2014/main" val="419312822"/>
                    </a:ext>
                  </a:extLst>
                </a:gridCol>
              </a:tblGrid>
              <a:tr h="381000">
                <a:tc>
                  <a:txBody>
                    <a:bodyPr/>
                    <a:lstStyle/>
                    <a:p>
                      <a:pPr algn="ctr" rtl="0" fontAlgn="ctr">
                        <a:spcBef>
                          <a:spcPts val="0"/>
                        </a:spcBef>
                        <a:spcAft>
                          <a:spcPts val="0"/>
                        </a:spcAft>
                      </a:pPr>
                      <a:r>
                        <a:rPr lang="en-US" sz="1200" b="1" dirty="0">
                          <a:effectLst/>
                          <a:latin typeface="Georgia"/>
                        </a:rPr>
                        <a:t>Foundations for Reading </a:t>
                      </a:r>
                      <a:endParaRPr lang="en-US" dirty="0">
                        <a:effectLst/>
                        <a:latin typeface="Georgia"/>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dirty="0">
                          <a:effectLst/>
                          <a:latin typeface="Georgia"/>
                        </a:rPr>
                        <a:t>Print Concepts</a:t>
                      </a:r>
                    </a:p>
                    <a:p>
                      <a:pPr algn="ctr" rtl="0" fontAlgn="base">
                        <a:spcBef>
                          <a:spcPts val="0"/>
                        </a:spcBef>
                        <a:spcAft>
                          <a:spcPts val="0"/>
                        </a:spcAft>
                        <a:buFont typeface="Arial" panose="020B0604020202020204" pitchFamily="34" charset="0"/>
                        <a:buChar char="•"/>
                      </a:pPr>
                      <a:r>
                        <a:rPr lang="en-US" sz="1000" dirty="0">
                          <a:effectLst/>
                          <a:latin typeface="Georgia"/>
                        </a:rPr>
                        <a:t>Phonological and Phonemic Awareness   </a:t>
                      </a:r>
                    </a:p>
                    <a:p>
                      <a:pPr algn="ctr" rtl="0" fontAlgn="base">
                        <a:spcBef>
                          <a:spcPts val="0"/>
                        </a:spcBef>
                        <a:spcAft>
                          <a:spcPts val="0"/>
                        </a:spcAft>
                        <a:buFont typeface="Arial" panose="020B0604020202020204" pitchFamily="34" charset="0"/>
                        <a:buChar char="•"/>
                      </a:pPr>
                      <a:r>
                        <a:rPr lang="en-US" sz="1000" dirty="0">
                          <a:effectLst/>
                          <a:latin typeface="Georgia"/>
                        </a:rPr>
                        <a:t>Phonics and Word Analysis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111255498"/>
                  </a:ext>
                </a:extLst>
              </a:tr>
              <a:tr h="381000">
                <a:tc>
                  <a:txBody>
                    <a:bodyPr/>
                    <a:lstStyle/>
                    <a:p>
                      <a:pPr algn="ctr" rtl="0" fontAlgn="t">
                        <a:spcBef>
                          <a:spcPts val="0"/>
                        </a:spcBef>
                        <a:spcAft>
                          <a:spcPts val="0"/>
                        </a:spcAft>
                      </a:pPr>
                      <a:r>
                        <a:rPr lang="en-US" sz="1200" b="1" dirty="0">
                          <a:effectLst/>
                          <a:latin typeface="Georgia"/>
                        </a:rPr>
                        <a:t>Developing Skilled Readers and Building Reading Stamina </a:t>
                      </a:r>
                      <a:endParaRPr lang="en-US" dirty="0">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dirty="0">
                          <a:effectLst/>
                          <a:latin typeface="Georgia"/>
                        </a:rPr>
                        <a:t>Text Complexity</a:t>
                      </a:r>
                    </a:p>
                    <a:p>
                      <a:pPr algn="ctr" rtl="0" fontAlgn="base">
                        <a:spcBef>
                          <a:spcPts val="0"/>
                        </a:spcBef>
                        <a:spcAft>
                          <a:spcPts val="0"/>
                        </a:spcAft>
                        <a:buFont typeface="Arial" panose="020B0604020202020204" pitchFamily="34" charset="0"/>
                        <a:buChar char="•"/>
                      </a:pPr>
                      <a:r>
                        <a:rPr lang="en-US" sz="1000" dirty="0">
                          <a:effectLst/>
                          <a:latin typeface="Georgia"/>
                        </a:rPr>
                        <a:t>Fluency</a:t>
                      </a:r>
                    </a:p>
                    <a:p>
                      <a:pPr algn="ctr" rtl="0" fontAlgn="base">
                        <a:spcBef>
                          <a:spcPts val="0"/>
                        </a:spcBef>
                        <a:spcAft>
                          <a:spcPts val="0"/>
                        </a:spcAft>
                        <a:buFont typeface="Arial" panose="020B0604020202020204" pitchFamily="34" charset="0"/>
                        <a:buChar char="•"/>
                      </a:pPr>
                      <a:r>
                        <a:rPr lang="en-US" sz="1000" dirty="0">
                          <a:effectLst/>
                          <a:latin typeface="Georgia"/>
                        </a:rPr>
                        <a:t>Reading Strategies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955286819"/>
                  </a:ext>
                </a:extLst>
              </a:tr>
              <a:tr h="381000">
                <a:tc>
                  <a:txBody>
                    <a:bodyPr/>
                    <a:lstStyle/>
                    <a:p>
                      <a:pPr algn="ctr" rtl="0" fontAlgn="t">
                        <a:spcBef>
                          <a:spcPts val="0"/>
                        </a:spcBef>
                        <a:spcAft>
                          <a:spcPts val="0"/>
                        </a:spcAft>
                      </a:pPr>
                      <a:r>
                        <a:rPr lang="en-US" sz="1200" b="1" dirty="0">
                          <a:effectLst/>
                          <a:latin typeface="Georgia"/>
                        </a:rPr>
                        <a:t>Reading and Vocabulary </a:t>
                      </a:r>
                      <a:endParaRPr lang="en-US" dirty="0">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dirty="0">
                          <a:effectLst/>
                          <a:latin typeface="Georgia"/>
                        </a:rPr>
                        <a:t>Vocabulary Development and Word Analysis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025924259"/>
                  </a:ext>
                </a:extLst>
              </a:tr>
              <a:tr h="381000">
                <a:tc>
                  <a:txBody>
                    <a:bodyPr/>
                    <a:lstStyle/>
                    <a:p>
                      <a:pPr algn="ctr" rtl="0" fontAlgn="t">
                        <a:spcBef>
                          <a:spcPts val="0"/>
                        </a:spcBef>
                        <a:spcAft>
                          <a:spcPts val="0"/>
                        </a:spcAft>
                      </a:pPr>
                      <a:r>
                        <a:rPr lang="en-US" sz="1200" b="1" dirty="0">
                          <a:effectLst/>
                          <a:latin typeface="Georgia"/>
                        </a:rPr>
                        <a:t>Reading Literary Text </a:t>
                      </a:r>
                      <a:endParaRPr lang="en-US" dirty="0">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dirty="0">
                          <a:effectLst/>
                          <a:latin typeface="Georgia"/>
                        </a:rPr>
                        <a:t>Key Ideas and Plot Details </a:t>
                      </a:r>
                    </a:p>
                    <a:p>
                      <a:pPr algn="ctr" rtl="0" fontAlgn="base">
                        <a:spcBef>
                          <a:spcPts val="0"/>
                        </a:spcBef>
                        <a:spcAft>
                          <a:spcPts val="0"/>
                        </a:spcAft>
                        <a:buFont typeface="Arial" panose="020B0604020202020204" pitchFamily="34" charset="0"/>
                        <a:buChar char="•"/>
                      </a:pPr>
                      <a:r>
                        <a:rPr lang="en-US" sz="1000" dirty="0">
                          <a:effectLst/>
                          <a:latin typeface="Georgia"/>
                        </a:rPr>
                        <a:t>Craft and Style</a:t>
                      </a:r>
                    </a:p>
                    <a:p>
                      <a:pPr algn="ctr" rtl="0" fontAlgn="base">
                        <a:spcBef>
                          <a:spcPts val="0"/>
                        </a:spcBef>
                        <a:spcAft>
                          <a:spcPts val="0"/>
                        </a:spcAft>
                        <a:buFont typeface="Arial" panose="020B0604020202020204" pitchFamily="34" charset="0"/>
                        <a:buChar char="•"/>
                      </a:pPr>
                      <a:r>
                        <a:rPr lang="en-US" sz="1000" dirty="0">
                          <a:effectLst/>
                          <a:latin typeface="Georgia"/>
                        </a:rPr>
                        <a:t>Integration of Concepts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823685815"/>
                  </a:ext>
                </a:extLst>
              </a:tr>
              <a:tr h="381000">
                <a:tc>
                  <a:txBody>
                    <a:bodyPr/>
                    <a:lstStyle/>
                    <a:p>
                      <a:pPr algn="ctr" rtl="0" fontAlgn="t">
                        <a:spcBef>
                          <a:spcPts val="0"/>
                        </a:spcBef>
                        <a:spcAft>
                          <a:spcPts val="0"/>
                        </a:spcAft>
                      </a:pPr>
                      <a:r>
                        <a:rPr lang="en-US" sz="1200" b="1" dirty="0">
                          <a:effectLst/>
                          <a:latin typeface="Georgia"/>
                        </a:rPr>
                        <a:t>Reading Informational Text</a:t>
                      </a:r>
                      <a:endParaRPr lang="en-US" dirty="0">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dirty="0">
                          <a:effectLst/>
                          <a:latin typeface="Georgia"/>
                        </a:rPr>
                        <a:t>Key Ideas and Confirming Details</a:t>
                      </a:r>
                    </a:p>
                    <a:p>
                      <a:pPr algn="ctr" rtl="0" fontAlgn="base">
                        <a:spcBef>
                          <a:spcPts val="0"/>
                        </a:spcBef>
                        <a:spcAft>
                          <a:spcPts val="0"/>
                        </a:spcAft>
                        <a:buFont typeface="Arial" panose="020B0604020202020204" pitchFamily="34" charset="0"/>
                        <a:buChar char="•"/>
                      </a:pPr>
                      <a:r>
                        <a:rPr lang="en-US" sz="1000" dirty="0">
                          <a:effectLst/>
                          <a:latin typeface="Georgia"/>
                        </a:rPr>
                        <a:t>Craft and Style</a:t>
                      </a:r>
                    </a:p>
                    <a:p>
                      <a:pPr algn="ctr" rtl="0" fontAlgn="base">
                        <a:spcBef>
                          <a:spcPts val="0"/>
                        </a:spcBef>
                        <a:spcAft>
                          <a:spcPts val="0"/>
                        </a:spcAft>
                        <a:buFont typeface="Arial" panose="020B0604020202020204" pitchFamily="34" charset="0"/>
                        <a:buChar char="•"/>
                      </a:pPr>
                      <a:r>
                        <a:rPr lang="en-US" sz="1000" dirty="0">
                          <a:effectLst/>
                          <a:latin typeface="Georgia"/>
                        </a:rPr>
                        <a:t>Integration of Concepts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775544875"/>
                  </a:ext>
                </a:extLst>
              </a:tr>
              <a:tr h="381000">
                <a:tc>
                  <a:txBody>
                    <a:bodyPr/>
                    <a:lstStyle/>
                    <a:p>
                      <a:pPr algn="ctr" rtl="0" fontAlgn="t">
                        <a:spcBef>
                          <a:spcPts val="0"/>
                        </a:spcBef>
                        <a:spcAft>
                          <a:spcPts val="0"/>
                        </a:spcAft>
                      </a:pPr>
                      <a:r>
                        <a:rPr lang="en-US" sz="1200" b="1" dirty="0">
                          <a:effectLst/>
                          <a:latin typeface="Georgia"/>
                        </a:rPr>
                        <a:t>Foundations for Writing </a:t>
                      </a:r>
                      <a:endParaRPr lang="en-US" dirty="0">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Handwriting </a:t>
                      </a:r>
                    </a:p>
                    <a:p>
                      <a:pPr algn="ctr" rtl="0" fontAlgn="base">
                        <a:spcBef>
                          <a:spcPts val="0"/>
                        </a:spcBef>
                        <a:spcAft>
                          <a:spcPts val="0"/>
                        </a:spcAft>
                        <a:buFont typeface="Arial" panose="020B0604020202020204" pitchFamily="34" charset="0"/>
                        <a:buChar char="•"/>
                      </a:pPr>
                      <a:r>
                        <a:rPr lang="en-US" sz="1000">
                          <a:effectLst/>
                          <a:latin typeface="Georgia"/>
                        </a:rPr>
                        <a:t>Spelling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257906098"/>
                  </a:ext>
                </a:extLst>
              </a:tr>
              <a:tr h="381000">
                <a:tc>
                  <a:txBody>
                    <a:bodyPr/>
                    <a:lstStyle/>
                    <a:p>
                      <a:pPr algn="ctr" rtl="0" fontAlgn="t">
                        <a:spcBef>
                          <a:spcPts val="0"/>
                        </a:spcBef>
                        <a:spcAft>
                          <a:spcPts val="0"/>
                        </a:spcAft>
                      </a:pPr>
                      <a:r>
                        <a:rPr lang="en-US" sz="1200" b="1">
                          <a:effectLst/>
                          <a:latin typeface="Georgia"/>
                        </a:rPr>
                        <a:t>Writing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Modes and Purposes for Writing</a:t>
                      </a:r>
                    </a:p>
                    <a:p>
                      <a:pPr algn="ctr" rtl="0" fontAlgn="base">
                        <a:spcBef>
                          <a:spcPts val="0"/>
                        </a:spcBef>
                        <a:spcAft>
                          <a:spcPts val="0"/>
                        </a:spcAft>
                        <a:buFont typeface="Arial" panose="020B0604020202020204" pitchFamily="34" charset="0"/>
                        <a:buChar char="•"/>
                      </a:pPr>
                      <a:r>
                        <a:rPr lang="en-US" sz="1000">
                          <a:effectLst/>
                          <a:latin typeface="Georgia"/>
                        </a:rPr>
                        <a:t>Organization and Composition</a:t>
                      </a:r>
                    </a:p>
                    <a:p>
                      <a:pPr algn="ctr" rtl="0" fontAlgn="base">
                        <a:spcBef>
                          <a:spcPts val="0"/>
                        </a:spcBef>
                        <a:spcAft>
                          <a:spcPts val="0"/>
                        </a:spcAft>
                        <a:buFont typeface="Arial" panose="020B0604020202020204" pitchFamily="34" charset="0"/>
                        <a:buChar char="•"/>
                      </a:pPr>
                      <a:r>
                        <a:rPr lang="en-US" sz="1000">
                          <a:effectLst/>
                          <a:latin typeface="Georgia"/>
                        </a:rPr>
                        <a:t>Usage and Mechanics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603396331"/>
                  </a:ext>
                </a:extLst>
              </a:tr>
              <a:tr h="381000">
                <a:tc>
                  <a:txBody>
                    <a:bodyPr/>
                    <a:lstStyle/>
                    <a:p>
                      <a:pPr algn="ctr" rtl="0" fontAlgn="t">
                        <a:spcBef>
                          <a:spcPts val="0"/>
                        </a:spcBef>
                        <a:spcAft>
                          <a:spcPts val="0"/>
                        </a:spcAft>
                      </a:pPr>
                      <a:r>
                        <a:rPr lang="en-US" sz="1200" b="1">
                          <a:effectLst/>
                          <a:latin typeface="Georgia"/>
                        </a:rPr>
                        <a:t>Language Usage</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Grammar</a:t>
                      </a:r>
                    </a:p>
                    <a:p>
                      <a:pPr algn="ctr" rtl="0" fontAlgn="base">
                        <a:spcBef>
                          <a:spcPts val="0"/>
                        </a:spcBef>
                        <a:spcAft>
                          <a:spcPts val="0"/>
                        </a:spcAft>
                        <a:buFont typeface="Arial" panose="020B0604020202020204" pitchFamily="34" charset="0"/>
                        <a:buChar char="•"/>
                      </a:pPr>
                      <a:r>
                        <a:rPr lang="en-US" sz="1000">
                          <a:effectLst/>
                          <a:latin typeface="Georgia"/>
                        </a:rPr>
                        <a:t>Mechanics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489920838"/>
                  </a:ext>
                </a:extLst>
              </a:tr>
              <a:tr h="381000">
                <a:tc>
                  <a:txBody>
                    <a:bodyPr/>
                    <a:lstStyle/>
                    <a:p>
                      <a:pPr algn="ctr" rtl="0" fontAlgn="t">
                        <a:spcBef>
                          <a:spcPts val="0"/>
                        </a:spcBef>
                        <a:spcAft>
                          <a:spcPts val="0"/>
                        </a:spcAft>
                      </a:pPr>
                      <a:r>
                        <a:rPr lang="en-US" sz="1200" b="1">
                          <a:effectLst/>
                          <a:latin typeface="Georgia"/>
                        </a:rPr>
                        <a:t>Communication and Multimodal Literacies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Communication, Listening, and Collaboration</a:t>
                      </a:r>
                    </a:p>
                    <a:p>
                      <a:pPr algn="ctr" rtl="0" fontAlgn="base">
                        <a:spcBef>
                          <a:spcPts val="0"/>
                        </a:spcBef>
                        <a:spcAft>
                          <a:spcPts val="0"/>
                        </a:spcAft>
                        <a:buFont typeface="Arial" panose="020B0604020202020204" pitchFamily="34" charset="0"/>
                        <a:buChar char="•"/>
                      </a:pPr>
                      <a:r>
                        <a:rPr lang="en-US" sz="1000">
                          <a:effectLst/>
                          <a:latin typeface="Georgia"/>
                        </a:rPr>
                        <a:t>Speaking and Presentation of Ideas</a:t>
                      </a:r>
                    </a:p>
                    <a:p>
                      <a:pPr algn="ctr" rtl="0" fontAlgn="base">
                        <a:spcBef>
                          <a:spcPts val="0"/>
                        </a:spcBef>
                        <a:spcAft>
                          <a:spcPts val="0"/>
                        </a:spcAft>
                        <a:buFont typeface="Arial" panose="020B0604020202020204" pitchFamily="34" charset="0"/>
                        <a:buChar char="•"/>
                      </a:pPr>
                      <a:r>
                        <a:rPr lang="en-US" sz="1000">
                          <a:effectLst/>
                          <a:latin typeface="Georgia"/>
                        </a:rPr>
                        <a:t>Integrating Multimodal Literacies</a:t>
                      </a:r>
                    </a:p>
                    <a:p>
                      <a:pPr algn="ctr" rtl="0" fontAlgn="base">
                        <a:spcBef>
                          <a:spcPts val="0"/>
                        </a:spcBef>
                        <a:spcAft>
                          <a:spcPts val="0"/>
                        </a:spcAft>
                        <a:buFont typeface="Arial" panose="020B0604020202020204" pitchFamily="34" charset="0"/>
                        <a:buChar char="•"/>
                      </a:pPr>
                      <a:r>
                        <a:rPr lang="en-US" sz="1000">
                          <a:effectLst/>
                          <a:latin typeface="Georgia"/>
                        </a:rPr>
                        <a:t>Examining Media Messages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2421613452"/>
                  </a:ext>
                </a:extLst>
              </a:tr>
              <a:tr h="381000">
                <a:tc>
                  <a:txBody>
                    <a:bodyPr/>
                    <a:lstStyle/>
                    <a:p>
                      <a:pPr algn="ctr" rtl="0" fontAlgn="t">
                        <a:spcBef>
                          <a:spcPts val="0"/>
                        </a:spcBef>
                        <a:spcAft>
                          <a:spcPts val="0"/>
                        </a:spcAft>
                      </a:pPr>
                      <a:r>
                        <a:rPr lang="en-US" sz="1200" b="1">
                          <a:effectLst/>
                          <a:latin typeface="Georgia"/>
                        </a:rPr>
                        <a:t>Research</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Evaluation and Synthesis of Information</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63418567"/>
                  </a:ext>
                </a:extLst>
              </a:tr>
            </a:tbl>
          </a:graphicData>
        </a:graphic>
      </p:graphicFrame>
      <p:pic>
        <p:nvPicPr>
          <p:cNvPr id="3" name="Recorded Sound">
            <a:hlinkClick r:id="" action="ppaction://media"/>
            <a:extLst>
              <a:ext uri="{FF2B5EF4-FFF2-40B4-BE49-F238E27FC236}">
                <a16:creationId xmlns:a16="http://schemas.microsoft.com/office/drawing/2014/main" id="{C07272F9-8BFD-4E8E-A09B-B0284E2613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2494" y="114936"/>
            <a:ext cx="533400" cy="533400"/>
          </a:xfrm>
          <a:prstGeom prst="rect">
            <a:avLst/>
          </a:prstGeom>
        </p:spPr>
      </p:pic>
    </p:spTree>
    <p:extLst>
      <p:ext uri="{BB962C8B-B14F-4D97-AF65-F5344CB8AC3E}">
        <p14:creationId xmlns:p14="http://schemas.microsoft.com/office/powerpoint/2010/main" val="378539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142C58D-D0B6-5597-8AA7-F5E60852FC34}"/>
              </a:ext>
            </a:extLst>
          </p:cNvPr>
          <p:cNvSpPr>
            <a:spLocks noGrp="1"/>
          </p:cNvSpPr>
          <p:nvPr>
            <p:ph type="body" sz="quarter" idx="13"/>
          </p:nvPr>
        </p:nvSpPr>
        <p:spPr/>
        <p:txBody>
          <a:bodyPr vert="horz" lIns="822960" tIns="640080" rIns="91440" bIns="45720" rtlCol="0" anchor="t">
            <a:normAutofit fontScale="77500" lnSpcReduction="20000"/>
          </a:bodyPr>
          <a:lstStyle/>
          <a:p>
            <a:r>
              <a:rPr lang="en-US"/>
              <a:t>How to Read the 2024 </a:t>
            </a:r>
            <a:r>
              <a:rPr lang="en-US" i="1"/>
              <a:t>English Standards of Learning</a:t>
            </a:r>
          </a:p>
        </p:txBody>
      </p:sp>
      <p:sp>
        <p:nvSpPr>
          <p:cNvPr id="2" name="Content Placeholder 1">
            <a:extLst>
              <a:ext uri="{FF2B5EF4-FFF2-40B4-BE49-F238E27FC236}">
                <a16:creationId xmlns:a16="http://schemas.microsoft.com/office/drawing/2014/main" id="{2B06F837-764E-1D3B-B41E-53B7CC9059AB}"/>
              </a:ext>
            </a:extLst>
          </p:cNvPr>
          <p:cNvSpPr>
            <a:spLocks noGrp="1"/>
          </p:cNvSpPr>
          <p:nvPr>
            <p:ph sz="half" idx="1"/>
          </p:nvPr>
        </p:nvSpPr>
        <p:spPr/>
        <p:txBody>
          <a:bodyPr vert="horz" lIns="91440" tIns="45720" rIns="91440" bIns="45720" rtlCol="0" anchor="t">
            <a:normAutofit/>
          </a:bodyPr>
          <a:lstStyle/>
          <a:p>
            <a:r>
              <a:rPr lang="en-US">
                <a:latin typeface="Georgia"/>
              </a:rPr>
              <a:t>Strand</a:t>
            </a:r>
            <a:endParaRPr lang="en-US">
              <a:latin typeface="Georgia"/>
              <a:cs typeface="Calibri"/>
            </a:endParaRPr>
          </a:p>
          <a:p>
            <a:pPr lvl="1"/>
            <a:r>
              <a:rPr lang="en-US">
                <a:solidFill>
                  <a:schemeClr val="accent3"/>
                </a:solidFill>
                <a:latin typeface="Georgia"/>
                <a:cs typeface="Arial"/>
              </a:rPr>
              <a:t>Sub Strand</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a:t>
            </a:r>
            <a:endParaRPr lang="en-US">
              <a:solidFill>
                <a:schemeClr val="accent3"/>
              </a:solidFill>
              <a:latin typeface="Georgia"/>
              <a:cs typeface="Calibri"/>
            </a:endParaRPr>
          </a:p>
          <a:p>
            <a:pPr lvl="1"/>
            <a:r>
              <a:rPr lang="en-US">
                <a:solidFill>
                  <a:schemeClr val="accent3"/>
                </a:solidFill>
                <a:latin typeface="Georgia"/>
                <a:cs typeface="Arial"/>
              </a:rPr>
              <a:t>Sub Strand </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 </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a:t>
            </a:r>
            <a:endParaRPr lang="en-US">
              <a:solidFill>
                <a:schemeClr val="accent3"/>
              </a:solidFill>
              <a:latin typeface="Georgia"/>
              <a:cs typeface="Calibri"/>
            </a:endParaRPr>
          </a:p>
          <a:p>
            <a:pPr lvl="1"/>
            <a:endParaRPr lang="en-US"/>
          </a:p>
          <a:p>
            <a:endParaRPr lang="en-US"/>
          </a:p>
        </p:txBody>
      </p:sp>
      <p:sp>
        <p:nvSpPr>
          <p:cNvPr id="3" name="Content Placeholder 2">
            <a:extLst>
              <a:ext uri="{FF2B5EF4-FFF2-40B4-BE49-F238E27FC236}">
                <a16:creationId xmlns:a16="http://schemas.microsoft.com/office/drawing/2014/main" id="{62CF4F43-74D1-9221-C8F5-8BA340ECC602}"/>
              </a:ext>
            </a:extLst>
          </p:cNvPr>
          <p:cNvSpPr>
            <a:spLocks noGrp="1"/>
          </p:cNvSpPr>
          <p:nvPr>
            <p:ph sz="half" idx="2"/>
          </p:nvPr>
        </p:nvSpPr>
        <p:spPr>
          <a:xfrm>
            <a:off x="4842933" y="1548622"/>
            <a:ext cx="6510867" cy="4628341"/>
          </a:xfrm>
        </p:spPr>
        <p:txBody>
          <a:bodyPr vert="horz" lIns="91440" tIns="45720" rIns="91440" bIns="45720" rtlCol="0" anchor="t">
            <a:normAutofit/>
          </a:bodyPr>
          <a:lstStyle/>
          <a:p>
            <a:r>
              <a:rPr lang="en-US" dirty="0">
                <a:latin typeface="Georgia"/>
              </a:rPr>
              <a:t>2.RI- Reading Informational Text</a:t>
            </a:r>
          </a:p>
          <a:p>
            <a:pPr lvl="1"/>
            <a:r>
              <a:rPr lang="en-US" dirty="0">
                <a:solidFill>
                  <a:schemeClr val="accent3"/>
                </a:solidFill>
                <a:latin typeface="Georgia"/>
                <a:cs typeface="Arial"/>
              </a:rPr>
              <a:t>2.RI.1-Key Ideas and Confirming Details</a:t>
            </a:r>
            <a:endParaRPr lang="en-US" dirty="0">
              <a:solidFill>
                <a:schemeClr val="accent3"/>
              </a:solidFill>
              <a:latin typeface="Georgia"/>
              <a:cs typeface="Calibri"/>
            </a:endParaRPr>
          </a:p>
          <a:p>
            <a:pPr lvl="2">
              <a:buFont typeface="Courier New" panose="020F0502020204030204" pitchFamily="34" charset="0"/>
              <a:buChar char="o"/>
            </a:pPr>
            <a:r>
              <a:rPr lang="en-US" dirty="0">
                <a:solidFill>
                  <a:schemeClr val="accent3"/>
                </a:solidFill>
                <a:latin typeface="Georgia"/>
                <a:cs typeface="Arial"/>
              </a:rPr>
              <a:t>A- Ask and answer literal and inferential questions (who, what, where, when, how, and why) about key details in text. </a:t>
            </a:r>
            <a:endParaRPr lang="en-US" dirty="0">
              <a:solidFill>
                <a:schemeClr val="accent3"/>
              </a:solidFill>
              <a:latin typeface="Georgia"/>
              <a:cs typeface="Calibri"/>
            </a:endParaRPr>
          </a:p>
          <a:p>
            <a:pPr lvl="2">
              <a:buFont typeface="Courier New" panose="020F0502020204030204" pitchFamily="34" charset="0"/>
              <a:buChar char="o"/>
            </a:pPr>
            <a:r>
              <a:rPr lang="en-US" dirty="0">
                <a:solidFill>
                  <a:schemeClr val="accent3"/>
                </a:solidFill>
                <a:latin typeface="Georgia"/>
                <a:cs typeface="Arial"/>
              </a:rPr>
              <a:t>B- Retell key details of texts that demonstrate an understanding of the main topics of texts. </a:t>
            </a:r>
          </a:p>
          <a:p>
            <a:pPr lvl="2">
              <a:buFont typeface="Courier New" panose="020F0502020204030204" pitchFamily="34" charset="0"/>
              <a:buChar char="o"/>
            </a:pPr>
            <a:r>
              <a:rPr lang="en-US" dirty="0">
                <a:solidFill>
                  <a:schemeClr val="accent3"/>
                </a:solidFill>
                <a:latin typeface="Georgia"/>
                <a:cs typeface="Arial"/>
              </a:rPr>
              <a:t>C- Differentiate facts from opinions within a text.   </a:t>
            </a:r>
            <a:endParaRPr lang="en-US" dirty="0">
              <a:solidFill>
                <a:schemeClr val="accent3"/>
              </a:solidFill>
              <a:latin typeface="Georgia"/>
              <a:cs typeface="Calibri"/>
            </a:endParaRPr>
          </a:p>
          <a:p>
            <a:pPr lvl="1"/>
            <a:r>
              <a:rPr lang="en-US" dirty="0">
                <a:solidFill>
                  <a:schemeClr val="accent3"/>
                </a:solidFill>
                <a:latin typeface="Georgia"/>
                <a:cs typeface="Arial"/>
              </a:rPr>
              <a:t>2.RI.2- Craft and Style</a:t>
            </a:r>
            <a:endParaRPr lang="en-US" dirty="0">
              <a:solidFill>
                <a:schemeClr val="accent3"/>
              </a:solidFill>
              <a:latin typeface="Georgia"/>
              <a:cs typeface="Calibri"/>
            </a:endParaRPr>
          </a:p>
          <a:p>
            <a:pPr lvl="1"/>
            <a:r>
              <a:rPr lang="en-US" dirty="0">
                <a:solidFill>
                  <a:schemeClr val="accent3"/>
                </a:solidFill>
                <a:latin typeface="Georgia"/>
                <a:cs typeface="Arial"/>
              </a:rPr>
              <a:t>2.RI-3- Integration of Concepts</a:t>
            </a:r>
            <a:r>
              <a:rPr lang="en-US" dirty="0">
                <a:solidFill>
                  <a:srgbClr val="000000"/>
                </a:solidFill>
                <a:latin typeface="Arial"/>
                <a:cs typeface="Arial"/>
              </a:rPr>
              <a:t> </a:t>
            </a:r>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B417581D-7272-5F6D-AD6D-B49B30ABA2D2}"/>
              </a:ext>
            </a:extLst>
          </p:cNvPr>
          <p:cNvSpPr>
            <a:spLocks noGrp="1"/>
          </p:cNvSpPr>
          <p:nvPr>
            <p:ph type="sldNum" sz="quarter" idx="12"/>
          </p:nvPr>
        </p:nvSpPr>
        <p:spPr/>
        <p:txBody>
          <a:bodyPr/>
          <a:lstStyle/>
          <a:p>
            <a:fld id="{B2102BAA-C61A-4A39-BDF1-4340D572B82C}" type="slidenum">
              <a:rPr lang="en-US" smtClean="0"/>
              <a:t>8</a:t>
            </a:fld>
            <a:endParaRPr lang="en-US"/>
          </a:p>
        </p:txBody>
      </p:sp>
      <p:pic>
        <p:nvPicPr>
          <p:cNvPr id="6" name="Recorded Sound">
            <a:hlinkClick r:id="" action="ppaction://media"/>
            <a:extLst>
              <a:ext uri="{FF2B5EF4-FFF2-40B4-BE49-F238E27FC236}">
                <a16:creationId xmlns:a16="http://schemas.microsoft.com/office/drawing/2014/main" id="{4F2BA08F-D535-4431-9B94-E16BB3B189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8676" y="144353"/>
            <a:ext cx="517634" cy="517634"/>
          </a:xfrm>
          <a:prstGeom prst="rect">
            <a:avLst/>
          </a:prstGeom>
        </p:spPr>
      </p:pic>
    </p:spTree>
    <p:extLst>
      <p:ext uri="{BB962C8B-B14F-4D97-AF65-F5344CB8AC3E}">
        <p14:creationId xmlns:p14="http://schemas.microsoft.com/office/powerpoint/2010/main" val="356713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F10165B-D854-4C85-AC3A-30F9FFE11411}"/>
              </a:ext>
            </a:extLst>
          </p:cNvPr>
          <p:cNvGrpSpPr/>
          <p:nvPr/>
        </p:nvGrpSpPr>
        <p:grpSpPr>
          <a:xfrm>
            <a:off x="1716881" y="136525"/>
            <a:ext cx="8869247" cy="6599151"/>
            <a:chOff x="1833076" y="261349"/>
            <a:chExt cx="8869247" cy="6599151"/>
          </a:xfrm>
        </p:grpSpPr>
        <p:grpSp>
          <p:nvGrpSpPr>
            <p:cNvPr id="5" name="Group 4">
              <a:extLst>
                <a:ext uri="{FF2B5EF4-FFF2-40B4-BE49-F238E27FC236}">
                  <a16:creationId xmlns:a16="http://schemas.microsoft.com/office/drawing/2014/main" id="{773BDE5E-55C6-4B2E-B918-CDC810C4C435}"/>
                </a:ext>
              </a:extLst>
            </p:cNvPr>
            <p:cNvGrpSpPr/>
            <p:nvPr/>
          </p:nvGrpSpPr>
          <p:grpSpPr>
            <a:xfrm>
              <a:off x="1833076" y="261349"/>
              <a:ext cx="8839200" cy="2784721"/>
              <a:chOff x="1833076" y="261349"/>
              <a:chExt cx="8839200" cy="2784721"/>
            </a:xfrm>
          </p:grpSpPr>
          <p:pic>
            <p:nvPicPr>
              <p:cNvPr id="3" name="Picture 2">
                <a:extLst>
                  <a:ext uri="{FF2B5EF4-FFF2-40B4-BE49-F238E27FC236}">
                    <a16:creationId xmlns:a16="http://schemas.microsoft.com/office/drawing/2014/main" id="{A85D63D3-620F-4DE8-97D7-434EE0A680EC}"/>
                  </a:ext>
                </a:extLst>
              </p:cNvPr>
              <p:cNvPicPr>
                <a:picLocks noChangeAspect="1"/>
              </p:cNvPicPr>
              <p:nvPr/>
            </p:nvPicPr>
            <p:blipFill>
              <a:blip r:embed="rId5"/>
              <a:stretch>
                <a:fillRect/>
              </a:stretch>
            </p:blipFill>
            <p:spPr>
              <a:xfrm>
                <a:off x="1833076" y="499012"/>
                <a:ext cx="8839199" cy="2547058"/>
              </a:xfrm>
              <a:prstGeom prst="rect">
                <a:avLst/>
              </a:prstGeom>
            </p:spPr>
          </p:pic>
          <p:pic>
            <p:nvPicPr>
              <p:cNvPr id="2" name="Picture 1">
                <a:extLst>
                  <a:ext uri="{FF2B5EF4-FFF2-40B4-BE49-F238E27FC236}">
                    <a16:creationId xmlns:a16="http://schemas.microsoft.com/office/drawing/2014/main" id="{6497CA50-6CB0-450B-B367-F16E7FFE9397}"/>
                  </a:ext>
                </a:extLst>
              </p:cNvPr>
              <p:cNvPicPr>
                <a:picLocks noChangeAspect="1"/>
              </p:cNvPicPr>
              <p:nvPr/>
            </p:nvPicPr>
            <p:blipFill>
              <a:blip r:embed="rId6"/>
              <a:stretch>
                <a:fillRect/>
              </a:stretch>
            </p:blipFill>
            <p:spPr>
              <a:xfrm>
                <a:off x="1833077" y="261349"/>
                <a:ext cx="8839199" cy="271820"/>
              </a:xfrm>
              <a:prstGeom prst="rect">
                <a:avLst/>
              </a:prstGeom>
            </p:spPr>
          </p:pic>
        </p:grpSp>
        <p:pic>
          <p:nvPicPr>
            <p:cNvPr id="10" name="Picture 9">
              <a:extLst>
                <a:ext uri="{FF2B5EF4-FFF2-40B4-BE49-F238E27FC236}">
                  <a16:creationId xmlns:a16="http://schemas.microsoft.com/office/drawing/2014/main" id="{7C282AFC-D521-4674-AC7E-34582C6FABB0}"/>
                </a:ext>
              </a:extLst>
            </p:cNvPr>
            <p:cNvPicPr>
              <a:picLocks noChangeAspect="1"/>
            </p:cNvPicPr>
            <p:nvPr/>
          </p:nvPicPr>
          <p:blipFill rotWithShape="1">
            <a:blip r:embed="rId7"/>
            <a:srcRect b="14070"/>
            <a:stretch/>
          </p:blipFill>
          <p:spPr>
            <a:xfrm>
              <a:off x="1863124" y="3062748"/>
              <a:ext cx="8839199" cy="3797752"/>
            </a:xfrm>
            <a:prstGeom prst="rect">
              <a:avLst/>
            </a:prstGeom>
          </p:spPr>
        </p:pic>
      </p:grpSp>
      <p:sp>
        <p:nvSpPr>
          <p:cNvPr id="4" name="Slide Number Placeholder 3">
            <a:extLst>
              <a:ext uri="{FF2B5EF4-FFF2-40B4-BE49-F238E27FC236}">
                <a16:creationId xmlns:a16="http://schemas.microsoft.com/office/drawing/2014/main" id="{909F2908-D2D6-0C09-3144-4DA1B0EAC526}"/>
              </a:ext>
            </a:extLst>
          </p:cNvPr>
          <p:cNvSpPr>
            <a:spLocks noGrp="1"/>
          </p:cNvSpPr>
          <p:nvPr>
            <p:ph type="sldNum" sz="quarter" idx="12"/>
          </p:nvPr>
        </p:nvSpPr>
        <p:spPr/>
        <p:txBody>
          <a:bodyPr/>
          <a:lstStyle/>
          <a:p>
            <a:fld id="{B2102BAA-C61A-4A39-BDF1-4340D572B82C}" type="slidenum">
              <a:rPr lang="en-US" smtClean="0"/>
              <a:t>9</a:t>
            </a:fld>
            <a:endParaRPr lang="en-US"/>
          </a:p>
        </p:txBody>
      </p:sp>
      <p:sp>
        <p:nvSpPr>
          <p:cNvPr id="12" name="Rectangle: Rounded Corners 11">
            <a:extLst>
              <a:ext uri="{FF2B5EF4-FFF2-40B4-BE49-F238E27FC236}">
                <a16:creationId xmlns:a16="http://schemas.microsoft.com/office/drawing/2014/main" id="{213FDAF0-CC9F-F326-0E7E-23C63ECDC6F7}"/>
              </a:ext>
            </a:extLst>
          </p:cNvPr>
          <p:cNvSpPr/>
          <p:nvPr/>
        </p:nvSpPr>
        <p:spPr>
          <a:xfrm>
            <a:off x="1598318" y="89404"/>
            <a:ext cx="4389549" cy="343436"/>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4D84F721-ACCF-72ED-315D-25757E0CDC1F}"/>
              </a:ext>
            </a:extLst>
          </p:cNvPr>
          <p:cNvSpPr/>
          <p:nvPr/>
        </p:nvSpPr>
        <p:spPr>
          <a:xfrm>
            <a:off x="2150953" y="432840"/>
            <a:ext cx="3230451" cy="2296739"/>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79DB60B1-348D-0044-9BB4-7DC2C6E72D8F}"/>
              </a:ext>
            </a:extLst>
          </p:cNvPr>
          <p:cNvSpPr/>
          <p:nvPr/>
        </p:nvSpPr>
        <p:spPr>
          <a:xfrm>
            <a:off x="6166531" y="125782"/>
            <a:ext cx="4389549" cy="307058"/>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83E717F9-8910-3EF1-5A6D-CFE024ED8903}"/>
              </a:ext>
            </a:extLst>
          </p:cNvPr>
          <p:cNvSpPr/>
          <p:nvPr/>
        </p:nvSpPr>
        <p:spPr>
          <a:xfrm>
            <a:off x="6226627" y="408345"/>
            <a:ext cx="912254" cy="22538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D24CD2AB-C3C9-FD7D-6ECA-BA31201FE230}"/>
              </a:ext>
            </a:extLst>
          </p:cNvPr>
          <p:cNvSpPr/>
          <p:nvPr/>
        </p:nvSpPr>
        <p:spPr>
          <a:xfrm>
            <a:off x="1716881" y="2909136"/>
            <a:ext cx="4389549" cy="519864"/>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CE528106-C8B6-3FF1-0120-111CA5D85161}"/>
              </a:ext>
            </a:extLst>
          </p:cNvPr>
          <p:cNvSpPr/>
          <p:nvPr/>
        </p:nvSpPr>
        <p:spPr>
          <a:xfrm>
            <a:off x="2154977" y="3442707"/>
            <a:ext cx="3832888" cy="915375"/>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27D492BA-CFCE-846F-DE21-29427065C51A}"/>
              </a:ext>
            </a:extLst>
          </p:cNvPr>
          <p:cNvSpPr/>
          <p:nvPr/>
        </p:nvSpPr>
        <p:spPr>
          <a:xfrm>
            <a:off x="2150953" y="4493364"/>
            <a:ext cx="3836913" cy="343436"/>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3A8881EF-D1EA-E7CE-AFA8-942B74D47545}"/>
              </a:ext>
            </a:extLst>
          </p:cNvPr>
          <p:cNvSpPr/>
          <p:nvPr/>
        </p:nvSpPr>
        <p:spPr>
          <a:xfrm>
            <a:off x="6226627" y="2946043"/>
            <a:ext cx="4389549" cy="482957"/>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3396AD9E-3581-6BA3-3149-15A269CF2762}"/>
              </a:ext>
            </a:extLst>
          </p:cNvPr>
          <p:cNvSpPr/>
          <p:nvPr/>
        </p:nvSpPr>
        <p:spPr>
          <a:xfrm>
            <a:off x="6261941" y="4717186"/>
            <a:ext cx="4183129" cy="113141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corded Sound">
            <a:hlinkClick r:id="" action="ppaction://media"/>
            <a:extLst>
              <a:ext uri="{FF2B5EF4-FFF2-40B4-BE49-F238E27FC236}">
                <a16:creationId xmlns:a16="http://schemas.microsoft.com/office/drawing/2014/main" id="{282898E5-8A4D-412B-BD11-257F61510D4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1474" y="128040"/>
            <a:ext cx="609600" cy="609600"/>
          </a:xfrm>
          <a:prstGeom prst="rect">
            <a:avLst/>
          </a:prstGeom>
        </p:spPr>
      </p:pic>
    </p:spTree>
    <p:extLst>
      <p:ext uri="{BB962C8B-B14F-4D97-AF65-F5344CB8AC3E}">
        <p14:creationId xmlns:p14="http://schemas.microsoft.com/office/powerpoint/2010/main" val="74885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803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6"/>
                </p:tgtEl>
              </p:cMediaNode>
            </p:audio>
          </p:childTnLst>
        </p:cTn>
      </p:par>
    </p:tnLst>
    <p:bldLst>
      <p:bldP spid="12" grpId="0" animBg="1"/>
      <p:bldP spid="15" grpId="0" animBg="1"/>
      <p:bldP spid="17" grpId="0" animBg="1"/>
      <p:bldP spid="19" grpId="0" animBg="1"/>
      <p:bldP spid="21" grpId="0" animBg="1"/>
      <p:bldP spid="23" grpId="0" animBg="1"/>
      <p:bldP spid="25" grpId="0" animBg="1"/>
      <p:bldP spid="27" grpId="0" animBg="1"/>
      <p:bldP spid="29" grpId="0" animBg="1"/>
    </p:bldLst>
  </p:timing>
</p:sld>
</file>

<file path=ppt/theme/theme1.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VDOE-New">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E509374DB4B94684EA099F518C7A22" ma:contentTypeVersion="6" ma:contentTypeDescription="Create a new document." ma:contentTypeScope="" ma:versionID="1b2450cc473d0476b24fb6049eee21c6">
  <xsd:schema xmlns:xsd="http://www.w3.org/2001/XMLSchema" xmlns:xs="http://www.w3.org/2001/XMLSchema" xmlns:p="http://schemas.microsoft.com/office/2006/metadata/properties" xmlns:ns2="7ec0be3f-b236-462b-b68d-55bfdf8517bd" xmlns:ns3="8410143b-9028-478f-a589-cc2730675668" targetNamespace="http://schemas.microsoft.com/office/2006/metadata/properties" ma:root="true" ma:fieldsID="3e9485a91bea5a1087f04145a65b8a39" ns2:_="" ns3:_="">
    <xsd:import namespace="7ec0be3f-b236-462b-b68d-55bfdf8517bd"/>
    <xsd:import namespace="8410143b-9028-478f-a589-cc273067566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c0be3f-b236-462b-b68d-55bfdf8517b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410143b-9028-478f-a589-cc273067566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25B48E9-E29E-4D7D-9C4B-96E6CFDA49E8}">
  <ds:schemaRefs>
    <ds:schemaRef ds:uri="7ec0be3f-b236-462b-b68d-55bfdf8517bd"/>
    <ds:schemaRef ds:uri="8410143b-9028-478f-a589-cc273067566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0567865-89AF-4004-B892-E11EA4D1D5A8}">
  <ds:schemaRefs>
    <ds:schemaRef ds:uri="http://schemas.microsoft.com/sharepoint/v3/contenttype/forms"/>
  </ds:schemaRefs>
</ds:datastoreItem>
</file>

<file path=customXml/itemProps3.xml><?xml version="1.0" encoding="utf-8"?>
<ds:datastoreItem xmlns:ds="http://schemas.openxmlformats.org/officeDocument/2006/customXml" ds:itemID="{91CC1A00-51CB-4C02-A37B-97764AE20E74}">
  <ds:schemaRefs>
    <ds:schemaRef ds:uri="7ec0be3f-b236-462b-b68d-55bfdf8517bd"/>
    <ds:schemaRef ds:uri="http://schemas.openxmlformats.org/package/2006/metadata/core-properties"/>
    <ds:schemaRef ds:uri="http://schemas.microsoft.com/office/2006/documentManagement/types"/>
    <ds:schemaRef ds:uri="http://schemas.microsoft.com/office/infopath/2007/PartnerControls"/>
    <ds:schemaRef ds:uri="8410143b-9028-478f-a589-cc2730675668"/>
    <ds:schemaRef ds:uri="http://purl.org/dc/dcmitype/"/>
    <ds:schemaRef ds:uri="http://schemas.microsoft.com/office/2006/metadata/properties"/>
    <ds:schemaRef ds:uri="http://purl.org/dc/elements/1.1/"/>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814</TotalTime>
  <Words>10130</Words>
  <Application>Microsoft Office PowerPoint</Application>
  <PresentationFormat>Widescreen</PresentationFormat>
  <Paragraphs>1124</Paragraphs>
  <Slides>44</Slides>
  <Notes>44</Notes>
  <HiddenSlides>0</HiddenSlides>
  <MMClips>44</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2024 English Standards of Learning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Foundations for Reading</vt:lpstr>
      <vt:lpstr>PowerPoint Presentation</vt:lpstr>
      <vt:lpstr>PowerPoint Presentation</vt:lpstr>
      <vt:lpstr>Developing Skilled Readers and Building Reading Stamina</vt:lpstr>
      <vt:lpstr>PowerPoint Presentation</vt:lpstr>
      <vt:lpstr>PowerPoint Presentation</vt:lpstr>
      <vt:lpstr>Reading and Vocabulary </vt:lpstr>
      <vt:lpstr>PowerPoint Presentation</vt:lpstr>
      <vt:lpstr>PowerPoint Presentation</vt:lpstr>
      <vt:lpstr>Reading Literary Text</vt:lpstr>
      <vt:lpstr>PowerPoint Presentation</vt:lpstr>
      <vt:lpstr>PowerPoint Presentation</vt:lpstr>
      <vt:lpstr>Reading Informational Text</vt:lpstr>
      <vt:lpstr>PowerPoint Presentation</vt:lpstr>
      <vt:lpstr>PowerPoint Presentation</vt:lpstr>
      <vt:lpstr>PowerPoint Presentation</vt:lpstr>
      <vt:lpstr>Foundations for Writing </vt:lpstr>
      <vt:lpstr>PowerPoint Presentation</vt:lpstr>
      <vt:lpstr>PowerPoint Presentation</vt:lpstr>
      <vt:lpstr>Writing </vt:lpstr>
      <vt:lpstr>PowerPoint Presentation</vt:lpstr>
      <vt:lpstr>PowerPoint Presentation</vt:lpstr>
      <vt:lpstr>PowerPoint Presentation</vt:lpstr>
      <vt:lpstr>Language Usage </vt:lpstr>
      <vt:lpstr>PowerPoint Presentation</vt:lpstr>
      <vt:lpstr>PowerPoint Presentation</vt:lpstr>
      <vt:lpstr>PowerPoint Presentation</vt:lpstr>
      <vt:lpstr>Communications and Multimodal Literacies</vt:lpstr>
      <vt:lpstr>PowerPoint Presentation</vt:lpstr>
      <vt:lpstr>PowerPoint Presentation</vt:lpstr>
      <vt:lpstr>PowerPoint Presentation</vt:lpstr>
      <vt:lpstr>Research </vt:lpstr>
      <vt:lpstr>PowerPoint Presentation</vt:lpstr>
      <vt:lpstr>PowerPoint Presentation</vt:lpstr>
      <vt:lpstr>Questions?   Reach out to the VDOE English Team  VDOE.English@doe.virginia.gov </vt:lpstr>
    </vt:vector>
  </TitlesOfParts>
  <Company>Virginia Information Technologies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VITA Program</dc:creator>
  <cp:lastModifiedBy>Melanie Malsbury</cp:lastModifiedBy>
  <cp:revision>433</cp:revision>
  <dcterms:created xsi:type="dcterms:W3CDTF">2022-07-20T12:39:39Z</dcterms:created>
  <dcterms:modified xsi:type="dcterms:W3CDTF">2024-05-24T11:52:37Z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0x01010023E509374DB4B94684EA099F518C7A22</vt:lpwstr>
  </property>
</Properties>
</file>