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0"/>
  </p:notesMasterIdLst>
  <p:sldIdLst>
    <p:sldId id="256" r:id="rId5"/>
    <p:sldId id="258" r:id="rId6"/>
    <p:sldId id="267" r:id="rId7"/>
    <p:sldId id="268" r:id="rId8"/>
    <p:sldId id="269" r:id="rId9"/>
    <p:sldId id="270" r:id="rId10"/>
    <p:sldId id="271" r:id="rId11"/>
    <p:sldId id="262" r:id="rId12"/>
    <p:sldId id="314" r:id="rId13"/>
    <p:sldId id="261" r:id="rId14"/>
    <p:sldId id="273" r:id="rId15"/>
    <p:sldId id="274" r:id="rId16"/>
    <p:sldId id="275" r:id="rId17"/>
    <p:sldId id="301" r:id="rId18"/>
    <p:sldId id="276" r:id="rId19"/>
    <p:sldId id="277" r:id="rId20"/>
    <p:sldId id="302" r:id="rId21"/>
    <p:sldId id="278" r:id="rId22"/>
    <p:sldId id="279" r:id="rId23"/>
    <p:sldId id="303" r:id="rId24"/>
    <p:sldId id="305" r:id="rId25"/>
    <p:sldId id="315" r:id="rId26"/>
    <p:sldId id="281" r:id="rId27"/>
    <p:sldId id="282" r:id="rId28"/>
    <p:sldId id="304" r:id="rId29"/>
    <p:sldId id="306" r:id="rId30"/>
    <p:sldId id="285" r:id="rId31"/>
    <p:sldId id="286" r:id="rId32"/>
    <p:sldId id="307" r:id="rId33"/>
    <p:sldId id="288" r:id="rId34"/>
    <p:sldId id="289" r:id="rId35"/>
    <p:sldId id="308" r:id="rId36"/>
    <p:sldId id="309" r:id="rId37"/>
    <p:sldId id="291" r:id="rId38"/>
    <p:sldId id="292" r:id="rId39"/>
    <p:sldId id="310" r:id="rId40"/>
    <p:sldId id="294" r:id="rId41"/>
    <p:sldId id="295" r:id="rId42"/>
    <p:sldId id="311" r:id="rId43"/>
    <p:sldId id="312" r:id="rId44"/>
    <p:sldId id="313" r:id="rId45"/>
    <p:sldId id="297" r:id="rId46"/>
    <p:sldId id="298" r:id="rId47"/>
    <p:sldId id="300" r:id="rId48"/>
    <p:sldId id="265"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480"/>
    <a:srgbClr val="3E5B91"/>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AB538-DD2F-86B1-B371-A30790111F5F}" v="17" dt="2024-05-03T15:56:28.475"/>
    <p1510:client id="{D180660D-CC73-BEFB-F461-BF0434BEFA40}" v="31" dt="2024-05-03T16:16:39.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54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ckelton, Ellen (DOE)" userId="S::ellen.frackelton@doe.virginia.gov::18d74b77-166e-4597-94f9-5109299f7834" providerId="AD" clId="Web-{3A6AB538-DD2F-86B1-B371-A30790111F5F}"/>
    <pc:docChg chg="modSld">
      <pc:chgData name="Frackelton, Ellen (DOE)" userId="S::ellen.frackelton@doe.virginia.gov::18d74b77-166e-4597-94f9-5109299f7834" providerId="AD" clId="Web-{3A6AB538-DD2F-86B1-B371-A30790111F5F}" dt="2024-05-03T15:56:26.647" v="27"/>
      <pc:docMkLst>
        <pc:docMk/>
      </pc:docMkLst>
      <pc:sldChg chg="modSp">
        <pc:chgData name="Frackelton, Ellen (DOE)" userId="S::ellen.frackelton@doe.virginia.gov::18d74b77-166e-4597-94f9-5109299f7834" providerId="AD" clId="Web-{3A6AB538-DD2F-86B1-B371-A30790111F5F}" dt="2024-05-03T15:19:54.496" v="0" actId="1076"/>
        <pc:sldMkLst>
          <pc:docMk/>
          <pc:sldMk cId="631499876" sldId="256"/>
        </pc:sldMkLst>
        <pc:picChg chg="mod">
          <ac:chgData name="Frackelton, Ellen (DOE)" userId="S::ellen.frackelton@doe.virginia.gov::18d74b77-166e-4597-94f9-5109299f7834" providerId="AD" clId="Web-{3A6AB538-DD2F-86B1-B371-A30790111F5F}" dt="2024-05-03T15:19:54.496" v="0" actId="1076"/>
          <ac:picMkLst>
            <pc:docMk/>
            <pc:sldMk cId="631499876" sldId="256"/>
            <ac:picMk id="5" creationId="{42CA7630-AA2D-44AA-A2A5-94FCB310464E}"/>
          </ac:picMkLst>
        </pc:picChg>
      </pc:sldChg>
      <pc:sldChg chg="modSp">
        <pc:chgData name="Frackelton, Ellen (DOE)" userId="S::ellen.frackelton@doe.virginia.gov::18d74b77-166e-4597-94f9-5109299f7834" providerId="AD" clId="Web-{3A6AB538-DD2F-86B1-B371-A30790111F5F}" dt="2024-05-03T15:22:31.230" v="1" actId="1076"/>
        <pc:sldMkLst>
          <pc:docMk/>
          <pc:sldMk cId="2868565712" sldId="267"/>
        </pc:sldMkLst>
        <pc:picChg chg="mod">
          <ac:chgData name="Frackelton, Ellen (DOE)" userId="S::ellen.frackelton@doe.virginia.gov::18d74b77-166e-4597-94f9-5109299f7834" providerId="AD" clId="Web-{3A6AB538-DD2F-86B1-B371-A30790111F5F}" dt="2024-05-03T15:22:31.230" v="1" actId="1076"/>
          <ac:picMkLst>
            <pc:docMk/>
            <pc:sldMk cId="2868565712" sldId="267"/>
            <ac:picMk id="6" creationId="{CA0A3807-4127-410B-94CD-D41BBC6B793B}"/>
          </ac:picMkLst>
        </pc:picChg>
      </pc:sldChg>
      <pc:sldChg chg="delSp modSp delAnim">
        <pc:chgData name="Frackelton, Ellen (DOE)" userId="S::ellen.frackelton@doe.virginia.gov::18d74b77-166e-4597-94f9-5109299f7834" providerId="AD" clId="Web-{3A6AB538-DD2F-86B1-B371-A30790111F5F}" dt="2024-05-03T15:36:08.805" v="4"/>
        <pc:sldMkLst>
          <pc:docMk/>
          <pc:sldMk cId="907665471" sldId="279"/>
        </pc:sldMkLst>
        <pc:picChg chg="del">
          <ac:chgData name="Frackelton, Ellen (DOE)" userId="S::ellen.frackelton@doe.virginia.gov::18d74b77-166e-4597-94f9-5109299f7834" providerId="AD" clId="Web-{3A6AB538-DD2F-86B1-B371-A30790111F5F}" dt="2024-05-03T15:36:08.805" v="4"/>
          <ac:picMkLst>
            <pc:docMk/>
            <pc:sldMk cId="907665471" sldId="279"/>
            <ac:picMk id="2" creationId="{079460DD-94D0-46BD-9618-53DB8C29EDEE}"/>
          </ac:picMkLst>
        </pc:picChg>
        <pc:picChg chg="mod">
          <ac:chgData name="Frackelton, Ellen (DOE)" userId="S::ellen.frackelton@doe.virginia.gov::18d74b77-166e-4597-94f9-5109299f7834" providerId="AD" clId="Web-{3A6AB538-DD2F-86B1-B371-A30790111F5F}" dt="2024-05-03T15:36:00.852" v="3" actId="1076"/>
          <ac:picMkLst>
            <pc:docMk/>
            <pc:sldMk cId="907665471" sldId="279"/>
            <ac:picMk id="3" creationId="{755335A0-7F37-4224-AD51-2CE5174E4AF2}"/>
          </ac:picMkLst>
        </pc:picChg>
      </pc:sldChg>
      <pc:sldChg chg="modNotes">
        <pc:chgData name="Frackelton, Ellen (DOE)" userId="S::ellen.frackelton@doe.virginia.gov::18d74b77-166e-4597-94f9-5109299f7834" providerId="AD" clId="Web-{3A6AB538-DD2F-86B1-B371-A30790111F5F}" dt="2024-05-03T15:44:26.960" v="11"/>
        <pc:sldMkLst>
          <pc:docMk/>
          <pc:sldMk cId="3769272585" sldId="286"/>
        </pc:sldMkLst>
      </pc:sldChg>
      <pc:sldChg chg="modNotes">
        <pc:chgData name="Frackelton, Ellen (DOE)" userId="S::ellen.frackelton@doe.virginia.gov::18d74b77-166e-4597-94f9-5109299f7834" providerId="AD" clId="Web-{3A6AB538-DD2F-86B1-B371-A30790111F5F}" dt="2024-05-03T15:47:24.053" v="13"/>
        <pc:sldMkLst>
          <pc:docMk/>
          <pc:sldMk cId="2817917418" sldId="289"/>
        </pc:sldMkLst>
      </pc:sldChg>
      <pc:sldChg chg="modNotes">
        <pc:chgData name="Frackelton, Ellen (DOE)" userId="S::ellen.frackelton@doe.virginia.gov::18d74b77-166e-4597-94f9-5109299f7834" providerId="AD" clId="Web-{3A6AB538-DD2F-86B1-B371-A30790111F5F}" dt="2024-05-03T15:56:26.647" v="27"/>
        <pc:sldMkLst>
          <pc:docMk/>
          <pc:sldMk cId="3856574190" sldId="298"/>
        </pc:sldMkLst>
      </pc:sldChg>
      <pc:sldChg chg="modSp modNotes">
        <pc:chgData name="Frackelton, Ellen (DOE)" userId="S::ellen.frackelton@doe.virginia.gov::18d74b77-166e-4597-94f9-5109299f7834" providerId="AD" clId="Web-{3A6AB538-DD2F-86B1-B371-A30790111F5F}" dt="2024-05-03T15:48:41.460" v="17"/>
        <pc:sldMkLst>
          <pc:docMk/>
          <pc:sldMk cId="1941213970" sldId="308"/>
        </pc:sldMkLst>
        <pc:graphicFrameChg chg="mod modGraphic">
          <ac:chgData name="Frackelton, Ellen (DOE)" userId="S::ellen.frackelton@doe.virginia.gov::18d74b77-166e-4597-94f9-5109299f7834" providerId="AD" clId="Web-{3A6AB538-DD2F-86B1-B371-A30790111F5F}" dt="2024-05-03T15:47:30.522" v="15"/>
          <ac:graphicFrameMkLst>
            <pc:docMk/>
            <pc:sldMk cId="1941213970" sldId="308"/>
            <ac:graphicFrameMk id="10" creationId="{BDFF1672-FEF2-00AD-7154-75D43FF1341E}"/>
          </ac:graphicFrameMkLst>
        </pc:graphicFrameChg>
      </pc:sldChg>
      <pc:sldChg chg="modNotes">
        <pc:chgData name="Frackelton, Ellen (DOE)" userId="S::ellen.frackelton@doe.virginia.gov::18d74b77-166e-4597-94f9-5109299f7834" providerId="AD" clId="Web-{3A6AB538-DD2F-86B1-B371-A30790111F5F}" dt="2024-05-03T15:52:27.006" v="24"/>
        <pc:sldMkLst>
          <pc:docMk/>
          <pc:sldMk cId="186182457" sldId="310"/>
        </pc:sldMkLst>
      </pc:sldChg>
      <pc:sldChg chg="modSp">
        <pc:chgData name="Frackelton, Ellen (DOE)" userId="S::ellen.frackelton@doe.virginia.gov::18d74b77-166e-4597-94f9-5109299f7834" providerId="AD" clId="Web-{3A6AB538-DD2F-86B1-B371-A30790111F5F}" dt="2024-05-03T15:53:38.756" v="25" actId="1076"/>
        <pc:sldMkLst>
          <pc:docMk/>
          <pc:sldMk cId="2015149913" sldId="311"/>
        </pc:sldMkLst>
        <pc:picChg chg="mod">
          <ac:chgData name="Frackelton, Ellen (DOE)" userId="S::ellen.frackelton@doe.virginia.gov::18d74b77-166e-4597-94f9-5109299f7834" providerId="AD" clId="Web-{3A6AB538-DD2F-86B1-B371-A30790111F5F}" dt="2024-05-03T15:53:38.756" v="25" actId="1076"/>
          <ac:picMkLst>
            <pc:docMk/>
            <pc:sldMk cId="2015149913" sldId="311"/>
            <ac:picMk id="2" creationId="{6D79DDFC-B8D9-4D08-9BD9-BC6FF3943269}"/>
          </ac:picMkLst>
        </pc:picChg>
      </pc:sldChg>
      <pc:sldChg chg="modSp">
        <pc:chgData name="Frackelton, Ellen (DOE)" userId="S::ellen.frackelton@doe.virginia.gov::18d74b77-166e-4597-94f9-5109299f7834" providerId="AD" clId="Web-{3A6AB538-DD2F-86B1-B371-A30790111F5F}" dt="2024-05-03T15:28:00.181" v="2" actId="1076"/>
        <pc:sldMkLst>
          <pc:docMk/>
          <pc:sldMk cId="3855030611" sldId="314"/>
        </pc:sldMkLst>
        <pc:spChg chg="mod">
          <ac:chgData name="Frackelton, Ellen (DOE)" userId="S::ellen.frackelton@doe.virginia.gov::18d74b77-166e-4597-94f9-5109299f7834" providerId="AD" clId="Web-{3A6AB538-DD2F-86B1-B371-A30790111F5F}" dt="2024-05-03T15:28:00.181" v="2" actId="1076"/>
          <ac:spMkLst>
            <pc:docMk/>
            <pc:sldMk cId="3855030611" sldId="314"/>
            <ac:spMk id="29" creationId="{3396AD9E-3581-6BA3-3149-15A269CF2762}"/>
          </ac:spMkLst>
        </pc:spChg>
      </pc:sldChg>
    </pc:docChg>
  </pc:docChgLst>
  <pc:docChgLst>
    <pc:chgData name="Frackelton, Ellen (DOE)" userId="S::ellen.frackelton@doe.virginia.gov::18d74b77-166e-4597-94f9-5109299f7834" providerId="AD" clId="Web-{D180660D-CC73-BEFB-F461-BF0434BEFA40}"/>
    <pc:docChg chg="modSld">
      <pc:chgData name="Frackelton, Ellen (DOE)" userId="S::ellen.frackelton@doe.virginia.gov::18d74b77-166e-4597-94f9-5109299f7834" providerId="AD" clId="Web-{D180660D-CC73-BEFB-F461-BF0434BEFA40}" dt="2024-05-03T16:16:29.789" v="1"/>
      <pc:docMkLst>
        <pc:docMk/>
      </pc:docMkLst>
      <pc:sldChg chg="modSp">
        <pc:chgData name="Frackelton, Ellen (DOE)" userId="S::ellen.frackelton@doe.virginia.gov::18d74b77-166e-4597-94f9-5109299f7834" providerId="AD" clId="Web-{D180660D-CC73-BEFB-F461-BF0434BEFA40}" dt="2024-05-03T16:16:29.789" v="1"/>
        <pc:sldMkLst>
          <pc:docMk/>
          <pc:sldMk cId="3785396082" sldId="271"/>
        </pc:sldMkLst>
        <pc:graphicFrameChg chg="mod modGraphic">
          <ac:chgData name="Frackelton, Ellen (DOE)" userId="S::ellen.frackelton@doe.virginia.gov::18d74b77-166e-4597-94f9-5109299f7834" providerId="AD" clId="Web-{D180660D-CC73-BEFB-F461-BF0434BEFA40}" dt="2024-05-03T16:16:29.789" v="1"/>
          <ac:graphicFrameMkLst>
            <pc:docMk/>
            <pc:sldMk cId="3785396082" sldId="271"/>
            <ac:graphicFrameMk id="5" creationId="{02F28828-4074-1C7C-32CB-B918457B7A3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70128E-993C-4902-8012-4837AFDCDFE9}" type="datetimeFigureOut">
              <a:rPr lang="en-US" smtClean="0"/>
              <a:t>5/3/2024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Grade 4 Overview of Revisions to the English Standards of Learning from 2017 to 2024.   </a:t>
            </a:r>
          </a:p>
          <a:p>
            <a:endParaRPr lang="en-US" dirty="0">
              <a:cs typeface="+mn-lt"/>
            </a:endParaRPr>
          </a:p>
          <a:p>
            <a:r>
              <a:rPr lang="en-US" dirty="0"/>
              <a:t>It would be helpful to have a copy of the Grade 4 – Crosswalk (Summary of Revisions) and a copy of the 2024 Grade 4 English Standards of Learning for this PowerPoint.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we'll dig deeper into the Standards and crosswalk by looking closer at each strand.  Let's start with the Foundations for Reading.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Foundations for Reading 3 focuses on phonics and word analysis. </a:t>
            </a:r>
          </a:p>
          <a:p>
            <a:endParaRPr lang="en-US" dirty="0">
              <a:cs typeface="+mn-lt"/>
            </a:endParaRPr>
          </a:p>
          <a:p>
            <a:r>
              <a:rPr lang="en-US" dirty="0"/>
              <a:t>The addition of these standards was intentional to provide clarity and specificity for the grade level expectations in the application of advanced phonics and word analysis skills.  By the end of fourth grade, students should be able to decode compound/multisyllabic grade level unfamiliar words using their understanding of all six syllables types, and morphology, (including suffixes, prefixes and root/base words).  </a:t>
            </a:r>
          </a:p>
          <a:p>
            <a:endParaRPr lang="en-US" dirty="0"/>
          </a:p>
          <a:p>
            <a:r>
              <a:rPr lang="en-US" dirty="0"/>
              <a:t>Fourth grade students are also expected to be able to read grade-level high-frequency words.  These words should include words that contain common patterns that can be decoded, as well as words with irregular patterns which must be taught and mapped into the student’s brain for automatic recognition.</a:t>
            </a:r>
            <a:br>
              <a:rPr lang="en-US" dirty="0">
                <a:cs typeface="+mn-lt"/>
              </a:rPr>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7062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new strand, Developing Skilled Readers and Building Reading Stamina. </a:t>
            </a:r>
          </a:p>
          <a:p>
            <a:endParaRPr lang="en-US" dirty="0">
              <a:cs typeface="Calibri"/>
            </a:endParaRPr>
          </a:p>
          <a:p>
            <a:r>
              <a:rPr lang="en-US" dirty="0">
                <a:cs typeface="Calibri"/>
              </a:rPr>
              <a:t>The Developing Skilled Readers and Building Reading Stamina was added to emphasize skills and strategies use </a:t>
            </a:r>
            <a:r>
              <a:rPr lang="en-US" i="1" dirty="0">
                <a:cs typeface="Calibri"/>
              </a:rPr>
              <a:t>within</a:t>
            </a:r>
            <a:r>
              <a:rPr lang="en-US" dirty="0">
                <a:cs typeface="Calibri"/>
              </a:rPr>
              <a:t> content-rich complex text each time students engage with text, rather than </a:t>
            </a:r>
            <a:r>
              <a:rPr lang="en-US" i="1" dirty="0">
                <a:cs typeface="Calibri"/>
              </a:rPr>
              <a:t>isolated</a:t>
            </a:r>
            <a:r>
              <a:rPr lang="en-US" dirty="0">
                <a:cs typeface="Calibri"/>
              </a:rPr>
              <a:t> skill work.  </a:t>
            </a:r>
          </a:p>
          <a:p>
            <a:endParaRPr lang="en-US" dirty="0">
              <a:cs typeface="Calibri"/>
            </a:endParaRPr>
          </a:p>
          <a:p>
            <a:r>
              <a:rPr lang="en-US" dirty="0">
                <a:cs typeface="Calibri"/>
              </a:rPr>
              <a:t>This strand emphasizes that students should be reading challenging grade-level fiction, and nonfiction texts fluently, while learning vocabulary, writing, collaborating and researching in grade level complex text.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Strand of Developing Skilled Readers and Building Reading Stamina was added to increase overall rigor. </a:t>
            </a:r>
          </a:p>
          <a:p>
            <a:endParaRPr lang="en-US" dirty="0"/>
          </a:p>
          <a:p>
            <a:r>
              <a:rPr lang="en-US" dirty="0"/>
              <a:t>4.DSR A adds specificity in students expectations to read fluently (e.g. with accuracy, automaticity, appropriate rate and meaningful expression while self-monitoring) and purposefully, while building word knowledge and world knowledge in wide reading of challenging, content-rich texts.  </a:t>
            </a:r>
          </a:p>
          <a:p>
            <a:endParaRPr lang="en-US" dirty="0"/>
          </a:p>
          <a:p>
            <a:r>
              <a:rPr lang="en-US" dirty="0"/>
              <a:t>4.DSR B has been added to reflect science based reading research, while also addressing text complexity levels to emphasize the range of texts students should be engaged in while reading literary and informational texts.</a:t>
            </a:r>
          </a:p>
          <a:p>
            <a:endParaRPr lang="en-US" dirty="0">
              <a:cs typeface="Calibri"/>
            </a:endParaRPr>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notice that the Grade 4 Strand of Developing Skilled Readers and Building Reading Stamina was added to emphasize the skills and strategies students use every time students engage with text through reading, writing, collaborating, and researching as described in the remaining standards. These standards can include, but are not limited to the organization of text structures, summarizing, and asking questions to help students “make sense” of the texts being read.</a:t>
            </a:r>
          </a:p>
          <a:p>
            <a:endParaRPr lang="en-US" dirty="0"/>
          </a:p>
          <a:p>
            <a:r>
              <a:rPr lang="en-US" dirty="0"/>
              <a:t>4.DSR combines 4.5c, 4.5h and 4.6e from the 2017 Standards and is focused on students responding to grade level texts through discussion and writing while supporting their work with textual evidence.</a:t>
            </a:r>
          </a:p>
          <a:p>
            <a:r>
              <a:rPr lang="en-US" dirty="0"/>
              <a:t>4.DSR.D specifies deep reading centered around topics and themes to build word knowledge.  Texts within a theme should include a range of complexity so that students can read some of the texts independently, some with peers, and some with a modest level of support from the teacher.</a:t>
            </a:r>
          </a:p>
          <a:p>
            <a:r>
              <a:rPr lang="en-US" dirty="0"/>
              <a:t>4.DSR E – combines 4.5k and 4.6h from the 2017 Standards and specifies student engagement with reading strategies (e.g. sense-making strategies such as text structures, summarizing and asking questions) while engaged in the text to aid and self-monitor their comprehension.</a:t>
            </a:r>
          </a:p>
          <a:p>
            <a:endParaRPr lang="en-US" dirty="0">
              <a:cs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822094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powerful way to support students' vocabulary development is through reading high quality, content rich texts.  That is why Reading and Vocabulary were combined for this strand to allow student engagement with unfamiliar words while within the texts.</a:t>
            </a: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4 Reading and Vocabulary 1, is for students to systematically build vocabulary from listening to, and reading grade level texts, as well as content texts, while participating in discussions. </a:t>
            </a:r>
          </a:p>
          <a:p>
            <a:endParaRPr lang="en-US" dirty="0"/>
          </a:p>
          <a:p>
            <a:r>
              <a:rPr lang="en-US" dirty="0"/>
              <a:t>The rigor of this standard has increased as more emphasis is placed on building word knowledge and being able to “own” the vocabulary words in conversations while discussing grade level literature.</a:t>
            </a:r>
          </a:p>
          <a:p>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review the Reading and Vocabulary Strand 1 new standards are added which emphasize in-depth instruction focused on word knowledge, and word relationships found in word parts, word tenses, and word meanings.  This instruction occurs in grade-level complex text, and focuses on unfamiliar words while reading, and discussing the text.</a:t>
            </a:r>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216067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Reading Literary Text Strand was developed to emphasize the skills necessary for reading and comprehending literary texts. </a:t>
            </a:r>
          </a:p>
          <a:p>
            <a:endParaRPr lang="en-US" dirty="0">
              <a:cs typeface="Calibri"/>
            </a:endParaRPr>
          </a:p>
          <a:p>
            <a:r>
              <a:rPr lang="en-US" dirty="0">
                <a:cs typeface="Calibri"/>
              </a:rPr>
              <a:t>The 2024 Reading Literary Text strand has three </a:t>
            </a:r>
            <a:r>
              <a:rPr lang="en-US" dirty="0" err="1">
                <a:cs typeface="Calibri"/>
              </a:rPr>
              <a:t>substandards</a:t>
            </a:r>
            <a:r>
              <a:rPr lang="en-US" dirty="0">
                <a:cs typeface="Calibri"/>
              </a:rPr>
              <a:t>:  Key Ideas and Plot Details, Craft and Style, and Integration of Concepts</a:t>
            </a:r>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4 Reading Literary Texts 1 is for students to demonstrate understanding of key ideas and plot details in literary texts, including fantasy, humor, fables/fairy tales, realistic fiction, historical fiction, and folklore/tall tales, focusing on realistic fiction and historical fiction.</a:t>
            </a:r>
          </a:p>
          <a:p>
            <a:endParaRPr lang="en-US" dirty="0"/>
          </a:p>
          <a:p>
            <a:r>
              <a:rPr lang="en-US" dirty="0"/>
              <a:t>4.RL.1.A is a new standard that has been added to Grade 4.  This standard wants students to understand and apply summarization of themes within grade level literary texts including challenges characters face within a thematic topic.</a:t>
            </a:r>
          </a:p>
          <a:p>
            <a:endParaRPr lang="en-US" dirty="0">
              <a:cs typeface="+mn-lt"/>
            </a:endParaRPr>
          </a:p>
          <a:p>
            <a:r>
              <a:rPr lang="en-US" dirty="0">
                <a:cs typeface="+mn-lt"/>
              </a:rPr>
              <a:t>These standards increase the rigor the of the 2017 English Standards of Learning by explicitly addressing certain details in the standards such as, understanding text structure, plot events, and character analysis within grade level texts.</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349915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PowerPoint is to provide an overview of the changes in both the structure and the content of the 2024 English Standards of Learning.</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4 Reading Literary Texts 2 is for students to demonstrate understanding of Craft and Style in literary texts.  In these standards students demonstrate an understanding of the language that the author is using such as dialogue, or sensory language to convey a message to the reader.  </a:t>
            </a:r>
          </a:p>
          <a:p>
            <a:endParaRPr lang="en-US" dirty="0"/>
          </a:p>
          <a:p>
            <a:r>
              <a:rPr lang="en-US" dirty="0"/>
              <a:t>4.RL.2 B has been added for Grade 4 to helps students understand and make reference to specific characteristics found within different genres, such as drama and poetry.</a:t>
            </a:r>
          </a:p>
          <a:p>
            <a:endParaRPr lang="en-US" dirty="0"/>
          </a:p>
          <a:p>
            <a:r>
              <a:rPr lang="en-US" dirty="0"/>
              <a:t>4.RL.2 D has been added to Grade 4 from Grade 5 and increases the rigor by requiring students to understand and be able to differentiate between first and third person point of view when reading literary texts.</a:t>
            </a: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134350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4 Reading Literary Texts 3 is for students to demonstrate understanding of Integration of Concepts in literary texts by making connections between and within literary texts.  These new standards have been added to reflect current science-based reading research.</a:t>
            </a:r>
          </a:p>
          <a:p>
            <a:endParaRPr lang="en-US" dirty="0"/>
          </a:p>
          <a:p>
            <a:r>
              <a:rPr lang="en-US" dirty="0"/>
              <a:t>4.RL.3 B has been added to increase the rigor and provide specificity in comparing and contrasting details (e.g. similar themes, and topics, or patterns of events) in certain types of text (e.g. paired literary and informational nonfiction texts).  </a:t>
            </a:r>
          </a:p>
          <a:p>
            <a:endParaRPr lang="en-US" dirty="0"/>
          </a:p>
          <a:p>
            <a:r>
              <a:rPr lang="en-US" dirty="0"/>
              <a:t>4.RL.3 C is a new standard for Grade 4 that has been moved from Grade 6.  This standard provides skills in being able to explain the overall structure of stories, poems, and plays, and how each part of the literary texts builds on the prior section to advance the plot.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100036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4.RL.3 C is a new standard for Grade 4 that focuses on the skills addressed in Grade 6 – 2017 Standard 6.5 a-j.  This standard provides details explaining the overall structure of stories, poems, and plays and how each part of the literary texts builds on the prior section to advance the plot.  Take note of the different components from the 2017 6.5 standard that should be included in this standard when teaching students how each successive part builds in the text being read.</a:t>
            </a: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920485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look at the standard focusing on Reading Informational Texts. This standard is focused on deepening and demonstrating comprehension in the understanding of complex informational text, textual elements, structures, and purposes.  </a:t>
            </a:r>
          </a:p>
          <a:p>
            <a:endParaRPr lang="en-US" dirty="0">
              <a:cs typeface="Calibri"/>
            </a:endParaRPr>
          </a:p>
          <a:p>
            <a:r>
              <a:rPr lang="en-US" dirty="0">
                <a:cs typeface="Calibri"/>
              </a:rPr>
              <a:t>This strand is organized into three </a:t>
            </a:r>
            <a:r>
              <a:rPr lang="en-US" dirty="0" err="1">
                <a:cs typeface="Calibri"/>
              </a:rPr>
              <a:t>substandards</a:t>
            </a:r>
            <a:r>
              <a:rPr lang="en-US" dirty="0">
                <a:cs typeface="Calibri"/>
              </a:rPr>
              <a:t>:  Key Ideas and Confirming Details, Craft and Style, and Integration of Concepts.  In the 2017 English Standards of Learning this strand focused on nonfiction reading.</a:t>
            </a: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Reading Informational Texts 1 sub-strand focuses on key ideas and confirming details found within informational texts.  This substandard provides clarity around students using textual evidence in grade-level complex informational text to build and deepen their comprehension.</a:t>
            </a:r>
          </a:p>
          <a:p>
            <a:endParaRPr lang="en-US" dirty="0">
              <a:cs typeface="+mn-lt"/>
            </a:endParaRPr>
          </a:p>
          <a:p>
            <a:r>
              <a:rPr lang="en-US" dirty="0">
                <a:cs typeface="+mn-lt"/>
              </a:rPr>
              <a:t>This substandard combines standards from the 2017 English Standards of Learning increasing rigor and providing specificity in the following:  summarizing the main idea using evidence from the text, summarizing the events, including what happened and why, and explaining textual evidence that supports the author’s opinion found within the text.   </a:t>
            </a: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Grade 4 Reading Informational Texts sub-strand focuses on Craft and Style.  This sub-strand addresses how the author’s choice of vocabulary, text features, organizational pattern, language structures, and perspective are used to convey a message.</a:t>
            </a:r>
          </a:p>
          <a:p>
            <a:endParaRPr lang="en-US" dirty="0"/>
          </a:p>
          <a:p>
            <a:r>
              <a:rPr lang="en-US" dirty="0"/>
              <a:t>This sub-strand increases the rigor by providing specificity around the skills addressed in the 2017 English Standards of Learning.</a:t>
            </a:r>
          </a:p>
          <a:p>
            <a:endParaRPr lang="en-US" dirty="0"/>
          </a:p>
          <a:p>
            <a:r>
              <a:rPr lang="en-US" dirty="0"/>
              <a:t>4.RI.2 A - Students now have to explain how an author’s organizational patterns (e.g. cause/effect or problem/solution) supports their purpose and information they are relaying to the reader within the texts.</a:t>
            </a:r>
          </a:p>
          <a:p>
            <a:endParaRPr lang="en-US" dirty="0"/>
          </a:p>
          <a:p>
            <a:r>
              <a:rPr lang="en-US" dirty="0"/>
              <a:t>4.RI.2 B – In the 2024 English Standards of Learning students use text features to predict and categorize information, as well as to gain meaning from categorization.  The use of digital sources has also been added to this standard.</a:t>
            </a:r>
          </a:p>
          <a:p>
            <a:endParaRPr lang="en-US" dirty="0"/>
          </a:p>
          <a:p>
            <a:r>
              <a:rPr lang="en-US" dirty="0"/>
              <a:t>4.RI.2 C – Students must demonstrate a deeper understanding of the author’s purpose and reason for writing, and be able to explain.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1110817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Reading Informational Texts 3 sub-strand focuses on making connections between and within informational texts.  It addresses how interactions between specific sentences, paragraphs, or sections contribute to the development of ideas and showcase an author’s perspective.</a:t>
            </a:r>
          </a:p>
          <a:p>
            <a:endParaRPr lang="en-US" dirty="0"/>
          </a:p>
          <a:p>
            <a:r>
              <a:rPr lang="en-US" dirty="0"/>
              <a:t>4.RI.3 B reflects science-based reading research and was added to increase the rigor by students demonstrating how multiple texts can be use to compare, contrast and describe differences within and between texts being read.</a:t>
            </a:r>
          </a:p>
          <a:p>
            <a:endParaRPr lang="en-US" dirty="0"/>
          </a:p>
          <a:p>
            <a:r>
              <a:rPr lang="en-US" dirty="0"/>
              <a:t>4.RI.3 C – Increases the rigor by having students not only distinguish between cause and effect, but also demonstrate an understanding of the relationships (e.g. between historical events, or scientific concepts) that pertain to the cause and effect.</a:t>
            </a:r>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3111890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Foundations for Writing Strand is new to the 2024 English Standards of Learning and is divided into two </a:t>
            </a:r>
            <a:r>
              <a:rPr lang="en-US" dirty="0" err="1">
                <a:cs typeface="Calibri"/>
              </a:rPr>
              <a:t>substandards</a:t>
            </a:r>
            <a:r>
              <a:rPr lang="en-US" dirty="0">
                <a:cs typeface="Calibri"/>
              </a:rPr>
              <a:t>.  These standards focus on the foundational, transcription skills that students must have in order to effectively and efficiently communicate their ideas through writing.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Foundations for Writing 1 Handwriting sub-strand focuses on a students’ ability to print and use cursive legibly, and be able to sign their first and last names.</a:t>
            </a:r>
          </a:p>
          <a:p>
            <a:endParaRPr lang="en-US" dirty="0"/>
          </a:p>
          <a:p>
            <a:r>
              <a:rPr lang="en-US" dirty="0"/>
              <a:t>These standards have been added to highlight the importance of maintaining legible handwriting.</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229503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Foundations for Writing 2 Spelling  sub-strand focuses on the grade level expectation for spelling.   </a:t>
            </a:r>
          </a:p>
          <a:p>
            <a:endParaRPr lang="en-US" dirty="0"/>
          </a:p>
          <a:p>
            <a:r>
              <a:rPr lang="en-US" dirty="0"/>
              <a:t>The 2024 English Standards of Learning for Spelling expand and offer clarity around the expectations for which phonics features Grade 4 students are expected to use when spelling words.</a:t>
            </a:r>
          </a:p>
          <a:p>
            <a:endParaRPr lang="en-US" dirty="0"/>
          </a:p>
          <a:p>
            <a:r>
              <a:rPr lang="en-US" dirty="0"/>
              <a:t>In Grade 4, FFW.2 the rigor is increased with the expectations for encoding (spelling) to align with the expectations for decoding (reading), therefore students in fourth grade should be able to encode and decode words from all syllables types including words with morphology (e.g. roots and affixes).  This was done because of the reciprocal nature of encoding and decoding to build word recognition knowledge for students.</a:t>
            </a:r>
          </a:p>
          <a:p>
            <a:endParaRPr lang="en-US" dirty="0"/>
          </a:p>
          <a:p>
            <a:r>
              <a:rPr lang="en-US" dirty="0"/>
              <a:t>  </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42681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agenda for today is to share the implementation timeline for the 2024 English Standards of Learning, and share the resources that are currently available as support.  These resources include the 2024 English Standards of Learning, along with the Crosswalk Document that contains the Summary of Revisions for each grade level. </a:t>
            </a:r>
            <a:endParaRPr lang="en-US" dirty="0">
              <a:cs typeface="Calibri"/>
            </a:endParaRPr>
          </a:p>
          <a:p>
            <a:endParaRPr lang="en-US" dirty="0">
              <a:cs typeface="+mn-lt"/>
            </a:endParaRPr>
          </a:p>
          <a:p>
            <a:r>
              <a:rPr lang="en-US" dirty="0"/>
              <a:t>Finally, we will also compare the strands and content of the 2017 and the 2024 English Standards of Learning. </a:t>
            </a:r>
            <a:endParaRPr lang="en-US" dirty="0">
              <a:cs typeface="Calibri" panose="020F0502020204030204"/>
            </a:endParaRPr>
          </a:p>
          <a:p>
            <a:br>
              <a:rPr lang="en-US" dirty="0"/>
            </a:b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we'll dig deeper into the standards focusing on Writing. This strand is organized into three </a:t>
            </a:r>
            <a:r>
              <a:rPr lang="en-US" dirty="0" err="1">
                <a:cs typeface="Calibri"/>
              </a:rPr>
              <a:t>substrandards</a:t>
            </a:r>
            <a:r>
              <a:rPr lang="en-US" dirty="0">
                <a:cs typeface="Calibri"/>
              </a:rPr>
              <a:t>:  Modes and Purposes of Writing, Organization and Composition, and Usage and Mechanics.  The Grammar and Usage section which was a part of the 2017 English Standards of Learning has been moved to the 2024 Language Usage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Writing 1 sub-strand focuses on students’ ability to write in a variety of forms including narratives, explanatory, and persuasive about topics, or texts, as well as reflectively in response to texts.  </a:t>
            </a:r>
          </a:p>
          <a:p>
            <a:endParaRPr lang="en-US" dirty="0"/>
          </a:p>
          <a:p>
            <a:r>
              <a:rPr lang="en-US" dirty="0"/>
              <a:t>This sub-strand provides specificity in the expectation that writing will be “linked to grade four content and texts”, therefore reading and writing will be connected within texts being read to give purpose for writing which is further explained in 4.W.1 E.</a:t>
            </a:r>
          </a:p>
          <a:p>
            <a:endParaRPr lang="en-US" dirty="0"/>
          </a:p>
          <a:p>
            <a:r>
              <a:rPr lang="en-US" dirty="0"/>
              <a:t>While 4.W.1 A increases the rigor focused on students being able to recognize different forms of writing, 4.W.1 B/C/D have been added as new standards to provide specific details focused on each type of writing required in Grade 4 (e.g. 4.W.1 B – Write personal and narratives that are logically organized around a problem or experience.).</a:t>
            </a:r>
          </a:p>
          <a:p>
            <a:endParaRPr lang="en-US" dirty="0"/>
          </a:p>
          <a:p>
            <a:r>
              <a:rPr lang="en-US" dirty="0"/>
              <a:t>4.W.1.E is also a new standard focused on students applying their writing knowledge in their response to what is being read, or heard.  Students should be able to respond using details from the text to support their answers.</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Writing 2 sub-strand focuses on students’ writing organization and composition skills while increasing the rigor of this strand. This sub-strand contains the specific skills that are part of the recursive writing process, such as planning, drafting, revising, and editing when writing multi-paragraph texts.</a:t>
            </a:r>
          </a:p>
          <a:p>
            <a:endParaRPr lang="en-US" dirty="0"/>
          </a:p>
          <a:p>
            <a:r>
              <a:rPr lang="en-US" dirty="0"/>
              <a:t>This sub-strand provides explicit information on how students should engage in writing as a process to generate and compose well developed paragraphs containing a clear topic sentence centered on a central idea.  Students should be attentive to precise language used when writing, as well as varying their usage of sentences structures through the use of transition words, and prepositional phrases.</a:t>
            </a:r>
          </a:p>
          <a:p>
            <a:endParaRPr lang="en-US" dirty="0"/>
          </a:p>
          <a:p>
            <a:r>
              <a:rPr lang="en-US" dirty="0"/>
              <a:t>4.W.2 A iv. is a new fourth grade standard which highlights the importance of ending a writing composition with a concluding statement, or section.</a:t>
            </a:r>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3768445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Writing 3 sub-strand focuses on usage and mechanics.  This section addresses students’ revising and editing skills. In 2017, Grammar and Usage was part of the Writing strand.  It has been moved to 2024 Language Usage. Note 4.W.3 B – See Language Usage for grade level expectations.</a:t>
            </a:r>
          </a:p>
          <a:p>
            <a:endParaRPr lang="en-US" dirty="0"/>
          </a:p>
          <a:p>
            <a:r>
              <a:rPr lang="en-US" dirty="0"/>
              <a:t>This sub-strand increases the rigor of usage and mechanics for students in Grade 4, which specifically addresses quality of idea, organization, sentence fluency, and word choice.  </a:t>
            </a:r>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982371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Language Usage Strand is new to the 2024 English Standards of Learning and is divided into two </a:t>
            </a:r>
            <a:r>
              <a:rPr lang="en-US" dirty="0" err="1">
                <a:cs typeface="Calibri"/>
              </a:rPr>
              <a:t>substandards</a:t>
            </a:r>
            <a:r>
              <a:rPr lang="en-US" dirty="0">
                <a:cs typeface="Calibri"/>
              </a:rPr>
              <a:t>:  Grammar and Mechanics.  These standards reflect the reciprocal nature of speaking and writing.  These standards focus on students' use of language when communicating their ideas both orally and in writing. </a:t>
            </a:r>
            <a:r>
              <a:rPr lang="en-US" dirty="0"/>
              <a:t>There have been many new standards, as well as an increase in rigor added to this strand across grade levels.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Language Usage 1 focuses on students’ use of grammar when speaking and writing, and is divided into two </a:t>
            </a:r>
            <a:r>
              <a:rPr lang="en-US" dirty="0" err="1"/>
              <a:t>substandards</a:t>
            </a:r>
            <a:r>
              <a:rPr lang="en-US" dirty="0"/>
              <a:t>: Grammar and Mechanics.  The 2024 standards increases in rigor and specificity to provide additional instructions for teachers in understanding the grade level expectations.</a:t>
            </a:r>
          </a:p>
          <a:p>
            <a:endParaRPr lang="en-US" dirty="0"/>
          </a:p>
          <a:p>
            <a:r>
              <a:rPr lang="en-US" dirty="0"/>
              <a:t>4.LU.1 A specifies sentences structure related to simple and compound sentences.</a:t>
            </a:r>
          </a:p>
          <a:p>
            <a:r>
              <a:rPr lang="en-US" dirty="0"/>
              <a:t>4.LU.1 B moves from Grade 5 and provides specificity regarding coordinating and subordinating conjunctions.</a:t>
            </a:r>
          </a:p>
          <a:p>
            <a:r>
              <a:rPr lang="en-US" dirty="0"/>
              <a:t>4.LU.1 C provides specificity regarding the use of adjectives to compare and describe nouns.</a:t>
            </a:r>
          </a:p>
          <a:p>
            <a:r>
              <a:rPr lang="en-US" dirty="0"/>
              <a:t>4.LU 1 D is a new standard for Grade 4 and addresses the use of modal words (e.g. verbs such as can, may, must used along with the main verb – “you must leave”).</a:t>
            </a:r>
          </a:p>
          <a:p>
            <a:r>
              <a:rPr lang="en-US" dirty="0"/>
              <a:t>4.LU 1 E/F specifies subject-verb agreement and noun-pronoun agreement when speaking and writing.</a:t>
            </a:r>
          </a:p>
          <a:p>
            <a:endParaRPr lang="en-US" dirty="0"/>
          </a:p>
          <a:p>
            <a:br>
              <a:rPr lang="en-US" dirty="0"/>
            </a:br>
            <a:endParaRPr lang="en-US" dirty="0"/>
          </a:p>
          <a:p>
            <a:br>
              <a:rPr lang="en-US" dirty="0"/>
            </a:br>
            <a:endParaRPr lang="en-US" dirty="0"/>
          </a:p>
          <a:p>
            <a:endParaRPr lang="en-US" dirty="0">
              <a:cs typeface="+mn-lt"/>
            </a:endParaRPr>
          </a:p>
          <a:p>
            <a:br>
              <a:rPr lang="en-US" dirty="0"/>
            </a:br>
            <a:endParaRPr lang="en-US" dirty="0"/>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Grade 4 Language Usage 2 substandard focuses on grade level expectations for students’ mechanics in writing.  This section contains the punctuation and spelling expectations for the grade level that support readability for comprehension.</a:t>
            </a:r>
          </a:p>
          <a:p>
            <a:endParaRPr lang="en-US" dirty="0"/>
          </a:p>
          <a:p>
            <a:r>
              <a:rPr lang="en-US" dirty="0"/>
              <a:t>This standard reflects science-based reading research and provides specificity of the 2017 4.8 standards in regards to technical conventions such as commas in a series, and the addition of apostrophes in contractions with pronouns and possessives, which was moved from the Grade 3 of the 2017 3.9h standard.  </a:t>
            </a:r>
            <a:endParaRPr lang="en-US" dirty="0">
              <a:cs typeface="Calibri"/>
            </a:endParaRPr>
          </a:p>
          <a:p>
            <a:endParaRPr lang="en-US" dirty="0"/>
          </a:p>
          <a:p>
            <a:r>
              <a:rPr lang="en-US" dirty="0"/>
              <a:t>This standard also includes 4.LU.2 E which addresses the use of reference materials to check students' spelling.  </a:t>
            </a:r>
            <a:endParaRPr lang="en-US" dirty="0">
              <a:cs typeface="Calibri"/>
            </a:endParaRPr>
          </a:p>
          <a:p>
            <a:r>
              <a:rPr lang="en-US" dirty="0"/>
              <a:t>  </a:t>
            </a: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663978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dig deeper into the Communication and Multimodal Literacies Strand. This strand is about developing effective oral communication and collaboration skills.  It is divided into four </a:t>
            </a:r>
            <a:r>
              <a:rPr lang="en-US" dirty="0" err="1"/>
              <a:t>substandards</a:t>
            </a:r>
            <a:r>
              <a:rPr lang="en-US" dirty="0"/>
              <a:t>:  Communication; Listening and Collaboration; Speaking and Presentation of Ideas; Integrating Multimodal Literacies; and Examining Media Messages.  </a:t>
            </a:r>
          </a:p>
          <a:p>
            <a:endParaRPr lang="en-US" dirty="0">
              <a:cs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Communication 1 focuses on students building skills around communication, listening, and collaboration.</a:t>
            </a:r>
          </a:p>
          <a:p>
            <a:endParaRPr lang="en-US" dirty="0"/>
          </a:p>
          <a:p>
            <a:r>
              <a:rPr lang="en-US" dirty="0"/>
              <a:t>This section provides clarity on how students should participate in discussion on grade four topics and texts, while collaborating with diverse partners.  It addresses students being respectful of others when actively engaged in listening and speaking with peers.</a:t>
            </a:r>
          </a:p>
          <a:p>
            <a:endParaRPr lang="en-US" dirty="0">
              <a:cs typeface="+mn-lt"/>
            </a:endParaRPr>
          </a:p>
          <a:p>
            <a:br>
              <a:rPr lang="en-US" dirty="0"/>
            </a:br>
            <a:endParaRPr lang="en-US" dirty="0"/>
          </a:p>
          <a:p>
            <a:br>
              <a:rPr lang="en-US" dirty="0"/>
            </a:br>
            <a:endParaRPr lang="en-US" dirty="0"/>
          </a:p>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Communication 2 focuses on students building skills around speaking and presentation of ideas. It contains skills associated with students expectations when reporting on a topic or presenting their opinion. </a:t>
            </a:r>
          </a:p>
          <a:p>
            <a:endParaRPr lang="en-US" dirty="0"/>
          </a:p>
          <a:p>
            <a:r>
              <a:rPr lang="en-US" dirty="0"/>
              <a:t>Take note that 2017 Standard 4.1c has moved into the Speaking and Presentation of Ideas strand and focuses on orally summarizing and expressing ideas clearly.</a:t>
            </a:r>
          </a:p>
          <a:p>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420575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2024 VDOE staff is partnering with teams of teachers and specialists to develop and provide support documents, such as this PowerPoint, around the 2024 English Standards of Learning.  The goal of these documents is to provide clarity around the revisions and highlight the changes between the 2017 and 2024 standards. </a:t>
            </a:r>
            <a:br>
              <a:rPr lang="en-US" dirty="0">
                <a:cs typeface="+mn-lt"/>
              </a:rPr>
            </a:br>
            <a:endParaRPr lang="en-US" dirty="0"/>
          </a:p>
          <a:p>
            <a:r>
              <a:rPr lang="en-US" dirty="0"/>
              <a:t>In the summer of 2024 VDOE staff will support divisions with professional learning through symposiums across the Commonwealth. </a:t>
            </a:r>
            <a:br>
              <a:rPr lang="en-US" dirty="0">
                <a:cs typeface="+mn-lt"/>
              </a:rPr>
            </a:br>
            <a:endParaRPr lang="en-US" dirty="0">
              <a:cs typeface="Calibri"/>
            </a:endParaRPr>
          </a:p>
          <a:p>
            <a:r>
              <a:rPr lang="en-US" dirty="0"/>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Communication 3 focuses on students use of multimodal tools in presentations. Students are taught to use multimodal tools to craft and publish media messages for various audiences.  </a:t>
            </a:r>
          </a:p>
          <a:p>
            <a:endParaRPr lang="en-US" dirty="0"/>
          </a:p>
          <a:p>
            <a:r>
              <a:rPr lang="en-US" dirty="0"/>
              <a:t>This standard adds specificity to 4.2 and 4.3 from the 2017 English Standards and increases rigor to the grade level expectation.  It focuses on students using two modes of communication to convey and enhance the message they are trying to convey to their audience.</a:t>
            </a:r>
          </a:p>
          <a:p>
            <a:endParaRPr lang="en-US" dirty="0">
              <a:cs typeface="+mn-lt"/>
            </a:endParaRPr>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293125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Communication 4 focuses on students examining media messages. This standard contains skills associated with interpreting and explaining the characteristics, information, and the impact of media messages on their intended audience.  </a:t>
            </a:r>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1177302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finish by looking at the Research Strand. This strands solely focuses on conducting research while reading related texts for a variety of purposes.  This strand is organized in one category:  Evaluation and Synthesis of Information.</a:t>
            </a:r>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4 Research focuses on students learning to conduct research to build knowledge and/or solve problems. </a:t>
            </a:r>
          </a:p>
          <a:p>
            <a:endParaRPr lang="en-US" dirty="0"/>
          </a:p>
          <a:p>
            <a:r>
              <a:rPr lang="en-US" dirty="0"/>
              <a:t>Rigor is enhanced in this strand as students are encouraged to formulate questions, evaluate the validity and reliability of their research from various sources, and apply it in their own writing, and responses to texts read.  In addition, 4.R.1 E specifies that students will share their findings orally, in writing, and through visual display.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2024 English Standards of Learning will raise academic expectations for students and schools.  They are designed to provide a clear and vertically coherent set of skills that spiral up and increase in depth as students progress through K-12. </a:t>
            </a:r>
          </a:p>
          <a:p>
            <a:endParaRPr lang="en-US" dirty="0">
              <a:cs typeface="Calibri"/>
            </a:endParaRPr>
          </a:p>
          <a:p>
            <a:r>
              <a:rPr lang="en-US" dirty="0">
                <a:cs typeface="Calibri"/>
              </a:rPr>
              <a:t>The development and focus on Developing Skilled Readers and Building Reading Stamina will ensure that every students is equipped with access to educational experiences that prepare them for their postsecondary opportunities. </a:t>
            </a:r>
          </a:p>
          <a:p>
            <a:endParaRPr lang="en-US" dirty="0">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44</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45</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standards revisions focused on providing clarity for grade level expectations within the different aspects of literacy development.  </a:t>
            </a:r>
          </a:p>
          <a:p>
            <a:endParaRPr lang="en-US" dirty="0">
              <a:cs typeface="+mn-lt"/>
            </a:endParaRPr>
          </a:p>
          <a:p>
            <a:r>
              <a:rPr lang="en-US" dirty="0"/>
              <a:t>There was an increased emphasis on foundational literacy skills in addition to providing clarity for student expectations at each grade level. This will provide alignment with the requirements of the Virginia Literacy Act. </a:t>
            </a:r>
            <a:br>
              <a:rPr lang="en-US" dirty="0">
                <a:cs typeface="+mn-lt"/>
              </a:rPr>
            </a:br>
            <a:endParaRPr lang="en-US" dirty="0">
              <a:cs typeface="Calibri"/>
            </a:endParaRPr>
          </a:p>
          <a:p>
            <a:r>
              <a:rPr lang="en-US" dirty="0"/>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English Standards of Learning changed the number of strands in grade four, from four in 2017 to ten in 2024.  This restructuring of strands was done purposefully to provide additional support and clarity around the skills necessary for students to become strategic readers and writers.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10 strands in the 2024 English Standards of Learning, has sub-strands.  The sub-strands work as a support by grouping common standards together and providing clarity on what skills and strategies are needed at each grade level. </a:t>
            </a:r>
            <a:br>
              <a:rPr lang="en-US" dirty="0">
                <a:cs typeface="+mn-lt"/>
              </a:rPr>
            </a:br>
            <a:endParaRPr lang="en-US" dirty="0"/>
          </a:p>
          <a:p>
            <a:r>
              <a:rPr lang="en-US" dirty="0"/>
              <a:t>Some of the strands and sub-strands are specific to a certain grade or grade band.  For example, in the Foundations of Reading Strand in Grade 4, there is a sub-strand for Phonics and Word Analysis.  This sub-strand is addressed in Kindergarten through Grade 5.</a:t>
            </a:r>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reading the 2024 English Standards of Learning, you will first see the strand name, followed by a number that corresponds to the sub-strand, then a letter to indicate each standard. </a:t>
            </a:r>
            <a:endParaRPr lang="en-US" dirty="0">
              <a:cs typeface="Calibri"/>
            </a:endParaRPr>
          </a:p>
          <a:p>
            <a:endParaRPr lang="en-US" dirty="0">
              <a:cs typeface="+mn-lt"/>
            </a:endParaRPr>
          </a:p>
          <a:p>
            <a:r>
              <a:rPr lang="en-US" dirty="0"/>
              <a:t>For example, in the Reading Information Text strand in fourth grade there are three sub-strands; Key Ideas and Confirming Details, Craft and Style, and Integration of Concepts.  Under each sub-strand, are the standards themselves.  </a:t>
            </a:r>
            <a:br>
              <a:rPr lang="en-US" dirty="0">
                <a:cs typeface="+mn-lt"/>
              </a:rPr>
            </a:br>
            <a:endParaRPr lang="en-US" dirty="0"/>
          </a:p>
          <a:p>
            <a:r>
              <a:rPr lang="en-US" dirty="0"/>
              <a:t>This restructuring of the standards, allows teachers to focus on the grade level expectation for each strand and sub-strand, and to easily see how the standards build across grade levels.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4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5/3/2024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hyperlink" Target="mailto:VDOE.English@doe.virginia.gov" TargetMode="Externa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dirty="0"/>
              <a:t>Grade 4 </a:t>
            </a:r>
          </a:p>
          <a:p>
            <a:r>
              <a:rPr lang="en-US" dirty="0">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Recorded Sound">
            <a:hlinkClick r:id="" action="ppaction://media"/>
            <a:extLst>
              <a:ext uri="{FF2B5EF4-FFF2-40B4-BE49-F238E27FC236}">
                <a16:creationId xmlns:a16="http://schemas.microsoft.com/office/drawing/2014/main" id="{42CA7630-AA2D-44AA-A2A5-94FCB3104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1363" y="6448714"/>
            <a:ext cx="406400" cy="4064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dirty="0"/>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5" name="Recorded Sound">
            <a:hlinkClick r:id="" action="ppaction://media"/>
            <a:extLst>
              <a:ext uri="{FF2B5EF4-FFF2-40B4-BE49-F238E27FC236}">
                <a16:creationId xmlns:a16="http://schemas.microsoft.com/office/drawing/2014/main" id="{6AAC174C-1B14-4486-AEBF-8E75533AA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0800" y="6356350"/>
            <a:ext cx="406400" cy="4064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40557147"/>
              </p:ext>
            </p:extLst>
          </p:nvPr>
        </p:nvGraphicFramePr>
        <p:xfrm>
          <a:off x="353391" y="265043"/>
          <a:ext cx="11452080" cy="47244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rgbClr val="000000"/>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4.FFR.3 Phonics and Word Analysis The student will apply grade level phonics and word analysis skills to decode (read) unfamiliar words in grade level text. </a:t>
                      </a:r>
                    </a:p>
                    <a:p>
                      <a:pPr lvl="0" algn="l">
                        <a:lnSpc>
                          <a:spcPct val="100000"/>
                        </a:lnSpc>
                        <a:spcBef>
                          <a:spcPts val="0"/>
                        </a:spcBef>
                        <a:spcAft>
                          <a:spcPts val="0"/>
                        </a:spcAft>
                        <a:buNone/>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r>
                        <a:rPr lang="en-US" sz="1400" dirty="0">
                          <a:highlight>
                            <a:srgbClr val="FFFFFF"/>
                          </a:highlight>
                          <a:latin typeface="+mj-lt"/>
                        </a:rPr>
                        <a:t>Use knowledge of syllabication and syllable types to decode and encode words.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knowledge of morphology (suffixes, prefixes, root/base) to decode words. </a:t>
                      </a:r>
                    </a:p>
                    <a:p>
                      <a:pPr marL="342900" lvl="0" indent="-342900" algn="l">
                        <a:lnSpc>
                          <a:spcPct val="100000"/>
                        </a:lnSpc>
                        <a:spcBef>
                          <a:spcPts val="0"/>
                        </a:spcBef>
                        <a:spcAft>
                          <a:spcPts val="0"/>
                        </a:spcAft>
                        <a:buAutoNum type="alphaUcPeriod"/>
                      </a:pPr>
                      <a:r>
                        <a:rPr lang="en-US" sz="1400" dirty="0">
                          <a:highlight>
                            <a:srgbClr val="FFFFFF"/>
                          </a:highlight>
                          <a:latin typeface="+mj-lt"/>
                        </a:rPr>
                        <a:t>Read grade-level high-frequency words, including decodable and irregular words, with automaticity and accuracy.</a:t>
                      </a:r>
                    </a:p>
                    <a:p>
                      <a:pPr marL="342900" lvl="0" indent="-342900" algn="l">
                        <a:lnSpc>
                          <a:spcPct val="100000"/>
                        </a:lnSpc>
                        <a:spcBef>
                          <a:spcPts val="0"/>
                        </a:spcBef>
                        <a:spcAft>
                          <a:spcPts val="0"/>
                        </a:spcAft>
                        <a:buAutoNum type="alphaUcPeriod"/>
                      </a:pPr>
                      <a:endParaRPr lang="en-US" sz="1400" dirty="0">
                        <a:highlight>
                          <a:srgbClr val="FFFFFF"/>
                        </a:highlight>
                      </a:endParaRPr>
                    </a:p>
                    <a:p>
                      <a:pPr marL="342900" lvl="0" indent="-342900" algn="l">
                        <a:lnSpc>
                          <a:spcPct val="100000"/>
                        </a:lnSpc>
                        <a:spcBef>
                          <a:spcPts val="0"/>
                        </a:spcBef>
                        <a:spcAft>
                          <a:spcPts val="0"/>
                        </a:spcAft>
                        <a:buAutoNum type="alphaUcPeriod"/>
                      </a:pPr>
                      <a:endParaRPr lang="en-US" sz="1400" dirty="0">
                        <a:highlight>
                          <a:srgbClr val="FFFFFF"/>
                        </a:highlight>
                      </a:endParaRPr>
                    </a:p>
                    <a:p>
                      <a:pPr marL="342900" lvl="0" indent="-342900" algn="l">
                        <a:lnSpc>
                          <a:spcPct val="100000"/>
                        </a:lnSpc>
                        <a:spcBef>
                          <a:spcPts val="0"/>
                        </a:spcBef>
                        <a:spcAft>
                          <a:spcPts val="0"/>
                        </a:spcAft>
                        <a:buAutoNum type="alphaUcPeriod"/>
                      </a:pPr>
                      <a:endParaRPr lang="en-US" sz="1400" dirty="0">
                        <a:highlight>
                          <a:srgbClr val="FFFFFF"/>
                        </a:highlight>
                      </a:endParaRPr>
                    </a:p>
                    <a:p>
                      <a:pPr marL="342900" lvl="0" indent="-342900" algn="l">
                        <a:lnSpc>
                          <a:spcPct val="100000"/>
                        </a:lnSpc>
                        <a:spcBef>
                          <a:spcPts val="0"/>
                        </a:spcBef>
                        <a:spcAft>
                          <a:spcPts val="0"/>
                        </a:spcAft>
                        <a:buAutoNum type="alphaUcPeriod"/>
                      </a:pPr>
                      <a:endParaRPr lang="en-US" sz="1400" dirty="0">
                        <a:highlight>
                          <a:srgbClr val="FFFFFF"/>
                        </a:highlight>
                      </a:endParaRPr>
                    </a:p>
                    <a:p>
                      <a:pPr marL="342900" lvl="0" indent="-342900" algn="l">
                        <a:lnSpc>
                          <a:spcPct val="100000"/>
                        </a:lnSpc>
                        <a:spcBef>
                          <a:spcPts val="0"/>
                        </a:spcBef>
                        <a:spcAft>
                          <a:spcPts val="0"/>
                        </a:spcAft>
                        <a:buAutoNum type="alphaUcPeriod"/>
                      </a:pPr>
                      <a:endParaRPr lang="en-US" sz="1400" dirty="0">
                        <a:highlight>
                          <a:srgbClr val="FFFFFF"/>
                        </a:highlight>
                      </a:endParaRPr>
                    </a:p>
                    <a:p>
                      <a:pPr marL="0" lvl="0" indent="0" algn="l">
                        <a:lnSpc>
                          <a:spcPct val="100000"/>
                        </a:lnSpc>
                        <a:spcBef>
                          <a:spcPts val="0"/>
                        </a:spcBef>
                        <a:spcAft>
                          <a:spcPts val="0"/>
                        </a:spcAft>
                        <a:buNone/>
                      </a:pPr>
                      <a:endParaRPr lang="en-US" dirty="0"/>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657434"/>
            <a:ext cx="11456505" cy="193899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u="sng" dirty="0"/>
            </a:br>
            <a:r>
              <a:rPr lang="en-US" sz="1400" b="1" u="sng" dirty="0">
                <a:solidFill>
                  <a:schemeClr val="bg1"/>
                </a:solidFill>
                <a:latin typeface="+mj-lt"/>
              </a:rPr>
              <a:t>Revisions:  </a:t>
            </a:r>
          </a:p>
          <a:p>
            <a:pPr marL="285750" indent="-285750">
              <a:buFont typeface="Arial" panose="020B0604020202020204" pitchFamily="34" charset="0"/>
              <a:buChar char="•"/>
            </a:pPr>
            <a:r>
              <a:rPr lang="en-US" sz="1400" b="1" dirty="0">
                <a:solidFill>
                  <a:schemeClr val="bg1"/>
                </a:solidFill>
                <a:latin typeface="+mj-lt"/>
              </a:rPr>
              <a:t>4.FFR.3 A.-New standard for grade four-applies using knowledge of syllabication and syllable types to continue decoding and encoding words. </a:t>
            </a:r>
          </a:p>
          <a:p>
            <a:pPr marL="285750" indent="-285750">
              <a:buFont typeface="Arial" panose="020B0604020202020204" pitchFamily="34" charset="0"/>
              <a:buChar char="•"/>
            </a:pPr>
            <a:r>
              <a:rPr lang="en-US" sz="1400" b="1" dirty="0">
                <a:solidFill>
                  <a:schemeClr val="bg1"/>
                </a:solidFill>
                <a:latin typeface="+mj-lt"/>
              </a:rPr>
              <a:t>4.FFR.3 B.-New standard for grade four-applies using knowledge of suffixes, prefixes, root/base to decode words.</a:t>
            </a:r>
          </a:p>
          <a:p>
            <a:pPr marL="285750" indent="-285750">
              <a:buFont typeface="Arial" panose="020B0604020202020204" pitchFamily="34" charset="0"/>
              <a:buChar char="•"/>
            </a:pPr>
            <a:r>
              <a:rPr lang="en-US" sz="1400" b="1" dirty="0">
                <a:solidFill>
                  <a:schemeClr val="bg1"/>
                </a:solidFill>
                <a:latin typeface="+mj-lt"/>
              </a:rPr>
              <a:t>4.FFR.3 C.-New standard for grade four-applies reading grade-level high-frequency words-this includes decodable and irregular words with automaticity and accuracy.</a:t>
            </a:r>
            <a:endParaRPr lang="en-US" dirty="0"/>
          </a:p>
          <a:p>
            <a:pPr marL="228600" indent="-228600">
              <a:buFont typeface=""/>
              <a:buChar char="•"/>
            </a:pPr>
            <a:endParaRPr lang="en-US" dirty="0"/>
          </a:p>
        </p:txBody>
      </p:sp>
      <p:pic>
        <p:nvPicPr>
          <p:cNvPr id="2" name="Recorded Sound">
            <a:hlinkClick r:id="" action="ppaction://media"/>
            <a:extLst>
              <a:ext uri="{FF2B5EF4-FFF2-40B4-BE49-F238E27FC236}">
                <a16:creationId xmlns:a16="http://schemas.microsoft.com/office/drawing/2014/main" id="{81CA8407-C4C9-4865-A1CD-6EBC70272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746" y="6356350"/>
            <a:ext cx="406400" cy="406400"/>
          </a:xfrm>
          <a:prstGeom prst="rect">
            <a:avLst/>
          </a:prstGeom>
        </p:spPr>
      </p:pic>
    </p:spTree>
    <p:extLst>
      <p:ext uri="{BB962C8B-B14F-4D97-AF65-F5344CB8AC3E}">
        <p14:creationId xmlns:p14="http://schemas.microsoft.com/office/powerpoint/2010/main" val="7782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6" name="Recorded Sound">
            <a:hlinkClick r:id="" action="ppaction://media"/>
            <a:extLst>
              <a:ext uri="{FF2B5EF4-FFF2-40B4-BE49-F238E27FC236}">
                <a16:creationId xmlns:a16="http://schemas.microsoft.com/office/drawing/2014/main" id="{90C1FC4A-E2EB-45AD-AB58-05BFAAEBF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618" y="6356350"/>
            <a:ext cx="406400" cy="4064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43448242"/>
              </p:ext>
            </p:extLst>
          </p:nvPr>
        </p:nvGraphicFramePr>
        <p:xfrm>
          <a:off x="386529" y="480291"/>
          <a:ext cx="11418942" cy="6098579"/>
        </p:xfrm>
        <a:graphic>
          <a:graphicData uri="http://schemas.openxmlformats.org/drawingml/2006/table">
            <a:tbl>
              <a:tblPr bandRow="1">
                <a:tableStyleId>{5C22544A-7EE6-4342-B048-85BDC9FD1C3A}</a:tableStyleId>
              </a:tblPr>
              <a:tblGrid>
                <a:gridCol w="5709471">
                  <a:extLst>
                    <a:ext uri="{9D8B030D-6E8A-4147-A177-3AD203B41FA5}">
                      <a16:colId xmlns:a16="http://schemas.microsoft.com/office/drawing/2014/main" val="160029111"/>
                    </a:ext>
                  </a:extLst>
                </a:gridCol>
                <a:gridCol w="5709471">
                  <a:extLst>
                    <a:ext uri="{9D8B030D-6E8A-4147-A177-3AD203B41FA5}">
                      <a16:colId xmlns:a16="http://schemas.microsoft.com/office/drawing/2014/main" val="1856314664"/>
                    </a:ext>
                  </a:extLst>
                </a:gridCol>
              </a:tblGrid>
              <a:tr h="467320">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Calibri"/>
                        </a:rPr>
                        <a:t>2024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31259">
                <a:tc>
                  <a:txBody>
                    <a:bodyPr/>
                    <a:lstStyle/>
                    <a:p>
                      <a:pPr lvl="0" algn="l">
                        <a:lnSpc>
                          <a:spcPct val="100000"/>
                        </a:lnSpc>
                        <a:spcBef>
                          <a:spcPts val="0"/>
                        </a:spcBef>
                        <a:spcAft>
                          <a:spcPts val="0"/>
                        </a:spcAft>
                        <a:buNone/>
                      </a:pPr>
                      <a:r>
                        <a:rPr lang="en-US" sz="1400" b="1" dirty="0">
                          <a:highlight>
                            <a:srgbClr val="FFFFFF"/>
                          </a:highlight>
                          <a:latin typeface="+mj-lt"/>
                        </a:rPr>
                        <a:t>4.5 The student will read and demonstrate comprehension of fictional texts, literary nonfiction texts, and poetry. </a:t>
                      </a:r>
                    </a:p>
                    <a:p>
                      <a:pPr lvl="0" algn="l">
                        <a:lnSpc>
                          <a:spcPct val="100000"/>
                        </a:lnSpc>
                        <a:spcBef>
                          <a:spcPts val="0"/>
                        </a:spcBef>
                        <a:spcAft>
                          <a:spcPts val="0"/>
                        </a:spcAft>
                        <a:buNone/>
                      </a:pPr>
                      <a:r>
                        <a:rPr lang="en-US" sz="1400" dirty="0">
                          <a:highlight>
                            <a:srgbClr val="FFFFFF"/>
                          </a:highlight>
                          <a:latin typeface="+mj-lt"/>
                        </a:rPr>
                        <a:t>c) Summarize events in the plot.  </a:t>
                      </a:r>
                    </a:p>
                    <a:p>
                      <a:pPr lvl="0" algn="l">
                        <a:lnSpc>
                          <a:spcPct val="100000"/>
                        </a:lnSpc>
                        <a:spcBef>
                          <a:spcPts val="0"/>
                        </a:spcBef>
                        <a:spcAft>
                          <a:spcPts val="0"/>
                        </a:spcAft>
                        <a:buNone/>
                      </a:pPr>
                      <a:r>
                        <a:rPr lang="en-US" sz="1400" dirty="0">
                          <a:highlight>
                            <a:srgbClr val="FFFFFF"/>
                          </a:highlight>
                          <a:latin typeface="+mj-lt"/>
                        </a:rPr>
                        <a:t>h) Draw conclusions/make inferences about text using the text as support.</a:t>
                      </a:r>
                    </a:p>
                    <a:p>
                      <a:pPr lvl="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Compare/contrast details in literary and informational nonfiction texts.</a:t>
                      </a:r>
                    </a:p>
                    <a:p>
                      <a:pPr marL="0" lvl="0" indent="0" algn="l">
                        <a:lnSpc>
                          <a:spcPct val="100000"/>
                        </a:lnSpc>
                        <a:spcBef>
                          <a:spcPts val="0"/>
                        </a:spcBef>
                        <a:spcAft>
                          <a:spcPts val="0"/>
                        </a:spcAft>
                        <a:buNone/>
                      </a:pPr>
                      <a:r>
                        <a:rPr lang="en-US" sz="1400" dirty="0">
                          <a:highlight>
                            <a:srgbClr val="FFFFFF"/>
                          </a:highlight>
                          <a:latin typeface="+mj-lt"/>
                        </a:rPr>
                        <a:t>k) Use reading strategies throughout the reading process to monitor comprehension. </a:t>
                      </a:r>
                    </a:p>
                    <a:p>
                      <a:pPr marL="0" lvl="0" indent="0" algn="l">
                        <a:lnSpc>
                          <a:spcPct val="100000"/>
                        </a:lnSpc>
                        <a:spcBef>
                          <a:spcPts val="0"/>
                        </a:spcBef>
                        <a:spcAft>
                          <a:spcPts val="0"/>
                        </a:spcAft>
                        <a:buNone/>
                      </a:pPr>
                      <a:r>
                        <a:rPr lang="en-US" sz="1400" dirty="0">
                          <a:highlight>
                            <a:srgbClr val="FFFFFF"/>
                          </a:highlight>
                          <a:latin typeface="+mj-lt"/>
                        </a:rPr>
                        <a:t>l) Read with fluency, accuracy, and meaningful expression. </a:t>
                      </a:r>
                    </a:p>
                    <a:p>
                      <a:pPr marL="0" lvl="0" indent="0" algn="l">
                        <a:lnSpc>
                          <a:spcPct val="100000"/>
                        </a:lnSpc>
                        <a:spcBef>
                          <a:spcPts val="0"/>
                        </a:spcBef>
                        <a:spcAft>
                          <a:spcPts val="0"/>
                        </a:spcAft>
                        <a:buNone/>
                      </a:pPr>
                      <a:endParaRPr lang="en-US" sz="14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None/>
                      </a:pPr>
                      <a:r>
                        <a:rPr lang="en-US" sz="1400" b="1" i="0" u="none" strike="noStrike" noProof="0" dirty="0">
                          <a:solidFill>
                            <a:srgbClr val="1A4480"/>
                          </a:solidFill>
                          <a:effectLst/>
                          <a:highlight>
                            <a:srgbClr val="FFFFFF"/>
                          </a:highlight>
                          <a:latin typeface="+mj-lt"/>
                        </a:rPr>
                        <a:t>4.6 The student will read and demonstrate comprehension of nonfiction texts.</a:t>
                      </a:r>
                    </a:p>
                    <a:p>
                      <a:pPr marL="0" lvl="0" indent="0" algn="l">
                        <a:lnSpc>
                          <a:spcPct val="100000"/>
                        </a:lnSpc>
                        <a:spcBef>
                          <a:spcPts val="0"/>
                        </a:spcBef>
                        <a:spcAft>
                          <a:spcPts val="0"/>
                        </a:spcAft>
                        <a:buNone/>
                      </a:pPr>
                      <a:r>
                        <a:rPr lang="en-US" sz="1400" b="0" i="0" u="none" strike="noStrike" noProof="0" dirty="0" err="1">
                          <a:solidFill>
                            <a:srgbClr val="1A4480"/>
                          </a:solidFill>
                          <a:effectLst/>
                          <a:highlight>
                            <a:srgbClr val="FFFFFF"/>
                          </a:highlight>
                          <a:latin typeface="+mj-lt"/>
                        </a:rPr>
                        <a:t>i</a:t>
                      </a:r>
                      <a:r>
                        <a:rPr lang="en-US" sz="1400" b="0" i="0" u="none" strike="noStrike" noProof="0" dirty="0">
                          <a:solidFill>
                            <a:srgbClr val="1A4480"/>
                          </a:solidFill>
                          <a:effectLst/>
                          <a:highlight>
                            <a:srgbClr val="FFFFFF"/>
                          </a:highlight>
                          <a:latin typeface="+mj-lt"/>
                        </a:rPr>
                        <a:t>)  Read with fluency, accuracy, and meaningful expression.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4.DSR 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p>
                    <a:p>
                      <a:pPr lvl="0" algn="l">
                        <a:lnSpc>
                          <a:spcPct val="100000"/>
                        </a:lnSpc>
                        <a:spcBef>
                          <a:spcPts val="0"/>
                        </a:spcBef>
                        <a:spcAft>
                          <a:spcPts val="0"/>
                        </a:spcAft>
                        <a:buNone/>
                      </a:pPr>
                      <a:endParaRPr lang="en-US" sz="1200" b="1" dirty="0">
                        <a:highlight>
                          <a:srgbClr val="FFFFFF"/>
                        </a:highlight>
                        <a:latin typeface="+mj-lt"/>
                      </a:endParaRPr>
                    </a:p>
                    <a:p>
                      <a:pPr marL="342900" lvl="0" indent="-342900" algn="l">
                        <a:lnSpc>
                          <a:spcPct val="100000"/>
                        </a:lnSpc>
                        <a:spcBef>
                          <a:spcPts val="0"/>
                        </a:spcBef>
                        <a:spcAft>
                          <a:spcPts val="0"/>
                        </a:spcAft>
                        <a:buAutoNum type="alphaUcPeriod"/>
                      </a:pPr>
                      <a:r>
                        <a:rPr lang="en-US" sz="1400" dirty="0">
                          <a:highlight>
                            <a:srgbClr val="FFFFFF"/>
                          </a:highlight>
                          <a:latin typeface="+mj-lt"/>
                        </a:rPr>
                        <a:t>Read a variety of grade-level complex texts with accuracy, automaticity, appropriate rate, and meaningful expression in successive readings to support comprehension. Monitor while reading to confirm or self correct word recognition and understanding, as necessary (Reading Fluency, K-12). </a:t>
                      </a:r>
                    </a:p>
                    <a:p>
                      <a:pPr marL="342900" lvl="0" indent="-342900" algn="l">
                        <a:lnSpc>
                          <a:spcPct val="100000"/>
                        </a:lnSpc>
                        <a:spcBef>
                          <a:spcPts val="0"/>
                        </a:spcBef>
                        <a:spcAft>
                          <a:spcPts val="0"/>
                        </a:spcAft>
                        <a:buAutoNum type="alphaUcPeriod"/>
                      </a:pPr>
                      <a:r>
                        <a:rPr lang="en-US" sz="1400" dirty="0">
                          <a:highlight>
                            <a:srgbClr val="FFFFFF"/>
                          </a:highlight>
                          <a:latin typeface="+mj-lt"/>
                        </a:rPr>
                        <a:t>Proficiently read and comprehend a variety of literary and informational texts that exhibit complexity at the lower range of the grades 4-5 band (See the Quantitative and Qualitative Analysis charts for determining complexity in the Appendix.) (Text Complexity, 2-12).</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EEBE4137-1B97-4835-867C-14EDA1F43EB0}"/>
              </a:ext>
            </a:extLst>
          </p:cNvPr>
          <p:cNvSpPr txBox="1"/>
          <p:nvPr/>
        </p:nvSpPr>
        <p:spPr>
          <a:xfrm>
            <a:off x="367747" y="4713462"/>
            <a:ext cx="11456505" cy="2031325"/>
          </a:xfrm>
          <a:prstGeom prst="rect">
            <a:avLst/>
          </a:prstGeom>
          <a:solidFill>
            <a:srgbClr val="1A448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chemeClr val="bg1"/>
              </a:solidFill>
              <a:latin typeface="+mj-lt"/>
            </a:endParaRPr>
          </a:p>
          <a:p>
            <a:r>
              <a:rPr lang="en-US" sz="1400" b="1" u="sng" dirty="0">
                <a:solidFill>
                  <a:schemeClr val="bg1"/>
                </a:solidFill>
                <a:latin typeface="+mj-lt"/>
              </a:rPr>
              <a:t>Revisions:</a:t>
            </a:r>
            <a:r>
              <a:rPr lang="en-US" sz="1400" b="1" dirty="0">
                <a:solidFill>
                  <a:schemeClr val="bg1"/>
                </a:solidFill>
                <a:latin typeface="+mj-lt"/>
              </a:rPr>
              <a:t>  </a:t>
            </a:r>
          </a:p>
          <a:p>
            <a:pPr marL="285750" indent="-285750">
              <a:buFont typeface="Arial" panose="020B0604020202020204" pitchFamily="34" charset="0"/>
              <a:buChar char="•"/>
            </a:pPr>
            <a:r>
              <a:rPr lang="en-US" sz="1400" b="1" dirty="0">
                <a:solidFill>
                  <a:schemeClr val="bg1"/>
                </a:solidFill>
                <a:latin typeface="+mj-lt"/>
              </a:rPr>
              <a:t>4.DSR A- Addresses skills in 4.5l and 4.6i from the 2017 Standards; adds specificity on automaticity, appropriate rate, and self-monitoring while reading.</a:t>
            </a:r>
          </a:p>
          <a:p>
            <a:pPr marL="285750" indent="-285750">
              <a:buFont typeface="Arial" panose="020B0604020202020204" pitchFamily="34" charset="0"/>
              <a:buChar char="•"/>
            </a:pPr>
            <a:r>
              <a:rPr lang="en-US" sz="1400" b="1" dirty="0">
                <a:solidFill>
                  <a:schemeClr val="bg1"/>
                </a:solidFill>
                <a:latin typeface="+mj-lt"/>
              </a:rPr>
              <a:t>4.DSR B- Added to reflect science-based reading research, adds specificity on grade-level text complexity.</a:t>
            </a:r>
          </a:p>
          <a:p>
            <a:pPr marL="285750" indent="-285750">
              <a:buFont typeface="Arial" panose="020B0604020202020204" pitchFamily="34" charset="0"/>
              <a:buChar char="•"/>
            </a:pPr>
            <a:endParaRPr lang="en-US" sz="1400" b="1" dirty="0">
              <a:solidFill>
                <a:schemeClr val="bg1"/>
              </a:solidFill>
              <a:latin typeface="+mj-lt"/>
            </a:endParaRPr>
          </a:p>
          <a:p>
            <a:pPr marL="285750" indent="-285750">
              <a:buFont typeface="Arial" panose="020B0604020202020204" pitchFamily="34" charset="0"/>
              <a:buChar char="•"/>
            </a:pPr>
            <a:endParaRPr lang="en-US" sz="1400" b="1" dirty="0">
              <a:solidFill>
                <a:schemeClr val="bg1"/>
              </a:solidFill>
              <a:latin typeface="+mj-lt"/>
            </a:endParaRPr>
          </a:p>
          <a:p>
            <a:endParaRPr lang="en-US" sz="1400" dirty="0">
              <a:solidFill>
                <a:schemeClr val="bg1"/>
              </a:solidFill>
              <a:latin typeface="+mj-lt"/>
            </a:endParaRPr>
          </a:p>
          <a:p>
            <a:endParaRPr lang="en-US" sz="1400" dirty="0">
              <a:solidFill>
                <a:schemeClr val="bg1"/>
              </a:solidFill>
              <a:latin typeface="+mj-lt"/>
            </a:endParaRPr>
          </a:p>
        </p:txBody>
      </p:sp>
      <p:sp>
        <p:nvSpPr>
          <p:cNvPr id="3" name="TextBox 2">
            <a:extLst>
              <a:ext uri="{FF2B5EF4-FFF2-40B4-BE49-F238E27FC236}">
                <a16:creationId xmlns:a16="http://schemas.microsoft.com/office/drawing/2014/main" id="{AA44C458-7B01-444A-BF3E-61EF2007DC04}"/>
              </a:ext>
            </a:extLst>
          </p:cNvPr>
          <p:cNvSpPr txBox="1"/>
          <p:nvPr/>
        </p:nvSpPr>
        <p:spPr>
          <a:xfrm>
            <a:off x="4659663" y="113213"/>
            <a:ext cx="2835109" cy="369332"/>
          </a:xfrm>
          <a:prstGeom prst="rect">
            <a:avLst/>
          </a:prstGeom>
          <a:noFill/>
          <a:ln>
            <a:noFill/>
          </a:ln>
        </p:spPr>
        <p:txBody>
          <a:bodyPr wrap="square" rtlCol="0">
            <a:spAutoFit/>
          </a:bodyPr>
          <a:lstStyle/>
          <a:p>
            <a:pPr algn="ctr"/>
            <a:r>
              <a:rPr lang="en-US" b="1" dirty="0">
                <a:latin typeface="+mj-lt"/>
              </a:rPr>
              <a:t>DSR Slide 1 of 2</a:t>
            </a:r>
          </a:p>
        </p:txBody>
      </p:sp>
      <p:pic>
        <p:nvPicPr>
          <p:cNvPr id="6" name="Recorded Sound">
            <a:hlinkClick r:id="" action="ppaction://media"/>
            <a:extLst>
              <a:ext uri="{FF2B5EF4-FFF2-40B4-BE49-F238E27FC236}">
                <a16:creationId xmlns:a16="http://schemas.microsoft.com/office/drawing/2014/main" id="{1C8F16F5-3D9F-4986-9ACC-6300EACADC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6218" y="6354330"/>
            <a:ext cx="406400" cy="4064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A2C4C1-AB26-425E-BED3-2C36C255EF88}"/>
              </a:ext>
            </a:extLst>
          </p:cNvPr>
          <p:cNvSpPr txBox="1"/>
          <p:nvPr/>
        </p:nvSpPr>
        <p:spPr>
          <a:xfrm>
            <a:off x="4659663" y="113213"/>
            <a:ext cx="2835109" cy="369332"/>
          </a:xfrm>
          <a:prstGeom prst="rect">
            <a:avLst/>
          </a:prstGeom>
          <a:noFill/>
          <a:ln>
            <a:noFill/>
          </a:ln>
        </p:spPr>
        <p:txBody>
          <a:bodyPr wrap="square" rtlCol="0">
            <a:spAutoFit/>
          </a:bodyPr>
          <a:lstStyle/>
          <a:p>
            <a:pPr algn="ctr"/>
            <a:r>
              <a:rPr lang="en-US" b="1" dirty="0">
                <a:latin typeface="+mj-lt"/>
              </a:rPr>
              <a:t>DSR Slide 2 of 2</a:t>
            </a:r>
          </a:p>
        </p:txBody>
      </p:sp>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95931965"/>
              </p:ext>
            </p:extLst>
          </p:nvPr>
        </p:nvGraphicFramePr>
        <p:xfrm>
          <a:off x="369960" y="482545"/>
          <a:ext cx="11452080" cy="5029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dirty="0">
                          <a:effectLst/>
                          <a:highlight>
                            <a:srgbClr val="D8D8D8"/>
                          </a:highlight>
                          <a:latin typeface="+mn-lt"/>
                        </a:rPr>
                        <a:t>2017 </a:t>
                      </a:r>
                      <a:r>
                        <a:rPr lang="en-US" sz="2000" b="1" dirty="0">
                          <a:effectLst/>
                          <a:highlight>
                            <a:srgbClr val="D8D8D8"/>
                          </a:highlight>
                          <a:latin typeface="Calibri"/>
                        </a:rPr>
                        <a:t>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035252">
                <a:tc>
                  <a:txBody>
                    <a:bodyPr/>
                    <a:lstStyle/>
                    <a:p>
                      <a:pPr lvl="0" algn="l">
                        <a:lnSpc>
                          <a:spcPct val="100000"/>
                        </a:lnSpc>
                        <a:spcBef>
                          <a:spcPts val="0"/>
                        </a:spcBef>
                        <a:spcAft>
                          <a:spcPts val="0"/>
                        </a:spcAft>
                        <a:buNone/>
                      </a:pPr>
                      <a:r>
                        <a:rPr lang="en-US" sz="1400" b="1" dirty="0">
                          <a:highlight>
                            <a:srgbClr val="FFFFFF"/>
                          </a:highlight>
                          <a:latin typeface="+mj-lt"/>
                        </a:rPr>
                        <a:t>4.5 The student will read and demonstrate comprehension of fictional texts, literary nonfiction texts, and poetry. </a:t>
                      </a:r>
                    </a:p>
                    <a:p>
                      <a:pPr lvl="0" algn="l">
                        <a:lnSpc>
                          <a:spcPct val="100000"/>
                        </a:lnSpc>
                        <a:spcBef>
                          <a:spcPts val="0"/>
                        </a:spcBef>
                        <a:spcAft>
                          <a:spcPts val="0"/>
                        </a:spcAft>
                        <a:buNone/>
                      </a:pPr>
                      <a:r>
                        <a:rPr lang="en-US" sz="1400" dirty="0">
                          <a:highlight>
                            <a:srgbClr val="FFFFFF"/>
                          </a:highlight>
                          <a:latin typeface="+mj-lt"/>
                        </a:rPr>
                        <a:t>c) Summarize events in the plot.  </a:t>
                      </a:r>
                    </a:p>
                    <a:p>
                      <a:pPr lvl="0" algn="l">
                        <a:lnSpc>
                          <a:spcPct val="100000"/>
                        </a:lnSpc>
                        <a:spcBef>
                          <a:spcPts val="0"/>
                        </a:spcBef>
                        <a:spcAft>
                          <a:spcPts val="0"/>
                        </a:spcAft>
                        <a:buNone/>
                      </a:pPr>
                      <a:r>
                        <a:rPr lang="en-US" sz="1400" dirty="0">
                          <a:highlight>
                            <a:srgbClr val="FFFFFF"/>
                          </a:highlight>
                          <a:latin typeface="+mj-lt"/>
                        </a:rPr>
                        <a:t>h) Draw conclusions/make inferences about text using the text as support.</a:t>
                      </a:r>
                    </a:p>
                    <a:p>
                      <a:pPr lvl="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Compare/contrast details in literary and informational nonfiction texts.</a:t>
                      </a:r>
                    </a:p>
                    <a:p>
                      <a:pPr marL="0" lvl="0" indent="0" algn="l">
                        <a:lnSpc>
                          <a:spcPct val="100000"/>
                        </a:lnSpc>
                        <a:spcBef>
                          <a:spcPts val="0"/>
                        </a:spcBef>
                        <a:spcAft>
                          <a:spcPts val="0"/>
                        </a:spcAft>
                        <a:buNone/>
                      </a:pPr>
                      <a:r>
                        <a:rPr lang="en-US" sz="1400" dirty="0">
                          <a:highlight>
                            <a:srgbClr val="FFFFFF"/>
                          </a:highlight>
                          <a:latin typeface="+mj-lt"/>
                        </a:rPr>
                        <a:t>k) Use reading strategies throughout the reading process to monitor comprehension. </a:t>
                      </a:r>
                    </a:p>
                    <a:p>
                      <a:pPr marL="0" lvl="0" indent="0" algn="l">
                        <a:lnSpc>
                          <a:spcPct val="100000"/>
                        </a:lnSpc>
                        <a:spcBef>
                          <a:spcPts val="0"/>
                        </a:spcBef>
                        <a:spcAft>
                          <a:spcPts val="0"/>
                        </a:spcAft>
                        <a:buNone/>
                      </a:pPr>
                      <a:r>
                        <a:rPr lang="en-US" sz="1400" dirty="0">
                          <a:highlight>
                            <a:srgbClr val="FFFFFF"/>
                          </a:highlight>
                          <a:latin typeface="+mj-lt"/>
                        </a:rPr>
                        <a:t>l) Read with fluency, accuracy, and meaningful expression. </a:t>
                      </a:r>
                    </a:p>
                    <a:p>
                      <a:pPr marL="0" lvl="0" indent="0" algn="l">
                        <a:lnSpc>
                          <a:spcPct val="100000"/>
                        </a:lnSpc>
                        <a:spcBef>
                          <a:spcPts val="0"/>
                        </a:spcBef>
                        <a:spcAft>
                          <a:spcPts val="0"/>
                        </a:spcAft>
                        <a:buNone/>
                      </a:pPr>
                      <a:endParaRPr lang="en-US" sz="1400" dirty="0">
                        <a:solidFill>
                          <a:schemeClr val="accent1"/>
                        </a:solidFill>
                        <a:effectLst/>
                        <a:highlight>
                          <a:srgbClr val="FFFFFF"/>
                        </a:highlight>
                        <a:latin typeface="+mj-lt"/>
                      </a:endParaRPr>
                    </a:p>
                    <a:p>
                      <a:pPr marL="0" lvl="0" indent="0" algn="l">
                        <a:lnSpc>
                          <a:spcPct val="100000"/>
                        </a:lnSpc>
                        <a:spcBef>
                          <a:spcPts val="0"/>
                        </a:spcBef>
                        <a:spcAft>
                          <a:spcPts val="0"/>
                        </a:spcAft>
                        <a:buNone/>
                      </a:pPr>
                      <a:r>
                        <a:rPr lang="en-US" sz="1400" b="1" i="0" u="none" strike="noStrike" kern="1200" noProof="0" dirty="0">
                          <a:solidFill>
                            <a:srgbClr val="1A4480"/>
                          </a:solidFill>
                          <a:effectLst/>
                          <a:highlight>
                            <a:srgbClr val="FFFFFF"/>
                          </a:highlight>
                          <a:latin typeface="+mj-lt"/>
                          <a:ea typeface="+mn-ea"/>
                          <a:cs typeface="+mn-cs"/>
                        </a:rPr>
                        <a:t>4.6 The student will read and demonstrate comprehension of nonfiction texts.</a:t>
                      </a:r>
                    </a:p>
                    <a:p>
                      <a:pPr marL="0" lvl="0" indent="0" algn="l">
                        <a:lnSpc>
                          <a:spcPct val="100000"/>
                        </a:lnSpc>
                        <a:spcBef>
                          <a:spcPts val="0"/>
                        </a:spcBef>
                        <a:spcAft>
                          <a:spcPts val="0"/>
                        </a:spcAft>
                        <a:buNone/>
                      </a:pPr>
                      <a:r>
                        <a:rPr lang="en-US" sz="1400" b="0" i="0" u="none" strike="noStrike" kern="1200" noProof="0" dirty="0">
                          <a:solidFill>
                            <a:srgbClr val="1A4480"/>
                          </a:solidFill>
                          <a:effectLst/>
                          <a:highlight>
                            <a:srgbClr val="FFFFFF"/>
                          </a:highlight>
                          <a:latin typeface="+mj-lt"/>
                          <a:ea typeface="+mn-ea"/>
                          <a:cs typeface="+mn-cs"/>
                        </a:rPr>
                        <a:t>e) Draw conclusions and make inferences using textual information as support.</a:t>
                      </a:r>
                    </a:p>
                    <a:p>
                      <a:pPr marL="0" lvl="0" indent="0" algn="l">
                        <a:lnSpc>
                          <a:spcPct val="100000"/>
                        </a:lnSpc>
                        <a:spcBef>
                          <a:spcPts val="0"/>
                        </a:spcBef>
                        <a:spcAft>
                          <a:spcPts val="0"/>
                        </a:spcAft>
                        <a:buNone/>
                      </a:pPr>
                      <a:r>
                        <a:rPr lang="en-US" sz="1400" b="0" i="0" u="none" strike="noStrike" kern="1200" noProof="0" dirty="0">
                          <a:solidFill>
                            <a:srgbClr val="1A4480"/>
                          </a:solidFill>
                          <a:effectLst/>
                          <a:highlight>
                            <a:srgbClr val="FFFFFF"/>
                          </a:highlight>
                          <a:latin typeface="+mj-lt"/>
                          <a:ea typeface="+mn-ea"/>
                          <a:cs typeface="+mn-cs"/>
                        </a:rPr>
                        <a:t>h) Use reading strategies throughout the reading process to monitor comprehension.</a:t>
                      </a:r>
                      <a:endParaRPr lang="en-US" sz="1400" dirty="0">
                        <a:solidFill>
                          <a:srgbClr val="1A4480"/>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 typeface="+mj-lt"/>
                        <a:buNone/>
                        <a:tabLst/>
                        <a:defRPr/>
                      </a:pPr>
                      <a:r>
                        <a:rPr lang="en-US" sz="1400" kern="1200" dirty="0">
                          <a:solidFill>
                            <a:schemeClr val="dk1"/>
                          </a:solidFill>
                          <a:highlight>
                            <a:srgbClr val="FFFFFF"/>
                          </a:highlight>
                          <a:latin typeface="+mj-lt"/>
                          <a:ea typeface="+mn-ea"/>
                          <a:cs typeface="+mn-cs"/>
                        </a:rPr>
                        <a:t>C.    When responding to texts through discussion and/or writing,</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en-US" sz="1400" kern="1200" dirty="0">
                          <a:solidFill>
                            <a:schemeClr val="dk1"/>
                          </a:solidFill>
                          <a:highlight>
                            <a:srgbClr val="FFFFFF"/>
                          </a:highlight>
                          <a:latin typeface="+mj-lt"/>
                          <a:ea typeface="+mn-ea"/>
                          <a:cs typeface="+mn-cs"/>
                        </a:rPr>
                        <a:t>        draw several pieces of evidence from grade-level complex texts to</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en-US" sz="1400" kern="1200" dirty="0">
                          <a:solidFill>
                            <a:schemeClr val="dk1"/>
                          </a:solidFill>
                          <a:highlight>
                            <a:srgbClr val="FFFFFF"/>
                          </a:highlight>
                          <a:latin typeface="+mj-lt"/>
                          <a:ea typeface="+mn-ea"/>
                          <a:cs typeface="+mn-cs"/>
                        </a:rPr>
                        <a:t>        support claims, conclusions, and inferences, including quoting or</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en-US" sz="1400" kern="1200" dirty="0">
                          <a:solidFill>
                            <a:schemeClr val="dk1"/>
                          </a:solidFill>
                          <a:highlight>
                            <a:srgbClr val="FFFFFF"/>
                          </a:highlight>
                          <a:latin typeface="+mj-lt"/>
                          <a:ea typeface="+mn-ea"/>
                          <a:cs typeface="+mn-cs"/>
                        </a:rPr>
                        <a:t>        paraphrasing from texts accurately and tracing where relevant</a:t>
                      </a:r>
                    </a:p>
                    <a:p>
                      <a:pPr marL="0" marR="0" lvl="0" indent="0" algn="l" defTabSz="914400" rtl="0" eaLnBrk="1" fontAlgn="t" latinLnBrk="0" hangingPunct="1">
                        <a:lnSpc>
                          <a:spcPct val="100000"/>
                        </a:lnSpc>
                        <a:spcBef>
                          <a:spcPts val="0"/>
                        </a:spcBef>
                        <a:spcAft>
                          <a:spcPts val="0"/>
                        </a:spcAft>
                        <a:buClrTx/>
                        <a:buSzTx/>
                        <a:buFont typeface="+mj-lt"/>
                        <a:buNone/>
                        <a:tabLst/>
                        <a:defRPr/>
                      </a:pPr>
                      <a:r>
                        <a:rPr lang="en-US" sz="1400" kern="1200" dirty="0">
                          <a:solidFill>
                            <a:schemeClr val="dk1"/>
                          </a:solidFill>
                          <a:highlight>
                            <a:srgbClr val="FFFFFF"/>
                          </a:highlight>
                          <a:latin typeface="+mj-lt"/>
                          <a:ea typeface="+mn-ea"/>
                          <a:cs typeface="+mn-cs"/>
                        </a:rPr>
                        <a:t>        evidence is located (Textual Evidence, K-12). </a:t>
                      </a:r>
                    </a:p>
                    <a:p>
                      <a:pPr marL="342900" indent="-342900" rtl="0" fontAlgn="t">
                        <a:spcBef>
                          <a:spcPts val="0"/>
                        </a:spcBef>
                        <a:spcAft>
                          <a:spcPts val="0"/>
                        </a:spcAft>
                        <a:buFont typeface="+mj-lt"/>
                        <a:buAutoNum type="alphaUcPeriod" startAt="4"/>
                      </a:pPr>
                      <a:r>
                        <a:rPr lang="en-US" sz="1400" dirty="0">
                          <a:highlight>
                            <a:srgbClr val="FFFFFF"/>
                          </a:highlight>
                          <a:latin typeface="+mj-lt"/>
                        </a:rPr>
                        <a:t>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(Deep Reading on Topics to Build Knowledge and Vocabulary K-12).</a:t>
                      </a:r>
                    </a:p>
                    <a:p>
                      <a:pPr marL="0" indent="0" rtl="0" fontAlgn="t">
                        <a:spcBef>
                          <a:spcPts val="0"/>
                        </a:spcBef>
                        <a:spcAft>
                          <a:spcPts val="0"/>
                        </a:spcAft>
                        <a:buFont typeface="+mj-lt"/>
                        <a:buNone/>
                      </a:pPr>
                      <a:r>
                        <a:rPr lang="en-US" sz="1400" dirty="0">
                          <a:highlight>
                            <a:srgbClr val="FFFFFF"/>
                          </a:highlight>
                          <a:latin typeface="+mj-lt"/>
                        </a:rPr>
                        <a:t>E.    Use reading strategies as needed to aid and monitor</a:t>
                      </a:r>
                    </a:p>
                    <a:p>
                      <a:pPr marL="0" indent="0" rtl="0" fontAlgn="t">
                        <a:spcBef>
                          <a:spcPts val="0"/>
                        </a:spcBef>
                        <a:spcAft>
                          <a:spcPts val="0"/>
                        </a:spcAft>
                        <a:buFont typeface="+mj-lt"/>
                        <a:buNone/>
                      </a:pPr>
                      <a:r>
                        <a:rPr lang="en-US" sz="1400" dirty="0">
                          <a:highlight>
                            <a:srgbClr val="FFFFFF"/>
                          </a:highlight>
                          <a:latin typeface="+mj-lt"/>
                        </a:rPr>
                        <a:t>        comprehension when encountering challenging sections of text.</a:t>
                      </a:r>
                    </a:p>
                    <a:p>
                      <a:pPr marL="0" indent="0" rtl="0" fontAlgn="t">
                        <a:spcBef>
                          <a:spcPts val="0"/>
                        </a:spcBef>
                        <a:spcAft>
                          <a:spcPts val="0"/>
                        </a:spcAft>
                        <a:buFont typeface="+mj-lt"/>
                        <a:buNone/>
                      </a:pPr>
                      <a:r>
                        <a:rPr lang="en-US" sz="1400" dirty="0">
                          <a:highlight>
                            <a:srgbClr val="FFFFFF"/>
                          </a:highlight>
                          <a:latin typeface="+mj-lt"/>
                        </a:rPr>
                        <a:t>        These sense-making strategies attend to common organizational</a:t>
                      </a:r>
                    </a:p>
                    <a:p>
                      <a:pPr marL="0" indent="0" rtl="0" fontAlgn="t">
                        <a:spcBef>
                          <a:spcPts val="0"/>
                        </a:spcBef>
                        <a:spcAft>
                          <a:spcPts val="0"/>
                        </a:spcAft>
                        <a:buFont typeface="+mj-lt"/>
                        <a:buNone/>
                      </a:pPr>
                      <a:r>
                        <a:rPr lang="en-US" sz="1400" dirty="0">
                          <a:highlight>
                            <a:srgbClr val="FFFFFF"/>
                          </a:highlight>
                          <a:latin typeface="+mj-lt"/>
                        </a:rPr>
                        <a:t>        text structures, summarizing, asking questions of the text, and</a:t>
                      </a:r>
                    </a:p>
                    <a:p>
                      <a:pPr marL="0" indent="0" rtl="0" fontAlgn="t">
                        <a:spcBef>
                          <a:spcPts val="0"/>
                        </a:spcBef>
                        <a:spcAft>
                          <a:spcPts val="0"/>
                        </a:spcAft>
                        <a:buFont typeface="+mj-lt"/>
                        <a:buNone/>
                      </a:pPr>
                      <a:r>
                        <a:rPr lang="en-US" sz="1400" dirty="0">
                          <a:highlight>
                            <a:srgbClr val="FFFFFF"/>
                          </a:highlight>
                          <a:latin typeface="+mj-lt"/>
                        </a:rPr>
                        <a:t>        others (Reading Strategies 3- 12).</a:t>
                      </a:r>
                    </a:p>
                    <a:p>
                      <a:pPr marL="0" indent="0" rtl="0" fontAlgn="t">
                        <a:spcBef>
                          <a:spcPts val="0"/>
                        </a:spcBef>
                        <a:spcAft>
                          <a:spcPts val="0"/>
                        </a:spcAft>
                        <a:buFont typeface="+mj-lt"/>
                        <a:buNone/>
                      </a:pPr>
                      <a:r>
                        <a:rPr lang="en-US" sz="1400" b="1" dirty="0">
                          <a:solidFill>
                            <a:schemeClr val="accent1"/>
                          </a:solidFill>
                          <a:effectLst/>
                          <a:highlight>
                            <a:srgbClr val="FFFFFF"/>
                          </a:highlight>
                          <a:latin typeface="+mj-lt"/>
                        </a:rPr>
                        <a:t> </a:t>
                      </a:r>
                      <a:r>
                        <a:rPr lang="en-US" sz="1400" dirty="0">
                          <a:highlight>
                            <a:srgbClr val="FFFFFF"/>
                          </a:highlight>
                          <a:latin typeface="+mj-lt"/>
                        </a:rPr>
                        <a:t>*Note: These standards will be applied when students are reading, writing, collaborating, and researching as described in the remaining standards.</a:t>
                      </a:r>
                    </a:p>
                    <a:p>
                      <a:pPr marL="0" indent="0" rtl="0" fontAlgn="t">
                        <a:spcBef>
                          <a:spcPts val="0"/>
                        </a:spcBef>
                        <a:spcAft>
                          <a:spcPts val="0"/>
                        </a:spcAft>
                        <a:buFont typeface="+mj-lt"/>
                        <a:buNone/>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6" name="TextBox 5">
            <a:extLst>
              <a:ext uri="{FF2B5EF4-FFF2-40B4-BE49-F238E27FC236}">
                <a16:creationId xmlns:a16="http://schemas.microsoft.com/office/drawing/2014/main" id="{D29B234D-45DA-44D4-869B-BBA6033D7AB4}"/>
              </a:ext>
            </a:extLst>
          </p:cNvPr>
          <p:cNvSpPr txBox="1"/>
          <p:nvPr/>
        </p:nvSpPr>
        <p:spPr>
          <a:xfrm>
            <a:off x="348964" y="5257659"/>
            <a:ext cx="11473076" cy="1384995"/>
          </a:xfrm>
          <a:prstGeom prst="rect">
            <a:avLst/>
          </a:prstGeom>
          <a:solidFill>
            <a:srgbClr val="1A448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chemeClr val="bg1"/>
                </a:solidFill>
                <a:latin typeface="+mj-lt"/>
              </a:rPr>
              <a:t>Revisions:</a:t>
            </a:r>
          </a:p>
          <a:p>
            <a:r>
              <a:rPr lang="en-US" sz="1400" b="1" dirty="0">
                <a:solidFill>
                  <a:schemeClr val="bg1"/>
                </a:solidFill>
                <a:latin typeface="+mj-lt"/>
              </a:rPr>
              <a:t>4.DSR C.- Addresses skills in 4.5c, 4.5h 4.6e; applies comprehension skills of what is read through discussion and writing utilizing skills such as claims, drawing, conclusions, and making inferences.</a:t>
            </a:r>
          </a:p>
          <a:p>
            <a:r>
              <a:rPr lang="en-US" sz="1400" b="1" dirty="0">
                <a:solidFill>
                  <a:schemeClr val="bg1"/>
                </a:solidFill>
                <a:latin typeface="+mj-lt"/>
              </a:rPr>
              <a:t>4.DSR D.- Specifies building word knowledge by reading texts on the same topic or theme.</a:t>
            </a:r>
          </a:p>
          <a:p>
            <a:r>
              <a:rPr lang="en-US" sz="1400" b="1" dirty="0">
                <a:solidFill>
                  <a:schemeClr val="bg1"/>
                </a:solidFill>
                <a:latin typeface="+mj-lt"/>
              </a:rPr>
              <a:t>4.DSR E.- Addresses skills in 4.5k and 4.6h from the 2017 Standards; specifies strategies such as noting organizational structures, summarizing, asking questions of the text.</a:t>
            </a:r>
          </a:p>
        </p:txBody>
      </p:sp>
      <p:pic>
        <p:nvPicPr>
          <p:cNvPr id="3" name="Recorded Sound">
            <a:hlinkClick r:id="" action="ppaction://media"/>
            <a:extLst>
              <a:ext uri="{FF2B5EF4-FFF2-40B4-BE49-F238E27FC236}">
                <a16:creationId xmlns:a16="http://schemas.microsoft.com/office/drawing/2014/main" id="{438F70B5-355F-4751-BE7F-03ADCEDBE6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9760" y="6335712"/>
            <a:ext cx="406400" cy="406400"/>
          </a:xfrm>
          <a:prstGeom prst="rect">
            <a:avLst/>
          </a:prstGeom>
        </p:spPr>
      </p:pic>
    </p:spTree>
    <p:extLst>
      <p:ext uri="{BB962C8B-B14F-4D97-AF65-F5344CB8AC3E}">
        <p14:creationId xmlns:p14="http://schemas.microsoft.com/office/powerpoint/2010/main" val="343073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3" name="Recorded Sound">
            <a:hlinkClick r:id="" action="ppaction://media"/>
            <a:extLst>
              <a:ext uri="{FF2B5EF4-FFF2-40B4-BE49-F238E27FC236}">
                <a16:creationId xmlns:a16="http://schemas.microsoft.com/office/drawing/2014/main" id="{0890530D-C36D-4529-A0E6-9B29CE9E8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746" y="6335712"/>
            <a:ext cx="406400" cy="4064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07670878"/>
              </p:ext>
            </p:extLst>
          </p:nvPr>
        </p:nvGraphicFramePr>
        <p:xfrm>
          <a:off x="353391" y="479636"/>
          <a:ext cx="11452080" cy="50444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4.4 The student will expand vocabulary when reading.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to clarify meanings of unfamiliar words.</a:t>
                      </a:r>
                    </a:p>
                    <a:p>
                      <a:pPr marL="342900" lvl="0" indent="-342900" algn="l">
                        <a:lnSpc>
                          <a:spcPct val="100000"/>
                        </a:lnSpc>
                        <a:spcBef>
                          <a:spcPts val="0"/>
                        </a:spcBef>
                        <a:spcAft>
                          <a:spcPts val="0"/>
                        </a:spcAft>
                        <a:buAutoNum type="alphaLcParenR"/>
                      </a:pPr>
                      <a:r>
                        <a:rPr lang="en-US" sz="1400" dirty="0">
                          <a:highlight>
                            <a:srgbClr val="FFFFFF"/>
                          </a:highlight>
                          <a:latin typeface="+mj-lt"/>
                        </a:rPr>
                        <a:t>Use knowledge of roots, affixes, synonyms, antonyms, and homophones to determine the meaning of new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word-reference materials.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vocabulary from other content areas. </a:t>
                      </a:r>
                    </a:p>
                    <a:p>
                      <a:pPr marL="342900" lvl="0" indent="-342900" algn="l">
                        <a:lnSpc>
                          <a:spcPct val="100000"/>
                        </a:lnSpc>
                        <a:spcBef>
                          <a:spcPts val="0"/>
                        </a:spcBef>
                        <a:spcAft>
                          <a:spcPts val="0"/>
                        </a:spcAft>
                        <a:buAutoNum type="alphaLcParenR"/>
                      </a:pPr>
                      <a:r>
                        <a:rPr lang="en-US" sz="1400" dirty="0">
                          <a:highlight>
                            <a:srgbClr val="FFFFFF"/>
                          </a:highlight>
                          <a:latin typeface="+mj-lt"/>
                        </a:rPr>
                        <a:t>Develop and use general and specialized vocabulary through speaking, listening, reading, and writing. </a:t>
                      </a:r>
                    </a:p>
                    <a:p>
                      <a:pPr marL="342900" lvl="0" indent="-342900" algn="l">
                        <a:lnSpc>
                          <a:spcPct val="100000"/>
                        </a:lnSpc>
                        <a:spcBef>
                          <a:spcPts val="0"/>
                        </a:spcBef>
                        <a:spcAft>
                          <a:spcPts val="0"/>
                        </a:spcAft>
                        <a:buAutoNum type="alphaLcParenR"/>
                      </a:pPr>
                      <a:endParaRPr lang="en-US" sz="1400" dirty="0">
                        <a:highlight>
                          <a:srgbClr val="FFFFFF"/>
                        </a:highlight>
                        <a:latin typeface="+mj-lt"/>
                      </a:endParaRPr>
                    </a:p>
                    <a:p>
                      <a:pPr marL="342900" lvl="0" indent="-342900" algn="l">
                        <a:lnSpc>
                          <a:spcPct val="100000"/>
                        </a:lnSpc>
                        <a:spcBef>
                          <a:spcPts val="0"/>
                        </a:spcBef>
                        <a:spcAft>
                          <a:spcPts val="0"/>
                        </a:spcAft>
                        <a:buAutoNum type="alphaLcParenR"/>
                      </a:pPr>
                      <a:endParaRPr lang="en-US" sz="1400" dirty="0">
                        <a:highlight>
                          <a:srgbClr val="FFFFFF"/>
                        </a:highlight>
                        <a:latin typeface="+mj-lt"/>
                      </a:endParaRPr>
                    </a:p>
                    <a:p>
                      <a:pPr marL="342900" lvl="0" indent="-342900" algn="l">
                        <a:lnSpc>
                          <a:spcPct val="100000"/>
                        </a:lnSpc>
                        <a:spcBef>
                          <a:spcPts val="0"/>
                        </a:spcBef>
                        <a:spcAft>
                          <a:spcPts val="0"/>
                        </a:spcAft>
                        <a:buAutoNum type="alphaLcParenR"/>
                      </a:pPr>
                      <a:endParaRPr lang="en-US" sz="1100" b="0" i="0" u="none" strike="noStrike" noProof="0" dirty="0">
                        <a:solidFill>
                          <a:schemeClr val="accent1"/>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4.RV.1 Vocabulary Development and Word Analysis</a:t>
                      </a:r>
                    </a:p>
                    <a:p>
                      <a:pPr marL="342900" lvl="0" indent="-342900" algn="l">
                        <a:lnSpc>
                          <a:spcPct val="100000"/>
                        </a:lnSpc>
                        <a:spcBef>
                          <a:spcPts val="0"/>
                        </a:spcBef>
                        <a:spcAft>
                          <a:spcPts val="0"/>
                        </a:spcAft>
                        <a:buAutoNum type="alphaUcPeriod"/>
                      </a:pPr>
                      <a:r>
                        <a:rPr lang="en-US" sz="1400" dirty="0">
                          <a:highlight>
                            <a:srgbClr val="FFFFFF"/>
                          </a:highlight>
                          <a:latin typeface="+mj-lt"/>
                        </a:rPr>
                        <a:t>Develop general academic language and content specific vocabulary by listening to, reading, and discussing a variety of texts relevant to a grade four topic or subject area. </a:t>
                      </a:r>
                    </a:p>
                    <a:p>
                      <a:pPr marL="342900" lvl="0" indent="-342900" algn="l">
                        <a:lnSpc>
                          <a:spcPct val="100000"/>
                        </a:lnSpc>
                        <a:spcBef>
                          <a:spcPts val="0"/>
                        </a:spcBef>
                        <a:spcAft>
                          <a:spcPts val="0"/>
                        </a:spcAft>
                        <a:buAutoNum type="alphaUcPeriod"/>
                      </a:pPr>
                      <a:r>
                        <a:rPr lang="en-US" sz="1400" dirty="0">
                          <a:highlight>
                            <a:srgbClr val="FFFFFF"/>
                          </a:highlight>
                          <a:latin typeface="+mj-lt"/>
                        </a:rPr>
                        <a:t>Discuss meanings of complex words and phrases acquired through conversations and literature.</a:t>
                      </a:r>
                    </a:p>
                    <a:p>
                      <a:pPr marL="342900" lvl="0" indent="-342900" algn="l">
                        <a:lnSpc>
                          <a:spcPct val="100000"/>
                        </a:lnSpc>
                        <a:spcBef>
                          <a:spcPts val="0"/>
                        </a:spcBef>
                        <a:spcAft>
                          <a:spcPts val="0"/>
                        </a:spcAft>
                        <a:buAutoNum type="alphaUcPeriod"/>
                      </a:pPr>
                      <a:r>
                        <a:rPr lang="en-US" sz="1400" dirty="0">
                          <a:highlight>
                            <a:srgbClr val="FFFFFF"/>
                          </a:highlight>
                          <a:latin typeface="+mj-lt"/>
                        </a:rPr>
                        <a:t>Determine the meaning of complex words using frequently occurring root words and inflectional affixes (e.g. -s, -</a:t>
                      </a:r>
                      <a:r>
                        <a:rPr lang="en-US" sz="1400" dirty="0" err="1">
                          <a:highlight>
                            <a:srgbClr val="FFFFFF"/>
                          </a:highlight>
                          <a:latin typeface="+mj-lt"/>
                        </a:rPr>
                        <a:t>ing</a:t>
                      </a:r>
                      <a:r>
                        <a:rPr lang="en-US" sz="1400" dirty="0">
                          <a:highlight>
                            <a:srgbClr val="FFFFFF"/>
                          </a:highlight>
                          <a:latin typeface="+mj-lt"/>
                        </a:rPr>
                        <a:t>, -ed).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the context of a sentence to apply knowledge of homophones. </a:t>
                      </a:r>
                    </a:p>
                    <a:p>
                      <a:pPr marL="342900" lvl="0" indent="-342900" algn="l">
                        <a:lnSpc>
                          <a:spcPct val="100000"/>
                        </a:lnSpc>
                        <a:spcBef>
                          <a:spcPts val="0"/>
                        </a:spcBef>
                        <a:spcAft>
                          <a:spcPts val="0"/>
                        </a:spcAft>
                        <a:buAutoNum type="alphaUcPeriod"/>
                      </a:pPr>
                      <a:r>
                        <a:rPr lang="en-US" sz="1400" dirty="0">
                          <a:highlight>
                            <a:srgbClr val="FFFFFF"/>
                          </a:highlight>
                          <a:latin typeface="+mj-lt"/>
                        </a:rPr>
                        <a:t>Apply knowledge of morphology, synonyms, and antonyms to determine the meaning of complex words. </a:t>
                      </a: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5" name="TextBox 4">
            <a:extLst>
              <a:ext uri="{FF2B5EF4-FFF2-40B4-BE49-F238E27FC236}">
                <a16:creationId xmlns:a16="http://schemas.microsoft.com/office/drawing/2014/main" id="{FED02E70-1218-40CC-A7F3-BF9F82E6D1B4}"/>
              </a:ext>
            </a:extLst>
          </p:cNvPr>
          <p:cNvSpPr txBox="1"/>
          <p:nvPr/>
        </p:nvSpPr>
        <p:spPr>
          <a:xfrm>
            <a:off x="353391" y="5405041"/>
            <a:ext cx="11452080" cy="123110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chemeClr val="bg1"/>
              </a:solidFill>
              <a:latin typeface="+mj-lt"/>
            </a:endParaRPr>
          </a:p>
          <a:p>
            <a:r>
              <a:rPr lang="en-US" sz="1400" b="1" u="sng" dirty="0">
                <a:solidFill>
                  <a:schemeClr val="bg1"/>
                </a:solidFill>
                <a:latin typeface="+mj-lt"/>
              </a:rPr>
              <a:t>Revisions:</a:t>
            </a:r>
          </a:p>
          <a:p>
            <a:pPr marL="228600" indent="-228600">
              <a:buFont typeface=""/>
              <a:buChar char="•"/>
            </a:pPr>
            <a:r>
              <a:rPr lang="en-US" sz="1400" b="1" dirty="0">
                <a:solidFill>
                  <a:schemeClr val="bg1"/>
                </a:solidFill>
                <a:latin typeface="+mj-lt"/>
              </a:rPr>
              <a:t>4.RV.1- Focuses on students systematically building vocabulary from listening to texts, and discussions</a:t>
            </a:r>
            <a:r>
              <a:rPr lang="en-US" sz="1400" dirty="0">
                <a:solidFill>
                  <a:schemeClr val="bg1"/>
                </a:solidFill>
                <a:latin typeface="+mj-lt"/>
              </a:rPr>
              <a:t>.</a:t>
            </a:r>
          </a:p>
          <a:p>
            <a:pPr marL="228600" indent="-228600">
              <a:buFont typeface=""/>
              <a:buChar char="•"/>
            </a:pPr>
            <a:endParaRPr lang="en-US" sz="1400" dirty="0">
              <a:solidFill>
                <a:schemeClr val="bg1"/>
              </a:solidFill>
              <a:latin typeface="+mj-lt"/>
            </a:endParaRPr>
          </a:p>
          <a:p>
            <a:pPr marL="228600" indent="-228600">
              <a:buFont typeface=""/>
              <a:buChar char="•"/>
            </a:pPr>
            <a:endParaRPr lang="en-US" dirty="0">
              <a:solidFill>
                <a:schemeClr val="bg1"/>
              </a:solidFill>
            </a:endParaRPr>
          </a:p>
        </p:txBody>
      </p:sp>
      <p:sp>
        <p:nvSpPr>
          <p:cNvPr id="6" name="TextBox 5">
            <a:extLst>
              <a:ext uri="{FF2B5EF4-FFF2-40B4-BE49-F238E27FC236}">
                <a16:creationId xmlns:a16="http://schemas.microsoft.com/office/drawing/2014/main" id="{312A8974-5D02-4451-89B6-841166620FDC}"/>
              </a:ext>
            </a:extLst>
          </p:cNvPr>
          <p:cNvSpPr txBox="1"/>
          <p:nvPr/>
        </p:nvSpPr>
        <p:spPr>
          <a:xfrm>
            <a:off x="4659663" y="113213"/>
            <a:ext cx="2835109" cy="369332"/>
          </a:xfrm>
          <a:prstGeom prst="rect">
            <a:avLst/>
          </a:prstGeom>
          <a:noFill/>
          <a:ln>
            <a:noFill/>
          </a:ln>
        </p:spPr>
        <p:txBody>
          <a:bodyPr wrap="square" rtlCol="0">
            <a:spAutoFit/>
          </a:bodyPr>
          <a:lstStyle/>
          <a:p>
            <a:pPr algn="ctr"/>
            <a:r>
              <a:rPr lang="en-US" b="1" dirty="0">
                <a:latin typeface="+mj-lt"/>
              </a:rPr>
              <a:t>RV Slide 1 of 2</a:t>
            </a:r>
          </a:p>
        </p:txBody>
      </p:sp>
      <p:pic>
        <p:nvPicPr>
          <p:cNvPr id="2" name="Recorded Sound">
            <a:hlinkClick r:id="" action="ppaction://media"/>
            <a:extLst>
              <a:ext uri="{FF2B5EF4-FFF2-40B4-BE49-F238E27FC236}">
                <a16:creationId xmlns:a16="http://schemas.microsoft.com/office/drawing/2014/main" id="{E7A13364-FA72-4077-AFB6-B296E76BA8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20594"/>
            <a:ext cx="406400" cy="4064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17</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700576525"/>
              </p:ext>
            </p:extLst>
          </p:nvPr>
        </p:nvGraphicFramePr>
        <p:xfrm>
          <a:off x="353391" y="505188"/>
          <a:ext cx="11452080" cy="4495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4.4 The student will expand vocabulary when reading.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context to clarify meanings of unfamiliar words.</a:t>
                      </a:r>
                    </a:p>
                    <a:p>
                      <a:pPr marL="342900" lvl="0" indent="-342900" algn="l">
                        <a:lnSpc>
                          <a:spcPct val="100000"/>
                        </a:lnSpc>
                        <a:spcBef>
                          <a:spcPts val="0"/>
                        </a:spcBef>
                        <a:spcAft>
                          <a:spcPts val="0"/>
                        </a:spcAft>
                        <a:buAutoNum type="alphaLcParenR"/>
                      </a:pPr>
                      <a:r>
                        <a:rPr lang="en-US" sz="1400" dirty="0">
                          <a:highlight>
                            <a:srgbClr val="FFFFFF"/>
                          </a:highlight>
                          <a:latin typeface="+mj-lt"/>
                        </a:rPr>
                        <a:t>Use knowledge of roots, affixes, synonyms, antonyms, and homophones to determine the meaning of new words.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word-reference materials. </a:t>
                      </a:r>
                    </a:p>
                    <a:p>
                      <a:pPr marL="342900" lvl="0" indent="-342900" algn="l">
                        <a:lnSpc>
                          <a:spcPct val="100000"/>
                        </a:lnSpc>
                        <a:spcBef>
                          <a:spcPts val="0"/>
                        </a:spcBef>
                        <a:spcAft>
                          <a:spcPts val="0"/>
                        </a:spcAft>
                        <a:buAutoNum type="alphaLcParenR"/>
                      </a:pPr>
                      <a:r>
                        <a:rPr lang="en-US" sz="1400" dirty="0">
                          <a:highlight>
                            <a:srgbClr val="FFFFFF"/>
                          </a:highlight>
                          <a:latin typeface="+mj-lt"/>
                        </a:rPr>
                        <a:t>Use vocabulary from other content areas. </a:t>
                      </a:r>
                    </a:p>
                    <a:p>
                      <a:pPr marL="342900" lvl="0" indent="-342900" algn="l">
                        <a:lnSpc>
                          <a:spcPct val="100000"/>
                        </a:lnSpc>
                        <a:spcBef>
                          <a:spcPts val="0"/>
                        </a:spcBef>
                        <a:spcAft>
                          <a:spcPts val="0"/>
                        </a:spcAft>
                        <a:buAutoNum type="alphaLcParenR"/>
                      </a:pPr>
                      <a:r>
                        <a:rPr lang="en-US" sz="1400" dirty="0">
                          <a:highlight>
                            <a:srgbClr val="FFFFFF"/>
                          </a:highlight>
                          <a:latin typeface="+mj-lt"/>
                        </a:rPr>
                        <a:t>Develop and use general and specialized vocabulary through speaking, listening, reading, and writing. </a:t>
                      </a:r>
                    </a:p>
                    <a:p>
                      <a:pPr marL="342900" lvl="0" indent="-342900" algn="l">
                        <a:lnSpc>
                          <a:spcPct val="100000"/>
                        </a:lnSpc>
                        <a:spcBef>
                          <a:spcPts val="0"/>
                        </a:spcBef>
                        <a:spcAft>
                          <a:spcPts val="0"/>
                        </a:spcAft>
                        <a:buAutoNum type="alphaLcParenR"/>
                      </a:pPr>
                      <a:endParaRPr lang="en-US" sz="1400" dirty="0">
                        <a:highlight>
                          <a:srgbClr val="FFFFFF"/>
                        </a:highlight>
                        <a:latin typeface="+mj-lt"/>
                      </a:endParaRPr>
                    </a:p>
                    <a:p>
                      <a:pPr lvl="0" algn="l">
                        <a:lnSpc>
                          <a:spcPct val="100000"/>
                        </a:lnSpc>
                        <a:spcBef>
                          <a:spcPts val="0"/>
                        </a:spcBef>
                        <a:spcAft>
                          <a:spcPts val="0"/>
                        </a:spcAft>
                        <a:buNone/>
                      </a:pP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dirty="0">
                          <a:highlight>
                            <a:srgbClr val="FFFFFF"/>
                          </a:highlight>
                          <a:latin typeface="+mj-lt"/>
                        </a:rPr>
                        <a:t>F.     Develop breadth of vocabulary knowledge by listening to and</a:t>
                      </a:r>
                    </a:p>
                    <a:p>
                      <a:pPr marL="0" lvl="0" indent="0" algn="l">
                        <a:lnSpc>
                          <a:spcPct val="100000"/>
                        </a:lnSpc>
                        <a:spcBef>
                          <a:spcPts val="0"/>
                        </a:spcBef>
                        <a:spcAft>
                          <a:spcPts val="0"/>
                        </a:spcAft>
                        <a:buNone/>
                      </a:pPr>
                      <a:r>
                        <a:rPr lang="en-US" sz="1400" dirty="0">
                          <a:highlight>
                            <a:srgbClr val="FFFFFF"/>
                          </a:highlight>
                          <a:latin typeface="+mj-lt"/>
                        </a:rPr>
                        <a:t>         reading high quality, complex text.</a:t>
                      </a:r>
                    </a:p>
                    <a:p>
                      <a:pPr marL="0" lvl="0" indent="0" algn="l">
                        <a:lnSpc>
                          <a:spcPct val="100000"/>
                        </a:lnSpc>
                        <a:spcBef>
                          <a:spcPts val="0"/>
                        </a:spcBef>
                        <a:spcAft>
                          <a:spcPts val="0"/>
                        </a:spcAft>
                        <a:buNone/>
                      </a:pPr>
                      <a:r>
                        <a:rPr lang="en-US" sz="1400" dirty="0">
                          <a:highlight>
                            <a:srgbClr val="FFFFFF"/>
                          </a:highlight>
                          <a:latin typeface="+mj-lt"/>
                        </a:rPr>
                        <a:t>G.     Distinguish shades of meaning among verbs and adjectives. </a:t>
                      </a:r>
                    </a:p>
                    <a:p>
                      <a:pPr marL="0" lvl="0" indent="0" algn="l">
                        <a:lnSpc>
                          <a:spcPct val="100000"/>
                        </a:lnSpc>
                        <a:spcBef>
                          <a:spcPts val="0"/>
                        </a:spcBef>
                        <a:spcAft>
                          <a:spcPts val="0"/>
                        </a:spcAft>
                        <a:buNone/>
                      </a:pPr>
                      <a:r>
                        <a:rPr lang="en-US" sz="1400" dirty="0">
                          <a:highlight>
                            <a:srgbClr val="FFFFFF"/>
                          </a:highlight>
                          <a:latin typeface="+mj-lt"/>
                        </a:rPr>
                        <a:t>H.     Use strategies to infer word meanings.</a:t>
                      </a:r>
                    </a:p>
                    <a:p>
                      <a:pPr marL="0" lvl="0" indent="0" algn="l">
                        <a:lnSpc>
                          <a:spcPct val="100000"/>
                        </a:lnSpc>
                        <a:spcBef>
                          <a:spcPts val="0"/>
                        </a:spcBef>
                        <a:spcAft>
                          <a:spcPts val="0"/>
                        </a:spcAft>
                        <a:buNone/>
                      </a:pPr>
                      <a:r>
                        <a:rPr lang="en-US" sz="1400" dirty="0">
                          <a:highlight>
                            <a:srgbClr val="FFFFFF"/>
                          </a:highlight>
                          <a:latin typeface="+mj-lt"/>
                        </a:rPr>
                        <a:t>I.       Use glossaries and beginning dictionaries, both print and digital,</a:t>
                      </a:r>
                    </a:p>
                    <a:p>
                      <a:pPr marL="0" lvl="0" indent="0" algn="l">
                        <a:lnSpc>
                          <a:spcPct val="100000"/>
                        </a:lnSpc>
                        <a:spcBef>
                          <a:spcPts val="0"/>
                        </a:spcBef>
                        <a:spcAft>
                          <a:spcPts val="0"/>
                        </a:spcAft>
                        <a:buNone/>
                      </a:pPr>
                      <a:r>
                        <a:rPr lang="en-US" sz="1400" dirty="0">
                          <a:highlight>
                            <a:srgbClr val="FFFFFF"/>
                          </a:highlight>
                          <a:latin typeface="+mj-lt"/>
                        </a:rPr>
                        <a:t>          to determine or clarify the meaning of words and phrases.</a:t>
                      </a:r>
                    </a:p>
                    <a:p>
                      <a:pPr marL="342900" lvl="0" indent="-342900" algn="l">
                        <a:lnSpc>
                          <a:spcPct val="100000"/>
                        </a:lnSpc>
                        <a:spcBef>
                          <a:spcPts val="0"/>
                        </a:spcBef>
                        <a:spcAft>
                          <a:spcPts val="0"/>
                        </a:spcAft>
                        <a:buAutoNum type="alphaUcPeriod" startAt="11"/>
                      </a:pPr>
                      <a:r>
                        <a:rPr lang="en-US" sz="1400" dirty="0">
                          <a:highlight>
                            <a:srgbClr val="FFFFFF"/>
                          </a:highlight>
                          <a:latin typeface="+mj-lt"/>
                        </a:rPr>
                        <a:t>  Use newly learned words and phrases in discussions and speaking</a:t>
                      </a:r>
                    </a:p>
                    <a:p>
                      <a:pPr marL="0" lvl="0" indent="0" algn="l">
                        <a:lnSpc>
                          <a:spcPct val="100000"/>
                        </a:lnSpc>
                        <a:spcBef>
                          <a:spcPts val="0"/>
                        </a:spcBef>
                        <a:spcAft>
                          <a:spcPts val="0"/>
                        </a:spcAft>
                        <a:buNone/>
                      </a:pPr>
                      <a:r>
                        <a:rPr lang="en-US" sz="1400" dirty="0">
                          <a:highlight>
                            <a:srgbClr val="FFFFFF"/>
                          </a:highlight>
                          <a:latin typeface="+mj-lt"/>
                        </a:rPr>
                        <a:t>          activities.</a:t>
                      </a:r>
                      <a:r>
                        <a:rPr lang="en-US" sz="1400" b="1" dirty="0">
                          <a:solidFill>
                            <a:schemeClr val="accent1"/>
                          </a:solidFill>
                          <a:effectLst/>
                          <a:highlight>
                            <a:srgbClr val="FFFFFF"/>
                          </a:highlight>
                          <a:latin typeface="+mj-lt"/>
                        </a:rPr>
                        <a:t> </a:t>
                      </a:r>
                      <a:endParaRPr lang="en-US" sz="1400" dirty="0">
                        <a:solidFill>
                          <a:schemeClr val="accent1"/>
                        </a:solidFill>
                        <a:effectLst/>
                        <a:highlight>
                          <a:srgbClr val="FFFFFF"/>
                        </a:highlight>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77" y="4807124"/>
            <a:ext cx="11452080" cy="190821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rgbClr val="FFFFFF"/>
                </a:solidFill>
                <a:latin typeface="+mj-lt"/>
                <a:cs typeface="Calibri"/>
              </a:rPr>
              <a:t>Revisions</a:t>
            </a:r>
            <a:r>
              <a:rPr lang="en-US" sz="1400" b="1" dirty="0">
                <a:solidFill>
                  <a:srgbClr val="FFFFFF"/>
                </a:solidFill>
                <a:latin typeface="+mj-lt"/>
                <a:cs typeface="Calibri"/>
              </a:rPr>
              <a:t>:</a:t>
            </a:r>
          </a:p>
          <a:p>
            <a:pPr marL="742950" lvl="1" indent="-285750">
              <a:buFont typeface="Arial" panose="020B0604020202020204" pitchFamily="34" charset="0"/>
              <a:buChar char="•"/>
            </a:pPr>
            <a:r>
              <a:rPr lang="en-US" sz="1400" b="1" dirty="0">
                <a:solidFill>
                  <a:schemeClr val="bg1"/>
                </a:solidFill>
                <a:latin typeface="+mj-lt"/>
              </a:rPr>
              <a:t>4.RV.1 F.-New standard for grade four that specifically addresses developing breadth of vocabulary knowledge when reading complex texts. </a:t>
            </a:r>
          </a:p>
          <a:p>
            <a:pPr marL="742950" lvl="1" indent="-285750">
              <a:buFont typeface="Arial" panose="020B0604020202020204" pitchFamily="34" charset="0"/>
              <a:buChar char="•"/>
            </a:pPr>
            <a:r>
              <a:rPr lang="en-US" sz="1400" b="1" dirty="0">
                <a:solidFill>
                  <a:schemeClr val="bg1"/>
                </a:solidFill>
                <a:latin typeface="+mj-lt"/>
              </a:rPr>
              <a:t>4.RV.1 G.-New standard for grade four that applies understanding of shades of meaning or various degrees of verbs and adjectives. </a:t>
            </a:r>
          </a:p>
          <a:p>
            <a:pPr marL="742950" lvl="1" indent="-285750">
              <a:buFont typeface="Arial" panose="020B0604020202020204" pitchFamily="34" charset="0"/>
              <a:buChar char="•"/>
            </a:pPr>
            <a:r>
              <a:rPr lang="en-US" sz="1400" b="1" dirty="0">
                <a:solidFill>
                  <a:schemeClr val="bg1"/>
                </a:solidFill>
                <a:latin typeface="+mj-lt"/>
              </a:rPr>
              <a:t>4.RV.1 H.-New standard for grade four that applies the use of strategies learned to determine meanings of words.</a:t>
            </a:r>
          </a:p>
          <a:p>
            <a:pPr lvl="1"/>
            <a:endParaRPr lang="en-US" sz="1600" dirty="0">
              <a:solidFill>
                <a:schemeClr val="bg1"/>
              </a:solidFill>
              <a:latin typeface="+mj-lt"/>
            </a:endParaRPr>
          </a:p>
        </p:txBody>
      </p:sp>
      <p:sp>
        <p:nvSpPr>
          <p:cNvPr id="5" name="TextBox 4">
            <a:extLst>
              <a:ext uri="{FF2B5EF4-FFF2-40B4-BE49-F238E27FC236}">
                <a16:creationId xmlns:a16="http://schemas.microsoft.com/office/drawing/2014/main" id="{14046880-8424-4BCF-9A07-652551BD3B50}"/>
              </a:ext>
            </a:extLst>
          </p:cNvPr>
          <p:cNvSpPr txBox="1"/>
          <p:nvPr/>
        </p:nvSpPr>
        <p:spPr>
          <a:xfrm>
            <a:off x="4659662" y="138110"/>
            <a:ext cx="2835109" cy="369332"/>
          </a:xfrm>
          <a:prstGeom prst="rect">
            <a:avLst/>
          </a:prstGeom>
          <a:noFill/>
          <a:ln>
            <a:noFill/>
          </a:ln>
        </p:spPr>
        <p:txBody>
          <a:bodyPr wrap="square" rtlCol="0">
            <a:spAutoFit/>
          </a:bodyPr>
          <a:lstStyle/>
          <a:p>
            <a:pPr algn="ctr"/>
            <a:r>
              <a:rPr lang="en-US" b="1" dirty="0">
                <a:latin typeface="+mj-lt"/>
              </a:rPr>
              <a:t>RV Slide 2 of 2</a:t>
            </a:r>
          </a:p>
        </p:txBody>
      </p:sp>
      <p:pic>
        <p:nvPicPr>
          <p:cNvPr id="2" name="Recorded Sound">
            <a:hlinkClick r:id="" action="ppaction://media"/>
            <a:extLst>
              <a:ext uri="{FF2B5EF4-FFF2-40B4-BE49-F238E27FC236}">
                <a16:creationId xmlns:a16="http://schemas.microsoft.com/office/drawing/2014/main" id="{846D97CE-141E-4406-B206-76A99FBAF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423" y="6308939"/>
            <a:ext cx="406400" cy="406400"/>
          </a:xfrm>
          <a:prstGeom prst="rect">
            <a:avLst/>
          </a:prstGeom>
        </p:spPr>
      </p:pic>
    </p:spTree>
    <p:extLst>
      <p:ext uri="{BB962C8B-B14F-4D97-AF65-F5344CB8AC3E}">
        <p14:creationId xmlns:p14="http://schemas.microsoft.com/office/powerpoint/2010/main" val="40170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2857">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18</a:t>
            </a:fld>
            <a:endParaRPr lang="en-US"/>
          </a:p>
        </p:txBody>
      </p:sp>
      <p:pic>
        <p:nvPicPr>
          <p:cNvPr id="3" name="Recorded Sound">
            <a:hlinkClick r:id="" action="ppaction://media"/>
            <a:extLst>
              <a:ext uri="{FF2B5EF4-FFF2-40B4-BE49-F238E27FC236}">
                <a16:creationId xmlns:a16="http://schemas.microsoft.com/office/drawing/2014/main" id="{B95ECAAA-DBE2-49CF-A6CD-6DD3F2440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8509" y="6261966"/>
            <a:ext cx="406400" cy="4064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213112012"/>
              </p:ext>
            </p:extLst>
          </p:nvPr>
        </p:nvGraphicFramePr>
        <p:xfrm>
          <a:off x="353391" y="445162"/>
          <a:ext cx="11452080" cy="60807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4.5 The student will read and demonstrate comprehension of fictional texts, literary nonfiction texts,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Describe how the choice of language, setting, and characters contributes to the development of plot.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theme(s).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genres.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narrator of a story and the speaker of a poem.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conflict and resolution.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sensory words. </a:t>
                      </a:r>
                    </a:p>
                    <a:p>
                      <a:pPr marL="0" lvl="0" indent="0" algn="l">
                        <a:lnSpc>
                          <a:spcPct val="100000"/>
                        </a:lnSpc>
                        <a:spcBef>
                          <a:spcPts val="0"/>
                        </a:spcBef>
                        <a:spcAft>
                          <a:spcPts val="0"/>
                        </a:spcAft>
                        <a:buNone/>
                      </a:pPr>
                      <a:endParaRPr lang="en-US" sz="1400" dirty="0">
                        <a:highlight>
                          <a:srgbClr val="FFFFFF"/>
                        </a:highlight>
                        <a:latin typeface="+mj-lt"/>
                      </a:endParaRPr>
                    </a:p>
                    <a:p>
                      <a:pPr marL="0" lvl="0" indent="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 </a:t>
                      </a:r>
                    </a:p>
                    <a:p>
                      <a:pPr marL="0" lvl="0" indent="0" algn="l">
                        <a:lnSpc>
                          <a:spcPct val="100000"/>
                        </a:lnSpc>
                        <a:spcBef>
                          <a:spcPts val="0"/>
                        </a:spcBef>
                        <a:spcAft>
                          <a:spcPts val="0"/>
                        </a:spcAft>
                        <a:buNone/>
                      </a:pPr>
                      <a:r>
                        <a:rPr lang="en-US" sz="1400" dirty="0">
                          <a:highlight>
                            <a:srgbClr val="FFFFFF"/>
                          </a:highlight>
                          <a:latin typeface="+mj-lt"/>
                        </a:rPr>
                        <a:t>e) Draw conclusions and make inferences using textual information as support. </a:t>
                      </a:r>
                    </a:p>
                    <a:p>
                      <a:pPr marL="0" lvl="0" indent="0" algn="l">
                        <a:lnSpc>
                          <a:spcPct val="100000"/>
                        </a:lnSpc>
                        <a:spcBef>
                          <a:spcPts val="0"/>
                        </a:spcBef>
                        <a:spcAft>
                          <a:spcPts val="0"/>
                        </a:spcAft>
                        <a:buNone/>
                      </a:pPr>
                      <a:r>
                        <a:rPr lang="en-US" sz="1400" dirty="0">
                          <a:highlight>
                            <a:srgbClr val="FFFFFF"/>
                          </a:highlight>
                          <a:latin typeface="+mj-lt"/>
                        </a:rPr>
                        <a:t>f) Distinguish between cause and effect.</a:t>
                      </a:r>
                    </a:p>
                    <a:p>
                      <a:pPr marL="0" lvl="0" indent="0" algn="l">
                        <a:lnSpc>
                          <a:spcPct val="100000"/>
                        </a:lnSpc>
                        <a:spcBef>
                          <a:spcPts val="0"/>
                        </a:spcBef>
                        <a:spcAft>
                          <a:spcPts val="0"/>
                        </a:spcAft>
                        <a:buNone/>
                      </a:pPr>
                      <a:r>
                        <a:rPr lang="en-US" sz="1400" dirty="0">
                          <a:highlight>
                            <a:srgbClr val="FFFFFF"/>
                          </a:highlight>
                          <a:latin typeface="+mj-lt"/>
                        </a:rPr>
                        <a:t>h) Use reading strategies throughout the reading process to monitor comprehension. </a:t>
                      </a:r>
                    </a:p>
                    <a:p>
                      <a:pPr marL="0" lvl="0" indent="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Read with fluency, accuracy, and meaningful expression.</a:t>
                      </a: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4.RL.1 Key Ideas and Plot Details </a:t>
                      </a:r>
                    </a:p>
                    <a:p>
                      <a:pPr marL="342900" lvl="0" indent="-342900" algn="l">
                        <a:lnSpc>
                          <a:spcPct val="100000"/>
                        </a:lnSpc>
                        <a:spcBef>
                          <a:spcPts val="0"/>
                        </a:spcBef>
                        <a:spcAft>
                          <a:spcPts val="0"/>
                        </a:spcAft>
                        <a:buAutoNum type="alphaUcPeriod"/>
                      </a:pPr>
                      <a:r>
                        <a:rPr lang="en-US" sz="1400" dirty="0">
                          <a:highlight>
                            <a:srgbClr val="FFFFFF"/>
                          </a:highlight>
                          <a:latin typeface="+mj-lt"/>
                        </a:rPr>
                        <a:t>Summarize the theme of stories, dramas, or poetry, including the thematic topic (e.g., courage, loyalty, family) and how characters respond to challenges. </a:t>
                      </a:r>
                    </a:p>
                    <a:p>
                      <a:pPr marL="342900" lvl="0" indent="-342900" algn="l">
                        <a:lnSpc>
                          <a:spcPct val="100000"/>
                        </a:lnSpc>
                        <a:spcBef>
                          <a:spcPts val="0"/>
                        </a:spcBef>
                        <a:spcAft>
                          <a:spcPts val="0"/>
                        </a:spcAft>
                        <a:buAutoNum type="alphaUcPeriod"/>
                      </a:pPr>
                      <a:r>
                        <a:rPr lang="en-US" sz="1400" dirty="0">
                          <a:highlight>
                            <a:srgbClr val="FFFFFF"/>
                          </a:highlight>
                          <a:latin typeface="+mj-lt"/>
                        </a:rPr>
                        <a:t>Describe the central conflict and explain the resolution using an understanding of text structure and events from the plot as evidence.</a:t>
                      </a:r>
                    </a:p>
                    <a:p>
                      <a:pPr marL="342900" lvl="0" indent="-342900" algn="l">
                        <a:lnSpc>
                          <a:spcPct val="100000"/>
                        </a:lnSpc>
                        <a:spcBef>
                          <a:spcPts val="0"/>
                        </a:spcBef>
                        <a:spcAft>
                          <a:spcPts val="0"/>
                        </a:spcAft>
                        <a:buAutoNum type="alphaUcPeriod"/>
                      </a:pPr>
                      <a:r>
                        <a:rPr lang="en-US" sz="1400" dirty="0">
                          <a:highlight>
                            <a:srgbClr val="FFFFFF"/>
                          </a:highlight>
                          <a:latin typeface="+mj-lt"/>
                        </a:rPr>
                        <a:t>Analyze characters in-depth, drawing on specific details from the text, including their words, actions or a character’s thoughts.</a:t>
                      </a:r>
                      <a:endParaRPr lang="en-US" sz="1400"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lvl="0" algn="l">
                        <a:lnSpc>
                          <a:spcPct val="100000"/>
                        </a:lnSpc>
                        <a:spcBef>
                          <a:spcPts val="0"/>
                        </a:spcBef>
                        <a:spcAft>
                          <a:spcPts val="0"/>
                        </a:spcAft>
                        <a:buClr>
                          <a:srgbClr val="003C71"/>
                        </a:buClr>
                        <a:buNone/>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961705"/>
            <a:ext cx="11456505" cy="166199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4.RL.1.A-New standard for grade four that applies summarization of theme/thematic topics and how characters respond to challenges.</a:t>
            </a:r>
          </a:p>
          <a:p>
            <a:pPr marL="285750" indent="-285750">
              <a:buFont typeface="Arial"/>
              <a:buChar char="•"/>
            </a:pPr>
            <a:r>
              <a:rPr lang="en-US" sz="1400" b="1" dirty="0">
                <a:solidFill>
                  <a:schemeClr val="bg1"/>
                </a:solidFill>
                <a:latin typeface="+mj-lt"/>
              </a:rPr>
              <a:t>4.RL.1 B.-Addresses skills in 4.5f from the 2017 Standards; increases the rigor for grade four by applying understanding of text structure and plot events in the description. </a:t>
            </a:r>
          </a:p>
          <a:p>
            <a:pPr marL="285750" indent="-285750">
              <a:buFont typeface="Arial"/>
              <a:buChar char="•"/>
            </a:pPr>
            <a:r>
              <a:rPr lang="en-US" sz="1400" b="1" dirty="0">
                <a:solidFill>
                  <a:schemeClr val="bg1"/>
                </a:solidFill>
                <a:latin typeface="+mj-lt"/>
              </a:rPr>
              <a:t>4.RL.1 C.-Addresses skills in 4.5a from the 2017 Standards; increases in rigor by applying analysis of characters using specific details about the characters in the text.</a:t>
            </a:r>
          </a:p>
        </p:txBody>
      </p:sp>
      <p:pic>
        <p:nvPicPr>
          <p:cNvPr id="3" name="Recorded Sound">
            <a:hlinkClick r:id="" action="ppaction://media"/>
            <a:extLst>
              <a:ext uri="{FF2B5EF4-FFF2-40B4-BE49-F238E27FC236}">
                <a16:creationId xmlns:a16="http://schemas.microsoft.com/office/drawing/2014/main" id="{755335A0-7F37-4224-AD51-2CE5174E4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2271" y="6327737"/>
            <a:ext cx="406400" cy="406400"/>
          </a:xfrm>
          <a:prstGeom prst="rect">
            <a:avLst/>
          </a:prstGeom>
        </p:spPr>
      </p:pic>
    </p:spTree>
    <p:extLst>
      <p:ext uri="{BB962C8B-B14F-4D97-AF65-F5344CB8AC3E}">
        <p14:creationId xmlns:p14="http://schemas.microsoft.com/office/powerpoint/2010/main" val="9076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dirty="0">
              <a:cs typeface="Calibri"/>
            </a:endParaRPr>
          </a:p>
          <a:p>
            <a:r>
              <a:rPr lang="en-US" sz="3600" dirty="0">
                <a:solidFill>
                  <a:srgbClr val="000000"/>
                </a:solidFill>
                <a:latin typeface="+mj-lt"/>
                <a:cs typeface="Arial"/>
              </a:rPr>
              <a:t>Overview of the 2024 </a:t>
            </a:r>
            <a:r>
              <a:rPr lang="en-US" sz="3600" i="1" dirty="0">
                <a:solidFill>
                  <a:srgbClr val="000000"/>
                </a:solidFill>
                <a:latin typeface="+mj-lt"/>
                <a:cs typeface="Arial"/>
              </a:rPr>
              <a:t>English Standards of Learning</a:t>
            </a:r>
            <a:r>
              <a:rPr lang="en-US" sz="3600" dirty="0">
                <a:solidFill>
                  <a:srgbClr val="000000"/>
                </a:solidFill>
                <a:latin typeface="+mj-lt"/>
                <a:cs typeface="Arial"/>
              </a:rPr>
              <a:t> </a:t>
            </a:r>
            <a:endParaRPr lang="en-US" sz="3600" dirty="0">
              <a:latin typeface="+mj-lt"/>
              <a:cs typeface="Calibri"/>
            </a:endParaRPr>
          </a:p>
          <a:p>
            <a:pPr>
              <a:buFont typeface="Calibri" panose="020B0604020202020204" pitchFamily="34" charset="0"/>
            </a:pPr>
            <a:r>
              <a:rPr lang="en-US" sz="3600" dirty="0">
                <a:solidFill>
                  <a:srgbClr val="000000"/>
                </a:solidFill>
                <a:latin typeface="+mj-lt"/>
                <a:cs typeface="Arial"/>
              </a:rPr>
              <a:t>Highlight the changes in the structure and content between the 2017 and 2024 </a:t>
            </a:r>
            <a:r>
              <a:rPr lang="en-US" sz="3600" i="1" dirty="0">
                <a:solidFill>
                  <a:srgbClr val="000000"/>
                </a:solidFill>
                <a:latin typeface="+mj-lt"/>
                <a:cs typeface="Arial"/>
              </a:rPr>
              <a:t>English Standards of </a:t>
            </a:r>
            <a:r>
              <a:rPr lang="en-US" sz="3600" i="1" dirty="0">
                <a:solidFill>
                  <a:srgbClr val="000000"/>
                </a:solidFill>
                <a:latin typeface="+mj-lt"/>
                <a:ea typeface="+mn-lt"/>
                <a:cs typeface="Arial"/>
              </a:rPr>
              <a:t>Learning</a:t>
            </a:r>
            <a:endParaRPr lang="en-US" sz="3600" i="1" dirty="0">
              <a:latin typeface="+mj-lt"/>
              <a:cs typeface="Arial"/>
            </a:endParaRPr>
          </a:p>
          <a:p>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7" name="Recorded Sound">
            <a:hlinkClick r:id="" action="ppaction://media"/>
            <a:extLst>
              <a:ext uri="{FF2B5EF4-FFF2-40B4-BE49-F238E27FC236}">
                <a16:creationId xmlns:a16="http://schemas.microsoft.com/office/drawing/2014/main" id="{04B54517-9C5C-4222-B1DA-104CB68D3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855" y="6349423"/>
            <a:ext cx="406400" cy="4064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83914006"/>
              </p:ext>
            </p:extLst>
          </p:nvPr>
        </p:nvGraphicFramePr>
        <p:xfrm>
          <a:off x="348966" y="243840"/>
          <a:ext cx="11452080" cy="64770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4.5 The student will read and demonstrate comprehension of fictional texts, literary nonfiction texts,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Describe how the choice of language, setting, and characters contributes to the development of plot.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theme(s).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genres.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narrator of a story and the speaker of a poem.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conflict and resolution.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sensory words. </a:t>
                      </a:r>
                    </a:p>
                    <a:p>
                      <a:pPr marL="0" lvl="0" indent="0" algn="l">
                        <a:lnSpc>
                          <a:spcPct val="100000"/>
                        </a:lnSpc>
                        <a:spcBef>
                          <a:spcPts val="0"/>
                        </a:spcBef>
                        <a:spcAft>
                          <a:spcPts val="0"/>
                        </a:spcAft>
                        <a:buNone/>
                      </a:pPr>
                      <a:endParaRPr lang="en-US" sz="600" dirty="0">
                        <a:highlight>
                          <a:srgbClr val="FFFFFF"/>
                        </a:highlight>
                        <a:latin typeface="+mj-lt"/>
                      </a:endParaRPr>
                    </a:p>
                    <a:p>
                      <a:pPr marL="0" lvl="0" indent="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 </a:t>
                      </a:r>
                    </a:p>
                    <a:p>
                      <a:pPr marL="0" lvl="0" indent="0" algn="l">
                        <a:lnSpc>
                          <a:spcPct val="100000"/>
                        </a:lnSpc>
                        <a:spcBef>
                          <a:spcPts val="0"/>
                        </a:spcBef>
                        <a:spcAft>
                          <a:spcPts val="0"/>
                        </a:spcAft>
                        <a:buNone/>
                      </a:pPr>
                      <a:r>
                        <a:rPr lang="en-US" sz="1400" dirty="0">
                          <a:highlight>
                            <a:srgbClr val="FFFFFF"/>
                          </a:highlight>
                          <a:latin typeface="+mj-lt"/>
                        </a:rPr>
                        <a:t>e) Draw conclusions and make inferences using textual information as support. </a:t>
                      </a:r>
                    </a:p>
                    <a:p>
                      <a:pPr marL="0" lvl="0" indent="0" algn="l">
                        <a:lnSpc>
                          <a:spcPct val="100000"/>
                        </a:lnSpc>
                        <a:spcBef>
                          <a:spcPts val="0"/>
                        </a:spcBef>
                        <a:spcAft>
                          <a:spcPts val="0"/>
                        </a:spcAft>
                        <a:buNone/>
                      </a:pPr>
                      <a:r>
                        <a:rPr lang="en-US" sz="1400" dirty="0">
                          <a:highlight>
                            <a:srgbClr val="FFFFFF"/>
                          </a:highlight>
                          <a:latin typeface="+mj-lt"/>
                        </a:rPr>
                        <a:t>f) Distinguish between cause and effect.</a:t>
                      </a:r>
                    </a:p>
                    <a:p>
                      <a:pPr marL="0" lvl="0" indent="0" algn="l">
                        <a:lnSpc>
                          <a:spcPct val="100000"/>
                        </a:lnSpc>
                        <a:spcBef>
                          <a:spcPts val="0"/>
                        </a:spcBef>
                        <a:spcAft>
                          <a:spcPts val="0"/>
                        </a:spcAft>
                        <a:buNone/>
                      </a:pPr>
                      <a:r>
                        <a:rPr lang="en-US" sz="1400" dirty="0">
                          <a:highlight>
                            <a:srgbClr val="FFFFFF"/>
                          </a:highlight>
                          <a:latin typeface="+mj-lt"/>
                        </a:rPr>
                        <a:t>h) Use reading strategies throughout the reading process to monitor comprehension. </a:t>
                      </a:r>
                    </a:p>
                    <a:p>
                      <a:pPr marL="0" lvl="0" indent="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Read with fluency, accuracy, and meaningful expression.</a:t>
                      </a:r>
                    </a:p>
                    <a:p>
                      <a:pPr marL="0" lvl="0" indent="0" algn="l">
                        <a:lnSpc>
                          <a:spcPct val="100000"/>
                        </a:lnSpc>
                        <a:spcBef>
                          <a:spcPts val="0"/>
                        </a:spcBef>
                        <a:spcAft>
                          <a:spcPts val="0"/>
                        </a:spcAft>
                        <a:buNone/>
                      </a:pPr>
                      <a:endParaRPr lang="en-US" sz="6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None/>
                      </a:pPr>
                      <a:r>
                        <a:rPr lang="en-US" sz="1400" b="1" i="0" u="none" strike="noStrike" noProof="0" dirty="0">
                          <a:solidFill>
                            <a:srgbClr val="1A4480"/>
                          </a:solidFill>
                          <a:effectLst/>
                          <a:highlight>
                            <a:srgbClr val="FFFFFF"/>
                          </a:highlight>
                          <a:latin typeface="+mj-lt"/>
                        </a:rPr>
                        <a:t>5.5 The students will read and demonstrate comprehension of fictional texts, literary nonfiction, and poetry.</a:t>
                      </a:r>
                    </a:p>
                    <a:p>
                      <a:pPr marL="0" lvl="0" indent="0" algn="l">
                        <a:lnSpc>
                          <a:spcPct val="100000"/>
                        </a:lnSpc>
                        <a:spcBef>
                          <a:spcPts val="0"/>
                        </a:spcBef>
                        <a:spcAft>
                          <a:spcPts val="0"/>
                        </a:spcAft>
                        <a:buNone/>
                      </a:pPr>
                      <a:r>
                        <a:rPr lang="en-US" sz="1400" b="0" i="0" u="none" strike="noStrike" noProof="0" dirty="0">
                          <a:solidFill>
                            <a:srgbClr val="1A4480"/>
                          </a:solidFill>
                          <a:effectLst/>
                          <a:highlight>
                            <a:srgbClr val="FFFFFF"/>
                          </a:highlight>
                          <a:latin typeface="+mj-lt"/>
                        </a:rPr>
                        <a:t>g) Differentiate between first and third person point-of-view.</a:t>
                      </a:r>
                      <a:endParaRPr lang="en-US" sz="1400" b="1" i="0" u="none" strike="noStrike" noProof="0" dirty="0">
                        <a:solidFill>
                          <a:srgbClr val="1A4480"/>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4.RL.2 Craft and Style </a:t>
                      </a:r>
                    </a:p>
                    <a:p>
                      <a:pPr marL="342900" lvl="0" indent="-342900" algn="l">
                        <a:lnSpc>
                          <a:spcPct val="100000"/>
                        </a:lnSpc>
                        <a:spcBef>
                          <a:spcPts val="0"/>
                        </a:spcBef>
                        <a:spcAft>
                          <a:spcPts val="0"/>
                        </a:spcAft>
                        <a:buAutoNum type="alphaUcPeriod"/>
                      </a:pPr>
                      <a:r>
                        <a:rPr lang="en-US" sz="1400" dirty="0">
                          <a:highlight>
                            <a:srgbClr val="FFFFFF"/>
                          </a:highlight>
                          <a:latin typeface="+mj-lt"/>
                        </a:rPr>
                        <a:t>Determine how an author uses language (dialogue, sensory language, and dialect), characters, and settings to advance the plot. </a:t>
                      </a:r>
                    </a:p>
                    <a:p>
                      <a:pPr marL="342900" lvl="0" indent="-342900" algn="l">
                        <a:lnSpc>
                          <a:spcPct val="100000"/>
                        </a:lnSpc>
                        <a:spcBef>
                          <a:spcPts val="0"/>
                        </a:spcBef>
                        <a:spcAft>
                          <a:spcPts val="0"/>
                        </a:spcAft>
                        <a:buAutoNum type="alphaUcPeriod"/>
                      </a:pPr>
                      <a:r>
                        <a:rPr lang="en-US" sz="1400" dirty="0">
                          <a:highlight>
                            <a:srgbClr val="FFFFFF"/>
                          </a:highlight>
                          <a:latin typeface="+mj-lt"/>
                        </a:rPr>
                        <a:t>Identify the characteristics of different genres of literary texts (e.g., drama, poems, stories) and refer to the structural elements of each. </a:t>
                      </a:r>
                    </a:p>
                    <a:p>
                      <a:pPr marL="342900" lvl="0" indent="-342900" algn="l">
                        <a:lnSpc>
                          <a:spcPct val="100000"/>
                        </a:lnSpc>
                        <a:spcBef>
                          <a:spcPts val="0"/>
                        </a:spcBef>
                        <a:spcAft>
                          <a:spcPts val="0"/>
                        </a:spcAft>
                        <a:buAutoNum type="alphaUcPeriod"/>
                      </a:pPr>
                      <a:r>
                        <a:rPr lang="en-US" sz="1400" dirty="0">
                          <a:highlight>
                            <a:srgbClr val="FFFFFF"/>
                          </a:highlight>
                          <a:latin typeface="+mj-lt"/>
                        </a:rPr>
                        <a:t>Identify the narrator of a story and the speaker of a poem. </a:t>
                      </a:r>
                    </a:p>
                    <a:p>
                      <a:pPr marL="342900" lvl="0" indent="-342900" algn="l">
                        <a:lnSpc>
                          <a:spcPct val="100000"/>
                        </a:lnSpc>
                        <a:spcBef>
                          <a:spcPts val="0"/>
                        </a:spcBef>
                        <a:spcAft>
                          <a:spcPts val="0"/>
                        </a:spcAft>
                        <a:buAutoNum type="alphaUcPeriod"/>
                      </a:pPr>
                      <a:r>
                        <a:rPr lang="en-US" sz="1400" dirty="0">
                          <a:highlight>
                            <a:srgbClr val="FFFFFF"/>
                          </a:highlight>
                          <a:latin typeface="+mj-lt"/>
                        </a:rPr>
                        <a:t>Differentiate between first-and third-person point of view. </a:t>
                      </a:r>
                    </a:p>
                    <a:p>
                      <a:pPr marL="342900" lvl="0" indent="-342900" algn="l">
                        <a:lnSpc>
                          <a:spcPct val="100000"/>
                        </a:lnSpc>
                        <a:spcBef>
                          <a:spcPts val="0"/>
                        </a:spcBef>
                        <a:spcAft>
                          <a:spcPts val="0"/>
                        </a:spcAft>
                        <a:buAutoNum type="alphaUcPeriod"/>
                      </a:pPr>
                      <a:endParaRPr lang="en-US" sz="1400" dirty="0">
                        <a:highlight>
                          <a:srgbClr val="FFFFFF"/>
                        </a:highlight>
                        <a:latin typeface="+mj-lt"/>
                      </a:endParaRPr>
                    </a:p>
                    <a:p>
                      <a:pPr marL="0" lvl="0" indent="0" algn="l">
                        <a:lnSpc>
                          <a:spcPct val="100000"/>
                        </a:lnSpc>
                        <a:spcBef>
                          <a:spcPts val="0"/>
                        </a:spcBef>
                        <a:spcAft>
                          <a:spcPts val="0"/>
                        </a:spcAft>
                        <a:buNone/>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274925"/>
            <a:ext cx="11456505" cy="144655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4.RL.2 A.-Addresses skills in 4.5a from the 2017 Standards.</a:t>
            </a:r>
          </a:p>
          <a:p>
            <a:pPr marL="285750" indent="-285750">
              <a:buFont typeface="Arial"/>
              <a:buChar char="•"/>
            </a:pPr>
            <a:r>
              <a:rPr lang="en-US" sz="1400" b="1" dirty="0">
                <a:solidFill>
                  <a:schemeClr val="bg1"/>
                </a:solidFill>
                <a:latin typeface="+mj-lt"/>
              </a:rPr>
              <a:t>4.RL.2 B.-New standard for grade four that applies identification of characteristics of different genres such as drama, poems, and stories, referring the structural elements of each. </a:t>
            </a:r>
          </a:p>
          <a:p>
            <a:pPr marL="285750" indent="-285750">
              <a:buFont typeface="Arial"/>
              <a:buChar char="•"/>
            </a:pPr>
            <a:r>
              <a:rPr lang="en-US" sz="1400" b="1" dirty="0">
                <a:solidFill>
                  <a:schemeClr val="bg1"/>
                </a:solidFill>
                <a:latin typeface="+mj-lt"/>
              </a:rPr>
              <a:t>4.RL.2 C- Addresses skills in 4.5e from the 2017 Standards.</a:t>
            </a:r>
          </a:p>
          <a:p>
            <a:pPr marL="285750" indent="-285750">
              <a:buFont typeface="Arial"/>
              <a:buChar char="•"/>
            </a:pPr>
            <a:r>
              <a:rPr lang="en-US" sz="1400" b="1" dirty="0">
                <a:solidFill>
                  <a:schemeClr val="bg1"/>
                </a:solidFill>
                <a:latin typeface="+mj-lt"/>
              </a:rPr>
              <a:t>4.RL.2 D-Increases the rigor by addressing the skills from 5.5g in the 2017 Standards.</a:t>
            </a:r>
            <a:endParaRPr lang="en-US" sz="1600" dirty="0">
              <a:solidFill>
                <a:schemeClr val="bg1"/>
              </a:solidFill>
              <a:latin typeface="+mj-lt"/>
            </a:endParaRPr>
          </a:p>
        </p:txBody>
      </p:sp>
      <p:pic>
        <p:nvPicPr>
          <p:cNvPr id="2" name="Recorded Sound">
            <a:hlinkClick r:id="" action="ppaction://media"/>
            <a:extLst>
              <a:ext uri="{FF2B5EF4-FFF2-40B4-BE49-F238E27FC236}">
                <a16:creationId xmlns:a16="http://schemas.microsoft.com/office/drawing/2014/main" id="{C786251E-ED76-4FC3-9481-CB26B360D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3114" y="6314758"/>
            <a:ext cx="406400" cy="406400"/>
          </a:xfrm>
          <a:prstGeom prst="rect">
            <a:avLst/>
          </a:prstGeom>
        </p:spPr>
      </p:pic>
    </p:spTree>
    <p:extLst>
      <p:ext uri="{BB962C8B-B14F-4D97-AF65-F5344CB8AC3E}">
        <p14:creationId xmlns:p14="http://schemas.microsoft.com/office/powerpoint/2010/main" val="12835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810774277"/>
              </p:ext>
            </p:extLst>
          </p:nvPr>
        </p:nvGraphicFramePr>
        <p:xfrm>
          <a:off x="348966" y="407283"/>
          <a:ext cx="11452080" cy="62331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4.5 The student will read and demonstrate comprehension of fictional texts, literary nonfiction texts, and poetry. </a:t>
                      </a:r>
                    </a:p>
                    <a:p>
                      <a:pPr marL="342900" lvl="0" indent="-342900" algn="l">
                        <a:lnSpc>
                          <a:spcPct val="100000"/>
                        </a:lnSpc>
                        <a:spcBef>
                          <a:spcPts val="0"/>
                        </a:spcBef>
                        <a:spcAft>
                          <a:spcPts val="0"/>
                        </a:spcAft>
                        <a:buAutoNum type="alphaLcParenR"/>
                      </a:pPr>
                      <a:r>
                        <a:rPr lang="en-US" sz="1400" dirty="0">
                          <a:highlight>
                            <a:srgbClr val="FFFFFF"/>
                          </a:highlight>
                          <a:latin typeface="+mj-lt"/>
                        </a:rPr>
                        <a:t>Describe how the choice of language, setting, and characters contributes to the development of plot. </a:t>
                      </a:r>
                    </a:p>
                    <a:p>
                      <a:pPr marL="342900" lvl="0" indent="-342900" algn="l">
                        <a:lnSpc>
                          <a:spcPct val="100000"/>
                        </a:lnSpc>
                        <a:spcBef>
                          <a:spcPts val="0"/>
                        </a:spcBef>
                        <a:spcAft>
                          <a:spcPts val="0"/>
                        </a:spcAft>
                        <a:buAutoNum type="alphaLcParenR"/>
                      </a:pPr>
                      <a:r>
                        <a:rPr lang="en-US" sz="1400" dirty="0">
                          <a:highlight>
                            <a:srgbClr val="FFFFFF"/>
                          </a:highlight>
                          <a:latin typeface="+mj-lt"/>
                        </a:rPr>
                        <a:t>Identify the theme(s). </a:t>
                      </a:r>
                    </a:p>
                    <a:p>
                      <a:pPr marL="342900" lvl="0" indent="-342900" algn="l">
                        <a:lnSpc>
                          <a:spcPct val="100000"/>
                        </a:lnSpc>
                        <a:spcBef>
                          <a:spcPts val="0"/>
                        </a:spcBef>
                        <a:spcAft>
                          <a:spcPts val="0"/>
                        </a:spcAft>
                        <a:buAutoNum type="alphaLcParenR"/>
                      </a:pPr>
                      <a:r>
                        <a:rPr lang="en-US" sz="1400" dirty="0">
                          <a:highlight>
                            <a:srgbClr val="FFFFFF"/>
                          </a:highlight>
                          <a:latin typeface="+mj-lt"/>
                        </a:rPr>
                        <a:t>Summarize events in the plot.</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genres.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narrator of a story and the speaker of a poem.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the conflict and resolution. </a:t>
                      </a:r>
                    </a:p>
                    <a:p>
                      <a:pPr marL="342900" lvl="0" indent="-342900" algn="l">
                        <a:lnSpc>
                          <a:spcPct val="100000"/>
                        </a:lnSpc>
                        <a:spcBef>
                          <a:spcPts val="0"/>
                        </a:spcBef>
                        <a:spcAft>
                          <a:spcPts val="0"/>
                        </a:spcAft>
                        <a:buAutoNum type="alphaLcParenR" startAt="4"/>
                      </a:pPr>
                      <a:r>
                        <a:rPr lang="en-US" sz="1400" dirty="0">
                          <a:highlight>
                            <a:srgbClr val="FFFFFF"/>
                          </a:highlight>
                          <a:latin typeface="+mj-lt"/>
                        </a:rPr>
                        <a:t>Identify sensory words. </a:t>
                      </a:r>
                    </a:p>
                    <a:p>
                      <a:pPr marL="342900" lvl="0" indent="-342900" algn="l">
                        <a:lnSpc>
                          <a:spcPct val="100000"/>
                        </a:lnSpc>
                        <a:spcBef>
                          <a:spcPts val="0"/>
                        </a:spcBef>
                        <a:spcAft>
                          <a:spcPts val="0"/>
                        </a:spcAft>
                        <a:buAutoNum type="alphaLcParenR" startAt="4"/>
                      </a:pPr>
                      <a:endParaRPr lang="en-US" sz="700" dirty="0">
                        <a:highlight>
                          <a:srgbClr val="FFFFFF"/>
                        </a:highlight>
                        <a:latin typeface="+mj-lt"/>
                      </a:endParaRPr>
                    </a:p>
                    <a:p>
                      <a:pPr marL="342900" lvl="0" indent="-342900" algn="l">
                        <a:lnSpc>
                          <a:spcPct val="100000"/>
                        </a:lnSpc>
                        <a:spcBef>
                          <a:spcPts val="0"/>
                        </a:spcBef>
                        <a:spcAft>
                          <a:spcPts val="0"/>
                        </a:spcAft>
                        <a:buAutoNum type="alphaLcParenR" startAt="4"/>
                      </a:pPr>
                      <a:endParaRPr lang="en-US" sz="700" dirty="0">
                        <a:highlight>
                          <a:srgbClr val="FFFFFF"/>
                        </a:highlight>
                        <a:latin typeface="+mj-lt"/>
                      </a:endParaRPr>
                    </a:p>
                    <a:p>
                      <a:pPr marL="342900" lvl="0" indent="-342900" algn="l">
                        <a:lnSpc>
                          <a:spcPct val="100000"/>
                        </a:lnSpc>
                        <a:spcBef>
                          <a:spcPts val="0"/>
                        </a:spcBef>
                        <a:spcAft>
                          <a:spcPts val="0"/>
                        </a:spcAft>
                        <a:buAutoNum type="alphaLcParenR" startAt="4"/>
                      </a:pPr>
                      <a:endParaRPr lang="en-US" sz="700" dirty="0">
                        <a:highlight>
                          <a:srgbClr val="FFFFFF"/>
                        </a:highlight>
                        <a:latin typeface="+mj-lt"/>
                      </a:endParaRPr>
                    </a:p>
                    <a:p>
                      <a:pPr marL="0" lvl="0" indent="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 </a:t>
                      </a:r>
                    </a:p>
                    <a:p>
                      <a:pPr marL="0" lvl="0" indent="0" algn="l">
                        <a:lnSpc>
                          <a:spcPct val="100000"/>
                        </a:lnSpc>
                        <a:spcBef>
                          <a:spcPts val="0"/>
                        </a:spcBef>
                        <a:spcAft>
                          <a:spcPts val="0"/>
                        </a:spcAft>
                        <a:buNone/>
                      </a:pPr>
                      <a:r>
                        <a:rPr lang="en-US" sz="1400" dirty="0">
                          <a:highlight>
                            <a:srgbClr val="FFFFFF"/>
                          </a:highlight>
                          <a:latin typeface="+mj-lt"/>
                        </a:rPr>
                        <a:t>e) Draw conclusions and make inferences using textual information as support. </a:t>
                      </a:r>
                    </a:p>
                    <a:p>
                      <a:pPr marL="0" lvl="0" indent="0" algn="l">
                        <a:lnSpc>
                          <a:spcPct val="100000"/>
                        </a:lnSpc>
                        <a:spcBef>
                          <a:spcPts val="0"/>
                        </a:spcBef>
                        <a:spcAft>
                          <a:spcPts val="0"/>
                        </a:spcAft>
                        <a:buNone/>
                      </a:pPr>
                      <a:r>
                        <a:rPr lang="en-US" sz="1400" dirty="0">
                          <a:highlight>
                            <a:srgbClr val="FFFFFF"/>
                          </a:highlight>
                          <a:latin typeface="+mj-lt"/>
                        </a:rPr>
                        <a:t>f) Distinguish between cause and effect.</a:t>
                      </a:r>
                    </a:p>
                    <a:p>
                      <a:pPr marL="0" lvl="0" indent="0" algn="l">
                        <a:lnSpc>
                          <a:spcPct val="100000"/>
                        </a:lnSpc>
                        <a:spcBef>
                          <a:spcPts val="0"/>
                        </a:spcBef>
                        <a:spcAft>
                          <a:spcPts val="0"/>
                        </a:spcAft>
                        <a:buNone/>
                      </a:pPr>
                      <a:r>
                        <a:rPr lang="en-US" sz="1400" dirty="0">
                          <a:highlight>
                            <a:srgbClr val="FFFFFF"/>
                          </a:highlight>
                          <a:latin typeface="+mj-lt"/>
                        </a:rPr>
                        <a:t>h) Use reading strategies throughout the reading process to monitor comprehension. </a:t>
                      </a:r>
                    </a:p>
                    <a:p>
                      <a:pPr marL="0" lvl="0" indent="0" algn="l">
                        <a:lnSpc>
                          <a:spcPct val="100000"/>
                        </a:lnSpc>
                        <a:spcBef>
                          <a:spcPts val="0"/>
                        </a:spcBef>
                        <a:spcAft>
                          <a:spcPts val="0"/>
                        </a:spcAft>
                        <a:buNone/>
                      </a:pPr>
                      <a:r>
                        <a:rPr lang="en-US" sz="1400" dirty="0" err="1">
                          <a:highlight>
                            <a:srgbClr val="FFFFFF"/>
                          </a:highlight>
                          <a:latin typeface="+mj-lt"/>
                        </a:rPr>
                        <a:t>i</a:t>
                      </a:r>
                      <a:r>
                        <a:rPr lang="en-US" sz="1400" dirty="0">
                          <a:highlight>
                            <a:srgbClr val="FFFFFF"/>
                          </a:highlight>
                          <a:latin typeface="+mj-lt"/>
                        </a:rPr>
                        <a:t>) Read with fluency, accuracy, and meaningful expression.</a:t>
                      </a: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4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4.RL.3 Integration of Concepts </a:t>
                      </a:r>
                    </a:p>
                    <a:p>
                      <a:pPr marL="342900" lvl="0" indent="-342900" algn="l">
                        <a:lnSpc>
                          <a:spcPct val="100000"/>
                        </a:lnSpc>
                        <a:spcBef>
                          <a:spcPts val="0"/>
                        </a:spcBef>
                        <a:spcAft>
                          <a:spcPts val="0"/>
                        </a:spcAft>
                        <a:buAutoNum type="alphaUcPeriod"/>
                      </a:pPr>
                      <a:r>
                        <a:rPr lang="en-US" sz="1400" dirty="0">
                          <a:highlight>
                            <a:srgbClr val="FFFFFF"/>
                          </a:highlight>
                          <a:latin typeface="+mj-lt"/>
                        </a:rPr>
                        <a:t>Set a purpose for reading by activating prior (experience) and background (content) knowledge.</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details in paired literary and informational nonfiction texts including their treatment of similar themes, topics, and patterns of events. </a:t>
                      </a:r>
                    </a:p>
                    <a:p>
                      <a:pPr marL="342900" lvl="0" indent="-342900" algn="l">
                        <a:lnSpc>
                          <a:spcPct val="100000"/>
                        </a:lnSpc>
                        <a:spcBef>
                          <a:spcPts val="0"/>
                        </a:spcBef>
                        <a:spcAft>
                          <a:spcPts val="0"/>
                        </a:spcAft>
                        <a:buAutoNum type="alphaUcPeriod"/>
                      </a:pPr>
                      <a:r>
                        <a:rPr lang="en-US" sz="1400" dirty="0">
                          <a:highlight>
                            <a:srgbClr val="FFFFFF"/>
                          </a:highlight>
                          <a:latin typeface="+mj-lt"/>
                        </a:rPr>
                        <a:t>Explain the overall structure of stories, poems, and plays and how each successive part builds on earlier sections.</a:t>
                      </a: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665296"/>
            <a:ext cx="11456505" cy="101566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4.RL.3 A-Added to reflect science-based reading research.</a:t>
            </a:r>
          </a:p>
          <a:p>
            <a:pPr marL="285750" indent="-285750">
              <a:buFont typeface="Arial"/>
              <a:buChar char="•"/>
            </a:pPr>
            <a:r>
              <a:rPr lang="en-US" sz="1400" b="1" dirty="0">
                <a:solidFill>
                  <a:schemeClr val="bg1"/>
                </a:solidFill>
                <a:latin typeface="+mj-lt"/>
              </a:rPr>
              <a:t>4.RL.3 B-Increases the rigor by providing specificity and extending to comparing and contrasting skills addressed in 4.5 b/c in stories in the 2017 Standards.</a:t>
            </a:r>
          </a:p>
        </p:txBody>
      </p:sp>
      <p:sp>
        <p:nvSpPr>
          <p:cNvPr id="5" name="TextBox 4">
            <a:extLst>
              <a:ext uri="{FF2B5EF4-FFF2-40B4-BE49-F238E27FC236}">
                <a16:creationId xmlns:a16="http://schemas.microsoft.com/office/drawing/2014/main" id="{4230E272-CC69-459E-A865-80AD09A38114}"/>
              </a:ext>
            </a:extLst>
          </p:cNvPr>
          <p:cNvSpPr txBox="1"/>
          <p:nvPr/>
        </p:nvSpPr>
        <p:spPr>
          <a:xfrm>
            <a:off x="4659663" y="113213"/>
            <a:ext cx="2835109" cy="369332"/>
          </a:xfrm>
          <a:prstGeom prst="rect">
            <a:avLst/>
          </a:prstGeom>
          <a:noFill/>
          <a:ln>
            <a:noFill/>
          </a:ln>
        </p:spPr>
        <p:txBody>
          <a:bodyPr wrap="square" rtlCol="0">
            <a:spAutoFit/>
          </a:bodyPr>
          <a:lstStyle/>
          <a:p>
            <a:pPr algn="ctr"/>
            <a:r>
              <a:rPr lang="en-US" b="1" dirty="0">
                <a:latin typeface="+mj-lt"/>
              </a:rPr>
              <a:t>RL.3  Slide 1 of 2</a:t>
            </a:r>
          </a:p>
        </p:txBody>
      </p:sp>
      <p:pic>
        <p:nvPicPr>
          <p:cNvPr id="3" name="Recorded Sound">
            <a:hlinkClick r:id="" action="ppaction://media"/>
            <a:extLst>
              <a:ext uri="{FF2B5EF4-FFF2-40B4-BE49-F238E27FC236}">
                <a16:creationId xmlns:a16="http://schemas.microsoft.com/office/drawing/2014/main" id="{68AFE54C-E42B-4A11-9D50-64BE5D453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870" y="6356350"/>
            <a:ext cx="406400" cy="406400"/>
          </a:xfrm>
          <a:prstGeom prst="rect">
            <a:avLst/>
          </a:prstGeom>
        </p:spPr>
      </p:pic>
    </p:spTree>
    <p:extLst>
      <p:ext uri="{BB962C8B-B14F-4D97-AF65-F5344CB8AC3E}">
        <p14:creationId xmlns:p14="http://schemas.microsoft.com/office/powerpoint/2010/main" val="29375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53127769"/>
              </p:ext>
            </p:extLst>
          </p:nvPr>
        </p:nvGraphicFramePr>
        <p:xfrm>
          <a:off x="348966" y="482545"/>
          <a:ext cx="11452080" cy="5244828"/>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535668">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indent="0" algn="l">
                        <a:lnSpc>
                          <a:spcPct val="100000"/>
                        </a:lnSpc>
                        <a:spcBef>
                          <a:spcPts val="0"/>
                        </a:spcBef>
                        <a:spcAft>
                          <a:spcPts val="0"/>
                        </a:spcAft>
                        <a:buClr>
                          <a:srgbClr val="003C71"/>
                        </a:buClr>
                        <a:buNone/>
                      </a:pPr>
                      <a:r>
                        <a:rPr lang="en-US" sz="1400" b="1" i="0" u="none" strike="noStrike" noProof="0" dirty="0">
                          <a:solidFill>
                            <a:srgbClr val="000000"/>
                          </a:solidFill>
                          <a:effectLst/>
                          <a:highlight>
                            <a:srgbClr val="FFFFFF"/>
                          </a:highlight>
                          <a:latin typeface="+mj-lt"/>
                        </a:rPr>
                        <a:t>6.5 </a:t>
                      </a:r>
                      <a:r>
                        <a:rPr lang="en-US" sz="1400" b="1" dirty="0">
                          <a:highlight>
                            <a:srgbClr val="FFFFFF"/>
                          </a:highlight>
                          <a:latin typeface="+mj-lt"/>
                        </a:rPr>
                        <a:t>The student will read and demonstrate comprehension of a variety of fictional texts, literary nonfiction, and poetry.</a:t>
                      </a:r>
                      <a:br>
                        <a:rPr lang="en-US" sz="14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arenR"/>
                      </a:pPr>
                      <a:r>
                        <a:rPr lang="en-US" sz="1400" dirty="0">
                          <a:highlight>
                            <a:srgbClr val="FFFFFF"/>
                          </a:highlight>
                          <a:latin typeface="+mj-lt"/>
                        </a:rPr>
                        <a:t>Identify the elements of narrative structure, including setting, character, plot, conflict, and theme.</a:t>
                      </a:r>
                    </a:p>
                    <a:p>
                      <a:pPr marL="342900" lvl="0" indent="-342900" algn="l">
                        <a:lnSpc>
                          <a:spcPct val="100000"/>
                        </a:lnSpc>
                        <a:spcBef>
                          <a:spcPts val="0"/>
                        </a:spcBef>
                        <a:spcAft>
                          <a:spcPts val="0"/>
                        </a:spcAft>
                        <a:buClr>
                          <a:srgbClr val="003C71"/>
                        </a:buClr>
                        <a:buAutoNum type="alphaLcParenR" startAt="3"/>
                      </a:pPr>
                      <a:r>
                        <a:rPr lang="en-US" sz="1400" dirty="0">
                          <a:highlight>
                            <a:srgbClr val="FFFFFF"/>
                          </a:highlight>
                          <a:latin typeface="+mj-lt"/>
                        </a:rPr>
                        <a:t>Explain how an author uses character development to drive conflict and resolution. </a:t>
                      </a:r>
                    </a:p>
                    <a:p>
                      <a:pPr marL="342900" lvl="0" indent="-342900" algn="l">
                        <a:lnSpc>
                          <a:spcPct val="100000"/>
                        </a:lnSpc>
                        <a:spcBef>
                          <a:spcPts val="0"/>
                        </a:spcBef>
                        <a:spcAft>
                          <a:spcPts val="0"/>
                        </a:spcAft>
                        <a:buClr>
                          <a:srgbClr val="003C71"/>
                        </a:buClr>
                        <a:buAutoNum type="alphaLcParenR" startAt="4"/>
                      </a:pPr>
                      <a:r>
                        <a:rPr lang="en-US" sz="1400" dirty="0">
                          <a:highlight>
                            <a:srgbClr val="FFFFFF"/>
                          </a:highlight>
                          <a:latin typeface="+mj-lt"/>
                        </a:rPr>
                        <a:t>Differentiate between first and third person point-of-view. </a:t>
                      </a:r>
                    </a:p>
                    <a:p>
                      <a:pPr marL="342900" lvl="0" indent="-342900" algn="l">
                        <a:lnSpc>
                          <a:spcPct val="100000"/>
                        </a:lnSpc>
                        <a:spcBef>
                          <a:spcPts val="0"/>
                        </a:spcBef>
                        <a:spcAft>
                          <a:spcPts val="0"/>
                        </a:spcAft>
                        <a:buClr>
                          <a:srgbClr val="003C71"/>
                        </a:buClr>
                        <a:buAutoNum type="alphaLcParenR" startAt="5"/>
                      </a:pPr>
                      <a:r>
                        <a:rPr lang="en-US" sz="1400" dirty="0">
                          <a:highlight>
                            <a:srgbClr val="FFFFFF"/>
                          </a:highlight>
                          <a:latin typeface="+mj-lt"/>
                        </a:rPr>
                        <a:t>Describe how word choice and imagery contribute to the meaning of a text. </a:t>
                      </a:r>
                    </a:p>
                    <a:p>
                      <a:pPr marL="342900" lvl="0" indent="-342900" algn="l">
                        <a:lnSpc>
                          <a:spcPct val="100000"/>
                        </a:lnSpc>
                        <a:spcBef>
                          <a:spcPts val="0"/>
                        </a:spcBef>
                        <a:spcAft>
                          <a:spcPts val="0"/>
                        </a:spcAft>
                        <a:buClr>
                          <a:srgbClr val="003C71"/>
                        </a:buClr>
                        <a:buAutoNum type="alphaLcParenR" startAt="8"/>
                      </a:pPr>
                      <a:r>
                        <a:rPr lang="en-US" sz="1400" dirty="0">
                          <a:highlight>
                            <a:srgbClr val="FFFFFF"/>
                          </a:highlight>
                          <a:latin typeface="+mj-lt"/>
                        </a:rPr>
                        <a:t>Identify and analyze the author’s use of figurative language.</a:t>
                      </a:r>
                    </a:p>
                    <a:p>
                      <a:pPr marL="0" lvl="0" indent="0" algn="l">
                        <a:lnSpc>
                          <a:spcPct val="100000"/>
                        </a:lnSpc>
                        <a:spcBef>
                          <a:spcPts val="0"/>
                        </a:spcBef>
                        <a:spcAft>
                          <a:spcPts val="0"/>
                        </a:spcAft>
                        <a:buClr>
                          <a:srgbClr val="003C71"/>
                        </a:buClr>
                        <a:buNone/>
                      </a:pPr>
                      <a:r>
                        <a:rPr lang="en-US" sz="1400" dirty="0">
                          <a:highlight>
                            <a:srgbClr val="FFFFFF"/>
                          </a:highlight>
                          <a:latin typeface="+mj-lt"/>
                        </a:rPr>
                        <a:t>j)     Identify transitional words and phrases that signal an author’s</a:t>
                      </a:r>
                    </a:p>
                    <a:p>
                      <a:pPr marL="0" lvl="0" indent="0" algn="l">
                        <a:lnSpc>
                          <a:spcPct val="100000"/>
                        </a:lnSpc>
                        <a:spcBef>
                          <a:spcPts val="0"/>
                        </a:spcBef>
                        <a:spcAft>
                          <a:spcPts val="0"/>
                        </a:spcAft>
                        <a:buClr>
                          <a:srgbClr val="003C71"/>
                        </a:buClr>
                        <a:buNone/>
                      </a:pPr>
                      <a:r>
                        <a:rPr lang="en-US" sz="1400" dirty="0">
                          <a:highlight>
                            <a:srgbClr val="FFFFFF"/>
                          </a:highlight>
                          <a:latin typeface="+mj-lt"/>
                        </a:rPr>
                        <a:t>       organizational pattern.</a:t>
                      </a:r>
                    </a:p>
                    <a:p>
                      <a:pPr marL="0" lvl="0" indent="0" algn="l">
                        <a:lnSpc>
                          <a:spcPct val="100000"/>
                        </a:lnSpc>
                        <a:spcBef>
                          <a:spcPts val="0"/>
                        </a:spcBef>
                        <a:spcAft>
                          <a:spcPts val="0"/>
                        </a:spcAft>
                        <a:buClr>
                          <a:srgbClr val="003C71"/>
                        </a:buClr>
                        <a:buNone/>
                      </a:pPr>
                      <a:endParaRPr lang="en-US" sz="14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Clr>
                          <a:srgbClr val="003C71"/>
                        </a:buClr>
                        <a:buNone/>
                      </a:pPr>
                      <a:endParaRPr lang="en-US" sz="14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Clr>
                          <a:srgbClr val="003C71"/>
                        </a:buClr>
                        <a:buNone/>
                      </a:pPr>
                      <a:endParaRPr lang="en-US" sz="1400" b="0" i="0" u="none" strike="noStrike" noProof="0" dirty="0">
                        <a:solidFill>
                          <a:srgbClr val="000000"/>
                        </a:solidFill>
                        <a:effectLst/>
                        <a:highlight>
                          <a:srgbClr val="FFFFFF"/>
                        </a:highlight>
                        <a:latin typeface="+mj-lt"/>
                      </a:endParaRPr>
                    </a:p>
                    <a:p>
                      <a:pPr marL="0" lvl="0" indent="0" algn="l">
                        <a:lnSpc>
                          <a:spcPct val="100000"/>
                        </a:lnSpc>
                        <a:spcBef>
                          <a:spcPts val="0"/>
                        </a:spcBef>
                        <a:spcAft>
                          <a:spcPts val="0"/>
                        </a:spcAft>
                        <a:buClr>
                          <a:srgbClr val="003C71"/>
                        </a:buClr>
                        <a:buNone/>
                      </a:pPr>
                      <a:endParaRPr lang="en-US" sz="14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4.RL.3 Integration of Concepts </a:t>
                      </a:r>
                    </a:p>
                    <a:p>
                      <a:pPr marL="342900" lvl="0" indent="-342900" algn="l">
                        <a:lnSpc>
                          <a:spcPct val="100000"/>
                        </a:lnSpc>
                        <a:spcBef>
                          <a:spcPts val="0"/>
                        </a:spcBef>
                        <a:spcAft>
                          <a:spcPts val="0"/>
                        </a:spcAft>
                        <a:buAutoNum type="alphaUcPeriod"/>
                      </a:pPr>
                      <a:r>
                        <a:rPr lang="en-US" sz="1400" dirty="0">
                          <a:highlight>
                            <a:srgbClr val="FFFFFF"/>
                          </a:highlight>
                          <a:latin typeface="+mj-lt"/>
                        </a:rPr>
                        <a:t>Set a purpose for reading by activating prior (experience) and background (content) knowledge.</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details in paired literary and informational nonfiction texts including their treatment of similar themes, topics, and patterns of events. </a:t>
                      </a:r>
                    </a:p>
                    <a:p>
                      <a:pPr marL="342900" lvl="0" indent="-342900" algn="l">
                        <a:lnSpc>
                          <a:spcPct val="100000"/>
                        </a:lnSpc>
                        <a:spcBef>
                          <a:spcPts val="0"/>
                        </a:spcBef>
                        <a:spcAft>
                          <a:spcPts val="0"/>
                        </a:spcAft>
                        <a:buAutoNum type="alphaUcPeriod"/>
                      </a:pPr>
                      <a:r>
                        <a:rPr lang="en-US" sz="1400" dirty="0">
                          <a:highlight>
                            <a:srgbClr val="FFFFFF"/>
                          </a:highlight>
                          <a:latin typeface="+mj-lt"/>
                        </a:rPr>
                        <a:t>Explain the overall structure of stories, poems, and plays and how each successive part builds on earlier sections.</a:t>
                      </a: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4541" y="5311641"/>
            <a:ext cx="11456505" cy="107721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4.RL.3 C-New standard for grade four that addresses the skills from 6.5 in the 2017 standards.</a:t>
            </a:r>
          </a:p>
          <a:p>
            <a:pPr marL="285750" indent="-285750">
              <a:buFont typeface="Arial"/>
              <a:buChar char="•"/>
            </a:pPr>
            <a:endParaRPr lang="en-US" sz="1400" b="1" dirty="0">
              <a:solidFill>
                <a:schemeClr val="bg1"/>
              </a:solidFill>
              <a:latin typeface="+mj-lt"/>
            </a:endParaRPr>
          </a:p>
          <a:p>
            <a:pPr marL="285750" indent="-285750">
              <a:buFont typeface="Arial"/>
              <a:buChar char="•"/>
            </a:pPr>
            <a:endParaRPr lang="en-US" dirty="0">
              <a:solidFill>
                <a:schemeClr val="bg1"/>
              </a:solidFill>
            </a:endParaRPr>
          </a:p>
        </p:txBody>
      </p:sp>
      <p:sp>
        <p:nvSpPr>
          <p:cNvPr id="5" name="TextBox 4">
            <a:extLst>
              <a:ext uri="{FF2B5EF4-FFF2-40B4-BE49-F238E27FC236}">
                <a16:creationId xmlns:a16="http://schemas.microsoft.com/office/drawing/2014/main" id="{32498EC4-B7A5-4BCD-AABD-06B30C7B62DE}"/>
              </a:ext>
            </a:extLst>
          </p:cNvPr>
          <p:cNvSpPr txBox="1"/>
          <p:nvPr/>
        </p:nvSpPr>
        <p:spPr>
          <a:xfrm>
            <a:off x="4659663" y="113213"/>
            <a:ext cx="2835109" cy="369332"/>
          </a:xfrm>
          <a:prstGeom prst="rect">
            <a:avLst/>
          </a:prstGeom>
          <a:noFill/>
          <a:ln>
            <a:noFill/>
          </a:ln>
        </p:spPr>
        <p:txBody>
          <a:bodyPr wrap="square" rtlCol="0">
            <a:spAutoFit/>
          </a:bodyPr>
          <a:lstStyle/>
          <a:p>
            <a:pPr algn="ctr"/>
            <a:r>
              <a:rPr lang="en-US" b="1" dirty="0">
                <a:latin typeface="+mj-lt"/>
              </a:rPr>
              <a:t>RL.3  Slide 2 of 2</a:t>
            </a:r>
          </a:p>
        </p:txBody>
      </p:sp>
      <p:pic>
        <p:nvPicPr>
          <p:cNvPr id="3" name="Recorded Sound">
            <a:hlinkClick r:id="" action="ppaction://media"/>
            <a:extLst>
              <a:ext uri="{FF2B5EF4-FFF2-40B4-BE49-F238E27FC236}">
                <a16:creationId xmlns:a16="http://schemas.microsoft.com/office/drawing/2014/main" id="{12EAFA03-316F-4F55-9B60-32E4B6CEB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1059" y="6289675"/>
            <a:ext cx="406400" cy="406400"/>
          </a:xfrm>
          <a:prstGeom prst="rect">
            <a:avLst/>
          </a:prstGeom>
        </p:spPr>
      </p:pic>
    </p:spTree>
    <p:extLst>
      <p:ext uri="{BB962C8B-B14F-4D97-AF65-F5344CB8AC3E}">
        <p14:creationId xmlns:p14="http://schemas.microsoft.com/office/powerpoint/2010/main" val="23457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23</a:t>
            </a:fld>
            <a:endParaRPr lang="en-US"/>
          </a:p>
        </p:txBody>
      </p:sp>
      <p:pic>
        <p:nvPicPr>
          <p:cNvPr id="5" name="Recorded Sound">
            <a:hlinkClick r:id="" action="ppaction://media"/>
            <a:extLst>
              <a:ext uri="{FF2B5EF4-FFF2-40B4-BE49-F238E27FC236}">
                <a16:creationId xmlns:a16="http://schemas.microsoft.com/office/drawing/2014/main" id="{912781E0-627D-47F5-81E5-37DFAF0233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5455" y="6356350"/>
            <a:ext cx="406400" cy="4064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7586903"/>
              </p:ext>
            </p:extLst>
          </p:nvPr>
        </p:nvGraphicFramePr>
        <p:xfrm>
          <a:off x="353391" y="482545"/>
          <a:ext cx="11452080" cy="5288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Explain the author’s purpose. </a:t>
                      </a:r>
                    </a:p>
                    <a:p>
                      <a:pPr lvl="0" algn="l">
                        <a:lnSpc>
                          <a:spcPct val="100000"/>
                        </a:lnSpc>
                        <a:spcBef>
                          <a:spcPts val="0"/>
                        </a:spcBef>
                        <a:spcAft>
                          <a:spcPts val="0"/>
                        </a:spcAft>
                        <a:buNone/>
                      </a:pPr>
                      <a:r>
                        <a:rPr lang="en-US" sz="1400" dirty="0">
                          <a:highlight>
                            <a:srgbClr val="FFFFFF"/>
                          </a:highlight>
                          <a:latin typeface="+mj-lt"/>
                        </a:rPr>
                        <a:t>c)     Identify the main idea. </a:t>
                      </a:r>
                    </a:p>
                    <a:p>
                      <a:pPr lvl="0" algn="l">
                        <a:lnSpc>
                          <a:spcPct val="100000"/>
                        </a:lnSpc>
                        <a:spcBef>
                          <a:spcPts val="0"/>
                        </a:spcBef>
                        <a:spcAft>
                          <a:spcPts val="0"/>
                        </a:spcAft>
                        <a:buNone/>
                      </a:pPr>
                      <a:r>
                        <a:rPr lang="en-US" sz="1400" dirty="0">
                          <a:highlight>
                            <a:srgbClr val="FFFFFF"/>
                          </a:highlight>
                          <a:latin typeface="+mj-lt"/>
                        </a:rPr>
                        <a:t>d)     Summarize supporting details. </a:t>
                      </a:r>
                    </a:p>
                    <a:p>
                      <a:pPr lvl="0" algn="l">
                        <a:lnSpc>
                          <a:spcPct val="100000"/>
                        </a:lnSpc>
                        <a:spcBef>
                          <a:spcPts val="0"/>
                        </a:spcBef>
                        <a:spcAft>
                          <a:spcPts val="0"/>
                        </a:spcAft>
                        <a:buNone/>
                      </a:pPr>
                      <a:r>
                        <a:rPr lang="en-US" sz="1400" dirty="0">
                          <a:highlight>
                            <a:srgbClr val="FFFFFF"/>
                          </a:highlight>
                          <a:latin typeface="+mj-lt"/>
                        </a:rPr>
                        <a:t>g)     Distinguish between fact and opinion.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4.RI.1 Key Ideas and Confirming Details</a:t>
                      </a:r>
                    </a:p>
                    <a:p>
                      <a:pPr marL="0" lvl="0" indent="0" algn="l">
                        <a:lnSpc>
                          <a:spcPct val="100000"/>
                        </a:lnSpc>
                        <a:spcBef>
                          <a:spcPts val="0"/>
                        </a:spcBef>
                        <a:spcAft>
                          <a:spcPts val="0"/>
                        </a:spcAft>
                        <a:buNone/>
                      </a:pPr>
                      <a:r>
                        <a:rPr lang="en-US" sz="1400" dirty="0">
                          <a:highlight>
                            <a:srgbClr val="FFFFFF"/>
                          </a:highlight>
                          <a:latin typeface="+mj-lt"/>
                        </a:rPr>
                        <a:t> A.    Summarize the main idea of multi-paragraph texts and the</a:t>
                      </a:r>
                    </a:p>
                    <a:p>
                      <a:pPr marL="0" lvl="0" indent="0" algn="l">
                        <a:lnSpc>
                          <a:spcPct val="100000"/>
                        </a:lnSpc>
                        <a:spcBef>
                          <a:spcPts val="0"/>
                        </a:spcBef>
                        <a:spcAft>
                          <a:spcPts val="0"/>
                        </a:spcAft>
                        <a:buNone/>
                      </a:pPr>
                      <a:r>
                        <a:rPr lang="en-US" sz="1400" dirty="0">
                          <a:highlight>
                            <a:srgbClr val="FFFFFF"/>
                          </a:highlight>
                          <a:latin typeface="+mj-lt"/>
                        </a:rPr>
                        <a:t>         specific paragraphs within them, explaining how key details</a:t>
                      </a:r>
                    </a:p>
                    <a:p>
                      <a:pPr marL="0" lvl="0" indent="0" algn="l">
                        <a:lnSpc>
                          <a:spcPct val="100000"/>
                        </a:lnSpc>
                        <a:spcBef>
                          <a:spcPts val="0"/>
                        </a:spcBef>
                        <a:spcAft>
                          <a:spcPts val="0"/>
                        </a:spcAft>
                        <a:buNone/>
                      </a:pPr>
                      <a:r>
                        <a:rPr lang="en-US" sz="1400" dirty="0">
                          <a:highlight>
                            <a:srgbClr val="FFFFFF"/>
                          </a:highlight>
                          <a:latin typeface="+mj-lt"/>
                        </a:rPr>
                        <a:t>         support the main ideas. </a:t>
                      </a:r>
                    </a:p>
                    <a:p>
                      <a:pPr marL="0" lvl="0" indent="0" algn="l">
                        <a:lnSpc>
                          <a:spcPct val="100000"/>
                        </a:lnSpc>
                        <a:spcBef>
                          <a:spcPts val="0"/>
                        </a:spcBef>
                        <a:spcAft>
                          <a:spcPts val="0"/>
                        </a:spcAft>
                        <a:buNone/>
                      </a:pPr>
                      <a:r>
                        <a:rPr lang="en-US" sz="1400" dirty="0">
                          <a:highlight>
                            <a:srgbClr val="FFFFFF"/>
                          </a:highlight>
                          <a:latin typeface="+mj-lt"/>
                        </a:rPr>
                        <a:t>B.     Summarize events, procedures, ideas, or concepts in historical,</a:t>
                      </a:r>
                    </a:p>
                    <a:p>
                      <a:pPr marL="0" lvl="0" indent="0" algn="l">
                        <a:lnSpc>
                          <a:spcPct val="100000"/>
                        </a:lnSpc>
                        <a:spcBef>
                          <a:spcPts val="0"/>
                        </a:spcBef>
                        <a:spcAft>
                          <a:spcPts val="0"/>
                        </a:spcAft>
                        <a:buNone/>
                      </a:pPr>
                      <a:r>
                        <a:rPr lang="en-US" sz="1400" dirty="0">
                          <a:highlight>
                            <a:srgbClr val="FFFFFF"/>
                          </a:highlight>
                          <a:latin typeface="+mj-lt"/>
                        </a:rPr>
                        <a:t>         scientific, or technical texts, including what happened and why. </a:t>
                      </a:r>
                    </a:p>
                    <a:p>
                      <a:pPr marL="0" lvl="0" indent="0" algn="l">
                        <a:lnSpc>
                          <a:spcPct val="100000"/>
                        </a:lnSpc>
                        <a:spcBef>
                          <a:spcPts val="0"/>
                        </a:spcBef>
                        <a:spcAft>
                          <a:spcPts val="0"/>
                        </a:spcAft>
                        <a:buNone/>
                      </a:pPr>
                      <a:r>
                        <a:rPr lang="en-US" sz="1400" dirty="0">
                          <a:highlight>
                            <a:srgbClr val="FFFFFF"/>
                          </a:highlight>
                          <a:latin typeface="+mj-lt"/>
                        </a:rPr>
                        <a:t>C.     Distinguish between fact and opinion and explain how an author</a:t>
                      </a:r>
                    </a:p>
                    <a:p>
                      <a:pPr marL="0" lvl="0" indent="0" algn="l">
                        <a:lnSpc>
                          <a:spcPct val="100000"/>
                        </a:lnSpc>
                        <a:spcBef>
                          <a:spcPts val="0"/>
                        </a:spcBef>
                        <a:spcAft>
                          <a:spcPts val="0"/>
                        </a:spcAft>
                        <a:buNone/>
                      </a:pPr>
                      <a:r>
                        <a:rPr lang="en-US" sz="1400" dirty="0">
                          <a:highlight>
                            <a:srgbClr val="FFFFFF"/>
                          </a:highlight>
                          <a:latin typeface="+mj-lt"/>
                        </a:rPr>
                        <a:t>         uses reasons and evidence to support opinions within texts. </a:t>
                      </a: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lvl="0" indent="0" algn="l">
                        <a:lnSpc>
                          <a:spcPct val="100000"/>
                        </a:lnSpc>
                        <a:spcBef>
                          <a:spcPts val="0"/>
                        </a:spcBef>
                        <a:spcAft>
                          <a:spcPts val="0"/>
                        </a:spcAft>
                        <a:buClr>
                          <a:srgbClr val="003C71"/>
                        </a:buClr>
                        <a:buNone/>
                      </a:pPr>
                      <a:endParaRPr lang="en-US" dirty="0">
                        <a:latin typeface="+mj-lt"/>
                      </a:endParaRPr>
                    </a:p>
                    <a:p>
                      <a:pPr lvl="0" indent="0" algn="l">
                        <a:lnSpc>
                          <a:spcPct val="100000"/>
                        </a:lnSpc>
                        <a:spcBef>
                          <a:spcPts val="0"/>
                        </a:spcBef>
                        <a:spcAft>
                          <a:spcPts val="0"/>
                        </a:spcAft>
                        <a:buClr>
                          <a:srgbClr val="003C71"/>
                        </a:buClr>
                        <a:buNone/>
                      </a:pPr>
                      <a:endParaRPr lang="en-US" dirty="0">
                        <a:latin typeface="+mj-lt"/>
                      </a:endParaRPr>
                    </a:p>
                    <a:p>
                      <a:pPr lvl="0" indent="0" algn="l">
                        <a:lnSpc>
                          <a:spcPct val="100000"/>
                        </a:lnSpc>
                        <a:spcBef>
                          <a:spcPts val="0"/>
                        </a:spcBef>
                        <a:spcAft>
                          <a:spcPts val="0"/>
                        </a:spcAft>
                        <a:buClr>
                          <a:srgbClr val="003C71"/>
                        </a:buClr>
                        <a:buNone/>
                      </a:pP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869408"/>
            <a:ext cx="11456505" cy="172354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 4.RI.1 A- Combines and increases the rigor by providing specificity around the skills addressed in 4.6c/d in the 2017 Standards </a:t>
            </a:r>
          </a:p>
          <a:p>
            <a:pPr marL="285750" indent="-285750">
              <a:buFont typeface="Arial"/>
              <a:buChar char="•"/>
            </a:pPr>
            <a:r>
              <a:rPr lang="en-US" sz="1400" b="1" dirty="0">
                <a:solidFill>
                  <a:schemeClr val="bg1"/>
                </a:solidFill>
                <a:latin typeface="+mj-lt"/>
              </a:rPr>
              <a:t>4.RI.1 B- Increases the rigor by providing specificity around the skills addressed in 4.6f in the 2017 Standards. </a:t>
            </a:r>
          </a:p>
          <a:p>
            <a:pPr marL="285750" indent="-285750">
              <a:buFont typeface="Arial"/>
              <a:buChar char="•"/>
            </a:pPr>
            <a:r>
              <a:rPr lang="en-US" sz="1400" b="1" dirty="0">
                <a:solidFill>
                  <a:schemeClr val="bg1"/>
                </a:solidFill>
                <a:latin typeface="+mj-lt"/>
              </a:rPr>
              <a:t>4.RI.1 C- Increases the rigor by providing specificity around the skills addressed in 4.6g in the 2017 Standards.</a:t>
            </a:r>
          </a:p>
          <a:p>
            <a:pPr marL="228600" indent="-228600">
              <a:buFont typeface=""/>
              <a:buChar char="•"/>
            </a:pPr>
            <a:endParaRPr lang="en-US" dirty="0"/>
          </a:p>
        </p:txBody>
      </p:sp>
      <p:pic>
        <p:nvPicPr>
          <p:cNvPr id="3" name="Recorded Sound">
            <a:hlinkClick r:id="" action="ppaction://media"/>
            <a:extLst>
              <a:ext uri="{FF2B5EF4-FFF2-40B4-BE49-F238E27FC236}">
                <a16:creationId xmlns:a16="http://schemas.microsoft.com/office/drawing/2014/main" id="{7FF9B3EF-3B03-4648-828A-18C48D9D4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25585"/>
            <a:ext cx="406400" cy="4064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321139041"/>
              </p:ext>
            </p:extLst>
          </p:nvPr>
        </p:nvGraphicFramePr>
        <p:xfrm>
          <a:off x="353391" y="505776"/>
          <a:ext cx="11452080" cy="49530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155507">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268711">
                <a:tc>
                  <a:txBody>
                    <a:bodyPr/>
                    <a:lstStyle/>
                    <a:p>
                      <a:pPr lvl="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Explain the author’s purpose. </a:t>
                      </a:r>
                    </a:p>
                    <a:p>
                      <a:pPr lvl="0" algn="l">
                        <a:lnSpc>
                          <a:spcPct val="100000"/>
                        </a:lnSpc>
                        <a:spcBef>
                          <a:spcPts val="0"/>
                        </a:spcBef>
                        <a:spcAft>
                          <a:spcPts val="0"/>
                        </a:spcAft>
                        <a:buNone/>
                      </a:pPr>
                      <a:r>
                        <a:rPr lang="en-US" sz="1400" dirty="0">
                          <a:highlight>
                            <a:srgbClr val="FFFFFF"/>
                          </a:highlight>
                          <a:latin typeface="+mj-lt"/>
                        </a:rPr>
                        <a:t>c)     Identify the main idea. </a:t>
                      </a:r>
                    </a:p>
                    <a:p>
                      <a:pPr lvl="0" algn="l">
                        <a:lnSpc>
                          <a:spcPct val="100000"/>
                        </a:lnSpc>
                        <a:spcBef>
                          <a:spcPts val="0"/>
                        </a:spcBef>
                        <a:spcAft>
                          <a:spcPts val="0"/>
                        </a:spcAft>
                        <a:buNone/>
                      </a:pPr>
                      <a:r>
                        <a:rPr lang="en-US" sz="1400" dirty="0">
                          <a:highlight>
                            <a:srgbClr val="FFFFFF"/>
                          </a:highlight>
                          <a:latin typeface="+mj-lt"/>
                        </a:rPr>
                        <a:t>d)    Summarize supporting details. </a:t>
                      </a:r>
                    </a:p>
                    <a:p>
                      <a:pPr lvl="0" algn="l">
                        <a:lnSpc>
                          <a:spcPct val="100000"/>
                        </a:lnSpc>
                        <a:spcBef>
                          <a:spcPts val="0"/>
                        </a:spcBef>
                        <a:spcAft>
                          <a:spcPts val="0"/>
                        </a:spcAft>
                        <a:buNone/>
                      </a:pPr>
                      <a:r>
                        <a:rPr lang="en-US" sz="1400" dirty="0">
                          <a:highlight>
                            <a:srgbClr val="FFFFFF"/>
                          </a:highlight>
                          <a:latin typeface="+mj-lt"/>
                        </a:rPr>
                        <a:t>g)    Distinguish between fact and opinion.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4.RI.2 Craft and Style </a:t>
                      </a:r>
                    </a:p>
                    <a:p>
                      <a:pPr marL="342900" lvl="0" indent="-342900" algn="l">
                        <a:lnSpc>
                          <a:spcPct val="100000"/>
                        </a:lnSpc>
                        <a:spcBef>
                          <a:spcPts val="0"/>
                        </a:spcBef>
                        <a:spcAft>
                          <a:spcPts val="0"/>
                        </a:spcAft>
                        <a:buAutoNum type="alphaUcPeriod"/>
                      </a:pPr>
                      <a:r>
                        <a:rPr lang="en-US" sz="1400" dirty="0">
                          <a:highlight>
                            <a:srgbClr val="FFFFFF"/>
                          </a:highlight>
                          <a:latin typeface="+mj-lt"/>
                        </a:rPr>
                        <a:t>Explain how authors select an organizational pattern (e.g., cause/effect, comparison/contrast, problem/solution) using transitional words and phrases to support their purpose and a reader’s understanding of the text. </a:t>
                      </a:r>
                    </a:p>
                    <a:p>
                      <a:pPr marL="342900" lvl="0" indent="-342900" algn="l">
                        <a:lnSpc>
                          <a:spcPct val="100000"/>
                        </a:lnSpc>
                        <a:spcBef>
                          <a:spcPts val="0"/>
                        </a:spcBef>
                        <a:spcAft>
                          <a:spcPts val="0"/>
                        </a:spcAft>
                        <a:buAutoNum type="alphaUcPeriod"/>
                      </a:pPr>
                      <a:r>
                        <a:rPr lang="en-US" sz="1400" dirty="0">
                          <a:highlight>
                            <a:srgbClr val="FFFFFF"/>
                          </a:highlight>
                          <a:latin typeface="+mj-lt"/>
                        </a:rPr>
                        <a:t>Apply knowledge of text features and search tools in multiple print and digital sources to locate and categorize information efficiently and gain meaning. </a:t>
                      </a:r>
                    </a:p>
                    <a:p>
                      <a:pPr marL="342900" lvl="0" indent="-342900" algn="l">
                        <a:lnSpc>
                          <a:spcPct val="100000"/>
                        </a:lnSpc>
                        <a:spcBef>
                          <a:spcPts val="0"/>
                        </a:spcBef>
                        <a:spcAft>
                          <a:spcPts val="0"/>
                        </a:spcAft>
                        <a:buAutoNum type="alphaUcPeriod"/>
                      </a:pPr>
                      <a:r>
                        <a:rPr lang="en-US" sz="1400" dirty="0">
                          <a:highlight>
                            <a:srgbClr val="FFFFFF"/>
                          </a:highlight>
                          <a:latin typeface="+mj-lt"/>
                        </a:rPr>
                        <a:t>Explain the author’s purpose for writing, including what the author wants to answer, explain, or describe based on the connections between particular sentences and paragraphs.</a:t>
                      </a:r>
                      <a:endParaRPr lang="en-US" dirty="0">
                        <a:latin typeface="+mj-lt"/>
                      </a:endParaRPr>
                    </a:p>
                    <a:p>
                      <a:pPr lvl="0" indent="0" algn="l">
                        <a:lnSpc>
                          <a:spcPct val="100000"/>
                        </a:lnSpc>
                        <a:spcBef>
                          <a:spcPts val="0"/>
                        </a:spcBef>
                        <a:spcAft>
                          <a:spcPts val="0"/>
                        </a:spcAft>
                        <a:buClr>
                          <a:srgbClr val="003C71"/>
                        </a:buClr>
                        <a:buNone/>
                      </a:pPr>
                      <a:endParaRPr lang="en-US" sz="800"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5001771"/>
            <a:ext cx="11456505" cy="147732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a:t>
            </a:r>
            <a:br>
              <a:rPr lang="en-US" dirty="0"/>
            </a:br>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pPr marL="285750" indent="-285750">
              <a:buFont typeface="Arial"/>
              <a:buChar char="•"/>
            </a:pPr>
            <a:r>
              <a:rPr lang="en-US" sz="1400" b="1" dirty="0">
                <a:solidFill>
                  <a:schemeClr val="bg1"/>
                </a:solidFill>
                <a:latin typeface="+mj-lt"/>
              </a:rPr>
              <a:t>4.RI.2- A-Increased the rigor by adding and providing specificity for the skills address in 5.6e in the 2017 Standards.</a:t>
            </a:r>
          </a:p>
          <a:p>
            <a:pPr marL="285750" indent="-285750">
              <a:buFont typeface="Arial"/>
              <a:buChar char="•"/>
            </a:pPr>
            <a:r>
              <a:rPr lang="en-US" sz="1400" b="1" dirty="0">
                <a:solidFill>
                  <a:schemeClr val="bg1"/>
                </a:solidFill>
                <a:latin typeface="+mj-lt"/>
              </a:rPr>
              <a:t>4.RI.2 B- Increases the rigor by providing specificity around the skills addressed in 4.6a in the 2017 Standards. </a:t>
            </a:r>
          </a:p>
          <a:p>
            <a:pPr marL="285750" indent="-285750">
              <a:buFont typeface="Arial" panose="020B0604020202020204" pitchFamily="34" charset="0"/>
              <a:buChar char="•"/>
            </a:pPr>
            <a:r>
              <a:rPr lang="en-US" sz="1400" b="1" dirty="0">
                <a:solidFill>
                  <a:schemeClr val="bg1"/>
                </a:solidFill>
                <a:latin typeface="+mj-lt"/>
              </a:rPr>
              <a:t>4.RI.2 C- Provides specificity around the skills addressed in 4.6b in the 2017 Standards.</a:t>
            </a:r>
          </a:p>
          <a:p>
            <a:pPr marL="285750" indent="-285750">
              <a:buFont typeface="Arial"/>
              <a:buChar char="•"/>
            </a:pPr>
            <a:r>
              <a:rPr lang="en-US" sz="1600" dirty="0"/>
              <a:t>.</a:t>
            </a:r>
            <a:endParaRPr lang="en-US" dirty="0"/>
          </a:p>
        </p:txBody>
      </p:sp>
      <p:pic>
        <p:nvPicPr>
          <p:cNvPr id="3" name="Recorded Sound">
            <a:hlinkClick r:id="" action="ppaction://media"/>
            <a:extLst>
              <a:ext uri="{FF2B5EF4-FFF2-40B4-BE49-F238E27FC236}">
                <a16:creationId xmlns:a16="http://schemas.microsoft.com/office/drawing/2014/main" id="{B9C05308-756C-4258-8571-084FDB318A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634" y="6352224"/>
            <a:ext cx="406400" cy="406400"/>
          </a:xfrm>
          <a:prstGeom prst="rect">
            <a:avLst/>
          </a:prstGeom>
        </p:spPr>
      </p:pic>
    </p:spTree>
    <p:extLst>
      <p:ext uri="{BB962C8B-B14F-4D97-AF65-F5344CB8AC3E}">
        <p14:creationId xmlns:p14="http://schemas.microsoft.com/office/powerpoint/2010/main" val="4649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579525521"/>
              </p:ext>
            </p:extLst>
          </p:nvPr>
        </p:nvGraphicFramePr>
        <p:xfrm>
          <a:off x="353391" y="486872"/>
          <a:ext cx="11452080" cy="5288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174411">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highlight>
                            <a:srgbClr val="FFFFFF"/>
                          </a:highlight>
                          <a:latin typeface="+mj-lt"/>
                        </a:rPr>
                        <a:t>4.6 The student will read and demonstrate comprehension of nonfiction texts.</a:t>
                      </a:r>
                    </a:p>
                    <a:p>
                      <a:pPr marL="342900" lvl="0" indent="-342900" algn="l">
                        <a:lnSpc>
                          <a:spcPct val="100000"/>
                        </a:lnSpc>
                        <a:spcBef>
                          <a:spcPts val="0"/>
                        </a:spcBef>
                        <a:spcAft>
                          <a:spcPts val="0"/>
                        </a:spcAft>
                        <a:buAutoNum type="alphaLcParenR"/>
                      </a:pPr>
                      <a:r>
                        <a:rPr lang="en-US" sz="1400" dirty="0">
                          <a:highlight>
                            <a:srgbClr val="FFFFFF"/>
                          </a:highlight>
                          <a:latin typeface="+mj-lt"/>
                        </a:rPr>
                        <a:t>Use text features such as type, headings, and graphics, to predict and categorize information. </a:t>
                      </a:r>
                    </a:p>
                    <a:p>
                      <a:pPr marL="342900" lvl="0" indent="-342900" algn="l">
                        <a:lnSpc>
                          <a:spcPct val="100000"/>
                        </a:lnSpc>
                        <a:spcBef>
                          <a:spcPts val="0"/>
                        </a:spcBef>
                        <a:spcAft>
                          <a:spcPts val="0"/>
                        </a:spcAft>
                        <a:buAutoNum type="alphaLcParenR"/>
                      </a:pPr>
                      <a:r>
                        <a:rPr lang="en-US" sz="1400" dirty="0">
                          <a:highlight>
                            <a:srgbClr val="FFFFFF"/>
                          </a:highlight>
                          <a:latin typeface="+mj-lt"/>
                        </a:rPr>
                        <a:t>Explain the author’s purpose. </a:t>
                      </a:r>
                    </a:p>
                    <a:p>
                      <a:pPr lvl="0" algn="l">
                        <a:lnSpc>
                          <a:spcPct val="100000"/>
                        </a:lnSpc>
                        <a:spcBef>
                          <a:spcPts val="0"/>
                        </a:spcBef>
                        <a:spcAft>
                          <a:spcPts val="0"/>
                        </a:spcAft>
                        <a:buNone/>
                      </a:pPr>
                      <a:r>
                        <a:rPr lang="en-US" sz="1400" dirty="0">
                          <a:highlight>
                            <a:srgbClr val="FFFFFF"/>
                          </a:highlight>
                          <a:latin typeface="+mj-lt"/>
                        </a:rPr>
                        <a:t>c)     Identify the main idea. </a:t>
                      </a:r>
                    </a:p>
                    <a:p>
                      <a:pPr lvl="0" algn="l">
                        <a:lnSpc>
                          <a:spcPct val="100000"/>
                        </a:lnSpc>
                        <a:spcBef>
                          <a:spcPts val="0"/>
                        </a:spcBef>
                        <a:spcAft>
                          <a:spcPts val="0"/>
                        </a:spcAft>
                        <a:buNone/>
                      </a:pPr>
                      <a:r>
                        <a:rPr lang="en-US" sz="1400" dirty="0">
                          <a:highlight>
                            <a:srgbClr val="FFFFFF"/>
                          </a:highlight>
                          <a:latin typeface="+mj-lt"/>
                        </a:rPr>
                        <a:t>d)     Summarize supporting details. </a:t>
                      </a:r>
                    </a:p>
                    <a:p>
                      <a:pPr lvl="0" algn="l">
                        <a:lnSpc>
                          <a:spcPct val="100000"/>
                        </a:lnSpc>
                        <a:spcBef>
                          <a:spcPts val="0"/>
                        </a:spcBef>
                        <a:spcAft>
                          <a:spcPts val="0"/>
                        </a:spcAft>
                        <a:buNone/>
                      </a:pPr>
                      <a:r>
                        <a:rPr lang="en-US" sz="1400" dirty="0">
                          <a:highlight>
                            <a:srgbClr val="FFFFFF"/>
                          </a:highlight>
                          <a:latin typeface="+mj-lt"/>
                        </a:rPr>
                        <a:t>g)     Distinguish between fact and opinion.</a:t>
                      </a: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mj-lt"/>
                        </a:rPr>
                      </a:br>
                      <a:endParaRPr lang="en-US" sz="1100" b="0" i="0" u="none" strike="noStrike" noProof="0" dirty="0">
                        <a:solidFill>
                          <a:srgbClr val="000000"/>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rgbClr val="000000"/>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dirty="0">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Clr>
                          <a:srgbClr val="003C71"/>
                        </a:buClr>
                        <a:buNone/>
                      </a:pPr>
                      <a:r>
                        <a:rPr lang="en-US" sz="1400" b="1" dirty="0">
                          <a:latin typeface="+mj-lt"/>
                        </a:rPr>
                        <a:t>4.RI.3 Integration of Concepts </a:t>
                      </a:r>
                    </a:p>
                    <a:p>
                      <a:pPr marL="342900" lvl="0" indent="-342900" algn="l">
                        <a:lnSpc>
                          <a:spcPct val="100000"/>
                        </a:lnSpc>
                        <a:spcBef>
                          <a:spcPts val="0"/>
                        </a:spcBef>
                        <a:spcAft>
                          <a:spcPts val="0"/>
                        </a:spcAft>
                        <a:buClr>
                          <a:srgbClr val="003C71"/>
                        </a:buClr>
                        <a:buAutoNum type="alphaUcPeriod"/>
                      </a:pPr>
                      <a:r>
                        <a:rPr lang="en-US" sz="1400" b="0" dirty="0">
                          <a:latin typeface="+mj-lt"/>
                        </a:rPr>
                        <a:t>Use prior (experience) and background (content) knowledge as context for new learning.</a:t>
                      </a:r>
                    </a:p>
                    <a:p>
                      <a:pPr marL="342900" lvl="0" indent="-342900" algn="l">
                        <a:lnSpc>
                          <a:spcPct val="100000"/>
                        </a:lnSpc>
                        <a:spcBef>
                          <a:spcPts val="0"/>
                        </a:spcBef>
                        <a:spcAft>
                          <a:spcPts val="0"/>
                        </a:spcAft>
                        <a:buClr>
                          <a:srgbClr val="003C71"/>
                        </a:buClr>
                        <a:buAutoNum type="alphaUcPeriod"/>
                      </a:pPr>
                      <a:r>
                        <a:rPr lang="en-US" sz="1400" dirty="0">
                          <a:latin typeface="+mj-lt"/>
                        </a:rPr>
                        <a:t>Compare and contrast multiple accounts of the same event or topic and describe the differences in focus and the information provided. </a:t>
                      </a:r>
                    </a:p>
                    <a:p>
                      <a:pPr marL="342900" lvl="0" indent="-342900" algn="l">
                        <a:lnSpc>
                          <a:spcPct val="100000"/>
                        </a:lnSpc>
                        <a:spcBef>
                          <a:spcPts val="0"/>
                        </a:spcBef>
                        <a:spcAft>
                          <a:spcPts val="0"/>
                        </a:spcAft>
                        <a:buClr>
                          <a:srgbClr val="003C71"/>
                        </a:buClr>
                        <a:buAutoNum type="alphaUcPeriod"/>
                      </a:pPr>
                      <a:r>
                        <a:rPr lang="en-US" sz="1400" dirty="0">
                          <a:latin typeface="+mj-lt"/>
                        </a:rPr>
                        <a:t>Describe the relationships between a series of historical events, scientific concepts, or steps in technical procedures in texts using words that pertain to comparison, sequence, or cause and effect.</a:t>
                      </a:r>
                      <a:endParaRPr lang="en-US" sz="1400" b="0" dirty="0">
                        <a:latin typeface="+mj-lt"/>
                      </a:endParaRPr>
                    </a:p>
                    <a:p>
                      <a:pPr lvl="0" algn="l">
                        <a:lnSpc>
                          <a:spcPct val="100000"/>
                        </a:lnSpc>
                        <a:spcBef>
                          <a:spcPts val="0"/>
                        </a:spcBef>
                        <a:spcAft>
                          <a:spcPts val="0"/>
                        </a:spcAft>
                        <a:buClr>
                          <a:srgbClr val="003C71"/>
                        </a:buClr>
                        <a:buAutoNum type="alphaUcPeriod"/>
                      </a:pPr>
                      <a:endParaRPr lang="en-US" dirty="0">
                        <a:latin typeface="+mj-lt"/>
                      </a:endParaRPr>
                    </a:p>
                    <a:p>
                      <a:pPr marL="285750" lvl="0" indent="-285750" algn="l">
                        <a:lnSpc>
                          <a:spcPct val="100000"/>
                        </a:lnSpc>
                        <a:spcBef>
                          <a:spcPts val="0"/>
                        </a:spcBef>
                        <a:spcAft>
                          <a:spcPts val="0"/>
                        </a:spcAft>
                        <a:buClr>
                          <a:srgbClr val="003C71"/>
                        </a:buClr>
                        <a:buAutoNum type="alphaUcPeriod"/>
                      </a:pPr>
                      <a:endParaRPr lang="en-US" dirty="0">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636302"/>
            <a:ext cx="11456505" cy="18158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rgbClr val="FFFFFF"/>
                </a:solidFill>
                <a:latin typeface="+mj-lt"/>
                <a:ea typeface="+mn-lt"/>
                <a:cs typeface="+mn-lt"/>
              </a:rPr>
              <a:t>4.RI.3 B- Added to reflect science-based reading research.</a:t>
            </a:r>
          </a:p>
          <a:p>
            <a:r>
              <a:rPr lang="en-US" sz="1400" b="1" dirty="0">
                <a:solidFill>
                  <a:srgbClr val="FFFFFF"/>
                </a:solidFill>
                <a:latin typeface="+mj-lt"/>
                <a:ea typeface="+mn-lt"/>
                <a:cs typeface="+mn-lt"/>
              </a:rPr>
              <a:t>4.RI.3 B- Added to increase the rigor by having students analyze multiple accounts of the same event of topic, noting similarities and differences.</a:t>
            </a:r>
          </a:p>
          <a:p>
            <a:r>
              <a:rPr lang="en-US" sz="1400" b="1" dirty="0">
                <a:solidFill>
                  <a:srgbClr val="FFFFFF"/>
                </a:solidFill>
                <a:latin typeface="+mj-lt"/>
                <a:ea typeface="+mn-lt"/>
                <a:cs typeface="+mn-lt"/>
              </a:rPr>
              <a:t>4.RI.3 C- Added to increase the rigor of 4.6f by having students determine the author’s purpose and describe how the author’s perspective influences the meaning of the text.</a:t>
            </a:r>
          </a:p>
          <a:p>
            <a:endParaRPr lang="en-US" sz="1400" dirty="0">
              <a:latin typeface="+mj-lt"/>
            </a:endParaRPr>
          </a:p>
        </p:txBody>
      </p:sp>
      <p:pic>
        <p:nvPicPr>
          <p:cNvPr id="3" name="Recorded Sound">
            <a:hlinkClick r:id="" action="ppaction://media"/>
            <a:extLst>
              <a:ext uri="{FF2B5EF4-FFF2-40B4-BE49-F238E27FC236}">
                <a16:creationId xmlns:a16="http://schemas.microsoft.com/office/drawing/2014/main" id="{0B3681FA-5FDC-47EE-B4A5-02A926971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1706" y="6383630"/>
            <a:ext cx="406400" cy="406400"/>
          </a:xfrm>
          <a:prstGeom prst="rect">
            <a:avLst/>
          </a:prstGeom>
        </p:spPr>
      </p:pic>
    </p:spTree>
    <p:extLst>
      <p:ext uri="{BB962C8B-B14F-4D97-AF65-F5344CB8AC3E}">
        <p14:creationId xmlns:p14="http://schemas.microsoft.com/office/powerpoint/2010/main" val="23219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Recorded Sound">
            <a:hlinkClick r:id="" action="ppaction://media"/>
            <a:extLst>
              <a:ext uri="{FF2B5EF4-FFF2-40B4-BE49-F238E27FC236}">
                <a16:creationId xmlns:a16="http://schemas.microsoft.com/office/drawing/2014/main" id="{00E367D4-11F6-4E3C-872D-7D84B440D4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273" y="6308148"/>
            <a:ext cx="406400" cy="4064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202830688"/>
              </p:ext>
            </p:extLst>
          </p:nvPr>
        </p:nvGraphicFramePr>
        <p:xfrm>
          <a:off x="353391" y="496108"/>
          <a:ext cx="11452080" cy="48768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165175">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4.FFW The student will print legibly in manuscript and cursive while applying grade level word knowledge to spell words correctly. </a:t>
                      </a:r>
                    </a:p>
                    <a:p>
                      <a:pPr lvl="0" algn="l">
                        <a:lnSpc>
                          <a:spcPct val="100000"/>
                        </a:lnSpc>
                        <a:spcBef>
                          <a:spcPts val="0"/>
                        </a:spcBef>
                        <a:spcAft>
                          <a:spcPts val="0"/>
                        </a:spcAft>
                        <a:buNone/>
                      </a:pPr>
                      <a:endParaRPr lang="en-US" sz="1400" dirty="0">
                        <a:highlight>
                          <a:srgbClr val="FFFFFF"/>
                        </a:highlight>
                        <a:latin typeface="+mj-lt"/>
                      </a:endParaRPr>
                    </a:p>
                    <a:p>
                      <a:pPr lvl="0" algn="l">
                        <a:lnSpc>
                          <a:spcPct val="100000"/>
                        </a:lnSpc>
                        <a:spcBef>
                          <a:spcPts val="0"/>
                        </a:spcBef>
                        <a:spcAft>
                          <a:spcPts val="0"/>
                        </a:spcAft>
                        <a:buNone/>
                      </a:pPr>
                      <a:r>
                        <a:rPr lang="en-US" sz="1400" b="1" dirty="0">
                          <a:highlight>
                            <a:srgbClr val="FFFFFF"/>
                          </a:highlight>
                          <a:latin typeface="+mj-lt"/>
                        </a:rPr>
                        <a:t>4.FFW.1 Handwriting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Maintain legible printing.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Maintain legible cursive. </a:t>
                      </a:r>
                    </a:p>
                    <a:p>
                      <a:pPr marL="342900" lvl="0" indent="-342900" algn="l">
                        <a:lnSpc>
                          <a:spcPct val="100000"/>
                        </a:lnSpc>
                        <a:spcBef>
                          <a:spcPts val="0"/>
                        </a:spcBef>
                        <a:spcAft>
                          <a:spcPts val="0"/>
                        </a:spcAft>
                        <a:buAutoNum type="alphaUcPeriod"/>
                      </a:pPr>
                      <a:r>
                        <a:rPr lang="en-US" sz="1400" dirty="0">
                          <a:highlight>
                            <a:srgbClr val="FFFFFF"/>
                          </a:highlight>
                          <a:latin typeface="+mj-lt"/>
                        </a:rPr>
                        <a:t>Sign first and last names. </a:t>
                      </a:r>
                      <a:endParaRPr lang="en-US" sz="1400" b="1" dirty="0">
                        <a:highlight>
                          <a:srgbClr val="FFFFFF"/>
                        </a:highlight>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indent="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7791" y="4900020"/>
            <a:ext cx="11452079" cy="138499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chemeClr val="bg1"/>
                </a:solidFill>
                <a:latin typeface="+mj-lt"/>
              </a:rPr>
              <a:t>4.FFW.1- Focuses on students' ability to print and use cursive legibly.</a:t>
            </a:r>
          </a:p>
          <a:p>
            <a:r>
              <a:rPr lang="en-US" sz="1400" b="1" dirty="0">
                <a:solidFill>
                  <a:schemeClr val="bg1"/>
                </a:solidFill>
                <a:latin typeface="+mj-lt"/>
              </a:rPr>
              <a:t>4.FFW.1 A/B/C- Added to highlight the importance of students’ maintaining legible handwriting.</a:t>
            </a:r>
          </a:p>
          <a:p>
            <a:endParaRPr lang="en-US" sz="1400" b="1" dirty="0">
              <a:solidFill>
                <a:schemeClr val="bg1"/>
              </a:solidFill>
              <a:latin typeface="+mj-lt"/>
            </a:endParaRPr>
          </a:p>
          <a:p>
            <a:r>
              <a:rPr lang="en-US" sz="1400" b="1" dirty="0">
                <a:solidFill>
                  <a:schemeClr val="bg1"/>
                </a:solidFill>
                <a:latin typeface="+mj-lt"/>
              </a:rPr>
              <a:t> </a:t>
            </a:r>
            <a:endParaRPr lang="en-US" sz="1400" b="1" dirty="0">
              <a:solidFill>
                <a:schemeClr val="bg1"/>
              </a:solidFill>
              <a:latin typeface="+mj-lt"/>
              <a:ea typeface="+mn-lt"/>
              <a:cs typeface="+mn-lt"/>
            </a:endParaRPr>
          </a:p>
        </p:txBody>
      </p:sp>
      <p:pic>
        <p:nvPicPr>
          <p:cNvPr id="2" name="Recorded Sound">
            <a:hlinkClick r:id="" action="ppaction://media"/>
            <a:extLst>
              <a:ext uri="{FF2B5EF4-FFF2-40B4-BE49-F238E27FC236}">
                <a16:creationId xmlns:a16="http://schemas.microsoft.com/office/drawing/2014/main" id="{37736FE8-B3C4-4FAA-8AB5-3154FC098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3470" y="6289675"/>
            <a:ext cx="406400" cy="406400"/>
          </a:xfrm>
          <a:prstGeom prst="rect">
            <a:avLst/>
          </a:prstGeom>
        </p:spPr>
      </p:pic>
    </p:spTree>
    <p:extLst>
      <p:ext uri="{BB962C8B-B14F-4D97-AF65-F5344CB8AC3E}">
        <p14:creationId xmlns:p14="http://schemas.microsoft.com/office/powerpoint/2010/main" val="37692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20295293"/>
              </p:ext>
            </p:extLst>
          </p:nvPr>
        </p:nvGraphicFramePr>
        <p:xfrm>
          <a:off x="353391" y="544443"/>
          <a:ext cx="11452080" cy="48158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br>
                        <a:rPr lang="en-US" sz="1100" b="0" i="0" u="none" strike="noStrike" noProof="0" dirty="0">
                          <a:solidFill>
                            <a:srgbClr val="000000"/>
                          </a:solidFill>
                          <a:effectLst/>
                          <a:highlight>
                            <a:srgbClr val="FFFFFF"/>
                          </a:highlight>
                          <a:latin typeface="Times New Roman"/>
                        </a:rPr>
                      </a:b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latin typeface="Times New Roman"/>
                      </a:endParaRPr>
                    </a:p>
                    <a:p>
                      <a:pPr lvl="0" indent="0" algn="l">
                        <a:lnSpc>
                          <a:spcPct val="100000"/>
                        </a:lnSpc>
                        <a:spcBef>
                          <a:spcPts val="0"/>
                        </a:spcBef>
                        <a:spcAft>
                          <a:spcPts val="0"/>
                        </a:spcAft>
                        <a:buClr>
                          <a:srgbClr val="003C71"/>
                        </a:buClr>
                        <a:buNone/>
                      </a:pPr>
                      <a:br>
                        <a:rPr lang="en-US" sz="1100" b="0" i="0" u="none" strike="noStrike" noProof="0" dirty="0">
                          <a:solidFill>
                            <a:srgbClr val="000000"/>
                          </a:solidFill>
                          <a:effectLst/>
                          <a:highlight>
                            <a:srgbClr val="FFFFFF"/>
                          </a:highlight>
                          <a:latin typeface="Times New Roman"/>
                        </a:rPr>
                      </a:br>
                      <a:endParaRPr lang="en-US" sz="1100" b="0" i="0" u="none" strike="noStrike" noProof="0" dirty="0">
                        <a:solidFill>
                          <a:schemeClr val="accent1"/>
                        </a:solidFill>
                        <a:effectLst/>
                        <a:highlight>
                          <a:srgbClr val="FFFFFF"/>
                        </a:highlight>
                        <a:latin typeface="Times New Roman"/>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dirty="0">
                        <a:solidFill>
                          <a:schemeClr val="accent1"/>
                        </a:solidFill>
                        <a:effectLst/>
                        <a:highlight>
                          <a:srgbClr val="FFFFFF"/>
                        </a:highlight>
                        <a:latin typeface="Times New Roman"/>
                      </a:endParaRPr>
                    </a:p>
                    <a:p>
                      <a:pPr lvl="0" algn="l">
                        <a:lnSpc>
                          <a:spcPct val="100000"/>
                        </a:lnSpc>
                        <a:spcBef>
                          <a:spcPts val="0"/>
                        </a:spcBef>
                        <a:spcAft>
                          <a:spcPts val="0"/>
                        </a:spcAft>
                        <a:buNone/>
                      </a:pPr>
                      <a:endParaRPr lang="en-US" sz="1400" b="1" i="0" u="none" strike="noStrike" noProof="0" dirty="0">
                        <a:solidFill>
                          <a:schemeClr val="accent1"/>
                        </a:solidFill>
                        <a:effectLst/>
                        <a:highlight>
                          <a:srgbClr val="FFFFFF"/>
                        </a:highlight>
                      </a:endParaRPr>
                    </a:p>
                    <a:p>
                      <a:pPr marL="0" lvl="0" indent="0">
                        <a:spcBef>
                          <a:spcPts val="0"/>
                        </a:spcBef>
                        <a:spcAft>
                          <a:spcPts val="0"/>
                        </a:spcAft>
                        <a:buClr>
                          <a:srgbClr val="003C71"/>
                        </a:buClr>
                        <a:buNone/>
                      </a:pPr>
                      <a:endParaRPr lang="en-US" dirty="0">
                        <a:solidFill>
                          <a:schemeClr val="accent1"/>
                        </a:solidFill>
                      </a:endParaRPr>
                    </a:p>
                    <a:p>
                      <a:pPr fontAlgn="t"/>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4.FFW.2 Spelling</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combined knowledge of all letter- sound correspondences, syllabication patterns, and morphology (e.g., roots and affixes) to spell accurately.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phoneme-grapheme (sound/symbol) correspondences to decode (read) and encode (spell) grade-level high frequency words with automaticity and accuracy</a:t>
                      </a:r>
                      <a:r>
                        <a:rPr lang="en-US" sz="1100" b="0" i="0" u="none" strike="noStrike" noProof="0" dirty="0">
                          <a:solidFill>
                            <a:schemeClr val="accent1"/>
                          </a:solidFill>
                          <a:effectLst/>
                          <a:highlight>
                            <a:srgbClr val="FFFFFF"/>
                          </a:highlight>
                          <a:latin typeface="+mj-lt"/>
                        </a:rPr>
                        <a:t>.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grade-level high-frequency words, including decodable and irregular words, with automaticity and accuracy.</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indent="0" algn="l">
                        <a:lnSpc>
                          <a:spcPct val="100000"/>
                        </a:lnSpc>
                        <a:spcBef>
                          <a:spcPts val="0"/>
                        </a:spcBef>
                        <a:spcAft>
                          <a:spcPts val="0"/>
                        </a:spcAft>
                        <a:buClr>
                          <a:srgbClr val="003C71"/>
                        </a:buClr>
                        <a:buNone/>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lvl="0" algn="l">
                        <a:lnSpc>
                          <a:spcPct val="100000"/>
                        </a:lnSpc>
                        <a:spcBef>
                          <a:spcPts val="0"/>
                        </a:spcBef>
                        <a:spcAft>
                          <a:spcPts val="0"/>
                        </a:spcAft>
                        <a:buClr>
                          <a:srgbClr val="003C71"/>
                        </a:buClr>
                        <a:buAutoNum type="alphaUcPeriod"/>
                      </a:pPr>
                      <a:endParaRPr lang="en-US" dirty="0">
                        <a:solidFill>
                          <a:schemeClr val="accent1"/>
                        </a:solidFill>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endParaRPr>
                    </a:p>
                    <a:p>
                      <a:pPr lvl="0" indent="0">
                        <a:spcBef>
                          <a:spcPts val="0"/>
                        </a:spcBef>
                        <a:spcAft>
                          <a:spcPts val="0"/>
                        </a:spcAft>
                        <a:buClr>
                          <a:srgbClr val="003C71"/>
                        </a:buClr>
                        <a:buNone/>
                      </a:pPr>
                      <a:endParaRPr lang="en-US" dirty="0">
                        <a:solidFill>
                          <a:schemeClr val="accent1"/>
                        </a:solidFill>
                      </a:endParaRPr>
                    </a:p>
                    <a:p>
                      <a:pPr marL="52070" indent="-287020" rtl="0" fontAlgn="t">
                        <a:spcBef>
                          <a:spcPts val="0"/>
                        </a:spcBef>
                        <a:spcAft>
                          <a:spcPts val="0"/>
                        </a:spcAft>
                      </a:pPr>
                      <a:br>
                        <a:rPr lang="en-US" dirty="0">
                          <a:solidFill>
                            <a:schemeClr val="accent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024821"/>
            <a:ext cx="11446479" cy="95410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p>
          <a:p>
            <a:r>
              <a:rPr lang="en-US" sz="1400" b="1" dirty="0">
                <a:solidFill>
                  <a:schemeClr val="bg1"/>
                </a:solidFill>
                <a:latin typeface="+mj-lt"/>
              </a:rPr>
              <a:t>4.FFW.2 A/B Increased the rigor and provides specification for the spelling expectations for students.</a:t>
            </a:r>
          </a:p>
          <a:p>
            <a:r>
              <a:rPr lang="en-US" sz="1400" dirty="0"/>
              <a:t>. </a:t>
            </a:r>
            <a:endParaRPr lang="en-US" b="1" dirty="0">
              <a:solidFill>
                <a:schemeClr val="bg1"/>
              </a:solidFill>
            </a:endParaRPr>
          </a:p>
        </p:txBody>
      </p:sp>
      <p:pic>
        <p:nvPicPr>
          <p:cNvPr id="3" name="Recorded Sound">
            <a:hlinkClick r:id="" action="ppaction://media"/>
            <a:extLst>
              <a:ext uri="{FF2B5EF4-FFF2-40B4-BE49-F238E27FC236}">
                <a16:creationId xmlns:a16="http://schemas.microsoft.com/office/drawing/2014/main" id="{74DD4C2A-122C-4CA1-8FBC-D609A64FE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9982" y="6313557"/>
            <a:ext cx="406400" cy="406400"/>
          </a:xfrm>
          <a:prstGeom prst="rect">
            <a:avLst/>
          </a:prstGeom>
        </p:spPr>
      </p:pic>
    </p:spTree>
    <p:extLst>
      <p:ext uri="{BB962C8B-B14F-4D97-AF65-F5344CB8AC3E}">
        <p14:creationId xmlns:p14="http://schemas.microsoft.com/office/powerpoint/2010/main" val="332538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dirty="0">
                <a:ea typeface="+mj-lt"/>
                <a:cs typeface="+mj-lt"/>
              </a:rPr>
              <a:t>Agenda</a:t>
            </a:r>
            <a:endParaRPr lang="en-US" dirty="0"/>
          </a:p>
          <a:p>
            <a:endParaRPr lang="en-US" dirty="0"/>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r>
              <a:rPr lang="en-US" sz="3200" dirty="0">
                <a:solidFill>
                  <a:srgbClr val="000000"/>
                </a:solidFill>
                <a:latin typeface="+mj-lt"/>
                <a:cs typeface="Arial"/>
              </a:rPr>
              <a:t>Implementation Timeline</a:t>
            </a:r>
            <a:endParaRPr lang="en-US" sz="3200" dirty="0">
              <a:latin typeface="+mj-lt"/>
              <a:cs typeface="Calibri"/>
            </a:endParaRPr>
          </a:p>
          <a:p>
            <a:r>
              <a:rPr lang="en-US" sz="3200" dirty="0">
                <a:solidFill>
                  <a:srgbClr val="000000"/>
                </a:solidFill>
                <a:latin typeface="+mj-lt"/>
                <a:cs typeface="Arial"/>
              </a:rPr>
              <a:t>Resources Currently Available</a:t>
            </a:r>
            <a:endParaRPr lang="en-US" sz="3200" dirty="0">
              <a:latin typeface="+mj-lt"/>
              <a:cs typeface="Calibri"/>
            </a:endParaRPr>
          </a:p>
          <a:p>
            <a:pPr lvl="1"/>
            <a:r>
              <a:rPr lang="en-US" sz="2800" dirty="0">
                <a:solidFill>
                  <a:srgbClr val="000000"/>
                </a:solidFill>
                <a:latin typeface="+mj-lt"/>
                <a:cs typeface="Arial"/>
              </a:rPr>
              <a:t>Standards</a:t>
            </a:r>
            <a:endParaRPr lang="en-US" sz="2800" dirty="0">
              <a:latin typeface="+mj-lt"/>
              <a:cs typeface="Calibri"/>
            </a:endParaRPr>
          </a:p>
          <a:p>
            <a:pPr lvl="1"/>
            <a:r>
              <a:rPr lang="en-US" sz="2800" dirty="0">
                <a:solidFill>
                  <a:srgbClr val="000000"/>
                </a:solidFill>
                <a:latin typeface="+mj-lt"/>
                <a:cs typeface="Arial"/>
              </a:rPr>
              <a:t>Crosswalk (Summary of Revisions) </a:t>
            </a:r>
            <a:endParaRPr lang="en-US" sz="2800" dirty="0">
              <a:latin typeface="+mj-lt"/>
              <a:cs typeface="Calibri"/>
            </a:endParaRPr>
          </a:p>
          <a:p>
            <a:r>
              <a:rPr lang="en-US" sz="3200" dirty="0">
                <a:solidFill>
                  <a:srgbClr val="000000"/>
                </a:solidFill>
                <a:latin typeface="+mj-lt"/>
                <a:cs typeface="Arial"/>
              </a:rPr>
              <a:t>Comparison of 2017 to 2024 Standards</a:t>
            </a:r>
            <a:endParaRPr lang="en-US" sz="3200" dirty="0">
              <a:latin typeface="+mj-lt"/>
              <a:cs typeface="Calibri"/>
            </a:endParaRPr>
          </a:p>
          <a:p>
            <a:pPr lvl="1"/>
            <a:r>
              <a:rPr lang="en-US" sz="2800" dirty="0">
                <a:solidFill>
                  <a:srgbClr val="000000"/>
                </a:solidFill>
                <a:latin typeface="+mj-lt"/>
                <a:cs typeface="Arial"/>
              </a:rPr>
              <a:t>Strands </a:t>
            </a:r>
            <a:endParaRPr lang="en-US" sz="2800" dirty="0">
              <a:latin typeface="+mj-lt"/>
              <a:cs typeface="Calibri"/>
            </a:endParaRPr>
          </a:p>
          <a:p>
            <a:pPr lvl="1"/>
            <a:r>
              <a:rPr lang="en-US" sz="2800" dirty="0">
                <a:solidFill>
                  <a:srgbClr val="000000"/>
                </a:solidFill>
                <a:latin typeface="+mj-lt"/>
                <a:cs typeface="Arial"/>
              </a:rPr>
              <a:t>Content</a:t>
            </a:r>
            <a:r>
              <a:rPr lang="en-US" sz="2800" dirty="0">
                <a:solidFill>
                  <a:srgbClr val="000000"/>
                </a:solidFill>
                <a:latin typeface="+mj-lt"/>
                <a:ea typeface="+mn-lt"/>
                <a:cs typeface="Arial"/>
              </a:rPr>
              <a:t> </a:t>
            </a:r>
            <a:endParaRPr lang="en-US" sz="2800" dirty="0">
              <a:latin typeface="+mj-lt"/>
              <a:cs typeface="Calibri"/>
            </a:endParaRPr>
          </a:p>
          <a:p>
            <a:endParaRPr lang="en-US" dirty="0"/>
          </a:p>
          <a:p>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6" name="Recorded Sound">
            <a:hlinkClick r:id="" action="ppaction://media"/>
            <a:extLst>
              <a:ext uri="{FF2B5EF4-FFF2-40B4-BE49-F238E27FC236}">
                <a16:creationId xmlns:a16="http://schemas.microsoft.com/office/drawing/2014/main" id="{CA0A3807-4127-410B-94CD-D41BBC6B7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873" y="6356350"/>
            <a:ext cx="406400" cy="4064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30</a:t>
            </a:fld>
            <a:endParaRPr lang="en-US"/>
          </a:p>
        </p:txBody>
      </p:sp>
      <p:pic>
        <p:nvPicPr>
          <p:cNvPr id="5" name="Recorded Sound">
            <a:hlinkClick r:id="" action="ppaction://media"/>
            <a:extLst>
              <a:ext uri="{FF2B5EF4-FFF2-40B4-BE49-F238E27FC236}">
                <a16:creationId xmlns:a16="http://schemas.microsoft.com/office/drawing/2014/main" id="{42E96552-4731-4676-81E9-F4AA9D6A1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272" y="6335712"/>
            <a:ext cx="406400" cy="4064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764573876"/>
              </p:ext>
            </p:extLst>
          </p:nvPr>
        </p:nvGraphicFramePr>
        <p:xfrm>
          <a:off x="386529" y="482545"/>
          <a:ext cx="11452080" cy="5257008"/>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14448">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4860768">
                <a:tc>
                  <a:txBody>
                    <a:bodyPr/>
                    <a:lstStyle/>
                    <a:p>
                      <a:pPr lvl="0" algn="l">
                        <a:lnSpc>
                          <a:spcPct val="100000"/>
                        </a:lnSpc>
                        <a:spcBef>
                          <a:spcPts val="0"/>
                        </a:spcBef>
                        <a:spcAft>
                          <a:spcPts val="0"/>
                        </a:spcAft>
                        <a:buNone/>
                      </a:pPr>
                      <a:r>
                        <a:rPr lang="en-US" sz="1400" b="1" dirty="0">
                          <a:latin typeface="+mj-lt"/>
                        </a:rPr>
                        <a:t>4.7 The student will write in a variety of forms to include narrative, descriptive, opinion, and expository.</a:t>
                      </a:r>
                    </a:p>
                    <a:p>
                      <a:pPr marL="342900" lvl="0" indent="-342900" algn="l">
                        <a:lnSpc>
                          <a:spcPct val="100000"/>
                        </a:lnSpc>
                        <a:spcBef>
                          <a:spcPts val="0"/>
                        </a:spcBef>
                        <a:spcAft>
                          <a:spcPts val="0"/>
                        </a:spcAft>
                        <a:buAutoNum type="alphaLcParenR" startAt="5"/>
                      </a:pPr>
                      <a:r>
                        <a:rPr lang="en-US" sz="1400" dirty="0">
                          <a:latin typeface="+mj-lt"/>
                        </a:rPr>
                        <a:t>Recognize different forms of writing have different patterns of organization. </a:t>
                      </a:r>
                    </a:p>
                    <a:p>
                      <a:pPr marL="0" lvl="0" indent="0" algn="l">
                        <a:lnSpc>
                          <a:spcPct val="100000"/>
                        </a:lnSpc>
                        <a:spcBef>
                          <a:spcPts val="0"/>
                        </a:spcBef>
                        <a:spcAft>
                          <a:spcPts val="0"/>
                        </a:spcAft>
                        <a:buNone/>
                      </a:pPr>
                      <a:r>
                        <a:rPr lang="en-US" sz="1400" dirty="0">
                          <a:latin typeface="+mj-lt"/>
                        </a:rPr>
                        <a:t>j)     Express an opinion about a topic and provide fact-based reasons</a:t>
                      </a:r>
                    </a:p>
                    <a:p>
                      <a:pPr marL="0" lvl="0" indent="0" algn="l">
                        <a:lnSpc>
                          <a:spcPct val="100000"/>
                        </a:lnSpc>
                        <a:spcBef>
                          <a:spcPts val="0"/>
                        </a:spcBef>
                        <a:spcAft>
                          <a:spcPts val="0"/>
                        </a:spcAft>
                        <a:buNone/>
                      </a:pPr>
                      <a:r>
                        <a:rPr lang="en-US" sz="1400" dirty="0">
                          <a:latin typeface="+mj-lt"/>
                        </a:rPr>
                        <a:t>        for support. </a:t>
                      </a: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4.W.1 Modes and Purposes for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Recognize different forms of writing (narrative, expository, and persuasive) have distinctive patterns of organization to support their purpose.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personal or fictional narratives that are logically organized around a problem or experience.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expository texts to examine a topic that develops the focus with facts, details, or other information and uses linking words to connect ideas.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persuasive pieces on topics or texts that express a clear opinion supported by facts, details, and reasons. </a:t>
                      </a:r>
                    </a:p>
                    <a:p>
                      <a:pPr marL="342900" lvl="0" indent="-342900" algn="l">
                        <a:lnSpc>
                          <a:spcPct val="100000"/>
                        </a:lnSpc>
                        <a:spcBef>
                          <a:spcPts val="0"/>
                        </a:spcBef>
                        <a:spcAft>
                          <a:spcPts val="0"/>
                        </a:spcAft>
                        <a:buAutoNum type="alphaUcPeriod"/>
                      </a:pPr>
                      <a:r>
                        <a:rPr lang="en-US" sz="1400" dirty="0">
                          <a:highlight>
                            <a:srgbClr val="FFFFFF"/>
                          </a:highlight>
                          <a:latin typeface="+mj-lt"/>
                        </a:rPr>
                        <a:t>Write in response to text(s) read (including summaries, reflections and descriptions) to demonstrate thinking with details, examples, and other evidence from the text, using linking words to connect ideas.</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2760" y="4993195"/>
            <a:ext cx="11446479" cy="169277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u="sng" dirty="0">
                <a:solidFill>
                  <a:srgbClr val="FFFFFF"/>
                </a:solidFill>
                <a:latin typeface="+mj-lt"/>
                <a:ea typeface="+mn-lt"/>
                <a:cs typeface="+mn-lt"/>
              </a:rPr>
              <a:t>Revisions</a:t>
            </a:r>
            <a:r>
              <a:rPr lang="en-US" sz="1300" b="1" dirty="0">
                <a:solidFill>
                  <a:srgbClr val="FFFFFF"/>
                </a:solidFill>
                <a:latin typeface="+mj-lt"/>
                <a:ea typeface="+mn-lt"/>
                <a:cs typeface="+mn-lt"/>
              </a:rPr>
              <a:t>:</a:t>
            </a:r>
          </a:p>
          <a:p>
            <a:pPr marL="285750" indent="-285750">
              <a:buFont typeface="Arial"/>
              <a:buChar char="•"/>
            </a:pPr>
            <a:r>
              <a:rPr lang="en-US" sz="1300" b="1" dirty="0">
                <a:solidFill>
                  <a:schemeClr val="bg1"/>
                </a:solidFill>
                <a:latin typeface="+mj-lt"/>
              </a:rPr>
              <a:t>4.W.1 A- Increases the rigor by providing specificity around the skills addressed in 4.7e.</a:t>
            </a:r>
            <a:r>
              <a:rPr lang="en-US" sz="1300" b="1" dirty="0">
                <a:solidFill>
                  <a:schemeClr val="bg1"/>
                </a:solidFill>
                <a:ea typeface="+mn-lt"/>
                <a:cs typeface="+mn-lt"/>
              </a:rPr>
              <a:t> </a:t>
            </a:r>
          </a:p>
          <a:p>
            <a:pPr marL="285750" indent="-285750">
              <a:buFont typeface="Arial"/>
              <a:buChar char="•"/>
            </a:pPr>
            <a:r>
              <a:rPr lang="en-US" sz="1300" b="1" dirty="0">
                <a:solidFill>
                  <a:schemeClr val="bg1"/>
                </a:solidFill>
                <a:latin typeface="+mj-lt"/>
              </a:rPr>
              <a:t>4.W.1 B-New standard that specifies organizing personal or fictional narratives using event sequences.</a:t>
            </a:r>
          </a:p>
          <a:p>
            <a:pPr marL="285750" indent="-285750">
              <a:buFont typeface="Arial"/>
              <a:buChar char="•"/>
            </a:pPr>
            <a:r>
              <a:rPr lang="en-US" sz="1300" b="1" dirty="0">
                <a:solidFill>
                  <a:schemeClr val="bg1"/>
                </a:solidFill>
                <a:latin typeface="+mj-lt"/>
              </a:rPr>
              <a:t>4.W.1 C-New standard that specifies writing explanatory texts that develops with facts and details. </a:t>
            </a:r>
          </a:p>
          <a:p>
            <a:pPr marL="285750" indent="-285750">
              <a:buFont typeface="Arial"/>
              <a:buChar char="•"/>
            </a:pPr>
            <a:r>
              <a:rPr lang="en-US" sz="1300" b="1" dirty="0">
                <a:solidFill>
                  <a:schemeClr val="bg1"/>
                </a:solidFill>
                <a:latin typeface="+mj-lt"/>
              </a:rPr>
              <a:t>4.W.1 D- New standard that specifies writing persuasive texts using facts and reasons.  Increases the rigor for the skills addressed in 4.7j in the 2017 Standards.</a:t>
            </a:r>
          </a:p>
          <a:p>
            <a:pPr marL="285750" indent="-285750">
              <a:buFont typeface="Arial"/>
              <a:buChar char="•"/>
            </a:pPr>
            <a:r>
              <a:rPr lang="en-US" sz="1300" b="1" dirty="0">
                <a:solidFill>
                  <a:schemeClr val="bg1"/>
                </a:solidFill>
                <a:latin typeface="+mj-lt"/>
              </a:rPr>
              <a:t>4.W.1 E-New standard that applies writing knowledge to response to what is read/heard; including details from the text for support.</a:t>
            </a:r>
            <a:endParaRPr lang="en-US" sz="1300" b="1" dirty="0">
              <a:solidFill>
                <a:schemeClr val="bg1"/>
              </a:solidFill>
              <a:latin typeface="+mj-lt"/>
              <a:cs typeface="Calibri"/>
            </a:endParaRPr>
          </a:p>
        </p:txBody>
      </p:sp>
      <p:pic>
        <p:nvPicPr>
          <p:cNvPr id="3" name="Recorded Sound">
            <a:hlinkClick r:id="" action="ppaction://media"/>
            <a:extLst>
              <a:ext uri="{FF2B5EF4-FFF2-40B4-BE49-F238E27FC236}">
                <a16:creationId xmlns:a16="http://schemas.microsoft.com/office/drawing/2014/main" id="{3C81D8C7-DC85-4188-ABBE-EC00697B34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358" y="6263402"/>
            <a:ext cx="406400" cy="4064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6393951"/>
              </p:ext>
            </p:extLst>
          </p:nvPr>
        </p:nvGraphicFramePr>
        <p:xfrm>
          <a:off x="353391" y="533054"/>
          <a:ext cx="11452080" cy="469392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88966">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Calibri"/>
                        </a:rPr>
                        <a:t>2024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4.7 The student will write in a variety of forms to include narrative, descriptive, opinion, and expository.</a:t>
                      </a:r>
                      <a:endParaRPr lang="en-US" sz="400" dirty="0">
                        <a:latin typeface="+mj-lt"/>
                      </a:endParaRPr>
                    </a:p>
                    <a:p>
                      <a:pPr marL="342900" lvl="0" indent="-342900" algn="l">
                        <a:lnSpc>
                          <a:spcPct val="100000"/>
                        </a:lnSpc>
                        <a:spcBef>
                          <a:spcPts val="0"/>
                        </a:spcBef>
                        <a:spcAft>
                          <a:spcPts val="0"/>
                        </a:spcAft>
                        <a:buAutoNum type="alphaLcParenR"/>
                      </a:pPr>
                      <a:r>
                        <a:rPr lang="en-US" sz="1400" dirty="0">
                          <a:latin typeface="+mj-lt"/>
                        </a:rPr>
                        <a:t>Engage in writing as a process. </a:t>
                      </a:r>
                    </a:p>
                    <a:p>
                      <a:pPr marL="342900" lvl="0" indent="-342900" algn="l">
                        <a:lnSpc>
                          <a:spcPct val="100000"/>
                        </a:lnSpc>
                        <a:spcBef>
                          <a:spcPts val="0"/>
                        </a:spcBef>
                        <a:spcAft>
                          <a:spcPts val="0"/>
                        </a:spcAft>
                        <a:buAutoNum type="alphaLcParenR"/>
                      </a:pPr>
                      <a:r>
                        <a:rPr lang="en-US" sz="1400" dirty="0">
                          <a:latin typeface="+mj-lt"/>
                        </a:rPr>
                        <a:t>Select audience and purpose. </a:t>
                      </a:r>
                    </a:p>
                    <a:p>
                      <a:pPr marL="342900" lvl="0" indent="-342900" algn="l">
                        <a:lnSpc>
                          <a:spcPct val="100000"/>
                        </a:lnSpc>
                        <a:spcBef>
                          <a:spcPts val="0"/>
                        </a:spcBef>
                        <a:spcAft>
                          <a:spcPts val="0"/>
                        </a:spcAft>
                        <a:buAutoNum type="alphaLcParenR"/>
                      </a:pPr>
                      <a:r>
                        <a:rPr lang="en-US" sz="1400" dirty="0">
                          <a:latin typeface="+mj-lt"/>
                        </a:rPr>
                        <a:t>Narrow the topic.</a:t>
                      </a:r>
                    </a:p>
                    <a:p>
                      <a:pPr marL="0" lvl="0" indent="0" algn="l">
                        <a:lnSpc>
                          <a:spcPct val="100000"/>
                        </a:lnSpc>
                        <a:spcBef>
                          <a:spcPts val="0"/>
                        </a:spcBef>
                        <a:spcAft>
                          <a:spcPts val="0"/>
                        </a:spcAft>
                        <a:buNone/>
                      </a:pPr>
                      <a:r>
                        <a:rPr lang="en-US" sz="1400" dirty="0">
                          <a:latin typeface="+mj-lt"/>
                        </a:rPr>
                        <a:t>f)     Organize writing to convey a central idea. </a:t>
                      </a:r>
                    </a:p>
                    <a:p>
                      <a:pPr marL="342900" lvl="0" indent="-342900" algn="l">
                        <a:lnSpc>
                          <a:spcPct val="100000"/>
                        </a:lnSpc>
                        <a:spcBef>
                          <a:spcPts val="0"/>
                        </a:spcBef>
                        <a:spcAft>
                          <a:spcPts val="0"/>
                        </a:spcAft>
                        <a:buAutoNum type="alphaLcParenR" startAt="7"/>
                      </a:pPr>
                      <a:r>
                        <a:rPr lang="en-US" sz="1400" dirty="0">
                          <a:latin typeface="+mj-lt"/>
                        </a:rPr>
                        <a:t>Write a clear topic sentence focusing on the main idea. </a:t>
                      </a:r>
                    </a:p>
                    <a:p>
                      <a:pPr marL="342900" lvl="0" indent="-342900" algn="l">
                        <a:lnSpc>
                          <a:spcPct val="100000"/>
                        </a:lnSpc>
                        <a:spcBef>
                          <a:spcPts val="0"/>
                        </a:spcBef>
                        <a:spcAft>
                          <a:spcPts val="0"/>
                        </a:spcAft>
                        <a:buAutoNum type="alphaLcParenR" startAt="7"/>
                      </a:pPr>
                      <a:r>
                        <a:rPr lang="en-US" sz="1400" dirty="0">
                          <a:latin typeface="+mj-lt"/>
                        </a:rPr>
                        <a:t>Write related paragraphs on the same topic. </a:t>
                      </a:r>
                    </a:p>
                    <a:p>
                      <a:pPr marL="0" lvl="0" indent="0" algn="l">
                        <a:lnSpc>
                          <a:spcPct val="100000"/>
                        </a:lnSpc>
                        <a:spcBef>
                          <a:spcPts val="0"/>
                        </a:spcBef>
                        <a:spcAft>
                          <a:spcPts val="0"/>
                        </a:spcAft>
                        <a:buNone/>
                      </a:pPr>
                      <a:r>
                        <a:rPr lang="en-US" sz="1400" dirty="0">
                          <a:latin typeface="+mj-lt"/>
                        </a:rPr>
                        <a:t>l)     Utilize elements of style, including word choice and sentence</a:t>
                      </a:r>
                    </a:p>
                    <a:p>
                      <a:pPr marL="0" lvl="0" indent="0" algn="l">
                        <a:lnSpc>
                          <a:spcPct val="100000"/>
                        </a:lnSpc>
                        <a:spcBef>
                          <a:spcPts val="0"/>
                        </a:spcBef>
                        <a:spcAft>
                          <a:spcPts val="0"/>
                        </a:spcAft>
                        <a:buNone/>
                      </a:pPr>
                      <a:r>
                        <a:rPr lang="en-US" sz="1400" dirty="0">
                          <a:latin typeface="+mj-lt"/>
                        </a:rPr>
                        <a:t>        variation.</a:t>
                      </a: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4.W.2 Organization and Composition </a:t>
                      </a:r>
                      <a:endParaRPr lang="en-US" dirty="0"/>
                    </a:p>
                    <a:p>
                      <a:pPr marL="342900" lvl="0" indent="-342900" algn="l">
                        <a:lnSpc>
                          <a:spcPct val="100000"/>
                        </a:lnSpc>
                        <a:spcBef>
                          <a:spcPts val="0"/>
                        </a:spcBef>
                        <a:spcAft>
                          <a:spcPts val="0"/>
                        </a:spcAft>
                        <a:buFont typeface="+mj-lt"/>
                        <a:buAutoNum type="alphaUcPeriod"/>
                      </a:pPr>
                      <a:r>
                        <a:rPr lang="en-US" sz="1400" dirty="0">
                          <a:highlight>
                            <a:srgbClr val="FFFFFF"/>
                          </a:highlight>
                          <a:latin typeface="+mj-lt"/>
                        </a:rPr>
                        <a:t>Engage in writing as a process to compose well developed paragraphs. This includes:</a:t>
                      </a:r>
                    </a:p>
                    <a:p>
                      <a:pPr marL="400050" lvl="0" indent="-400050" algn="l">
                        <a:lnSpc>
                          <a:spcPct val="100000"/>
                        </a:lnSpc>
                        <a:spcBef>
                          <a:spcPts val="0"/>
                        </a:spcBef>
                        <a:spcAft>
                          <a:spcPts val="0"/>
                        </a:spcAft>
                        <a:buFont typeface="+mj-lt"/>
                        <a:buAutoNum type="romanLcPeriod"/>
                      </a:pPr>
                      <a:r>
                        <a:rPr lang="en-US" sz="1400" dirty="0">
                          <a:highlight>
                            <a:srgbClr val="FFFFFF"/>
                          </a:highlight>
                          <a:latin typeface="+mj-lt"/>
                        </a:rPr>
                        <a:t>Providing an introduction that includes a clear topic sentence that connects to the central idea. </a:t>
                      </a:r>
                    </a:p>
                    <a:p>
                      <a:pPr marL="400050" lvl="0" indent="-400050" algn="l">
                        <a:lnSpc>
                          <a:spcPct val="100000"/>
                        </a:lnSpc>
                        <a:spcBef>
                          <a:spcPts val="0"/>
                        </a:spcBef>
                        <a:spcAft>
                          <a:spcPts val="0"/>
                        </a:spcAft>
                        <a:buFont typeface="+mj-lt"/>
                        <a:buAutoNum type="romanLcPeriod"/>
                      </a:pPr>
                      <a:r>
                        <a:rPr lang="en-US" sz="1400" dirty="0">
                          <a:highlight>
                            <a:srgbClr val="FFFFFF"/>
                          </a:highlight>
                          <a:latin typeface="+mj-lt"/>
                        </a:rPr>
                        <a:t>Developing, selecting, and organizing ideas relevant to the topic, purpose, and genre using precise language and topic-specific words and phrases, descriptive details, and sensory language.</a:t>
                      </a:r>
                    </a:p>
                    <a:p>
                      <a:pPr marL="400050" lvl="0" indent="-400050" algn="l">
                        <a:lnSpc>
                          <a:spcPct val="100000"/>
                        </a:lnSpc>
                        <a:spcBef>
                          <a:spcPts val="0"/>
                        </a:spcBef>
                        <a:spcAft>
                          <a:spcPts val="0"/>
                        </a:spcAft>
                        <a:buFont typeface="+mj-lt"/>
                        <a:buAutoNum type="romanLcPeriod"/>
                      </a:pPr>
                      <a:r>
                        <a:rPr lang="en-US" sz="1400" dirty="0">
                          <a:highlight>
                            <a:srgbClr val="FFFFFF"/>
                          </a:highlight>
                          <a:latin typeface="+mj-lt"/>
                        </a:rPr>
                        <a:t>Using transition words and prepositional phrases to vary sentence structure and link sentences. </a:t>
                      </a:r>
                    </a:p>
                    <a:p>
                      <a:pPr marL="400050" lvl="0" indent="-400050" algn="l">
                        <a:lnSpc>
                          <a:spcPct val="100000"/>
                        </a:lnSpc>
                        <a:spcBef>
                          <a:spcPts val="0"/>
                        </a:spcBef>
                        <a:spcAft>
                          <a:spcPts val="0"/>
                        </a:spcAft>
                        <a:buFont typeface="+mj-lt"/>
                        <a:buAutoNum type="romanLcPeriod"/>
                      </a:pPr>
                      <a:r>
                        <a:rPr lang="en-US" sz="1400" dirty="0">
                          <a:highlight>
                            <a:srgbClr val="FFFFFF"/>
                          </a:highlight>
                          <a:latin typeface="+mj-lt"/>
                        </a:rPr>
                        <a:t>Providing a concluding statement or section</a:t>
                      </a:r>
                      <a:endParaRPr lang="en-US" sz="1400" dirty="0">
                        <a:solidFill>
                          <a:schemeClr val="accent1"/>
                        </a:solidFill>
                        <a:latin typeface="+mj-lt"/>
                      </a:endParaRPr>
                    </a:p>
                    <a:p>
                      <a:pPr lvl="0" indent="0" algn="l">
                        <a:lnSpc>
                          <a:spcPct val="100000"/>
                        </a:lnSpc>
                        <a:spcBef>
                          <a:spcPts val="0"/>
                        </a:spcBef>
                        <a:spcAft>
                          <a:spcPts val="0"/>
                        </a:spcAft>
                        <a:buClr>
                          <a:srgbClr val="003C71"/>
                        </a:buClr>
                        <a:buNone/>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bg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063688"/>
            <a:ext cx="11446479" cy="129266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u="sng" dirty="0">
                <a:solidFill>
                  <a:srgbClr val="FFFFFF"/>
                </a:solidFill>
                <a:latin typeface="+mj-lt"/>
                <a:ea typeface="+mn-lt"/>
                <a:cs typeface="+mn-lt"/>
              </a:rPr>
              <a:t>Revisions</a:t>
            </a:r>
            <a:r>
              <a:rPr lang="en-US" sz="1300" b="1" dirty="0">
                <a:solidFill>
                  <a:srgbClr val="FFFFFF"/>
                </a:solidFill>
                <a:latin typeface="+mj-lt"/>
                <a:ea typeface="+mn-lt"/>
                <a:cs typeface="+mn-lt"/>
              </a:rPr>
              <a:t>:</a:t>
            </a:r>
            <a:endParaRPr lang="en-US" sz="1300" dirty="0">
              <a:solidFill>
                <a:schemeClr val="bg1"/>
              </a:solidFill>
              <a:latin typeface="+mj-lt"/>
              <a:ea typeface="+mn-lt"/>
              <a:cs typeface="+mn-lt"/>
            </a:endParaRPr>
          </a:p>
          <a:p>
            <a:pPr marL="285750" indent="-285750">
              <a:buFont typeface="Arial"/>
              <a:buChar char="•"/>
            </a:pPr>
            <a:r>
              <a:rPr lang="en-US" sz="1300" b="1" dirty="0">
                <a:solidFill>
                  <a:schemeClr val="bg1"/>
                </a:solidFill>
                <a:latin typeface="+mj-lt"/>
              </a:rPr>
              <a:t>4.W.2 A-Addresses skills from 4.7 a/h in the 2017 Standards. </a:t>
            </a:r>
          </a:p>
          <a:p>
            <a:pPr marL="285750" indent="-285750">
              <a:buFont typeface="Arial"/>
              <a:buChar char="•"/>
            </a:pPr>
            <a:r>
              <a:rPr lang="en-US" sz="1300" b="1" dirty="0">
                <a:solidFill>
                  <a:schemeClr val="bg1"/>
                </a:solidFill>
                <a:latin typeface="+mj-lt"/>
              </a:rPr>
              <a:t>4.W.2 A </a:t>
            </a:r>
            <a:r>
              <a:rPr lang="en-US" sz="1300" b="1" dirty="0" err="1">
                <a:solidFill>
                  <a:schemeClr val="bg1"/>
                </a:solidFill>
                <a:latin typeface="+mj-lt"/>
              </a:rPr>
              <a:t>i</a:t>
            </a:r>
            <a:r>
              <a:rPr lang="en-US" sz="1300" b="1" dirty="0">
                <a:solidFill>
                  <a:schemeClr val="bg1"/>
                </a:solidFill>
                <a:latin typeface="+mj-lt"/>
              </a:rPr>
              <a:t>- Increases the rigor by providing specificity for the skills addressed in 4.7c/f/g in the 2017 Standards. </a:t>
            </a:r>
          </a:p>
          <a:p>
            <a:pPr marL="285750" indent="-285750">
              <a:buFont typeface="Arial"/>
              <a:buChar char="•"/>
            </a:pPr>
            <a:r>
              <a:rPr lang="en-US" sz="1300" b="1" dirty="0">
                <a:solidFill>
                  <a:schemeClr val="bg1"/>
                </a:solidFill>
                <a:latin typeface="+mj-lt"/>
              </a:rPr>
              <a:t>4.W.2 A ii- Increases the rigor by providing specificity for the skills addressed in 4.7b in the 2017 Standards. </a:t>
            </a:r>
          </a:p>
          <a:p>
            <a:pPr marL="285750" indent="-285750">
              <a:buFont typeface="Arial"/>
              <a:buChar char="•"/>
            </a:pPr>
            <a:r>
              <a:rPr lang="en-US" sz="1300" b="1" dirty="0">
                <a:solidFill>
                  <a:schemeClr val="bg1"/>
                </a:solidFill>
                <a:latin typeface="+mj-lt"/>
              </a:rPr>
              <a:t>4.W.2 A iii- Combines to increases the rigor by providing specificity for the skills addressed in 4.7j/l in the 2017 Standards.</a:t>
            </a:r>
          </a:p>
          <a:p>
            <a:pPr marL="285750" indent="-285750">
              <a:buFont typeface="Arial"/>
              <a:buChar char="•"/>
            </a:pPr>
            <a:r>
              <a:rPr lang="en-US" sz="1300" b="1" dirty="0">
                <a:solidFill>
                  <a:schemeClr val="bg1"/>
                </a:solidFill>
                <a:latin typeface="+mj-lt"/>
              </a:rPr>
              <a:t>4.W.2 A iv- New standard that highlights the importance of providing a concluding statement or section.</a:t>
            </a:r>
          </a:p>
        </p:txBody>
      </p:sp>
      <p:pic>
        <p:nvPicPr>
          <p:cNvPr id="3" name="Recorded Sound">
            <a:hlinkClick r:id="" action="ppaction://media"/>
            <a:extLst>
              <a:ext uri="{FF2B5EF4-FFF2-40B4-BE49-F238E27FC236}">
                <a16:creationId xmlns:a16="http://schemas.microsoft.com/office/drawing/2014/main" id="{F76011B9-982C-417D-86DE-D2B340442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3635" y="6340186"/>
            <a:ext cx="406400" cy="406400"/>
          </a:xfrm>
          <a:prstGeom prst="rect">
            <a:avLst/>
          </a:prstGeom>
        </p:spPr>
      </p:pic>
    </p:spTree>
    <p:extLst>
      <p:ext uri="{BB962C8B-B14F-4D97-AF65-F5344CB8AC3E}">
        <p14:creationId xmlns:p14="http://schemas.microsoft.com/office/powerpoint/2010/main" val="194121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40834493"/>
              </p:ext>
            </p:extLst>
          </p:nvPr>
        </p:nvGraphicFramePr>
        <p:xfrm>
          <a:off x="353391" y="495300"/>
          <a:ext cx="11452080" cy="55473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dirty="0">
                          <a:effectLst/>
                          <a:highlight>
                            <a:srgbClr val="D8D8D8"/>
                          </a:highlight>
                          <a:latin typeface="Calibri"/>
                        </a:rPr>
                        <a:t>2017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4.7 The student will write in a variety of forms to include narrative, descriptive, opinion, and expository.</a:t>
                      </a:r>
                      <a:endParaRPr lang="en-US" sz="800" dirty="0">
                        <a:latin typeface="+mj-lt"/>
                      </a:endParaRPr>
                    </a:p>
                    <a:p>
                      <a:pPr marL="0" lvl="0" indent="0" algn="l">
                        <a:lnSpc>
                          <a:spcPct val="100000"/>
                        </a:lnSpc>
                        <a:spcBef>
                          <a:spcPts val="0"/>
                        </a:spcBef>
                        <a:spcAft>
                          <a:spcPts val="0"/>
                        </a:spcAft>
                        <a:buNone/>
                      </a:pPr>
                      <a:r>
                        <a:rPr lang="en-US" sz="1400" dirty="0" err="1">
                          <a:latin typeface="+mj-lt"/>
                        </a:rPr>
                        <a:t>i</a:t>
                      </a:r>
                      <a:r>
                        <a:rPr lang="en-US" sz="1400" dirty="0">
                          <a:latin typeface="+mj-lt"/>
                        </a:rPr>
                        <a:t>)     Elaborate writing by including details to support the purpose. </a:t>
                      </a:r>
                    </a:p>
                    <a:p>
                      <a:pPr marL="0" lvl="0" indent="0" algn="l">
                        <a:lnSpc>
                          <a:spcPct val="100000"/>
                        </a:lnSpc>
                        <a:spcBef>
                          <a:spcPts val="0"/>
                        </a:spcBef>
                        <a:spcAft>
                          <a:spcPts val="0"/>
                        </a:spcAft>
                        <a:buNone/>
                      </a:pPr>
                      <a:r>
                        <a:rPr lang="en-US" sz="1400" dirty="0">
                          <a:latin typeface="+mj-lt"/>
                        </a:rPr>
                        <a:t>m)   Revise writing for clarity of content using specific vocabulary and</a:t>
                      </a:r>
                    </a:p>
                    <a:p>
                      <a:pPr marL="0" lvl="0" indent="0" algn="l">
                        <a:lnSpc>
                          <a:spcPct val="100000"/>
                        </a:lnSpc>
                        <a:spcBef>
                          <a:spcPts val="0"/>
                        </a:spcBef>
                        <a:spcAft>
                          <a:spcPts val="0"/>
                        </a:spcAft>
                        <a:buNone/>
                      </a:pPr>
                      <a:r>
                        <a:rPr lang="en-US" sz="1400" dirty="0">
                          <a:latin typeface="+mj-lt"/>
                        </a:rPr>
                        <a:t>        information.</a:t>
                      </a:r>
                      <a:endParaRPr lang="en-US" dirty="0">
                        <a:solidFill>
                          <a:schemeClr val="accent1"/>
                        </a:solidFill>
                        <a:latin typeface="+mj-lt"/>
                      </a:endParaRPr>
                    </a:p>
                    <a:p>
                      <a:pPr fontAlgn="t"/>
                      <a:endParaRPr lang="en-US" dirty="0">
                        <a:solidFill>
                          <a:schemeClr val="accent1"/>
                        </a:solidFill>
                        <a:effectLst/>
                        <a:highlight>
                          <a:srgbClr val="FFFFFF"/>
                        </a:highlight>
                        <a:latin typeface="+mj-lt"/>
                      </a:endParaRPr>
                    </a:p>
                    <a:p>
                      <a:pPr lvl="0" algn="l">
                        <a:lnSpc>
                          <a:spcPct val="100000"/>
                        </a:lnSpc>
                        <a:spcBef>
                          <a:spcPts val="0"/>
                        </a:spcBef>
                        <a:spcAft>
                          <a:spcPts val="0"/>
                        </a:spcAft>
                        <a:buNone/>
                      </a:pPr>
                      <a:r>
                        <a:rPr lang="en-US" sz="1400" b="1" kern="1200" dirty="0">
                          <a:solidFill>
                            <a:schemeClr val="dk1"/>
                          </a:solidFill>
                          <a:highlight>
                            <a:srgbClr val="FFFFFF"/>
                          </a:highlight>
                          <a:latin typeface="+mj-lt"/>
                          <a:ea typeface="+mn-ea"/>
                          <a:cs typeface="+mn-cs"/>
                        </a:rPr>
                        <a:t>4.8 The student will self- and peer-edit writing for capitalization, spelling, punctuation, sentence structure, paragraphing, and Standard English. </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subject-verb agreement. </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Eliminate double negatives. </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noun-pronoun agreement. </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commas in series, dates, and addresses.</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Correctly use adjectives and adverbs.</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quotations marks with dialogue.</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correct spelling including common homophones.</a:t>
                      </a:r>
                    </a:p>
                    <a:p>
                      <a:pPr marL="342900" lvl="0" indent="-342900" algn="l">
                        <a:lnSpc>
                          <a:spcPct val="100000"/>
                        </a:lnSpc>
                        <a:spcBef>
                          <a:spcPts val="0"/>
                        </a:spcBef>
                        <a:spcAft>
                          <a:spcPts val="0"/>
                        </a:spcAft>
                        <a:buAutoNum type="alphaLcParenR"/>
                      </a:pPr>
                      <a:r>
                        <a:rPr lang="en-US" sz="1400" kern="1200" dirty="0">
                          <a:solidFill>
                            <a:schemeClr val="dk1"/>
                          </a:solidFill>
                          <a:highlight>
                            <a:srgbClr val="FFFFFF"/>
                          </a:highlight>
                          <a:latin typeface="+mj-lt"/>
                          <a:ea typeface="+mn-ea"/>
                          <a:cs typeface="+mn-cs"/>
                        </a:rPr>
                        <a:t>Use singular possessives.</a:t>
                      </a:r>
                      <a:endParaRPr lang="en-US" sz="1400"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4.W.3 Usage and Mechanics </a:t>
                      </a:r>
                    </a:p>
                    <a:p>
                      <a:pPr marL="342900" lvl="0" indent="-342900" algn="l">
                        <a:lnSpc>
                          <a:spcPct val="100000"/>
                        </a:lnSpc>
                        <a:spcBef>
                          <a:spcPts val="0"/>
                        </a:spcBef>
                        <a:spcAft>
                          <a:spcPts val="0"/>
                        </a:spcAft>
                        <a:buAutoNum type="alphaUcPeriod"/>
                      </a:pPr>
                      <a:r>
                        <a:rPr lang="en-US" sz="1400" dirty="0">
                          <a:highlight>
                            <a:srgbClr val="FFFFFF"/>
                          </a:highlight>
                          <a:latin typeface="+mj-lt"/>
                        </a:rPr>
                        <a:t>With guidance and support from peers and adults, develop and strengthen writing as needed by revising for quality of ideas, organization, sentence fluency, and word choice. </a:t>
                      </a:r>
                    </a:p>
                    <a:p>
                      <a:pPr marL="342900" lvl="0" indent="-342900" algn="l">
                        <a:lnSpc>
                          <a:spcPct val="100000"/>
                        </a:lnSpc>
                        <a:spcBef>
                          <a:spcPts val="0"/>
                        </a:spcBef>
                        <a:spcAft>
                          <a:spcPts val="0"/>
                        </a:spcAft>
                        <a:buAutoNum type="alphaUcPeriod"/>
                      </a:pPr>
                      <a:r>
                        <a:rPr lang="en-US" sz="1400" dirty="0">
                          <a:highlight>
                            <a:srgbClr val="FFFFFF"/>
                          </a:highlight>
                          <a:latin typeface="+mj-lt"/>
                        </a:rPr>
                        <a:t>Self-and peer-edit the writing for capitalization, spelling, punctuation, sentence structure, paragraphing, and Standard English (See Language Usage for grade level expectations).</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5640000"/>
            <a:ext cx="11446479" cy="98488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600" dirty="0">
              <a:latin typeface="+mj-lt"/>
              <a:ea typeface="+mn-lt"/>
              <a:cs typeface="+mn-lt"/>
            </a:endParaRPr>
          </a:p>
          <a:p>
            <a:pPr marL="285750" indent="-285750">
              <a:buFont typeface="Arial"/>
              <a:buChar char="•"/>
            </a:pPr>
            <a:r>
              <a:rPr lang="en-US" sz="1400" b="1" dirty="0">
                <a:solidFill>
                  <a:schemeClr val="bg1"/>
                </a:solidFill>
                <a:latin typeface="+mj-lt"/>
              </a:rPr>
              <a:t>4.W.3 A- Increases the rigor by providing specificity for the skills addressed in 4.7 </a:t>
            </a:r>
            <a:r>
              <a:rPr lang="en-US" sz="1400" b="1" dirty="0" err="1">
                <a:solidFill>
                  <a:schemeClr val="bg1"/>
                </a:solidFill>
                <a:latin typeface="+mj-lt"/>
              </a:rPr>
              <a:t>i</a:t>
            </a:r>
            <a:r>
              <a:rPr lang="en-US" sz="1400" b="1" dirty="0">
                <a:solidFill>
                  <a:schemeClr val="bg1"/>
                </a:solidFill>
                <a:latin typeface="+mj-lt"/>
              </a:rPr>
              <a:t>/m in the 2017 Standards. </a:t>
            </a:r>
          </a:p>
          <a:p>
            <a:pPr marL="285750" indent="-285750">
              <a:buFont typeface="Arial"/>
              <a:buChar char="•"/>
            </a:pPr>
            <a:r>
              <a:rPr lang="en-US" sz="1400" b="1" dirty="0">
                <a:solidFill>
                  <a:schemeClr val="bg1"/>
                </a:solidFill>
                <a:latin typeface="+mj-lt"/>
              </a:rPr>
              <a:t>4.W.3 B- Increases the rigor by providing specificity for the skills addressed in 4.8 in the 2017 Standards.</a:t>
            </a:r>
          </a:p>
          <a:p>
            <a:pPr marL="285750" indent="-285750">
              <a:buFont typeface="Arial"/>
              <a:buChar char="•"/>
            </a:pPr>
            <a:endParaRPr lang="en-US" sz="1600" b="1" dirty="0">
              <a:solidFill>
                <a:schemeClr val="bg1"/>
              </a:solidFill>
              <a:latin typeface="+mj-lt"/>
            </a:endParaRPr>
          </a:p>
        </p:txBody>
      </p:sp>
      <p:pic>
        <p:nvPicPr>
          <p:cNvPr id="3" name="Recorded Sound">
            <a:hlinkClick r:id="" action="ppaction://media"/>
            <a:extLst>
              <a:ext uri="{FF2B5EF4-FFF2-40B4-BE49-F238E27FC236}">
                <a16:creationId xmlns:a16="http://schemas.microsoft.com/office/drawing/2014/main" id="{FFDCC43B-832B-4CF8-95DB-340DEB787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3635" y="6218485"/>
            <a:ext cx="406400" cy="406400"/>
          </a:xfrm>
          <a:prstGeom prst="rect">
            <a:avLst/>
          </a:prstGeom>
        </p:spPr>
      </p:pic>
    </p:spTree>
    <p:extLst>
      <p:ext uri="{BB962C8B-B14F-4D97-AF65-F5344CB8AC3E}">
        <p14:creationId xmlns:p14="http://schemas.microsoft.com/office/powerpoint/2010/main" val="215281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34</a:t>
            </a:fld>
            <a:endParaRPr lang="en-US"/>
          </a:p>
        </p:txBody>
      </p:sp>
      <p:pic>
        <p:nvPicPr>
          <p:cNvPr id="3" name="Recorded Sound">
            <a:hlinkClick r:id="" action="ppaction://media"/>
            <a:extLst>
              <a:ext uri="{FF2B5EF4-FFF2-40B4-BE49-F238E27FC236}">
                <a16:creationId xmlns:a16="http://schemas.microsoft.com/office/drawing/2014/main" id="{C973CBE6-6BE2-470C-B58D-856B702D62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855" y="6315075"/>
            <a:ext cx="406400" cy="4064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682964120"/>
              </p:ext>
            </p:extLst>
          </p:nvPr>
        </p:nvGraphicFramePr>
        <p:xfrm>
          <a:off x="353391" y="496387"/>
          <a:ext cx="11452080" cy="5669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4.8 The student will self- and peer-edit writing for capitalization, spelling, punctuation, sentence structure, paragraphing, and Standard English. </a:t>
                      </a:r>
                    </a:p>
                    <a:p>
                      <a:pPr marL="342900" lvl="0" indent="-342900" algn="l">
                        <a:lnSpc>
                          <a:spcPct val="100000"/>
                        </a:lnSpc>
                        <a:spcBef>
                          <a:spcPts val="0"/>
                        </a:spcBef>
                        <a:spcAft>
                          <a:spcPts val="0"/>
                        </a:spcAft>
                        <a:buAutoNum type="alphaLcParenR"/>
                      </a:pPr>
                      <a:r>
                        <a:rPr lang="en-US" sz="1400" dirty="0">
                          <a:latin typeface="+mj-lt"/>
                        </a:rPr>
                        <a:t>Use subject-verb agreement. </a:t>
                      </a:r>
                    </a:p>
                    <a:p>
                      <a:pPr marL="342900" lvl="0" indent="-342900" algn="l">
                        <a:lnSpc>
                          <a:spcPct val="100000"/>
                        </a:lnSpc>
                        <a:spcBef>
                          <a:spcPts val="0"/>
                        </a:spcBef>
                        <a:spcAft>
                          <a:spcPts val="0"/>
                        </a:spcAft>
                        <a:buAutoNum type="alphaLcParenR"/>
                      </a:pPr>
                      <a:r>
                        <a:rPr lang="en-US" sz="1400" dirty="0">
                          <a:latin typeface="+mj-lt"/>
                        </a:rPr>
                        <a:t>Eliminate double negatives. </a:t>
                      </a:r>
                    </a:p>
                    <a:p>
                      <a:pPr marL="342900" lvl="0" indent="-342900" algn="l">
                        <a:lnSpc>
                          <a:spcPct val="100000"/>
                        </a:lnSpc>
                        <a:spcBef>
                          <a:spcPts val="0"/>
                        </a:spcBef>
                        <a:spcAft>
                          <a:spcPts val="0"/>
                        </a:spcAft>
                        <a:buAutoNum type="alphaLcParenR"/>
                      </a:pPr>
                      <a:r>
                        <a:rPr lang="en-US" sz="1400" dirty="0">
                          <a:latin typeface="+mj-lt"/>
                        </a:rPr>
                        <a:t>Use noun-pronoun agreement. </a:t>
                      </a:r>
                    </a:p>
                    <a:p>
                      <a:pPr marL="342900" lvl="0" indent="-342900" algn="l">
                        <a:lnSpc>
                          <a:spcPct val="100000"/>
                        </a:lnSpc>
                        <a:spcBef>
                          <a:spcPts val="0"/>
                        </a:spcBef>
                        <a:spcAft>
                          <a:spcPts val="0"/>
                        </a:spcAft>
                        <a:buAutoNum type="alphaLcParenR"/>
                      </a:pPr>
                      <a:r>
                        <a:rPr lang="en-US" sz="1400" dirty="0">
                          <a:latin typeface="+mj-lt"/>
                        </a:rPr>
                        <a:t>Use commas in series, dates, and addresses.</a:t>
                      </a:r>
                    </a:p>
                    <a:p>
                      <a:pPr marL="342900" lvl="0" indent="-342900" algn="l">
                        <a:lnSpc>
                          <a:spcPct val="100000"/>
                        </a:lnSpc>
                        <a:spcBef>
                          <a:spcPts val="0"/>
                        </a:spcBef>
                        <a:spcAft>
                          <a:spcPts val="0"/>
                        </a:spcAft>
                        <a:buAutoNum type="alphaLcParenR"/>
                      </a:pPr>
                      <a:r>
                        <a:rPr lang="en-US" sz="1400" dirty="0">
                          <a:latin typeface="+mj-lt"/>
                        </a:rPr>
                        <a:t>Correctly use adjectives and adverbs.</a:t>
                      </a:r>
                    </a:p>
                    <a:p>
                      <a:pPr marL="342900" lvl="0" indent="-342900" algn="l">
                        <a:lnSpc>
                          <a:spcPct val="100000"/>
                        </a:lnSpc>
                        <a:spcBef>
                          <a:spcPts val="0"/>
                        </a:spcBef>
                        <a:spcAft>
                          <a:spcPts val="0"/>
                        </a:spcAft>
                        <a:buAutoNum type="alphaLcParenR"/>
                      </a:pPr>
                      <a:r>
                        <a:rPr lang="en-US" sz="1400" dirty="0">
                          <a:latin typeface="+mj-lt"/>
                        </a:rPr>
                        <a:t>Use quotations marks with dialogue.</a:t>
                      </a:r>
                    </a:p>
                    <a:p>
                      <a:pPr marL="342900" lvl="0" indent="-342900" algn="l">
                        <a:lnSpc>
                          <a:spcPct val="100000"/>
                        </a:lnSpc>
                        <a:spcBef>
                          <a:spcPts val="0"/>
                        </a:spcBef>
                        <a:spcAft>
                          <a:spcPts val="0"/>
                        </a:spcAft>
                        <a:buAutoNum type="alphaLcParenR"/>
                      </a:pPr>
                      <a:r>
                        <a:rPr lang="en-US" sz="1400" dirty="0">
                          <a:latin typeface="+mj-lt"/>
                        </a:rPr>
                        <a:t>Use correct spelling including common homophones.</a:t>
                      </a:r>
                    </a:p>
                    <a:p>
                      <a:pPr marL="342900" lvl="0" indent="-342900" algn="l">
                        <a:lnSpc>
                          <a:spcPct val="100000"/>
                        </a:lnSpc>
                        <a:spcBef>
                          <a:spcPts val="0"/>
                        </a:spcBef>
                        <a:spcAft>
                          <a:spcPts val="0"/>
                        </a:spcAft>
                        <a:buAutoNum type="alphaLcParenR"/>
                      </a:pPr>
                      <a:r>
                        <a:rPr lang="en-US" sz="1400" dirty="0">
                          <a:latin typeface="+mj-lt"/>
                        </a:rPr>
                        <a:t>Use singular possessives.</a:t>
                      </a:r>
                    </a:p>
                    <a:p>
                      <a:pPr marL="342900" lvl="0" indent="-342900" algn="l">
                        <a:lnSpc>
                          <a:spcPct val="100000"/>
                        </a:lnSpc>
                        <a:spcBef>
                          <a:spcPts val="0"/>
                        </a:spcBef>
                        <a:spcAft>
                          <a:spcPts val="0"/>
                        </a:spcAft>
                        <a:buAutoNum type="alphaLcParenR"/>
                      </a:pPr>
                      <a:endParaRPr lang="en-US" sz="1400" b="0" i="0" u="none" strike="noStrike" noProof="0" dirty="0">
                        <a:solidFill>
                          <a:srgbClr val="000000"/>
                        </a:solidFill>
                        <a:latin typeface="+mj-lt"/>
                      </a:endParaRPr>
                    </a:p>
                    <a:p>
                      <a:pPr marL="0" lvl="0" indent="0" algn="l">
                        <a:lnSpc>
                          <a:spcPct val="100000"/>
                        </a:lnSpc>
                        <a:spcBef>
                          <a:spcPts val="0"/>
                        </a:spcBef>
                        <a:spcAft>
                          <a:spcPts val="0"/>
                        </a:spcAft>
                        <a:buNone/>
                      </a:pPr>
                      <a:r>
                        <a:rPr lang="en-US" sz="1400" b="1" i="0" u="none" strike="noStrike" noProof="0" dirty="0">
                          <a:solidFill>
                            <a:srgbClr val="1A4480"/>
                          </a:solidFill>
                          <a:latin typeface="+mj-lt"/>
                        </a:rPr>
                        <a:t>5.8 The student will self-edit and peer-edit writing for capitalization, spelling, punctuation, sentence structure, paragraphing, and Standard English</a:t>
                      </a:r>
                    </a:p>
                    <a:p>
                      <a:pPr marL="0" lvl="0" indent="0" algn="l">
                        <a:lnSpc>
                          <a:spcPct val="100000"/>
                        </a:lnSpc>
                        <a:spcBef>
                          <a:spcPts val="0"/>
                        </a:spcBef>
                        <a:spcAft>
                          <a:spcPts val="0"/>
                        </a:spcAft>
                        <a:buNone/>
                      </a:pPr>
                      <a:r>
                        <a:rPr lang="en-US" sz="1400" b="0" i="0" u="none" strike="noStrike" noProof="0" dirty="0">
                          <a:solidFill>
                            <a:srgbClr val="1A4480"/>
                          </a:solidFill>
                          <a:latin typeface="+mj-lt"/>
                        </a:rPr>
                        <a:t>k)    Use coordinating conjunctions.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sz="1100" b="0" i="0" u="none" strike="noStrike" noProof="0" dirty="0">
                          <a:solidFill>
                            <a:srgbClr val="000000"/>
                          </a:solidFill>
                          <a:latin typeface="+mj-lt"/>
                        </a:rPr>
                      </a:br>
                      <a:endParaRPr lang="en-US" sz="1100" b="0" i="0" u="none" strike="noStrike" noProof="0" dirty="0">
                        <a:solidFill>
                          <a:srgbClr val="000000"/>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4.LU.1 Grammar</a:t>
                      </a:r>
                      <a:endParaRPr lang="en-US" b="1" dirty="0">
                        <a:latin typeface="+mj-lt"/>
                      </a:endParaRPr>
                    </a:p>
                    <a:p>
                      <a:pPr marL="342900" lvl="0" indent="-342900" algn="l">
                        <a:lnSpc>
                          <a:spcPct val="100000"/>
                        </a:lnSpc>
                        <a:spcBef>
                          <a:spcPts val="0"/>
                        </a:spcBef>
                        <a:spcAft>
                          <a:spcPts val="0"/>
                        </a:spcAft>
                        <a:buClr>
                          <a:srgbClr val="003C71"/>
                        </a:buClr>
                        <a:buAutoNum type="alphaUcPeriod"/>
                      </a:pPr>
                      <a:r>
                        <a:rPr lang="en-US" sz="1400" dirty="0">
                          <a:latin typeface="+mj-lt"/>
                        </a:rPr>
                        <a:t>Produce, expand, and rearrange simple and compound sentences, including prepositional phrases, when speaking and writing. </a:t>
                      </a:r>
                    </a:p>
                    <a:p>
                      <a:pPr marL="342900" lvl="0" indent="-342900" algn="l">
                        <a:lnSpc>
                          <a:spcPct val="100000"/>
                        </a:lnSpc>
                        <a:spcBef>
                          <a:spcPts val="0"/>
                        </a:spcBef>
                        <a:spcAft>
                          <a:spcPts val="0"/>
                        </a:spcAft>
                        <a:buClr>
                          <a:srgbClr val="003C71"/>
                        </a:buClr>
                        <a:buAutoNum type="alphaUcPeriod"/>
                      </a:pPr>
                      <a:r>
                        <a:rPr lang="en-US" sz="1400" dirty="0">
                          <a:latin typeface="+mj-lt"/>
                        </a:rPr>
                        <a:t>Use coordinating (e.g., and, but), subordinating (e.g., although, because) conjunctions to join words and phrases in a sentence. </a:t>
                      </a:r>
                    </a:p>
                    <a:p>
                      <a:pPr marL="342900" lvl="0" indent="-342900" algn="l">
                        <a:lnSpc>
                          <a:spcPct val="100000"/>
                        </a:lnSpc>
                        <a:spcBef>
                          <a:spcPts val="0"/>
                        </a:spcBef>
                        <a:spcAft>
                          <a:spcPts val="0"/>
                        </a:spcAft>
                        <a:buClr>
                          <a:srgbClr val="003C71"/>
                        </a:buClr>
                        <a:buAutoNum type="alphaUcPeriod"/>
                      </a:pPr>
                      <a:r>
                        <a:rPr lang="en-US" sz="1400" dirty="0">
                          <a:latin typeface="+mj-lt"/>
                        </a:rPr>
                        <a:t>Use adjectives to compare and describe noun or noun phrases with specificity when speaking and writing. </a:t>
                      </a:r>
                    </a:p>
                    <a:p>
                      <a:pPr marL="342900" lvl="0" indent="-342900" algn="l">
                        <a:lnSpc>
                          <a:spcPct val="100000"/>
                        </a:lnSpc>
                        <a:spcBef>
                          <a:spcPts val="0"/>
                        </a:spcBef>
                        <a:spcAft>
                          <a:spcPts val="0"/>
                        </a:spcAft>
                        <a:buClr>
                          <a:srgbClr val="003C71"/>
                        </a:buClr>
                        <a:buAutoNum type="alphaUcPeriod"/>
                      </a:pPr>
                      <a:r>
                        <a:rPr lang="en-US" sz="1400" dirty="0">
                          <a:latin typeface="+mj-lt"/>
                        </a:rPr>
                        <a:t>Use modal words (e.g., can, may, must) to convey various conditions when speaking and writing. </a:t>
                      </a:r>
                    </a:p>
                    <a:p>
                      <a:pPr marL="342900" lvl="0" indent="-342900" algn="l">
                        <a:lnSpc>
                          <a:spcPct val="100000"/>
                        </a:lnSpc>
                        <a:spcBef>
                          <a:spcPts val="0"/>
                        </a:spcBef>
                        <a:spcAft>
                          <a:spcPts val="0"/>
                        </a:spcAft>
                        <a:buClr>
                          <a:srgbClr val="003C71"/>
                        </a:buClr>
                        <a:buAutoNum type="alphaUcPeriod"/>
                      </a:pPr>
                      <a:r>
                        <a:rPr lang="en-US" sz="1400" dirty="0">
                          <a:latin typeface="+mj-lt"/>
                        </a:rPr>
                        <a:t>Use standard subject-verb agreement when speaking and writing. </a:t>
                      </a:r>
                    </a:p>
                    <a:p>
                      <a:pPr marL="342900" lvl="0" indent="-342900" algn="l">
                        <a:lnSpc>
                          <a:spcPct val="100000"/>
                        </a:lnSpc>
                        <a:spcBef>
                          <a:spcPts val="0"/>
                        </a:spcBef>
                        <a:spcAft>
                          <a:spcPts val="0"/>
                        </a:spcAft>
                        <a:buClr>
                          <a:srgbClr val="003C71"/>
                        </a:buClr>
                        <a:buAutoNum type="alphaUcPeriod"/>
                      </a:pPr>
                      <a:r>
                        <a:rPr lang="en-US" sz="1400" dirty="0">
                          <a:latin typeface="+mj-lt"/>
                        </a:rPr>
                        <a:t>Use standard noun-pronoun agreement when speaking and writing.</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lgn="l">
                        <a:lnSpc>
                          <a:spcPct val="100000"/>
                        </a:lnSpc>
                        <a:spcBef>
                          <a:spcPts val="0"/>
                        </a:spcBef>
                        <a:spcAft>
                          <a:spcPts val="0"/>
                        </a:spcAft>
                        <a:buClr>
                          <a:srgbClr val="003C71"/>
                        </a:buClr>
                        <a:buNone/>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727304"/>
            <a:ext cx="11457211" cy="18158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400" dirty="0">
              <a:latin typeface="+mj-lt"/>
              <a:ea typeface="+mn-lt"/>
              <a:cs typeface="+mn-lt"/>
            </a:endParaRPr>
          </a:p>
          <a:p>
            <a:pPr marL="285750" indent="-285750">
              <a:buFont typeface="Arial"/>
              <a:buChar char="•"/>
            </a:pPr>
            <a:r>
              <a:rPr lang="en-US" sz="1400" b="1" dirty="0">
                <a:solidFill>
                  <a:schemeClr val="bg1"/>
                </a:solidFill>
                <a:latin typeface="+mj-lt"/>
              </a:rPr>
              <a:t>4.LU.1 A- Increases the rigor by providing specificity for the sentence structure students will use. This adds specificity for the skills addressed in 4.8 in the 2017 Standards. </a:t>
            </a:r>
          </a:p>
          <a:p>
            <a:pPr marL="285750" indent="-285750">
              <a:buFont typeface="Arial"/>
              <a:buChar char="•"/>
            </a:pPr>
            <a:r>
              <a:rPr lang="en-US" sz="1400" b="1" dirty="0">
                <a:solidFill>
                  <a:schemeClr val="bg1"/>
                </a:solidFill>
                <a:latin typeface="+mj-lt"/>
              </a:rPr>
              <a:t>4.LU.1B- New standard for grade four, this provide specificity for the skills addressed in 5.8k in the 2017 Standards.</a:t>
            </a:r>
          </a:p>
          <a:p>
            <a:pPr marL="285750" indent="-285750">
              <a:buFont typeface="Arial"/>
              <a:buChar char="•"/>
            </a:pPr>
            <a:r>
              <a:rPr lang="en-US" sz="1400" b="1" dirty="0">
                <a:solidFill>
                  <a:schemeClr val="bg1"/>
                </a:solidFill>
                <a:latin typeface="+mj-lt"/>
              </a:rPr>
              <a:t>4.LU.1 C- Increases the rigor by providing specificity for the skills addressed in 4.8e in the 2017 Standards. </a:t>
            </a:r>
          </a:p>
          <a:p>
            <a:pPr marL="285750" indent="-285750">
              <a:buFont typeface="Arial"/>
              <a:buChar char="•"/>
            </a:pPr>
            <a:r>
              <a:rPr lang="en-US" sz="1400" b="1" dirty="0">
                <a:solidFill>
                  <a:schemeClr val="bg1"/>
                </a:solidFill>
                <a:latin typeface="+mj-lt"/>
              </a:rPr>
              <a:t>4.LU.1 D- New standard for grade four.  This adds specificity for the use of modal words.</a:t>
            </a:r>
          </a:p>
          <a:p>
            <a:pPr marL="285750" indent="-285750">
              <a:buFont typeface="Arial"/>
              <a:buChar char="•"/>
            </a:pPr>
            <a:r>
              <a:rPr lang="en-US" sz="1400" b="1" dirty="0">
                <a:solidFill>
                  <a:schemeClr val="bg1"/>
                </a:solidFill>
                <a:latin typeface="+mj-lt"/>
              </a:rPr>
              <a:t>4.LU.1 E- Addresses skills in 4.8a in the 2017 Standards </a:t>
            </a:r>
          </a:p>
          <a:p>
            <a:pPr marL="285750" indent="-285750">
              <a:buFont typeface="Arial"/>
              <a:buChar char="•"/>
            </a:pPr>
            <a:r>
              <a:rPr lang="en-US" sz="1400" b="1" dirty="0">
                <a:solidFill>
                  <a:schemeClr val="bg1"/>
                </a:solidFill>
                <a:latin typeface="+mj-lt"/>
              </a:rPr>
              <a:t>4.LU.1 F- Addresses skills in 4.8c in the 2017 Standards </a:t>
            </a:r>
            <a:endParaRPr lang="en-US" dirty="0">
              <a:cs typeface="Calibri"/>
            </a:endParaRPr>
          </a:p>
        </p:txBody>
      </p:sp>
      <p:pic>
        <p:nvPicPr>
          <p:cNvPr id="2" name="Recorded Sound">
            <a:hlinkClick r:id="" action="ppaction://media"/>
            <a:extLst>
              <a:ext uri="{FF2B5EF4-FFF2-40B4-BE49-F238E27FC236}">
                <a16:creationId xmlns:a16="http://schemas.microsoft.com/office/drawing/2014/main" id="{41545995-9EB7-4A75-A35E-96D3E473F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9403" y="6335712"/>
            <a:ext cx="406400" cy="4064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724929604"/>
              </p:ext>
            </p:extLst>
          </p:nvPr>
        </p:nvGraphicFramePr>
        <p:xfrm>
          <a:off x="369960" y="519147"/>
          <a:ext cx="11452080" cy="42214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02697">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4.8 The student will self- and peer-edit writing for capitalization, spelling, punctuation, sentence structure, paragraphing, and Standard English. </a:t>
                      </a:r>
                    </a:p>
                    <a:p>
                      <a:pPr marL="342900" lvl="0" indent="-342900" algn="l">
                        <a:lnSpc>
                          <a:spcPct val="100000"/>
                        </a:lnSpc>
                        <a:spcBef>
                          <a:spcPts val="0"/>
                        </a:spcBef>
                        <a:spcAft>
                          <a:spcPts val="0"/>
                        </a:spcAft>
                        <a:buAutoNum type="alphaLcParenR"/>
                      </a:pPr>
                      <a:r>
                        <a:rPr lang="en-US" sz="1400" dirty="0">
                          <a:latin typeface="+mj-lt"/>
                        </a:rPr>
                        <a:t>Use subject-verb agreement. </a:t>
                      </a:r>
                    </a:p>
                    <a:p>
                      <a:pPr marL="342900" lvl="0" indent="-342900" algn="l">
                        <a:lnSpc>
                          <a:spcPct val="100000"/>
                        </a:lnSpc>
                        <a:spcBef>
                          <a:spcPts val="0"/>
                        </a:spcBef>
                        <a:spcAft>
                          <a:spcPts val="0"/>
                        </a:spcAft>
                        <a:buAutoNum type="alphaLcParenR"/>
                      </a:pPr>
                      <a:r>
                        <a:rPr lang="en-US" sz="1400" dirty="0">
                          <a:latin typeface="+mj-lt"/>
                        </a:rPr>
                        <a:t>Eliminate double negatives. </a:t>
                      </a:r>
                    </a:p>
                    <a:p>
                      <a:pPr marL="342900" lvl="0" indent="-342900" algn="l">
                        <a:lnSpc>
                          <a:spcPct val="100000"/>
                        </a:lnSpc>
                        <a:spcBef>
                          <a:spcPts val="0"/>
                        </a:spcBef>
                        <a:spcAft>
                          <a:spcPts val="0"/>
                        </a:spcAft>
                        <a:buAutoNum type="alphaLcParenR"/>
                      </a:pPr>
                      <a:r>
                        <a:rPr lang="en-US" sz="1400" dirty="0">
                          <a:latin typeface="+mj-lt"/>
                        </a:rPr>
                        <a:t>Use noun-pronoun agreement. </a:t>
                      </a:r>
                    </a:p>
                    <a:p>
                      <a:pPr marL="0" lvl="0" indent="0" algn="l">
                        <a:lnSpc>
                          <a:spcPct val="100000"/>
                        </a:lnSpc>
                        <a:spcBef>
                          <a:spcPts val="0"/>
                        </a:spcBef>
                        <a:spcAft>
                          <a:spcPts val="0"/>
                        </a:spcAft>
                        <a:buNone/>
                      </a:pPr>
                      <a:r>
                        <a:rPr lang="en-US" sz="1400" dirty="0">
                          <a:latin typeface="+mj-lt"/>
                        </a:rPr>
                        <a:t>Use commas in series, dates, and addresses.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endParaRPr lang="en-US" sz="1100" b="0" i="0" u="none" strike="noStrike" noProof="0" dirty="0">
                        <a:solidFill>
                          <a:srgbClr val="000000"/>
                        </a:solidFill>
                        <a:latin typeface="+mj-lt"/>
                      </a:endParaRPr>
                    </a:p>
                    <a:p>
                      <a:pPr marL="0" lvl="0" indent="0" algn="l">
                        <a:lnSpc>
                          <a:spcPct val="100000"/>
                        </a:lnSpc>
                        <a:spcBef>
                          <a:spcPts val="0"/>
                        </a:spcBef>
                        <a:spcAft>
                          <a:spcPts val="0"/>
                        </a:spcAft>
                        <a:buNone/>
                      </a:pPr>
                      <a:r>
                        <a:rPr lang="en-US" sz="1400" b="1" dirty="0">
                          <a:latin typeface="+mj-lt"/>
                        </a:rPr>
                        <a:t>3.9 The student will edit writing for capitalization, punctuation, spelling, and Standard English.</a:t>
                      </a:r>
                    </a:p>
                    <a:p>
                      <a:pPr marL="0" lvl="0" indent="0" algn="l">
                        <a:lnSpc>
                          <a:spcPct val="100000"/>
                        </a:lnSpc>
                        <a:spcBef>
                          <a:spcPts val="0"/>
                        </a:spcBef>
                        <a:spcAft>
                          <a:spcPts val="0"/>
                        </a:spcAft>
                        <a:buFont typeface="Arial" panose="020B0604020202020204" pitchFamily="34" charset="0"/>
                        <a:buNone/>
                      </a:pPr>
                      <a:r>
                        <a:rPr lang="en-US" sz="1400" dirty="0">
                          <a:latin typeface="+mj-lt"/>
                        </a:rPr>
                        <a:t>h) Use apostrophes in contractions with pronouns and in possessives.</a:t>
                      </a:r>
                      <a:endParaRPr lang="en-US" sz="1400" b="0" i="0" u="none" strike="noStrike" noProof="0" dirty="0">
                        <a:solidFill>
                          <a:srgbClr val="000000"/>
                        </a:solidFill>
                        <a:latin typeface="+mj-lt"/>
                      </a:endParaRPr>
                    </a:p>
                    <a:p>
                      <a:pPr lvl="0" algn="l">
                        <a:lnSpc>
                          <a:spcPct val="100000"/>
                        </a:lnSpc>
                        <a:spcBef>
                          <a:spcPts val="0"/>
                        </a:spcBef>
                        <a:spcAft>
                          <a:spcPts val="0"/>
                        </a:spcAft>
                        <a:buNone/>
                      </a:pPr>
                      <a:endParaRPr lang="en-US" dirty="0">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4.LU.2 Mechanics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commas in series, dates, addresses, and letters in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commas and quotation marks to indicate dialogue in writing. </a:t>
                      </a:r>
                    </a:p>
                    <a:p>
                      <a:pPr marL="342900" lvl="0" indent="-342900" algn="l">
                        <a:lnSpc>
                          <a:spcPct val="100000"/>
                        </a:lnSpc>
                        <a:spcBef>
                          <a:spcPts val="0"/>
                        </a:spcBef>
                        <a:spcAft>
                          <a:spcPts val="0"/>
                        </a:spcAft>
                        <a:buAutoNum type="alphaUcPeriod"/>
                      </a:pPr>
                      <a:r>
                        <a:rPr lang="en-US" sz="1400" dirty="0">
                          <a:highlight>
                            <a:srgbClr val="FFFFFF"/>
                          </a:highlight>
                          <a:latin typeface="+mj-lt"/>
                        </a:rPr>
                        <a:t>Use apostrophes to form contractions and to show possession in writing.</a:t>
                      </a:r>
                    </a:p>
                    <a:p>
                      <a:pPr marL="342900" lvl="0" indent="-342900" algn="l">
                        <a:lnSpc>
                          <a:spcPct val="100000"/>
                        </a:lnSpc>
                        <a:spcBef>
                          <a:spcPts val="0"/>
                        </a:spcBef>
                        <a:spcAft>
                          <a:spcPts val="0"/>
                        </a:spcAft>
                        <a:buAutoNum type="alphaUcPeriod"/>
                      </a:pPr>
                      <a:r>
                        <a:rPr lang="en-US" sz="1400" dirty="0">
                          <a:highlight>
                            <a:srgbClr val="FFFFFF"/>
                          </a:highlight>
                          <a:latin typeface="+mj-lt"/>
                        </a:rPr>
                        <a:t>Use conventional spelling for high-frequency and other studied words and grade level word analysis knowledge. </a:t>
                      </a:r>
                    </a:p>
                    <a:p>
                      <a:pPr marL="342900" lvl="0" indent="-342900" algn="l">
                        <a:lnSpc>
                          <a:spcPct val="100000"/>
                        </a:lnSpc>
                        <a:spcBef>
                          <a:spcPts val="0"/>
                        </a:spcBef>
                        <a:spcAft>
                          <a:spcPts val="0"/>
                        </a:spcAft>
                        <a:buAutoNum type="alphaUcPeriod"/>
                      </a:pPr>
                      <a:r>
                        <a:rPr lang="en-US" sz="1400" dirty="0">
                          <a:highlight>
                            <a:srgbClr val="FFFFFF"/>
                          </a:highlight>
                          <a:latin typeface="+mj-lt"/>
                        </a:rPr>
                        <a:t>Consult reference materials to check and correct spelling.</a:t>
                      </a: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dirty="0">
                        <a:solidFill>
                          <a:schemeClr val="accent1"/>
                        </a:solidFill>
                        <a:latin typeface="+mj-lt"/>
                      </a:endParaRPr>
                    </a:p>
                    <a:p>
                      <a:pPr lvl="0" indent="0">
                        <a:spcBef>
                          <a:spcPts val="0"/>
                        </a:spcBef>
                        <a:spcAft>
                          <a:spcPts val="0"/>
                        </a:spcAft>
                        <a:buClr>
                          <a:srgbClr val="003C71"/>
                        </a:buClr>
                        <a:buNone/>
                      </a:pPr>
                      <a:endParaRPr lang="en-US" dirty="0">
                        <a:solidFill>
                          <a:schemeClr val="accent1"/>
                        </a:solidFill>
                        <a:latin typeface="+mj-lt"/>
                      </a:endParaRPr>
                    </a:p>
                    <a:p>
                      <a:pPr marL="52070" indent="-287020" rtl="0" fontAlgn="t">
                        <a:spcBef>
                          <a:spcPts val="0"/>
                        </a:spcBef>
                        <a:spcAft>
                          <a:spcPts val="0"/>
                        </a:spcAft>
                      </a:pPr>
                      <a:br>
                        <a:rPr lang="en-US" dirty="0">
                          <a:solidFill>
                            <a:schemeClr val="accent1"/>
                          </a:solidFill>
                          <a:effectLst/>
                          <a:highlight>
                            <a:srgbClr val="FFFFFF"/>
                          </a:highlight>
                          <a:latin typeface="+mj-lt"/>
                        </a:rPr>
                      </a:br>
                      <a:r>
                        <a:rPr lang="en-US" sz="1400" b="1" dirty="0">
                          <a:solidFill>
                            <a:schemeClr val="accent1"/>
                          </a:solidFill>
                          <a:effectLst/>
                          <a:highlight>
                            <a:srgbClr val="FFFFFF"/>
                          </a:highlight>
                          <a:latin typeface="+mj-lt"/>
                        </a:rPr>
                        <a:t> </a:t>
                      </a:r>
                    </a:p>
                    <a:p>
                      <a:pPr marL="52070" indent="-287020" rtl="0" fontAlgn="t">
                        <a:spcBef>
                          <a:spcPts val="0"/>
                        </a:spcBef>
                        <a:spcAft>
                          <a:spcPts val="0"/>
                        </a:spcAft>
                      </a:pP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260" y="4461416"/>
            <a:ext cx="11457211" cy="187743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chemeClr val="bg1"/>
              </a:solidFill>
              <a:latin typeface="+mj-lt"/>
              <a:ea typeface="+mn-lt"/>
              <a:cs typeface="+mn-lt"/>
            </a:endParaRPr>
          </a:p>
          <a:p>
            <a:r>
              <a:rPr lang="en-US" sz="1400" b="1" u="sng" dirty="0">
                <a:solidFill>
                  <a:schemeClr val="bg1"/>
                </a:solidFill>
                <a:latin typeface="+mj-lt"/>
                <a:ea typeface="+mn-lt"/>
                <a:cs typeface="+mn-lt"/>
              </a:rPr>
              <a:t>Revisions</a:t>
            </a:r>
            <a:r>
              <a:rPr lang="en-US" sz="1400" b="1" dirty="0">
                <a:solidFill>
                  <a:schemeClr val="bg1"/>
                </a:solidFill>
                <a:latin typeface="+mj-lt"/>
                <a:ea typeface="+mn-lt"/>
                <a:cs typeface="+mn-lt"/>
              </a:rPr>
              <a:t>:</a:t>
            </a:r>
            <a:endParaRPr lang="en-US" sz="1600" dirty="0">
              <a:solidFill>
                <a:schemeClr val="bg1"/>
              </a:solidFill>
              <a:latin typeface="+mj-lt"/>
              <a:ea typeface="+mn-lt"/>
              <a:cs typeface="+mn-lt"/>
            </a:endParaRPr>
          </a:p>
          <a:p>
            <a:pPr marL="285750" indent="-285750">
              <a:buFont typeface="Arial"/>
              <a:buChar char="•"/>
            </a:pPr>
            <a:r>
              <a:rPr lang="en-US" sz="1400" b="1" dirty="0">
                <a:solidFill>
                  <a:schemeClr val="bg1"/>
                </a:solidFill>
                <a:latin typeface="+mj-lt"/>
              </a:rPr>
              <a:t>4.LU.2 A- Addresses skills in 4.8d in the 2017 Standards </a:t>
            </a:r>
          </a:p>
          <a:p>
            <a:pPr marL="285750" indent="-285750">
              <a:buFont typeface="Arial"/>
              <a:buChar char="•"/>
            </a:pPr>
            <a:r>
              <a:rPr lang="en-US" sz="1400" b="1" dirty="0">
                <a:solidFill>
                  <a:schemeClr val="bg1"/>
                </a:solidFill>
                <a:latin typeface="+mj-lt"/>
              </a:rPr>
              <a:t>4.LU.2 B- Provides specificity for the skills addressed in 4.8f in the 2017 Standards.</a:t>
            </a:r>
          </a:p>
          <a:p>
            <a:pPr marL="285750" indent="-285750">
              <a:buFont typeface="Arial"/>
              <a:buChar char="•"/>
            </a:pPr>
            <a:r>
              <a:rPr lang="en-US" sz="1400" b="1" dirty="0">
                <a:solidFill>
                  <a:schemeClr val="bg1"/>
                </a:solidFill>
                <a:latin typeface="+mj-lt"/>
              </a:rPr>
              <a:t>4.LU.2 C- New standards for grade four.  This addresses the skills from 3.9H in the 2017 Standards.</a:t>
            </a:r>
          </a:p>
          <a:p>
            <a:pPr marL="285750" indent="-285750">
              <a:buFont typeface="Arial"/>
              <a:buChar char="•"/>
            </a:pPr>
            <a:r>
              <a:rPr lang="en-US" sz="1400" b="1" dirty="0">
                <a:solidFill>
                  <a:schemeClr val="bg1"/>
                </a:solidFill>
                <a:latin typeface="+mj-lt"/>
              </a:rPr>
              <a:t>4.LU.2 D- Added to reflect science-based reading research.</a:t>
            </a:r>
          </a:p>
          <a:p>
            <a:pPr marL="285750" indent="-285750">
              <a:buFont typeface="Arial"/>
              <a:buChar char="•"/>
            </a:pPr>
            <a:r>
              <a:rPr lang="en-US" sz="1400" b="1" dirty="0">
                <a:solidFill>
                  <a:schemeClr val="bg1"/>
                </a:solidFill>
                <a:latin typeface="+mj-lt"/>
              </a:rPr>
              <a:t>4.LU.2 E- Added to address the importance of using reference materials to check and correct spelling. </a:t>
            </a:r>
            <a:endParaRPr lang="en-US" b="1" dirty="0">
              <a:solidFill>
                <a:schemeClr val="bg1"/>
              </a:solidFill>
              <a:latin typeface="+mj-lt"/>
            </a:endParaRPr>
          </a:p>
          <a:p>
            <a:pPr>
              <a:buFont typeface="Arial,Sans-Serif"/>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450C3A41-A44E-4ED6-978B-D5752AEBB5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7340" y="6315075"/>
            <a:ext cx="406400" cy="406400"/>
          </a:xfrm>
          <a:prstGeom prst="rect">
            <a:avLst/>
          </a:prstGeom>
        </p:spPr>
      </p:pic>
    </p:spTree>
    <p:extLst>
      <p:ext uri="{BB962C8B-B14F-4D97-AF65-F5344CB8AC3E}">
        <p14:creationId xmlns:p14="http://schemas.microsoft.com/office/powerpoint/2010/main" val="1861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37</a:t>
            </a:fld>
            <a:endParaRPr lang="en-US"/>
          </a:p>
        </p:txBody>
      </p:sp>
      <p:pic>
        <p:nvPicPr>
          <p:cNvPr id="3" name="Recorded Sound">
            <a:hlinkClick r:id="" action="ppaction://media"/>
            <a:extLst>
              <a:ext uri="{FF2B5EF4-FFF2-40B4-BE49-F238E27FC236}">
                <a16:creationId xmlns:a16="http://schemas.microsoft.com/office/drawing/2014/main" id="{C01CE661-BC57-42C8-810B-A494A568D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273" y="6356350"/>
            <a:ext cx="406400" cy="4064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904438325"/>
              </p:ext>
            </p:extLst>
          </p:nvPr>
        </p:nvGraphicFramePr>
        <p:xfrm>
          <a:off x="351380" y="449926"/>
          <a:ext cx="11452080" cy="4907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11357">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4.1 The student will use effective oral communication skills in a variety of settings. </a:t>
                      </a:r>
                    </a:p>
                    <a:p>
                      <a:pPr marL="342900" lvl="0" indent="-342900" algn="l">
                        <a:lnSpc>
                          <a:spcPct val="100000"/>
                        </a:lnSpc>
                        <a:spcBef>
                          <a:spcPts val="0"/>
                        </a:spcBef>
                        <a:spcAft>
                          <a:spcPts val="0"/>
                        </a:spcAft>
                        <a:buAutoNum type="alphaLcParenR"/>
                      </a:pPr>
                      <a:r>
                        <a:rPr lang="en-US" sz="1400" dirty="0">
                          <a:latin typeface="+mj-lt"/>
                        </a:rPr>
                        <a:t>Listen actively and speak using appropriate discussion rules. </a:t>
                      </a:r>
                    </a:p>
                    <a:p>
                      <a:pPr marL="342900" lvl="0" indent="-342900" algn="l">
                        <a:lnSpc>
                          <a:spcPct val="100000"/>
                        </a:lnSpc>
                        <a:spcBef>
                          <a:spcPts val="0"/>
                        </a:spcBef>
                        <a:spcAft>
                          <a:spcPts val="0"/>
                        </a:spcAft>
                        <a:buAutoNum type="alphaLcParenR"/>
                      </a:pPr>
                      <a:r>
                        <a:rPr lang="en-US" sz="1400" dirty="0">
                          <a:latin typeface="+mj-lt"/>
                        </a:rPr>
                        <a:t>Contribute to group discussions across content areas. </a:t>
                      </a:r>
                    </a:p>
                    <a:p>
                      <a:pPr marL="0" lvl="0" indent="0" algn="l">
                        <a:lnSpc>
                          <a:spcPct val="100000"/>
                        </a:lnSpc>
                        <a:spcBef>
                          <a:spcPts val="0"/>
                        </a:spcBef>
                        <a:spcAft>
                          <a:spcPts val="0"/>
                        </a:spcAft>
                        <a:buNone/>
                      </a:pPr>
                      <a:r>
                        <a:rPr lang="en-US" sz="1400" dirty="0">
                          <a:latin typeface="+mj-lt"/>
                        </a:rPr>
                        <a:t>d)    Ask specific questions to gather ideas and opinions from others. </a:t>
                      </a:r>
                    </a:p>
                    <a:p>
                      <a:pPr marL="0" lvl="0" indent="0" algn="l">
                        <a:lnSpc>
                          <a:spcPct val="100000"/>
                        </a:lnSpc>
                        <a:spcBef>
                          <a:spcPts val="0"/>
                        </a:spcBef>
                        <a:spcAft>
                          <a:spcPts val="0"/>
                        </a:spcAft>
                        <a:buNone/>
                      </a:pPr>
                      <a:r>
                        <a:rPr lang="en-US" sz="1400" dirty="0">
                          <a:latin typeface="+mj-lt"/>
                        </a:rPr>
                        <a:t>e)    Use evidence to support opinions and conclusions. </a:t>
                      </a:r>
                    </a:p>
                    <a:p>
                      <a:pPr marL="0" lvl="0" indent="0" algn="l">
                        <a:lnSpc>
                          <a:spcPct val="100000"/>
                        </a:lnSpc>
                        <a:spcBef>
                          <a:spcPts val="0"/>
                        </a:spcBef>
                        <a:spcAft>
                          <a:spcPts val="0"/>
                        </a:spcAft>
                        <a:buNone/>
                      </a:pPr>
                      <a:r>
                        <a:rPr lang="en-US" sz="1400" dirty="0">
                          <a:latin typeface="+mj-lt"/>
                        </a:rPr>
                        <a:t>f)     Connect comments to the remarks of others. </a:t>
                      </a:r>
                    </a:p>
                    <a:p>
                      <a:pPr marL="0" lvl="0" indent="0" algn="l">
                        <a:lnSpc>
                          <a:spcPct val="100000"/>
                        </a:lnSpc>
                        <a:spcBef>
                          <a:spcPts val="0"/>
                        </a:spcBef>
                        <a:spcAft>
                          <a:spcPts val="0"/>
                        </a:spcAft>
                        <a:buNone/>
                      </a:pPr>
                      <a:r>
                        <a:rPr lang="en-US" sz="1400" dirty="0">
                          <a:latin typeface="+mj-lt"/>
                        </a:rPr>
                        <a:t>g)    Use specific vocabulary to communicate ideas.</a:t>
                      </a:r>
                    </a:p>
                    <a:p>
                      <a:pPr marL="0" lvl="0" indent="0" algn="l">
                        <a:lnSpc>
                          <a:spcPct val="100000"/>
                        </a:lnSpc>
                        <a:spcBef>
                          <a:spcPts val="0"/>
                        </a:spcBef>
                        <a:spcAft>
                          <a:spcPts val="0"/>
                        </a:spcAft>
                        <a:buNone/>
                      </a:pPr>
                      <a:r>
                        <a:rPr lang="en-US" sz="1400" dirty="0">
                          <a:latin typeface="+mj-lt"/>
                        </a:rPr>
                        <a:t>h)    Demonstrate the ability to collaborate with diverse teams, while</a:t>
                      </a:r>
                    </a:p>
                    <a:p>
                      <a:pPr marL="0" lvl="0" indent="0" algn="l">
                        <a:lnSpc>
                          <a:spcPct val="100000"/>
                        </a:lnSpc>
                        <a:spcBef>
                          <a:spcPts val="0"/>
                        </a:spcBef>
                        <a:spcAft>
                          <a:spcPts val="0"/>
                        </a:spcAft>
                        <a:buNone/>
                      </a:pPr>
                      <a:r>
                        <a:rPr lang="en-US" sz="1400" dirty="0">
                          <a:latin typeface="+mj-lt"/>
                        </a:rPr>
                        <a:t>        sharing responsibility for the work. </a:t>
                      </a:r>
                    </a:p>
                    <a:p>
                      <a:pPr marL="0" lvl="0" indent="0" algn="l">
                        <a:lnSpc>
                          <a:spcPct val="100000"/>
                        </a:lnSpc>
                        <a:spcBef>
                          <a:spcPts val="0"/>
                        </a:spcBef>
                        <a:spcAft>
                          <a:spcPts val="0"/>
                        </a:spcAft>
                        <a:buNone/>
                      </a:pPr>
                      <a:r>
                        <a:rPr lang="en-US" sz="1400" dirty="0" err="1">
                          <a:latin typeface="+mj-lt"/>
                        </a:rPr>
                        <a:t>i</a:t>
                      </a:r>
                      <a:r>
                        <a:rPr lang="en-US" sz="1400" dirty="0">
                          <a:latin typeface="+mj-lt"/>
                        </a:rPr>
                        <a:t>)     Work respectfully with others and show value for individual contributions.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4.C.1 Communication, Listening, and Collaboration </a:t>
                      </a:r>
                    </a:p>
                    <a:p>
                      <a:pPr marL="342900" lvl="0" indent="-342900" algn="l">
                        <a:lnSpc>
                          <a:spcPct val="100000"/>
                        </a:lnSpc>
                        <a:spcBef>
                          <a:spcPts val="0"/>
                        </a:spcBef>
                        <a:spcAft>
                          <a:spcPts val="0"/>
                        </a:spcAft>
                        <a:buAutoNum type="alphaUcPeriod"/>
                      </a:pPr>
                      <a:r>
                        <a:rPr lang="en-US" sz="1400" dirty="0">
                          <a:highlight>
                            <a:srgbClr val="FFFFFF"/>
                          </a:highlight>
                          <a:latin typeface="+mj-lt"/>
                        </a:rPr>
                        <a:t>Participate in a range of sustained collaborative discussions with diverse partners on grade four topics and texts. This includes: </a:t>
                      </a:r>
                    </a:p>
                    <a:p>
                      <a:pPr marL="400050" lvl="0" indent="-400050" algn="l">
                        <a:lnSpc>
                          <a:spcPct val="100000"/>
                        </a:lnSpc>
                        <a:spcBef>
                          <a:spcPts val="0"/>
                        </a:spcBef>
                        <a:spcAft>
                          <a:spcPts val="0"/>
                        </a:spcAft>
                        <a:buAutoNum type="romanLcPeriod"/>
                      </a:pPr>
                      <a:r>
                        <a:rPr lang="en-US" sz="1400" dirty="0">
                          <a:highlight>
                            <a:srgbClr val="FFFFFF"/>
                          </a:highlight>
                          <a:latin typeface="+mj-lt"/>
                        </a:rPr>
                        <a:t>Listening actively and speaking using agreed upon discussion rules.</a:t>
                      </a:r>
                    </a:p>
                    <a:p>
                      <a:pPr marL="400050" lvl="0" indent="-400050" algn="l">
                        <a:lnSpc>
                          <a:spcPct val="100000"/>
                        </a:lnSpc>
                        <a:spcBef>
                          <a:spcPts val="0"/>
                        </a:spcBef>
                        <a:spcAft>
                          <a:spcPts val="0"/>
                        </a:spcAft>
                        <a:buAutoNum type="romanLcPeriod"/>
                      </a:pPr>
                      <a:r>
                        <a:rPr lang="en-US" sz="1400" dirty="0">
                          <a:highlight>
                            <a:srgbClr val="FFFFFF"/>
                          </a:highlight>
                          <a:latin typeface="+mj-lt"/>
                        </a:rPr>
                        <a:t>Respectfully building on others’ ideas and clearly expressing their own.</a:t>
                      </a:r>
                    </a:p>
                    <a:p>
                      <a:pPr marL="400050" lvl="0" indent="-400050" algn="l">
                        <a:lnSpc>
                          <a:spcPct val="100000"/>
                        </a:lnSpc>
                        <a:spcBef>
                          <a:spcPts val="0"/>
                        </a:spcBef>
                        <a:spcAft>
                          <a:spcPts val="0"/>
                        </a:spcAft>
                        <a:buAutoNum type="romanLcPeriod"/>
                      </a:pPr>
                      <a:r>
                        <a:rPr lang="en-US" sz="1400" dirty="0">
                          <a:highlight>
                            <a:srgbClr val="FFFFFF"/>
                          </a:highlight>
                          <a:latin typeface="+mj-lt"/>
                        </a:rPr>
                        <a:t>Asking and answering specific questions to clarify concepts, share, or follow up on information, make connections, and confirm new understanding(s). </a:t>
                      </a:r>
                    </a:p>
                    <a:p>
                      <a:pPr marL="400050" lvl="0" indent="-400050" algn="l">
                        <a:lnSpc>
                          <a:spcPct val="100000"/>
                        </a:lnSpc>
                        <a:spcBef>
                          <a:spcPts val="0"/>
                        </a:spcBef>
                        <a:spcAft>
                          <a:spcPts val="0"/>
                        </a:spcAft>
                        <a:buAutoNum type="romanLcPeriod"/>
                      </a:pPr>
                      <a:r>
                        <a:rPr lang="en-US" sz="1400" dirty="0">
                          <a:highlight>
                            <a:srgbClr val="FFFFFF"/>
                          </a:highlight>
                          <a:latin typeface="+mj-lt"/>
                        </a:rPr>
                        <a:t>Using evidence, examples, or details to support opinions and conclusions.</a:t>
                      </a:r>
                    </a:p>
                    <a:p>
                      <a:pPr marL="400050" lvl="0" indent="-400050" algn="l">
                        <a:lnSpc>
                          <a:spcPct val="100000"/>
                        </a:lnSpc>
                        <a:spcBef>
                          <a:spcPts val="0"/>
                        </a:spcBef>
                        <a:spcAft>
                          <a:spcPts val="0"/>
                        </a:spcAft>
                        <a:buAutoNum type="romanLcPeriod"/>
                      </a:pPr>
                      <a:r>
                        <a:rPr lang="en-US" sz="1400" dirty="0">
                          <a:highlight>
                            <a:srgbClr val="FFFFFF"/>
                          </a:highlight>
                          <a:latin typeface="+mj-lt"/>
                        </a:rPr>
                        <a:t>Actively engaging throughout the collaboration.</a:t>
                      </a: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4469299"/>
            <a:ext cx="11457211" cy="212365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600" dirty="0">
              <a:latin typeface="+mj-lt"/>
              <a:ea typeface="+mn-lt"/>
              <a:cs typeface="+mn-lt"/>
            </a:endParaRPr>
          </a:p>
          <a:p>
            <a:pPr marL="285750" indent="-285750">
              <a:buFont typeface="Arial"/>
              <a:buChar char="•"/>
            </a:pPr>
            <a:r>
              <a:rPr lang="en-US" sz="1400" b="1" dirty="0">
                <a:solidFill>
                  <a:schemeClr val="bg1"/>
                </a:solidFill>
                <a:latin typeface="+mj-lt"/>
              </a:rPr>
              <a:t>4.C.1 A- Provides specificity for the skills addressed in 4.1 in the 2017 Standards. </a:t>
            </a:r>
          </a:p>
          <a:p>
            <a:pPr marL="285750" indent="-285750">
              <a:buFont typeface="Arial"/>
              <a:buChar char="•"/>
            </a:pPr>
            <a:r>
              <a:rPr lang="en-US" sz="1400" b="1" dirty="0">
                <a:solidFill>
                  <a:schemeClr val="bg1"/>
                </a:solidFill>
                <a:latin typeface="+mj-lt"/>
              </a:rPr>
              <a:t>4.C.1 A </a:t>
            </a:r>
            <a:r>
              <a:rPr lang="en-US" sz="1400" b="1" dirty="0" err="1">
                <a:solidFill>
                  <a:schemeClr val="bg1"/>
                </a:solidFill>
                <a:latin typeface="+mj-lt"/>
              </a:rPr>
              <a:t>i</a:t>
            </a:r>
            <a:r>
              <a:rPr lang="en-US" sz="1400" b="1" dirty="0">
                <a:solidFill>
                  <a:schemeClr val="bg1"/>
                </a:solidFill>
                <a:latin typeface="+mj-lt"/>
              </a:rPr>
              <a:t>- Addresses skills in 4.1 a in the 2017 Standards </a:t>
            </a:r>
          </a:p>
          <a:p>
            <a:pPr marL="285750" indent="-285750">
              <a:buFont typeface="Arial"/>
              <a:buChar char="•"/>
            </a:pPr>
            <a:r>
              <a:rPr lang="en-US" sz="1400" b="1" dirty="0">
                <a:solidFill>
                  <a:schemeClr val="bg1"/>
                </a:solidFill>
                <a:latin typeface="+mj-lt"/>
              </a:rPr>
              <a:t>4.C.1 A ii- Addresses skills in 4.1 f/</a:t>
            </a:r>
            <a:r>
              <a:rPr lang="en-US" sz="1400" b="1" dirty="0" err="1">
                <a:solidFill>
                  <a:schemeClr val="bg1"/>
                </a:solidFill>
                <a:latin typeface="+mj-lt"/>
              </a:rPr>
              <a:t>i</a:t>
            </a:r>
            <a:r>
              <a:rPr lang="en-US" sz="1400" b="1" dirty="0">
                <a:solidFill>
                  <a:schemeClr val="bg1"/>
                </a:solidFill>
                <a:latin typeface="+mj-lt"/>
              </a:rPr>
              <a:t> in the 2017 Standards. </a:t>
            </a:r>
          </a:p>
          <a:p>
            <a:pPr marL="285750" indent="-285750">
              <a:buFont typeface="Arial"/>
              <a:buChar char="•"/>
            </a:pPr>
            <a:r>
              <a:rPr lang="en-US" sz="1400" b="1" dirty="0">
                <a:solidFill>
                  <a:schemeClr val="bg1"/>
                </a:solidFill>
                <a:latin typeface="+mj-lt"/>
              </a:rPr>
              <a:t>4.C.1 A iii- Addresses and adds specificity for the skills addressed in 4.1 d in the 2017 Standards. </a:t>
            </a:r>
          </a:p>
          <a:p>
            <a:pPr marL="285750" indent="-285750">
              <a:buFont typeface="Arial"/>
              <a:buChar char="•"/>
            </a:pPr>
            <a:r>
              <a:rPr lang="en-US" sz="1400" b="1" dirty="0">
                <a:solidFill>
                  <a:schemeClr val="bg1"/>
                </a:solidFill>
                <a:latin typeface="+mj-lt"/>
              </a:rPr>
              <a:t>4.C.1 A iv- Provides specificity for the skills addressed in 4.1 e/g in the 2017 Standards. </a:t>
            </a:r>
          </a:p>
          <a:p>
            <a:pPr marL="285750" indent="-285750">
              <a:buFont typeface="Arial"/>
              <a:buChar char="•"/>
            </a:pPr>
            <a:r>
              <a:rPr lang="en-US" sz="1400" b="1" dirty="0">
                <a:solidFill>
                  <a:schemeClr val="bg1"/>
                </a:solidFill>
                <a:latin typeface="+mj-lt"/>
              </a:rPr>
              <a:t>4.C.1 A v- Combines skills addressed in 4.1 a/h in the 2017 Standards.</a:t>
            </a:r>
            <a:r>
              <a:rPr lang="en-US" sz="1600" dirty="0"/>
              <a:t>.</a:t>
            </a:r>
          </a:p>
          <a:p>
            <a:pPr marL="285750" indent="-285750">
              <a:buFont typeface="Arial"/>
              <a:buChar char="•"/>
            </a:pPr>
            <a:endParaRPr lang="en-US" dirty="0">
              <a:cs typeface="Calibri"/>
            </a:endParaRPr>
          </a:p>
        </p:txBody>
      </p:sp>
      <p:pic>
        <p:nvPicPr>
          <p:cNvPr id="2" name="Recorded Sound">
            <a:hlinkClick r:id="" action="ppaction://media"/>
            <a:extLst>
              <a:ext uri="{FF2B5EF4-FFF2-40B4-BE49-F238E27FC236}">
                <a16:creationId xmlns:a16="http://schemas.microsoft.com/office/drawing/2014/main" id="{3B45125C-97A9-416A-93FB-206D038B3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2230" y="6068398"/>
            <a:ext cx="406400" cy="4064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3028359"/>
              </p:ext>
            </p:extLst>
          </p:nvPr>
        </p:nvGraphicFramePr>
        <p:xfrm>
          <a:off x="351380" y="544443"/>
          <a:ext cx="11452080" cy="45720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Calibri"/>
                        </a:rPr>
                        <a:t>2024 SOL</a:t>
                      </a:r>
                      <a:endParaRPr lang="en-US" dirty="0">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kern="1200" dirty="0">
                          <a:solidFill>
                            <a:schemeClr val="dk1"/>
                          </a:solidFill>
                          <a:latin typeface="+mj-lt"/>
                          <a:ea typeface="+mn-ea"/>
                          <a:cs typeface="+mn-cs"/>
                        </a:rPr>
                        <a:t>4.1 The student will use effective oral communication skills in a variety of settings. </a:t>
                      </a:r>
                    </a:p>
                    <a:p>
                      <a:pPr lvl="0" algn="l">
                        <a:lnSpc>
                          <a:spcPct val="100000"/>
                        </a:lnSpc>
                        <a:spcBef>
                          <a:spcPts val="0"/>
                        </a:spcBef>
                        <a:spcAft>
                          <a:spcPts val="0"/>
                        </a:spcAft>
                        <a:buNone/>
                      </a:pPr>
                      <a:r>
                        <a:rPr lang="en-US" sz="1400" b="0" kern="1200" dirty="0">
                          <a:solidFill>
                            <a:schemeClr val="dk1"/>
                          </a:solidFill>
                          <a:latin typeface="+mj-lt"/>
                          <a:ea typeface="+mn-ea"/>
                          <a:cs typeface="+mn-cs"/>
                        </a:rPr>
                        <a:t>c)     </a:t>
                      </a:r>
                      <a:r>
                        <a:rPr lang="en-US" sz="1400" kern="1200" dirty="0">
                          <a:solidFill>
                            <a:schemeClr val="dk1"/>
                          </a:solidFill>
                          <a:latin typeface="+mj-lt"/>
                          <a:ea typeface="+mn-ea"/>
                          <a:cs typeface="+mn-cs"/>
                        </a:rPr>
                        <a:t>Orally summarize information expressing ideas clearly</a:t>
                      </a:r>
                      <a:r>
                        <a:rPr lang="en-US" sz="1400" kern="1200" dirty="0">
                          <a:solidFill>
                            <a:schemeClr val="dk1"/>
                          </a:solidFill>
                          <a:latin typeface="+mn-lt"/>
                          <a:ea typeface="+mn-ea"/>
                          <a:cs typeface="+mn-cs"/>
                        </a:rPr>
                        <a:t>. </a:t>
                      </a:r>
                    </a:p>
                    <a:p>
                      <a:pPr lvl="0" algn="l">
                        <a:lnSpc>
                          <a:spcPct val="100000"/>
                        </a:lnSpc>
                        <a:spcBef>
                          <a:spcPts val="0"/>
                        </a:spcBef>
                        <a:spcAft>
                          <a:spcPts val="0"/>
                        </a:spcAft>
                        <a:buNone/>
                      </a:pPr>
                      <a:endParaRPr lang="en-US" sz="1400" dirty="0">
                        <a:latin typeface="+mj-lt"/>
                      </a:endParaRPr>
                    </a:p>
                    <a:p>
                      <a:pPr lvl="0" algn="l">
                        <a:lnSpc>
                          <a:spcPct val="100000"/>
                        </a:lnSpc>
                        <a:spcBef>
                          <a:spcPts val="0"/>
                        </a:spcBef>
                        <a:spcAft>
                          <a:spcPts val="0"/>
                        </a:spcAft>
                        <a:buNone/>
                      </a:pPr>
                      <a:r>
                        <a:rPr lang="en-US" sz="1400" b="1" dirty="0">
                          <a:latin typeface="+mj-lt"/>
                        </a:rPr>
                        <a:t>4.2 The student will create and deliver multimodal, interactive presentations. </a:t>
                      </a:r>
                    </a:p>
                    <a:p>
                      <a:pPr lvl="0" algn="l">
                        <a:lnSpc>
                          <a:spcPct val="100000"/>
                        </a:lnSpc>
                        <a:spcBef>
                          <a:spcPts val="0"/>
                        </a:spcBef>
                        <a:spcAft>
                          <a:spcPts val="0"/>
                        </a:spcAft>
                        <a:buNone/>
                      </a:pPr>
                      <a:r>
                        <a:rPr lang="en-US" sz="1400" dirty="0">
                          <a:latin typeface="+mj-lt"/>
                        </a:rPr>
                        <a:t>b)    Speak audibly with appropriate pacing.</a:t>
                      </a:r>
                    </a:p>
                    <a:p>
                      <a:pPr lvl="0" algn="l">
                        <a:lnSpc>
                          <a:spcPct val="100000"/>
                        </a:lnSpc>
                        <a:spcBef>
                          <a:spcPts val="0"/>
                        </a:spcBef>
                        <a:spcAft>
                          <a:spcPts val="0"/>
                        </a:spcAft>
                        <a:buNone/>
                      </a:pPr>
                      <a:r>
                        <a:rPr lang="en-US" sz="1400" dirty="0">
                          <a:latin typeface="+mj-lt"/>
                        </a:rPr>
                        <a:t>c)    Use language and style appropriate to the audience, topic, and</a:t>
                      </a:r>
                    </a:p>
                    <a:p>
                      <a:pPr lvl="0" algn="l">
                        <a:lnSpc>
                          <a:spcPct val="100000"/>
                        </a:lnSpc>
                        <a:spcBef>
                          <a:spcPts val="0"/>
                        </a:spcBef>
                        <a:spcAft>
                          <a:spcPts val="0"/>
                        </a:spcAft>
                        <a:buNone/>
                      </a:pPr>
                      <a:r>
                        <a:rPr lang="en-US" sz="1400" dirty="0">
                          <a:latin typeface="+mj-lt"/>
                        </a:rPr>
                        <a:t>        purpose. </a:t>
                      </a:r>
                    </a:p>
                    <a:p>
                      <a:pPr lvl="0" algn="l">
                        <a:lnSpc>
                          <a:spcPct val="100000"/>
                        </a:lnSpc>
                        <a:spcBef>
                          <a:spcPts val="0"/>
                        </a:spcBef>
                        <a:spcAft>
                          <a:spcPts val="0"/>
                        </a:spcAft>
                        <a:buNone/>
                      </a:pPr>
                      <a:r>
                        <a:rPr lang="en-US" sz="1400" dirty="0">
                          <a:latin typeface="+mj-lt"/>
                        </a:rPr>
                        <a:t>d)    Make eye contact with the audience. </a:t>
                      </a:r>
                    </a:p>
                    <a:p>
                      <a:pPr lvl="0" algn="l">
                        <a:lnSpc>
                          <a:spcPct val="100000"/>
                        </a:lnSpc>
                        <a:spcBef>
                          <a:spcPts val="0"/>
                        </a:spcBef>
                        <a:spcAft>
                          <a:spcPts val="0"/>
                        </a:spcAft>
                        <a:buNone/>
                      </a:pPr>
                      <a:r>
                        <a:rPr lang="en-US" sz="1400" dirty="0">
                          <a:latin typeface="+mj-lt"/>
                        </a:rPr>
                        <a:t>e)    Ask and answer questions to gather or clarify information</a:t>
                      </a:r>
                    </a:p>
                    <a:p>
                      <a:pPr lvl="0" algn="l">
                        <a:lnSpc>
                          <a:spcPct val="100000"/>
                        </a:lnSpc>
                        <a:spcBef>
                          <a:spcPts val="0"/>
                        </a:spcBef>
                        <a:spcAft>
                          <a:spcPts val="0"/>
                        </a:spcAft>
                        <a:buNone/>
                      </a:pPr>
                      <a:r>
                        <a:rPr lang="en-US" sz="1400" dirty="0">
                          <a:latin typeface="+mj-lt"/>
                        </a:rPr>
                        <a:t>       presented orally</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4.C.2 Speaking and Presentation of Ideas</a:t>
                      </a:r>
                    </a:p>
                    <a:p>
                      <a:pPr marL="342900" lvl="0" indent="-342900" algn="l">
                        <a:lnSpc>
                          <a:spcPct val="100000"/>
                        </a:lnSpc>
                        <a:spcBef>
                          <a:spcPts val="0"/>
                        </a:spcBef>
                        <a:spcAft>
                          <a:spcPts val="0"/>
                        </a:spcAft>
                        <a:buAutoNum type="alphaUcPeriod"/>
                      </a:pPr>
                      <a:r>
                        <a:rPr lang="en-US" sz="1400" dirty="0">
                          <a:highlight>
                            <a:srgbClr val="FFFFFF"/>
                          </a:highlight>
                          <a:latin typeface="+mj-lt"/>
                        </a:rPr>
                        <a:t>Report orally on a topic or text, tell a story, or recount an experience in an organized manner. This includes: </a:t>
                      </a:r>
                    </a:p>
                    <a:p>
                      <a:pPr marL="400050" lvl="0" indent="-400050" algn="l">
                        <a:lnSpc>
                          <a:spcPct val="100000"/>
                        </a:lnSpc>
                        <a:spcBef>
                          <a:spcPts val="0"/>
                        </a:spcBef>
                        <a:spcAft>
                          <a:spcPts val="0"/>
                        </a:spcAft>
                        <a:buAutoNum type="romanLcPeriod"/>
                      </a:pPr>
                      <a:r>
                        <a:rPr lang="en-US" sz="1400" dirty="0">
                          <a:highlight>
                            <a:srgbClr val="FFFFFF"/>
                          </a:highlight>
                          <a:latin typeface="+mj-lt"/>
                        </a:rPr>
                        <a:t>Using descriptive details and appropriate facts to support themes or central ideas.</a:t>
                      </a:r>
                    </a:p>
                    <a:p>
                      <a:pPr marL="400050" lvl="0" indent="-400050" algn="l">
                        <a:lnSpc>
                          <a:spcPct val="100000"/>
                        </a:lnSpc>
                        <a:spcBef>
                          <a:spcPts val="0"/>
                        </a:spcBef>
                        <a:spcAft>
                          <a:spcPts val="0"/>
                        </a:spcAft>
                        <a:buAutoNum type="romanLcPeriod"/>
                      </a:pPr>
                      <a:r>
                        <a:rPr lang="en-US" sz="1400" dirty="0">
                          <a:highlight>
                            <a:srgbClr val="FFFFFF"/>
                          </a:highlight>
                          <a:latin typeface="+mj-lt"/>
                        </a:rPr>
                        <a:t>Speaking audibly with appropriate pacing, prosody, and voice level.</a:t>
                      </a:r>
                      <a:endParaRPr lang="en-US" sz="1400" dirty="0">
                        <a:solidFill>
                          <a:schemeClr val="accent1"/>
                        </a:solidFill>
                        <a:highlight>
                          <a:srgbClr val="FFFFFF"/>
                        </a:highlight>
                        <a:latin typeface="+mj-lt"/>
                      </a:endParaRPr>
                    </a:p>
                    <a:p>
                      <a:pPr lvl="0" indent="0" algn="l">
                        <a:lnSpc>
                          <a:spcPct val="100000"/>
                        </a:lnSpc>
                        <a:spcBef>
                          <a:spcPts val="0"/>
                        </a:spcBef>
                        <a:spcAft>
                          <a:spcPts val="0"/>
                        </a:spcAft>
                        <a:buNone/>
                      </a:pPr>
                      <a:r>
                        <a:rPr lang="en-US" sz="1400" dirty="0">
                          <a:highlight>
                            <a:srgbClr val="FFFFFF"/>
                          </a:highlight>
                          <a:latin typeface="+mj-lt"/>
                        </a:rPr>
                        <a:t>iii.     Using language (formal or informal) and style as appropriate to </a:t>
                      </a:r>
                    </a:p>
                    <a:p>
                      <a:pPr lvl="0" indent="0" algn="l">
                        <a:lnSpc>
                          <a:spcPct val="100000"/>
                        </a:lnSpc>
                        <a:spcBef>
                          <a:spcPts val="0"/>
                        </a:spcBef>
                        <a:spcAft>
                          <a:spcPts val="0"/>
                        </a:spcAft>
                        <a:buNone/>
                      </a:pPr>
                      <a:r>
                        <a:rPr lang="en-US" sz="1400" dirty="0">
                          <a:highlight>
                            <a:srgbClr val="FFFFFF"/>
                          </a:highlight>
                          <a:latin typeface="+mj-lt"/>
                        </a:rPr>
                        <a:t>          the audience, topic, or purpose. </a:t>
                      </a:r>
                    </a:p>
                    <a:p>
                      <a:pPr lvl="0" indent="0" algn="l">
                        <a:lnSpc>
                          <a:spcPct val="100000"/>
                        </a:lnSpc>
                        <a:spcBef>
                          <a:spcPts val="0"/>
                        </a:spcBef>
                        <a:spcAft>
                          <a:spcPts val="0"/>
                        </a:spcAft>
                        <a:buNone/>
                      </a:pPr>
                      <a:r>
                        <a:rPr lang="en-US" sz="1400" dirty="0">
                          <a:highlight>
                            <a:srgbClr val="FFFFFF"/>
                          </a:highlight>
                          <a:latin typeface="+mj-lt"/>
                        </a:rPr>
                        <a:t>iv.      Encouraging audience participation through planned interactions</a:t>
                      </a:r>
                    </a:p>
                    <a:p>
                      <a:pPr lvl="0" indent="0" algn="l">
                        <a:lnSpc>
                          <a:spcPct val="100000"/>
                        </a:lnSpc>
                        <a:spcBef>
                          <a:spcPts val="0"/>
                        </a:spcBef>
                        <a:spcAft>
                          <a:spcPts val="0"/>
                        </a:spcAft>
                        <a:buNone/>
                      </a:pPr>
                      <a:r>
                        <a:rPr lang="en-US" sz="1400" dirty="0">
                          <a:highlight>
                            <a:srgbClr val="FFFFFF"/>
                          </a:highlight>
                          <a:latin typeface="+mj-lt"/>
                        </a:rPr>
                        <a:t>          (e.g., questioning, discussion, gathered responses, and </a:t>
                      </a:r>
                    </a:p>
                    <a:p>
                      <a:pPr lvl="0" indent="0" algn="l">
                        <a:lnSpc>
                          <a:spcPct val="100000"/>
                        </a:lnSpc>
                        <a:spcBef>
                          <a:spcPts val="0"/>
                        </a:spcBef>
                        <a:spcAft>
                          <a:spcPts val="0"/>
                        </a:spcAft>
                        <a:buNone/>
                      </a:pPr>
                      <a:r>
                        <a:rPr lang="en-US" sz="1400" dirty="0">
                          <a:highlight>
                            <a:srgbClr val="FFFFFF"/>
                          </a:highlight>
                          <a:latin typeface="+mj-lt"/>
                        </a:rPr>
                        <a:t>          movement).</a:t>
                      </a:r>
                    </a:p>
                    <a:p>
                      <a:pPr lvl="0" indent="0" algn="l">
                        <a:lnSpc>
                          <a:spcPct val="100000"/>
                        </a:lnSpc>
                        <a:spcBef>
                          <a:spcPts val="0"/>
                        </a:spcBef>
                        <a:spcAft>
                          <a:spcPts val="0"/>
                        </a:spcAft>
                        <a:buNone/>
                      </a:pPr>
                      <a:endParaRPr lang="en-US" sz="1400" dirty="0">
                        <a:solidFill>
                          <a:schemeClr val="accent1"/>
                        </a:solidFill>
                        <a:highlight>
                          <a:srgbClr val="FFFFFF"/>
                        </a:highlight>
                        <a:latin typeface="+mj-lt"/>
                      </a:endParaRPr>
                    </a:p>
                    <a:p>
                      <a:pPr lvl="0" indent="0" algn="l">
                        <a:lnSpc>
                          <a:spcPct val="100000"/>
                        </a:lnSpc>
                        <a:spcBef>
                          <a:spcPts val="0"/>
                        </a:spcBef>
                        <a:spcAft>
                          <a:spcPts val="0"/>
                        </a:spcAft>
                        <a:buNone/>
                      </a:pPr>
                      <a:endParaRPr lang="en-US" sz="1400" dirty="0">
                        <a:solidFill>
                          <a:schemeClr val="accent1"/>
                        </a:solidFill>
                        <a:highlight>
                          <a:srgbClr val="FFFFFF"/>
                        </a:highlight>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4207393"/>
            <a:ext cx="11457211" cy="2031325"/>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600" dirty="0">
              <a:latin typeface="+mj-lt"/>
              <a:ea typeface="+mn-lt"/>
              <a:cs typeface="+mn-lt"/>
            </a:endParaRPr>
          </a:p>
          <a:p>
            <a:pPr marL="285750" indent="-285750">
              <a:buFont typeface="Arial"/>
              <a:buChar char="•"/>
            </a:pPr>
            <a:r>
              <a:rPr lang="en-US" sz="1400" b="1" dirty="0">
                <a:solidFill>
                  <a:schemeClr val="bg1"/>
                </a:solidFill>
                <a:latin typeface="+mj-lt"/>
              </a:rPr>
              <a:t>4.C.2 A- Provides specificity for the skills addressed in 4.1c </a:t>
            </a:r>
          </a:p>
          <a:p>
            <a:pPr marL="285750" indent="-285750">
              <a:buFont typeface="Arial" panose="020B0604020202020204" pitchFamily="34" charset="0"/>
              <a:buChar char="•"/>
            </a:pPr>
            <a:r>
              <a:rPr lang="en-US" sz="1400" b="1" dirty="0">
                <a:solidFill>
                  <a:schemeClr val="bg1"/>
                </a:solidFill>
                <a:latin typeface="+mj-lt"/>
              </a:rPr>
              <a:t>4.C.2 A </a:t>
            </a:r>
            <a:r>
              <a:rPr lang="en-US" sz="1400" b="1" dirty="0" err="1">
                <a:solidFill>
                  <a:schemeClr val="bg1"/>
                </a:solidFill>
                <a:latin typeface="+mj-lt"/>
              </a:rPr>
              <a:t>i</a:t>
            </a:r>
            <a:r>
              <a:rPr lang="en-US" sz="1400" b="1" dirty="0">
                <a:solidFill>
                  <a:schemeClr val="bg1"/>
                </a:solidFill>
                <a:latin typeface="+mj-lt"/>
              </a:rPr>
              <a:t>- Increases the rigor by expanding and providing specificity for the skills addressed in 4.1e in the 2017 Standards. </a:t>
            </a:r>
          </a:p>
          <a:p>
            <a:pPr marL="285750" indent="-285750">
              <a:buFont typeface="Arial" panose="020B0604020202020204" pitchFamily="34" charset="0"/>
              <a:buChar char="•"/>
            </a:pPr>
            <a:r>
              <a:rPr lang="en-US" sz="1400" b="1" dirty="0">
                <a:solidFill>
                  <a:schemeClr val="bg1"/>
                </a:solidFill>
                <a:latin typeface="+mj-lt"/>
              </a:rPr>
              <a:t>4.C.2 A ii- Provides specificity for the skills addressed in 4.2b in the 2017 Standards.</a:t>
            </a:r>
          </a:p>
          <a:p>
            <a:pPr marL="285750" indent="-285750">
              <a:buFont typeface="Arial" panose="020B0604020202020204" pitchFamily="34" charset="0"/>
              <a:buChar char="•"/>
            </a:pPr>
            <a:r>
              <a:rPr lang="en-US" sz="1400" b="1" dirty="0">
                <a:solidFill>
                  <a:schemeClr val="bg1"/>
                </a:solidFill>
                <a:latin typeface="+mj-lt"/>
              </a:rPr>
              <a:t>4.C.2 A iii- Provides specificity for the skills addressed in 4.2c in the 2017 Standard. </a:t>
            </a:r>
          </a:p>
          <a:p>
            <a:pPr marL="285750" indent="-285750">
              <a:buFont typeface="Arial" panose="020B0604020202020204" pitchFamily="34" charset="0"/>
              <a:buChar char="•"/>
            </a:pPr>
            <a:r>
              <a:rPr lang="en-US" sz="1400" b="1" dirty="0">
                <a:solidFill>
                  <a:schemeClr val="bg1"/>
                </a:solidFill>
                <a:latin typeface="+mj-lt"/>
              </a:rPr>
              <a:t>4.C.2 A iv- Combines and provides specificity for the skills addressed in 4.2d/e in the 2017 Standards. </a:t>
            </a:r>
          </a:p>
          <a:p>
            <a:pPr marL="285750" indent="-285750">
              <a:buFont typeface="Arial" panose="020B0604020202020204" pitchFamily="34" charset="0"/>
              <a:buChar char="•"/>
            </a:pPr>
            <a:endParaRPr lang="en-US" sz="1400" b="1" dirty="0">
              <a:solidFill>
                <a:schemeClr val="bg1"/>
              </a:solidFill>
              <a:latin typeface="+mj-lt"/>
              <a:cs typeface="Calibri"/>
            </a:endParaRPr>
          </a:p>
        </p:txBody>
      </p:sp>
      <p:pic>
        <p:nvPicPr>
          <p:cNvPr id="2" name="Recorded Sound">
            <a:hlinkClick r:id="" action="ppaction://media"/>
            <a:extLst>
              <a:ext uri="{FF2B5EF4-FFF2-40B4-BE49-F238E27FC236}">
                <a16:creationId xmlns:a16="http://schemas.microsoft.com/office/drawing/2014/main" id="{6D79DDFC-B8D9-4D08-9BD9-BC6FF3943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2255" y="5938982"/>
            <a:ext cx="406400" cy="406400"/>
          </a:xfrm>
          <a:prstGeom prst="rect">
            <a:avLst/>
          </a:prstGeom>
        </p:spPr>
      </p:pic>
    </p:spTree>
    <p:extLst>
      <p:ext uri="{BB962C8B-B14F-4D97-AF65-F5344CB8AC3E}">
        <p14:creationId xmlns:p14="http://schemas.microsoft.com/office/powerpoint/2010/main" val="20151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dirty="0">
                <a:ea typeface="+mj-lt"/>
                <a:cs typeface="+mj-lt"/>
              </a:rPr>
              <a:t>Implementation Timeline</a:t>
            </a:r>
            <a:endParaRPr lang="en-US" dirty="0"/>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2774215624"/>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dirty="0">
                          <a:effectLst/>
                          <a:highlight>
                            <a:srgbClr val="D0D0EF"/>
                          </a:highlight>
                          <a:latin typeface="+mj-lt"/>
                        </a:rPr>
                        <a:t>2024 Spring </a:t>
                      </a:r>
                      <a:endParaRPr lang="en-US" dirty="0">
                        <a:effectLst/>
                        <a:highlight>
                          <a:srgbClr val="D0D0EF"/>
                        </a:highlight>
                        <a:latin typeface="+mj-lt"/>
                      </a:endParaRPr>
                    </a:p>
                    <a:p>
                      <a:pPr rtl="0" fontAlgn="ctr">
                        <a:spcBef>
                          <a:spcPts val="0"/>
                        </a:spcBef>
                        <a:spcAft>
                          <a:spcPts val="0"/>
                        </a:spcAft>
                      </a:pPr>
                      <a:r>
                        <a:rPr lang="en-US" sz="2000" dirty="0">
                          <a:effectLst/>
                          <a:highlight>
                            <a:srgbClr val="D0D0EF"/>
                          </a:highlight>
                          <a:latin typeface="+mj-lt"/>
                        </a:rPr>
                        <a:t>VDOE staff and teams of teachers and specialists develop and provide support documents around the 2024 Standards, including a crosswalk between the 2017 and 2024 Standards and an Understanding the Standards document for each grade level K-12.  </a:t>
                      </a:r>
                      <a:endParaRPr lang="en-US" dirty="0">
                        <a:effectLst/>
                        <a:highlight>
                          <a:srgbClr val="D0D0EF"/>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mj-lt"/>
                        </a:rPr>
                        <a:t>2024 Summer </a:t>
                      </a:r>
                      <a:endParaRPr lang="en-US">
                        <a:effectLst/>
                        <a:highlight>
                          <a:srgbClr val="FFFF99"/>
                        </a:highlight>
                        <a:latin typeface="+mj-lt"/>
                      </a:endParaRPr>
                    </a:p>
                    <a:p>
                      <a:pPr rtl="0" fontAlgn="ctr">
                        <a:spcBef>
                          <a:spcPts val="0"/>
                        </a:spcBef>
                        <a:spcAft>
                          <a:spcPts val="0"/>
                        </a:spcAft>
                      </a:pPr>
                      <a:r>
                        <a:rPr lang="en-US" sz="2000">
                          <a:effectLst/>
                          <a:highlight>
                            <a:srgbClr val="FFFF99"/>
                          </a:highlight>
                          <a:latin typeface="+mj-lt"/>
                        </a:rPr>
                        <a:t>VDOE staff will support divisions with professional learning through symposiums across the Commonwealth.  </a:t>
                      </a:r>
                      <a:endParaRPr lang="en-US">
                        <a:effectLst/>
                        <a:highlight>
                          <a:srgbClr val="FFFF99"/>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dirty="0">
                          <a:effectLst/>
                          <a:highlight>
                            <a:srgbClr val="CAE8AA"/>
                          </a:highlight>
                          <a:latin typeface="+mj-lt"/>
                        </a:rPr>
                        <a:t>2024-2025 School Year </a:t>
                      </a:r>
                      <a:endParaRPr lang="en-US" dirty="0">
                        <a:effectLst/>
                        <a:highlight>
                          <a:srgbClr val="CAE8AA"/>
                        </a:highlight>
                        <a:latin typeface="+mj-lt"/>
                      </a:endParaRPr>
                    </a:p>
                    <a:p>
                      <a:pPr rtl="0" fontAlgn="ctr">
                        <a:spcBef>
                          <a:spcPts val="0"/>
                        </a:spcBef>
                        <a:spcAft>
                          <a:spcPts val="0"/>
                        </a:spcAft>
                      </a:pPr>
                      <a:r>
                        <a:rPr lang="en-US" sz="2000" dirty="0">
                          <a:effectLst/>
                          <a:highlight>
                            <a:srgbClr val="CAE8AA"/>
                          </a:highlight>
                          <a:latin typeface="+mj-lt"/>
                        </a:rPr>
                        <a:t>Instruction aligns fully to the 2024 </a:t>
                      </a:r>
                      <a:r>
                        <a:rPr lang="en-US" sz="2000" i="1" dirty="0">
                          <a:effectLst/>
                          <a:highlight>
                            <a:srgbClr val="CAE8AA"/>
                          </a:highlight>
                          <a:latin typeface="+mj-lt"/>
                        </a:rPr>
                        <a:t>English Standards of Learning. </a:t>
                      </a:r>
                      <a:r>
                        <a:rPr lang="en-US" sz="2000" dirty="0">
                          <a:effectLst/>
                          <a:highlight>
                            <a:srgbClr val="CAE8AA"/>
                          </a:highlight>
                          <a:latin typeface="+mj-lt"/>
                        </a:rPr>
                        <a:t>The VDOE continues to develop resources aligned to the 2024 </a:t>
                      </a:r>
                      <a:r>
                        <a:rPr lang="en-US" sz="2000" i="1" dirty="0">
                          <a:effectLst/>
                          <a:highlight>
                            <a:srgbClr val="CAE8AA"/>
                          </a:highlight>
                          <a:latin typeface="+mj-lt"/>
                        </a:rPr>
                        <a:t>English Standards of Learning</a:t>
                      </a:r>
                      <a:r>
                        <a:rPr lang="en-US" sz="2000" dirty="0">
                          <a:effectLst/>
                          <a:highlight>
                            <a:srgbClr val="CAE8AA"/>
                          </a:highlight>
                          <a:latin typeface="+mj-lt"/>
                        </a:rPr>
                        <a:t> and provide professional learning opportunities to school divisions.  </a:t>
                      </a:r>
                      <a:endParaRPr lang="en-US" dirty="0">
                        <a:effectLst/>
                        <a:highlight>
                          <a:srgbClr val="CAE8AA"/>
                        </a:highlight>
                        <a:latin typeface="+mj-lt"/>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5" name="Recorded Sound">
            <a:hlinkClick r:id="" action="ppaction://media"/>
            <a:extLst>
              <a:ext uri="{FF2B5EF4-FFF2-40B4-BE49-F238E27FC236}">
                <a16:creationId xmlns:a16="http://schemas.microsoft.com/office/drawing/2014/main" id="{F0FBE439-0A16-42E6-91A3-C45AF90EA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3091" y="6335712"/>
            <a:ext cx="406400" cy="4064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690638894"/>
              </p:ext>
            </p:extLst>
          </p:nvPr>
        </p:nvGraphicFramePr>
        <p:xfrm>
          <a:off x="351380" y="544443"/>
          <a:ext cx="11452080" cy="6202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kern="1200" dirty="0">
                          <a:solidFill>
                            <a:schemeClr val="dk1"/>
                          </a:solidFill>
                          <a:latin typeface="+mj-lt"/>
                          <a:ea typeface="+mn-ea"/>
                          <a:cs typeface="+mn-cs"/>
                        </a:rPr>
                        <a:t>4.2 The student will create and deliver multimodal, interactive presentations. </a:t>
                      </a:r>
                    </a:p>
                    <a:p>
                      <a:pPr lvl="0" algn="l">
                        <a:lnSpc>
                          <a:spcPct val="100000"/>
                        </a:lnSpc>
                        <a:spcBef>
                          <a:spcPts val="0"/>
                        </a:spcBef>
                        <a:spcAft>
                          <a:spcPts val="0"/>
                        </a:spcAft>
                        <a:buNone/>
                      </a:pPr>
                      <a:r>
                        <a:rPr lang="en-US" sz="1400" b="0" kern="1200" dirty="0">
                          <a:solidFill>
                            <a:schemeClr val="dk1"/>
                          </a:solidFill>
                          <a:latin typeface="+mj-lt"/>
                          <a:ea typeface="+mn-ea"/>
                          <a:cs typeface="+mn-cs"/>
                        </a:rPr>
                        <a:t>a)    Locate organize, and analyze information from a variety of</a:t>
                      </a:r>
                    </a:p>
                    <a:p>
                      <a:pPr lvl="0" algn="l">
                        <a:lnSpc>
                          <a:spcPct val="100000"/>
                        </a:lnSpc>
                        <a:spcBef>
                          <a:spcPts val="0"/>
                        </a:spcBef>
                        <a:spcAft>
                          <a:spcPts val="0"/>
                        </a:spcAft>
                        <a:buNone/>
                      </a:pPr>
                      <a:r>
                        <a:rPr lang="en-US" sz="1400" b="0" kern="1200" dirty="0">
                          <a:solidFill>
                            <a:schemeClr val="dk1"/>
                          </a:solidFill>
                          <a:latin typeface="+mj-lt"/>
                          <a:ea typeface="+mn-ea"/>
                          <a:cs typeface="+mn-cs"/>
                        </a:rPr>
                        <a:t>        multimodal texts.</a:t>
                      </a:r>
                    </a:p>
                    <a:p>
                      <a:pPr lvl="0" algn="l">
                        <a:lnSpc>
                          <a:spcPct val="100000"/>
                        </a:lnSpc>
                        <a:spcBef>
                          <a:spcPts val="0"/>
                        </a:spcBef>
                        <a:spcAft>
                          <a:spcPts val="0"/>
                        </a:spcAft>
                        <a:buNone/>
                      </a:pPr>
                      <a:r>
                        <a:rPr lang="en-US" sz="1400" kern="1200" dirty="0">
                          <a:solidFill>
                            <a:schemeClr val="dk1"/>
                          </a:solidFill>
                          <a:latin typeface="+mj-lt"/>
                          <a:ea typeface="+mn-ea"/>
                          <a:cs typeface="+mn-cs"/>
                        </a:rPr>
                        <a:t>b)    Speak audibly with appropriate pacing.</a:t>
                      </a:r>
                    </a:p>
                    <a:p>
                      <a:pPr lvl="0" algn="l">
                        <a:lnSpc>
                          <a:spcPct val="100000"/>
                        </a:lnSpc>
                        <a:spcBef>
                          <a:spcPts val="0"/>
                        </a:spcBef>
                        <a:spcAft>
                          <a:spcPts val="0"/>
                        </a:spcAft>
                        <a:buNone/>
                      </a:pPr>
                      <a:r>
                        <a:rPr lang="en-US" sz="1400" kern="1200" dirty="0">
                          <a:solidFill>
                            <a:schemeClr val="dk1"/>
                          </a:solidFill>
                          <a:latin typeface="+mj-lt"/>
                          <a:ea typeface="+mn-ea"/>
                          <a:cs typeface="+mn-cs"/>
                        </a:rPr>
                        <a:t>c)    Use language and style appropriate to the audience, topic, and</a:t>
                      </a:r>
                    </a:p>
                    <a:p>
                      <a:pPr lvl="0" algn="l">
                        <a:lnSpc>
                          <a:spcPct val="100000"/>
                        </a:lnSpc>
                        <a:spcBef>
                          <a:spcPts val="0"/>
                        </a:spcBef>
                        <a:spcAft>
                          <a:spcPts val="0"/>
                        </a:spcAft>
                        <a:buNone/>
                      </a:pPr>
                      <a:r>
                        <a:rPr lang="en-US" sz="1400" kern="1200" dirty="0">
                          <a:solidFill>
                            <a:schemeClr val="dk1"/>
                          </a:solidFill>
                          <a:latin typeface="+mj-lt"/>
                          <a:ea typeface="+mn-ea"/>
                          <a:cs typeface="+mn-cs"/>
                        </a:rPr>
                        <a:t>        purpose. </a:t>
                      </a:r>
                    </a:p>
                    <a:p>
                      <a:pPr lvl="0" algn="l">
                        <a:lnSpc>
                          <a:spcPct val="100000"/>
                        </a:lnSpc>
                        <a:spcBef>
                          <a:spcPts val="0"/>
                        </a:spcBef>
                        <a:spcAft>
                          <a:spcPts val="0"/>
                        </a:spcAft>
                        <a:buNone/>
                      </a:pPr>
                      <a:r>
                        <a:rPr lang="en-US" sz="1400" kern="1200" dirty="0">
                          <a:solidFill>
                            <a:schemeClr val="dk1"/>
                          </a:solidFill>
                          <a:latin typeface="+mj-lt"/>
                          <a:ea typeface="+mn-ea"/>
                          <a:cs typeface="+mn-cs"/>
                        </a:rPr>
                        <a:t>d)    Make eye contact with the audience. </a:t>
                      </a:r>
                    </a:p>
                    <a:p>
                      <a:pPr lvl="0" algn="l">
                        <a:lnSpc>
                          <a:spcPct val="100000"/>
                        </a:lnSpc>
                        <a:spcBef>
                          <a:spcPts val="0"/>
                        </a:spcBef>
                        <a:spcAft>
                          <a:spcPts val="0"/>
                        </a:spcAft>
                        <a:buNone/>
                      </a:pPr>
                      <a:r>
                        <a:rPr lang="en-US" sz="1400" kern="1200" dirty="0">
                          <a:solidFill>
                            <a:schemeClr val="dk1"/>
                          </a:solidFill>
                          <a:latin typeface="+mj-lt"/>
                          <a:ea typeface="+mn-ea"/>
                          <a:cs typeface="+mn-cs"/>
                        </a:rPr>
                        <a:t>e)    Ask and answer questions to gather or clarify information</a:t>
                      </a:r>
                    </a:p>
                    <a:p>
                      <a:pPr lvl="0" algn="l">
                        <a:lnSpc>
                          <a:spcPct val="100000"/>
                        </a:lnSpc>
                        <a:spcBef>
                          <a:spcPts val="0"/>
                        </a:spcBef>
                        <a:spcAft>
                          <a:spcPts val="0"/>
                        </a:spcAft>
                        <a:buNone/>
                      </a:pPr>
                      <a:r>
                        <a:rPr lang="en-US" sz="1400" kern="1200" dirty="0">
                          <a:solidFill>
                            <a:schemeClr val="dk1"/>
                          </a:solidFill>
                          <a:latin typeface="+mj-lt"/>
                          <a:ea typeface="+mn-ea"/>
                          <a:cs typeface="+mn-cs"/>
                        </a:rPr>
                        <a:t>       presented orally</a:t>
                      </a:r>
                      <a:endParaRPr lang="en-US" sz="1400" b="1" dirty="0">
                        <a:latin typeface="+mj-lt"/>
                      </a:endParaRPr>
                    </a:p>
                    <a:p>
                      <a:pPr lvl="0" algn="l">
                        <a:lnSpc>
                          <a:spcPct val="100000"/>
                        </a:lnSpc>
                        <a:spcBef>
                          <a:spcPts val="0"/>
                        </a:spcBef>
                        <a:spcAft>
                          <a:spcPts val="0"/>
                        </a:spcAft>
                        <a:buNone/>
                      </a:pPr>
                      <a:endParaRPr lang="en-US" sz="1400" b="1" dirty="0">
                        <a:latin typeface="+mj-lt"/>
                      </a:endParaRPr>
                    </a:p>
                    <a:p>
                      <a:pPr lvl="0" algn="l">
                        <a:lnSpc>
                          <a:spcPct val="100000"/>
                        </a:lnSpc>
                        <a:spcBef>
                          <a:spcPts val="0"/>
                        </a:spcBef>
                        <a:spcAft>
                          <a:spcPts val="0"/>
                        </a:spcAft>
                        <a:buNone/>
                      </a:pPr>
                      <a:r>
                        <a:rPr lang="en-US" sz="1400" b="1" dirty="0">
                          <a:latin typeface="+mj-lt"/>
                        </a:rPr>
                        <a:t>4.3 The student will learn how media messages are constructed and for what purposes. </a:t>
                      </a:r>
                    </a:p>
                    <a:p>
                      <a:pPr marL="342900" lvl="0" indent="-342900" algn="l">
                        <a:lnSpc>
                          <a:spcPct val="100000"/>
                        </a:lnSpc>
                        <a:spcBef>
                          <a:spcPts val="0"/>
                        </a:spcBef>
                        <a:spcAft>
                          <a:spcPts val="0"/>
                        </a:spcAft>
                        <a:buAutoNum type="alphaLcParenR"/>
                      </a:pPr>
                      <a:r>
                        <a:rPr lang="en-US" sz="1400" dirty="0">
                          <a:latin typeface="+mj-lt"/>
                        </a:rPr>
                        <a:t>Differentiate between auditory, visual, and written media messages and their purposes. </a:t>
                      </a:r>
                    </a:p>
                    <a:p>
                      <a:pPr marL="342900" lvl="0" indent="-342900" algn="l">
                        <a:lnSpc>
                          <a:spcPct val="100000"/>
                        </a:lnSpc>
                        <a:spcBef>
                          <a:spcPts val="0"/>
                        </a:spcBef>
                        <a:spcAft>
                          <a:spcPts val="0"/>
                        </a:spcAft>
                        <a:buAutoNum type="alphaLcParenR"/>
                      </a:pPr>
                      <a:r>
                        <a:rPr lang="en-US" sz="1400" dirty="0">
                          <a:latin typeface="+mj-lt"/>
                        </a:rPr>
                        <a:t>Compare and contrast how ideas and topics are depicted in a variety of media and formats.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4.C.3 Integrating Multimodal Literacies </a:t>
                      </a:r>
                    </a:p>
                    <a:p>
                      <a:pPr marL="342900" lvl="0" indent="-342900" algn="l">
                        <a:lnSpc>
                          <a:spcPct val="100000"/>
                        </a:lnSpc>
                        <a:spcBef>
                          <a:spcPts val="0"/>
                        </a:spcBef>
                        <a:spcAft>
                          <a:spcPts val="0"/>
                        </a:spcAft>
                        <a:buAutoNum type="alphaUcPeriod"/>
                      </a:pPr>
                      <a:r>
                        <a:rPr lang="en-US" sz="1400" dirty="0">
                          <a:highlight>
                            <a:srgbClr val="FFFFFF"/>
                          </a:highlight>
                          <a:latin typeface="+mj-lt"/>
                        </a:rPr>
                        <a:t>Select, organize, and create engaging presentations that include multimedia components and visual displays. </a:t>
                      </a:r>
                    </a:p>
                    <a:p>
                      <a:pPr marL="342900" lvl="0" indent="-342900" algn="l">
                        <a:lnSpc>
                          <a:spcPct val="100000"/>
                        </a:lnSpc>
                        <a:spcBef>
                          <a:spcPts val="0"/>
                        </a:spcBef>
                        <a:spcAft>
                          <a:spcPts val="0"/>
                        </a:spcAft>
                        <a:buAutoNum type="alphaUcPeriod"/>
                      </a:pPr>
                      <a:r>
                        <a:rPr lang="en-US" sz="1400" dirty="0">
                          <a:highlight>
                            <a:srgbClr val="FFFFFF"/>
                          </a:highlight>
                          <a:latin typeface="+mj-lt"/>
                        </a:rPr>
                        <a:t>Strategically use two or more interdependent modes of communication to convey the intended message and enhance the development of main ideas or themes.</a:t>
                      </a: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380" y="5146685"/>
            <a:ext cx="11457211"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u="sng" dirty="0">
              <a:solidFill>
                <a:srgbClr val="FFFFFF"/>
              </a:solidFill>
              <a:latin typeface="+mj-lt"/>
              <a:ea typeface="+mn-lt"/>
              <a:cs typeface="+mn-lt"/>
            </a:endParaRPr>
          </a:p>
          <a:p>
            <a:r>
              <a:rPr lang="en-US" sz="1400" b="1" u="sng" dirty="0">
                <a:solidFill>
                  <a:srgbClr val="FFFFFF"/>
                </a:solidFill>
                <a:latin typeface="+mj-lt"/>
                <a:ea typeface="+mn-lt"/>
                <a:cs typeface="+mn-lt"/>
              </a:rPr>
              <a:t>Revisions</a:t>
            </a:r>
            <a:r>
              <a:rPr lang="en-US" sz="1400" b="1" dirty="0">
                <a:solidFill>
                  <a:srgbClr val="FFFFFF"/>
                </a:solidFill>
                <a:latin typeface="+mj-lt"/>
                <a:ea typeface="+mn-lt"/>
                <a:cs typeface="+mn-lt"/>
              </a:rPr>
              <a:t>:</a:t>
            </a:r>
            <a:endParaRPr lang="en-US" sz="1400" b="1" dirty="0">
              <a:latin typeface="+mj-lt"/>
              <a:ea typeface="+mn-lt"/>
              <a:cs typeface="+mn-lt"/>
            </a:endParaRPr>
          </a:p>
          <a:p>
            <a:pPr marL="285750" indent="-285750">
              <a:buFont typeface="Arial"/>
              <a:buChar char="•"/>
            </a:pPr>
            <a:r>
              <a:rPr lang="en-US" sz="1400" b="1" dirty="0">
                <a:solidFill>
                  <a:schemeClr val="bg1"/>
                </a:solidFill>
                <a:latin typeface="+mj-lt"/>
              </a:rPr>
              <a:t>4.C.3 A- Provides specificity for the skills addressed in 4.2 and 4.3 in the 2017 Standards.</a:t>
            </a:r>
          </a:p>
          <a:p>
            <a:pPr marL="285750" indent="-285750">
              <a:buFont typeface="Arial"/>
              <a:buChar char="•"/>
            </a:pPr>
            <a:r>
              <a:rPr lang="en-US" sz="1400" b="1" dirty="0">
                <a:solidFill>
                  <a:schemeClr val="bg1"/>
                </a:solidFill>
                <a:latin typeface="+mj-lt"/>
              </a:rPr>
              <a:t>4.C.3 B- Added to increase rigor by adding specificity for students’ use of 2 modes of communication to convey and enhance their intended message.</a:t>
            </a:r>
          </a:p>
          <a:p>
            <a:endParaRPr lang="en-US" sz="1400" dirty="0">
              <a:solidFill>
                <a:schemeClr val="bg1"/>
              </a:solidFill>
              <a:latin typeface="+mj-lt"/>
            </a:endParaRPr>
          </a:p>
          <a:p>
            <a:r>
              <a:rPr lang="en-US" sz="1400" dirty="0">
                <a:solidFill>
                  <a:schemeClr val="bg1"/>
                </a:solidFill>
                <a:latin typeface="+mj-lt"/>
              </a:rPr>
              <a:t> </a:t>
            </a:r>
            <a:endParaRPr lang="en-US" sz="1400" dirty="0">
              <a:solidFill>
                <a:schemeClr val="bg1"/>
              </a:solidFill>
              <a:latin typeface="+mj-lt"/>
              <a:cs typeface="Calibri"/>
            </a:endParaRPr>
          </a:p>
        </p:txBody>
      </p:sp>
      <p:pic>
        <p:nvPicPr>
          <p:cNvPr id="2" name="Recorded Sound">
            <a:hlinkClick r:id="" action="ppaction://media"/>
            <a:extLst>
              <a:ext uri="{FF2B5EF4-FFF2-40B4-BE49-F238E27FC236}">
                <a16:creationId xmlns:a16="http://schemas.microsoft.com/office/drawing/2014/main" id="{09AFEC9D-C9CF-458D-AE3A-33E22E6E0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7060" y="6356350"/>
            <a:ext cx="406400" cy="406400"/>
          </a:xfrm>
          <a:prstGeom prst="rect">
            <a:avLst/>
          </a:prstGeom>
        </p:spPr>
      </p:pic>
    </p:spTree>
    <p:extLst>
      <p:ext uri="{BB962C8B-B14F-4D97-AF65-F5344CB8AC3E}">
        <p14:creationId xmlns:p14="http://schemas.microsoft.com/office/powerpoint/2010/main" val="12272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774734950"/>
              </p:ext>
            </p:extLst>
          </p:nvPr>
        </p:nvGraphicFramePr>
        <p:xfrm>
          <a:off x="351380" y="544443"/>
          <a:ext cx="11452080" cy="4678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4.3 The student will learn how media messages are constructed and for what purposes. </a:t>
                      </a:r>
                    </a:p>
                    <a:p>
                      <a:pPr marL="342900" lvl="0" indent="-342900" algn="l">
                        <a:lnSpc>
                          <a:spcPct val="100000"/>
                        </a:lnSpc>
                        <a:spcBef>
                          <a:spcPts val="0"/>
                        </a:spcBef>
                        <a:spcAft>
                          <a:spcPts val="0"/>
                        </a:spcAft>
                        <a:buAutoNum type="alphaLcParenR"/>
                      </a:pPr>
                      <a:r>
                        <a:rPr lang="en-US" sz="1400" dirty="0">
                          <a:latin typeface="+mj-lt"/>
                        </a:rPr>
                        <a:t>Differentiate between auditory, visual, and written media messages and their purposes. </a:t>
                      </a:r>
                    </a:p>
                    <a:p>
                      <a:pPr marL="342900" lvl="0" indent="-342900" algn="l">
                        <a:lnSpc>
                          <a:spcPct val="100000"/>
                        </a:lnSpc>
                        <a:spcBef>
                          <a:spcPts val="0"/>
                        </a:spcBef>
                        <a:spcAft>
                          <a:spcPts val="0"/>
                        </a:spcAft>
                        <a:buAutoNum type="alphaLcParenR"/>
                      </a:pPr>
                      <a:r>
                        <a:rPr lang="en-US" sz="1400" dirty="0">
                          <a:latin typeface="+mj-lt"/>
                        </a:rPr>
                        <a:t>Compare and contrast how ideas and topics are depicted in a variety of media and formats.</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effectLst/>
                        <a:highlight>
                          <a:srgbClr val="FFFFFF"/>
                        </a:highlight>
                        <a:latin typeface="+mj-lt"/>
                      </a:endParaRPr>
                    </a:p>
                    <a:p>
                      <a:pPr fontAlgn="t"/>
                      <a:br>
                        <a:rPr lang="en-US" dirty="0">
                          <a:effectLst/>
                          <a:highlight>
                            <a:srgbClr val="FFFFFF"/>
                          </a:highlight>
                          <a:latin typeface="+mj-lt"/>
                        </a:rPr>
                      </a:br>
                      <a:endParaRPr lang="en-US" dirty="0">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p>
                      <a:pPr fontAlgn="t"/>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lvl="0" indent="0" algn="l">
                        <a:lnSpc>
                          <a:spcPct val="100000"/>
                        </a:lnSpc>
                        <a:spcBef>
                          <a:spcPts val="0"/>
                        </a:spcBef>
                        <a:spcAft>
                          <a:spcPts val="0"/>
                        </a:spcAft>
                        <a:buNone/>
                      </a:pPr>
                      <a:r>
                        <a:rPr lang="en-US" sz="1400" b="1" dirty="0">
                          <a:highlight>
                            <a:srgbClr val="FFFFFF"/>
                          </a:highlight>
                          <a:latin typeface="+mj-lt"/>
                        </a:rPr>
                        <a:t>4.C.4 Examining Media Messages </a:t>
                      </a:r>
                    </a:p>
                    <a:p>
                      <a:pPr marL="342900" lvl="0" indent="-342900" algn="l">
                        <a:lnSpc>
                          <a:spcPct val="100000"/>
                        </a:lnSpc>
                        <a:spcBef>
                          <a:spcPts val="0"/>
                        </a:spcBef>
                        <a:spcAft>
                          <a:spcPts val="0"/>
                        </a:spcAft>
                        <a:buAutoNum type="alphaUcPeriod"/>
                      </a:pPr>
                      <a:r>
                        <a:rPr lang="en-US" sz="1400" dirty="0">
                          <a:highlight>
                            <a:srgbClr val="FFFFFF"/>
                          </a:highlight>
                          <a:latin typeface="+mj-lt"/>
                        </a:rPr>
                        <a:t>Differentiate between auditory, visual, and written media messages (e.g., videos, podcasts, print advertisements) and their purposes (to explain, to inform, to persuade). </a:t>
                      </a:r>
                    </a:p>
                    <a:p>
                      <a:pPr marL="342900" lvl="0" indent="-342900" algn="l">
                        <a:lnSpc>
                          <a:spcPct val="100000"/>
                        </a:lnSpc>
                        <a:spcBef>
                          <a:spcPts val="0"/>
                        </a:spcBef>
                        <a:spcAft>
                          <a:spcPts val="0"/>
                        </a:spcAft>
                        <a:buAutoNum type="alphaUcPeriod"/>
                      </a:pPr>
                      <a:r>
                        <a:rPr lang="en-US" sz="1400" dirty="0">
                          <a:highlight>
                            <a:srgbClr val="FFFFFF"/>
                          </a:highlight>
                          <a:latin typeface="+mj-lt"/>
                        </a:rPr>
                        <a:t>Compare and contrast how ideas and topics are depicted (e.g., animation, famous images and words, music and sound, photo-editing) in a variety of media and formats.</a:t>
                      </a: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highlight>
                          <a:srgbClr val="FFFFFF"/>
                        </a:highlight>
                        <a:latin typeface="+mj-lt"/>
                      </a:endParaRPr>
                    </a:p>
                    <a:p>
                      <a:pPr marL="342900" lvl="0" indent="-342900" algn="l">
                        <a:lnSpc>
                          <a:spcPct val="100000"/>
                        </a:lnSpc>
                        <a:spcBef>
                          <a:spcPts val="0"/>
                        </a:spcBef>
                        <a:spcAft>
                          <a:spcPts val="0"/>
                        </a:spcAft>
                        <a:buAutoNum type="alphaUcPeriod"/>
                      </a:pPr>
                      <a:endParaRPr lang="en-US" sz="1400"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6249" y="4905388"/>
            <a:ext cx="11457211" cy="116955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b="1" dirty="0">
              <a:solidFill>
                <a:schemeClr val="bg1"/>
              </a:solidFill>
              <a:latin typeface="+mj-lt"/>
            </a:endParaRPr>
          </a:p>
          <a:p>
            <a:r>
              <a:rPr lang="en-US" sz="1400" b="1" u="sng" dirty="0">
                <a:solidFill>
                  <a:schemeClr val="bg1"/>
                </a:solidFill>
                <a:latin typeface="+mj-lt"/>
              </a:rPr>
              <a:t>Revisions:</a:t>
            </a:r>
          </a:p>
          <a:p>
            <a:r>
              <a:rPr lang="en-US" sz="1400" b="1" dirty="0">
                <a:solidFill>
                  <a:schemeClr val="bg1"/>
                </a:solidFill>
                <a:latin typeface="+mj-lt"/>
              </a:rPr>
              <a:t>4.C.4 A- Provides specificity for the skills addressed in 4.3a in the 2017 Standards.</a:t>
            </a:r>
          </a:p>
          <a:p>
            <a:r>
              <a:rPr lang="en-US" sz="1400" b="1" dirty="0">
                <a:solidFill>
                  <a:schemeClr val="bg1"/>
                </a:solidFill>
                <a:latin typeface="+mj-lt"/>
              </a:rPr>
              <a:t>4.C.4 B- Provides specificity for the skills addressed in 4.3b in the 2017 Standards.</a:t>
            </a:r>
          </a:p>
          <a:p>
            <a:r>
              <a:rPr lang="en-US" sz="1400" b="1" dirty="0">
                <a:solidFill>
                  <a:schemeClr val="bg1"/>
                </a:solidFill>
                <a:latin typeface="+mj-lt"/>
              </a:rPr>
              <a:t> </a:t>
            </a:r>
            <a:endParaRPr lang="en-US" sz="1600" b="1" dirty="0">
              <a:solidFill>
                <a:schemeClr val="bg1"/>
              </a:solidFill>
              <a:latin typeface="+mj-lt"/>
              <a:cs typeface="Calibri"/>
            </a:endParaRPr>
          </a:p>
        </p:txBody>
      </p:sp>
      <p:pic>
        <p:nvPicPr>
          <p:cNvPr id="2" name="Recorded Sound">
            <a:hlinkClick r:id="" action="ppaction://media"/>
            <a:extLst>
              <a:ext uri="{FF2B5EF4-FFF2-40B4-BE49-F238E27FC236}">
                <a16:creationId xmlns:a16="http://schemas.microsoft.com/office/drawing/2014/main" id="{4CEE7CA2-ACC2-4869-BB51-3049D03F08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7060" y="6297393"/>
            <a:ext cx="406400" cy="406400"/>
          </a:xfrm>
          <a:prstGeom prst="rect">
            <a:avLst/>
          </a:prstGeom>
        </p:spPr>
      </p:pic>
    </p:spTree>
    <p:extLst>
      <p:ext uri="{BB962C8B-B14F-4D97-AF65-F5344CB8AC3E}">
        <p14:creationId xmlns:p14="http://schemas.microsoft.com/office/powerpoint/2010/main" val="2348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42</a:t>
            </a:fld>
            <a:endParaRPr lang="en-US"/>
          </a:p>
        </p:txBody>
      </p:sp>
      <p:pic>
        <p:nvPicPr>
          <p:cNvPr id="6" name="Recorded Sound">
            <a:hlinkClick r:id="" action="ppaction://media"/>
            <a:extLst>
              <a:ext uri="{FF2B5EF4-FFF2-40B4-BE49-F238E27FC236}">
                <a16:creationId xmlns:a16="http://schemas.microsoft.com/office/drawing/2014/main" id="{F10E5B86-6B2C-4FB3-A25B-85AC9DC98C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1564" y="6315075"/>
            <a:ext cx="406400" cy="4064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958382341"/>
              </p:ext>
            </p:extLst>
          </p:nvPr>
        </p:nvGraphicFramePr>
        <p:xfrm>
          <a:off x="353391" y="265043"/>
          <a:ext cx="11452080" cy="5120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Calibri"/>
                        </a:rPr>
                        <a:t>2017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Calibri"/>
                        </a:rPr>
                        <a:t>2024 SOL</a:t>
                      </a:r>
                      <a:endParaRPr lang="en-US">
                        <a:effectLst/>
                        <a:highlight>
                          <a:srgbClr val="D8D8D8"/>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400" b="1" dirty="0">
                          <a:latin typeface="+mj-lt"/>
                        </a:rPr>
                        <a:t>4.9 The student will demonstrate comprehension of information resources to create a research product. </a:t>
                      </a:r>
                    </a:p>
                    <a:p>
                      <a:pPr marL="342900" lvl="0" indent="-342900" algn="l">
                        <a:lnSpc>
                          <a:spcPct val="100000"/>
                        </a:lnSpc>
                        <a:spcBef>
                          <a:spcPts val="0"/>
                        </a:spcBef>
                        <a:spcAft>
                          <a:spcPts val="0"/>
                        </a:spcAft>
                        <a:buAutoNum type="alphaLcParenR"/>
                      </a:pPr>
                      <a:r>
                        <a:rPr lang="en-US" sz="1400" dirty="0">
                          <a:latin typeface="+mj-lt"/>
                        </a:rPr>
                        <a:t>Construct questions about a topic. </a:t>
                      </a:r>
                    </a:p>
                    <a:p>
                      <a:pPr marL="342900" lvl="0" indent="-342900" algn="l">
                        <a:lnSpc>
                          <a:spcPct val="100000"/>
                        </a:lnSpc>
                        <a:spcBef>
                          <a:spcPts val="0"/>
                        </a:spcBef>
                        <a:spcAft>
                          <a:spcPts val="0"/>
                        </a:spcAft>
                        <a:buAutoNum type="alphaLcParenR"/>
                      </a:pPr>
                      <a:r>
                        <a:rPr lang="en-US" sz="1400" dirty="0">
                          <a:latin typeface="+mj-lt"/>
                        </a:rPr>
                        <a:t>Collect and organize information from multiple resources. </a:t>
                      </a:r>
                    </a:p>
                    <a:p>
                      <a:pPr marL="342900" lvl="0" indent="-342900" algn="l">
                        <a:lnSpc>
                          <a:spcPct val="100000"/>
                        </a:lnSpc>
                        <a:spcBef>
                          <a:spcPts val="0"/>
                        </a:spcBef>
                        <a:spcAft>
                          <a:spcPts val="0"/>
                        </a:spcAft>
                        <a:buAutoNum type="alphaLcParenR"/>
                      </a:pPr>
                      <a:r>
                        <a:rPr lang="en-US" sz="1400" dirty="0">
                          <a:latin typeface="+mj-lt"/>
                        </a:rPr>
                        <a:t>Evaluate the relevance and reliability of information. </a:t>
                      </a:r>
                    </a:p>
                    <a:p>
                      <a:pPr marL="342900" lvl="0" indent="-342900" algn="l">
                        <a:lnSpc>
                          <a:spcPct val="100000"/>
                        </a:lnSpc>
                        <a:spcBef>
                          <a:spcPts val="0"/>
                        </a:spcBef>
                        <a:spcAft>
                          <a:spcPts val="0"/>
                        </a:spcAft>
                        <a:buAutoNum type="alphaLcParenR"/>
                      </a:pPr>
                      <a:r>
                        <a:rPr lang="en-US" sz="1400" dirty="0">
                          <a:latin typeface="+mj-lt"/>
                        </a:rPr>
                        <a:t>Give credit to sources used in research. </a:t>
                      </a:r>
                    </a:p>
                    <a:p>
                      <a:pPr marL="342900" lvl="0" indent="-342900" algn="l">
                        <a:lnSpc>
                          <a:spcPct val="100000"/>
                        </a:lnSpc>
                        <a:spcBef>
                          <a:spcPts val="0"/>
                        </a:spcBef>
                        <a:spcAft>
                          <a:spcPts val="0"/>
                        </a:spcAft>
                        <a:buAutoNum type="alphaLcParenR"/>
                      </a:pPr>
                      <a:r>
                        <a:rPr lang="en-US" sz="1400" dirty="0">
                          <a:latin typeface="+mj-lt"/>
                        </a:rPr>
                        <a:t>Avoid plagiarism and use own words. </a:t>
                      </a:r>
                    </a:p>
                    <a:p>
                      <a:pPr marL="342900" lvl="0" indent="-342900" algn="l">
                        <a:lnSpc>
                          <a:spcPct val="100000"/>
                        </a:lnSpc>
                        <a:spcBef>
                          <a:spcPts val="0"/>
                        </a:spcBef>
                        <a:spcAft>
                          <a:spcPts val="0"/>
                        </a:spcAft>
                        <a:buAutoNum type="alphaLcParenR"/>
                      </a:pPr>
                      <a:r>
                        <a:rPr lang="en-US" sz="1400" dirty="0">
                          <a:latin typeface="+mj-lt"/>
                        </a:rPr>
                        <a:t>Demonstrate ethical use of the Internet.</a:t>
                      </a:r>
                      <a:br>
                        <a:rPr lang="en-US" dirty="0">
                          <a:latin typeface="+mj-lt"/>
                        </a:rPr>
                      </a:br>
                      <a:endParaRPr lang="en-US" dirty="0">
                        <a:solidFill>
                          <a:schemeClr val="accent1"/>
                        </a:solidFill>
                        <a:latin typeface="+mj-lt"/>
                      </a:endParaRPr>
                    </a:p>
                    <a:p>
                      <a:pPr lvl="0" algn="l">
                        <a:lnSpc>
                          <a:spcPct val="100000"/>
                        </a:lnSpc>
                        <a:spcBef>
                          <a:spcPts val="0"/>
                        </a:spcBef>
                        <a:spcAft>
                          <a:spcPts val="0"/>
                        </a:spcAft>
                        <a:buNone/>
                      </a:pP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dirty="0">
                          <a:latin typeface="+mj-lt"/>
                        </a:rPr>
                      </a:br>
                      <a:endParaRPr lang="en-US" dirty="0">
                        <a:solidFill>
                          <a:schemeClr val="accent1"/>
                        </a:solidFill>
                        <a:effectLst/>
                        <a:highlight>
                          <a:srgbClr val="FFFFFF"/>
                        </a:highlight>
                        <a:latin typeface="+mj-lt"/>
                      </a:endParaRPr>
                    </a:p>
                    <a:p>
                      <a:pPr lvl="0">
                        <a:buNone/>
                      </a:pPr>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dirty="0">
                          <a:highlight>
                            <a:srgbClr val="FFFFFF"/>
                          </a:highlight>
                          <a:latin typeface="+mj-lt"/>
                        </a:rPr>
                        <a:t>4.R.1 Evaluation and Synthesis of Information </a:t>
                      </a:r>
                    </a:p>
                    <a:p>
                      <a:pPr marL="342900" lvl="0" indent="-342900" algn="l">
                        <a:lnSpc>
                          <a:spcPct val="100000"/>
                        </a:lnSpc>
                        <a:spcBef>
                          <a:spcPts val="0"/>
                        </a:spcBef>
                        <a:spcAft>
                          <a:spcPts val="0"/>
                        </a:spcAft>
                        <a:buAutoNum type="alphaUcPeriod"/>
                      </a:pPr>
                      <a:r>
                        <a:rPr lang="en-US" sz="1400" dirty="0">
                          <a:highlight>
                            <a:srgbClr val="FFFFFF"/>
                          </a:highlight>
                          <a:latin typeface="+mj-lt"/>
                        </a:rPr>
                        <a:t>Construct and formulate questions about a topic. </a:t>
                      </a:r>
                    </a:p>
                    <a:p>
                      <a:pPr marL="342900" lvl="0" indent="-342900" algn="l">
                        <a:lnSpc>
                          <a:spcPct val="100000"/>
                        </a:lnSpc>
                        <a:spcBef>
                          <a:spcPts val="0"/>
                        </a:spcBef>
                        <a:spcAft>
                          <a:spcPts val="0"/>
                        </a:spcAft>
                        <a:buAutoNum type="alphaUcPeriod"/>
                      </a:pPr>
                      <a:r>
                        <a:rPr lang="en-US" sz="1400" dirty="0">
                          <a:highlight>
                            <a:srgbClr val="FFFFFF"/>
                          </a:highlight>
                          <a:latin typeface="+mj-lt"/>
                        </a:rPr>
                        <a:t>Identify search terms to locate information on the topic and gather relevant information from various print and digital sources. </a:t>
                      </a:r>
                    </a:p>
                    <a:p>
                      <a:pPr marL="342900" lvl="0" indent="-342900" algn="l">
                        <a:lnSpc>
                          <a:spcPct val="100000"/>
                        </a:lnSpc>
                        <a:spcBef>
                          <a:spcPts val="0"/>
                        </a:spcBef>
                        <a:spcAft>
                          <a:spcPts val="0"/>
                        </a:spcAft>
                        <a:buAutoNum type="alphaUcPeriod"/>
                      </a:pPr>
                      <a:r>
                        <a:rPr lang="en-US" sz="1400" dirty="0">
                          <a:highlight>
                            <a:srgbClr val="FFFFFF"/>
                          </a:highlight>
                          <a:latin typeface="+mj-lt"/>
                        </a:rPr>
                        <a:t>Organize and synthesize information from the print and digital resources determining the relevance and reliability of the information gathered. </a:t>
                      </a:r>
                    </a:p>
                    <a:p>
                      <a:pPr marL="342900" lvl="0" indent="-342900" algn="l">
                        <a:lnSpc>
                          <a:spcPct val="100000"/>
                        </a:lnSpc>
                        <a:spcBef>
                          <a:spcPts val="0"/>
                        </a:spcBef>
                        <a:spcAft>
                          <a:spcPts val="0"/>
                        </a:spcAft>
                        <a:buAutoNum type="alphaUcPeriod"/>
                      </a:pPr>
                      <a:r>
                        <a:rPr lang="en-US" sz="1400" dirty="0">
                          <a:highlight>
                            <a:srgbClr val="FFFFFF"/>
                          </a:highlight>
                          <a:latin typeface="+mj-lt"/>
                        </a:rPr>
                        <a:t>Develop notes that include important concept, summaries, and identification of information sources. </a:t>
                      </a:r>
                    </a:p>
                    <a:p>
                      <a:pPr marL="342900" lvl="0" indent="-342900" algn="l">
                        <a:lnSpc>
                          <a:spcPct val="100000"/>
                        </a:lnSpc>
                        <a:spcBef>
                          <a:spcPts val="0"/>
                        </a:spcBef>
                        <a:spcAft>
                          <a:spcPts val="0"/>
                        </a:spcAft>
                        <a:buAutoNum type="alphaUcPeriod"/>
                      </a:pPr>
                      <a:r>
                        <a:rPr lang="en-US" sz="1400" dirty="0">
                          <a:highlight>
                            <a:srgbClr val="FFFFFF"/>
                          </a:highlight>
                          <a:latin typeface="+mj-lt"/>
                        </a:rPr>
                        <a:t>Organize and share information orally, in writing, or through visual display. </a:t>
                      </a:r>
                    </a:p>
                    <a:p>
                      <a:pPr marL="342900" lvl="0" indent="-342900" algn="l">
                        <a:lnSpc>
                          <a:spcPct val="100000"/>
                        </a:lnSpc>
                        <a:spcBef>
                          <a:spcPts val="0"/>
                        </a:spcBef>
                        <a:spcAft>
                          <a:spcPts val="0"/>
                        </a:spcAft>
                        <a:buAutoNum type="alphaUcPeriod"/>
                      </a:pPr>
                      <a:r>
                        <a:rPr lang="en-US" sz="1400" dirty="0">
                          <a:highlight>
                            <a:srgbClr val="FFFFFF"/>
                          </a:highlight>
                          <a:latin typeface="+mj-lt"/>
                        </a:rPr>
                        <a:t>Avoid plagiarism and give proper credit by providing citations whenever using another person’s media, facts, ideas, graphics, music, and direct quotations.</a:t>
                      </a: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p>
                      <a:pPr lvl="0" indent="0" algn="l">
                        <a:lnSpc>
                          <a:spcPct val="100000"/>
                        </a:lnSpc>
                        <a:spcBef>
                          <a:spcPts val="0"/>
                        </a:spcBef>
                        <a:spcAft>
                          <a:spcPts val="0"/>
                        </a:spcAft>
                        <a:buNone/>
                      </a:pPr>
                      <a:endParaRPr lang="en-US" dirty="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969252"/>
            <a:ext cx="11457211" cy="16004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solidFill>
                  <a:schemeClr val="bg1"/>
                </a:solidFill>
                <a:latin typeface="+mj-lt"/>
                <a:ea typeface="+mn-lt"/>
                <a:cs typeface="+mn-lt"/>
              </a:rPr>
              <a:t>Revisions</a:t>
            </a:r>
            <a:r>
              <a:rPr lang="en-US" sz="1400" b="1" dirty="0">
                <a:solidFill>
                  <a:schemeClr val="bg1"/>
                </a:solidFill>
                <a:latin typeface="+mj-lt"/>
                <a:ea typeface="+mn-lt"/>
                <a:cs typeface="+mn-lt"/>
              </a:rPr>
              <a:t>:</a:t>
            </a:r>
            <a:endParaRPr lang="en-US" sz="1400" dirty="0">
              <a:solidFill>
                <a:schemeClr val="bg1"/>
              </a:solidFill>
              <a:latin typeface="+mj-lt"/>
              <a:ea typeface="+mn-lt"/>
              <a:cs typeface="+mn-lt"/>
            </a:endParaRPr>
          </a:p>
          <a:p>
            <a:pPr marL="285750" indent="-285750">
              <a:buFont typeface="Arial"/>
              <a:buChar char="•"/>
            </a:pPr>
            <a:r>
              <a:rPr lang="en-US" sz="1400" b="1" dirty="0">
                <a:solidFill>
                  <a:schemeClr val="bg1"/>
                </a:solidFill>
                <a:latin typeface="+mj-lt"/>
              </a:rPr>
              <a:t>4.R.1 A- Addresses skills from 4.9a in the 2017 Standards </a:t>
            </a:r>
          </a:p>
          <a:p>
            <a:pPr marL="285750" indent="-285750">
              <a:buFont typeface="Arial"/>
              <a:buChar char="•"/>
            </a:pPr>
            <a:r>
              <a:rPr lang="en-US" sz="1400" b="1" dirty="0">
                <a:solidFill>
                  <a:schemeClr val="bg1"/>
                </a:solidFill>
                <a:latin typeface="+mj-lt"/>
              </a:rPr>
              <a:t>4.R.1 B/C- Increases the rigor by providing specificity for the skills addressed in 4.9b/c/f in the 2017 Standards. </a:t>
            </a:r>
          </a:p>
          <a:p>
            <a:pPr marL="285750" indent="-285750">
              <a:buFont typeface="Arial"/>
              <a:buChar char="•"/>
            </a:pPr>
            <a:r>
              <a:rPr lang="en-US" sz="1400" b="1" dirty="0">
                <a:solidFill>
                  <a:schemeClr val="bg1"/>
                </a:solidFill>
                <a:latin typeface="+mj-lt"/>
              </a:rPr>
              <a:t>4.R.1 D- Provides specificity for the skills addressed in 4.9b in the 2017 Standards. </a:t>
            </a:r>
          </a:p>
          <a:p>
            <a:pPr marL="285750" indent="-285750">
              <a:buFont typeface="Arial"/>
              <a:buChar char="•"/>
            </a:pPr>
            <a:r>
              <a:rPr lang="en-US" sz="1400" b="1" dirty="0">
                <a:solidFill>
                  <a:schemeClr val="bg1"/>
                </a:solidFill>
                <a:latin typeface="+mj-lt"/>
              </a:rPr>
              <a:t>4.R.1 F- Addresses and provides specificity for the skills addressed in 4.9d.</a:t>
            </a:r>
          </a:p>
          <a:p>
            <a:pPr marL="285750" indent="-285750">
              <a:buFont typeface="Arial"/>
              <a:buChar char="•"/>
            </a:pPr>
            <a:r>
              <a:rPr lang="en-US" sz="1400" b="1" dirty="0">
                <a:solidFill>
                  <a:schemeClr val="bg1"/>
                </a:solidFill>
                <a:latin typeface="+mj-lt"/>
              </a:rPr>
              <a:t>4.R.1 E- Added to increase the rigor by adding specificity of students sharing of information in various modes such as orally, writing, or visual display.</a:t>
            </a:r>
            <a:r>
              <a:rPr lang="en-US" sz="1400" b="1" dirty="0">
                <a:latin typeface="+mj-lt"/>
              </a:rPr>
              <a:t>. in the 2017 Standards. </a:t>
            </a:r>
            <a:endParaRPr lang="en-US" sz="1600" b="1" dirty="0">
              <a:latin typeface="+mj-lt"/>
            </a:endParaRPr>
          </a:p>
        </p:txBody>
      </p:sp>
      <p:pic>
        <p:nvPicPr>
          <p:cNvPr id="2" name="Recorded Sound">
            <a:hlinkClick r:id="" action="ppaction://media"/>
            <a:extLst>
              <a:ext uri="{FF2B5EF4-FFF2-40B4-BE49-F238E27FC236}">
                <a16:creationId xmlns:a16="http://schemas.microsoft.com/office/drawing/2014/main" id="{ECF4E62F-691B-4C2C-8A96-583650483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5946" y="6312477"/>
            <a:ext cx="406400" cy="4064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44</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dirty="0">
                <a:latin typeface="+mj-lt"/>
                <a:cs typeface="Calibri"/>
              </a:rPr>
              <a:t>The revisions made in the 2024 </a:t>
            </a:r>
            <a:r>
              <a:rPr lang="en-US" i="1" dirty="0">
                <a:latin typeface="+mj-lt"/>
                <a:cs typeface="Calibri"/>
              </a:rPr>
              <a:t>English Standards of Learning</a:t>
            </a:r>
            <a:r>
              <a:rPr lang="en-US" dirty="0">
                <a:latin typeface="+mj-lt"/>
                <a:cs typeface="Calibri"/>
              </a:rPr>
              <a:t> will raise academic expectations for students and schools and provide a clear and vertically coherent set of expectations to educators and families. </a:t>
            </a:r>
          </a:p>
          <a:p>
            <a:r>
              <a:rPr lang="en-US" dirty="0">
                <a:latin typeface="+mj-lt"/>
                <a:cs typeface="Calibri"/>
              </a:rPr>
              <a:t>A focus on Developing Skilled Readers and Building Reading Stamina will ensure that every student is equipped access to educational experience that prepare them for their postsecondary opportunities. </a:t>
            </a:r>
          </a:p>
          <a:p>
            <a:r>
              <a:rPr lang="en-US" dirty="0">
                <a:latin typeface="+mj-lt"/>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6" name="Recorded Sound">
            <a:hlinkClick r:id="" action="ppaction://media"/>
            <a:extLst>
              <a:ext uri="{FF2B5EF4-FFF2-40B4-BE49-F238E27FC236}">
                <a16:creationId xmlns:a16="http://schemas.microsoft.com/office/drawing/2014/main" id="{DB4A17FC-A87F-4880-B6E4-95173116A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0036" y="6356350"/>
            <a:ext cx="406400" cy="4064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dirty="0"/>
              <a:t>Questions? </a:t>
            </a:r>
            <a:br>
              <a:rPr lang="en-US" dirty="0"/>
            </a:br>
            <a:br>
              <a:rPr lang="en-US" dirty="0"/>
            </a:br>
            <a:r>
              <a:rPr lang="en-US" dirty="0"/>
              <a:t>Reach out to the VDOE English Team</a:t>
            </a:r>
            <a:br>
              <a:rPr lang="en-US" dirty="0"/>
            </a:br>
            <a:br>
              <a:rPr lang="en-US" dirty="0"/>
            </a:br>
            <a:r>
              <a:rPr lang="en-US" sz="2000" dirty="0">
                <a:hlinkClick r:id="rId5"/>
              </a:rPr>
              <a:t>VDOE.English@doe.virginia.gov</a:t>
            </a:r>
            <a:r>
              <a:rPr lang="en-US" sz="2000" dirty="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45</a:t>
            </a:fld>
            <a:endParaRPr lang="en-US"/>
          </a:p>
        </p:txBody>
      </p:sp>
      <p:pic>
        <p:nvPicPr>
          <p:cNvPr id="3" name="Recorded Sound">
            <a:hlinkClick r:id="" action="ppaction://media"/>
            <a:extLst>
              <a:ext uri="{FF2B5EF4-FFF2-40B4-BE49-F238E27FC236}">
                <a16:creationId xmlns:a16="http://schemas.microsoft.com/office/drawing/2014/main" id="{CED89E41-27A0-4045-A2B6-949900037C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0800" y="6335712"/>
            <a:ext cx="406400" cy="4064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dirty="0">
                <a:solidFill>
                  <a:srgbClr val="000000"/>
                </a:solidFill>
                <a:latin typeface="+mj-lt"/>
                <a:ea typeface="+mn-lt"/>
                <a:cs typeface="+mn-lt"/>
              </a:rPr>
              <a:t>Highlighted and provided clarity on the expectations for foundational literacy skills. </a:t>
            </a:r>
            <a:endParaRPr lang="en-US" dirty="0">
              <a:latin typeface="+mj-lt"/>
              <a:cs typeface="Calibri"/>
            </a:endParaRPr>
          </a:p>
          <a:p>
            <a:r>
              <a:rPr lang="en-US" sz="3000" dirty="0">
                <a:solidFill>
                  <a:srgbClr val="000000"/>
                </a:solidFill>
                <a:latin typeface="+mj-lt"/>
                <a:ea typeface="+mn-lt"/>
                <a:cs typeface="+mn-lt"/>
              </a:rPr>
              <a:t>Addition of the Developing Skilled Readers and Building Reading Stamina Strand. </a:t>
            </a:r>
            <a:endParaRPr lang="en-US" dirty="0">
              <a:latin typeface="+mj-lt"/>
            </a:endParaRPr>
          </a:p>
          <a:p>
            <a:r>
              <a:rPr lang="en-US" sz="3000" dirty="0">
                <a:solidFill>
                  <a:srgbClr val="000000"/>
                </a:solidFill>
                <a:latin typeface="+mj-lt"/>
                <a:ea typeface="+mn-lt"/>
                <a:cs typeface="+mn-lt"/>
              </a:rPr>
              <a:t>Provided clarity for grade level expectations around text complexity. </a:t>
            </a:r>
            <a:endParaRPr lang="en-US" dirty="0">
              <a:latin typeface="+mj-lt"/>
            </a:endParaRPr>
          </a:p>
          <a:p>
            <a:r>
              <a:rPr lang="en-US" sz="3000" dirty="0">
                <a:solidFill>
                  <a:srgbClr val="000000"/>
                </a:solidFill>
                <a:latin typeface="+mj-lt"/>
                <a:ea typeface="+mn-lt"/>
                <a:cs typeface="+mn-lt"/>
              </a:rPr>
              <a:t>Ensured coherence within a grade level between the strands, and vertically across grade levels.</a:t>
            </a:r>
            <a:endParaRPr lang="en-US" dirty="0">
              <a:latin typeface="+mj-lt"/>
            </a:endParaRPr>
          </a:p>
          <a:p>
            <a:endParaRPr lang="en-US" dirty="0">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6" name="Recorded Sound">
            <a:hlinkClick r:id="" action="ppaction://media"/>
            <a:extLst>
              <a:ext uri="{FF2B5EF4-FFF2-40B4-BE49-F238E27FC236}">
                <a16:creationId xmlns:a16="http://schemas.microsoft.com/office/drawing/2014/main" id="{79F72A8D-79B9-4AA6-9E3D-9FB42AD9B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4618" y="6335712"/>
            <a:ext cx="406400" cy="4064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1151392288"/>
              </p:ext>
            </p:extLst>
          </p:nvPr>
        </p:nvGraphicFramePr>
        <p:xfrm>
          <a:off x="260687" y="1323975"/>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mj-lt"/>
                        </a:rPr>
                        <a:t>2017</a:t>
                      </a:r>
                      <a:endParaRPr lang="en-US">
                        <a:effectLst/>
                        <a:highlight>
                          <a:srgbClr val="000000"/>
                        </a:highlight>
                        <a:latin typeface="+mj-lt"/>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mj-lt"/>
                        </a:rPr>
                        <a:t>2024</a:t>
                      </a:r>
                      <a:endParaRPr lang="en-US">
                        <a:effectLst/>
                        <a:highlight>
                          <a:srgbClr val="000000"/>
                        </a:highlight>
                        <a:latin typeface="+mj-lt"/>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mj-lt"/>
                        </a:rPr>
                        <a:t>Strands</a:t>
                      </a:r>
                      <a:endParaRPr lang="en-US">
                        <a:effectLst/>
                        <a:highlight>
                          <a:srgbClr val="000000"/>
                        </a:highligh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mj-lt"/>
                        </a:rPr>
                        <a:t>Strands</a:t>
                      </a:r>
                      <a:endParaRPr lang="en-US">
                        <a:effectLst/>
                        <a:highlight>
                          <a:srgbClr val="000000"/>
                        </a:highlight>
                        <a:latin typeface="+mj-lt"/>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mj-lt"/>
                        </a:rPr>
                        <a:t>Communications</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Foundations for Reading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dirty="0">
                          <a:effectLst/>
                          <a:latin typeface="+mj-lt"/>
                        </a:rPr>
                        <a:t>Reading</a:t>
                      </a:r>
                      <a:endParaRPr lang="en-US" dirty="0">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Developing Skilled Readers &amp; Building Reading Stamina</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mj-lt"/>
                        </a:rPr>
                        <a:t>Writing</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and Vocabulary </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mj-lt"/>
                        </a:rPr>
                        <a:t>Research</a:t>
                      </a:r>
                      <a:endParaRPr lang="en-US">
                        <a:effectLst/>
                        <a:latin typeface="+mj-lt"/>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Literary Text</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r>
                        <a:rPr lang="en-US" dirty="0">
                          <a:effectLst/>
                          <a:latin typeface="+mj-lt"/>
                        </a:rPr>
                        <a:t> </a:t>
                      </a: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mj-lt"/>
                        </a:rPr>
                        <a:t>Reading Informational Text</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mj-lt"/>
                        </a:rPr>
                        <a:t>Foundations for Writing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mj-lt"/>
                        </a:rPr>
                        <a:t>Writing</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mj-lt"/>
                        </a:rPr>
                        <a:t>Language Usage</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mj-lt"/>
                        </a:rPr>
                        <a:t>Communications</a:t>
                      </a:r>
                      <a:endParaRPr lang="en-US">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mj-lt"/>
                        </a:rPr>
                        <a:t>Research</a:t>
                      </a:r>
                      <a:endParaRPr lang="en-US" dirty="0">
                        <a:effectLst/>
                        <a:latin typeface="+mj-lt"/>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Recorded Sound">
            <a:hlinkClick r:id="" action="ppaction://media"/>
            <a:extLst>
              <a:ext uri="{FF2B5EF4-FFF2-40B4-BE49-F238E27FC236}">
                <a16:creationId xmlns:a16="http://schemas.microsoft.com/office/drawing/2014/main" id="{604E2F13-D294-4763-97CC-8E7F8AC217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2057" y="6335712"/>
            <a:ext cx="406400" cy="4064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0" y="0"/>
            <a:ext cx="12192000" cy="1023186"/>
          </a:xfrm>
        </p:spPr>
        <p:txBody>
          <a:bodyPr vert="horz" lIns="822960" tIns="640080" rIns="91440" bIns="45720" rtlCol="0" anchor="t">
            <a:normAutofit fontScale="550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2932310621"/>
              </p:ext>
            </p:extLst>
          </p:nvPr>
        </p:nvGraphicFramePr>
        <p:xfrm>
          <a:off x="491289" y="1072816"/>
          <a:ext cx="11219438" cy="5524500"/>
        </p:xfrm>
        <a:graphic>
          <a:graphicData uri="http://schemas.openxmlformats.org/drawingml/2006/table">
            <a:tbl>
              <a:tblPr bandRow="1">
                <a:tableStyleId>{5C22544A-7EE6-4342-B048-85BDC9FD1C3A}</a:tableStyleId>
              </a:tblPr>
              <a:tblGrid>
                <a:gridCol w="5609719">
                  <a:extLst>
                    <a:ext uri="{9D8B030D-6E8A-4147-A177-3AD203B41FA5}">
                      <a16:colId xmlns:a16="http://schemas.microsoft.com/office/drawing/2014/main" val="18818098"/>
                    </a:ext>
                  </a:extLst>
                </a:gridCol>
                <a:gridCol w="5609719">
                  <a:extLst>
                    <a:ext uri="{9D8B030D-6E8A-4147-A177-3AD203B41FA5}">
                      <a16:colId xmlns:a16="http://schemas.microsoft.com/office/drawing/2014/main" val="419312822"/>
                    </a:ext>
                  </a:extLst>
                </a:gridCol>
              </a:tblGrid>
              <a:tr h="381000">
                <a:tc>
                  <a:txBody>
                    <a:bodyPr/>
                    <a:lstStyle/>
                    <a:p>
                      <a:pPr algn="ctr" rtl="0" fontAlgn="ctr">
                        <a:spcBef>
                          <a:spcPts val="0"/>
                        </a:spcBef>
                        <a:spcAft>
                          <a:spcPts val="0"/>
                        </a:spcAft>
                      </a:pPr>
                      <a:r>
                        <a:rPr lang="en-US" sz="1200" b="1" dirty="0">
                          <a:effectLst/>
                          <a:latin typeface="+mj-lt"/>
                        </a:rPr>
                        <a:t>Foundations for Reading </a:t>
                      </a:r>
                      <a:endParaRPr lang="en-US" dirty="0">
                        <a:effectLst/>
                        <a:latin typeface="+mj-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381000">
                <a:tc>
                  <a:txBody>
                    <a:bodyPr/>
                    <a:lstStyle/>
                    <a:p>
                      <a:pPr algn="ctr" rtl="0" fontAlgn="t">
                        <a:spcBef>
                          <a:spcPts val="0"/>
                        </a:spcBef>
                        <a:spcAft>
                          <a:spcPts val="0"/>
                        </a:spcAft>
                      </a:pPr>
                      <a:r>
                        <a:rPr lang="en-US" sz="1200" b="1" dirty="0">
                          <a:effectLst/>
                          <a:latin typeface="+mj-lt"/>
                        </a:rPr>
                        <a:t>Developing Skilled Readers and Building Reading Stamina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Text Complexity</a:t>
                      </a:r>
                    </a:p>
                    <a:p>
                      <a:pPr algn="ctr" rtl="0" fontAlgn="base">
                        <a:spcBef>
                          <a:spcPts val="0"/>
                        </a:spcBef>
                        <a:spcAft>
                          <a:spcPts val="0"/>
                        </a:spcAft>
                        <a:buFont typeface="Arial" panose="020B0604020202020204" pitchFamily="34" charset="0"/>
                        <a:buChar char="•"/>
                      </a:pPr>
                      <a:r>
                        <a:rPr lang="en-US" sz="1000" dirty="0">
                          <a:effectLst/>
                          <a:latin typeface="+mj-lt"/>
                        </a:rPr>
                        <a:t>Fluency</a:t>
                      </a:r>
                    </a:p>
                    <a:p>
                      <a:pPr algn="ctr" rtl="0" fontAlgn="base">
                        <a:spcBef>
                          <a:spcPts val="0"/>
                        </a:spcBef>
                        <a:spcAft>
                          <a:spcPts val="0"/>
                        </a:spcAft>
                        <a:buFont typeface="Arial" panose="020B0604020202020204" pitchFamily="34" charset="0"/>
                        <a:buChar char="•"/>
                      </a:pPr>
                      <a:r>
                        <a:rPr lang="en-US" sz="1000" dirty="0">
                          <a:effectLst/>
                          <a:latin typeface="+mj-lt"/>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81000">
                <a:tc>
                  <a:txBody>
                    <a:bodyPr/>
                    <a:lstStyle/>
                    <a:p>
                      <a:pPr algn="ctr" rtl="0" fontAlgn="t">
                        <a:spcBef>
                          <a:spcPts val="0"/>
                        </a:spcBef>
                        <a:spcAft>
                          <a:spcPts val="0"/>
                        </a:spcAft>
                      </a:pPr>
                      <a:r>
                        <a:rPr lang="en-US" sz="1200" b="1" dirty="0">
                          <a:effectLst/>
                          <a:latin typeface="+mj-lt"/>
                        </a:rPr>
                        <a:t>Reading and Vocabulary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381000">
                <a:tc>
                  <a:txBody>
                    <a:bodyPr/>
                    <a:lstStyle/>
                    <a:p>
                      <a:pPr algn="ctr" rtl="0" fontAlgn="t">
                        <a:spcBef>
                          <a:spcPts val="0"/>
                        </a:spcBef>
                        <a:spcAft>
                          <a:spcPts val="0"/>
                        </a:spcAft>
                      </a:pPr>
                      <a:r>
                        <a:rPr lang="en-US" sz="1200" b="1" dirty="0">
                          <a:effectLst/>
                          <a:latin typeface="+mj-lt"/>
                        </a:rPr>
                        <a:t>Reading Literary Text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Key Ideas and Plot Details </a:t>
                      </a:r>
                    </a:p>
                    <a:p>
                      <a:pPr algn="ctr" rtl="0" fontAlgn="base">
                        <a:spcBef>
                          <a:spcPts val="0"/>
                        </a:spcBef>
                        <a:spcAft>
                          <a:spcPts val="0"/>
                        </a:spcAft>
                        <a:buFont typeface="Arial" panose="020B0604020202020204" pitchFamily="34" charset="0"/>
                        <a:buChar char="•"/>
                      </a:pPr>
                      <a:r>
                        <a:rPr lang="en-US" sz="1000" dirty="0">
                          <a:effectLst/>
                          <a:latin typeface="+mj-lt"/>
                        </a:rPr>
                        <a:t>Craft and Style</a:t>
                      </a:r>
                    </a:p>
                    <a:p>
                      <a:pPr algn="ctr" rtl="0" fontAlgn="base">
                        <a:spcBef>
                          <a:spcPts val="0"/>
                        </a:spcBef>
                        <a:spcAft>
                          <a:spcPts val="0"/>
                        </a:spcAft>
                        <a:buFont typeface="Arial" panose="020B0604020202020204" pitchFamily="34" charset="0"/>
                        <a:buChar char="•"/>
                      </a:pPr>
                      <a:r>
                        <a:rPr lang="en-US" sz="1000" dirty="0">
                          <a:effectLst/>
                          <a:latin typeface="+mj-lt"/>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381000">
                <a:tc>
                  <a:txBody>
                    <a:bodyPr/>
                    <a:lstStyle/>
                    <a:p>
                      <a:pPr algn="ctr" rtl="0" fontAlgn="t">
                        <a:spcBef>
                          <a:spcPts val="0"/>
                        </a:spcBef>
                        <a:spcAft>
                          <a:spcPts val="0"/>
                        </a:spcAft>
                      </a:pPr>
                      <a:r>
                        <a:rPr lang="en-US" sz="1200" b="1" dirty="0">
                          <a:effectLst/>
                          <a:latin typeface="+mj-lt"/>
                        </a:rPr>
                        <a:t>Reading Informational Text</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Key Ideas and Confirming Details</a:t>
                      </a:r>
                    </a:p>
                    <a:p>
                      <a:pPr algn="ctr" rtl="0" fontAlgn="base">
                        <a:spcBef>
                          <a:spcPts val="0"/>
                        </a:spcBef>
                        <a:spcAft>
                          <a:spcPts val="0"/>
                        </a:spcAft>
                        <a:buFont typeface="Arial" panose="020B0604020202020204" pitchFamily="34" charset="0"/>
                        <a:buChar char="•"/>
                      </a:pPr>
                      <a:r>
                        <a:rPr lang="en-US" sz="1000" dirty="0">
                          <a:effectLst/>
                          <a:latin typeface="+mj-lt"/>
                        </a:rPr>
                        <a:t>Craft and Style</a:t>
                      </a:r>
                    </a:p>
                    <a:p>
                      <a:pPr algn="ctr" rtl="0" fontAlgn="base">
                        <a:spcBef>
                          <a:spcPts val="0"/>
                        </a:spcBef>
                        <a:spcAft>
                          <a:spcPts val="0"/>
                        </a:spcAft>
                        <a:buFont typeface="Arial" panose="020B0604020202020204" pitchFamily="34" charset="0"/>
                        <a:buChar char="•"/>
                      </a:pPr>
                      <a:r>
                        <a:rPr lang="en-US" sz="1000" dirty="0">
                          <a:effectLst/>
                          <a:latin typeface="+mj-lt"/>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381000">
                <a:tc>
                  <a:txBody>
                    <a:bodyPr/>
                    <a:lstStyle/>
                    <a:p>
                      <a:pPr algn="ctr" rtl="0" fontAlgn="t">
                        <a:spcBef>
                          <a:spcPts val="0"/>
                        </a:spcBef>
                        <a:spcAft>
                          <a:spcPts val="0"/>
                        </a:spcAft>
                      </a:pPr>
                      <a:r>
                        <a:rPr lang="en-US" sz="1200" b="1" dirty="0">
                          <a:effectLst/>
                          <a:latin typeface="+mj-lt"/>
                        </a:rPr>
                        <a:t>Foundations for Writing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Handwriting </a:t>
                      </a:r>
                    </a:p>
                    <a:p>
                      <a:pPr algn="ctr" rtl="0" fontAlgn="base">
                        <a:spcBef>
                          <a:spcPts val="0"/>
                        </a:spcBef>
                        <a:spcAft>
                          <a:spcPts val="0"/>
                        </a:spcAft>
                        <a:buFont typeface="Arial" panose="020B0604020202020204" pitchFamily="34" charset="0"/>
                        <a:buChar char="•"/>
                      </a:pPr>
                      <a:r>
                        <a:rPr lang="en-US" sz="1000" dirty="0">
                          <a:effectLst/>
                          <a:latin typeface="+mj-lt"/>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381000">
                <a:tc>
                  <a:txBody>
                    <a:bodyPr/>
                    <a:lstStyle/>
                    <a:p>
                      <a:pPr algn="ctr" rtl="0" fontAlgn="t">
                        <a:spcBef>
                          <a:spcPts val="0"/>
                        </a:spcBef>
                        <a:spcAft>
                          <a:spcPts val="0"/>
                        </a:spcAft>
                      </a:pPr>
                      <a:r>
                        <a:rPr lang="en-US" sz="1200" b="1" dirty="0">
                          <a:effectLst/>
                          <a:latin typeface="+mj-lt"/>
                        </a:rPr>
                        <a:t>Writing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Modes and Purposes for Writing</a:t>
                      </a:r>
                    </a:p>
                    <a:p>
                      <a:pPr algn="ctr" rtl="0" fontAlgn="base">
                        <a:spcBef>
                          <a:spcPts val="0"/>
                        </a:spcBef>
                        <a:spcAft>
                          <a:spcPts val="0"/>
                        </a:spcAft>
                        <a:buFont typeface="Arial" panose="020B0604020202020204" pitchFamily="34" charset="0"/>
                        <a:buChar char="•"/>
                      </a:pPr>
                      <a:r>
                        <a:rPr lang="en-US" sz="1000" dirty="0">
                          <a:effectLst/>
                          <a:latin typeface="+mj-lt"/>
                        </a:rPr>
                        <a:t>Organization and Composition</a:t>
                      </a:r>
                    </a:p>
                    <a:p>
                      <a:pPr algn="ctr" rtl="0" fontAlgn="base">
                        <a:spcBef>
                          <a:spcPts val="0"/>
                        </a:spcBef>
                        <a:spcAft>
                          <a:spcPts val="0"/>
                        </a:spcAft>
                        <a:buFont typeface="Arial" panose="020B0604020202020204" pitchFamily="34" charset="0"/>
                        <a:buChar char="•"/>
                      </a:pPr>
                      <a:r>
                        <a:rPr lang="en-US" sz="1000" dirty="0">
                          <a:effectLst/>
                          <a:latin typeface="+mj-lt"/>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381000">
                <a:tc>
                  <a:txBody>
                    <a:bodyPr/>
                    <a:lstStyle/>
                    <a:p>
                      <a:pPr algn="ctr" rtl="0" fontAlgn="t">
                        <a:spcBef>
                          <a:spcPts val="0"/>
                        </a:spcBef>
                        <a:spcAft>
                          <a:spcPts val="0"/>
                        </a:spcAft>
                      </a:pPr>
                      <a:r>
                        <a:rPr lang="en-US" sz="1200" b="1" dirty="0">
                          <a:effectLst/>
                          <a:latin typeface="+mj-lt"/>
                        </a:rPr>
                        <a:t>Language Usage</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mj-lt"/>
                        </a:rPr>
                        <a:t>Grammar</a:t>
                      </a:r>
                    </a:p>
                    <a:p>
                      <a:pPr algn="ctr" rtl="0" fontAlgn="base">
                        <a:spcBef>
                          <a:spcPts val="0"/>
                        </a:spcBef>
                        <a:spcAft>
                          <a:spcPts val="0"/>
                        </a:spcAft>
                        <a:buFont typeface="Arial" panose="020B0604020202020204" pitchFamily="34" charset="0"/>
                        <a:buChar char="•"/>
                      </a:pPr>
                      <a:r>
                        <a:rPr lang="en-US" sz="1000" dirty="0">
                          <a:effectLst/>
                          <a:latin typeface="+mj-lt"/>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381000">
                <a:tc>
                  <a:txBody>
                    <a:bodyPr/>
                    <a:lstStyle/>
                    <a:p>
                      <a:pPr algn="ctr" rtl="0" fontAlgn="t">
                        <a:spcBef>
                          <a:spcPts val="0"/>
                        </a:spcBef>
                        <a:spcAft>
                          <a:spcPts val="0"/>
                        </a:spcAft>
                      </a:pPr>
                      <a:r>
                        <a:rPr lang="en-US" sz="1200" b="1" dirty="0">
                          <a:effectLst/>
                          <a:latin typeface="+mj-lt"/>
                        </a:rPr>
                        <a:t>Communication and Multimodal Literacies </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Communication, Listening, and Collaboration</a:t>
                      </a:r>
                    </a:p>
                    <a:p>
                      <a:pPr algn="ctr" rtl="0" fontAlgn="base">
                        <a:spcBef>
                          <a:spcPts val="0"/>
                        </a:spcBef>
                        <a:spcAft>
                          <a:spcPts val="0"/>
                        </a:spcAft>
                        <a:buFont typeface="Arial" panose="020B0604020202020204" pitchFamily="34" charset="0"/>
                        <a:buChar char="•"/>
                      </a:pPr>
                      <a:r>
                        <a:rPr lang="en-US" sz="1000" dirty="0">
                          <a:effectLst/>
                          <a:latin typeface="+mj-lt"/>
                        </a:rPr>
                        <a:t>Speaking and Presentation of Ideas</a:t>
                      </a:r>
                    </a:p>
                    <a:p>
                      <a:pPr algn="ctr" rtl="0" fontAlgn="base">
                        <a:spcBef>
                          <a:spcPts val="0"/>
                        </a:spcBef>
                        <a:spcAft>
                          <a:spcPts val="0"/>
                        </a:spcAft>
                        <a:buFont typeface="Arial" panose="020B0604020202020204" pitchFamily="34" charset="0"/>
                        <a:buChar char="•"/>
                      </a:pPr>
                      <a:r>
                        <a:rPr lang="en-US" sz="1000" dirty="0">
                          <a:effectLst/>
                          <a:latin typeface="+mj-lt"/>
                        </a:rPr>
                        <a:t>Integrating Multimodal Literacies</a:t>
                      </a:r>
                    </a:p>
                    <a:p>
                      <a:pPr algn="ctr" rtl="0" fontAlgn="base">
                        <a:spcBef>
                          <a:spcPts val="0"/>
                        </a:spcBef>
                        <a:spcAft>
                          <a:spcPts val="0"/>
                        </a:spcAft>
                        <a:buFont typeface="Arial" panose="020B0604020202020204" pitchFamily="34" charset="0"/>
                        <a:buChar char="•"/>
                      </a:pPr>
                      <a:r>
                        <a:rPr lang="en-US" sz="1000" dirty="0">
                          <a:effectLst/>
                          <a:latin typeface="+mj-lt"/>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81000">
                <a:tc>
                  <a:txBody>
                    <a:bodyPr/>
                    <a:lstStyle/>
                    <a:p>
                      <a:pPr algn="ctr" rtl="0" fontAlgn="t">
                        <a:spcBef>
                          <a:spcPts val="0"/>
                        </a:spcBef>
                        <a:spcAft>
                          <a:spcPts val="0"/>
                        </a:spcAft>
                      </a:pPr>
                      <a:r>
                        <a:rPr lang="en-US" sz="1200" b="1" dirty="0">
                          <a:effectLst/>
                          <a:latin typeface="+mj-lt"/>
                        </a:rPr>
                        <a:t>Research</a:t>
                      </a:r>
                      <a:endParaRPr lang="en-US" dirty="0">
                        <a:effectLst/>
                        <a:latin typeface="+mj-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dirty="0">
                          <a:effectLst/>
                          <a:latin typeface="+mj-lt"/>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Recorded Sound">
            <a:hlinkClick r:id="" action="ppaction://media"/>
            <a:extLst>
              <a:ext uri="{FF2B5EF4-FFF2-40B4-BE49-F238E27FC236}">
                <a16:creationId xmlns:a16="http://schemas.microsoft.com/office/drawing/2014/main" id="{92CE6283-03E3-4633-B3EF-E3839F71B0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7527" y="6356350"/>
            <a:ext cx="406400" cy="4064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7500" lnSpcReduction="20000"/>
          </a:bodyPr>
          <a:lstStyle/>
          <a:p>
            <a:r>
              <a:rPr lang="en-US"/>
              <a:t>How to Read the 2024 </a:t>
            </a:r>
            <a:r>
              <a:rPr lang="en-US" i="1"/>
              <a:t>English Standards of Learning</a:t>
            </a:r>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dirty="0">
                <a:latin typeface="+mj-lt"/>
              </a:rPr>
              <a:t>Strand</a:t>
            </a:r>
            <a:endParaRPr lang="en-US" dirty="0">
              <a:latin typeface="+mj-lt"/>
              <a:cs typeface="Calibri"/>
            </a:endParaRPr>
          </a:p>
          <a:p>
            <a:pPr lvl="1"/>
            <a:r>
              <a:rPr lang="en-US" dirty="0">
                <a:solidFill>
                  <a:schemeClr val="accent3"/>
                </a:solidFill>
                <a:latin typeface="+mj-lt"/>
                <a:cs typeface="Arial"/>
              </a:rPr>
              <a:t>Sub Strand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1"/>
            <a:r>
              <a:rPr lang="en-US" dirty="0">
                <a:solidFill>
                  <a:schemeClr val="accent3"/>
                </a:solidFill>
                <a:latin typeface="+mj-lt"/>
                <a:cs typeface="Arial"/>
              </a:rPr>
              <a:t>Sub Strand </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 </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Standard</a:t>
            </a:r>
            <a:endParaRPr lang="en-US" dirty="0">
              <a:solidFill>
                <a:schemeClr val="accent3"/>
              </a:solidFill>
              <a:latin typeface="+mj-lt"/>
              <a:cs typeface="Calibri"/>
            </a:endParaRPr>
          </a:p>
          <a:p>
            <a:pPr lvl="1"/>
            <a:endParaRPr lang="en-US" dirty="0"/>
          </a:p>
          <a:p>
            <a:endParaRPr lang="en-US" dirty="0"/>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p:txBody>
          <a:bodyPr vert="horz" lIns="91440" tIns="45720" rIns="91440" bIns="45720" rtlCol="0" anchor="t">
            <a:normAutofit lnSpcReduction="10000"/>
          </a:bodyPr>
          <a:lstStyle/>
          <a:p>
            <a:r>
              <a:rPr lang="en-US" dirty="0">
                <a:latin typeface="+mj-lt"/>
              </a:rPr>
              <a:t>4.RI- Reading Informational Text</a:t>
            </a:r>
          </a:p>
          <a:p>
            <a:pPr lvl="1"/>
            <a:r>
              <a:rPr lang="en-US" dirty="0">
                <a:solidFill>
                  <a:schemeClr val="accent3"/>
                </a:solidFill>
                <a:latin typeface="+mj-lt"/>
                <a:cs typeface="Arial"/>
              </a:rPr>
              <a:t>4.RI.1-Key Ideas and Confirming Details</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A- With prompting and support, ask and answer literal (who, what, when, where) or inferential (why, how) questions about what is read. </a:t>
            </a:r>
            <a:endParaRPr lang="en-US" dirty="0">
              <a:solidFill>
                <a:schemeClr val="accent3"/>
              </a:solidFill>
              <a:latin typeface="+mj-lt"/>
              <a:cs typeface="Calibri"/>
            </a:endParaRPr>
          </a:p>
          <a:p>
            <a:pPr lvl="2">
              <a:buFont typeface="Courier New" panose="020F0502020204030204" pitchFamily="34" charset="0"/>
              <a:buChar char="o"/>
            </a:pPr>
            <a:r>
              <a:rPr lang="en-US" dirty="0">
                <a:solidFill>
                  <a:schemeClr val="accent3"/>
                </a:solidFill>
                <a:latin typeface="+mj-lt"/>
                <a:cs typeface="Arial"/>
              </a:rPr>
              <a:t>B- With prompting and support, identify the main idea and key details of a text.  </a:t>
            </a:r>
            <a:endParaRPr lang="en-US" dirty="0">
              <a:solidFill>
                <a:schemeClr val="accent3"/>
              </a:solidFill>
              <a:latin typeface="+mj-lt"/>
              <a:cs typeface="Calibri"/>
            </a:endParaRPr>
          </a:p>
          <a:p>
            <a:pPr lvl="1"/>
            <a:r>
              <a:rPr lang="en-US" dirty="0">
                <a:solidFill>
                  <a:schemeClr val="accent3"/>
                </a:solidFill>
                <a:latin typeface="+mj-lt"/>
                <a:cs typeface="Arial"/>
              </a:rPr>
              <a:t>4.RI.2- Craft and Style</a:t>
            </a:r>
            <a:endParaRPr lang="en-US" dirty="0">
              <a:solidFill>
                <a:schemeClr val="accent3"/>
              </a:solidFill>
              <a:latin typeface="+mj-lt"/>
              <a:cs typeface="Calibri"/>
            </a:endParaRPr>
          </a:p>
          <a:p>
            <a:pPr lvl="1"/>
            <a:r>
              <a:rPr lang="en-US" dirty="0">
                <a:solidFill>
                  <a:schemeClr val="accent3"/>
                </a:solidFill>
                <a:latin typeface="+mj-lt"/>
                <a:cs typeface="Arial"/>
              </a:rPr>
              <a:t>4.RI-3- Integration of Concepts</a:t>
            </a:r>
            <a:r>
              <a:rPr lang="en-US" dirty="0">
                <a:solidFill>
                  <a:srgbClr val="000000"/>
                </a:solidFill>
                <a:latin typeface="Arial"/>
                <a:cs typeface="Arial"/>
              </a:rPr>
              <a:t> </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Recorded Sound">
            <a:hlinkClick r:id="" action="ppaction://media"/>
            <a:extLst>
              <a:ext uri="{FF2B5EF4-FFF2-40B4-BE49-F238E27FC236}">
                <a16:creationId xmlns:a16="http://schemas.microsoft.com/office/drawing/2014/main" id="{A856E8E2-1721-4273-9382-91903AA25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p:txBody>
          <a:bodyPr/>
          <a:lstStyle/>
          <a:p>
            <a:fld id="{B2102BAA-C61A-4A39-BDF1-4340D572B82C}" type="slidenum">
              <a:rPr lang="en-US" smtClean="0"/>
              <a:t>9</a:t>
            </a:fld>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867436" y="504422"/>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mj-lt"/>
              </a:rPr>
              <a:t>Grade 4 (2017 to 2024 SOL Numbering)</a:t>
            </a:r>
          </a:p>
        </p:txBody>
      </p:sp>
      <p:sp>
        <p:nvSpPr>
          <p:cNvPr id="15" name="Rectangle: Rounded Corners 14">
            <a:extLst>
              <a:ext uri="{FF2B5EF4-FFF2-40B4-BE49-F238E27FC236}">
                <a16:creationId xmlns:a16="http://schemas.microsoft.com/office/drawing/2014/main" id="{4D84F721-ACCF-72ED-315D-25757E0CDC1F}"/>
              </a:ext>
            </a:extLst>
          </p:cNvPr>
          <p:cNvSpPr/>
          <p:nvPr/>
        </p:nvSpPr>
        <p:spPr>
          <a:xfrm>
            <a:off x="1895910" y="847858"/>
            <a:ext cx="3966410" cy="257899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E528106-C8B6-3FF1-0120-111CA5D85161}"/>
              </a:ext>
            </a:extLst>
          </p:cNvPr>
          <p:cNvSpPr/>
          <p:nvPr/>
        </p:nvSpPr>
        <p:spPr>
          <a:xfrm>
            <a:off x="1884335" y="4187778"/>
            <a:ext cx="4154673" cy="104000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37B5C25-3342-4886-B97F-F59D05662258}"/>
              </a:ext>
            </a:extLst>
          </p:cNvPr>
          <p:cNvSpPr txBox="1"/>
          <p:nvPr/>
        </p:nvSpPr>
        <p:spPr>
          <a:xfrm>
            <a:off x="1884335" y="811732"/>
            <a:ext cx="4355205" cy="5693866"/>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1400" b="1" dirty="0">
                <a:latin typeface="+mj-lt"/>
              </a:rPr>
              <a:t>4.1--&gt; 4.C.1, 4.C.2 </a:t>
            </a:r>
          </a:p>
          <a:p>
            <a:pPr marL="285750" indent="-285750">
              <a:buFont typeface="Arial" panose="020B0604020202020204" pitchFamily="34" charset="0"/>
              <a:buChar char="•"/>
            </a:pPr>
            <a:r>
              <a:rPr lang="en-US" sz="1400" b="1" dirty="0">
                <a:latin typeface="+mj-lt"/>
              </a:rPr>
              <a:t>4.2--&gt; 4.C.2, 4.C.3 </a:t>
            </a:r>
          </a:p>
          <a:p>
            <a:pPr marL="285750" indent="-285750">
              <a:buFont typeface="Arial" panose="020B0604020202020204" pitchFamily="34" charset="0"/>
              <a:buChar char="•"/>
            </a:pPr>
            <a:r>
              <a:rPr lang="en-US" sz="1400" b="1" dirty="0">
                <a:latin typeface="+mj-lt"/>
              </a:rPr>
              <a:t>4.3--&gt; 4.C.3, 4.C.4 </a:t>
            </a:r>
          </a:p>
          <a:p>
            <a:pPr marL="285750" indent="-285750">
              <a:buFont typeface="Arial" panose="020B0604020202020204" pitchFamily="34" charset="0"/>
              <a:buChar char="•"/>
            </a:pPr>
            <a:r>
              <a:rPr lang="en-US" sz="1400" b="1" dirty="0">
                <a:latin typeface="+mj-lt"/>
              </a:rPr>
              <a:t>4.4--&gt; 4.RV.1, 4.5--&gt; DSR, 4.RL.1, 4.RL.2, 4.RL.3 </a:t>
            </a:r>
          </a:p>
          <a:p>
            <a:pPr marL="285750" indent="-285750">
              <a:buFont typeface="Arial" panose="020B0604020202020204" pitchFamily="34" charset="0"/>
              <a:buChar char="•"/>
            </a:pPr>
            <a:r>
              <a:rPr lang="en-US" sz="1400" b="1" dirty="0">
                <a:latin typeface="+mj-lt"/>
              </a:rPr>
              <a:t>4.6--&gt; DSR, 4.RI.1, 4.RI.2 </a:t>
            </a:r>
          </a:p>
          <a:p>
            <a:pPr marL="285750" indent="-285750">
              <a:buFont typeface="Arial" panose="020B0604020202020204" pitchFamily="34" charset="0"/>
              <a:buChar char="•"/>
            </a:pPr>
            <a:r>
              <a:rPr lang="en-US" sz="1400" b="1" dirty="0">
                <a:latin typeface="+mj-lt"/>
              </a:rPr>
              <a:t>4.7--&gt; 4 .W.1, 4.W.2, 4.W.3</a:t>
            </a:r>
          </a:p>
          <a:p>
            <a:pPr marL="285750" indent="-285750">
              <a:buFont typeface="Arial" panose="020B0604020202020204" pitchFamily="34" charset="0"/>
              <a:buChar char="•"/>
            </a:pPr>
            <a:r>
              <a:rPr lang="pl-PL" sz="1400" b="1" dirty="0">
                <a:latin typeface="+mj-lt"/>
              </a:rPr>
              <a:t>4.8--&gt; 4.W.3, 4.LU.1, 4.LU.2 </a:t>
            </a:r>
            <a:endParaRPr lang="en-US" sz="1400" b="1" dirty="0">
              <a:latin typeface="+mj-lt"/>
            </a:endParaRPr>
          </a:p>
          <a:p>
            <a:pPr marL="285750" indent="-285750">
              <a:buFont typeface="Arial" panose="020B0604020202020204" pitchFamily="34" charset="0"/>
              <a:buChar char="•"/>
            </a:pPr>
            <a:r>
              <a:rPr lang="pl-PL" sz="1400" b="1" dirty="0">
                <a:latin typeface="+mj-lt"/>
              </a:rPr>
              <a:t>4.9--&gt; 4.R.1</a:t>
            </a:r>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r>
              <a:rPr lang="en-US" sz="1400" b="1" dirty="0">
                <a:latin typeface="+mj-lt"/>
              </a:rPr>
              <a:t>4.6g- moved to Grade 1 </a:t>
            </a:r>
          </a:p>
          <a:p>
            <a:pPr marL="285750" indent="-285750">
              <a:buFont typeface="Arial" panose="020B0604020202020204" pitchFamily="34" charset="0"/>
              <a:buChar char="•"/>
            </a:pPr>
            <a:r>
              <a:rPr lang="en-US" sz="1400" b="1" dirty="0">
                <a:latin typeface="+mj-lt"/>
              </a:rPr>
              <a:t>4.8a- moved to Grade 2 </a:t>
            </a:r>
          </a:p>
          <a:p>
            <a:pPr marL="285750" indent="-285750">
              <a:buFont typeface="Arial" panose="020B0604020202020204" pitchFamily="34" charset="0"/>
              <a:buChar char="•"/>
            </a:pPr>
            <a:r>
              <a:rPr lang="en-US" sz="1400" b="1" dirty="0">
                <a:latin typeface="+mj-lt"/>
              </a:rPr>
              <a:t>4.8b- moved to Grade 2 </a:t>
            </a:r>
          </a:p>
          <a:p>
            <a:pPr marL="285750" indent="-285750">
              <a:buFont typeface="Arial" panose="020B0604020202020204" pitchFamily="34" charset="0"/>
              <a:buChar char="•"/>
            </a:pPr>
            <a:r>
              <a:rPr lang="en-US" sz="1400" b="1" dirty="0">
                <a:latin typeface="+mj-lt"/>
              </a:rPr>
              <a:t>4.8h- moved to Grade 2</a:t>
            </a: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a:p>
            <a:endParaRPr lang="en-US" sz="1400" b="1" dirty="0">
              <a:latin typeface="+mj-lt"/>
            </a:endParaRPr>
          </a:p>
        </p:txBody>
      </p:sp>
      <p:sp>
        <p:nvSpPr>
          <p:cNvPr id="21" name="Rectangle: Rounded Corners 20">
            <a:extLst>
              <a:ext uri="{FF2B5EF4-FFF2-40B4-BE49-F238E27FC236}">
                <a16:creationId xmlns:a16="http://schemas.microsoft.com/office/drawing/2014/main" id="{D24CD2AB-C3C9-FD7D-6ECA-BA31201FE230}"/>
              </a:ext>
            </a:extLst>
          </p:cNvPr>
          <p:cNvSpPr/>
          <p:nvPr/>
        </p:nvSpPr>
        <p:spPr>
          <a:xfrm>
            <a:off x="1869582" y="3844343"/>
            <a:ext cx="4389549" cy="343436"/>
          </a:xfrm>
          <a:prstGeom prst="round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5555"/>
                </a:solidFill>
                <a:latin typeface="+mj-lt"/>
              </a:rPr>
              <a:t>Deletions from Grade 4 (2017 SOL)</a:t>
            </a:r>
          </a:p>
        </p:txBody>
      </p:sp>
      <p:sp>
        <p:nvSpPr>
          <p:cNvPr id="18" name="TextBox 17">
            <a:extLst>
              <a:ext uri="{FF2B5EF4-FFF2-40B4-BE49-F238E27FC236}">
                <a16:creationId xmlns:a16="http://schemas.microsoft.com/office/drawing/2014/main" id="{6BB3E0ED-1491-4935-9F20-6917A32D9975}"/>
              </a:ext>
            </a:extLst>
          </p:cNvPr>
          <p:cNvSpPr txBox="1"/>
          <p:nvPr/>
        </p:nvSpPr>
        <p:spPr>
          <a:xfrm>
            <a:off x="6258898" y="811732"/>
            <a:ext cx="4355205" cy="5693866"/>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sz="1400" b="1" dirty="0">
                <a:latin typeface="+mj-lt"/>
              </a:rPr>
              <a:t>4.DSR Addresses skills students need to practice reading fluently, purposefully, and build word and world knowledge.</a:t>
            </a:r>
          </a:p>
          <a:p>
            <a:pPr marL="285750" indent="-285750">
              <a:buFont typeface="Arial" panose="020B0604020202020204" pitchFamily="34" charset="0"/>
              <a:buChar char="•"/>
            </a:pPr>
            <a:r>
              <a:rPr lang="en-US" sz="1400" b="1" dirty="0">
                <a:latin typeface="+mj-lt"/>
              </a:rPr>
              <a:t>4.DSR A.- Addresses skills in 4.5l and 4.6i from the 2017 Standards; adds specificity on automaticity, appropriate rate, and self-monitoring while reading. </a:t>
            </a:r>
          </a:p>
          <a:p>
            <a:pPr marL="285750" indent="-285750">
              <a:buFont typeface="Arial" panose="020B0604020202020204" pitchFamily="34" charset="0"/>
              <a:buChar char="•"/>
            </a:pPr>
            <a:r>
              <a:rPr lang="en-US" sz="1400" b="1" dirty="0">
                <a:latin typeface="+mj-lt"/>
              </a:rPr>
              <a:t>4.DSR C.-Addresses skills in 4.5c, 4.5h, 4.6e; applies comprehension of what is read through discussion and writing utilizing skills such as supporting claims, drawing conclusions, and making inferences.  </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latin typeface="+mj-lt"/>
              </a:rPr>
              <a:t>• 4.FFR.3-Focuses on students’ phonic and word analysis </a:t>
            </a:r>
          </a:p>
          <a:p>
            <a:pPr marL="285750" indent="-285750">
              <a:buFont typeface="Arial" panose="020B0604020202020204" pitchFamily="34" charset="0"/>
              <a:buChar char="•"/>
            </a:pPr>
            <a:r>
              <a:rPr lang="en-US" sz="1400" b="1" dirty="0">
                <a:latin typeface="+mj-lt"/>
              </a:rPr>
              <a:t>4.FFR.3 A.-New standard for grade four-applies using knowledge of syllabication and syllable types to continue decoding and encoding words. </a:t>
            </a:r>
          </a:p>
          <a:p>
            <a:pPr marL="285750" indent="-285750">
              <a:buFont typeface="Arial" panose="020B0604020202020204" pitchFamily="34" charset="0"/>
              <a:buChar char="•"/>
            </a:pPr>
            <a:endParaRPr lang="en-US" sz="1400" b="1" dirty="0">
              <a:latin typeface="+mj-lt"/>
            </a:endParaRPr>
          </a:p>
          <a:p>
            <a:pPr marL="285750" indent="-285750">
              <a:buFont typeface="Arial" panose="020B0604020202020204" pitchFamily="34" charset="0"/>
              <a:buChar char="•"/>
            </a:pPr>
            <a:endParaRPr lang="en-US" sz="1400" b="1" dirty="0">
              <a:latin typeface="+mj-lt"/>
            </a:endParaRPr>
          </a:p>
          <a:p>
            <a:endParaRPr lang="en-US" sz="1400" b="1" dirty="0">
              <a:latin typeface="+mj-lt"/>
            </a:endParaRPr>
          </a:p>
        </p:txBody>
      </p:sp>
      <p:sp>
        <p:nvSpPr>
          <p:cNvPr id="27" name="Rectangle: Rounded Corners 26">
            <a:extLst>
              <a:ext uri="{FF2B5EF4-FFF2-40B4-BE49-F238E27FC236}">
                <a16:creationId xmlns:a16="http://schemas.microsoft.com/office/drawing/2014/main" id="{3A8881EF-D1EA-E7CE-AFA8-942B74D47545}"/>
              </a:ext>
            </a:extLst>
          </p:cNvPr>
          <p:cNvSpPr/>
          <p:nvPr/>
        </p:nvSpPr>
        <p:spPr>
          <a:xfrm>
            <a:off x="6276735" y="3844343"/>
            <a:ext cx="4389549" cy="482957"/>
          </a:xfrm>
          <a:prstGeom prst="roundRect">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55555"/>
                </a:solidFill>
                <a:latin typeface="+mj-lt"/>
              </a:rPr>
              <a:t>Additions to Grade 4</a:t>
            </a:r>
          </a:p>
          <a:p>
            <a:pPr algn="ctr"/>
            <a:r>
              <a:rPr lang="en-US" sz="1400" b="1" dirty="0">
                <a:solidFill>
                  <a:srgbClr val="555555"/>
                </a:solidFill>
                <a:latin typeface="+mj-lt"/>
              </a:rPr>
              <a:t>(2024 SOL)</a:t>
            </a:r>
          </a:p>
        </p:txBody>
      </p:sp>
      <p:sp>
        <p:nvSpPr>
          <p:cNvPr id="17" name="Rectangle: Rounded Corners 16">
            <a:extLst>
              <a:ext uri="{FF2B5EF4-FFF2-40B4-BE49-F238E27FC236}">
                <a16:creationId xmlns:a16="http://schemas.microsoft.com/office/drawing/2014/main" id="{79DB60B1-348D-0044-9BB4-7DC2C6E72D8F}"/>
              </a:ext>
            </a:extLst>
          </p:cNvPr>
          <p:cNvSpPr/>
          <p:nvPr/>
        </p:nvSpPr>
        <p:spPr>
          <a:xfrm>
            <a:off x="6291329" y="506568"/>
            <a:ext cx="4389549" cy="34343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555555"/>
                </a:solidFill>
                <a:latin typeface="+mj-lt"/>
              </a:rPr>
              <a:t>Parameter Changes/Clarifications (2024 SOL)</a:t>
            </a:r>
          </a:p>
        </p:txBody>
      </p:sp>
      <p:sp>
        <p:nvSpPr>
          <p:cNvPr id="20" name="Rectangle: Rounded Corners 19">
            <a:extLst>
              <a:ext uri="{FF2B5EF4-FFF2-40B4-BE49-F238E27FC236}">
                <a16:creationId xmlns:a16="http://schemas.microsoft.com/office/drawing/2014/main" id="{AB96C661-5470-475E-B711-944ED054705F}"/>
              </a:ext>
            </a:extLst>
          </p:cNvPr>
          <p:cNvSpPr/>
          <p:nvPr/>
        </p:nvSpPr>
        <p:spPr>
          <a:xfrm>
            <a:off x="6494530" y="847858"/>
            <a:ext cx="756016" cy="2420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396AD9E-3581-6BA3-3149-15A269CF2762}"/>
              </a:ext>
            </a:extLst>
          </p:cNvPr>
          <p:cNvSpPr/>
          <p:nvPr/>
        </p:nvSpPr>
        <p:spPr>
          <a:xfrm>
            <a:off x="6233312" y="4327755"/>
            <a:ext cx="4365513" cy="4829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7E654B84-3A56-4914-BED1-2F2E68B17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273" y="6356350"/>
            <a:ext cx="406400" cy="406400"/>
          </a:xfrm>
          <a:prstGeom prst="rect">
            <a:avLst/>
          </a:prstGeom>
        </p:spPr>
      </p:pic>
    </p:spTree>
    <p:extLst>
      <p:ext uri="{BB962C8B-B14F-4D97-AF65-F5344CB8AC3E}">
        <p14:creationId xmlns:p14="http://schemas.microsoft.com/office/powerpoint/2010/main" val="38550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4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12" grpId="0" animBg="1"/>
      <p:bldP spid="15" grpId="0" animBg="1"/>
      <p:bldP spid="23" grpId="0" animBg="1"/>
      <p:bldP spid="21" grpId="0" animBg="1"/>
      <p:bldP spid="27" grpId="0" animBg="1"/>
      <p:bldP spid="17" grpId="0" animBg="1"/>
      <p:bldP spid="20" grpId="0" animBg="1"/>
      <p:bldP spid="2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C1A00-51CB-4C02-A37B-97764AE20E74}">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8410143b-9028-478f-a589-cc2730675668"/>
    <ds:schemaRef ds:uri="7ec0be3f-b236-462b-b68d-55bfdf8517bd"/>
    <ds:schemaRef ds:uri="http://www.w3.org/XML/1998/namespace"/>
  </ds:schemaRefs>
</ds:datastoreItem>
</file>

<file path=customXml/itemProps2.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67865-89AF-4004-B892-E11EA4D1D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5113</TotalTime>
  <Words>11677</Words>
  <Application>Microsoft Office PowerPoint</Application>
  <PresentationFormat>Widescreen</PresentationFormat>
  <Paragraphs>1172</Paragraphs>
  <Slides>45</Slides>
  <Notes>45</Notes>
  <HiddenSlides>0</HiddenSlides>
  <MMClips>46</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PowerPoint Presentation</vt:lpstr>
      <vt:lpstr>Reading Literary Text</vt:lpstr>
      <vt:lpstr>PowerPoint Presentation</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PowerPoint Presentation</vt:lpstr>
      <vt:lpstr>Writing </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GCPS</cp:lastModifiedBy>
  <cp:revision>270</cp:revision>
  <cp:lastPrinted>2024-04-29T17:41:36Z</cp:lastPrinted>
  <dcterms:created xsi:type="dcterms:W3CDTF">2022-07-20T12:39:39Z</dcterms:created>
  <dcterms:modified xsi:type="dcterms:W3CDTF">2024-05-03T16:16:40Z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