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6"/>
  </p:notesMasterIdLst>
  <p:sldIdLst>
    <p:sldId id="256" r:id="rId5"/>
    <p:sldId id="258" r:id="rId6"/>
    <p:sldId id="267" r:id="rId7"/>
    <p:sldId id="268" r:id="rId8"/>
    <p:sldId id="269" r:id="rId9"/>
    <p:sldId id="270" r:id="rId10"/>
    <p:sldId id="271" r:id="rId11"/>
    <p:sldId id="262" r:id="rId12"/>
    <p:sldId id="299" r:id="rId13"/>
    <p:sldId id="261" r:id="rId14"/>
    <p:sldId id="273" r:id="rId15"/>
    <p:sldId id="274" r:id="rId16"/>
    <p:sldId id="275" r:id="rId17"/>
    <p:sldId id="276" r:id="rId18"/>
    <p:sldId id="277" r:id="rId19"/>
    <p:sldId id="302" r:id="rId20"/>
    <p:sldId id="278" r:id="rId21"/>
    <p:sldId id="279" r:id="rId22"/>
    <p:sldId id="303" r:id="rId23"/>
    <p:sldId id="280" r:id="rId24"/>
    <p:sldId id="281" r:id="rId25"/>
    <p:sldId id="282" r:id="rId26"/>
    <p:sldId id="283" r:id="rId27"/>
    <p:sldId id="284" r:id="rId28"/>
    <p:sldId id="285" r:id="rId29"/>
    <p:sldId id="304" r:id="rId30"/>
    <p:sldId id="288" r:id="rId31"/>
    <p:sldId id="289" r:id="rId32"/>
    <p:sldId id="305" r:id="rId33"/>
    <p:sldId id="306" r:id="rId34"/>
    <p:sldId id="291" r:id="rId35"/>
    <p:sldId id="292" r:id="rId36"/>
    <p:sldId id="293" r:id="rId37"/>
    <p:sldId id="294" r:id="rId38"/>
    <p:sldId id="295" r:id="rId39"/>
    <p:sldId id="296" r:id="rId40"/>
    <p:sldId id="309" r:id="rId41"/>
    <p:sldId id="297" r:id="rId42"/>
    <p:sldId id="298" r:id="rId43"/>
    <p:sldId id="300" r:id="rId44"/>
    <p:sldId id="30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495460-FB31-9185-72A5-F2F37C79DCCC}" name="adamsx7@gmail.com" initials="" userId="f6e332f89a9f8932" providerId="Windows Live"/>
  <p188:author id="{164322EE-53F1-ABBF-721F-AE86268CF8FA}" name="lynzieadams@outlook.com" initials="ly" userId="S::urn:spo:guest#lynzieadams@outlook.com::" providerId="AD"/>
  <p188:author id="{B5A968F7-0107-3553-0A05-28BBA0278549}" name="emily_stains" initials="em" userId="S::emily_stains_ccpsnet.net#ext#@covgov.onmicrosoft.com::9f35bc52-034b-4cb6-a832-fd429f07ca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A42D49-D8E1-C593-2BF5-C3DBDE66DC0C}" v="26" dt="2024-05-24T11:50:02.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75040"/>
  </p:normalViewPr>
  <p:slideViewPr>
    <p:cSldViewPr snapToGrid="0">
      <p:cViewPr varScale="1">
        <p:scale>
          <a:sx n="47" d="100"/>
          <a:sy n="47" d="100"/>
        </p:scale>
        <p:origin x="123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illen, Emily (DOE)" userId="S::emily.mcmillen@doe.virginia.gov::87206365-0237-470f-9f00-e4273e6c1546" providerId="AD" clId="Web-{79A42D49-D8E1-C593-2BF5-C3DBDE66DC0C}"/>
    <pc:docChg chg="">
      <pc:chgData name="Mcmillen, Emily (DOE)" userId="S::emily.mcmillen@doe.virginia.gov::87206365-0237-470f-9f00-e4273e6c1546" providerId="AD" clId="Web-{79A42D49-D8E1-C593-2BF5-C3DBDE66DC0C}" dt="2024-05-24T11:50:02.910" v="25"/>
      <pc:docMkLst>
        <pc:docMk/>
      </pc:docMkLst>
      <pc:sldChg chg="delCm">
        <pc:chgData name="Mcmillen, Emily (DOE)" userId="S::emily.mcmillen@doe.virginia.gov::87206365-0237-470f-9f00-e4273e6c1546" providerId="AD" clId="Web-{79A42D49-D8E1-C593-2BF5-C3DBDE66DC0C}" dt="2024-05-24T11:49:04.957" v="0"/>
        <pc:sldMkLst>
          <pc:docMk/>
          <pc:sldMk cId="2845498897" sldId="26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04.957" v="0"/>
              <pc2:cmMkLst xmlns:pc2="http://schemas.microsoft.com/office/powerpoint/2019/9/main/command">
                <pc:docMk/>
                <pc:sldMk cId="2845498897" sldId="269"/>
                <pc2:cmMk id="{C1834E3A-41CD-4F79-B51E-8D64098333AB}"/>
              </pc2:cmMkLst>
            </pc226:cmChg>
          </p:ext>
        </pc:extLst>
      </pc:sldChg>
      <pc:sldChg chg="delCm">
        <pc:chgData name="Mcmillen, Emily (DOE)" userId="S::emily.mcmillen@doe.virginia.gov::87206365-0237-470f-9f00-e4273e6c1546" providerId="AD" clId="Web-{79A42D49-D8E1-C593-2BF5-C3DBDE66DC0C}" dt="2024-05-24T11:49:24.519" v="1"/>
        <pc:sldMkLst>
          <pc:docMk/>
          <pc:sldMk cId="100431260" sldId="270"/>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24.519" v="1"/>
              <pc2:cmMkLst xmlns:pc2="http://schemas.microsoft.com/office/powerpoint/2019/9/main/command">
                <pc:docMk/>
                <pc:sldMk cId="100431260" sldId="270"/>
                <pc2:cmMk id="{87F0A813-7B5C-4AD7-928E-EAA59EC13FF5}"/>
              </pc2:cmMkLst>
            </pc226:cmChg>
          </p:ext>
        </pc:extLst>
      </pc:sldChg>
      <pc:sldChg chg="delCm">
        <pc:chgData name="Mcmillen, Emily (DOE)" userId="S::emily.mcmillen@doe.virginia.gov::87206365-0237-470f-9f00-e4273e6c1546" providerId="AD" clId="Web-{79A42D49-D8E1-C593-2BF5-C3DBDE66DC0C}" dt="2024-05-24T11:49:26.816" v="2"/>
        <pc:sldMkLst>
          <pc:docMk/>
          <pc:sldMk cId="3785396082" sldId="271"/>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26.816" v="2"/>
              <pc2:cmMkLst xmlns:pc2="http://schemas.microsoft.com/office/powerpoint/2019/9/main/command">
                <pc:docMk/>
                <pc:sldMk cId="3785396082" sldId="271"/>
                <pc2:cmMk id="{3D205041-2FDD-4F9C-9076-FAE0E0C717A6}"/>
              </pc2:cmMkLst>
            </pc226:cmChg>
          </p:ext>
        </pc:extLst>
      </pc:sldChg>
      <pc:sldChg chg="delCm">
        <pc:chgData name="Mcmillen, Emily (DOE)" userId="S::emily.mcmillen@doe.virginia.gov::87206365-0237-470f-9f00-e4273e6c1546" providerId="AD" clId="Web-{79A42D49-D8E1-C593-2BF5-C3DBDE66DC0C}" dt="2024-05-24T11:49:30.769" v="4"/>
        <pc:sldMkLst>
          <pc:docMk/>
          <pc:sldMk cId="778254873" sldId="273"/>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30.769" v="4"/>
              <pc2:cmMkLst xmlns:pc2="http://schemas.microsoft.com/office/powerpoint/2019/9/main/command">
                <pc:docMk/>
                <pc:sldMk cId="778254873" sldId="273"/>
                <pc2:cmMk id="{43587E31-59D4-4A09-9A59-4BE80D7814AB}"/>
              </pc2:cmMkLst>
            </pc226:cmChg>
            <pc226:cmChg xmlns:pc226="http://schemas.microsoft.com/office/powerpoint/2022/06/main/command" chg="del">
              <pc226:chgData name="Mcmillen, Emily (DOE)" userId="S::emily.mcmillen@doe.virginia.gov::87206365-0237-470f-9f00-e4273e6c1546" providerId="AD" clId="Web-{79A42D49-D8E1-C593-2BF5-C3DBDE66DC0C}" dt="2024-05-24T11:49:28.879" v="3"/>
              <pc2:cmMkLst xmlns:pc2="http://schemas.microsoft.com/office/powerpoint/2019/9/main/command">
                <pc:docMk/>
                <pc:sldMk cId="778254873" sldId="273"/>
                <pc2:cmMk id="{62190574-7CD1-465A-AF1F-7822D04AA2DF}"/>
              </pc2:cmMkLst>
            </pc226:cmChg>
          </p:ext>
        </pc:extLst>
      </pc:sldChg>
      <pc:sldChg chg="delCm">
        <pc:chgData name="Mcmillen, Emily (DOE)" userId="S::emily.mcmillen@doe.virginia.gov::87206365-0237-470f-9f00-e4273e6c1546" providerId="AD" clId="Web-{79A42D49-D8E1-C593-2BF5-C3DBDE66DC0C}" dt="2024-05-24T11:49:32.754" v="5"/>
        <pc:sldMkLst>
          <pc:docMk/>
          <pc:sldMk cId="981762987" sldId="275"/>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32.754" v="5"/>
              <pc2:cmMkLst xmlns:pc2="http://schemas.microsoft.com/office/powerpoint/2019/9/main/command">
                <pc:docMk/>
                <pc:sldMk cId="981762987" sldId="275"/>
                <pc2:cmMk id="{042395A4-C627-4969-9A02-4999ACDBBF65}"/>
              </pc2:cmMkLst>
            </pc226:cmChg>
          </p:ext>
        </pc:extLst>
      </pc:sldChg>
      <pc:sldChg chg="delCm">
        <pc:chgData name="Mcmillen, Emily (DOE)" userId="S::emily.mcmillen@doe.virginia.gov::87206365-0237-470f-9f00-e4273e6c1546" providerId="AD" clId="Web-{79A42D49-D8E1-C593-2BF5-C3DBDE66DC0C}" dt="2024-05-24T11:49:37.644" v="8"/>
        <pc:sldMkLst>
          <pc:docMk/>
          <pc:sldMk cId="907665471" sldId="27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37.644" v="8"/>
              <pc2:cmMkLst xmlns:pc2="http://schemas.microsoft.com/office/powerpoint/2019/9/main/command">
                <pc:docMk/>
                <pc:sldMk cId="907665471" sldId="279"/>
                <pc2:cmMk id="{30A0435A-7801-4185-A067-5BC718D227E7}"/>
              </pc2:cmMkLst>
            </pc226:cmChg>
          </p:ext>
        </pc:extLst>
      </pc:sldChg>
      <pc:sldChg chg="delCm">
        <pc:chgData name="Mcmillen, Emily (DOE)" userId="S::emily.mcmillen@doe.virginia.gov::87206365-0237-470f-9f00-e4273e6c1546" providerId="AD" clId="Web-{79A42D49-D8E1-C593-2BF5-C3DBDE66DC0C}" dt="2024-05-24T11:49:39.941" v="9"/>
        <pc:sldMkLst>
          <pc:docMk/>
          <pc:sldMk cId="4102542810" sldId="282"/>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39.941" v="9"/>
              <pc2:cmMkLst xmlns:pc2="http://schemas.microsoft.com/office/powerpoint/2019/9/main/command">
                <pc:docMk/>
                <pc:sldMk cId="4102542810" sldId="282"/>
                <pc2:cmMk id="{51EE986F-866C-4713-A715-50C7E2A24501}"/>
              </pc2:cmMkLst>
            </pc226:cmChg>
          </p:ext>
        </pc:extLst>
      </pc:sldChg>
      <pc:sldChg chg="delCm">
        <pc:chgData name="Mcmillen, Emily (DOE)" userId="S::emily.mcmillen@doe.virginia.gov::87206365-0237-470f-9f00-e4273e6c1546" providerId="AD" clId="Web-{79A42D49-D8E1-C593-2BF5-C3DBDE66DC0C}" dt="2024-05-24T11:49:42.332" v="10"/>
        <pc:sldMkLst>
          <pc:docMk/>
          <pc:sldMk cId="2350279798" sldId="283"/>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42.332" v="10"/>
              <pc2:cmMkLst xmlns:pc2="http://schemas.microsoft.com/office/powerpoint/2019/9/main/command">
                <pc:docMk/>
                <pc:sldMk cId="2350279798" sldId="283"/>
                <pc2:cmMk id="{1A1BBBE4-D621-4C98-B526-82EF6C22645D}"/>
              </pc2:cmMkLst>
            </pc226:cmChg>
          </p:ext>
        </pc:extLst>
      </pc:sldChg>
      <pc:sldChg chg="delCm">
        <pc:chgData name="Mcmillen, Emily (DOE)" userId="S::emily.mcmillen@doe.virginia.gov::87206365-0237-470f-9f00-e4273e6c1546" providerId="AD" clId="Web-{79A42D49-D8E1-C593-2BF5-C3DBDE66DC0C}" dt="2024-05-24T11:49:44.676" v="12"/>
        <pc:sldMkLst>
          <pc:docMk/>
          <pc:sldMk cId="227897106" sldId="285"/>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44.269" v="11"/>
              <pc2:cmMkLst xmlns:pc2="http://schemas.microsoft.com/office/powerpoint/2019/9/main/command">
                <pc:docMk/>
                <pc:sldMk cId="227897106" sldId="285"/>
                <pc2:cmMk id="{A8002715-767E-4A05-ABDA-B5B4B23CBB47}"/>
              </pc2:cmMkLst>
            </pc226:cmChg>
            <pc226:cmChg xmlns:pc226="http://schemas.microsoft.com/office/powerpoint/2022/06/main/command" chg="del">
              <pc226:chgData name="Mcmillen, Emily (DOE)" userId="S::emily.mcmillen@doe.virginia.gov::87206365-0237-470f-9f00-e4273e6c1546" providerId="AD" clId="Web-{79A42D49-D8E1-C593-2BF5-C3DBDE66DC0C}" dt="2024-05-24T11:49:44.676" v="12"/>
              <pc2:cmMkLst xmlns:pc2="http://schemas.microsoft.com/office/powerpoint/2019/9/main/command">
                <pc:docMk/>
                <pc:sldMk cId="227897106" sldId="285"/>
                <pc2:cmMk id="{B9B5D89E-D71F-40DE-860D-768F65073B72}"/>
              </pc2:cmMkLst>
            </pc226:cmChg>
          </p:ext>
        </pc:extLst>
      </pc:sldChg>
      <pc:sldChg chg="delCm">
        <pc:chgData name="Mcmillen, Emily (DOE)" userId="S::emily.mcmillen@doe.virginia.gov::87206365-0237-470f-9f00-e4273e6c1546" providerId="AD" clId="Web-{79A42D49-D8E1-C593-2BF5-C3DBDE66DC0C}" dt="2024-05-24T11:49:51.410" v="17"/>
        <pc:sldMkLst>
          <pc:docMk/>
          <pc:sldMk cId="2817917418" sldId="289"/>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51.410" v="17"/>
              <pc2:cmMkLst xmlns:pc2="http://schemas.microsoft.com/office/powerpoint/2019/9/main/command">
                <pc:docMk/>
                <pc:sldMk cId="2817917418" sldId="289"/>
                <pc2:cmMk id="{8D346E54-8AC8-4C35-A8CD-42CD88C8E3F1}"/>
              </pc2:cmMkLst>
            </pc226:cmChg>
          </p:ext>
        </pc:extLst>
      </pc:sldChg>
      <pc:sldChg chg="delCm">
        <pc:chgData name="Mcmillen, Emily (DOE)" userId="S::emily.mcmillen@doe.virginia.gov::87206365-0237-470f-9f00-e4273e6c1546" providerId="AD" clId="Web-{79A42D49-D8E1-C593-2BF5-C3DBDE66DC0C}" dt="2024-05-24T11:49:56.722" v="22"/>
        <pc:sldMkLst>
          <pc:docMk/>
          <pc:sldMk cId="1751974298" sldId="295"/>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56.722" v="22"/>
              <pc2:cmMkLst xmlns:pc2="http://schemas.microsoft.com/office/powerpoint/2019/9/main/command">
                <pc:docMk/>
                <pc:sldMk cId="1751974298" sldId="295"/>
                <pc2:cmMk id="{3277AC5C-F12D-4013-9878-2C81A799C2A2}"/>
              </pc2:cmMkLst>
            </pc226:cmChg>
          </p:ext>
        </pc:extLst>
      </pc:sldChg>
      <pc:sldChg chg="delCm">
        <pc:chgData name="Mcmillen, Emily (DOE)" userId="S::emily.mcmillen@doe.virginia.gov::87206365-0237-470f-9f00-e4273e6c1546" providerId="AD" clId="Web-{79A42D49-D8E1-C593-2BF5-C3DBDE66DC0C}" dt="2024-05-24T11:49:59.707" v="23"/>
        <pc:sldMkLst>
          <pc:docMk/>
          <pc:sldMk cId="348810903" sldId="296"/>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59.707" v="23"/>
              <pc2:cmMkLst xmlns:pc2="http://schemas.microsoft.com/office/powerpoint/2019/9/main/command">
                <pc:docMk/>
                <pc:sldMk cId="348810903" sldId="296"/>
                <pc2:cmMk id="{C3B7FCB6-C68D-4447-A0D2-CC3916031AEF}"/>
              </pc2:cmMkLst>
            </pc226:cmChg>
          </p:ext>
        </pc:extLst>
      </pc:sldChg>
      <pc:sldChg chg="delCm">
        <pc:chgData name="Mcmillen, Emily (DOE)" userId="S::emily.mcmillen@doe.virginia.gov::87206365-0237-470f-9f00-e4273e6c1546" providerId="AD" clId="Web-{79A42D49-D8E1-C593-2BF5-C3DBDE66DC0C}" dt="2024-05-24T11:50:02.910" v="25"/>
        <pc:sldMkLst>
          <pc:docMk/>
          <pc:sldMk cId="3856574190" sldId="298"/>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50:01.753" v="24"/>
              <pc2:cmMkLst xmlns:pc2="http://schemas.microsoft.com/office/powerpoint/2019/9/main/command">
                <pc:docMk/>
                <pc:sldMk cId="3856574190" sldId="298"/>
                <pc2:cmMk id="{54EC5CB2-F0EB-460A-A5A7-AB563B138607}"/>
              </pc2:cmMkLst>
            </pc226:cmChg>
            <pc226:cmChg xmlns:pc226="http://schemas.microsoft.com/office/powerpoint/2022/06/main/command" chg="del">
              <pc226:chgData name="Mcmillen, Emily (DOE)" userId="S::emily.mcmillen@doe.virginia.gov::87206365-0237-470f-9f00-e4273e6c1546" providerId="AD" clId="Web-{79A42D49-D8E1-C593-2BF5-C3DBDE66DC0C}" dt="2024-05-24T11:50:02.910" v="25"/>
              <pc2:cmMkLst xmlns:pc2="http://schemas.microsoft.com/office/powerpoint/2019/9/main/command">
                <pc:docMk/>
                <pc:sldMk cId="3856574190" sldId="298"/>
                <pc2:cmMk id="{4F4AFDEC-9269-4680-85A1-BC3526023582}"/>
              </pc2:cmMkLst>
            </pc226:cmChg>
          </p:ext>
        </pc:extLst>
      </pc:sldChg>
      <pc:sldChg chg="delCm">
        <pc:chgData name="Mcmillen, Emily (DOE)" userId="S::emily.mcmillen@doe.virginia.gov::87206365-0237-470f-9f00-e4273e6c1546" providerId="AD" clId="Web-{79A42D49-D8E1-C593-2BF5-C3DBDE66DC0C}" dt="2024-05-24T11:49:35.426" v="7"/>
        <pc:sldMkLst>
          <pc:docMk/>
          <pc:sldMk cId="3158981603" sldId="302"/>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34.863" v="6"/>
              <pc2:cmMkLst xmlns:pc2="http://schemas.microsoft.com/office/powerpoint/2019/9/main/command">
                <pc:docMk/>
                <pc:sldMk cId="3158981603" sldId="302"/>
                <pc2:cmMk id="{B4C6D87A-3915-466A-9C47-A5B0FCAE2B8F}"/>
              </pc2:cmMkLst>
            </pc226:cmChg>
            <pc226:cmChg xmlns:pc226="http://schemas.microsoft.com/office/powerpoint/2022/06/main/command" chg="del">
              <pc226:chgData name="Mcmillen, Emily (DOE)" userId="S::emily.mcmillen@doe.virginia.gov::87206365-0237-470f-9f00-e4273e6c1546" providerId="AD" clId="Web-{79A42D49-D8E1-C593-2BF5-C3DBDE66DC0C}" dt="2024-05-24T11:49:35.426" v="7"/>
              <pc2:cmMkLst xmlns:pc2="http://schemas.microsoft.com/office/powerpoint/2019/9/main/command">
                <pc:docMk/>
                <pc:sldMk cId="3158981603" sldId="302"/>
                <pc2:cmMk id="{DC2C287D-8385-424F-9CE8-8988412D9A53}"/>
              </pc2:cmMkLst>
            </pc226:cmChg>
          </p:ext>
        </pc:extLst>
      </pc:sldChg>
      <pc:sldChg chg="delCm">
        <pc:chgData name="Mcmillen, Emily (DOE)" userId="S::emily.mcmillen@doe.virginia.gov::87206365-0237-470f-9f00-e4273e6c1546" providerId="AD" clId="Web-{79A42D49-D8E1-C593-2BF5-C3DBDE66DC0C}" dt="2024-05-24T11:49:48.004" v="16"/>
        <pc:sldMkLst>
          <pc:docMk/>
          <pc:sldMk cId="2900024004" sldId="304"/>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48.004" v="16"/>
              <pc2:cmMkLst xmlns:pc2="http://schemas.microsoft.com/office/powerpoint/2019/9/main/command">
                <pc:docMk/>
                <pc:sldMk cId="2900024004" sldId="304"/>
                <pc2:cmMk id="{AB5D7C60-522E-41D4-9E2E-48883EA7E2CC}"/>
              </pc2:cmMkLst>
            </pc226:cmChg>
            <pc226:cmChg xmlns:pc226="http://schemas.microsoft.com/office/powerpoint/2022/06/main/command" chg="del">
              <pc226:chgData name="Mcmillen, Emily (DOE)" userId="S::emily.mcmillen@doe.virginia.gov::87206365-0237-470f-9f00-e4273e6c1546" providerId="AD" clId="Web-{79A42D49-D8E1-C593-2BF5-C3DBDE66DC0C}" dt="2024-05-24T11:49:47.582" v="15"/>
              <pc2:cmMkLst xmlns:pc2="http://schemas.microsoft.com/office/powerpoint/2019/9/main/command">
                <pc:docMk/>
                <pc:sldMk cId="2900024004" sldId="304"/>
                <pc2:cmMk id="{EDD818B8-1675-4388-801F-6528AECAC2D3}"/>
              </pc2:cmMkLst>
            </pc226:cmChg>
            <pc226:cmChg xmlns:pc226="http://schemas.microsoft.com/office/powerpoint/2022/06/main/command" chg="del">
              <pc226:chgData name="Mcmillen, Emily (DOE)" userId="S::emily.mcmillen@doe.virginia.gov::87206365-0237-470f-9f00-e4273e6c1546" providerId="AD" clId="Web-{79A42D49-D8E1-C593-2BF5-C3DBDE66DC0C}" dt="2024-05-24T11:49:46.754" v="13"/>
              <pc2:cmMkLst xmlns:pc2="http://schemas.microsoft.com/office/powerpoint/2019/9/main/command">
                <pc:docMk/>
                <pc:sldMk cId="2900024004" sldId="304"/>
                <pc2:cmMk id="{419DDAC6-87B4-4075-974D-462F7AF8B530}"/>
              </pc2:cmMkLst>
            </pc226:cmChg>
            <pc226:cmChg xmlns:pc226="http://schemas.microsoft.com/office/powerpoint/2022/06/main/command" chg="del">
              <pc226:chgData name="Mcmillen, Emily (DOE)" userId="S::emily.mcmillen@doe.virginia.gov::87206365-0237-470f-9f00-e4273e6c1546" providerId="AD" clId="Web-{79A42D49-D8E1-C593-2BF5-C3DBDE66DC0C}" dt="2024-05-24T11:49:47.191" v="14"/>
              <pc2:cmMkLst xmlns:pc2="http://schemas.microsoft.com/office/powerpoint/2019/9/main/command">
                <pc:docMk/>
                <pc:sldMk cId="2900024004" sldId="304"/>
                <pc2:cmMk id="{231DDCF6-E5FA-4FDF-96E4-16219E453D7B}"/>
              </pc2:cmMkLst>
            </pc226:cmChg>
          </p:ext>
        </pc:extLst>
      </pc:sldChg>
      <pc:sldChg chg="delCm">
        <pc:chgData name="Mcmillen, Emily (DOE)" userId="S::emily.mcmillen@doe.virginia.gov::87206365-0237-470f-9f00-e4273e6c1546" providerId="AD" clId="Web-{79A42D49-D8E1-C593-2BF5-C3DBDE66DC0C}" dt="2024-05-24T11:49:54.488" v="21"/>
        <pc:sldMkLst>
          <pc:docMk/>
          <pc:sldMk cId="3444681790" sldId="305"/>
        </pc:sldMkLst>
        <pc:extLst>
          <p:ext xmlns:p="http://schemas.openxmlformats.org/presentationml/2006/main" uri="{D6D511B9-2390-475A-947B-AFAB55BFBCF1}">
            <pc226:cmChg xmlns:pc226="http://schemas.microsoft.com/office/powerpoint/2022/06/main/command" chg="del">
              <pc226:chgData name="Mcmillen, Emily (DOE)" userId="S::emily.mcmillen@doe.virginia.gov::87206365-0237-470f-9f00-e4273e6c1546" providerId="AD" clId="Web-{79A42D49-D8E1-C593-2BF5-C3DBDE66DC0C}" dt="2024-05-24T11:49:53.691" v="19"/>
              <pc2:cmMkLst xmlns:pc2="http://schemas.microsoft.com/office/powerpoint/2019/9/main/command">
                <pc:docMk/>
                <pc:sldMk cId="3444681790" sldId="305"/>
                <pc2:cmMk id="{F55F6A2F-5846-4BEB-873F-201626D5E88F}"/>
              </pc2:cmMkLst>
            </pc226:cmChg>
            <pc226:cmChg xmlns:pc226="http://schemas.microsoft.com/office/powerpoint/2022/06/main/command" chg="del">
              <pc226:chgData name="Mcmillen, Emily (DOE)" userId="S::emily.mcmillen@doe.virginia.gov::87206365-0237-470f-9f00-e4273e6c1546" providerId="AD" clId="Web-{79A42D49-D8E1-C593-2BF5-C3DBDE66DC0C}" dt="2024-05-24T11:49:54.488" v="21"/>
              <pc2:cmMkLst xmlns:pc2="http://schemas.microsoft.com/office/powerpoint/2019/9/main/command">
                <pc:docMk/>
                <pc:sldMk cId="3444681790" sldId="305"/>
                <pc2:cmMk id="{96B75881-4336-4311-A67A-10F1E8532972}"/>
              </pc2:cmMkLst>
            </pc226:cmChg>
            <pc226:cmChg xmlns:pc226="http://schemas.microsoft.com/office/powerpoint/2022/06/main/command" chg="del">
              <pc226:chgData name="Mcmillen, Emily (DOE)" userId="S::emily.mcmillen@doe.virginia.gov::87206365-0237-470f-9f00-e4273e6c1546" providerId="AD" clId="Web-{79A42D49-D8E1-C593-2BF5-C3DBDE66DC0C}" dt="2024-05-24T11:49:54.050" v="20"/>
              <pc2:cmMkLst xmlns:pc2="http://schemas.microsoft.com/office/powerpoint/2019/9/main/command">
                <pc:docMk/>
                <pc:sldMk cId="3444681790" sldId="305"/>
                <pc2:cmMk id="{8FB20895-51BF-4F5D-B433-90EF15A25429}"/>
              </pc2:cmMkLst>
            </pc226:cmChg>
            <pc226:cmChg xmlns:pc226="http://schemas.microsoft.com/office/powerpoint/2022/06/main/command" chg="del">
              <pc226:chgData name="Mcmillen, Emily (DOE)" userId="S::emily.mcmillen@doe.virginia.gov::87206365-0237-470f-9f00-e4273e6c1546" providerId="AD" clId="Web-{79A42D49-D8E1-C593-2BF5-C3DBDE66DC0C}" dt="2024-05-24T11:49:53.285" v="18"/>
              <pc2:cmMkLst xmlns:pc2="http://schemas.microsoft.com/office/powerpoint/2019/9/main/command">
                <pc:docMk/>
                <pc:sldMk cId="3444681790" sldId="305"/>
                <pc2:cmMk id="{5D6B9898-9F6A-4C43-9206-568B16680903}"/>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Grade 7 Overview of Revisions to the English Standards of Learning from 2017 to 2024.   </a:t>
            </a:r>
          </a:p>
          <a:p>
            <a:endParaRPr lang="en-US" dirty="0">
              <a:cs typeface="+mn-lt"/>
            </a:endParaRPr>
          </a:p>
          <a:p>
            <a:r>
              <a:rPr lang="en-US" dirty="0"/>
              <a:t>It would be helpful to have a copy of the Grade 7 – Crosswalk (Summary of Revisions) and a copy of the 2024 Grade 7 English Standards of Learning for this PowerPoint. </a:t>
            </a:r>
            <a:endParaRPr lang="en-US" dirty="0">
              <a:cs typeface="Calibri" panose="020F0502020204030204"/>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Foundations for Reading is a strand with standards for the elementary grades. The Foundations for Reading strand focus on fostering students’ understanding and working knowledge of foundational reading skills. The Foundations for Reading strand is organized into three categories: Print Concepts, Phonological and Phonemic Awareness, and Phonics and Word Analysis. The foundational skills addressed in these standards are necessary and important components in developing proficiency in reading, but they are not the end goal themselves. By the secondary level, students should have a solid reading foundation that will be built upon in other standards. Refer to the K-5 standards as appropriate for scaffolding, review, intervention or remediation purposes to reach grade-level expectations.</a:t>
            </a:r>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70621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look at the new strand, Developing Skilled Readers and Building Reading Stamina. </a:t>
            </a:r>
          </a:p>
          <a:p>
            <a:br>
              <a:rPr lang="en-US" dirty="0">
                <a:cs typeface="+mn-lt"/>
              </a:rPr>
            </a:br>
            <a:r>
              <a:rPr lang="en-US" dirty="0"/>
              <a:t>The Strand of Developing Skilled Readers and Building Reading Stamina was added to emphasize the skills and strategies students use every time they engage with text through reading, writing, collaborating, and researching. Strands from the 2017 Reading Standards (e.g., reading fiction, reading nonfiction, and reading vocabulary) have been included into Developing Skilled Readers and will support opportunities for cross-curricular content. </a:t>
            </a:r>
            <a:br>
              <a:rPr lang="en-US" dirty="0">
                <a:cs typeface="+mn-lt"/>
              </a:rPr>
            </a:br>
            <a:br>
              <a:rPr lang="en-US" dirty="0">
                <a:cs typeface="+mn-lt"/>
              </a:rPr>
            </a:br>
            <a:r>
              <a:rPr lang="en-US" dirty="0"/>
              <a:t>This strand serves as the bedrock for grade-level reading comprehension expectations and should be applied when students are reading, writing, collaborating, and researching. </a:t>
            </a: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strand, the student will build knowledge and comprehension skills from reading a range of challenging, content-rich texts. This includes fluently reading and gathering evidence from grade-level complex texts, reading widely on topics to gain worthwhile knowledge and vocabulary, drawing conclusions and making inferences, and using reading strategies to support reading comprehension.</a:t>
            </a:r>
          </a:p>
          <a:p>
            <a:endParaRPr lang="en-US" dirty="0"/>
          </a:p>
          <a:p>
            <a:r>
              <a:rPr lang="en-US" dirty="0"/>
              <a:t>The Developing Skilled Readers and Building Reading Stamina strand states that students are expected to read not just a "variety of texts," but a range of challenging, content-rich texts. There is a focus on reading fluency and active reading strategies that must occur with both literary and informational texts. This strand also specifies reading strategies that could be used such as attending to text structure, summarizing, asking questions, and others.  </a:t>
            </a:r>
            <a:endParaRPr lang="en-US" dirty="0">
              <a:cs typeface="Calibri" panose="020F0502020204030204"/>
            </a:endParaRPr>
          </a:p>
          <a:p>
            <a:br>
              <a:rPr lang="en-US" dirty="0">
                <a:cs typeface="+mn-lt"/>
              </a:rPr>
            </a:br>
            <a:r>
              <a:rPr lang="en-US" dirty="0"/>
              <a:t>Several strands from the 2017 Standards of Learning 7.5 and 7.6 are combined to show the connection between fiction and nonfiction. For example, 7.DSR.1 A combines the skill of using reading fluently in 7.5j and 7.6m and specifies qualities of fluency (accuracy, automaticity, appropriate rate, and meaningful expression). 7.DSR.1 B combines 2017's 7.5 and 7.6 to demonstrate comprehension when reading both literary and informational texts. Similarly, 7.DSR.1 C combines 2017's 7.5i, 7.6e, and 7.7g to apply comprehension through discussion or writing. These revisions increase the rigor for grade seven students and align with the science-based reading research of integrating reading and writing. </a:t>
            </a:r>
            <a:br>
              <a:rPr lang="en-US" dirty="0">
                <a:cs typeface="+mn-lt"/>
              </a:rPr>
            </a:br>
            <a:br>
              <a:rPr lang="en-US" dirty="0">
                <a:cs typeface="+mn-lt"/>
              </a:rPr>
            </a:br>
            <a:r>
              <a:rPr lang="en-US" dirty="0">
                <a:cs typeface="+mn-lt"/>
              </a:rPr>
              <a:t>One new standard was added to encourage making authentic connections to related texts. </a:t>
            </a:r>
            <a:r>
              <a:rPr lang="en-US" dirty="0"/>
              <a:t>7.DSR.1. D creates regular opportunities for students to read conceptually related texts through various reading experiences.</a:t>
            </a: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powerful way to support students' vocabulary development is through reading high quality, content rich texts.  </a:t>
            </a:r>
            <a:r>
              <a:rPr lang="en-US"/>
              <a:t>The Reading and Vocabulary strand highlights how word etymology, context clues, and cross-discipline vocabulary words impact reading comprehension.</a:t>
            </a:r>
            <a:endParaRPr lang="en-US" strike="sngStrike">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of the 2024 Reading and Vocabulary strand is for students to systematically build vocabulary and word knowledge based on grade seven content and texts. </a:t>
            </a:r>
            <a:br>
              <a:rPr lang="en-US" dirty="0">
                <a:cs typeface="+mn-lt"/>
              </a:rPr>
            </a:br>
            <a:endParaRPr lang="en-US" dirty="0"/>
          </a:p>
          <a:p>
            <a:r>
              <a:rPr lang="en-US" dirty="0"/>
              <a:t>This strand addresses skills that were in the 7.4 Standard in the 2017 English Standards of Learning. The expansion of 7.4g in 7.RV.1 A is to enhance the integration of vocabulary when listening, reading, and discussing grade-level texts and topics. This aligns with science based reading research. </a:t>
            </a:r>
            <a:br>
              <a:rPr lang="en-US" dirty="0">
                <a:cs typeface="+mn-lt"/>
              </a:rPr>
            </a:br>
            <a:endParaRPr lang="en-US" dirty="0"/>
          </a:p>
          <a:p>
            <a:r>
              <a:rPr lang="en-US" dirty="0">
                <a:cs typeface="+mn-lt"/>
              </a:rPr>
              <a:t>Some skills are combined into one strand to increase the rigor and to address the purpose of the skill. For</a:t>
            </a:r>
            <a:r>
              <a:rPr lang="en-US" dirty="0"/>
              <a:t> example, 7.RV.1 C combines 2017's 7.4a and 7.4b so that students are using word origins, derivations, context, sentence structure and Greek and Latin roots to determine multiple meanings of words and clarify the meanings of unfamiliar words and phrases. Using all of these skills will systematically build vocabulary and word knowledge. </a:t>
            </a:r>
            <a:br>
              <a:rPr lang="en-US" dirty="0">
                <a:cs typeface="+mn-lt"/>
              </a:rPr>
            </a:br>
            <a:br>
              <a:rPr lang="en-US" dirty="0">
                <a:cs typeface="+mn-lt"/>
              </a:rPr>
            </a:br>
            <a:r>
              <a:rPr lang="en-US" dirty="0">
                <a:cs typeface="+mn-lt"/>
              </a:rPr>
              <a:t>Lastly, 7.RV.1. D expands on 2017's 7.4b to include analogies and word relationships. </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This slide shows the remaining strands of the Reading and Vocabulary strand, which are 7.RV.1 E through H. </a:t>
            </a:r>
            <a:br>
              <a:rPr lang="en-US" dirty="0">
                <a:cs typeface="+mn-lt"/>
              </a:rPr>
            </a:br>
            <a:br>
              <a:rPr lang="en-US" dirty="0">
                <a:cs typeface="+mn-lt"/>
              </a:rPr>
            </a:br>
            <a:r>
              <a:rPr lang="en-US" dirty="0">
                <a:cs typeface="+mn-lt"/>
              </a:rPr>
              <a:t>The addition of 7.RV.1 H is to encourage students to use newly learned words in various contexts. This supports the overarching goal of 2024 Standards of Learning to integrate written and oral communications. </a:t>
            </a:r>
          </a:p>
          <a:p>
            <a:br>
              <a:rPr lang="en-US" dirty="0">
                <a:cs typeface="+mn-lt"/>
              </a:rPr>
            </a:br>
            <a:r>
              <a:rPr lang="en-US" dirty="0">
                <a:cs typeface="+mn-lt"/>
              </a:rPr>
              <a:t>Greater specificity is provided in 7.RV.1. E by giving specific types of figurative language and by including denotations. These revisions will help focus teacher instruction on the targeted skill.</a:t>
            </a:r>
          </a:p>
          <a:p>
            <a:endParaRPr lang="en-US" dirty="0"/>
          </a:p>
          <a:p>
            <a:r>
              <a:rPr lang="en-US" dirty="0"/>
              <a:t>7.RV.1. G expands on 2017's 7.4f and 7.4g to have students use word-reference materials while extending general and cross-curricular vocabulary. By combining these strands, the expectation is for students to use these word-reference materials (both print and digital) to identify word origins and pronunciations across various settings.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215883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Reading Literary Text Strand was developed to emphasize the skills necessary for reading and comprehending literary texts. This strand is organized into three categories: Key Ideas and Plot Details, Craft and Style, and Integration of Concepts. In 2017, this strand was named "Reading 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Reading Literary Texts 1 is for students to demonstrate an understanding of key ideas and plot details in literary texts. The term "grade level literary texts" is added to the main strand. This section contains standards that directly address the literary elements (e.g., characterization, literary forms) that impact the plot and theme.</a:t>
            </a:r>
            <a:br>
              <a:rPr lang="en-US" dirty="0">
                <a:cs typeface="+mn-lt"/>
              </a:rPr>
            </a:br>
            <a:endParaRPr lang="en-US" dirty="0">
              <a:cs typeface="Calibri"/>
            </a:endParaRPr>
          </a:p>
          <a:p>
            <a:r>
              <a:rPr lang="en-US" dirty="0"/>
              <a:t>The 2024 English Standards of Learning offer clarity by explicitly identifying the details of the strand. For example, the details of plot and conflict that were previously found in the curriculum framework are now included directly in the strand. This revision allows for a more thorough and efficient understanding of the expectations of the standard. </a:t>
            </a:r>
            <a:endParaRPr lang="en-US" dirty="0">
              <a:cs typeface="+mn-lt"/>
            </a:endParaRPr>
          </a:p>
          <a:p>
            <a:endParaRPr lang="en-US" dirty="0"/>
          </a:p>
          <a:p>
            <a:r>
              <a:rPr lang="en-US" dirty="0"/>
              <a:t>These standards increase the rigor of similar standards from the 2017 English Standards of Learning 7.5. For example, 7.RL.1. A increases the rigor by having students analyze how themes are developed in text versus just identifying the theme(s).</a:t>
            </a:r>
            <a:br>
              <a:rPr lang="en-US" dirty="0">
                <a:cs typeface="+mn-lt"/>
              </a:rPr>
            </a:br>
            <a:br>
              <a:rPr lang="en-US" dirty="0">
                <a:cs typeface="+mn-lt"/>
              </a:rPr>
            </a:br>
            <a:r>
              <a:rPr lang="en-US" dirty="0">
                <a:cs typeface="+mn-lt"/>
              </a:rPr>
              <a:t>7.RL.1.B provides clarity to 2017 standards </a:t>
            </a:r>
            <a:r>
              <a:rPr lang="en-US" dirty="0"/>
              <a:t>by identifying specific elements of plot (</a:t>
            </a:r>
            <a:r>
              <a:rPr lang="en-US" dirty="0" err="1"/>
              <a:t>e.g</a:t>
            </a:r>
            <a:r>
              <a:rPr lang="en-US" dirty="0"/>
              <a:t>, initiative event, rising action, climax, falling action, and resolution). </a:t>
            </a:r>
            <a:br>
              <a:rPr lang="en-US" dirty="0">
                <a:cs typeface="+mn-lt"/>
              </a:rPr>
            </a:br>
            <a:br>
              <a:rPr lang="en-US" dirty="0">
                <a:cs typeface="+mn-lt"/>
              </a:rPr>
            </a:br>
            <a:r>
              <a:rPr lang="en-US" dirty="0">
                <a:cs typeface="+mn-lt"/>
              </a:rPr>
              <a:t>Adding</a:t>
            </a:r>
            <a:r>
              <a:rPr lang="en-US" dirty="0">
                <a:cs typeface="Calibri"/>
              </a:rPr>
              <a:t> 7.RL.1 C as a new strand specifies the expectations around understanding and explaining character development by including the terms static and dynamic characters and roles of protagonist and antagonist. </a:t>
            </a:r>
            <a:endParaRPr lang="en-US" dirty="0">
              <a:cs typeface="+mn-lt"/>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Reading Literary Texts 2, Craft and Style, is for students to understand how the author's choice of vocabulary, rhetorical devices, figurative language, and text organization/structure are used to convey a message. The revisions are designed to provide clarity to specific elements of craft and style like poetic elements, literary devices, and</a:t>
            </a:r>
            <a:r>
              <a:rPr lang="en-US" dirty="0">
                <a:cs typeface="Calibri"/>
              </a:rPr>
              <a:t> point of view. </a:t>
            </a:r>
            <a:br>
              <a:rPr lang="en-US" dirty="0">
                <a:cs typeface="+mn-lt"/>
              </a:rPr>
            </a:br>
            <a:endParaRPr lang="en-US" dirty="0"/>
          </a:p>
          <a:p>
            <a:r>
              <a:rPr lang="en-US" dirty="0"/>
              <a:t>These standards increase the rigor of similar standards from the 2017 English Standards of Learning 7.5. For example, in 2017's 7.5g, students are to describe the impact of the author's style. In 2024's 7.RL.2.A, students are to analyze how elements of authors' styles contribute to the overall meaning. Similarly, 7.RL.2.B aligns to 7.5g but expands on developing tone. The strand specifies the elements of an author's style that can contribute to tone (word choice, sentence structure, dialogue, figurative language, and imagery). </a:t>
            </a:r>
            <a:br>
              <a:rPr lang="en-US" dirty="0">
                <a:cs typeface="+mn-lt"/>
              </a:rPr>
            </a:br>
            <a:br>
              <a:rPr lang="en-US" dirty="0">
                <a:cs typeface="+mn-lt"/>
              </a:rPr>
            </a:br>
            <a:r>
              <a:rPr lang="en-US" dirty="0"/>
              <a:t>Lastly, 7.RL.2 C provides clarity to 2017's 7.5d by differentiating between third-person limited and third-person omniscient points of view. </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67913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purpose is to provide an overview of the 2024 English Standards of Learning and to highlight the changes in both the structure and the content of the 2024 English Standards of Learning.</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Reading Literary Texts 3, Integration of Concepts, is to provide explicit skills students will engage in when comparing multiple texts. These are new standards and reflect current science-based reading research. </a:t>
            </a:r>
            <a:br>
              <a:rPr lang="en-US" dirty="0">
                <a:cs typeface="+mn-lt"/>
              </a:rPr>
            </a:br>
            <a:br>
              <a:rPr lang="en-US" dirty="0">
                <a:cs typeface="+mn-lt"/>
              </a:rPr>
            </a:br>
            <a:r>
              <a:rPr lang="en-US" dirty="0">
                <a:cs typeface="+mn-lt"/>
              </a:rPr>
              <a:t>7.RL.3 A combines skills in 2017's 7.5 </a:t>
            </a:r>
            <a:r>
              <a:rPr lang="en-US" dirty="0" err="1">
                <a:cs typeface="+mn-lt"/>
              </a:rPr>
              <a:t>a,e</a:t>
            </a:r>
            <a:r>
              <a:rPr lang="en-US" dirty="0">
                <a:cs typeface="+mn-lt"/>
              </a:rPr>
              <a:t>, and f to increase rigor and require integration of concept across texts. </a:t>
            </a:r>
            <a:br>
              <a:rPr lang="en-US" dirty="0">
                <a:cs typeface="+mn-lt"/>
              </a:rPr>
            </a:br>
            <a:r>
              <a:rPr lang="en-US" dirty="0">
                <a:cs typeface="+mn-lt"/>
              </a:rPr>
              <a:t>7.RL.3 B combines skills in 2017's 7.5 g and h to specify the types of genres or forms that could be compared (e.g., stories and poems or historical novels and fantasy stories). </a:t>
            </a:r>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133540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look at the standard focusing on Reading Informational Texts. </a:t>
            </a:r>
            <a:r>
              <a:rPr lang="en-US"/>
              <a:t>The Reading Informational Text Strand was developed to emphasize the skills necessary for reading and comprehending complex informational text. This strand is organized into three categories: Key Ideas and Confirming Details, Craft and Style, and Integration of Concepts. In 2017, this strand was named "Reading Nonfiction."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Reading Informational Texts 1 is for students to deepen and demonstrate comprehension of complex informational text, textual elements, structures, and purposes. </a:t>
            </a:r>
            <a:br>
              <a:rPr lang="en-US" dirty="0">
                <a:cs typeface="+mn-lt"/>
              </a:rPr>
            </a:br>
            <a:br>
              <a:rPr lang="en-US" dirty="0">
                <a:cs typeface="+mn-lt"/>
              </a:rPr>
            </a:br>
            <a:r>
              <a:rPr lang="en-US" dirty="0">
                <a:cs typeface="Calibri"/>
              </a:rPr>
              <a:t>7.RI.1 A enhances the task of summarizing texts by including how the main idea(s) is developed.</a:t>
            </a:r>
          </a:p>
          <a:p>
            <a:r>
              <a:rPr lang="en-US" dirty="0"/>
              <a:t>7.RI.1 B provides clarification on how to analyze individuals, events, or ideas in texts (through examples or anecdotes).   </a:t>
            </a:r>
            <a:br>
              <a:rPr lang="en-US" dirty="0">
                <a:cs typeface="+mn-lt"/>
              </a:rPr>
            </a:br>
            <a:r>
              <a:rPr lang="en-US" dirty="0">
                <a:cs typeface="+mn-lt"/>
              </a:rPr>
              <a:t>7.RI.1 C increases rigor by ensuring students trace the argument and specific claims in a text to distinguish which are supported by evidence and which are not. This strand combines skills from five of the 2017 strands for clarity and precision. Also, using the verbiage, "trace the argument" indicates a higher level of bloom's taxonomy. </a:t>
            </a: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Reading Informational Texts 2 is for students to demonstrate an understanding of the craft and style of an informational text with enhanced rigor.  </a:t>
            </a:r>
          </a:p>
          <a:p>
            <a:endParaRPr lang="en-US" dirty="0">
              <a:cs typeface="+mn-lt"/>
            </a:endParaRPr>
          </a:p>
          <a:p>
            <a:r>
              <a:rPr lang="en-US" dirty="0"/>
              <a:t>The 2024 Standards of Learning enhance the standards from 2017's 7.6. For example, 7.RI.2 A specifically identifies a variety of text features in the strand such as boldface and italics type, type set in color, and so on. Also, 7.RI.2 B enhances 7.6b by increasing the rigor. Not only must students identify the author's organizational pattern(s), but they must also analyze and explain how that pattern helps convey the purpose. </a:t>
            </a:r>
            <a:br>
              <a:rPr lang="en-US" dirty="0">
                <a:cs typeface="+mn-lt"/>
              </a:rPr>
            </a:br>
            <a:br>
              <a:rPr lang="en-US" dirty="0">
                <a:cs typeface="+mn-lt"/>
              </a:rPr>
            </a:br>
            <a:r>
              <a:rPr lang="en-US" dirty="0">
                <a:cs typeface="Calibri"/>
              </a:rPr>
              <a:t>Lastly, 7.RI.2.C was added to create an opportunity for students to analyze how an author's purpose and/or beliefs impact the meaning of an informational text. </a:t>
            </a:r>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3144695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Reading Informational Texts 3 is for students to analyze the integration of concepts across a text and between texts. 7.RI.3 emphasizes how multiple text selections can be compared, contrasted, and analyzed.  </a:t>
            </a:r>
            <a:endParaRPr lang="en-US" dirty="0">
              <a:cs typeface="Calibri"/>
            </a:endParaRPr>
          </a:p>
          <a:p>
            <a:endParaRPr lang="en-US" dirty="0">
              <a:cs typeface="Calibri"/>
            </a:endParaRPr>
          </a:p>
          <a:p>
            <a:r>
              <a:rPr lang="en-US" dirty="0"/>
              <a:t>Again, the 2024 standards provide more specificity. 7.RI.3 A identifies specific types of selections from 2017's 7.6 that students can engage in when describing texts. For example, they can describe ideas within and between selections, including specific sentences, paragraphs, or sections that contribute to the overall development of ideas. </a:t>
            </a:r>
            <a:br>
              <a:rPr lang="en-US" dirty="0">
                <a:cs typeface="+mn-lt"/>
              </a:rPr>
            </a:br>
            <a:endParaRPr lang="en-US" dirty="0"/>
          </a:p>
          <a:p>
            <a:r>
              <a:rPr lang="en-US" dirty="0"/>
              <a:t>7.RI.3 B combines skills in 2017's 7.6d, 7.6e, and 7.6f to emphasize how authors use different facts, opinions, and reasonings to present ideas and viewpoints. </a:t>
            </a:r>
            <a:endParaRPr lang="en-US" dirty="0">
              <a:cs typeface="Calibri"/>
            </a:endParaRPr>
          </a:p>
          <a:p>
            <a:endParaRPr lang="en-US" dirty="0">
              <a:cs typeface="+mn-lt"/>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3259222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Foundations for Writing Strand is new to the 2024 English Standards of Learning.  These standards focus on the foundational, transcription skills that students must have in order to effectively and efficiently communicate their ideas through writing. While there are no Foundations for Writing strands in middle school, teachers may reference the Kindergarten through Grade 5 Foundations for Writing Standards as needed. </a:t>
            </a:r>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should be familiar with the expectations in the strand that could help differentiate and align instruction according to student needs. Just like the Foundations for Reading Strand, teachers should be aware of where to find this strand to support writing instruction as needed in the classroom.  See Kindergarten through grade five for Foundations for Writing standards.</a:t>
            </a:r>
            <a:br>
              <a:rPr lang="en-US" dirty="0">
                <a:cs typeface="+mn-lt"/>
              </a:rPr>
            </a:br>
            <a:endParaRPr lang="en-US" dirty="0"/>
          </a:p>
          <a:p>
            <a:endParaRPr lang="en-US" dirty="0">
              <a:cs typeface="+mn-lt"/>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3343978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focusing on Writing. This strand has been organized into three categories: Modes and Purposes for Writing, Organization and Composition, and Usage and Mechanics. In 2017, Grammar and Usage were part of the Writing strand, and it has been moved to Language Usage in 2024. </a:t>
            </a:r>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Writing 1 is on the modes and purposes for writing. This section contains strands and skills associated with writing narratives, expository texts, persuasively about topics or texts, and reflectively in response to text(s). </a:t>
            </a:r>
          </a:p>
          <a:p>
            <a:endParaRPr lang="en-US" dirty="0">
              <a:cs typeface="+mn-lt"/>
            </a:endParaRPr>
          </a:p>
          <a:p>
            <a:r>
              <a:rPr lang="en-US" dirty="0"/>
              <a:t>The Grade Seven Writing 1 strand unpacks each type of writing in a separate sub-strand (expository, persuasive, and reflective writing). This revision provides clarity for teachers and students in regard to mode and purpose. The strand also includes the phrase "linked to grade seven content and texts" to encourage integration among reading and writing. </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7 Writing 2 is on organization and composition. This section contains the skills that are a part of the recursive writing process, such as planning, drafting, revising, and editing when writing multi-paragraph texts. </a:t>
            </a:r>
            <a:br>
              <a:rPr lang="en-US" dirty="0">
                <a:cs typeface="+mn-lt"/>
              </a:rPr>
            </a:br>
            <a:br>
              <a:rPr lang="en-US" dirty="0">
                <a:cs typeface="+mn-lt"/>
              </a:rPr>
            </a:br>
            <a:r>
              <a:rPr lang="en-US" dirty="0"/>
              <a:t>The strand explicitly highlights how students generate and organize a piece of writing from the thesis statement (7.W.2.A.i) through the concluding statement (7.W.2.A.vii). The strands add more information about each skill in comparison to the 2017 Standards. For example, 7.W.2 </a:t>
            </a:r>
            <a:r>
              <a:rPr lang="en-US" dirty="0" err="1"/>
              <a:t>A.i</a:t>
            </a:r>
            <a:r>
              <a:rPr lang="en-US" dirty="0"/>
              <a:t> expands on the purpose of a thesis statement (to state a position or explain the purpose of the writing). Similarly, 7.W.2.A iii includes details on how to defend a position with reasons and precise, relevant evidence. </a:t>
            </a:r>
            <a:br>
              <a:rPr lang="en-US" dirty="0">
                <a:cs typeface="+mn-lt"/>
              </a:rPr>
            </a:br>
            <a:br>
              <a:rPr lang="en-US" dirty="0">
                <a:cs typeface="+mn-lt"/>
              </a:rPr>
            </a:br>
            <a:r>
              <a:rPr lang="en-US" dirty="0"/>
              <a:t>There is more guidance in the 2024 Writing standards. Notice 7.W.2.A iv includes how and when to use transition words and 7.W.2.A v includes how to develop voice and tone. These revisions are helpful for both teachers and students to fully grasp the skills of organization and composition. </a:t>
            </a:r>
            <a:br>
              <a:rPr lang="en-US" dirty="0">
                <a:cs typeface="+mn-lt"/>
              </a:rPr>
            </a:br>
            <a:endParaRPr lang="en-US" dirty="0">
              <a:cs typeface="Calibri" panose="020F0502020204030204"/>
            </a:endParaRPr>
          </a:p>
          <a:p>
            <a:r>
              <a:rPr lang="en-US" dirty="0"/>
              <a:t>Lastly, 7.W.2.vii was added to ensure a concluding statement or section is included in the piece of writing. The wording of this strand is important to note because not every piece of writing necessarily requires a formal "conclusion," but every piece does require a concluding statement or section. </a:t>
            </a:r>
          </a:p>
          <a:p>
            <a:endParaRPr lang="en-US" dirty="0">
              <a:cs typeface="+mn-lt"/>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341275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share the implementation timeline for the 2024 English Standards of Learning.</a:t>
            </a:r>
            <a:br>
              <a:rPr lang="en-US">
                <a:cs typeface="+mn-lt"/>
              </a:rPr>
            </a:br>
            <a:endParaRPr lang="en-US"/>
          </a:p>
          <a:p>
            <a:r>
              <a:rPr lang="en-US"/>
              <a:t>Then, we will discuss the resources that are currently available as support.  These resources include the 2024 English Standards of Learning, along with the Crosswalk Document that contains the Summary of Revisions for each grade level. </a:t>
            </a:r>
            <a:endParaRPr lang="en-US">
              <a:cs typeface="Calibri" panose="020F0502020204030204"/>
            </a:endParaRPr>
          </a:p>
          <a:p>
            <a:endParaRPr lang="en-US">
              <a:cs typeface="+mn-lt"/>
            </a:endParaRPr>
          </a:p>
          <a:p>
            <a:r>
              <a:rPr lang="en-US"/>
              <a:t>Finally, we will compare the strands and content of the 2017 and the 2024 English Standards of Learning. </a:t>
            </a:r>
            <a:endParaRPr lang="en-US">
              <a:cs typeface="Calibri" panose="020F0502020204030204"/>
            </a:endParaRPr>
          </a:p>
          <a:p>
            <a:br>
              <a:rPr lang="en-US">
                <a:cs typeface="+mn-lt"/>
              </a:rPr>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Writing 3 is on usage and mechanics. This section contains the skills specifically addressed when revising and editing. </a:t>
            </a:r>
            <a:endParaRPr lang="en-US" dirty="0">
              <a:cs typeface="+mn-lt"/>
            </a:endParaRPr>
          </a:p>
          <a:p>
            <a:endParaRPr lang="en-US" dirty="0"/>
          </a:p>
          <a:p>
            <a:r>
              <a:rPr lang="en-US" dirty="0"/>
              <a:t>In 2017, Grammar and Usage were a part of the Writing strand, and it has been moved to Language Usage in 2024. However, Usage and Mechanics is still included here for the purpose of revising and editing for clarity. This connection between strands is important because it helps students effectively communicate an intended message and enhances the quality of their writing. With the 2024 Standards of Learning, the writing strands and the language usage strands work together to clarify grade level expectations. For example, 7.W.3.C notes that teachers should see Language Usage for grade level expectations in order to understand the grammar and mechanics students are expected to use in grade seven. </a:t>
            </a:r>
          </a:p>
          <a:p>
            <a:endParaRPr lang="en-US" dirty="0"/>
          </a:p>
          <a:p>
            <a:r>
              <a:rPr lang="en-US" dirty="0"/>
              <a:t>7.W.3.A and B align with 2017's 7.7n with the addition of specifically using self- and peer editing as part of the revision process. </a:t>
            </a: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3180079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Language Usage Strand is new to the 2024 English Standards of Learning.  These standards reflect the reciprocal nature of speaking and writing.  These standards focus on students' use of language when communicating their ideas both orally and in writing. They increase in content and rigor across the grade levels. </a:t>
            </a:r>
            <a:br>
              <a:rPr lang="en-US">
                <a:cs typeface="+mn-lt"/>
              </a:rPr>
            </a:br>
            <a:br>
              <a:rPr lang="en-US">
                <a:cs typeface="+mn-lt"/>
              </a:rPr>
            </a:br>
            <a:endParaRPr lang="en-US">
              <a:cs typeface="+mn-lt"/>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Seven Language Usage 1 is on students' use of grammar in both speaking and writing.  The 2024 standards provide additional detail to help teachers understand the expectation. </a:t>
            </a:r>
          </a:p>
          <a:p>
            <a:endParaRPr lang="en-US" dirty="0">
              <a:cs typeface="+mn-lt"/>
            </a:endParaRPr>
          </a:p>
          <a:p>
            <a:r>
              <a:rPr lang="en-US" dirty="0"/>
              <a:t>7.LU.1 A specifies types of sentences that should be used to communicate ideas when speaking and writing (simple, compound, and complex). </a:t>
            </a:r>
            <a:endParaRPr lang="en-US" dirty="0">
              <a:cs typeface="Calibri"/>
            </a:endParaRPr>
          </a:p>
          <a:p>
            <a:r>
              <a:rPr lang="en-US" dirty="0">
                <a:cs typeface="+mn-lt"/>
              </a:rPr>
              <a:t>7.LU.1 B specifies types of pronouns to ensure pronoun-antecedent agreement (indefinite and reflexive) </a:t>
            </a:r>
            <a:br>
              <a:rPr lang="en-US" dirty="0">
                <a:cs typeface="+mn-lt"/>
              </a:rPr>
            </a:br>
            <a:r>
              <a:rPr lang="en-US" dirty="0">
                <a:cs typeface="Calibri"/>
              </a:rPr>
              <a:t>7.LU.1 C specifies how adverbs can modify verbs in a variety of contexts when speaking and listening (to express manner, place, time, frequency, degree, and level of certainty)</a:t>
            </a:r>
            <a:endParaRPr lang="en-US" dirty="0">
              <a:cs typeface="+mn-lt"/>
            </a:endParaRPr>
          </a:p>
          <a:p>
            <a:r>
              <a:rPr lang="en-US" dirty="0">
                <a:cs typeface="+mn-lt"/>
              </a:rPr>
              <a:t>7.LU.1 E provides examples of confusing verbs (lie/lay, sit/set, rise/raise) </a:t>
            </a:r>
            <a:br>
              <a:rPr lang="en-US" dirty="0">
                <a:cs typeface="+mn-lt"/>
              </a:rPr>
            </a:br>
            <a:endParaRPr lang="en-US" dirty="0"/>
          </a:p>
          <a:p>
            <a:br>
              <a:rPr lang="en-US" dirty="0">
                <a:cs typeface="+mn-lt"/>
              </a:rPr>
            </a:br>
            <a:endParaRPr lang="en-US" dirty="0"/>
          </a:p>
          <a:p>
            <a:br>
              <a:rPr lang="en-US" dirty="0">
                <a:cs typeface="+mn-lt"/>
              </a:rPr>
            </a:br>
            <a:endParaRPr lang="en-US" dirty="0"/>
          </a:p>
          <a:p>
            <a:endParaRPr lang="en-US" dirty="0">
              <a:cs typeface="+mn-lt"/>
            </a:endParaRPr>
          </a:p>
          <a:p>
            <a:br>
              <a:rPr lang="en-US" dirty="0">
                <a:cs typeface="+mn-lt"/>
              </a:rPr>
            </a:br>
            <a:endParaRPr lang="en-US" dirty="0"/>
          </a:p>
          <a:p>
            <a:endParaRPr lang="en-US" dirty="0">
              <a:cs typeface="+mn-lt"/>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Seven Language Usage 2 is the mechanics of writing. The Mechanics standard under Language Usage addresses the technical conventions that students should be able to use when writing.  </a:t>
            </a:r>
            <a:br>
              <a:rPr lang="en-US">
                <a:cs typeface="+mn-lt"/>
              </a:rPr>
            </a:br>
            <a:br>
              <a:rPr lang="en-US">
                <a:cs typeface="+mn-lt"/>
              </a:rPr>
            </a:br>
            <a:r>
              <a:rPr lang="en-US"/>
              <a:t>This standard aligns with 2017's 7.8e and f and also includes using reference materials to check spelling (7.LU.2 D).</a:t>
            </a:r>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385105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dig deeper into the Communication and Multimodal Literacies Strand. This strand is about developing effective oral communication and collaboration skills. It is divided into four categories: Communication, Listening and Collaboration; Speaking and Presentation of ideas; Integrating Multimodal Literacies; and Examining Media Messages.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Seven Communication 1 focuses on students building skills around communication, listening, and collaboration. This section is on how students facilitate and collaborate with diverse partners through discussions. The strands provide, explicitly, the speaking and listening skills for students to use when participating in these discussions.</a:t>
            </a:r>
            <a:br>
              <a:rPr lang="en-US" dirty="0">
                <a:cs typeface="+mn-lt"/>
              </a:rPr>
            </a:br>
            <a:endParaRPr lang="en-US" dirty="0">
              <a:cs typeface="Calibri"/>
            </a:endParaRPr>
          </a:p>
          <a:p>
            <a:r>
              <a:rPr lang="en-US" dirty="0">
                <a:cs typeface="+mn-lt"/>
              </a:rPr>
              <a:t>Several skills are combined for clarity. For example, 7.C.1 A ii combines skills in 2017's 7.1a, 7.1d, 7.1e, and 7.1h. Combining these skills provides clarity of the expectations for student actions with peer collaboration. </a:t>
            </a:r>
            <a:br>
              <a:rPr lang="en-US" dirty="0">
                <a:cs typeface="+mn-lt"/>
              </a:rPr>
            </a:br>
            <a:br>
              <a:rPr lang="en-US" dirty="0">
                <a:cs typeface="+mn-lt"/>
              </a:rPr>
            </a:br>
            <a:r>
              <a:rPr lang="en-US" dirty="0">
                <a:cs typeface="+mn-lt"/>
              </a:rPr>
              <a:t>7.C.1.A iii aligns with 2017's 7.1c but includes feedback opportunities for students to provide within structured discussions. Similarly, 7.C.1.A v aligns to and expands 2017's 7.1b, 7.1f, and 7.2d to integrate literacies by responding to discussion after reflection. </a:t>
            </a: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endParaRPr lang="en-US" dirty="0">
              <a:cs typeface="+mn-lt"/>
            </a:endParaRPr>
          </a:p>
          <a:p>
            <a:br>
              <a:rPr lang="en-US" dirty="0">
                <a:cs typeface="+mn-lt"/>
              </a:rPr>
            </a:br>
            <a:endParaRPr lang="en-US" dirty="0"/>
          </a:p>
          <a:p>
            <a:endParaRPr lang="en-US" dirty="0">
              <a:cs typeface="+mn-lt"/>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Seven Communication 2 focuses on students building skills in order to effectively share their ideas through speaking and setting the foundation for the presentation of their ideas. </a:t>
            </a:r>
          </a:p>
          <a:p>
            <a:br>
              <a:rPr lang="en-US" dirty="0">
                <a:cs typeface="+mn-lt"/>
              </a:rPr>
            </a:br>
            <a:r>
              <a:rPr lang="en-US" dirty="0">
                <a:cs typeface="+mn-lt"/>
              </a:rPr>
              <a:t>7.C.2 A contains skills used to report orally on a topic or text or present an opinion. </a:t>
            </a:r>
          </a:p>
          <a:p>
            <a:endParaRPr lang="en-US" dirty="0">
              <a:cs typeface="+mn-lt"/>
            </a:endParaRPr>
          </a:p>
          <a:p>
            <a:r>
              <a:rPr lang="en-US" dirty="0">
                <a:cs typeface="+mn-lt"/>
              </a:rPr>
              <a:t>7.C.2 A ii aligns with skills addressed in 2017’s 7.1b and specifies examples of evidence to support the main idea (pertinent descriptions, facts, details, and examples). </a:t>
            </a:r>
            <a:br>
              <a:rPr lang="en-US" dirty="0">
                <a:cs typeface="+mn-lt"/>
              </a:rPr>
            </a:br>
            <a:br>
              <a:rPr lang="en-US" dirty="0">
                <a:cs typeface="+mn-lt"/>
              </a:rPr>
            </a:br>
            <a:r>
              <a:rPr lang="en-US" dirty="0">
                <a:cs typeface="+mn-lt"/>
              </a:rPr>
              <a:t>7.C.2 </a:t>
            </a:r>
            <a:r>
              <a:rPr lang="en-US" dirty="0" err="1">
                <a:cs typeface="+mn-lt"/>
              </a:rPr>
              <a:t>A.iv</a:t>
            </a:r>
            <a:r>
              <a:rPr lang="en-US" dirty="0">
                <a:cs typeface="+mn-lt"/>
              </a:rPr>
              <a:t> was added to the 2024 Standards to encourage engagement with the audience. Students are expected to respond to audience questions and comments with relevant evidence, observations, and ideas. </a:t>
            </a:r>
            <a:br>
              <a:rPr lang="en-US" dirty="0">
                <a:cs typeface="+mn-lt"/>
              </a:rPr>
            </a:br>
            <a:br>
              <a:rPr lang="en-US" dirty="0">
                <a:cs typeface="+mn-lt"/>
              </a:rPr>
            </a:br>
            <a:r>
              <a:rPr lang="en-US" dirty="0">
                <a:cs typeface="+mn-lt"/>
              </a:rPr>
              <a:t>Lastly, 7.C.2.B was added to include memorizing and reciting poetry using inflection and meaningful expression when presenting. </a:t>
            </a:r>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3176210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7 Communication 3 focuses on students integrating multimodal literacies. Students should apply visual and media literacy to create and deliver multimodal presentations.</a:t>
            </a:r>
            <a:br>
              <a:rPr lang="en-US" dirty="0"/>
            </a:br>
            <a:endParaRPr lang="en-US" dirty="0">
              <a:cs typeface="+mn-lt"/>
            </a:endParaRPr>
          </a:p>
          <a:p>
            <a:r>
              <a:rPr lang="en-US" dirty="0"/>
              <a:t>7.C.3.A unpacks 2017's 7.2 to specify types of communication modes and multimodal tools (still or moving images, gestures, spoken language, and written language). </a:t>
            </a:r>
            <a:br>
              <a:rPr lang="en-US" dirty="0">
                <a:cs typeface="+mn-lt"/>
              </a:rPr>
            </a:br>
            <a:br>
              <a:rPr lang="en-US" dirty="0">
                <a:cs typeface="+mn-lt"/>
              </a:rPr>
            </a:br>
            <a:r>
              <a:rPr lang="en-US" dirty="0"/>
              <a:t>Also on this slide is 7.C.4 - Examining Media Messages. Grade 7 Communication 4 focuses on the skills associated with interpreting and explaining the characteristics, information, and impact of media messages on the intended audience. </a:t>
            </a:r>
            <a:endParaRPr lang="en-US" dirty="0">
              <a:cs typeface="Calibri"/>
            </a:endParaRPr>
          </a:p>
          <a:p>
            <a:endParaRPr lang="en-US" dirty="0">
              <a:cs typeface="+mn-lt"/>
            </a:endParaRPr>
          </a:p>
          <a:p>
            <a:r>
              <a:rPr lang="en-US" dirty="0"/>
              <a:t>Combining 2017's 7.3a and 7.3e into one strand (7.C.4.A) increases the rigor and also clarifies the persuasive/informative techniques used in media to influence audiences (innuendo, card stacking, bandwagon, and appeal to emotion).</a:t>
            </a:r>
            <a:endParaRPr lang="en-US" dirty="0">
              <a:cs typeface="+mn-lt"/>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319707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finish by looking at the Research Strand. The focus of this strand is conducting research and reading conceptually related texts for a variety of purposes. </a:t>
            </a:r>
          </a:p>
          <a:p>
            <a:endParaRPr lang="en-US"/>
          </a:p>
          <a:p>
            <a:r>
              <a:rPr lang="en-US"/>
              <a:t>The Research strand has been organized into one category: Evaluation and Synthesis of Information.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Seven Research focuses on students using conceptually related texts when conducting research. </a:t>
            </a:r>
            <a:br>
              <a:rPr lang="en-US" dirty="0">
                <a:cs typeface="+mn-lt"/>
              </a:rPr>
            </a:br>
            <a:endParaRPr lang="en-US" dirty="0">
              <a:cs typeface="Calibri"/>
            </a:endParaRPr>
          </a:p>
          <a:p>
            <a:r>
              <a:rPr lang="en-US" dirty="0"/>
              <a:t>These skills align with 2017's 7.9. An addition to the 2024 Standards of Learning is 7.R.1E, which is added to integrate reading, writing, communication, and research by sharing findings both formally and informally. Also, 7.R.1G, regarding ethical use of the Internet, now includes responsible use of artificial intelligence and new technologies as they develop.  </a:t>
            </a:r>
          </a:p>
          <a:p>
            <a:endParaRPr lang="en-US" dirty="0">
              <a:cs typeface="+mn-lt"/>
            </a:endParaRPr>
          </a:p>
          <a:p>
            <a:r>
              <a:rPr lang="en-US" dirty="0"/>
              <a:t>Other revisions to the 2017 Research standard provide clarity to the expectation. For example, 7.R.1C aligns with 7.9e, but specifies which sources can be analyzed and how to determine what to include and exclude.</a:t>
            </a:r>
            <a:endParaRPr lang="en-US" dirty="0">
              <a:cs typeface="+mn-lt"/>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spring of 2024, Virginia Department Of Education staff is partnering with teams of teachers and specialists to develop and provide various support documents, such as this </a:t>
            </a:r>
            <a:r>
              <a:rPr lang="en-US" err="1"/>
              <a:t>powerpoint</a:t>
            </a:r>
            <a:r>
              <a:rPr lang="en-US"/>
              <a:t>, around the 2024 English Standards of Learning.  The goal of these documents is to provide clarity around the revisions and highlight the changes between the 2017 and 2024 standards. </a:t>
            </a:r>
            <a:br>
              <a:rPr lang="en-US">
                <a:cs typeface="+mn-lt"/>
              </a:rPr>
            </a:br>
            <a:endParaRPr lang="en-US"/>
          </a:p>
          <a:p>
            <a:r>
              <a:rPr lang="en-US"/>
              <a:t>In the summer of 2024, VDOE staff will support school divisions with professional learning through symposiums across the Commonwealth. </a:t>
            </a:r>
            <a:br>
              <a:rPr lang="en-US">
                <a:cs typeface="+mn-lt"/>
              </a:rPr>
            </a:br>
            <a:endParaRPr lang="en-US">
              <a:cs typeface="Calibri"/>
            </a:endParaRPr>
          </a:p>
          <a:p>
            <a:r>
              <a:rPr lang="en-US"/>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a:cs typeface="Calibri" panose="020F0502020204030204"/>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2024 English Standards of Learning will raise academic expectations for students and schools.  They are designed to provide a clear and vertically coherent set of skills that spiral up and increase in depth as students progress through K-12. </a:t>
            </a:r>
          </a:p>
          <a:p>
            <a:endParaRPr lang="en-US" dirty="0">
              <a:cs typeface="Calibri"/>
            </a:endParaRPr>
          </a:p>
          <a:p>
            <a:r>
              <a:rPr lang="en-US" dirty="0">
                <a:cs typeface="Calibri"/>
              </a:rPr>
              <a:t>The development and focus on Developing Skilled Readers and Building Reading Stamina will ensure that every student is equipped with access to educational experiences that prepare them for their postsecondary opportunities. </a:t>
            </a:r>
          </a:p>
          <a:p>
            <a:br>
              <a:rPr lang="en-US" dirty="0">
                <a:cs typeface="Calibri"/>
              </a:rPr>
            </a:br>
            <a:r>
              <a:rPr lang="en-US" dirty="0">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standards revisions focused on providing clarity for grade level expectations within the different aspects of literacy development.  </a:t>
            </a:r>
            <a:endParaRPr lang="en-US">
              <a:cs typeface="Calibri"/>
            </a:endParaRPr>
          </a:p>
          <a:p>
            <a:endParaRPr lang="en-US">
              <a:cs typeface="+mn-lt"/>
            </a:endParaRPr>
          </a:p>
          <a:p>
            <a:r>
              <a:rPr lang="en-US"/>
              <a:t>By adding the Developing Skills Readers and Building Reading Stamina strand, there is a continued emphasis on text reading and fluency as the student begins to read and comprehend more complex literary and informational text.</a:t>
            </a:r>
            <a:br>
              <a:rPr lang="en-US">
                <a:cs typeface="+mn-lt"/>
              </a:rPr>
            </a:br>
            <a:endParaRPr lang="en-US">
              <a:cs typeface="Calibri"/>
            </a:endParaRPr>
          </a:p>
          <a:p>
            <a:r>
              <a:rPr lang="en-US"/>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br>
              <a:rPr lang="en-US">
                <a:cs typeface="+mn-lt"/>
              </a:rPr>
            </a:br>
            <a:endParaRPr lang="en-US">
              <a:cs typeface="Calibri"/>
            </a:endParaRPr>
          </a:p>
          <a:p>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English Standards of Learning increased in number of strands, from four in 2017 to ten in 2024.  This restructuring of strands was done purposefully to provide additional support around the skills all students need to be strategic readers and writers. </a:t>
            </a:r>
          </a:p>
          <a:p>
            <a:endParaRPr lang="en-US">
              <a:cs typeface="Calibri" panose="020F0502020204030204"/>
            </a:endParaRPr>
          </a:p>
          <a:p>
            <a:endParaRPr lang="en-US">
              <a:cs typeface="Calibri" panose="020F0502020204030204"/>
            </a:endParaRPr>
          </a:p>
          <a:p>
            <a:endParaRPr lang="en-US">
              <a:cs typeface="+mn-lt"/>
            </a:endParaRPr>
          </a:p>
          <a:p>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10 strands in the 2024 English Standards of Learning, has sub-strands.  The sub-strands work as a support by grouping common standards together and providing clarity on what skills and strategies are needed at each grade level. </a:t>
            </a:r>
            <a:br>
              <a:rPr lang="en-US" dirty="0">
                <a:cs typeface="+mn-lt"/>
              </a:rPr>
            </a:br>
            <a:endParaRPr lang="en-US" dirty="0"/>
          </a:p>
          <a:p>
            <a:r>
              <a:rPr lang="en-US" dirty="0"/>
              <a:t>Some of the strands and sub-strands are specific to a certain grade or grade band.  For example, in the Foundations of Reading Strand in Kindergarten, there is a sub-strand for Print Concepts.  This sub-strand is specific to Kindergarten because that is the grade level where those skills are the focus.  </a:t>
            </a:r>
            <a:endParaRPr lang="en-US" dirty="0">
              <a:cs typeface="+mn-lt"/>
            </a:endParaRPr>
          </a:p>
          <a:p>
            <a:endParaRPr lang="en-US" dirty="0"/>
          </a:p>
          <a:p>
            <a:r>
              <a:rPr lang="en-US" dirty="0"/>
              <a:t>Please take time to look over the strands and sub-strands for Grade 7. The strands in the Grade 7 2024 English Standards of Learning have sub-strands. We will review the strands and sub-strands for Grade 7 in this presentation. </a:t>
            </a:r>
            <a:endParaRPr lang="en-US" dirty="0">
              <a:cs typeface="Calibri" panose="020F0502020204030204"/>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reading the 2024 English Standards of Learning, you will first see the strand name, followed by a number that corresponds to the sub-strand, then a letter to indicate each standard. </a:t>
            </a:r>
            <a:endParaRPr lang="en-US">
              <a:cs typeface="Calibri"/>
            </a:endParaRPr>
          </a:p>
          <a:p>
            <a:endParaRPr lang="en-US">
              <a:cs typeface="+mn-lt"/>
            </a:endParaRPr>
          </a:p>
          <a:p>
            <a:r>
              <a:rPr lang="en-US"/>
              <a:t>For example, in the Reading Information Text strand in Grade 7, there are three sub-strands: Key Ideas and Confirming Details, Craft and Style, and Integration of Concepts.  Under each sub-strand, are the standards themselves.  </a:t>
            </a:r>
            <a:br>
              <a:rPr lang="en-US">
                <a:cs typeface="+mn-lt"/>
              </a:rPr>
            </a:br>
            <a:endParaRPr lang="en-US"/>
          </a:p>
          <a:p>
            <a:r>
              <a:rPr lang="en-US"/>
              <a:t>This restructuring of the standards allows teachers to focus on the grade level expectation for each strand and sub-strand, and to easily see how the standards build across grade levels.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snapshot of the Grade 7 Crosswalk and Summary of Revisions.  There are four quadrants – The 2017 SOL to the 2024 SOL Numbering, The Parameter Changes/Clarifications (2024 SOL), the Deletions from the grade level and the Additions to the Grade Level. </a:t>
            </a:r>
          </a:p>
          <a:p>
            <a:endParaRPr lang="en-US" dirty="0">
              <a:cs typeface="+mn-lt"/>
            </a:endParaRPr>
          </a:p>
          <a:p>
            <a:r>
              <a:rPr lang="en-US" dirty="0"/>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dirty="0">
              <a:cs typeface="Calibri"/>
            </a:endParaRPr>
          </a:p>
          <a:p>
            <a:endParaRPr lang="en-US" dirty="0">
              <a:cs typeface="+mn-lt"/>
            </a:endParaRPr>
          </a:p>
          <a:p>
            <a:r>
              <a:rPr lang="en-US" dirty="0"/>
              <a:t>Click 3- In the quadrant for the Parameter Changes/Clarification (2024 SOL)- You can find the New Strands and sub-strand Numbering, along with the standards.(Click 4) .  You will see a short clarification for each sub-strand and below what skills are addressed in those standards.  </a:t>
            </a:r>
            <a:endParaRPr lang="en-US" dirty="0">
              <a:cs typeface="Calibri"/>
            </a:endParaRPr>
          </a:p>
          <a:p>
            <a:endParaRPr lang="en-US" dirty="0">
              <a:cs typeface="+mn-lt"/>
            </a:endParaRPr>
          </a:p>
          <a:p>
            <a:r>
              <a:rPr lang="en-US" dirty="0"/>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(Click 7) </a:t>
            </a:r>
            <a:endParaRPr lang="en-US" dirty="0">
              <a:cs typeface="Calibri"/>
            </a:endParaRPr>
          </a:p>
          <a:p>
            <a:endParaRPr lang="en-US" dirty="0">
              <a:cs typeface="+mn-lt"/>
            </a:endParaRPr>
          </a:p>
          <a:p>
            <a:r>
              <a:rPr lang="en-US" dirty="0"/>
              <a:t>Click 8- In the Additions to the Grade level, you will see which standards are new to that grade level.  If they were moved from another grade level in the 2017 standards, the grade level will be listed. </a:t>
            </a:r>
            <a:endParaRPr lang="en-US" dirty="0">
              <a:cs typeface="Calibri"/>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5/24/2024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8.png"/><Relationship Id="rId5" Type="http://schemas.openxmlformats.org/officeDocument/2006/relationships/hyperlink" Target="mailto:VDOE.English@doe.virginia.gov" TargetMode="Externa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sz="2000">
                <a:latin typeface="Georgia"/>
              </a:rPr>
              <a:t>Grade 7</a:t>
            </a:r>
          </a:p>
          <a:p>
            <a:r>
              <a:rPr lang="en-US" sz="2000">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6" name="Audio Recording Apr 29, 2024 at 2:13:34 PM">
            <a:hlinkClick r:id="" action="ppaction://media"/>
            <a:extLst>
              <a:ext uri="{FF2B5EF4-FFF2-40B4-BE49-F238E27FC236}">
                <a16:creationId xmlns:a16="http://schemas.microsoft.com/office/drawing/2014/main" id="{0464E5D1-7FED-501C-714B-241C468D84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6314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3" name="Audio Recording Apr 29, 2024 at 11:13:02 AM">
            <a:hlinkClick r:id="" action="ppaction://media"/>
            <a:extLst>
              <a:ext uri="{FF2B5EF4-FFF2-40B4-BE49-F238E27FC236}">
                <a16:creationId xmlns:a16="http://schemas.microsoft.com/office/drawing/2014/main" id="{2D30CB70-004A-3D8E-30F9-E3ED0A6C7F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38654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11</a:t>
            </a:fld>
            <a:endParaRPr lang="en-US"/>
          </a:p>
        </p:txBody>
      </p:sp>
      <p:pic>
        <p:nvPicPr>
          <p:cNvPr id="2" name="Picture 1">
            <a:extLst>
              <a:ext uri="{FF2B5EF4-FFF2-40B4-BE49-F238E27FC236}">
                <a16:creationId xmlns:a16="http://schemas.microsoft.com/office/drawing/2014/main" id="{532E8559-8D4F-215A-A6A2-51309C46E7C4}"/>
              </a:ext>
            </a:extLst>
          </p:cNvPr>
          <p:cNvPicPr>
            <a:picLocks noChangeAspect="1"/>
          </p:cNvPicPr>
          <p:nvPr/>
        </p:nvPicPr>
        <p:blipFill>
          <a:blip r:embed="rId5"/>
          <a:stretch>
            <a:fillRect/>
          </a:stretch>
        </p:blipFill>
        <p:spPr>
          <a:xfrm>
            <a:off x="642" y="1688"/>
            <a:ext cx="12200733" cy="4368704"/>
          </a:xfrm>
          <a:prstGeom prst="rect">
            <a:avLst/>
          </a:prstGeom>
        </p:spPr>
      </p:pic>
      <p:pic>
        <p:nvPicPr>
          <p:cNvPr id="3" name="Audio Recording Apr 29, 2024 at 11:14:08 AM">
            <a:hlinkClick r:id="" action="ppaction://media"/>
            <a:extLst>
              <a:ext uri="{FF2B5EF4-FFF2-40B4-BE49-F238E27FC236}">
                <a16:creationId xmlns:a16="http://schemas.microsoft.com/office/drawing/2014/main" id="{82064CB7-C996-338C-CFD8-ACF9F21B3B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043512"/>
            <a:ext cx="812800" cy="812800"/>
          </a:xfrm>
          <a:prstGeom prst="rect">
            <a:avLst/>
          </a:prstGeom>
        </p:spPr>
      </p:pic>
    </p:spTree>
    <p:extLst>
      <p:ext uri="{BB962C8B-B14F-4D97-AF65-F5344CB8AC3E}">
        <p14:creationId xmlns:p14="http://schemas.microsoft.com/office/powerpoint/2010/main" val="7782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3" name="Audio Recording Apr 29, 2024 at 11:15:24 AM">
            <a:hlinkClick r:id="" action="ppaction://media"/>
            <a:extLst>
              <a:ext uri="{FF2B5EF4-FFF2-40B4-BE49-F238E27FC236}">
                <a16:creationId xmlns:a16="http://schemas.microsoft.com/office/drawing/2014/main" id="{A894F3F7-EA2B-2CF0-609E-3FAF437BDD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450" y="6045200"/>
            <a:ext cx="812800" cy="812800"/>
          </a:xfrm>
          <a:prstGeom prst="rect">
            <a:avLst/>
          </a:prstGeom>
        </p:spPr>
      </p:pic>
    </p:spTree>
    <p:extLst>
      <p:ext uri="{BB962C8B-B14F-4D97-AF65-F5344CB8AC3E}">
        <p14:creationId xmlns:p14="http://schemas.microsoft.com/office/powerpoint/2010/main" val="38653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510423892"/>
              </p:ext>
            </p:extLst>
          </p:nvPr>
        </p:nvGraphicFramePr>
        <p:xfrm>
          <a:off x="353391" y="265043"/>
          <a:ext cx="11452078" cy="5942618"/>
        </p:xfrm>
        <a:graphic>
          <a:graphicData uri="http://schemas.openxmlformats.org/drawingml/2006/table">
            <a:tbl>
              <a:tblPr bandRow="1">
                <a:tableStyleId>{5C22544A-7EE6-4342-B048-85BDC9FD1C3A}</a:tableStyleId>
              </a:tblPr>
              <a:tblGrid>
                <a:gridCol w="5416626">
                  <a:extLst>
                    <a:ext uri="{9D8B030D-6E8A-4147-A177-3AD203B41FA5}">
                      <a16:colId xmlns:a16="http://schemas.microsoft.com/office/drawing/2014/main" val="160029111"/>
                    </a:ext>
                  </a:extLst>
                </a:gridCol>
                <a:gridCol w="6035452">
                  <a:extLst>
                    <a:ext uri="{9D8B030D-6E8A-4147-A177-3AD203B41FA5}">
                      <a16:colId xmlns:a16="http://schemas.microsoft.com/office/drawing/2014/main" val="1856314664"/>
                    </a:ext>
                  </a:extLst>
                </a:gridCol>
              </a:tblGrid>
              <a:tr h="425738">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4200616">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7.5 The student will read and demonstrate comprehension of a variety of fictional texts, literary nonfiction, poetry, and drama.</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b) Identify and explain the theme(s).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c) Identify cause and effect relationships and their impact on plot.</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e) Identify elements and characteristics of a variety of genres.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h) Compare/contrast details in literary and informational nonfiction texts. </a:t>
                      </a:r>
                      <a:br>
                        <a:rPr lang="en-US" sz="1100" b="0" i="0" u="none" strike="noStrike" noProof="0">
                          <a:solidFill>
                            <a:srgbClr val="003C71"/>
                          </a:solidFill>
                          <a:effectLst/>
                          <a:highlight>
                            <a:srgbClr val="FFFFFF"/>
                          </a:highlight>
                          <a:latin typeface="Georgia"/>
                        </a:rPr>
                      </a:br>
                      <a:r>
                        <a:rPr lang="en-US" sz="1100" b="0" i="0" u="none" strike="noStrike" noProof="0" err="1">
                          <a:solidFill>
                            <a:schemeClr val="accent1"/>
                          </a:solidFill>
                          <a:effectLst/>
                          <a:highlight>
                            <a:srgbClr val="FFFFFF"/>
                          </a:highlight>
                          <a:latin typeface="Georgia"/>
                        </a:rPr>
                        <a:t>i</a:t>
                      </a:r>
                      <a:r>
                        <a:rPr lang="en-US" sz="1100" b="0" i="0" u="none" strike="noStrike" noProof="0">
                          <a:solidFill>
                            <a:schemeClr val="accent1"/>
                          </a:solidFill>
                          <a:effectLst/>
                          <a:highlight>
                            <a:srgbClr val="FFFFFF"/>
                          </a:highlight>
                          <a:latin typeface="Georgia"/>
                        </a:rPr>
                        <a:t>) Make inferences and draw conclusions based on the text.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j) Use reading strategies to monitor comprehension throughout the reading process.</a:t>
                      </a:r>
                      <a:endParaRPr lang="en-US" sz="1100">
                        <a:latin typeface="Georgia"/>
                      </a:endParaRPr>
                    </a:p>
                    <a:p>
                      <a:pPr lvl="0" algn="l">
                        <a:lnSpc>
                          <a:spcPct val="100000"/>
                        </a:lnSpc>
                        <a:spcBef>
                          <a:spcPts val="0"/>
                        </a:spcBef>
                        <a:spcAft>
                          <a:spcPts val="0"/>
                        </a:spcAft>
                        <a:buNone/>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r>
                        <a:rPr lang="en-US" sz="1400" b="1" i="0" u="none" strike="noStrike" noProof="0">
                          <a:solidFill>
                            <a:srgbClr val="003C71"/>
                          </a:solidFill>
                          <a:effectLst/>
                          <a:highlight>
                            <a:srgbClr val="FFFFFF"/>
                          </a:highlight>
                          <a:latin typeface="Georgia"/>
                        </a:rPr>
                        <a:t>7.6 The student will read and demonstrate comprehension of a variety of nonfiction texts.</a:t>
                      </a:r>
                      <a:br>
                        <a:rPr lang="en-US" sz="1400" b="1" i="0" u="none" strike="noStrike" noProof="0">
                          <a:solidFill>
                            <a:srgbClr val="003C71"/>
                          </a:solidFill>
                          <a:effectLst/>
                          <a:highlight>
                            <a:srgbClr val="FFFFFF"/>
                          </a:highlight>
                          <a:latin typeface="Georgia"/>
                        </a:rPr>
                      </a:br>
                      <a:endParaRPr lang="en-US" sz="1400" b="0" i="0" u="none" strike="noStrike" noProof="0">
                        <a:solidFill>
                          <a:srgbClr val="003C71"/>
                        </a:solidFill>
                        <a:effectLst/>
                        <a:highlight>
                          <a:srgbClr val="FFFFFF"/>
                        </a:highlight>
                        <a:latin typeface="Georgia"/>
                      </a:endParaRPr>
                    </a:p>
                    <a:p>
                      <a:pPr marL="0" lvl="0" indent="0">
                        <a:spcBef>
                          <a:spcPts val="0"/>
                        </a:spcBef>
                        <a:spcAft>
                          <a:spcPts val="0"/>
                        </a:spcAft>
                        <a:buNone/>
                      </a:pPr>
                      <a:r>
                        <a:rPr lang="en-US" sz="1100" b="0" i="0" u="none" strike="noStrike" noProof="0">
                          <a:solidFill>
                            <a:schemeClr val="accent1"/>
                          </a:solidFill>
                          <a:effectLst/>
                          <a:highlight>
                            <a:srgbClr val="FFFFFF"/>
                          </a:highlight>
                          <a:latin typeface="Georgia"/>
                        </a:rPr>
                        <a:t>c) Make inferences and draw logical conclusions using explicit and implied textual evidence.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d) Differentiate between fact and opinion.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g) Identify the main idea.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j) Identify cause and effect relationships.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m) Use reading strategies to monitor comprehension throughout the reading process</a:t>
                      </a:r>
                      <a:endParaRPr lang="en-US" sz="1100"/>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endParaRPr>
                    </a:p>
                    <a:p>
                      <a:pPr marL="0" lvl="0" indent="0">
                        <a:spcBef>
                          <a:spcPts val="0"/>
                        </a:spcBef>
                        <a:spcAft>
                          <a:spcPts val="0"/>
                        </a:spcAft>
                        <a:buClr>
                          <a:srgbClr val="003C71"/>
                        </a:buClr>
                        <a:buNone/>
                      </a:pPr>
                      <a:endParaRPr lang="en-US">
                        <a:solidFill>
                          <a:schemeClr val="accent1"/>
                        </a:solidFill>
                      </a:endParaRPr>
                    </a:p>
                    <a:p>
                      <a:pPr fontAlgn="t"/>
                      <a:br>
                        <a:rPr lang="en-US">
                          <a:effectLst/>
                          <a:highlight>
                            <a:srgbClr val="FFFFFF"/>
                          </a:highlight>
                        </a:rPr>
                      </a:br>
                      <a:endParaRPr lang="en-US">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300" b="1" i="0" u="none" strike="noStrike" noProof="0">
                          <a:solidFill>
                            <a:schemeClr val="accent1"/>
                          </a:solidFill>
                          <a:effectLst/>
                          <a:highlight>
                            <a:srgbClr val="FFFFFF"/>
                          </a:highlight>
                          <a:latin typeface="Georgia"/>
                        </a:rPr>
                        <a:t>7.DSR 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 </a:t>
                      </a:r>
                      <a:endParaRPr lang="en-US" sz="1300">
                        <a:latin typeface="Georgia"/>
                      </a:endParaRPr>
                    </a:p>
                    <a:p>
                      <a:pPr lvl="0" algn="l">
                        <a:lnSpc>
                          <a:spcPct val="100000"/>
                        </a:lnSpc>
                        <a:spcBef>
                          <a:spcPts val="0"/>
                        </a:spcBef>
                        <a:spcAft>
                          <a:spcPts val="0"/>
                        </a:spcAft>
                        <a:buNone/>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r>
                        <a:rPr lang="en-US" sz="1100" b="0" i="0" u="none" strike="noStrike" noProof="0">
                          <a:solidFill>
                            <a:schemeClr val="accent1"/>
                          </a:solidFill>
                          <a:effectLst/>
                          <a:highlight>
                            <a:srgbClr val="FFFFFF"/>
                          </a:highlight>
                          <a:latin typeface="Georgia"/>
                        </a:rPr>
                        <a:t>A. Read a variety of grade-level complex text with accuracy, automaticity, appropriate rate, and meaningful expression in successive readings to support comprehension. Monitor while reading to confirm or self-correct word recognition and understanding, as necessary </a:t>
                      </a:r>
                      <a:r>
                        <a:rPr lang="en-US" sz="1100" b="1" i="0" u="none" strike="noStrike" noProof="0">
                          <a:solidFill>
                            <a:schemeClr val="accent1"/>
                          </a:solidFill>
                          <a:effectLst/>
                          <a:highlight>
                            <a:srgbClr val="FFFFFF"/>
                          </a:highlight>
                          <a:latin typeface="Georgia"/>
                        </a:rPr>
                        <a:t>(Reading Fluency, K-12)</a:t>
                      </a:r>
                      <a:r>
                        <a:rPr lang="en-US" sz="1100" b="0" i="0" u="none" strike="noStrike" noProof="0">
                          <a:solidFill>
                            <a:schemeClr val="accent1"/>
                          </a:solidFill>
                          <a:effectLst/>
                          <a:highlight>
                            <a:srgbClr val="FFFFFF"/>
                          </a:highlight>
                          <a:latin typeface="Georgia"/>
                        </a:rPr>
                        <a:t>.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B. Proficiently read and comprehend a variety of literary and informational texts that exhibit complexity at the mid-range of the grades 6-8 band. (See the Quantitative and Qualitative Analysis charts for determining complexity in the Appendix.) </a:t>
                      </a:r>
                      <a:r>
                        <a:rPr lang="en-US" sz="1100" b="1" i="0" u="none" strike="noStrike" noProof="0">
                          <a:solidFill>
                            <a:schemeClr val="accent1"/>
                          </a:solidFill>
                          <a:effectLst/>
                          <a:highlight>
                            <a:srgbClr val="FFFFFF"/>
                          </a:highlight>
                          <a:latin typeface="Georgia"/>
                        </a:rPr>
                        <a:t>(Text Complexity, 2-12)</a:t>
                      </a:r>
                      <a:r>
                        <a:rPr lang="en-US" sz="1100" b="0" i="0" u="none" strike="noStrike" noProof="0">
                          <a:solidFill>
                            <a:schemeClr val="accent1"/>
                          </a:solidFill>
                          <a:effectLst/>
                          <a:highlight>
                            <a:srgbClr val="FFFFFF"/>
                          </a:highlight>
                          <a:latin typeface="Georgia"/>
                        </a:rPr>
                        <a:t>. </a:t>
                      </a:r>
                      <a:br>
                        <a:rPr lang="en-US" sz="1100" b="1"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C. When responding to text through discussion and/or writing, draw several pieces of evidence from grade-level complex texts to support claims, conclusions, and inferences, including quoting or paraphrasing from texts accurately and tracing where relevant evidence is located </a:t>
                      </a:r>
                      <a:r>
                        <a:rPr lang="en-US" sz="1100" b="1" i="0" u="none" strike="noStrike" noProof="0">
                          <a:solidFill>
                            <a:schemeClr val="accent1"/>
                          </a:solidFill>
                          <a:effectLst/>
                          <a:highlight>
                            <a:srgbClr val="FFFFFF"/>
                          </a:highlight>
                          <a:latin typeface="Georgia"/>
                        </a:rPr>
                        <a:t>(Textual Evidence, K-12)</a:t>
                      </a:r>
                      <a:r>
                        <a:rPr lang="en-US" sz="1100" b="0" i="0" u="none" strike="noStrike" noProof="0">
                          <a:solidFill>
                            <a:schemeClr val="accent1"/>
                          </a:solidFill>
                          <a:effectLst/>
                          <a:highlight>
                            <a:srgbClr val="FFFFFF"/>
                          </a:highlight>
                          <a:latin typeface="Georgia"/>
                        </a:rPr>
                        <a:t>.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D. Regularly engage in reading a series of conceptually related texts organized around topics of study to build knowledge and vocabulary (These texts should be at a range of complexity levels so students can read the texts independently, with peers, or with modest support.). Use this background knowledge as context for new learning </a:t>
                      </a:r>
                      <a:r>
                        <a:rPr lang="en-US" sz="1100" b="1" i="0" u="none" strike="noStrike" noProof="0">
                          <a:solidFill>
                            <a:schemeClr val="accent1"/>
                          </a:solidFill>
                          <a:effectLst/>
                          <a:highlight>
                            <a:srgbClr val="FFFFFF"/>
                          </a:highlight>
                          <a:latin typeface="Georgia"/>
                        </a:rPr>
                        <a:t>(Deep Reading on Topics to Build Knowledge and Vocabulary, K-12)</a:t>
                      </a:r>
                      <a:r>
                        <a:rPr lang="en-US" sz="1100" b="0" i="0" u="none" strike="noStrike" noProof="0">
                          <a:solidFill>
                            <a:schemeClr val="accent1"/>
                          </a:solidFill>
                          <a:effectLst/>
                          <a:highlight>
                            <a:srgbClr val="FFFFFF"/>
                          </a:highlight>
                          <a:latin typeface="Georgia"/>
                        </a:rPr>
                        <a:t>.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E. Use reading strategies as needed to aid and monitor comprehension when encountering challenging sections of text. These sense-making strategies attend to text structure, common organizational structures, summarizing, asking questions of the text, and others </a:t>
                      </a:r>
                      <a:r>
                        <a:rPr lang="en-US" sz="1100" b="1" i="0" u="none" strike="noStrike" noProof="0">
                          <a:solidFill>
                            <a:schemeClr val="accent1"/>
                          </a:solidFill>
                          <a:effectLst/>
                          <a:highlight>
                            <a:srgbClr val="FFFFFF"/>
                          </a:highlight>
                          <a:latin typeface="Georgia"/>
                        </a:rPr>
                        <a:t>(Reading Strategies, 3-12)</a:t>
                      </a:r>
                      <a:r>
                        <a:rPr lang="en-US" sz="1100" b="0" i="0" u="none" strike="noStrike" noProof="0">
                          <a:solidFill>
                            <a:schemeClr val="accent1"/>
                          </a:solidFill>
                          <a:effectLst/>
                          <a:highlight>
                            <a:srgbClr val="FFFFFF"/>
                          </a:highlight>
                          <a:latin typeface="Georgia"/>
                        </a:rPr>
                        <a:t>. </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6848" y="5621719"/>
            <a:ext cx="11460837" cy="120032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a:solidFill>
                  <a:srgbClr val="FFFFFF"/>
                </a:solidFill>
                <a:latin typeface="Georgia"/>
                <a:cs typeface="Calibri"/>
              </a:rPr>
              <a:t>Revisions</a:t>
            </a:r>
            <a:r>
              <a:rPr lang="en-US" sz="1200" b="1">
                <a:solidFill>
                  <a:srgbClr val="FFFFFF"/>
                </a:solidFill>
                <a:latin typeface="Georgia"/>
                <a:cs typeface="Calibri"/>
              </a:rPr>
              <a:t>:</a:t>
            </a:r>
          </a:p>
          <a:p>
            <a:pPr lvl="1">
              <a:buFont typeface="Arial"/>
              <a:buChar char="•"/>
            </a:pPr>
            <a:r>
              <a:rPr lang="en-US" sz="1200" b="1">
                <a:solidFill>
                  <a:srgbClr val="FFFFFF"/>
                </a:solidFill>
                <a:latin typeface="Georgia"/>
                <a:cs typeface="Arial"/>
              </a:rPr>
              <a:t>7.DSR.1.A -  Combines the skill of using reading strategies in 2017 7.5j and 7.6m and gives examples of strategies</a:t>
            </a:r>
          </a:p>
          <a:p>
            <a:pPr lvl="1">
              <a:buFont typeface="Arial"/>
              <a:buChar char="•"/>
            </a:pPr>
            <a:r>
              <a:rPr lang="en-US" sz="1200" b="1">
                <a:solidFill>
                  <a:srgbClr val="FFFFFF"/>
                </a:solidFill>
                <a:latin typeface="Georgia"/>
                <a:cs typeface="Arial"/>
              </a:rPr>
              <a:t>7.DSR.1.B – Combines 2017 7.5 and 7.6 to demonstrate comprehension when reading both literary and informational text</a:t>
            </a:r>
          </a:p>
          <a:p>
            <a:pPr lvl="1">
              <a:buFont typeface="Arial"/>
              <a:buChar char="•"/>
            </a:pPr>
            <a:r>
              <a:rPr lang="en-US" sz="1200" b="1">
                <a:solidFill>
                  <a:srgbClr val="FFFFFF"/>
                </a:solidFill>
                <a:latin typeface="Georgia"/>
                <a:cs typeface="Arial"/>
              </a:rPr>
              <a:t>7.DSR.1.C – Combines 2017 7.5i, 7.6c, and 7.7g to apply comprehension through discussion or writing</a:t>
            </a:r>
          </a:p>
          <a:p>
            <a:pPr lvl="1">
              <a:buFont typeface="Arial"/>
              <a:buChar char="•"/>
            </a:pPr>
            <a:r>
              <a:rPr lang="en-US" sz="1200" b="1">
                <a:solidFill>
                  <a:srgbClr val="FFFFFF"/>
                </a:solidFill>
                <a:latin typeface="Georgia"/>
                <a:cs typeface="Arial"/>
              </a:rPr>
              <a:t>DSR.1.D – Added to encourage regular opportunities to read conceptually related texts through various reading experiences.</a:t>
            </a:r>
            <a:endParaRPr lang="en-US" sz="1200" b="1">
              <a:solidFill>
                <a:schemeClr val="bg1"/>
              </a:solidFill>
              <a:latin typeface="Georgia"/>
              <a:cs typeface="Arial"/>
            </a:endParaRPr>
          </a:p>
          <a:p>
            <a:pPr lvl="1">
              <a:buFont typeface="Arial"/>
              <a:buChar char="•"/>
            </a:pPr>
            <a:r>
              <a:rPr lang="en-US" sz="1200" b="1">
                <a:solidFill>
                  <a:srgbClr val="FFFFFF"/>
                </a:solidFill>
                <a:latin typeface="Georgia"/>
                <a:cs typeface="Arial"/>
              </a:rPr>
              <a:t>7.DSR.1.E - Specifies reading strategies that could be used when monitoring comprehension</a:t>
            </a:r>
          </a:p>
        </p:txBody>
      </p:sp>
      <p:pic>
        <p:nvPicPr>
          <p:cNvPr id="3" name="Audio Recording Apr 29, 2024 at 4:36:11 PM">
            <a:hlinkClick r:id="" action="ppaction://media"/>
            <a:extLst>
              <a:ext uri="{FF2B5EF4-FFF2-40B4-BE49-F238E27FC236}">
                <a16:creationId xmlns:a16="http://schemas.microsoft.com/office/drawing/2014/main" id="{68A5F0B2-684A-10DB-BFD1-4A98BDCE84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3943" y="6045200"/>
            <a:ext cx="812800" cy="812800"/>
          </a:xfrm>
          <a:prstGeom prst="rect">
            <a:avLst/>
          </a:prstGeom>
        </p:spPr>
      </p:pic>
    </p:spTree>
    <p:extLst>
      <p:ext uri="{BB962C8B-B14F-4D97-AF65-F5344CB8AC3E}">
        <p14:creationId xmlns:p14="http://schemas.microsoft.com/office/powerpoint/2010/main" val="981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14</a:t>
            </a:fld>
            <a:endParaRPr lang="en-US"/>
          </a:p>
        </p:txBody>
      </p:sp>
      <p:pic>
        <p:nvPicPr>
          <p:cNvPr id="3" name="Audio Recording Apr 29, 2024 at 11:19:22 AM">
            <a:hlinkClick r:id="" action="ppaction://media"/>
            <a:extLst>
              <a:ext uri="{FF2B5EF4-FFF2-40B4-BE49-F238E27FC236}">
                <a16:creationId xmlns:a16="http://schemas.microsoft.com/office/drawing/2014/main" id="{EFE317D8-A997-5146-4CAE-11292CEAD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450" y="6045200"/>
            <a:ext cx="812800" cy="812800"/>
          </a:xfrm>
          <a:prstGeom prst="rect">
            <a:avLst/>
          </a:prstGeom>
        </p:spPr>
      </p:pic>
    </p:spTree>
    <p:extLst>
      <p:ext uri="{BB962C8B-B14F-4D97-AF65-F5344CB8AC3E}">
        <p14:creationId xmlns:p14="http://schemas.microsoft.com/office/powerpoint/2010/main" val="35870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892817120"/>
              </p:ext>
            </p:extLst>
          </p:nvPr>
        </p:nvGraphicFramePr>
        <p:xfrm>
          <a:off x="353391" y="265043"/>
          <a:ext cx="11452080" cy="48920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effectLst/>
                          <a:highlight>
                            <a:srgbClr val="FFFFFF"/>
                          </a:highlight>
                          <a:latin typeface="Georgia"/>
                        </a:rPr>
                        <a:t>7.4 The student will read and determine the meanings of unfamiliar words and phrases within authentic texts. </a:t>
                      </a:r>
                      <a:br>
                        <a:rPr lang="en-US" sz="1400" b="0" i="0" u="none" strike="noStrike" noProof="0">
                          <a:effectLst/>
                          <a:highlight>
                            <a:srgbClr val="FFFFFF"/>
                          </a:highlight>
                          <a:latin typeface="Georgia"/>
                        </a:rPr>
                      </a:br>
                      <a:br>
                        <a:rPr lang="en-US" sz="1400" b="0" i="0" u="none" strike="noStrike" noProof="0">
                          <a:effectLst/>
                          <a:highlight>
                            <a:srgbClr val="FFFFFF"/>
                          </a:highlight>
                          <a:latin typeface="Georgia"/>
                        </a:rPr>
                      </a:br>
                      <a:r>
                        <a:rPr lang="en-US" sz="1100" b="0" i="0" u="none" strike="noStrike" noProof="0">
                          <a:effectLst/>
                          <a:highlight>
                            <a:srgbClr val="FFFFFF"/>
                          </a:highlight>
                          <a:latin typeface="Georgia"/>
                        </a:rPr>
                        <a:t>a) Identify word origins and derivations.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b) Use roots, affixes, synonyms, and antonyms to expand vocabulary.</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c) Identify and analyze the construction and impact of figurative language.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d) Identify connotations.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e) Use context and sentence structure to determine meanings and differentiate among multiple meanings of words.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f) Use word-reference materials to determine meanings and etymology.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g) Extend general and cross-curricular vocabulary through speaking, listening, reading, and writing.</a:t>
                      </a:r>
                      <a:endParaRPr lang="en-US" sz="1100">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7.RV The student will systematically build vocabulary and word knowledge based on grade seven content and texts. </a:t>
                      </a:r>
                      <a:br>
                        <a:rPr lang="en-US" sz="1400" b="1" i="0" u="none" strike="noStrike" noProof="0">
                          <a:solidFill>
                            <a:srgbClr val="003C71"/>
                          </a:solidFill>
                          <a:effectLst/>
                          <a:highlight>
                            <a:srgbClr val="FFFFFF"/>
                          </a:highlight>
                          <a:latin typeface="Georgia"/>
                        </a:rPr>
                      </a:br>
                      <a:br>
                        <a:rPr lang="en-US" sz="1400" b="1" i="0" u="none" strike="noStrike" noProof="0">
                          <a:solidFill>
                            <a:srgbClr val="003C71"/>
                          </a:solidFill>
                          <a:effectLst/>
                          <a:highlight>
                            <a:srgbClr val="FFFFFF"/>
                          </a:highlight>
                          <a:latin typeface="Georgia"/>
                        </a:rPr>
                      </a:br>
                      <a:r>
                        <a:rPr lang="en-US" sz="1400" b="1" i="0" u="none" strike="noStrike" noProof="0">
                          <a:solidFill>
                            <a:schemeClr val="accent1"/>
                          </a:solidFill>
                          <a:effectLst/>
                          <a:highlight>
                            <a:srgbClr val="FFFFFF"/>
                          </a:highlight>
                          <a:latin typeface="Georgia"/>
                        </a:rPr>
                        <a:t>7.RV.1 Vocabulary Development and Word Analysis </a:t>
                      </a:r>
                      <a:br>
                        <a:rPr lang="en-US" sz="1400" b="0" i="0" u="none" strike="noStrike" noProof="0">
                          <a:solidFill>
                            <a:srgbClr val="003C71"/>
                          </a:solidFill>
                          <a:effectLst/>
                          <a:highlight>
                            <a:srgbClr val="FFFFFF"/>
                          </a:highlight>
                          <a:latin typeface="Georgia"/>
                        </a:rPr>
                      </a:b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Develop and accurately use general academic language and content-specific vocabulary by listening to, reading, and discussing a variety of grade-seven texts and topics.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B. Use context (e.g., the overall meaning of a sentence or paragraph; a word’s position or function in a sentence) to determine the meaning of words or phrases.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C. Apply knowledge of Greek and Latin roots and affixes to predict the meaning of unfamiliar words.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D. Use the relationship between particular words, including synonyms, antonyms, and analogies to better understand each word. </a:t>
                      </a:r>
                      <a:br>
                        <a:rPr lang="en-US" sz="1100" b="0" i="0" u="none" strike="noStrike" noProof="0">
                          <a:solidFill>
                            <a:srgbClr val="003C71"/>
                          </a:solidFill>
                          <a:effectLst/>
                          <a:highlight>
                            <a:srgbClr val="FFFFFF"/>
                          </a:highlight>
                          <a:latin typeface="Georgia"/>
                        </a:rPr>
                      </a:br>
                      <a:endParaRPr lang="en-US" sz="1100" b="0" i="0" u="none" strike="noStrike" noProof="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611284"/>
            <a:ext cx="11475320" cy="18158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 </a:t>
            </a:r>
            <a:br>
              <a:rPr lang="en-US" sz="1600"/>
            </a:br>
            <a:r>
              <a:rPr lang="en-US" sz="1600" b="1" u="sng">
                <a:solidFill>
                  <a:srgbClr val="FFFFFF"/>
                </a:solidFill>
                <a:latin typeface="Georgia"/>
                <a:cs typeface="Calibri"/>
              </a:rPr>
              <a:t>Revisions</a:t>
            </a:r>
            <a:r>
              <a:rPr lang="en-US" sz="1600" b="1">
                <a:solidFill>
                  <a:srgbClr val="FFFFFF"/>
                </a:solidFill>
                <a:latin typeface="Georgia"/>
                <a:cs typeface="Calibri"/>
              </a:rPr>
              <a:t>:</a:t>
            </a:r>
          </a:p>
          <a:p>
            <a:pPr lvl="1">
              <a:buFont typeface="Arial"/>
              <a:buChar char="•"/>
            </a:pPr>
            <a:r>
              <a:rPr lang="en-US" sz="1600" b="1">
                <a:solidFill>
                  <a:srgbClr val="FFFFFF"/>
                </a:solidFill>
                <a:latin typeface="Georgia"/>
                <a:cs typeface="Arial"/>
              </a:rPr>
              <a:t>7.RV.1.A – Expands 2017 7.4g to enhance the integration of vocabulary when listening, reading, and discussing grade seven texts &amp; topics </a:t>
            </a:r>
            <a:endParaRPr lang="en-US" sz="1600">
              <a:solidFill>
                <a:srgbClr val="003C71"/>
              </a:solidFill>
              <a:latin typeface="Georgia"/>
              <a:cs typeface="Calibri"/>
            </a:endParaRPr>
          </a:p>
          <a:p>
            <a:pPr lvl="1">
              <a:buFont typeface="Arial"/>
              <a:buChar char="•"/>
            </a:pPr>
            <a:r>
              <a:rPr lang="en-US" sz="1600" b="1">
                <a:solidFill>
                  <a:srgbClr val="FFFFFF"/>
                </a:solidFill>
                <a:latin typeface="Georgia"/>
                <a:cs typeface="Arial"/>
              </a:rPr>
              <a:t>7.RV.1.B – Defines "context" identified in 2017 7.4e </a:t>
            </a:r>
            <a:endParaRPr lang="en-US" sz="1600">
              <a:latin typeface="Georgia"/>
              <a:cs typeface="Calibri"/>
            </a:endParaRPr>
          </a:p>
          <a:p>
            <a:pPr lvl="1">
              <a:buFont typeface="Arial"/>
              <a:buChar char="•"/>
            </a:pPr>
            <a:r>
              <a:rPr lang="en-US" sz="1600" b="1">
                <a:solidFill>
                  <a:srgbClr val="FFFFFF"/>
                </a:solidFill>
                <a:latin typeface="Georgia"/>
                <a:cs typeface="Arial"/>
              </a:rPr>
              <a:t>7.RV.1.C – Combines 2017 7.4a &amp; 7.4b to increase rigor</a:t>
            </a:r>
          </a:p>
          <a:p>
            <a:pPr lvl="1">
              <a:buFont typeface="Arial"/>
              <a:buChar char="•"/>
            </a:pPr>
            <a:r>
              <a:rPr lang="en-US" sz="1600" b="1">
                <a:solidFill>
                  <a:srgbClr val="FFFFFF"/>
                </a:solidFill>
                <a:latin typeface="Georgia"/>
                <a:cs typeface="Arial"/>
              </a:rPr>
              <a:t>7.RV.1.D – Addresses skill identified in 2017 7.4b to include analogies and word relationships</a:t>
            </a:r>
          </a:p>
        </p:txBody>
      </p:sp>
      <p:pic>
        <p:nvPicPr>
          <p:cNvPr id="3" name="Audio Recording Apr 29, 2024 at 4:41:17 PM">
            <a:hlinkClick r:id="" action="ppaction://media"/>
            <a:extLst>
              <a:ext uri="{FF2B5EF4-FFF2-40B4-BE49-F238E27FC236}">
                <a16:creationId xmlns:a16="http://schemas.microsoft.com/office/drawing/2014/main" id="{0EA4951C-670C-8ECD-726D-8A8072CCB6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3701" y="5670933"/>
            <a:ext cx="812800" cy="812800"/>
          </a:xfrm>
          <a:prstGeom prst="rect">
            <a:avLst/>
          </a:prstGeom>
        </p:spPr>
      </p:pic>
    </p:spTree>
    <p:extLst>
      <p:ext uri="{BB962C8B-B14F-4D97-AF65-F5344CB8AC3E}">
        <p14:creationId xmlns:p14="http://schemas.microsoft.com/office/powerpoint/2010/main" val="24637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616954939"/>
              </p:ext>
            </p:extLst>
          </p:nvPr>
        </p:nvGraphicFramePr>
        <p:xfrm>
          <a:off x="353391" y="265043"/>
          <a:ext cx="11452080" cy="50444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rgbClr val="003C71"/>
                          </a:solidFill>
                          <a:effectLst/>
                          <a:highlight>
                            <a:srgbClr val="FFFFFF"/>
                          </a:highlight>
                          <a:latin typeface="Georgia"/>
                        </a:rPr>
                        <a:t>7.4 The student will read and determine the meanings of unfamiliar words and phrases within authentic texts. </a:t>
                      </a:r>
                      <a:br>
                        <a:rPr lang="en-US" sz="1000" b="1" i="0" u="none" strike="noStrike" noProof="0">
                          <a:solidFill>
                            <a:srgbClr val="003C71"/>
                          </a:solidFill>
                          <a:effectLst/>
                          <a:highlight>
                            <a:srgbClr val="FFFFFF"/>
                          </a:highlight>
                          <a:latin typeface="Georgia"/>
                        </a:rPr>
                      </a:br>
                      <a:br>
                        <a:rPr lang="en-US" sz="1000" b="1"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a) Identify word origins and derivations.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b) Use roots, affixes, synonyms, and antonyms to expand vocabulary.</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c) Identify and analyze the construction and impact of figurative language.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d) Identify connotations.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e) Use context and sentence structure to determine meanings and differentiate among multiple meanings of words.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f) Use word-reference materials to determine meanings and etymology.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g) Extend general and cross-curricular vocabulary through speaking, listening, reading, and writing.</a:t>
                      </a:r>
                    </a:p>
                    <a:p>
                      <a:pPr lvl="0" algn="l">
                        <a:lnSpc>
                          <a:spcPct val="100000"/>
                        </a:lnSpc>
                        <a:spcBef>
                          <a:spcPts val="0"/>
                        </a:spcBef>
                        <a:spcAft>
                          <a:spcPts val="0"/>
                        </a:spcAft>
                        <a:buNone/>
                      </a:pPr>
                      <a:endParaRPr lang="en-US" sz="1400" b="0" i="0" u="none" strike="noStrike" noProof="0">
                        <a:solidFill>
                          <a:srgbClr val="003C71"/>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7.RV The student will systematically build vocabulary and word knowledge based on grade seven content and texts. </a:t>
                      </a:r>
                      <a:br>
                        <a:rPr lang="en-US" sz="1400" b="1"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400" b="1" i="0" u="none" strike="noStrike" noProof="0">
                          <a:solidFill>
                            <a:schemeClr val="accent1"/>
                          </a:solidFill>
                          <a:effectLst/>
                          <a:highlight>
                            <a:srgbClr val="FFFFFF"/>
                          </a:highlight>
                          <a:latin typeface="Georgia"/>
                        </a:rPr>
                        <a:t>7.RV.1 Vocabulary Development and Word Analysis </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E. Analyze the construction and meaning of figurative language, including simile, hyperbole, metaphor, and personification.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F. Distinguish among the nuances in the meaning of connotations of words with similar denotations.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G. Use general and specialized word-reference materials, print and digital, to identify word origins and derivations, pronunciations, precise meanings, and their parts of speech.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H. Use newly learned words and phrases in multiple contexts, including in students’ discussions and speaking and writing activities.</a:t>
                      </a:r>
                      <a:endParaRPr lang="en-US" sz="1100" b="0" i="0" u="none" strike="noStrike" noProof="0">
                        <a:solidFill>
                          <a:srgbClr val="003C71"/>
                        </a:solidFill>
                        <a:effectLst/>
                        <a:highlight>
                          <a:srgbClr val="FFFFFF"/>
                        </a:highlight>
                        <a:latin typeface="Georgia"/>
                      </a:endParaRPr>
                    </a:p>
                    <a:p>
                      <a:pPr marL="285750" lvl="0" indent="-285750" algn="l">
                        <a:lnSpc>
                          <a:spcPct val="100000"/>
                        </a:lnSpc>
                        <a:spcBef>
                          <a:spcPts val="0"/>
                        </a:spcBef>
                        <a:spcAft>
                          <a:spcPts val="0"/>
                        </a:spcAft>
                        <a:buClr>
                          <a:srgbClr val="003C71"/>
                        </a:buClr>
                        <a:buAutoNum type="alphaUcPeriod"/>
                      </a:pPr>
                      <a:endParaRPr lang="en-US" sz="1100" b="0" i="0" u="none" strike="noStrike" noProof="0">
                        <a:solidFill>
                          <a:srgbClr val="003C71"/>
                        </a:solidFill>
                        <a:effectLst/>
                        <a:highlight>
                          <a:srgbClr val="FFFFFF"/>
                        </a:highlight>
                        <a:latin typeface="Georgia"/>
                      </a:endParaRPr>
                    </a:p>
                    <a:p>
                      <a:pPr lvl="0" indent="0">
                        <a:spcBef>
                          <a:spcPts val="0"/>
                        </a:spcBef>
                        <a:spcAft>
                          <a:spcPts val="0"/>
                        </a:spcAft>
                        <a:buNone/>
                      </a:pPr>
                      <a:endParaRPr lang="en-US" sz="1200" b="0" i="0" u="none" strike="noStrike" noProof="0">
                        <a:solidFill>
                          <a:srgbClr val="003C71"/>
                        </a:solidFill>
                        <a:effectLst/>
                        <a:highlight>
                          <a:srgbClr val="FFFFFF"/>
                        </a:highlight>
                        <a:latin typeface="Georgia"/>
                      </a:endParaRPr>
                    </a:p>
                    <a:p>
                      <a:pPr marL="52070" lvl="0" indent="-287020">
                        <a:spcBef>
                          <a:spcPts val="0"/>
                        </a:spcBef>
                        <a:spcAft>
                          <a:spcPts val="0"/>
                        </a:spcAft>
                        <a:buNone/>
                      </a:pPr>
                      <a:br>
                        <a:rPr lang="en-US" sz="1000" b="0" i="0" u="none" strike="noStrike" noProof="0">
                          <a:solidFill>
                            <a:srgbClr val="003C71"/>
                          </a:solidFill>
                          <a:effectLst/>
                          <a:highlight>
                            <a:srgbClr val="FFFFFF"/>
                          </a:highlight>
                          <a:latin typeface="Georgia"/>
                        </a:rPr>
                      </a:br>
                      <a:r>
                        <a:rPr lang="en-US" sz="1000" b="1" i="0" u="none" strike="noStrike" noProof="0">
                          <a:solidFill>
                            <a:schemeClr val="accent1"/>
                          </a:solidFill>
                          <a:effectLst/>
                          <a:highlight>
                            <a:srgbClr val="FFFFFF"/>
                          </a:highlight>
                          <a:latin typeface="Georgia"/>
                        </a:rPr>
                        <a:t> </a:t>
                      </a:r>
                      <a:endParaRPr lang="en-US" sz="1000" b="0" i="0" u="none" strike="noStrike" noProof="0">
                        <a:solidFill>
                          <a:srgbClr val="003C71"/>
                        </a:solidFill>
                        <a:effectLst/>
                        <a:highlight>
                          <a:srgbClr val="FFFFFF"/>
                        </a:highlight>
                        <a:latin typeface="Georgia"/>
                      </a:endParaRPr>
                    </a:p>
                    <a:p>
                      <a:pPr lvl="0" algn="l">
                        <a:lnSpc>
                          <a:spcPct val="100000"/>
                        </a:lnSpc>
                        <a:spcBef>
                          <a:spcPts val="0"/>
                        </a:spcBef>
                        <a:spcAft>
                          <a:spcPts val="0"/>
                        </a:spcAft>
                        <a:buNone/>
                      </a:pPr>
                      <a:endParaRPr lang="en-US" sz="1400" b="0" i="0" u="none" strike="noStrike" noProof="0">
                        <a:solidFill>
                          <a:srgbClr val="003C7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33910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sz="1600" b="1" u="sng">
                <a:solidFill>
                  <a:srgbClr val="FFFFFF"/>
                </a:solidFill>
                <a:latin typeface="Georgia"/>
                <a:cs typeface="Calibri"/>
              </a:rPr>
              <a:t>Revisions</a:t>
            </a:r>
            <a:r>
              <a:rPr lang="en-US" sz="1600" b="1">
                <a:solidFill>
                  <a:srgbClr val="FFFFFF"/>
                </a:solidFill>
                <a:latin typeface="Georgia"/>
                <a:cs typeface="Calibri"/>
              </a:rPr>
              <a:t>:</a:t>
            </a:r>
          </a:p>
          <a:p>
            <a:pPr marL="1200150" lvl="1" indent="-285750">
              <a:buFont typeface="Arial"/>
              <a:buChar char="•"/>
            </a:pPr>
            <a:r>
              <a:rPr lang="en-US" sz="1600" b="1">
                <a:solidFill>
                  <a:srgbClr val="FFFFFF"/>
                </a:solidFill>
                <a:latin typeface="Georgia"/>
                <a:cs typeface="Arial"/>
              </a:rPr>
              <a:t>7.RV.1.E - Addresses skill identified in 2017 7.4c and specifies types of figurative language</a:t>
            </a:r>
            <a:endParaRPr lang="en-US" sz="1600">
              <a:solidFill>
                <a:srgbClr val="000000"/>
              </a:solidFill>
              <a:latin typeface="Georgia"/>
              <a:cs typeface="Arial"/>
            </a:endParaRPr>
          </a:p>
          <a:p>
            <a:pPr marL="1200150" lvl="1" indent="-285750">
              <a:buFont typeface="Arial"/>
              <a:buChar char="•"/>
            </a:pPr>
            <a:r>
              <a:rPr lang="en-US" sz="1600" b="1">
                <a:solidFill>
                  <a:srgbClr val="FFFFFF"/>
                </a:solidFill>
                <a:latin typeface="Georgia"/>
                <a:cs typeface="Arial"/>
              </a:rPr>
              <a:t>7.RV.1.F – Addresses 2017 7.4d and includes denotations</a:t>
            </a:r>
            <a:endParaRPr lang="en-US" sz="1600" b="1">
              <a:latin typeface="Georgia"/>
              <a:cs typeface="Arial"/>
            </a:endParaRPr>
          </a:p>
          <a:p>
            <a:pPr marL="1200150" lvl="1" indent="-285750">
              <a:buFont typeface="Arial"/>
              <a:buChar char="•"/>
            </a:pPr>
            <a:r>
              <a:rPr lang="en-US" sz="1600" b="1">
                <a:solidFill>
                  <a:srgbClr val="FFFFFF"/>
                </a:solidFill>
                <a:latin typeface="Georgia"/>
                <a:cs typeface="Arial"/>
              </a:rPr>
              <a:t>7.RV.1.G – Addresses skills identified in 2017 7.4f and 7.4g to show the purpose of using word-reference materials (also specifies the use of both print and digital)</a:t>
            </a:r>
          </a:p>
          <a:p>
            <a:pPr marL="1200150" lvl="1" indent="-285750">
              <a:buFont typeface="Arial"/>
              <a:buChar char="•"/>
            </a:pPr>
            <a:r>
              <a:rPr lang="en-US" sz="1600" b="1">
                <a:solidFill>
                  <a:srgbClr val="FFFFFF"/>
                </a:solidFill>
                <a:latin typeface="Georgia"/>
                <a:cs typeface="Arial"/>
              </a:rPr>
              <a:t>7.RV.1.H – Added to encourage using newly learned words in various contexts to support the integration of applying what is read in written and oral communications</a:t>
            </a:r>
          </a:p>
          <a:p>
            <a:pPr lvl="1">
              <a:buFont typeface="Arial"/>
              <a:buChar char="•"/>
            </a:pPr>
            <a:endParaRPr lang="en-US" sz="1600">
              <a:latin typeface="Georgia"/>
              <a:cs typeface="Calibri"/>
            </a:endParaRPr>
          </a:p>
        </p:txBody>
      </p:sp>
      <p:pic>
        <p:nvPicPr>
          <p:cNvPr id="3" name="Audio Recording Apr 29, 2024 at 4:46:06 PM">
            <a:hlinkClick r:id="" action="ppaction://media"/>
            <a:extLst>
              <a:ext uri="{FF2B5EF4-FFF2-40B4-BE49-F238E27FC236}">
                <a16:creationId xmlns:a16="http://schemas.microsoft.com/office/drawing/2014/main" id="{B2E1684C-00B6-4426-CEAD-B7EB14E500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8019" y="5670933"/>
            <a:ext cx="812800" cy="812800"/>
          </a:xfrm>
          <a:prstGeom prst="rect">
            <a:avLst/>
          </a:prstGeom>
        </p:spPr>
      </p:pic>
    </p:spTree>
    <p:extLst>
      <p:ext uri="{BB962C8B-B14F-4D97-AF65-F5344CB8AC3E}">
        <p14:creationId xmlns:p14="http://schemas.microsoft.com/office/powerpoint/2010/main" val="315898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17</a:t>
            </a:fld>
            <a:endParaRPr lang="en-US"/>
          </a:p>
        </p:txBody>
      </p:sp>
      <p:pic>
        <p:nvPicPr>
          <p:cNvPr id="3" name="Audio Recording Apr 29, 2024 at 11:29:21 AM">
            <a:hlinkClick r:id="" action="ppaction://media"/>
            <a:extLst>
              <a:ext uri="{FF2B5EF4-FFF2-40B4-BE49-F238E27FC236}">
                <a16:creationId xmlns:a16="http://schemas.microsoft.com/office/drawing/2014/main" id="{59DCF266-D0B0-D442-EB78-8E40C18B72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3119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135490668"/>
              </p:ext>
            </p:extLst>
          </p:nvPr>
        </p:nvGraphicFramePr>
        <p:xfrm>
          <a:off x="353391" y="265043"/>
          <a:ext cx="11452080" cy="44196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7.5 The student will read and demonstrate comprehension of a variety of fictional texts, literary nonfiction, poetry, and drama. </a:t>
                      </a:r>
                      <a:br>
                        <a:rPr lang="en-US" sz="1400" b="1" i="0" u="none" strike="noStrike" noProof="0">
                          <a:solidFill>
                            <a:srgbClr val="003C71"/>
                          </a:solidFill>
                          <a:effectLst/>
                          <a:highlight>
                            <a:srgbClr val="FFFFFF"/>
                          </a:highlight>
                          <a:latin typeface="Georgia"/>
                        </a:rPr>
                      </a:b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Describe the elements of narrative structure including setting, character development, plot, theme, and conflict and how they influence each other.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d) Differentiate between first and third person point-of view.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f) Compare and contrast various forms and genres of fictional text.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g) Describe the impact of word choice, imagery, and literary devices including figurative language in an author’s style.</a:t>
                      </a:r>
                      <a:endParaRPr lang="en-US">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1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1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sz="1100">
                        <a:solidFill>
                          <a:schemeClr val="accent1"/>
                        </a:solidFill>
                        <a:latin typeface="Georgia"/>
                      </a:endParaRPr>
                    </a:p>
                    <a:p>
                      <a:pPr fontAlgn="t"/>
                      <a:br>
                        <a:rPr lang="en-US">
                          <a:effectLst/>
                          <a:highlight>
                            <a:srgbClr val="FFFFFF"/>
                          </a:highlight>
                        </a:rPr>
                      </a:br>
                      <a:endParaRPr lang="en-US" sz="110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7.RL The student will use textual evidence to demonstrate comprehension and build knowledge from a variety of grade-level complex literary texts read to include short stories, literary nonfiction, novels, poetry, and drama. </a:t>
                      </a:r>
                      <a:br>
                        <a:rPr lang="en-US" sz="1400" b="1" i="0" u="none" strike="noStrike" noProof="0">
                          <a:solidFill>
                            <a:srgbClr val="003C71"/>
                          </a:solidFill>
                          <a:effectLst/>
                          <a:highlight>
                            <a:srgbClr val="FFFFFF"/>
                          </a:highlight>
                          <a:latin typeface="Georgia"/>
                        </a:rPr>
                      </a:br>
                      <a:br>
                        <a:rPr lang="en-US" sz="1400" b="1" i="0" u="none" strike="noStrike" noProof="0">
                          <a:solidFill>
                            <a:srgbClr val="003C71"/>
                          </a:solidFill>
                          <a:effectLst/>
                          <a:highlight>
                            <a:srgbClr val="FFFFFF"/>
                          </a:highlight>
                          <a:latin typeface="Georgia"/>
                        </a:rPr>
                      </a:br>
                      <a:r>
                        <a:rPr lang="en-US" sz="1400" b="1" i="0" u="none" strike="noStrike" noProof="0">
                          <a:solidFill>
                            <a:schemeClr val="accent1"/>
                          </a:solidFill>
                          <a:effectLst/>
                          <a:highlight>
                            <a:srgbClr val="FFFFFF"/>
                          </a:highlight>
                          <a:latin typeface="Georgia"/>
                        </a:rPr>
                        <a:t>7.RL.1 Key Ideas and Plot Details </a:t>
                      </a:r>
                      <a:br>
                        <a:rPr lang="en-US" sz="1100" b="0" i="0" u="none" strike="noStrike" noProof="0">
                          <a:solidFill>
                            <a:srgbClr val="003C71"/>
                          </a:solidFill>
                          <a:effectLst/>
                          <a:highlight>
                            <a:srgbClr val="FFFFFF"/>
                          </a:highlight>
                          <a:latin typeface="Georgia"/>
                        </a:rPr>
                      </a:b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Describe stated or implied themes of texts and analyze their development throughout the texts using specific details.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B. Analyze how the central conflict and key elements (e.g., initiative event, rising action, climax, falling action, and resolution) impact plot development.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C. Explain how static and dynamic characters and the roles of protagonist and antagonist influence plot events.</a:t>
                      </a:r>
                      <a:endParaRPr lang="en-US">
                        <a:latin typeface="Georgia"/>
                      </a:endParaRPr>
                    </a:p>
                    <a:p>
                      <a:pPr lvl="0" algn="l">
                        <a:lnSpc>
                          <a:spcPct val="100000"/>
                        </a:lnSpc>
                        <a:spcBef>
                          <a:spcPts val="0"/>
                        </a:spcBef>
                        <a:spcAft>
                          <a:spcPts val="0"/>
                        </a:spcAft>
                        <a:buClr>
                          <a:srgbClr val="003C71"/>
                        </a:buClr>
                        <a:buAutoNum type="alphaUcPeriod"/>
                      </a:pPr>
                      <a:endParaRPr lang="en-US" sz="1100">
                        <a:latin typeface="Georgia"/>
                      </a:endParaRPr>
                    </a:p>
                    <a:p>
                      <a:pPr lvl="0" algn="l">
                        <a:lnSpc>
                          <a:spcPct val="100000"/>
                        </a:lnSpc>
                        <a:spcBef>
                          <a:spcPts val="0"/>
                        </a:spcBef>
                        <a:spcAft>
                          <a:spcPts val="0"/>
                        </a:spcAft>
                        <a:buClr>
                          <a:srgbClr val="003C71"/>
                        </a:buClr>
                        <a:buAutoNum type="alphaUcPeriod"/>
                      </a:pPr>
                      <a:endParaRPr lang="en-US" sz="1100">
                        <a:latin typeface="Georgia"/>
                      </a:endParaRPr>
                    </a:p>
                    <a:p>
                      <a:pPr marL="285750" lvl="0" indent="-285750" algn="l">
                        <a:lnSpc>
                          <a:spcPct val="100000"/>
                        </a:lnSpc>
                        <a:spcBef>
                          <a:spcPts val="0"/>
                        </a:spcBef>
                        <a:spcAft>
                          <a:spcPts val="0"/>
                        </a:spcAft>
                        <a:buClr>
                          <a:srgbClr val="003C71"/>
                        </a:buClr>
                        <a:buAutoNum type="alphaUcPeriod"/>
                      </a:pPr>
                      <a:endParaRPr lang="en-US" sz="1100">
                        <a:latin typeface="Georgia"/>
                      </a:endParaRPr>
                    </a:p>
                    <a:p>
                      <a:pPr lvl="0" indent="0">
                        <a:spcBef>
                          <a:spcPts val="0"/>
                        </a:spcBef>
                        <a:spcAft>
                          <a:spcPts val="0"/>
                        </a:spcAft>
                        <a:buClr>
                          <a:srgbClr val="003C71"/>
                        </a:buClr>
                        <a:buNone/>
                      </a:pPr>
                      <a:endParaRPr lang="en-US" sz="1100">
                        <a:solidFill>
                          <a:schemeClr val="accent1"/>
                        </a:solidFill>
                        <a:latin typeface="Georgia"/>
                      </a:endParaRPr>
                    </a:p>
                    <a:p>
                      <a:pPr marL="52070" indent="-287020" rtl="0" fontAlgn="t">
                        <a:spcBef>
                          <a:spcPts val="0"/>
                        </a:spcBef>
                        <a:spcAft>
                          <a:spcPts val="0"/>
                        </a:spcAft>
                      </a:pPr>
                      <a:br>
                        <a:rPr lang="en-US" sz="1100">
                          <a:solidFill>
                            <a:srgbClr val="003C71"/>
                          </a:solidFill>
                          <a:effectLst/>
                          <a:highlight>
                            <a:srgbClr val="FFFFFF"/>
                          </a:highlight>
                          <a:latin typeface="Georgia"/>
                        </a:rPr>
                      </a:br>
                      <a:r>
                        <a:rPr lang="en-US" sz="1100" b="1">
                          <a:solidFill>
                            <a:schemeClr val="accent1"/>
                          </a:solidFill>
                          <a:effectLst/>
                          <a:highlight>
                            <a:srgbClr val="FFFFFF"/>
                          </a:highlight>
                          <a:latin typeface="Georgia"/>
                        </a:rPr>
                        <a:t> </a:t>
                      </a:r>
                      <a:endParaRPr lang="en-US" sz="110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7924" y="4437578"/>
            <a:ext cx="11475320" cy="160043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sz="1600" b="1">
                <a:solidFill>
                  <a:srgbClr val="FFFFFF"/>
                </a:solidFill>
                <a:latin typeface="Georgia"/>
                <a:ea typeface="+mn-lt"/>
                <a:cs typeface="+mn-lt"/>
              </a:rPr>
              <a:t>7.RL.1.A – Increases the rigor of identifying themes to analyze how they are developed in text</a:t>
            </a:r>
          </a:p>
          <a:p>
            <a:pPr marL="285750" indent="-285750">
              <a:buFont typeface="Arial"/>
              <a:buChar char="•"/>
            </a:pPr>
            <a:r>
              <a:rPr lang="en-US" sz="1600" b="1">
                <a:solidFill>
                  <a:srgbClr val="FFFFFF"/>
                </a:solidFill>
                <a:latin typeface="Georgia"/>
                <a:ea typeface="+mn-lt"/>
                <a:cs typeface="+mn-lt"/>
              </a:rPr>
              <a:t>7.RL.1.B – Explicitly identifies specific elements to include when analyzing plot details </a:t>
            </a:r>
          </a:p>
          <a:p>
            <a:pPr marL="285750" indent="-285750">
              <a:buFont typeface="Arial"/>
              <a:buChar char="•"/>
            </a:pPr>
            <a:r>
              <a:rPr lang="en-US" sz="1600" b="1">
                <a:solidFill>
                  <a:srgbClr val="FFFFFF"/>
                </a:solidFill>
                <a:latin typeface="Georgia"/>
                <a:cs typeface="Calibri"/>
              </a:rPr>
              <a:t>7.RL.1.C – Specifies character development from 2017 Standard of Learning 7.5a to include static and dynamic characters and the roles of protagonist and antagonist</a:t>
            </a:r>
          </a:p>
        </p:txBody>
      </p:sp>
      <p:pic>
        <p:nvPicPr>
          <p:cNvPr id="3" name="Audio Recording Apr 29, 2024 at 4:48:44 PM">
            <a:hlinkClick r:id="" action="ppaction://media"/>
            <a:extLst>
              <a:ext uri="{FF2B5EF4-FFF2-40B4-BE49-F238E27FC236}">
                <a16:creationId xmlns:a16="http://schemas.microsoft.com/office/drawing/2014/main" id="{A27EFF6B-8451-61A3-90AA-8FA7D1C31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9076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940276293"/>
              </p:ext>
            </p:extLst>
          </p:nvPr>
        </p:nvGraphicFramePr>
        <p:xfrm>
          <a:off x="353391" y="265043"/>
          <a:ext cx="11452080" cy="46024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7.5 The student will read and demonstrate comprehension of a variety of fictional texts, literary nonfiction, poetry, and drama. </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Describe the elements of narrative structure including setting, character development, plot, theme, and conflict and how they influence each other.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d) Differentiate between first and third person point-of view.</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f) Compare and contrast various forms and genres of fictional text.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g) Describe the impact of word choice, imagery, and literary devices including figurative language in an author’s style.</a:t>
                      </a:r>
                      <a:endParaRPr lang="en-US" sz="1100">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7.RL.2 Craft and Style </a:t>
                      </a:r>
                      <a:endParaRPr lang="en-US" sz="1100" b="1"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r>
                        <a:rPr lang="en-US" sz="1100" b="0" i="0" u="none" strike="noStrike" noProof="0">
                          <a:solidFill>
                            <a:schemeClr val="accent1"/>
                          </a:solidFill>
                          <a:effectLst/>
                          <a:highlight>
                            <a:srgbClr val="FFFFFF"/>
                          </a:highlight>
                          <a:latin typeface="Georgia"/>
                        </a:rPr>
                        <a:t>A. Analyze how elements of authors’ styles (e.g., word choice, dialogue, form, voice, rhyme, rhythm, and/or sound devices) contribute to meaning in various forms of prose and poetry.</a:t>
                      </a:r>
                      <a:br>
                        <a:rPr lang="en-US" sz="14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B. Analyze how the elements of an author’s style (e.g., word choice, sentence structure, dialogue, figurative language, imagery) are used to influence and develop tone.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C. Explain how an author develops the points of view of different characters in a text (first-person, third-person limited, third-person omniscient) and how they affect the reader’s interpretation of a text.</a:t>
                      </a:r>
                      <a:endParaRPr lang="en-US" sz="1100" b="1"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marL="285750" lvl="0" indent="-285750" algn="l">
                        <a:lnSpc>
                          <a:spcPct val="100000"/>
                        </a:lnSpc>
                        <a:spcBef>
                          <a:spcPts val="0"/>
                        </a:spcBef>
                        <a:spcAft>
                          <a:spcPts val="0"/>
                        </a:spcAft>
                        <a:buClr>
                          <a:srgbClr val="003C71"/>
                        </a:buClr>
                        <a:buAutoNum type="alphaUcPeriod"/>
                      </a:pPr>
                      <a:endParaRPr lang="en-US">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156966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Georgia"/>
              </a:rPr>
              <a:t> </a:t>
            </a:r>
            <a:br>
              <a:rPr lang="en-US" sz="1600">
                <a:latin typeface="Georgia"/>
              </a:rPr>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sz="1600" b="1">
                <a:solidFill>
                  <a:srgbClr val="FFFFFF"/>
                </a:solidFill>
                <a:latin typeface="Georgia"/>
                <a:ea typeface="+mn-lt"/>
                <a:cs typeface="+mn-lt"/>
              </a:rPr>
              <a:t>7.RL.2.A – Aligns to 2017 7.5g to explicitly identify elements of author's style for analysis</a:t>
            </a:r>
          </a:p>
          <a:p>
            <a:pPr marL="285750" indent="-285750">
              <a:buFont typeface="Arial"/>
              <a:buChar char="•"/>
            </a:pPr>
            <a:r>
              <a:rPr lang="en-US" sz="1600" b="1">
                <a:solidFill>
                  <a:srgbClr val="FFFFFF"/>
                </a:solidFill>
                <a:latin typeface="Georgia"/>
                <a:cs typeface="Calibri"/>
              </a:rPr>
              <a:t>7.RL.2.B – Aligns to 2017 7.5g and expands on developing tone, specifically </a:t>
            </a:r>
          </a:p>
          <a:p>
            <a:pPr marL="285750" indent="-285750">
              <a:buFont typeface="Arial"/>
              <a:buChar char="•"/>
            </a:pPr>
            <a:r>
              <a:rPr lang="en-US" sz="1600" b="1">
                <a:solidFill>
                  <a:srgbClr val="FFFFFF"/>
                </a:solidFill>
                <a:latin typeface="Georgia"/>
                <a:cs typeface="Calibri"/>
              </a:rPr>
              <a:t>7.RL.2.C – Aligns to 2017 7.5d and clarifies the point of view to include third-person limited and third-person omniscient</a:t>
            </a:r>
          </a:p>
        </p:txBody>
      </p:sp>
      <p:pic>
        <p:nvPicPr>
          <p:cNvPr id="3" name="Audio Recording Apr 29, 2024 at 4:50:27 PM">
            <a:hlinkClick r:id="" action="ppaction://media"/>
            <a:extLst>
              <a:ext uri="{FF2B5EF4-FFF2-40B4-BE49-F238E27FC236}">
                <a16:creationId xmlns:a16="http://schemas.microsoft.com/office/drawing/2014/main" id="{606CD4CB-CD2F-5E42-127F-D755E253D7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1" y="6132512"/>
            <a:ext cx="812800" cy="812800"/>
          </a:xfrm>
          <a:prstGeom prst="rect">
            <a:avLst/>
          </a:prstGeom>
        </p:spPr>
      </p:pic>
    </p:spTree>
    <p:extLst>
      <p:ext uri="{BB962C8B-B14F-4D97-AF65-F5344CB8AC3E}">
        <p14:creationId xmlns:p14="http://schemas.microsoft.com/office/powerpoint/2010/main" val="183498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dirty="0">
              <a:cs typeface="Calibri"/>
            </a:endParaRPr>
          </a:p>
          <a:p>
            <a:r>
              <a:rPr lang="en-US" sz="3200" dirty="0">
                <a:solidFill>
                  <a:srgbClr val="000000"/>
                </a:solidFill>
                <a:latin typeface="Georgia"/>
                <a:cs typeface="Arial"/>
              </a:rPr>
              <a:t>Overview of the 2024 </a:t>
            </a:r>
            <a:r>
              <a:rPr lang="en-US" sz="3200" i="1" dirty="0">
                <a:solidFill>
                  <a:srgbClr val="000000"/>
                </a:solidFill>
                <a:latin typeface="Georgia"/>
                <a:cs typeface="Arial"/>
              </a:rPr>
              <a:t>English Standards of Learning</a:t>
            </a:r>
            <a:r>
              <a:rPr lang="en-US" sz="3200" dirty="0">
                <a:solidFill>
                  <a:srgbClr val="000000"/>
                </a:solidFill>
                <a:latin typeface="Georgia"/>
                <a:cs typeface="Arial"/>
              </a:rPr>
              <a:t> </a:t>
            </a:r>
            <a:br>
              <a:rPr lang="en-US" sz="3200" dirty="0">
                <a:solidFill>
                  <a:srgbClr val="000000"/>
                </a:solidFill>
                <a:latin typeface="Georgia"/>
                <a:cs typeface="Arial"/>
              </a:rPr>
            </a:br>
            <a:endParaRPr lang="en-US" sz="3200" dirty="0">
              <a:solidFill>
                <a:srgbClr val="000000"/>
              </a:solidFill>
              <a:latin typeface="Georgia"/>
              <a:cs typeface="Arial"/>
            </a:endParaRPr>
          </a:p>
          <a:p>
            <a:r>
              <a:rPr lang="en-US" sz="3200" dirty="0">
                <a:solidFill>
                  <a:srgbClr val="000000"/>
                </a:solidFill>
                <a:latin typeface="Georgia"/>
                <a:cs typeface="Arial"/>
              </a:rPr>
              <a:t>Highlight the changes in the structure and content between the 2017 and 2024 </a:t>
            </a:r>
            <a:r>
              <a:rPr lang="en-US" sz="3200" i="1" dirty="0">
                <a:solidFill>
                  <a:srgbClr val="000000"/>
                </a:solidFill>
                <a:latin typeface="Georgia"/>
                <a:cs typeface="Arial"/>
              </a:rPr>
              <a:t>English Standards of </a:t>
            </a:r>
            <a:r>
              <a:rPr lang="en-US" sz="3200" i="1" dirty="0">
                <a:solidFill>
                  <a:srgbClr val="000000"/>
                </a:solidFill>
                <a:latin typeface="Georgia"/>
                <a:ea typeface="+mn-lt"/>
                <a:cs typeface="Arial"/>
              </a:rPr>
              <a:t>Learning</a:t>
            </a:r>
            <a:endParaRPr lang="en-US" sz="3200" i="1" dirty="0">
              <a:latin typeface="Georgia"/>
              <a:cs typeface="Arial"/>
            </a:endParaRPr>
          </a:p>
          <a:p>
            <a:pPr marL="0" indent="0">
              <a:buNone/>
            </a:pPr>
            <a:endParaRPr lang="en-US" sz="3200" i="1" dirty="0">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Audio Recording Apr 29, 2024 at 10:59:31 AM">
            <a:hlinkClick r:id="" action="ppaction://media"/>
            <a:extLst>
              <a:ext uri="{FF2B5EF4-FFF2-40B4-BE49-F238E27FC236}">
                <a16:creationId xmlns:a16="http://schemas.microsoft.com/office/drawing/2014/main" id="{6B8F32FA-D8B9-6FAD-8B4C-4275A53B4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34646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003334071"/>
              </p:ext>
            </p:extLst>
          </p:nvPr>
        </p:nvGraphicFramePr>
        <p:xfrm>
          <a:off x="353391" y="265043"/>
          <a:ext cx="11452080" cy="3886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7.5 The student will read and demonstrate comprehension of a variety of fictional texts, literary nonfiction, poetry, and drama. </a:t>
                      </a:r>
                      <a:br>
                        <a:rPr lang="en-US" sz="1400" b="1" i="0" u="none" strike="noStrike" noProof="0">
                          <a:solidFill>
                            <a:srgbClr val="003C71"/>
                          </a:solidFill>
                          <a:effectLst/>
                          <a:highlight>
                            <a:srgbClr val="FFFFFF"/>
                          </a:highlight>
                          <a:latin typeface="Georgia"/>
                        </a:rPr>
                      </a:br>
                      <a:br>
                        <a:rPr lang="en-US" sz="1100" b="1"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Describe the elements of narrative structure including setting, character development, plot, theme, and conflict and how they influence each other.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d) Differentiate between first and third person point-of view.</a:t>
                      </a:r>
                      <a:endParaRPr lang="en-US" sz="1100">
                        <a:latin typeface="Georgia"/>
                      </a:endParaRPr>
                    </a:p>
                    <a:p>
                      <a:pPr lvl="0" algn="l">
                        <a:lnSpc>
                          <a:spcPct val="100000"/>
                        </a:lnSpc>
                        <a:spcBef>
                          <a:spcPts val="0"/>
                        </a:spcBef>
                        <a:spcAft>
                          <a:spcPts val="0"/>
                        </a:spcAft>
                        <a:buNone/>
                      </a:pPr>
                      <a:r>
                        <a:rPr lang="en-US" sz="1100" b="0" i="0" u="none" strike="noStrike" noProof="0">
                          <a:solidFill>
                            <a:srgbClr val="003C71"/>
                          </a:solidFill>
                          <a:effectLst/>
                          <a:highlight>
                            <a:srgbClr val="FFFFFF"/>
                          </a:highlight>
                          <a:latin typeface="Georgia"/>
                        </a:rPr>
                        <a:t>e) Identify elements and characteristics of a variety of genres.</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f) Compare and contrast various forms and genres of fictional text.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g) Describe the impact of word choice, imagery, and literary devices including figurative language in an author’s style.</a:t>
                      </a:r>
                      <a:endParaRPr lang="en-US" sz="1100">
                        <a:latin typeface="Georgia"/>
                      </a:endParaRPr>
                    </a:p>
                    <a:p>
                      <a:pPr lvl="0" algn="l">
                        <a:lnSpc>
                          <a:spcPct val="100000"/>
                        </a:lnSpc>
                        <a:spcBef>
                          <a:spcPts val="0"/>
                        </a:spcBef>
                        <a:spcAft>
                          <a:spcPts val="0"/>
                        </a:spcAft>
                        <a:buNone/>
                      </a:pPr>
                      <a:r>
                        <a:rPr lang="en-US" sz="1100" b="0" i="0" u="none" strike="noStrike" noProof="0">
                          <a:solidFill>
                            <a:srgbClr val="003C71"/>
                          </a:solidFill>
                          <a:effectLst/>
                          <a:highlight>
                            <a:srgbClr val="FFFFFF"/>
                          </a:highlight>
                          <a:latin typeface="Georgia"/>
                        </a:rPr>
                        <a:t>h) Compare/contrast details in literary and informational nonfiction texts. </a:t>
                      </a:r>
                      <a:br>
                        <a:rPr lang="en-US" sz="1100" b="0" i="0" u="none" strike="noStrike" noProof="0">
                          <a:solidFill>
                            <a:srgbClr val="000000"/>
                          </a:solidFill>
                          <a:effectLst/>
                          <a:highlight>
                            <a:srgbClr val="FFFFFF"/>
                          </a:highlight>
                          <a:latin typeface="Georgia"/>
                        </a:rPr>
                      </a:br>
                      <a:endParaRPr lang="en-US" sz="1100" b="0" i="0" u="none" strike="noStrike" noProof="0">
                        <a:solidFill>
                          <a:srgbClr val="000000"/>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7.RL.3 Integration of Concepts </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effectLst/>
                          <a:highlight>
                            <a:srgbClr val="FFFFFF"/>
                          </a:highlight>
                          <a:latin typeface="Georgia"/>
                        </a:rPr>
                        <a:t>A. Explain how particular elements of stories or dramas interact including how settings shape and influence characters and plot. </a:t>
                      </a:r>
                      <a:endParaRPr lang="en-US" sz="1100">
                        <a:latin typeface="Georgia"/>
                      </a:endParaRPr>
                    </a:p>
                    <a:p>
                      <a:pPr lvl="0" algn="l">
                        <a:lnSpc>
                          <a:spcPct val="100000"/>
                        </a:lnSpc>
                        <a:spcBef>
                          <a:spcPts val="0"/>
                        </a:spcBef>
                        <a:spcAft>
                          <a:spcPts val="0"/>
                        </a:spcAft>
                        <a:buNone/>
                      </a:pPr>
                      <a:r>
                        <a:rPr lang="en-US" sz="1100" b="0" i="0" u="none" strike="noStrike" noProof="0">
                          <a:effectLst/>
                          <a:highlight>
                            <a:srgbClr val="FFFFFF"/>
                          </a:highlight>
                          <a:latin typeface="Georgia"/>
                        </a:rPr>
                        <a:t>B. Compare and contrast texts in different forms or genres (e.g., stories and poems; historical novels and fantasy stories) in terms of their approaches to similar themes and topics.</a:t>
                      </a:r>
                      <a:endParaRPr lang="en-US" sz="1100">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indent="0" algn="l">
                        <a:lnSpc>
                          <a:spcPct val="100000"/>
                        </a:lnSpc>
                        <a:spcBef>
                          <a:spcPts val="0"/>
                        </a:spcBef>
                        <a:spcAft>
                          <a:spcPts val="0"/>
                        </a:spcAft>
                        <a:buClr>
                          <a:srgbClr val="003C71"/>
                        </a:buClr>
                        <a:buNone/>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marL="285750" lvl="0" indent="-285750" algn="l">
                        <a:lnSpc>
                          <a:spcPct val="100000"/>
                        </a:lnSpc>
                        <a:spcBef>
                          <a:spcPts val="0"/>
                        </a:spcBef>
                        <a:spcAft>
                          <a:spcPts val="0"/>
                        </a:spcAft>
                        <a:buClr>
                          <a:srgbClr val="003C71"/>
                        </a:buClr>
                        <a:buAutoNum type="alphaUcPeriod"/>
                      </a:pPr>
                      <a:endParaRPr lang="en-US">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1774" y="4108378"/>
            <a:ext cx="11456505" cy="132343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Georgia"/>
              </a:rPr>
              <a:t> </a:t>
            </a:r>
            <a:br>
              <a:rPr lang="en-US" sz="1600">
                <a:latin typeface="Georgia"/>
              </a:rPr>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sz="1600" b="1">
                <a:solidFill>
                  <a:srgbClr val="FFFFFF"/>
                </a:solidFill>
                <a:latin typeface="Georgia"/>
                <a:ea typeface="+mn-lt"/>
                <a:cs typeface="+mn-lt"/>
              </a:rPr>
              <a:t>7.RL.3.A – Combines skills in 2017 7.5a,e, and f </a:t>
            </a:r>
          </a:p>
          <a:p>
            <a:pPr marL="285750" indent="-285750">
              <a:buFont typeface="Arial"/>
              <a:buChar char="•"/>
            </a:pPr>
            <a:r>
              <a:rPr lang="en-US" sz="1600" b="1">
                <a:solidFill>
                  <a:srgbClr val="FFFFFF"/>
                </a:solidFill>
                <a:latin typeface="Georgia"/>
                <a:cs typeface="Calibri"/>
              </a:rPr>
              <a:t>7.RL.3.B – Combines 2017 7.5g and 7.5h to specify the types of genres or forms that could be compared</a:t>
            </a:r>
          </a:p>
          <a:p>
            <a:endParaRPr lang="en-US" sz="1600" b="1">
              <a:solidFill>
                <a:srgbClr val="FFFFFF"/>
              </a:solidFill>
              <a:latin typeface="Georgia"/>
              <a:cs typeface="Calibri"/>
            </a:endParaRPr>
          </a:p>
        </p:txBody>
      </p:sp>
      <p:pic>
        <p:nvPicPr>
          <p:cNvPr id="3" name="Audio Recording Apr 29, 2024 at 4:51:31 PM">
            <a:hlinkClick r:id="" action="ppaction://media"/>
            <a:extLst>
              <a:ext uri="{FF2B5EF4-FFF2-40B4-BE49-F238E27FC236}">
                <a16:creationId xmlns:a16="http://schemas.microsoft.com/office/drawing/2014/main" id="{CB4D195B-FD36-FF24-C96F-EE4348B8CA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1" y="6132512"/>
            <a:ext cx="812800" cy="812800"/>
          </a:xfrm>
          <a:prstGeom prst="rect">
            <a:avLst/>
          </a:prstGeom>
        </p:spPr>
      </p:pic>
    </p:spTree>
    <p:extLst>
      <p:ext uri="{BB962C8B-B14F-4D97-AF65-F5344CB8AC3E}">
        <p14:creationId xmlns:p14="http://schemas.microsoft.com/office/powerpoint/2010/main" val="26722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21</a:t>
            </a:fld>
            <a:endParaRPr lang="en-US"/>
          </a:p>
        </p:txBody>
      </p:sp>
      <p:pic>
        <p:nvPicPr>
          <p:cNvPr id="3" name="Audio Recording Apr 29, 2024 at 11:48:21 AM">
            <a:hlinkClick r:id="" action="ppaction://media"/>
            <a:extLst>
              <a:ext uri="{FF2B5EF4-FFF2-40B4-BE49-F238E27FC236}">
                <a16:creationId xmlns:a16="http://schemas.microsoft.com/office/drawing/2014/main" id="{1E6429C5-EA6D-6FF1-B747-631EC2A6D4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36575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914063618"/>
              </p:ext>
            </p:extLst>
          </p:nvPr>
        </p:nvGraphicFramePr>
        <p:xfrm>
          <a:off x="353391" y="265043"/>
          <a:ext cx="11452080" cy="55626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7.6 The student will read and demonstrate comprehension of a variety of nonfiction texts.</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effectLst/>
                          <a:highlight>
                            <a:srgbClr val="FFFFFF"/>
                          </a:highlight>
                          <a:latin typeface="Georgia"/>
                        </a:rPr>
                        <a:t>a) Skim materials using text features including type, headings, and graphics to predict and categorize information.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b) Identify an author’s organizational pattern using textual clues, such as transitional words and phrases.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e) Identify the source, viewpoint, and purpose of texts.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f) Describe how word choice and language structure convey an author’s viewpoint.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h) Summarize text identifying supporting details. </a:t>
                      </a:r>
                      <a:br>
                        <a:rPr lang="en-US" sz="1100" b="0" i="0" u="none" strike="noStrike" noProof="0">
                          <a:effectLst/>
                          <a:highlight>
                            <a:srgbClr val="FFFFFF"/>
                          </a:highlight>
                          <a:latin typeface="Georgia"/>
                        </a:rPr>
                      </a:br>
                      <a:r>
                        <a:rPr lang="en-US" sz="1100" b="0" i="0" u="none" strike="noStrike" noProof="0" err="1">
                          <a:effectLst/>
                          <a:highlight>
                            <a:srgbClr val="FFFFFF"/>
                          </a:highlight>
                          <a:latin typeface="Georgia"/>
                        </a:rPr>
                        <a:t>i</a:t>
                      </a:r>
                      <a:r>
                        <a:rPr lang="en-US" sz="1100" b="0" i="0" u="none" strike="noStrike" noProof="0">
                          <a:effectLst/>
                          <a:highlight>
                            <a:srgbClr val="FFFFFF"/>
                          </a:highlight>
                          <a:latin typeface="Georgia"/>
                        </a:rPr>
                        <a:t>) Create an objective summary including main idea and supporting details.</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k) Organize and synthesize information for use in written and other formats.</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l) Analyze ideas within and between selections providing textual evidence.</a:t>
                      </a:r>
                      <a:br>
                        <a:rPr lang="en-US" sz="1100" b="0" i="0" u="none" strike="noStrike" noProof="0">
                          <a:solidFill>
                            <a:srgbClr val="000000"/>
                          </a:solidFill>
                          <a:effectLst/>
                          <a:highlight>
                            <a:srgbClr val="FFFFFF"/>
                          </a:highlight>
                          <a:latin typeface="Times New Roman"/>
                        </a:rPr>
                      </a:b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rgbClr val="000000"/>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7.RI The student will use textual evidence to demonstrate comprehension and build knowledge from grade-level complex informational texts.</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400" b="1" i="0" u="none" strike="noStrike" noProof="0">
                          <a:solidFill>
                            <a:schemeClr val="accent1"/>
                          </a:solidFill>
                          <a:effectLst/>
                          <a:highlight>
                            <a:srgbClr val="FFFFFF"/>
                          </a:highlight>
                          <a:latin typeface="Georgia"/>
                        </a:rPr>
                        <a:t>7.RI.1 Key Ideas and Confirming Details</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Summarize texts, including their main idea(s) and how they are developed with specific details.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B. Analyze how a key individual, event or idea is introduced, illustrated, and elaborated in historical, scientific, or technical texts (e.g., through examples or anecdotes).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C. Trace the argument and specific claims in texts, distinguishing claims that are supported by evidence and reasons, from claims that are not.</a:t>
                      </a:r>
                      <a:endParaRPr lang="en-US" sz="1100">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indent="0" algn="l">
                        <a:lnSpc>
                          <a:spcPct val="100000"/>
                        </a:lnSpc>
                        <a:spcBef>
                          <a:spcPts val="0"/>
                        </a:spcBef>
                        <a:spcAft>
                          <a:spcPts val="0"/>
                        </a:spcAft>
                        <a:buClr>
                          <a:srgbClr val="003C71"/>
                        </a:buClr>
                        <a:buNone/>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marL="285750" lvl="0" indent="-285750" algn="l">
                        <a:lnSpc>
                          <a:spcPct val="100000"/>
                        </a:lnSpc>
                        <a:spcBef>
                          <a:spcPts val="0"/>
                        </a:spcBef>
                        <a:spcAft>
                          <a:spcPts val="0"/>
                        </a:spcAft>
                        <a:buClr>
                          <a:srgbClr val="003C71"/>
                        </a:buClr>
                        <a:buAutoNum type="alphaUcPeriod"/>
                      </a:pPr>
                      <a:endParaRPr lang="en-US">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6505" cy="261610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sz="1600" b="1">
                <a:solidFill>
                  <a:srgbClr val="FFFFFF"/>
                </a:solidFill>
                <a:latin typeface="Georgia"/>
                <a:ea typeface="+mn-lt"/>
                <a:cs typeface="+mn-lt"/>
              </a:rPr>
              <a:t>7.RI.1.A – Addresses skills identified in 2017 7.6g and 7.6h to include creating a main idea statement in a summary</a:t>
            </a:r>
            <a:endParaRPr lang="en-US" sz="1600" b="1">
              <a:solidFill>
                <a:srgbClr val="003C71"/>
              </a:solidFill>
              <a:latin typeface="Georgia"/>
              <a:cs typeface="Calibri"/>
            </a:endParaRPr>
          </a:p>
          <a:p>
            <a:pPr marL="285750" indent="-285750">
              <a:buFont typeface="Arial"/>
              <a:buChar char="•"/>
            </a:pPr>
            <a:r>
              <a:rPr lang="en-US" sz="1600" b="1">
                <a:solidFill>
                  <a:srgbClr val="FFFFFF"/>
                </a:solidFill>
                <a:latin typeface="Georgia"/>
                <a:cs typeface="Calibri"/>
              </a:rPr>
              <a:t>7.RI.1.B – Addresses skills identified in 2017 7.6k and 7.6l to enhance the rigor when analyzing an author's perspective </a:t>
            </a:r>
          </a:p>
          <a:p>
            <a:pPr marL="285750" indent="-285750">
              <a:buFont typeface="Arial"/>
              <a:buChar char="•"/>
            </a:pPr>
            <a:r>
              <a:rPr lang="en-US" sz="1600" b="1">
                <a:solidFill>
                  <a:srgbClr val="FFFFFF"/>
                </a:solidFill>
                <a:latin typeface="Georgia"/>
                <a:cs typeface="Calibri"/>
              </a:rPr>
              <a:t>7.RI.1.C – Combines skills in 2017 7.6g, 7.6c, 7.6d, 7.6j, and 7.6l to trace the argument of specific claims that are and are not supported with textual evidence </a:t>
            </a:r>
            <a:endParaRPr lang="en-US" sz="1600">
              <a:solidFill>
                <a:srgbClr val="000000"/>
              </a:solidFill>
              <a:latin typeface="Georgia"/>
              <a:cs typeface="Calibri"/>
            </a:endParaRPr>
          </a:p>
          <a:p>
            <a:pPr marL="285750" indent="-285750">
              <a:buFont typeface="Arial"/>
              <a:buChar char="•"/>
            </a:pPr>
            <a:endParaRPr lang="en-US" sz="1600" b="1">
              <a:solidFill>
                <a:srgbClr val="FFFFFF"/>
              </a:solidFill>
              <a:latin typeface="Georgia"/>
              <a:cs typeface="Calibri"/>
            </a:endParaRPr>
          </a:p>
          <a:p>
            <a:r>
              <a:rPr lang="en-US">
                <a:cs typeface="Calibri"/>
              </a:rPr>
              <a:t>g</a:t>
            </a:r>
          </a:p>
        </p:txBody>
      </p:sp>
      <p:pic>
        <p:nvPicPr>
          <p:cNvPr id="3" name="Audio Recording Apr 29, 2024 at 4:57:55 PM">
            <a:hlinkClick r:id="" action="ppaction://media"/>
            <a:extLst>
              <a:ext uri="{FF2B5EF4-FFF2-40B4-BE49-F238E27FC236}">
                <a16:creationId xmlns:a16="http://schemas.microsoft.com/office/drawing/2014/main" id="{B3404265-01E1-3A31-4F4A-09569FF36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908675"/>
            <a:ext cx="812800" cy="812800"/>
          </a:xfrm>
          <a:prstGeom prst="rect">
            <a:avLst/>
          </a:prstGeom>
        </p:spPr>
      </p:pic>
    </p:spTree>
    <p:extLst>
      <p:ext uri="{BB962C8B-B14F-4D97-AF65-F5344CB8AC3E}">
        <p14:creationId xmlns:p14="http://schemas.microsoft.com/office/powerpoint/2010/main" val="41025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89208463"/>
              </p:ext>
            </p:extLst>
          </p:nvPr>
        </p:nvGraphicFramePr>
        <p:xfrm>
          <a:off x="353391" y="265043"/>
          <a:ext cx="11452080" cy="4678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effectLst/>
                          <a:highlight>
                            <a:srgbClr val="FFFFFF"/>
                          </a:highlight>
                          <a:latin typeface="Georgia"/>
                        </a:rPr>
                        <a:t>7.6 The student will read and demonstrate comprehension of a variety of nonfiction texts. </a:t>
                      </a:r>
                      <a:br>
                        <a:rPr lang="en-US" sz="1400" b="1" i="0" u="none" strike="noStrike" noProof="0">
                          <a:effectLst/>
                          <a:highlight>
                            <a:srgbClr val="FFFFFF"/>
                          </a:highlight>
                          <a:latin typeface="Georgia"/>
                        </a:rPr>
                      </a:br>
                      <a:br>
                        <a:rPr lang="en-US" sz="1400" b="1" i="0" u="none" strike="noStrike" noProof="0">
                          <a:effectLst/>
                          <a:highlight>
                            <a:srgbClr val="FFFFFF"/>
                          </a:highlight>
                          <a:latin typeface="Georgia"/>
                        </a:rPr>
                      </a:br>
                      <a:r>
                        <a:rPr lang="en-US" sz="1100" b="0" i="0" u="none" strike="noStrike" noProof="0">
                          <a:solidFill>
                            <a:srgbClr val="003C71"/>
                          </a:solidFill>
                          <a:effectLst/>
                          <a:highlight>
                            <a:srgbClr val="FFFFFF"/>
                          </a:highlight>
                          <a:latin typeface="Georgia"/>
                        </a:rPr>
                        <a:t>a) Skim materials using text features including type, headings, and graphics to predict and categorize information.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b) Identify an author’s organizational pattern using textual clues, such as transitional words and phrases.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e) Identify the source, viewpoint, and purpose of texts.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f) Describe how word choice and language structure convey an author’s viewpoint.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h) Summarize text identifying supporting details. </a:t>
                      </a:r>
                      <a:br>
                        <a:rPr lang="en-US" sz="1100" b="0" i="0" u="none" strike="noStrike" noProof="0">
                          <a:solidFill>
                            <a:srgbClr val="003C71"/>
                          </a:solidFill>
                          <a:effectLst/>
                          <a:highlight>
                            <a:srgbClr val="FFFFFF"/>
                          </a:highlight>
                          <a:latin typeface="Georgia"/>
                        </a:rPr>
                      </a:br>
                      <a:r>
                        <a:rPr lang="en-US" sz="1100" b="0" i="0" u="none" strike="noStrike" noProof="0" err="1">
                          <a:solidFill>
                            <a:srgbClr val="003C71"/>
                          </a:solidFill>
                          <a:effectLst/>
                          <a:highlight>
                            <a:srgbClr val="FFFFFF"/>
                          </a:highlight>
                          <a:latin typeface="Georgia"/>
                        </a:rPr>
                        <a:t>i</a:t>
                      </a:r>
                      <a:r>
                        <a:rPr lang="en-US" sz="1100" b="0" i="0" u="none" strike="noStrike" noProof="0">
                          <a:solidFill>
                            <a:srgbClr val="003C71"/>
                          </a:solidFill>
                          <a:effectLst/>
                          <a:highlight>
                            <a:srgbClr val="FFFFFF"/>
                          </a:highlight>
                          <a:latin typeface="Georgia"/>
                        </a:rPr>
                        <a:t>) Create an objective summary including main idea and supporting details.</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k) Organize and synthesize information for use in written and other formats.</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l) Analyze ideas within and between selections providing textual evidence.</a:t>
                      </a:r>
                      <a:br>
                        <a:rPr lang="en-US" sz="800" b="0" i="0" u="none" strike="noStrike" noProof="0">
                          <a:solidFill>
                            <a:srgbClr val="003C71"/>
                          </a:solidFill>
                          <a:effectLst/>
                          <a:highlight>
                            <a:srgbClr val="FFFFFF"/>
                          </a:highlight>
                          <a:latin typeface="Georgia"/>
                        </a:rPr>
                      </a:br>
                      <a:br>
                        <a:rPr lang="en-US" sz="1100" b="0" i="0" u="none" strike="noStrike" noProof="0">
                          <a:solidFill>
                            <a:srgbClr val="000000"/>
                          </a:solidFill>
                          <a:effectLst/>
                          <a:highlight>
                            <a:srgbClr val="FFFFFF"/>
                          </a:highlight>
                          <a:latin typeface="Georgia"/>
                        </a:rPr>
                      </a:br>
                      <a:endParaRPr lang="en-US" sz="1100" b="0" i="0" u="none" strike="noStrike" noProof="0">
                        <a:solidFill>
                          <a:schemeClr val="accent1"/>
                        </a:solidFill>
                        <a:effectLst/>
                        <a:highlight>
                          <a:srgbClr val="FFFFFF"/>
                        </a:highlight>
                        <a:latin typeface="Georgia"/>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Times New Roman"/>
                        </a:rPr>
                      </a:br>
                      <a:endParaRPr lang="en-US" sz="1100" b="0"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7.RI.2 Craft and Style</a:t>
                      </a:r>
                      <a:br>
                        <a:rPr lang="en-US" sz="1400" b="0" i="0" u="none" strike="noStrike" noProof="0">
                          <a:solidFill>
                            <a:srgbClr val="003C71"/>
                          </a:solidFill>
                          <a:effectLst/>
                          <a:highlight>
                            <a:srgbClr val="FFFFFF"/>
                          </a:highlight>
                          <a:latin typeface="Georgia"/>
                        </a:rPr>
                      </a:br>
                      <a:r>
                        <a:rPr lang="en-US" sz="1400" b="0" i="0" u="none" strike="noStrike" noProof="0">
                          <a:solidFill>
                            <a:schemeClr val="accent1"/>
                          </a:solidFill>
                          <a:effectLst/>
                          <a:highlight>
                            <a:srgbClr val="FFFFFF"/>
                          </a:highlight>
                          <a:latin typeface="Georgia"/>
                        </a:rPr>
                        <a:t> </a:t>
                      </a:r>
                      <a:br>
                        <a:rPr lang="en-US" sz="14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Determine the purpose of text features (e.g., boldface and italics type; type set in color; underlining; graphics and photographs; and heading and subheadings).</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B. Explain how an author’s word choice, organizational pattern, and language structure convey the author’s purpose.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C. Explain how an author establishes and conveys a perspective or purpose in an informational text.</a:t>
                      </a:r>
                      <a:endParaRPr lang="en-US" sz="1100">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lgn="l">
                        <a:lnSpc>
                          <a:spcPct val="100000"/>
                        </a:lnSpc>
                        <a:spcBef>
                          <a:spcPts val="0"/>
                        </a:spcBef>
                        <a:spcAft>
                          <a:spcPts val="0"/>
                        </a:spcAft>
                        <a:buClr>
                          <a:srgbClr val="003C71"/>
                        </a:buClr>
                        <a:buNone/>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184665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sz="1600" b="1">
                <a:solidFill>
                  <a:srgbClr val="FFFFFF"/>
                </a:solidFill>
                <a:latin typeface="Georgia"/>
                <a:ea typeface="+mn-lt"/>
                <a:cs typeface="+mn-lt"/>
              </a:rPr>
              <a:t>7.RI.2.A – Explicitly identifies text features from 2017 7.6a that can be used to help determine a purpose</a:t>
            </a:r>
            <a:endParaRPr lang="en-US" sz="1600">
              <a:latin typeface="Georgia"/>
              <a:ea typeface="+mn-lt"/>
              <a:cs typeface="+mn-lt"/>
            </a:endParaRPr>
          </a:p>
          <a:p>
            <a:pPr marL="285750" indent="-285750">
              <a:buFont typeface="Arial"/>
              <a:buChar char="•"/>
            </a:pPr>
            <a:r>
              <a:rPr lang="en-US" sz="1600" b="1">
                <a:solidFill>
                  <a:srgbClr val="FFFFFF"/>
                </a:solidFill>
                <a:latin typeface="Georgia"/>
                <a:cs typeface="Calibri"/>
              </a:rPr>
              <a:t>7.RI.2.B – Clarifies 2017 7.6b to analyze how the author's purpose is impacted by word choice, organizational pattern, and language structures</a:t>
            </a:r>
          </a:p>
          <a:p>
            <a:pPr marL="285750" indent="-285750">
              <a:buFont typeface="Arial"/>
              <a:buChar char="•"/>
            </a:pPr>
            <a:r>
              <a:rPr lang="en-US" sz="1600" b="1">
                <a:solidFill>
                  <a:srgbClr val="FFFFFF"/>
                </a:solidFill>
                <a:latin typeface="Georgia"/>
                <a:cs typeface="Calibri"/>
              </a:rPr>
              <a:t>7.RI.2.C – Added to analyze how an author's purpose and/or beliefs impact the meaning of an informational text </a:t>
            </a:r>
          </a:p>
        </p:txBody>
      </p:sp>
      <p:pic>
        <p:nvPicPr>
          <p:cNvPr id="3" name="Audio Recording Apr 29, 2024 at 4:59:21 PM">
            <a:hlinkClick r:id="" action="ppaction://media"/>
            <a:extLst>
              <a:ext uri="{FF2B5EF4-FFF2-40B4-BE49-F238E27FC236}">
                <a16:creationId xmlns:a16="http://schemas.microsoft.com/office/drawing/2014/main" id="{9794DC84-BFDA-DB12-0D94-85D906E0AD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7442"/>
            <a:ext cx="812800" cy="812800"/>
          </a:xfrm>
          <a:prstGeom prst="rect">
            <a:avLst/>
          </a:prstGeom>
        </p:spPr>
      </p:pic>
    </p:spTree>
    <p:extLst>
      <p:ext uri="{BB962C8B-B14F-4D97-AF65-F5344CB8AC3E}">
        <p14:creationId xmlns:p14="http://schemas.microsoft.com/office/powerpoint/2010/main" val="23502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221225419"/>
              </p:ext>
            </p:extLst>
          </p:nvPr>
        </p:nvGraphicFramePr>
        <p:xfrm>
          <a:off x="353391" y="265043"/>
          <a:ext cx="11452080" cy="38557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7.6 The student will read and demonstrate comprehension of a variety of nonfiction texts.</a:t>
                      </a:r>
                      <a:br>
                        <a:rPr lang="en-US" sz="1400" b="1" i="0" u="none" strike="noStrike" noProof="0">
                          <a:solidFill>
                            <a:srgbClr val="003C71"/>
                          </a:solidFill>
                          <a:effectLst/>
                          <a:highlight>
                            <a:srgbClr val="FFFFFF"/>
                          </a:highlight>
                          <a:latin typeface="Georgia"/>
                        </a:rPr>
                      </a:br>
                      <a:br>
                        <a:rPr lang="en-US" sz="1400" b="1"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a) Skim materials using text features including type, headings, and graphics to predict and categorize information.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b) Identify an author’s organizational pattern using textual clues, such as transitional words and phrases.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e) Identify the source, viewpoint, and purpose of texts.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f) Describe how word choice and language structure convey an author’s viewpoint.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h) Summarize text identifying supporting details. </a:t>
                      </a:r>
                      <a:br>
                        <a:rPr lang="en-US" sz="1100" b="0" i="0" u="none" strike="noStrike" noProof="0">
                          <a:solidFill>
                            <a:srgbClr val="003C71"/>
                          </a:solidFill>
                          <a:effectLst/>
                          <a:highlight>
                            <a:srgbClr val="FFFFFF"/>
                          </a:highlight>
                          <a:latin typeface="Georgia"/>
                        </a:rPr>
                      </a:br>
                      <a:r>
                        <a:rPr lang="en-US" sz="1100" b="0" i="0" u="none" strike="noStrike" noProof="0" err="1">
                          <a:solidFill>
                            <a:srgbClr val="003C71"/>
                          </a:solidFill>
                          <a:effectLst/>
                          <a:highlight>
                            <a:srgbClr val="FFFFFF"/>
                          </a:highlight>
                          <a:latin typeface="Georgia"/>
                        </a:rPr>
                        <a:t>i</a:t>
                      </a:r>
                      <a:r>
                        <a:rPr lang="en-US" sz="1100" b="0" i="0" u="none" strike="noStrike" noProof="0">
                          <a:solidFill>
                            <a:srgbClr val="003C71"/>
                          </a:solidFill>
                          <a:effectLst/>
                          <a:highlight>
                            <a:srgbClr val="FFFFFF"/>
                          </a:highlight>
                          <a:latin typeface="Georgia"/>
                        </a:rPr>
                        <a:t>) Create an objective summary including main idea and supporting details.</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k) Organize and synthesize information for use in written and other formats.</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l) Analyze ideas within and between selections providing textual evidence.</a:t>
                      </a:r>
                      <a:br>
                        <a:rPr lang="en-US" sz="1100" b="0" i="0" u="none" strike="noStrike" noProof="0">
                          <a:solidFill>
                            <a:srgbClr val="003C71"/>
                          </a:solidFill>
                          <a:effectLst/>
                          <a:highlight>
                            <a:srgbClr val="FFFFFF"/>
                          </a:highlight>
                          <a:latin typeface="Georgia"/>
                        </a:rPr>
                      </a:br>
                      <a:endParaRPr lang="en-US" sz="1100" b="0" i="0" u="none" strike="noStrike" noProof="0">
                        <a:solidFill>
                          <a:srgbClr val="003C71"/>
                        </a:solidFill>
                        <a:effectLst/>
                        <a:highlight>
                          <a:srgbClr val="FFFFFF"/>
                        </a:highlight>
                        <a:latin typeface="Georgia"/>
                      </a:endParaRPr>
                    </a:p>
                    <a:p>
                      <a:pPr lvl="0" algn="l">
                        <a:lnSpc>
                          <a:spcPct val="100000"/>
                        </a:lnSpc>
                        <a:spcBef>
                          <a:spcPts val="0"/>
                        </a:spcBef>
                        <a:spcAft>
                          <a:spcPts val="0"/>
                        </a:spcAft>
                        <a:buNone/>
                      </a:pPr>
                      <a:endParaRPr lang="en-US" sz="1100" b="0" i="0" u="none" strike="noStrike" noProof="0">
                        <a:solidFill>
                          <a:srgbClr val="000000"/>
                        </a:solidFill>
                        <a:effectLst/>
                        <a:highlight>
                          <a:srgbClr val="FFFFFF"/>
                        </a:highlight>
                        <a:latin typeface="Georgia"/>
                      </a:endParaRPr>
                    </a:p>
                    <a:p>
                      <a:pPr lvl="0" indent="0" algn="l">
                        <a:lnSpc>
                          <a:spcPct val="100000"/>
                        </a:lnSpc>
                        <a:spcBef>
                          <a:spcPts val="0"/>
                        </a:spcBef>
                        <a:spcAft>
                          <a:spcPts val="0"/>
                        </a:spcAft>
                        <a:buClr>
                          <a:srgbClr val="003C71"/>
                        </a:buClr>
                        <a:buNone/>
                      </a:pPr>
                      <a:endParaRPr lang="en-US" sz="1100" b="0" i="0" u="none" strike="noStrike" noProof="0">
                        <a:solidFill>
                          <a:srgbClr val="000000"/>
                        </a:solidFill>
                        <a:effectLst/>
                        <a:highlight>
                          <a:srgbClr val="FFFFFF"/>
                        </a:highlight>
                        <a:latin typeface="Times New Roman"/>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7.RI.3 Integration of Concepts </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effectLst/>
                          <a:highlight>
                            <a:srgbClr val="FFFFFF"/>
                          </a:highlight>
                          <a:latin typeface="Georgia"/>
                        </a:rPr>
                        <a:t>A. Analyze ideas within and between selections including how specific  sentences, paragraphs, or sections contribute to the development and meaning of ideas.</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B. Compare and contrast how two or more authors writing about the same topic shape their presentations or viewpoints of key information by emphasizing different facts, opinions, and reasoning.</a:t>
                      </a:r>
                      <a:endParaRPr lang="en-US" sz="1100" b="0" i="0" u="none" strike="noStrike" noProof="0">
                        <a:solidFill>
                          <a:schemeClr val="accent1"/>
                        </a:solidFill>
                        <a:effectLst/>
                        <a:highlight>
                          <a:srgbClr val="FFFFFF"/>
                        </a:highlight>
                        <a:latin typeface="Georgia"/>
                      </a:endParaRPr>
                    </a:p>
                    <a:p>
                      <a:pPr marL="0" lvl="0" indent="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endParaRPr lang="en-US">
                        <a:solidFill>
                          <a:srgbClr val="003C71"/>
                        </a:solidFill>
                        <a:effectLst/>
                        <a:highlight>
                          <a:srgbClr val="FFFFFF"/>
                        </a:highlight>
                        <a:latin typeface="Georgia"/>
                      </a:endParaRPr>
                    </a:p>
                    <a:p>
                      <a:pPr marL="52070" lvl="0" indent="-287020">
                        <a:spcBef>
                          <a:spcPts val="0"/>
                        </a:spcBef>
                        <a:spcAft>
                          <a:spcPts val="0"/>
                        </a:spcAft>
                        <a:buNone/>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187743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rPr>
              <a:t> </a:t>
            </a:r>
            <a:br>
              <a:rPr lang="en-US">
                <a:latin typeface="Georgia"/>
              </a:rPr>
            </a:br>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p>
          <a:p>
            <a:pPr marL="285750" indent="-285750">
              <a:buFont typeface="Arial"/>
              <a:buChar char="•"/>
            </a:pPr>
            <a:r>
              <a:rPr lang="en-US" sz="1600" b="1">
                <a:solidFill>
                  <a:srgbClr val="FFFFFF"/>
                </a:solidFill>
                <a:latin typeface="Georgia"/>
                <a:cs typeface="Calibri"/>
              </a:rPr>
              <a:t>.7RI.3.A – Aligns to 2017 7.6 and provides specific types of selections that students can engage in when comparing, contrasting, and analyzing multiple texts</a:t>
            </a:r>
            <a:endParaRPr lang="en-US">
              <a:solidFill>
                <a:srgbClr val="003C71"/>
              </a:solidFill>
              <a:latin typeface="Georgia"/>
              <a:cs typeface="Calibri"/>
            </a:endParaRPr>
          </a:p>
          <a:p>
            <a:pPr marL="285750" indent="-285750">
              <a:buFont typeface="Arial"/>
              <a:buChar char="•"/>
            </a:pPr>
            <a:r>
              <a:rPr lang="en-US" sz="1600" b="1">
                <a:solidFill>
                  <a:srgbClr val="FFFFFF"/>
                </a:solidFill>
                <a:latin typeface="Georgia"/>
                <a:cs typeface="Calibri"/>
              </a:rPr>
              <a:t>7.RI.3.B – Combines 2017 7.6d, 7.6e, and 7.6f to emphasize how authors use different facts, opinions, and reasonings to present ideas and viewpoints</a:t>
            </a:r>
            <a:endParaRPr lang="en-US">
              <a:latin typeface="Georgia"/>
              <a:cs typeface="Calibri"/>
            </a:endParaRPr>
          </a:p>
          <a:p>
            <a:pPr marL="228600" indent="-228600">
              <a:buFont typeface=""/>
              <a:buChar char="•"/>
            </a:pPr>
            <a:endParaRPr lang="en-US">
              <a:cs typeface="Calibri"/>
            </a:endParaRPr>
          </a:p>
        </p:txBody>
      </p:sp>
      <p:pic>
        <p:nvPicPr>
          <p:cNvPr id="3" name="Audio Recording Apr 29, 2024 at 5:01:29 PM">
            <a:hlinkClick r:id="" action="ppaction://media"/>
            <a:extLst>
              <a:ext uri="{FF2B5EF4-FFF2-40B4-BE49-F238E27FC236}">
                <a16:creationId xmlns:a16="http://schemas.microsoft.com/office/drawing/2014/main" id="{2A684CFD-F974-B1F5-1970-51336E288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189520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25</a:t>
            </a:fld>
            <a:endParaRPr lang="en-US"/>
          </a:p>
        </p:txBody>
      </p:sp>
      <p:pic>
        <p:nvPicPr>
          <p:cNvPr id="3" name="Audio Recording Apr 29, 2024 at 12:03:35 PM">
            <a:hlinkClick r:id="" action="ppaction://media"/>
            <a:extLst>
              <a:ext uri="{FF2B5EF4-FFF2-40B4-BE49-F238E27FC236}">
                <a16:creationId xmlns:a16="http://schemas.microsoft.com/office/drawing/2014/main" id="{B783E100-4492-5CE6-27EC-B0927C4EC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5841" y="6132512"/>
            <a:ext cx="812800" cy="812800"/>
          </a:xfrm>
          <a:prstGeom prst="rect">
            <a:avLst/>
          </a:prstGeom>
        </p:spPr>
      </p:pic>
    </p:spTree>
    <p:extLst>
      <p:ext uri="{BB962C8B-B14F-4D97-AF65-F5344CB8AC3E}">
        <p14:creationId xmlns:p14="http://schemas.microsoft.com/office/powerpoint/2010/main" val="227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26</a:t>
            </a:fld>
            <a:endParaRPr lang="en-US"/>
          </a:p>
        </p:txBody>
      </p:sp>
      <p:pic>
        <p:nvPicPr>
          <p:cNvPr id="3" name="Picture 2">
            <a:extLst>
              <a:ext uri="{FF2B5EF4-FFF2-40B4-BE49-F238E27FC236}">
                <a16:creationId xmlns:a16="http://schemas.microsoft.com/office/drawing/2014/main" id="{8109A80E-2993-3030-7A3E-AFFE64D06A8D}"/>
              </a:ext>
            </a:extLst>
          </p:cNvPr>
          <p:cNvPicPr>
            <a:picLocks noChangeAspect="1"/>
          </p:cNvPicPr>
          <p:nvPr/>
        </p:nvPicPr>
        <p:blipFill>
          <a:blip r:embed="rId5"/>
          <a:stretch>
            <a:fillRect/>
          </a:stretch>
        </p:blipFill>
        <p:spPr>
          <a:xfrm>
            <a:off x="4047" y="127907"/>
            <a:ext cx="12163677" cy="5111904"/>
          </a:xfrm>
          <a:prstGeom prst="rect">
            <a:avLst/>
          </a:prstGeom>
        </p:spPr>
      </p:pic>
      <p:sp>
        <p:nvSpPr>
          <p:cNvPr id="7" name="TextBox 6">
            <a:extLst>
              <a:ext uri="{FF2B5EF4-FFF2-40B4-BE49-F238E27FC236}">
                <a16:creationId xmlns:a16="http://schemas.microsoft.com/office/drawing/2014/main" id="{4F048E18-C95D-BEDB-DE9D-F38BCA3BCEE5}"/>
              </a:ext>
            </a:extLst>
          </p:cNvPr>
          <p:cNvSpPr txBox="1"/>
          <p:nvPr/>
        </p:nvSpPr>
        <p:spPr>
          <a:xfrm>
            <a:off x="142299" y="4190495"/>
            <a:ext cx="11456505" cy="76944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eorgia"/>
              </a:rPr>
              <a:t> </a:t>
            </a:r>
            <a:br>
              <a:rPr lang="en-US" sz="1200">
                <a:latin typeface="Georgia"/>
              </a:rPr>
            </a:br>
            <a:r>
              <a:rPr lang="en-US" sz="1600" b="1" u="sng">
                <a:solidFill>
                  <a:srgbClr val="FFFFFF"/>
                </a:solidFill>
                <a:latin typeface="Georgia"/>
                <a:cs typeface="Calibri"/>
              </a:rPr>
              <a:t>Revisions</a:t>
            </a:r>
            <a:r>
              <a:rPr lang="en-US" sz="1600" b="1">
                <a:solidFill>
                  <a:srgbClr val="FFFFFF"/>
                </a:solidFill>
                <a:latin typeface="Georgia"/>
                <a:cs typeface="Calibri"/>
              </a:rPr>
              <a:t>:</a:t>
            </a:r>
          </a:p>
          <a:p>
            <a:pPr lvl="1"/>
            <a:r>
              <a:rPr lang="en-US" sz="1600" b="1">
                <a:solidFill>
                  <a:srgbClr val="FFFFFF"/>
                </a:solidFill>
                <a:latin typeface="Georgia"/>
                <a:cs typeface="Arial"/>
              </a:rPr>
              <a:t>Foundations for Writing begins in Kindergarten and ends in Grade 5.</a:t>
            </a:r>
          </a:p>
        </p:txBody>
      </p:sp>
      <p:pic>
        <p:nvPicPr>
          <p:cNvPr id="2" name="Audio Recording Apr 29, 2024 at 12:04:11 PM">
            <a:hlinkClick r:id="" action="ppaction://media"/>
            <a:extLst>
              <a:ext uri="{FF2B5EF4-FFF2-40B4-BE49-F238E27FC236}">
                <a16:creationId xmlns:a16="http://schemas.microsoft.com/office/drawing/2014/main" id="{5F6FA350-50A1-EEF0-1728-9A9831CC48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290002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27</a:t>
            </a:fld>
            <a:endParaRPr lang="en-US"/>
          </a:p>
        </p:txBody>
      </p:sp>
      <p:pic>
        <p:nvPicPr>
          <p:cNvPr id="3" name="Audio Recording Apr 29, 2024 at 12:04:47 PM">
            <a:hlinkClick r:id="" action="ppaction://media"/>
            <a:extLst>
              <a:ext uri="{FF2B5EF4-FFF2-40B4-BE49-F238E27FC236}">
                <a16:creationId xmlns:a16="http://schemas.microsoft.com/office/drawing/2014/main" id="{AF12A32A-3ECF-5CC2-E619-E83DE717E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5257" y="6131910"/>
            <a:ext cx="812800" cy="812800"/>
          </a:xfrm>
          <a:prstGeom prst="rect">
            <a:avLst/>
          </a:prstGeom>
        </p:spPr>
      </p:pic>
    </p:spTree>
    <p:extLst>
      <p:ext uri="{BB962C8B-B14F-4D97-AF65-F5344CB8AC3E}">
        <p14:creationId xmlns:p14="http://schemas.microsoft.com/office/powerpoint/2010/main" val="31410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662824384"/>
              </p:ext>
            </p:extLst>
          </p:nvPr>
        </p:nvGraphicFramePr>
        <p:xfrm>
          <a:off x="353391" y="265043"/>
          <a:ext cx="11452080" cy="45415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latin typeface="Georgia"/>
                        </a:rPr>
                        <a:t>7.7 The student will write in a variety of forms to include narrative, expository, persuasive, and reflective with an emphasis on expository and persuasive writing. </a:t>
                      </a:r>
                      <a:br>
                        <a:rPr lang="en-US" sz="1400" b="1" i="0" u="none" strike="noStrike" noProof="0">
                          <a:latin typeface="Georgia"/>
                        </a:rPr>
                      </a:br>
                      <a:br>
                        <a:rPr lang="en-US" sz="1400" b="0" i="0" u="none" strike="noStrike" noProof="0">
                          <a:latin typeface="Georgia"/>
                        </a:rPr>
                      </a:br>
                      <a:r>
                        <a:rPr lang="en-US" sz="1100" b="0" i="0" u="none" strike="noStrike" noProof="0">
                          <a:latin typeface="Georgia"/>
                        </a:rPr>
                        <a:t>a) Engage in writing as a recursive process. </a:t>
                      </a:r>
                      <a:br>
                        <a:rPr lang="en-US" sz="1100" b="0" i="0" u="none" strike="noStrike" noProof="0">
                          <a:latin typeface="Georgia"/>
                        </a:rPr>
                      </a:br>
                      <a:r>
                        <a:rPr lang="en-US" sz="1100" b="0" i="0" u="none" strike="noStrike" noProof="0">
                          <a:latin typeface="Georgia"/>
                        </a:rPr>
                        <a:t>b) Choose intended audience and purpose. </a:t>
                      </a:r>
                      <a:br>
                        <a:rPr lang="en-US" sz="1100" b="0" i="0" u="none" strike="noStrike" noProof="0">
                          <a:latin typeface="Georgia"/>
                        </a:rPr>
                      </a:br>
                      <a:r>
                        <a:rPr lang="en-US" sz="1100" b="0" i="0" u="none" strike="noStrike" noProof="0">
                          <a:latin typeface="Georgia"/>
                        </a:rPr>
                        <a:t>c) Use a variety of prewriting strategies to generate and organize ideas. </a:t>
                      </a:r>
                      <a:br>
                        <a:rPr lang="en-US" sz="1100" b="0" i="0" u="none" strike="noStrike" noProof="0">
                          <a:latin typeface="Georgia"/>
                        </a:rPr>
                      </a:br>
                      <a:r>
                        <a:rPr lang="en-US" sz="1100" b="0" i="0" u="none" strike="noStrike" noProof="0">
                          <a:latin typeface="Georgia"/>
                        </a:rPr>
                        <a:t>d) Organize writing structure to fit form or topic. </a:t>
                      </a:r>
                      <a:br>
                        <a:rPr lang="en-US" sz="1100" b="0" i="0" u="none" strike="noStrike" noProof="0">
                          <a:latin typeface="Georgia"/>
                        </a:rPr>
                      </a:br>
                      <a:r>
                        <a:rPr lang="en-US" sz="1100" b="0" i="0" u="none" strike="noStrike" noProof="0">
                          <a:latin typeface="Georgia"/>
                        </a:rPr>
                        <a:t>e) Establish a central idea incorporating evidence, while maintaining an organized structure and a formal style. </a:t>
                      </a:r>
                      <a:br>
                        <a:rPr lang="en-US" sz="1100" b="0" i="0" u="none" strike="noStrike" noProof="0">
                          <a:latin typeface="Georgia"/>
                        </a:rPr>
                      </a:br>
                      <a:r>
                        <a:rPr lang="en-US" sz="1100" b="0" i="0" u="none" strike="noStrike" noProof="0">
                          <a:latin typeface="Georgia"/>
                        </a:rPr>
                        <a:t>f) Compose a thesis statement for persuasive writing that includes a position. g) Clearly state a position and organize reasons and evidence, using credible sources. </a:t>
                      </a:r>
                      <a:br>
                        <a:rPr lang="en-US" sz="1100" b="0" i="0" u="none" strike="noStrike" noProof="0">
                          <a:latin typeface="Georgia"/>
                        </a:rPr>
                      </a:br>
                      <a:r>
                        <a:rPr lang="en-US" sz="1100" b="0" i="0" u="none" strike="noStrike" noProof="0">
                          <a:latin typeface="Georgia"/>
                        </a:rPr>
                        <a:t>h) Distinguish between fact and opinion to support a position. </a:t>
                      </a:r>
                      <a:br>
                        <a:rPr lang="en-US" sz="1100" b="0" i="0" u="none" strike="noStrike" noProof="0">
                          <a:latin typeface="Georgia"/>
                        </a:rPr>
                      </a:br>
                      <a:r>
                        <a:rPr lang="en-US" sz="1100" b="0" i="0" u="none" strike="noStrike" noProof="0" err="1">
                          <a:latin typeface="Georgia"/>
                        </a:rPr>
                        <a:t>i</a:t>
                      </a:r>
                      <a:r>
                        <a:rPr lang="en-US" sz="1100" b="0" i="0" u="none" strike="noStrike" noProof="0">
                          <a:latin typeface="Georgia"/>
                        </a:rPr>
                        <a:t>) Write multi-paragraph compositions with elaboration and unity. </a:t>
                      </a:r>
                      <a:br>
                        <a:rPr lang="en-US" sz="1100" b="0" i="0" u="none" strike="noStrike" noProof="0">
                          <a:latin typeface="Georgia"/>
                        </a:rPr>
                      </a:br>
                      <a:r>
                        <a:rPr lang="en-US" sz="1100" b="0" i="0" u="none" strike="noStrike" noProof="0">
                          <a:latin typeface="Georgia"/>
                        </a:rPr>
                        <a:t>j) Use transition words and phrases within and between paragraphs.</a:t>
                      </a:r>
                    </a:p>
                    <a:p>
                      <a:pPr lvl="0" algn="l">
                        <a:lnSpc>
                          <a:spcPct val="100000"/>
                        </a:lnSpc>
                        <a:spcBef>
                          <a:spcPts val="0"/>
                        </a:spcBef>
                        <a:spcAft>
                          <a:spcPts val="0"/>
                        </a:spcAft>
                        <a:buNone/>
                      </a:pPr>
                      <a:r>
                        <a:rPr lang="en-US" sz="1100" b="0" i="0" u="none" strike="noStrike" noProof="0">
                          <a:latin typeface="Georgia"/>
                        </a:rPr>
                        <a:t>k) Develop and modify the central idea, tone, and voice to fit the audience and purpose. </a:t>
                      </a:r>
                      <a:br>
                        <a:rPr lang="en-US" sz="1100" b="0" i="0" u="none" strike="noStrike" noProof="0">
                          <a:latin typeface="Georgia"/>
                        </a:rPr>
                      </a:br>
                      <a:r>
                        <a:rPr lang="en-US" sz="1100" b="0" i="0" u="none" strike="noStrike" noProof="0">
                          <a:latin typeface="Georgia"/>
                        </a:rPr>
                        <a:t>l) Expand and embed ideas by using modifiers, standard coordination, and subordination in complete sentences. </a:t>
                      </a:r>
                      <a:endParaRPr lang="en-US" sz="1100">
                        <a:latin typeface="Georgia"/>
                      </a:endParaRPr>
                    </a:p>
                    <a:p>
                      <a:pPr lvl="0" algn="l">
                        <a:lnSpc>
                          <a:spcPct val="100000"/>
                        </a:lnSpc>
                        <a:spcBef>
                          <a:spcPts val="0"/>
                        </a:spcBef>
                        <a:spcAft>
                          <a:spcPts val="0"/>
                        </a:spcAft>
                        <a:buNone/>
                      </a:pPr>
                      <a:r>
                        <a:rPr lang="en-US" sz="1100" b="0" i="0" u="none" strike="noStrike" noProof="0">
                          <a:latin typeface="Georgia"/>
                        </a:rPr>
                        <a:t>m) Use clauses and phrases for sentence variety. </a:t>
                      </a:r>
                      <a:endParaRPr lang="en-US" sz="1100">
                        <a:latin typeface="Georgia"/>
                      </a:endParaRPr>
                    </a:p>
                    <a:p>
                      <a:pPr lvl="0" algn="l">
                        <a:lnSpc>
                          <a:spcPct val="100000"/>
                        </a:lnSpc>
                        <a:spcBef>
                          <a:spcPts val="0"/>
                        </a:spcBef>
                        <a:spcAft>
                          <a:spcPts val="0"/>
                        </a:spcAft>
                        <a:buNone/>
                      </a:pPr>
                      <a:r>
                        <a:rPr lang="en-US" sz="1100" b="0" i="0" u="none" strike="noStrike" noProof="0">
                          <a:latin typeface="Georgia"/>
                        </a:rPr>
                        <a:t>n) Revise writing for clarity of content including specific vocabulary and information.</a:t>
                      </a:r>
                      <a:endParaRPr lang="en-US" sz="1100">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7.W The student will compose various works for diverse audiences and purposes, linked to grade seven content and texts. </a:t>
                      </a:r>
                      <a:br>
                        <a:rPr lang="en-US" sz="1400" b="1" i="0" u="none" strike="noStrike" noProof="0">
                          <a:solidFill>
                            <a:srgbClr val="003C71"/>
                          </a:solidFill>
                          <a:effectLst/>
                          <a:highlight>
                            <a:srgbClr val="FFFFFF"/>
                          </a:highlight>
                          <a:latin typeface="Georgia"/>
                        </a:rPr>
                      </a:br>
                      <a:br>
                        <a:rPr lang="en-US" sz="1400" b="1" i="0" u="none" strike="noStrike" noProof="0">
                          <a:solidFill>
                            <a:srgbClr val="003C71"/>
                          </a:solidFill>
                          <a:effectLst/>
                          <a:highlight>
                            <a:srgbClr val="FFFFFF"/>
                          </a:highlight>
                          <a:latin typeface="Georgia"/>
                        </a:rPr>
                      </a:br>
                      <a:r>
                        <a:rPr lang="en-US" sz="1400" b="1" i="0" u="none" strike="noStrike" noProof="0">
                          <a:solidFill>
                            <a:schemeClr val="accent1"/>
                          </a:solidFill>
                          <a:effectLst/>
                          <a:highlight>
                            <a:srgbClr val="FFFFFF"/>
                          </a:highlight>
                          <a:latin typeface="Georgia"/>
                        </a:rPr>
                        <a:t>7.W.1 Modes and Purposes for Writing </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effectLst/>
                          <a:highlight>
                            <a:srgbClr val="FFFFFF"/>
                          </a:highlight>
                          <a:latin typeface="Georgia"/>
                        </a:rPr>
                        <a:t>A. Write narratives to develop real or imagined experiences or to alter an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B. existing text, using a variety of precise words and phrases and transitional words to develop the characters, convey sequence, and signal shifts from one timeframe or setting to another.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C. Write expository texts to examine a topic or concept that develops the focus with relevant facts, definitions, concrete details, or other information from multiple credible sources, using structures and patterns (e.g., description, enumeration, classification, comparison, problem-solution, or cause-effect) to clarify relationships among ideas. Write persuasively supporting a well-defined point of view with appropriate claims, relevant evidence, and clear reasoning that are logically grouped.</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D. Write reflectively in response to reading to demonstrate thinking with details, examples, and other evidence from the text(s).</a:t>
                      </a:r>
                      <a:endParaRPr lang="en-US" sz="1100" b="0" i="0" u="none" strike="noStrike" noProof="0">
                        <a:solidFill>
                          <a:schemeClr val="accent1"/>
                        </a:solidFill>
                        <a:effectLst/>
                        <a:highlight>
                          <a:srgbClr val="FFFFFF"/>
                        </a:highlight>
                        <a:latin typeface="Georgia"/>
                      </a:endParaRPr>
                    </a:p>
                    <a:p>
                      <a:pPr lvl="0" algn="l">
                        <a:lnSpc>
                          <a:spcPct val="100000"/>
                        </a:lnSpc>
                        <a:spcBef>
                          <a:spcPts val="0"/>
                        </a:spcBef>
                        <a:spcAft>
                          <a:spcPts val="0"/>
                        </a:spcAft>
                        <a:buClr>
                          <a:srgbClr val="003C71"/>
                        </a:buClr>
                        <a:buAutoNum type="alphaUcPeriod"/>
                      </a:pPr>
                      <a:endParaRPr lang="en-US">
                        <a:solidFill>
                          <a:srgbClr val="003C71"/>
                        </a:solidFill>
                        <a:effectLst/>
                        <a:highlight>
                          <a:srgbClr val="FFFFFF"/>
                        </a:highlight>
                        <a:latin typeface="Georgia"/>
                      </a:endParaRPr>
                    </a:p>
                    <a:p>
                      <a:pPr lvl="0" indent="0" algn="l">
                        <a:lnSpc>
                          <a:spcPct val="100000"/>
                        </a:lnSpc>
                        <a:spcBef>
                          <a:spcPts val="0"/>
                        </a:spcBef>
                        <a:spcAft>
                          <a:spcPts val="0"/>
                        </a:spcAft>
                        <a:buClr>
                          <a:srgbClr val="003C71"/>
                        </a:buClr>
                        <a:buNone/>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819236"/>
            <a:ext cx="11446479" cy="160043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a:latin typeface="Georgia"/>
              <a:ea typeface="+mn-lt"/>
              <a:cs typeface="+mn-lt"/>
            </a:endParaRPr>
          </a:p>
          <a:p>
            <a:pPr marL="285750" indent="-285750">
              <a:buFont typeface="Arial,Sans-Serif"/>
              <a:buChar char="•"/>
            </a:pPr>
            <a:r>
              <a:rPr lang="en-US" sz="1600" b="1">
                <a:solidFill>
                  <a:srgbClr val="FFFFFF"/>
                </a:solidFill>
                <a:latin typeface="Georgia"/>
                <a:ea typeface="+mn-lt"/>
                <a:cs typeface="Arial"/>
              </a:rPr>
              <a:t>7.W.1.A- Aligns with 2017 7.7d skills</a:t>
            </a:r>
            <a:endParaRPr lang="en-US" sz="1600" b="1">
              <a:latin typeface="Georgia"/>
              <a:cs typeface="Arial"/>
            </a:endParaRPr>
          </a:p>
          <a:p>
            <a:pPr marL="285750" indent="-285750">
              <a:buFont typeface="Arial,Sans-Serif"/>
              <a:buChar char="•"/>
            </a:pPr>
            <a:r>
              <a:rPr lang="en-US" sz="1600" b="1">
                <a:solidFill>
                  <a:srgbClr val="FFFFFF"/>
                </a:solidFill>
                <a:latin typeface="Georgia"/>
                <a:ea typeface="+mn-lt"/>
                <a:cs typeface="Arial"/>
              </a:rPr>
              <a:t>7.W.1.B- Provides skills aligned to expository writing </a:t>
            </a:r>
            <a:endParaRPr lang="en-US" sz="1600" b="1">
              <a:latin typeface="Georgia"/>
              <a:ea typeface="+mn-lt"/>
              <a:cs typeface="Arial"/>
            </a:endParaRPr>
          </a:p>
          <a:p>
            <a:pPr marL="285750" indent="-285750">
              <a:buFont typeface="Arial,Sans-Serif"/>
              <a:buChar char="•"/>
            </a:pPr>
            <a:r>
              <a:rPr lang="en-US" sz="1600" b="1">
                <a:solidFill>
                  <a:srgbClr val="FFFFFF"/>
                </a:solidFill>
                <a:latin typeface="Georgia"/>
                <a:ea typeface="+mn-lt"/>
                <a:cs typeface="Arial"/>
              </a:rPr>
              <a:t>7.W.1.C- Provides skills aligned to persuasive writing </a:t>
            </a:r>
            <a:br>
              <a:rPr lang="en-US" sz="1600" b="1">
                <a:latin typeface="Georgia"/>
                <a:ea typeface="+mn-lt"/>
                <a:cs typeface="Arial"/>
              </a:rPr>
            </a:br>
            <a:r>
              <a:rPr lang="en-US" sz="1600" b="1">
                <a:solidFill>
                  <a:srgbClr val="FFFFFF"/>
                </a:solidFill>
                <a:latin typeface="Georgia"/>
                <a:ea typeface="+mn-lt"/>
                <a:cs typeface="Arial"/>
              </a:rPr>
              <a:t>7.W.1.D – Provides skills aligned to reflective writing </a:t>
            </a:r>
            <a:endParaRPr lang="en-US" sz="1600" b="1">
              <a:latin typeface="Georgia"/>
              <a:cs typeface="Calibri"/>
            </a:endParaRPr>
          </a:p>
          <a:p>
            <a:pPr>
              <a:buFont typeface="Arial,Sans-Serif"/>
              <a:buChar char="•"/>
            </a:pPr>
            <a:endParaRPr lang="en-US"/>
          </a:p>
        </p:txBody>
      </p:sp>
      <p:pic>
        <p:nvPicPr>
          <p:cNvPr id="2" name="Audio Recording Apr 29, 2024 at 12:05:48 PM">
            <a:hlinkClick r:id="" action="ppaction://media"/>
            <a:extLst>
              <a:ext uri="{FF2B5EF4-FFF2-40B4-BE49-F238E27FC236}">
                <a16:creationId xmlns:a16="http://schemas.microsoft.com/office/drawing/2014/main" id="{C82625EB-041C-4F13-F5D4-F3DC7DB1DD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4419" y="6131910"/>
            <a:ext cx="812800" cy="812800"/>
          </a:xfrm>
          <a:prstGeom prst="rect">
            <a:avLst/>
          </a:prstGeom>
        </p:spPr>
      </p:pic>
    </p:spTree>
    <p:extLst>
      <p:ext uri="{BB962C8B-B14F-4D97-AF65-F5344CB8AC3E}">
        <p14:creationId xmlns:p14="http://schemas.microsoft.com/office/powerpoint/2010/main" val="28179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93389432"/>
              </p:ext>
            </p:extLst>
          </p:nvPr>
        </p:nvGraphicFramePr>
        <p:xfrm>
          <a:off x="353391" y="265043"/>
          <a:ext cx="11452080" cy="3962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07843">
                <a:tc>
                  <a:txBody>
                    <a:bodyPr/>
                    <a:lstStyle/>
                    <a:p>
                      <a:pPr algn="ctr" rtl="0" fontAlgn="t">
                        <a:spcBef>
                          <a:spcPts val="0"/>
                        </a:spcBef>
                        <a:spcAft>
                          <a:spcPts val="0"/>
                        </a:spcAft>
                      </a:pPr>
                      <a:r>
                        <a:rPr lang="en-US" sz="2000" b="1" dirty="0">
                          <a:effectLst/>
                          <a:highlight>
                            <a:srgbClr val="D8D8D8"/>
                          </a:highlight>
                          <a:latin typeface="Georgia"/>
                        </a:rPr>
                        <a:t>2017 SOL</a:t>
                      </a:r>
                      <a:endParaRPr lang="en-US"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370399">
                <a:tc>
                  <a:txBody>
                    <a:bodyPr/>
                    <a:lstStyle/>
                    <a:p>
                      <a:pPr lvl="0" algn="l">
                        <a:lnSpc>
                          <a:spcPct val="100000"/>
                        </a:lnSpc>
                        <a:spcBef>
                          <a:spcPts val="0"/>
                        </a:spcBef>
                        <a:spcAft>
                          <a:spcPts val="0"/>
                        </a:spcAft>
                        <a:buNone/>
                      </a:pPr>
                      <a:r>
                        <a:rPr lang="en-US" sz="1400" b="1" i="0" u="none" strike="noStrike" noProof="0">
                          <a:solidFill>
                            <a:srgbClr val="003C71"/>
                          </a:solidFill>
                          <a:latin typeface="Georgia"/>
                        </a:rPr>
                        <a:t>7.7 The student will write in a variety of forms to include narrative, expository, persuasive, and reflective with an emphasis on expository and persuasive writing. </a:t>
                      </a:r>
                      <a:br>
                        <a:rPr lang="en-US" sz="1000" b="1" i="0" u="none" strike="noStrike" noProof="0">
                          <a:solidFill>
                            <a:srgbClr val="003C71"/>
                          </a:solidFill>
                          <a:latin typeface="Georgia"/>
                        </a:rPr>
                      </a:br>
                      <a:br>
                        <a:rPr lang="en-US" sz="1000" b="1" i="0" u="none" strike="noStrike" noProof="0">
                          <a:solidFill>
                            <a:srgbClr val="003C71"/>
                          </a:solidFill>
                          <a:latin typeface="Georgia"/>
                        </a:rPr>
                      </a:br>
                      <a:r>
                        <a:rPr lang="en-US" sz="1100" b="0" i="0" u="none" strike="noStrike" noProof="0">
                          <a:solidFill>
                            <a:srgbClr val="003C71"/>
                          </a:solidFill>
                          <a:latin typeface="Georgia"/>
                        </a:rPr>
                        <a:t>a) Engage in writing as a recursive process. </a:t>
                      </a:r>
                      <a:br>
                        <a:rPr lang="en-US" sz="1100" b="0" i="0" u="none" strike="noStrike" noProof="0">
                          <a:solidFill>
                            <a:srgbClr val="003C71"/>
                          </a:solidFill>
                          <a:latin typeface="Georgia"/>
                        </a:rPr>
                      </a:br>
                      <a:r>
                        <a:rPr lang="en-US" sz="1100" b="0" i="0" u="none" strike="noStrike" noProof="0">
                          <a:solidFill>
                            <a:srgbClr val="003C71"/>
                          </a:solidFill>
                          <a:latin typeface="Georgia"/>
                        </a:rPr>
                        <a:t>b) Choose intended audience and purpose. </a:t>
                      </a:r>
                      <a:br>
                        <a:rPr lang="en-US" sz="1100" b="0" i="0" u="none" strike="noStrike" noProof="0">
                          <a:solidFill>
                            <a:srgbClr val="003C71"/>
                          </a:solidFill>
                          <a:latin typeface="Georgia"/>
                        </a:rPr>
                      </a:br>
                      <a:r>
                        <a:rPr lang="en-US" sz="1100" b="0" i="0" u="none" strike="noStrike" noProof="0">
                          <a:solidFill>
                            <a:srgbClr val="003C71"/>
                          </a:solidFill>
                          <a:latin typeface="Georgia"/>
                        </a:rPr>
                        <a:t>c) Use a variety of prewriting strategies to generate and organize ideas. </a:t>
                      </a:r>
                      <a:br>
                        <a:rPr lang="en-US" sz="1100" b="0" i="0" u="none" strike="noStrike" noProof="0">
                          <a:solidFill>
                            <a:srgbClr val="003C71"/>
                          </a:solidFill>
                          <a:latin typeface="Georgia"/>
                        </a:rPr>
                      </a:br>
                      <a:r>
                        <a:rPr lang="en-US" sz="1100" b="0" i="0" u="none" strike="noStrike" noProof="0">
                          <a:solidFill>
                            <a:srgbClr val="003C71"/>
                          </a:solidFill>
                          <a:latin typeface="Georgia"/>
                        </a:rPr>
                        <a:t>d) Organize writing structure to fit form or topic. </a:t>
                      </a:r>
                      <a:br>
                        <a:rPr lang="en-US" sz="1100" b="0" i="0" u="none" strike="noStrike" noProof="0">
                          <a:solidFill>
                            <a:srgbClr val="003C71"/>
                          </a:solidFill>
                          <a:latin typeface="Georgia"/>
                        </a:rPr>
                      </a:br>
                      <a:r>
                        <a:rPr lang="en-US" sz="1100" b="0" i="0" u="none" strike="noStrike" noProof="0">
                          <a:solidFill>
                            <a:srgbClr val="003C71"/>
                          </a:solidFill>
                          <a:latin typeface="Georgia"/>
                        </a:rPr>
                        <a:t>e) Establish a central idea incorporating evidence, while maintaining an organized structure and a formal style. </a:t>
                      </a:r>
                      <a:br>
                        <a:rPr lang="en-US" sz="1100" b="0" i="0" u="none" strike="noStrike" noProof="0">
                          <a:solidFill>
                            <a:srgbClr val="003C71"/>
                          </a:solidFill>
                          <a:latin typeface="Georgia"/>
                        </a:rPr>
                      </a:br>
                      <a:r>
                        <a:rPr lang="en-US" sz="1100" b="0" i="0" u="none" strike="noStrike" noProof="0">
                          <a:solidFill>
                            <a:srgbClr val="003C71"/>
                          </a:solidFill>
                          <a:latin typeface="Georgia"/>
                        </a:rPr>
                        <a:t>f) Compose a thesis statement for persuasive writing that includes a position. </a:t>
                      </a:r>
                      <a:endParaRPr lang="en-US"/>
                    </a:p>
                    <a:p>
                      <a:pPr lvl="0" algn="l">
                        <a:lnSpc>
                          <a:spcPct val="100000"/>
                        </a:lnSpc>
                        <a:spcBef>
                          <a:spcPts val="0"/>
                        </a:spcBef>
                        <a:spcAft>
                          <a:spcPts val="0"/>
                        </a:spcAft>
                        <a:buNone/>
                      </a:pPr>
                      <a:r>
                        <a:rPr lang="en-US" sz="1100" b="0" i="0" u="none" strike="noStrike" noProof="0">
                          <a:solidFill>
                            <a:srgbClr val="003C71"/>
                          </a:solidFill>
                          <a:latin typeface="Georgia"/>
                        </a:rPr>
                        <a:t>g) Clearly state a position and organize reasons and evidence, using credible sources. </a:t>
                      </a:r>
                      <a:br>
                        <a:rPr lang="en-US" sz="1100" b="0" i="0" u="none" strike="noStrike" noProof="0">
                          <a:solidFill>
                            <a:srgbClr val="003C71"/>
                          </a:solidFill>
                          <a:latin typeface="Georgia"/>
                        </a:rPr>
                      </a:br>
                      <a:r>
                        <a:rPr lang="en-US" sz="1100" b="0" i="0" u="none" strike="noStrike" noProof="0">
                          <a:solidFill>
                            <a:srgbClr val="003C71"/>
                          </a:solidFill>
                          <a:latin typeface="Georgia"/>
                        </a:rPr>
                        <a:t>h) Distinguish between fact and opinion to support a position. </a:t>
                      </a:r>
                      <a:br>
                        <a:rPr lang="en-US" sz="1100" b="0" i="0" u="none" strike="noStrike" noProof="0">
                          <a:solidFill>
                            <a:srgbClr val="003C71"/>
                          </a:solidFill>
                          <a:latin typeface="Georgia"/>
                        </a:rPr>
                      </a:br>
                      <a:r>
                        <a:rPr lang="en-US" sz="1100" b="0" i="0" u="none" strike="noStrike" noProof="0" err="1">
                          <a:solidFill>
                            <a:srgbClr val="003C71"/>
                          </a:solidFill>
                          <a:latin typeface="Georgia"/>
                        </a:rPr>
                        <a:t>i</a:t>
                      </a:r>
                      <a:r>
                        <a:rPr lang="en-US" sz="1100" b="0" i="0" u="none" strike="noStrike" noProof="0">
                          <a:solidFill>
                            <a:srgbClr val="003C71"/>
                          </a:solidFill>
                          <a:latin typeface="Georgia"/>
                        </a:rPr>
                        <a:t>) Write multi-paragraph compositions with elaboration and unity. </a:t>
                      </a:r>
                      <a:br>
                        <a:rPr lang="en-US" sz="1100" b="0" i="0" u="none" strike="noStrike" noProof="0">
                          <a:solidFill>
                            <a:srgbClr val="003C71"/>
                          </a:solidFill>
                          <a:latin typeface="Georgia"/>
                        </a:rPr>
                      </a:br>
                      <a:r>
                        <a:rPr lang="en-US" sz="1100" b="0" i="0" u="none" strike="noStrike" noProof="0">
                          <a:solidFill>
                            <a:srgbClr val="003C71"/>
                          </a:solidFill>
                          <a:latin typeface="Georgia"/>
                        </a:rPr>
                        <a:t>j) Use transition words and phrases within and between paragraphs.</a:t>
                      </a:r>
                    </a:p>
                    <a:p>
                      <a:pPr lvl="0" algn="l">
                        <a:lnSpc>
                          <a:spcPct val="100000"/>
                        </a:lnSpc>
                        <a:spcBef>
                          <a:spcPts val="0"/>
                        </a:spcBef>
                        <a:spcAft>
                          <a:spcPts val="0"/>
                        </a:spcAft>
                        <a:buNone/>
                      </a:pPr>
                      <a:r>
                        <a:rPr lang="en-US" sz="1100" b="0" i="0" u="none" strike="noStrike" noProof="0">
                          <a:solidFill>
                            <a:srgbClr val="003C71"/>
                          </a:solidFill>
                          <a:latin typeface="Georgia"/>
                        </a:rPr>
                        <a:t>k) Develop and modify the central idea, tone, and voice to fit the audience and purpose. </a:t>
                      </a:r>
                      <a:br>
                        <a:rPr lang="en-US" sz="1100" b="0" i="0" u="none" strike="noStrike" noProof="0">
                          <a:solidFill>
                            <a:srgbClr val="003C71"/>
                          </a:solidFill>
                          <a:latin typeface="Georgia"/>
                        </a:rPr>
                      </a:br>
                      <a:r>
                        <a:rPr lang="en-US" sz="1100" b="0" i="0" u="none" strike="noStrike" noProof="0">
                          <a:solidFill>
                            <a:srgbClr val="003C71"/>
                          </a:solidFill>
                          <a:latin typeface="Georgia"/>
                        </a:rPr>
                        <a:t>l) Expand and embed ideas by using modifiers, standard coordination, and subordination in complete sentences. </a:t>
                      </a:r>
                    </a:p>
                    <a:p>
                      <a:pPr lvl="0" algn="l">
                        <a:lnSpc>
                          <a:spcPct val="100000"/>
                        </a:lnSpc>
                        <a:spcBef>
                          <a:spcPts val="0"/>
                        </a:spcBef>
                        <a:spcAft>
                          <a:spcPts val="0"/>
                        </a:spcAft>
                        <a:buNone/>
                      </a:pPr>
                      <a:r>
                        <a:rPr lang="en-US" sz="1100" b="0" i="0" u="none" strike="noStrike" noProof="0">
                          <a:solidFill>
                            <a:srgbClr val="003C71"/>
                          </a:solidFill>
                          <a:latin typeface="Georgia"/>
                        </a:rPr>
                        <a:t>m) Use clauses and phrases for sentence variety. </a:t>
                      </a:r>
                    </a:p>
                    <a:p>
                      <a:pPr lvl="0" algn="l">
                        <a:lnSpc>
                          <a:spcPct val="100000"/>
                        </a:lnSpc>
                        <a:spcBef>
                          <a:spcPts val="0"/>
                        </a:spcBef>
                        <a:spcAft>
                          <a:spcPts val="0"/>
                        </a:spcAft>
                        <a:buNone/>
                      </a:pPr>
                      <a:r>
                        <a:rPr lang="en-US" sz="1100" b="0" i="0" u="none" strike="noStrike" noProof="0">
                          <a:solidFill>
                            <a:srgbClr val="003C71"/>
                          </a:solidFill>
                          <a:latin typeface="Georgia"/>
                        </a:rPr>
                        <a:t>n) Revise writing for clarity of content including specific vocabulary and information.</a:t>
                      </a:r>
                      <a:endParaRPr lang="en-US" sz="1100">
                        <a:solidFill>
                          <a:srgbClr val="003C71"/>
                        </a:solidFill>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highlight>
                            <a:srgbClr val="FFFFFF"/>
                          </a:highlight>
                          <a:latin typeface="Georgia"/>
                        </a:rPr>
                        <a:t>7.W.2 Organization and Composition </a:t>
                      </a:r>
                      <a:br>
                        <a:rPr lang="en-US" sz="1400" b="0" i="0" u="none" strike="noStrike" noProof="0" dirty="0">
                          <a:solidFill>
                            <a:srgbClr val="003C71"/>
                          </a:solidFill>
                          <a:effectLst/>
                          <a:highlight>
                            <a:srgbClr val="FFFFFF"/>
                          </a:highlight>
                          <a:latin typeface="Georgia"/>
                        </a:rPr>
                      </a:br>
                      <a:br>
                        <a:rPr lang="en-US" sz="1400" b="0" i="0" u="none" strike="noStrike" noProof="0" dirty="0">
                          <a:solidFill>
                            <a:srgbClr val="003C71"/>
                          </a:solidFill>
                          <a:effectLst/>
                          <a:highlight>
                            <a:srgbClr val="FFFFFF"/>
                          </a:highlight>
                          <a:latin typeface="Georgia"/>
                        </a:rPr>
                      </a:br>
                      <a:r>
                        <a:rPr lang="en-US" sz="1100" b="0" i="0" u="none" strike="noStrike" noProof="0" dirty="0">
                          <a:effectLst/>
                          <a:highlight>
                            <a:srgbClr val="FFFFFF"/>
                          </a:highlight>
                          <a:latin typeface="Georgia"/>
                        </a:rPr>
                        <a:t>A. Generate and organize ideas using the writing process (planning, drafting, revising, editing) to develop </a:t>
                      </a:r>
                      <a:r>
                        <a:rPr lang="en-US" sz="1100" b="0" i="0" u="none" strike="noStrike" noProof="0" dirty="0" err="1">
                          <a:effectLst/>
                          <a:highlight>
                            <a:srgbClr val="FFFFFF"/>
                          </a:highlight>
                          <a:latin typeface="Georgia"/>
                        </a:rPr>
                        <a:t>multiparagraph</a:t>
                      </a:r>
                      <a:r>
                        <a:rPr lang="en-US" sz="1100" b="0" i="0" u="none" strike="noStrike" noProof="0" dirty="0">
                          <a:effectLst/>
                          <a:highlight>
                            <a:srgbClr val="FFFFFF"/>
                          </a:highlight>
                          <a:latin typeface="Georgia"/>
                        </a:rPr>
                        <a:t> texts. This includes: </a:t>
                      </a:r>
                      <a:br>
                        <a:rPr lang="en-US" dirty="0"/>
                      </a:br>
                      <a:r>
                        <a:rPr lang="en-US" sz="1100" b="0" i="0" u="none" strike="noStrike" noProof="0" dirty="0" err="1">
                          <a:effectLst/>
                          <a:highlight>
                            <a:srgbClr val="FFFFFF"/>
                          </a:highlight>
                          <a:latin typeface="Georgia"/>
                        </a:rPr>
                        <a:t>i</a:t>
                      </a:r>
                      <a:r>
                        <a:rPr lang="en-US" sz="1100" b="0" i="0" u="none" strike="noStrike" noProof="0" dirty="0">
                          <a:effectLst/>
                          <a:highlight>
                            <a:srgbClr val="FFFFFF"/>
                          </a:highlight>
                          <a:latin typeface="Georgia"/>
                        </a:rPr>
                        <a:t>. Composing a thesis statement that states a position or explains the purpose.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ii. Establishing a central idea that aligns with the thesis and maintains an organized structure to fit form and topic.</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iii. Defending conclusions or positions with reasons and precise, relevant evidence (e.g., facts, definitions, details, quotations, and examples).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iv. Using transitions within and between paragraphs to signal shifts in writing and clarify the relationships among ideas and concepts.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v. Developing voice and tone by using language that provides vivid and precise vocabulary to enhance the meaning of the writing.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vi. Expanding and embedding ideas to create sentence variety. </a:t>
                      </a:r>
                      <a:br>
                        <a:rPr lang="en-US" sz="1100" b="0" i="0" u="none" strike="noStrike" noProof="0" dirty="0">
                          <a:effectLst/>
                          <a:highlight>
                            <a:srgbClr val="FFFFFF"/>
                          </a:highlight>
                          <a:latin typeface="Georgia"/>
                        </a:rPr>
                      </a:br>
                      <a:r>
                        <a:rPr lang="en-US" sz="1100" b="0" i="0" u="none" strike="noStrike" noProof="0" dirty="0">
                          <a:effectLst/>
                          <a:highlight>
                            <a:srgbClr val="FFFFFF"/>
                          </a:highlight>
                          <a:latin typeface="Georgia"/>
                        </a:rPr>
                        <a:t>vii. Providing a concluding statement or section.</a:t>
                      </a:r>
                    </a:p>
                    <a:p>
                      <a:pPr lvl="0" algn="l">
                        <a:lnSpc>
                          <a:spcPct val="100000"/>
                        </a:lnSpc>
                        <a:spcBef>
                          <a:spcPts val="0"/>
                        </a:spcBef>
                        <a:spcAft>
                          <a:spcPts val="0"/>
                        </a:spcAft>
                        <a:buNone/>
                      </a:pPr>
                      <a:endParaRPr lang="en-US" sz="1100" b="0" i="0" u="none" strike="noStrike" noProof="0" dirty="0">
                        <a:effectLst/>
                        <a:highlight>
                          <a:srgbClr val="FFFFFF"/>
                        </a:highlight>
                        <a:latin typeface="Georgia"/>
                      </a:endParaRPr>
                    </a:p>
                    <a:p>
                      <a:pPr lvl="0" algn="l">
                        <a:lnSpc>
                          <a:spcPct val="100000"/>
                        </a:lnSpc>
                        <a:spcBef>
                          <a:spcPts val="0"/>
                        </a:spcBef>
                        <a:spcAft>
                          <a:spcPts val="0"/>
                        </a:spcAft>
                        <a:buNone/>
                      </a:pPr>
                      <a:endParaRPr lang="en-US" sz="1100" b="0" i="0" u="none" strike="noStrike" noProof="0" dirty="0">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619" y="4197285"/>
            <a:ext cx="11446479" cy="206210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sz="1600">
              <a:latin typeface="Georgia"/>
              <a:ea typeface="+mn-lt"/>
              <a:cs typeface="+mn-lt"/>
            </a:endParaRPr>
          </a:p>
          <a:p>
            <a:pPr marL="285750" indent="-285750">
              <a:buFont typeface="Arial"/>
              <a:buChar char="•"/>
            </a:pPr>
            <a:r>
              <a:rPr lang="en-US" sz="1600" b="1">
                <a:solidFill>
                  <a:srgbClr val="FFFFFF"/>
                </a:solidFill>
                <a:latin typeface="Georgia"/>
                <a:ea typeface="+mn-lt"/>
                <a:cs typeface="+mn-lt"/>
              </a:rPr>
              <a:t>7.W.2.A – Specifies the steps of the writing process from 2017 7.7</a:t>
            </a:r>
          </a:p>
          <a:p>
            <a:pPr marL="285750" indent="-285750">
              <a:buFont typeface="Arial"/>
              <a:buChar char="•"/>
            </a:pPr>
            <a:r>
              <a:rPr lang="en-US" sz="1600" b="1">
                <a:solidFill>
                  <a:srgbClr val="FFFFFF"/>
                </a:solidFill>
                <a:latin typeface="Georgia"/>
                <a:cs typeface="Calibri"/>
              </a:rPr>
              <a:t>7.W.2.A.i - Aligns and clarifies 2017 7.7g by expanding on thesis statement purpose</a:t>
            </a:r>
          </a:p>
          <a:p>
            <a:pPr marL="285750" indent="-285750">
              <a:buFont typeface="Arial"/>
              <a:buChar char="•"/>
            </a:pPr>
            <a:r>
              <a:rPr lang="en-US" sz="1600" b="1">
                <a:solidFill>
                  <a:srgbClr val="FFFFFF"/>
                </a:solidFill>
                <a:latin typeface="Georgia"/>
                <a:cs typeface="Calibri"/>
              </a:rPr>
              <a:t>7.W.2.A ii- Aligns and clarifies 2017 7.7e and 7.7i to fit the form and topic of the piece</a:t>
            </a:r>
            <a:endParaRPr lang="en-US" sz="1600">
              <a:solidFill>
                <a:srgbClr val="003C71"/>
              </a:solidFill>
              <a:latin typeface="Georgia"/>
              <a:cs typeface="Calibri"/>
            </a:endParaRPr>
          </a:p>
          <a:p>
            <a:pPr marL="285750" indent="-285750">
              <a:buFont typeface="Arial"/>
              <a:buChar char="•"/>
            </a:pPr>
            <a:r>
              <a:rPr lang="en-US" sz="1600" b="1">
                <a:solidFill>
                  <a:srgbClr val="FFFFFF"/>
                </a:solidFill>
                <a:latin typeface="Georgia"/>
                <a:cs typeface="Calibri"/>
              </a:rPr>
              <a:t>7.W.2.A iii – Aligns and clarifies 2017 7.7g &amp; 7.7h by including how to defend conclusions/positions</a:t>
            </a:r>
            <a:endParaRPr lang="en-US" sz="1600">
              <a:solidFill>
                <a:srgbClr val="003C71"/>
              </a:solidFill>
              <a:latin typeface="Georgia"/>
              <a:cs typeface="Calibri"/>
            </a:endParaRPr>
          </a:p>
          <a:p>
            <a:pPr marL="285750" indent="-285750">
              <a:buFont typeface="Arial"/>
              <a:buChar char="•"/>
            </a:pPr>
            <a:r>
              <a:rPr lang="en-US" sz="1600" b="1">
                <a:solidFill>
                  <a:srgbClr val="FFFFFF"/>
                </a:solidFill>
                <a:latin typeface="Georgia"/>
                <a:cs typeface="Calibri"/>
              </a:rPr>
              <a:t>7.W.2.A iv – Aligns and clarifies 2017 7.7j by including how and when to use transition words</a:t>
            </a:r>
            <a:endParaRPr lang="en-US" sz="1600">
              <a:solidFill>
                <a:srgbClr val="003C71"/>
              </a:solidFill>
              <a:latin typeface="Georgia"/>
              <a:cs typeface="Calibri"/>
            </a:endParaRPr>
          </a:p>
          <a:p>
            <a:pPr marL="285750" indent="-285750">
              <a:buFont typeface="Arial"/>
              <a:buChar char="•"/>
            </a:pPr>
            <a:r>
              <a:rPr lang="en-US" sz="1600" b="1">
                <a:solidFill>
                  <a:srgbClr val="FFFFFF"/>
                </a:solidFill>
                <a:latin typeface="Georgia"/>
                <a:cs typeface="Calibri"/>
              </a:rPr>
              <a:t>7.W.2.A v – Aligns and clarifies 2017 7.7k and includes how to develop voice and tone</a:t>
            </a:r>
            <a:endParaRPr lang="en-US" sz="1600">
              <a:solidFill>
                <a:srgbClr val="003C71"/>
              </a:solidFill>
              <a:latin typeface="Georgia"/>
              <a:cs typeface="Calibri"/>
            </a:endParaRPr>
          </a:p>
          <a:p>
            <a:pPr marL="285750" indent="-285750">
              <a:buFont typeface="Arial"/>
              <a:buChar char="•"/>
            </a:pPr>
            <a:r>
              <a:rPr lang="en-US" sz="1600" b="1">
                <a:solidFill>
                  <a:srgbClr val="FFFFFF"/>
                </a:solidFill>
                <a:latin typeface="Georgia"/>
                <a:cs typeface="Calibri"/>
              </a:rPr>
              <a:t>7.W.2.A vi – Aligns with 2017 7.7l and 7.7m to create sentence variety</a:t>
            </a:r>
            <a:endParaRPr lang="en-US">
              <a:latin typeface="Georgia"/>
              <a:cs typeface="Calibri"/>
            </a:endParaRPr>
          </a:p>
        </p:txBody>
      </p:sp>
      <p:pic>
        <p:nvPicPr>
          <p:cNvPr id="2" name="Audio Recording Apr 29, 2024 at 1:42:03 PM">
            <a:hlinkClick r:id="" action="ppaction://media"/>
            <a:extLst>
              <a:ext uri="{FF2B5EF4-FFF2-40B4-BE49-F238E27FC236}">
                <a16:creationId xmlns:a16="http://schemas.microsoft.com/office/drawing/2014/main" id="{5678967C-A404-48C4-0166-5B0847EE45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8545" y="6186557"/>
            <a:ext cx="812800" cy="812800"/>
          </a:xfrm>
          <a:prstGeom prst="rect">
            <a:avLst/>
          </a:prstGeom>
        </p:spPr>
      </p:pic>
    </p:spTree>
    <p:extLst>
      <p:ext uri="{BB962C8B-B14F-4D97-AF65-F5344CB8AC3E}">
        <p14:creationId xmlns:p14="http://schemas.microsoft.com/office/powerpoint/2010/main" val="34446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a:cs typeface="Calibri"/>
            </a:endParaRPr>
          </a:p>
          <a:p>
            <a:r>
              <a:rPr lang="en-US" sz="3200">
                <a:solidFill>
                  <a:srgbClr val="000000"/>
                </a:solidFill>
                <a:latin typeface="Georgia"/>
                <a:cs typeface="Arial"/>
              </a:rPr>
              <a:t>Implementation Timeline</a:t>
            </a:r>
            <a:endParaRPr lang="en-US" sz="3200">
              <a:latin typeface="Georgia"/>
              <a:cs typeface="Calibri"/>
            </a:endParaRPr>
          </a:p>
          <a:p>
            <a:r>
              <a:rPr lang="en-US" sz="3200">
                <a:solidFill>
                  <a:srgbClr val="000000"/>
                </a:solidFill>
                <a:latin typeface="Georgia"/>
                <a:cs typeface="Arial"/>
              </a:rPr>
              <a:t>Resources Currently Available</a:t>
            </a:r>
            <a:endParaRPr lang="en-US" sz="3200">
              <a:latin typeface="Georgia"/>
              <a:cs typeface="Calibri"/>
            </a:endParaRPr>
          </a:p>
          <a:p>
            <a:pPr lvl="1"/>
            <a:r>
              <a:rPr lang="en-US" sz="2800">
                <a:solidFill>
                  <a:srgbClr val="000000"/>
                </a:solidFill>
                <a:latin typeface="Georgia"/>
                <a:cs typeface="Arial"/>
              </a:rPr>
              <a:t>Standards</a:t>
            </a:r>
            <a:endParaRPr lang="en-US" sz="2800">
              <a:latin typeface="Georgia"/>
              <a:cs typeface="Calibri"/>
            </a:endParaRPr>
          </a:p>
          <a:p>
            <a:pPr lvl="1"/>
            <a:r>
              <a:rPr lang="en-US" sz="2800">
                <a:solidFill>
                  <a:srgbClr val="000000"/>
                </a:solidFill>
                <a:latin typeface="Georgia"/>
                <a:cs typeface="Arial"/>
              </a:rPr>
              <a:t>Crosswalk (Summary of Revisions) </a:t>
            </a:r>
            <a:endParaRPr lang="en-US" sz="2800">
              <a:latin typeface="Georgia"/>
              <a:cs typeface="Calibri"/>
            </a:endParaRPr>
          </a:p>
          <a:p>
            <a:r>
              <a:rPr lang="en-US" sz="3200">
                <a:solidFill>
                  <a:srgbClr val="000000"/>
                </a:solidFill>
                <a:latin typeface="Georgia"/>
                <a:cs typeface="Arial"/>
              </a:rPr>
              <a:t>Comparison of 2017 to 2024 Standards</a:t>
            </a:r>
            <a:endParaRPr lang="en-US" sz="3200">
              <a:latin typeface="Georgia"/>
              <a:cs typeface="Calibri"/>
            </a:endParaRPr>
          </a:p>
          <a:p>
            <a:pPr lvl="1"/>
            <a:r>
              <a:rPr lang="en-US" sz="2800">
                <a:solidFill>
                  <a:srgbClr val="000000"/>
                </a:solidFill>
                <a:latin typeface="Georgia"/>
                <a:cs typeface="Arial"/>
              </a:rPr>
              <a:t>Strands </a:t>
            </a:r>
            <a:endParaRPr lang="en-US" sz="2800">
              <a:latin typeface="Georgia"/>
              <a:cs typeface="Calibri"/>
            </a:endParaRPr>
          </a:p>
          <a:p>
            <a:pPr lvl="1"/>
            <a:r>
              <a:rPr lang="en-US" sz="2800">
                <a:solidFill>
                  <a:srgbClr val="000000"/>
                </a:solidFill>
                <a:latin typeface="Georgia"/>
                <a:cs typeface="Arial"/>
              </a:rPr>
              <a:t>Content</a:t>
            </a:r>
            <a:r>
              <a:rPr lang="en-US" sz="2800">
                <a:solidFill>
                  <a:srgbClr val="000000"/>
                </a:solidFill>
                <a:latin typeface="Georgia"/>
                <a:ea typeface="+mn-lt"/>
                <a:cs typeface="Arial"/>
              </a:rPr>
              <a:t> </a:t>
            </a:r>
            <a:endParaRPr lang="en-US" sz="2800">
              <a:latin typeface="Georgia"/>
              <a:cs typeface="Calibri"/>
            </a:endParaRPr>
          </a:p>
          <a:p>
            <a:endParaRPr lang="en-US"/>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Audio Recording Apr 29, 2024 at 11:00:46 AM">
            <a:hlinkClick r:id="" action="ppaction://media"/>
            <a:extLst>
              <a:ext uri="{FF2B5EF4-FFF2-40B4-BE49-F238E27FC236}">
                <a16:creationId xmlns:a16="http://schemas.microsoft.com/office/drawing/2014/main" id="{422FAAD6-ABA0-28D8-407A-BE468698B2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5841" y="6132512"/>
            <a:ext cx="812800" cy="812800"/>
          </a:xfrm>
          <a:prstGeom prst="rect">
            <a:avLst/>
          </a:prstGeom>
        </p:spPr>
      </p:pic>
    </p:spTree>
    <p:extLst>
      <p:ext uri="{BB962C8B-B14F-4D97-AF65-F5344CB8AC3E}">
        <p14:creationId xmlns:p14="http://schemas.microsoft.com/office/powerpoint/2010/main" val="28685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062955720"/>
              </p:ext>
            </p:extLst>
          </p:nvPr>
        </p:nvGraphicFramePr>
        <p:xfrm>
          <a:off x="353391" y="265043"/>
          <a:ext cx="11452079" cy="4861560"/>
        </p:xfrm>
        <a:graphic>
          <a:graphicData uri="http://schemas.openxmlformats.org/drawingml/2006/table">
            <a:tbl>
              <a:tblPr bandRow="1">
                <a:tableStyleId>{5C22544A-7EE6-4342-B048-85BDC9FD1C3A}</a:tableStyleId>
              </a:tblPr>
              <a:tblGrid>
                <a:gridCol w="6039255">
                  <a:extLst>
                    <a:ext uri="{9D8B030D-6E8A-4147-A177-3AD203B41FA5}">
                      <a16:colId xmlns:a16="http://schemas.microsoft.com/office/drawing/2014/main" val="160029111"/>
                    </a:ext>
                  </a:extLst>
                </a:gridCol>
                <a:gridCol w="5412824">
                  <a:extLst>
                    <a:ext uri="{9D8B030D-6E8A-4147-A177-3AD203B41FA5}">
                      <a16:colId xmlns:a16="http://schemas.microsoft.com/office/drawing/2014/main" val="1856314664"/>
                    </a:ext>
                  </a:extLst>
                </a:gridCol>
              </a:tblGrid>
              <a:tr h="322684">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4146495">
                <a:tc>
                  <a:txBody>
                    <a:bodyPr/>
                    <a:lstStyle/>
                    <a:p>
                      <a:pPr lvl="0" algn="l">
                        <a:lnSpc>
                          <a:spcPct val="100000"/>
                        </a:lnSpc>
                        <a:spcBef>
                          <a:spcPts val="0"/>
                        </a:spcBef>
                        <a:spcAft>
                          <a:spcPts val="0"/>
                        </a:spcAft>
                        <a:buNone/>
                      </a:pPr>
                      <a:r>
                        <a:rPr lang="en-US" sz="1400" b="1" i="0" u="none" strike="noStrike" noProof="0">
                          <a:solidFill>
                            <a:schemeClr val="accent1"/>
                          </a:solidFill>
                          <a:latin typeface="Georgia"/>
                        </a:rPr>
                        <a:t>7.7 The student will write in a variety of forms to include narrative, expository, persuasive, and reflective with an emphasis on narrative and reflective writing.</a:t>
                      </a:r>
                      <a:br>
                        <a:rPr lang="en-US" sz="1100" b="1" i="0" u="none" strike="noStrike" noProof="0">
                          <a:solidFill>
                            <a:srgbClr val="003C71"/>
                          </a:solidFill>
                          <a:latin typeface="Georgia"/>
                        </a:rPr>
                      </a:br>
                      <a:br>
                        <a:rPr lang="en-US" sz="1100" b="0" i="0" u="none" strike="noStrike" noProof="0">
                          <a:solidFill>
                            <a:srgbClr val="003C71"/>
                          </a:solidFill>
                          <a:latin typeface="Georgia"/>
                        </a:rPr>
                      </a:br>
                      <a:r>
                        <a:rPr lang="en-US" sz="1100" b="0" i="0" u="none" strike="noStrike" noProof="0">
                          <a:solidFill>
                            <a:srgbClr val="003C71"/>
                          </a:solidFill>
                          <a:latin typeface="Georgia"/>
                        </a:rPr>
                        <a:t>a) Engage in writing as a recursive process. </a:t>
                      </a:r>
                      <a:br>
                        <a:rPr lang="en-US" sz="1100" b="0" i="0" u="none" strike="noStrike" noProof="0">
                          <a:solidFill>
                            <a:srgbClr val="003C71"/>
                          </a:solidFill>
                          <a:latin typeface="Georgia"/>
                        </a:rPr>
                      </a:br>
                      <a:r>
                        <a:rPr lang="en-US" sz="1100" b="0" i="0" u="none" strike="noStrike" noProof="0">
                          <a:solidFill>
                            <a:srgbClr val="003C71"/>
                          </a:solidFill>
                          <a:latin typeface="Georgia"/>
                        </a:rPr>
                        <a:t>b) Choose intended audience and purpose. </a:t>
                      </a:r>
                      <a:br>
                        <a:rPr lang="en-US" sz="1100" b="0" i="0" u="none" strike="noStrike" noProof="0">
                          <a:solidFill>
                            <a:srgbClr val="003C71"/>
                          </a:solidFill>
                          <a:latin typeface="Georgia"/>
                        </a:rPr>
                      </a:br>
                      <a:r>
                        <a:rPr lang="en-US" sz="1100" b="0" i="0" u="none" strike="noStrike" noProof="0">
                          <a:solidFill>
                            <a:srgbClr val="003C71"/>
                          </a:solidFill>
                          <a:latin typeface="Georgia"/>
                        </a:rPr>
                        <a:t>c) Use a variety of prewriting strategies to generate and organize ideas. </a:t>
                      </a:r>
                      <a:br>
                        <a:rPr lang="en-US" sz="1100" b="0" i="0" u="none" strike="noStrike" noProof="0">
                          <a:solidFill>
                            <a:srgbClr val="003C71"/>
                          </a:solidFill>
                          <a:latin typeface="Georgia"/>
                        </a:rPr>
                      </a:br>
                      <a:r>
                        <a:rPr lang="en-US" sz="1100" b="0" i="0" u="none" strike="noStrike" noProof="0">
                          <a:solidFill>
                            <a:srgbClr val="003C71"/>
                          </a:solidFill>
                          <a:latin typeface="Georgia"/>
                        </a:rPr>
                        <a:t>d) Organize writing structure to fit form or topic. </a:t>
                      </a:r>
                      <a:br>
                        <a:rPr lang="en-US" sz="1100" b="0" i="0" u="none" strike="noStrike" noProof="0">
                          <a:solidFill>
                            <a:srgbClr val="003C71"/>
                          </a:solidFill>
                          <a:latin typeface="Georgia"/>
                        </a:rPr>
                      </a:br>
                      <a:r>
                        <a:rPr lang="en-US" sz="1100" b="0" i="0" u="none" strike="noStrike" noProof="0">
                          <a:solidFill>
                            <a:srgbClr val="003C71"/>
                          </a:solidFill>
                          <a:latin typeface="Georgia"/>
                        </a:rPr>
                        <a:t>e) Establish a central idea incorporating evidence, while maintaining an organized structure and a formal style. </a:t>
                      </a:r>
                      <a:br>
                        <a:rPr lang="en-US" sz="1100" b="0" i="0" u="none" strike="noStrike" noProof="0">
                          <a:solidFill>
                            <a:srgbClr val="003C71"/>
                          </a:solidFill>
                          <a:latin typeface="Georgia"/>
                        </a:rPr>
                      </a:br>
                      <a:r>
                        <a:rPr lang="en-US" sz="1100" b="0" i="0" u="none" strike="noStrike" noProof="0">
                          <a:solidFill>
                            <a:srgbClr val="003C71"/>
                          </a:solidFill>
                          <a:latin typeface="Georgia"/>
                        </a:rPr>
                        <a:t>f) Compose a thesis statement for persuasive writing that includes a position. g) Clearly state a position and organize reasons and evidence, using credible sources. </a:t>
                      </a:r>
                      <a:br>
                        <a:rPr lang="en-US" sz="1100" b="0" i="0" u="none" strike="noStrike" noProof="0">
                          <a:solidFill>
                            <a:srgbClr val="003C71"/>
                          </a:solidFill>
                          <a:latin typeface="Georgia"/>
                        </a:rPr>
                      </a:br>
                      <a:r>
                        <a:rPr lang="en-US" sz="1100" b="0" i="0" u="none" strike="noStrike" noProof="0">
                          <a:solidFill>
                            <a:srgbClr val="003C71"/>
                          </a:solidFill>
                          <a:latin typeface="Georgia"/>
                        </a:rPr>
                        <a:t>h) Distinguish between fact and opinion to support a position. </a:t>
                      </a:r>
                      <a:br>
                        <a:rPr lang="en-US" sz="1100" b="0" i="0" u="none" strike="noStrike" noProof="0">
                          <a:solidFill>
                            <a:srgbClr val="003C71"/>
                          </a:solidFill>
                          <a:latin typeface="Georgia"/>
                        </a:rPr>
                      </a:br>
                      <a:r>
                        <a:rPr lang="en-US" sz="1100" b="0" i="0" u="none" strike="noStrike" noProof="0" err="1">
                          <a:solidFill>
                            <a:srgbClr val="003C71"/>
                          </a:solidFill>
                          <a:latin typeface="Georgia"/>
                        </a:rPr>
                        <a:t>i</a:t>
                      </a:r>
                      <a:r>
                        <a:rPr lang="en-US" sz="1100" b="0" i="0" u="none" strike="noStrike" noProof="0">
                          <a:solidFill>
                            <a:srgbClr val="003C71"/>
                          </a:solidFill>
                          <a:latin typeface="Georgia"/>
                        </a:rPr>
                        <a:t>) Write multi-paragraph compositions with elaboration and unity. </a:t>
                      </a:r>
                      <a:br>
                        <a:rPr lang="en-US" sz="1100" b="0" i="0" u="none" strike="noStrike" noProof="0">
                          <a:solidFill>
                            <a:srgbClr val="003C71"/>
                          </a:solidFill>
                          <a:latin typeface="Georgia"/>
                        </a:rPr>
                      </a:br>
                      <a:r>
                        <a:rPr lang="en-US" sz="1100" b="0" i="0" u="none" strike="noStrike" noProof="0">
                          <a:solidFill>
                            <a:srgbClr val="003C71"/>
                          </a:solidFill>
                          <a:latin typeface="Georgia"/>
                        </a:rPr>
                        <a:t>j) Use transition words and phrases within and between paragraphs.</a:t>
                      </a:r>
                    </a:p>
                    <a:p>
                      <a:pPr lvl="0" algn="l">
                        <a:lnSpc>
                          <a:spcPct val="100000"/>
                        </a:lnSpc>
                        <a:spcBef>
                          <a:spcPts val="0"/>
                        </a:spcBef>
                        <a:spcAft>
                          <a:spcPts val="0"/>
                        </a:spcAft>
                        <a:buNone/>
                      </a:pPr>
                      <a:r>
                        <a:rPr lang="en-US" sz="1100" b="0" i="0" u="none" strike="noStrike" noProof="0">
                          <a:solidFill>
                            <a:srgbClr val="003C71"/>
                          </a:solidFill>
                          <a:latin typeface="Georgia"/>
                        </a:rPr>
                        <a:t>k) Develop and modify the central idea, tone, and voice to fit the audience and purpose. </a:t>
                      </a:r>
                      <a:br>
                        <a:rPr lang="en-US" sz="1100" b="0" i="0" u="none" strike="noStrike" noProof="0">
                          <a:solidFill>
                            <a:srgbClr val="003C71"/>
                          </a:solidFill>
                          <a:latin typeface="Georgia"/>
                        </a:rPr>
                      </a:br>
                      <a:r>
                        <a:rPr lang="en-US" sz="1100" b="0" i="0" u="none" strike="noStrike" noProof="0">
                          <a:solidFill>
                            <a:srgbClr val="003C71"/>
                          </a:solidFill>
                          <a:latin typeface="Georgia"/>
                        </a:rPr>
                        <a:t>l) Expand and embed ideas by using modifiers, standard coordination, and subordination in complete sentences. </a:t>
                      </a:r>
                    </a:p>
                    <a:p>
                      <a:pPr lvl="0" algn="l">
                        <a:lnSpc>
                          <a:spcPct val="100000"/>
                        </a:lnSpc>
                        <a:spcBef>
                          <a:spcPts val="0"/>
                        </a:spcBef>
                        <a:spcAft>
                          <a:spcPts val="0"/>
                        </a:spcAft>
                        <a:buNone/>
                      </a:pPr>
                      <a:r>
                        <a:rPr lang="en-US" sz="1100" b="0" i="0" u="none" strike="noStrike" noProof="0">
                          <a:solidFill>
                            <a:srgbClr val="003C71"/>
                          </a:solidFill>
                          <a:latin typeface="Georgia"/>
                        </a:rPr>
                        <a:t>m) Use clauses and phrases for sentence variety. </a:t>
                      </a:r>
                    </a:p>
                    <a:p>
                      <a:pPr lvl="0" algn="l">
                        <a:lnSpc>
                          <a:spcPct val="100000"/>
                        </a:lnSpc>
                        <a:spcBef>
                          <a:spcPts val="0"/>
                        </a:spcBef>
                        <a:spcAft>
                          <a:spcPts val="0"/>
                        </a:spcAft>
                        <a:buNone/>
                      </a:pPr>
                      <a:r>
                        <a:rPr lang="en-US" sz="1100" b="0" i="0" u="none" strike="noStrike" noProof="0">
                          <a:solidFill>
                            <a:srgbClr val="003C71"/>
                          </a:solidFill>
                          <a:latin typeface="Georgia"/>
                        </a:rPr>
                        <a:t>n) Revise writing for clarity of content including specific vocabulary and information.</a:t>
                      </a:r>
                      <a:endParaRPr lang="en-US" sz="1100">
                        <a:solidFill>
                          <a:srgbClr val="003C71"/>
                        </a:solidFill>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sz="110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7.W.3 Usage and Mechanics </a:t>
                      </a:r>
                      <a:br>
                        <a:rPr lang="en-US" sz="1100" b="0" i="0" u="none" strike="noStrike" noProof="0">
                          <a:effectLst/>
                          <a:highlight>
                            <a:srgbClr val="FFFFFF"/>
                          </a:highlight>
                          <a:latin typeface="Georgia"/>
                        </a:rPr>
                      </a:b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A. Revise writing for clarity of content, word choice, sentence variety, and transition among paragraphs.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B. Self-and peer-edit writing for capitalization, spelling, punctuation,</a:t>
                      </a:r>
                      <a:br>
                        <a:rPr lang="en-US" sz="1100">
                          <a:latin typeface="Georgia"/>
                        </a:rPr>
                      </a:br>
                      <a:r>
                        <a:rPr lang="en-US" sz="1100" b="0" i="0" u="none" strike="noStrike" noProof="0">
                          <a:effectLst/>
                          <a:highlight>
                            <a:srgbClr val="FFFFFF"/>
                          </a:highlight>
                          <a:latin typeface="Georgia"/>
                        </a:rPr>
                        <a:t>C. sentence structure, paragraphing, and Standard English (See Language Usage for grade level expectations).</a:t>
                      </a:r>
                      <a:endParaRPr lang="en-US" sz="1100">
                        <a:latin typeface="Georgia"/>
                      </a:endParaRPr>
                    </a:p>
                    <a:p>
                      <a:pPr lvl="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lvl="0" indent="0" algn="l">
                        <a:lnSpc>
                          <a:spcPct val="100000"/>
                        </a:lnSpc>
                        <a:spcBef>
                          <a:spcPts val="0"/>
                        </a:spcBef>
                        <a:spcAft>
                          <a:spcPts val="0"/>
                        </a:spcAft>
                        <a:buClr>
                          <a:srgbClr val="003C71"/>
                        </a:buClr>
                        <a:buNone/>
                      </a:pPr>
                      <a:endParaRPr lang="en-US" sz="110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lvl="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lvl="0" indent="0">
                        <a:spcBef>
                          <a:spcPts val="0"/>
                        </a:spcBef>
                        <a:spcAft>
                          <a:spcPts val="0"/>
                        </a:spcAft>
                        <a:buClr>
                          <a:srgbClr val="003C71"/>
                        </a:buClr>
                        <a:buNone/>
                      </a:pPr>
                      <a:endParaRPr lang="en-US" sz="1100">
                        <a:solidFill>
                          <a:schemeClr val="accent1"/>
                        </a:solidFill>
                        <a:latin typeface="Georgia"/>
                      </a:endParaRPr>
                    </a:p>
                    <a:p>
                      <a:pPr marL="52070" indent="-287020" rtl="0" fontAlgn="t">
                        <a:spcBef>
                          <a:spcPts val="0"/>
                        </a:spcBef>
                        <a:spcAft>
                          <a:spcPts val="0"/>
                        </a:spcAft>
                      </a:pPr>
                      <a:br>
                        <a:rPr lang="en-US" sz="1100">
                          <a:solidFill>
                            <a:srgbClr val="003C71"/>
                          </a:solidFill>
                          <a:effectLst/>
                          <a:highlight>
                            <a:srgbClr val="FFFFFF"/>
                          </a:highlight>
                          <a:latin typeface="Georgia"/>
                        </a:rPr>
                      </a:br>
                      <a:r>
                        <a:rPr lang="en-US" sz="1100" b="1">
                          <a:solidFill>
                            <a:schemeClr val="accent1"/>
                          </a:solidFill>
                          <a:effectLst/>
                          <a:highlight>
                            <a:srgbClr val="FFFFFF"/>
                          </a:highlight>
                          <a:latin typeface="Georgia"/>
                        </a:rPr>
                        <a:t> </a:t>
                      </a:r>
                      <a:endParaRPr lang="en-US" sz="110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71411" y="4687677"/>
            <a:ext cx="11446479" cy="110799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sz="1600">
              <a:latin typeface="Georgia"/>
              <a:ea typeface="+mn-lt"/>
              <a:cs typeface="+mn-lt"/>
            </a:endParaRPr>
          </a:p>
          <a:p>
            <a:pPr marL="285750" indent="-285750">
              <a:buFont typeface="Arial"/>
              <a:buChar char="•"/>
            </a:pPr>
            <a:r>
              <a:rPr lang="en-US" sz="1600" b="1">
                <a:solidFill>
                  <a:srgbClr val="FFFFFF"/>
                </a:solidFill>
                <a:latin typeface="Georgia"/>
                <a:ea typeface="+mn-lt"/>
                <a:cs typeface="+mn-lt"/>
              </a:rPr>
              <a:t>7.W.</a:t>
            </a:r>
            <a:r>
              <a:rPr lang="en-US" sz="1600" b="1">
                <a:solidFill>
                  <a:srgbClr val="FFFFFF"/>
                </a:solidFill>
                <a:latin typeface="Georgia"/>
                <a:cs typeface="Calibri"/>
              </a:rPr>
              <a:t>3.A – Aligns with 2017 7.7n</a:t>
            </a:r>
            <a:endParaRPr lang="en-US" sz="1600" b="1">
              <a:latin typeface="Georgia"/>
              <a:cs typeface="Calibri"/>
            </a:endParaRPr>
          </a:p>
          <a:p>
            <a:pPr marL="285750" indent="-285750">
              <a:buFont typeface="Arial"/>
              <a:buChar char="•"/>
            </a:pPr>
            <a:r>
              <a:rPr lang="en-US" sz="1600" b="1">
                <a:solidFill>
                  <a:srgbClr val="FFFFFF"/>
                </a:solidFill>
                <a:latin typeface="Georgia"/>
                <a:cs typeface="Calibri"/>
              </a:rPr>
              <a:t>7.W.3.B – Expands 2017 7.7n to specifically use self- and peer-editing as part of the revision process</a:t>
            </a:r>
          </a:p>
          <a:p>
            <a:endParaRPr lang="en-US">
              <a:cs typeface="Calibri"/>
            </a:endParaRPr>
          </a:p>
        </p:txBody>
      </p:sp>
      <p:pic>
        <p:nvPicPr>
          <p:cNvPr id="2" name="Audio Recording Apr 29, 2024 at 1:47:39 PM">
            <a:hlinkClick r:id="" action="ppaction://media"/>
            <a:extLst>
              <a:ext uri="{FF2B5EF4-FFF2-40B4-BE49-F238E27FC236}">
                <a16:creationId xmlns:a16="http://schemas.microsoft.com/office/drawing/2014/main" id="{AE1FB23B-974B-46EB-16D0-97096B6BF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32512"/>
            <a:ext cx="812800" cy="812800"/>
          </a:xfrm>
          <a:prstGeom prst="rect">
            <a:avLst/>
          </a:prstGeom>
        </p:spPr>
      </p:pic>
    </p:spTree>
    <p:extLst>
      <p:ext uri="{BB962C8B-B14F-4D97-AF65-F5344CB8AC3E}">
        <p14:creationId xmlns:p14="http://schemas.microsoft.com/office/powerpoint/2010/main" val="390992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31</a:t>
            </a:fld>
            <a:endParaRPr lang="en-US"/>
          </a:p>
        </p:txBody>
      </p:sp>
      <p:pic>
        <p:nvPicPr>
          <p:cNvPr id="3" name="Audio Recording Apr 29, 2024 at 1:49:17 PM">
            <a:hlinkClick r:id="" action="ppaction://media"/>
            <a:extLst>
              <a:ext uri="{FF2B5EF4-FFF2-40B4-BE49-F238E27FC236}">
                <a16:creationId xmlns:a16="http://schemas.microsoft.com/office/drawing/2014/main" id="{E0F00050-71E9-16E3-40B0-8BE12674B4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450" y="6132512"/>
            <a:ext cx="812800" cy="812800"/>
          </a:xfrm>
          <a:prstGeom prst="rect">
            <a:avLst/>
          </a:prstGeom>
        </p:spPr>
      </p:pic>
    </p:spTree>
    <p:extLst>
      <p:ext uri="{BB962C8B-B14F-4D97-AF65-F5344CB8AC3E}">
        <p14:creationId xmlns:p14="http://schemas.microsoft.com/office/powerpoint/2010/main" val="401143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20301313"/>
              </p:ext>
            </p:extLst>
          </p:nvPr>
        </p:nvGraphicFramePr>
        <p:xfrm>
          <a:off x="353391" y="265043"/>
          <a:ext cx="11452080" cy="6065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22722">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669160">
                <a:tc>
                  <a:txBody>
                    <a:bodyPr/>
                    <a:lstStyle/>
                    <a:p>
                      <a:pPr lvl="0" algn="l">
                        <a:lnSpc>
                          <a:spcPct val="100000"/>
                        </a:lnSpc>
                        <a:spcBef>
                          <a:spcPts val="0"/>
                        </a:spcBef>
                        <a:spcAft>
                          <a:spcPts val="0"/>
                        </a:spcAft>
                        <a:buNone/>
                      </a:pPr>
                      <a:r>
                        <a:rPr lang="en-US" sz="1400" b="1" i="0" u="none" strike="noStrike" noProof="0">
                          <a:latin typeface="Georgia"/>
                        </a:rPr>
                        <a:t>7.8 The student will self- and peer-edit writing for capitalization, punctuation, spelling, sentence structure, paragraphing, and Standard English. </a:t>
                      </a:r>
                      <a:br>
                        <a:rPr lang="en-US" sz="1100" b="0" i="0" u="none" strike="noStrike" noProof="0">
                          <a:latin typeface="Georgia"/>
                        </a:rPr>
                      </a:br>
                      <a:br>
                        <a:rPr lang="en-US" sz="1100" b="0" i="0" u="none" strike="noStrike" noProof="0">
                          <a:latin typeface="Georgia"/>
                        </a:rPr>
                      </a:br>
                      <a:r>
                        <a:rPr lang="en-US" sz="1100" b="0" i="0" u="none" strike="noStrike" noProof="0">
                          <a:latin typeface="Georgia"/>
                        </a:rPr>
                        <a:t>a) Choose appropriate adjectives and adverbs to enhance writing. </a:t>
                      </a:r>
                      <a:br>
                        <a:rPr lang="en-US" sz="1100" b="0" i="0" u="none" strike="noStrike" noProof="0">
                          <a:latin typeface="Georgia"/>
                        </a:rPr>
                      </a:br>
                      <a:r>
                        <a:rPr lang="en-US" sz="1100" b="0" i="0" u="none" strike="noStrike" noProof="0">
                          <a:latin typeface="Georgia"/>
                        </a:rPr>
                        <a:t>b) Use pronoun-antecedent agreement to include indefinite pronouns. </a:t>
                      </a:r>
                      <a:br>
                        <a:rPr lang="en-US" sz="1100" b="0" i="0" u="none" strike="noStrike" noProof="0">
                          <a:latin typeface="Georgia"/>
                        </a:rPr>
                      </a:br>
                      <a:r>
                        <a:rPr lang="en-US" sz="1100" b="0" i="0" u="none" strike="noStrike" noProof="0">
                          <a:latin typeface="Georgia"/>
                        </a:rPr>
                        <a:t>c) Use subject-verb agreement with intervening phrases and clauses. </a:t>
                      </a:r>
                      <a:br>
                        <a:rPr lang="en-US" sz="1100" b="0" i="0" u="none" strike="noStrike" noProof="0">
                          <a:latin typeface="Georgia"/>
                        </a:rPr>
                      </a:br>
                      <a:r>
                        <a:rPr lang="en-US" sz="1100" b="0" i="0" u="none" strike="noStrike" noProof="0">
                          <a:latin typeface="Georgia"/>
                        </a:rPr>
                        <a:t>d) Edit for verb tense consistency and point of view. </a:t>
                      </a:r>
                      <a:br>
                        <a:rPr lang="en-US" sz="1100" b="0" i="0" u="none" strike="noStrike" noProof="0">
                          <a:latin typeface="Georgia"/>
                        </a:rPr>
                      </a:br>
                      <a:r>
                        <a:rPr lang="en-US" sz="1100" b="0" i="0" u="none" strike="noStrike" noProof="0">
                          <a:latin typeface="Georgia"/>
                        </a:rPr>
                        <a:t>e) Use quotation marks with dialogue and direct quotations. </a:t>
                      </a:r>
                      <a:br>
                        <a:rPr lang="en-US" sz="1100" b="0" i="0" u="none" strike="noStrike" noProof="0">
                          <a:latin typeface="Georgia"/>
                        </a:rPr>
                      </a:br>
                      <a:r>
                        <a:rPr lang="en-US" sz="1100" b="0" i="0" u="none" strike="noStrike" noProof="0">
                          <a:latin typeface="Georgia"/>
                        </a:rPr>
                        <a:t>f) Use correct spelling for commonly used words</a:t>
                      </a:r>
                      <a:br>
                        <a:rPr lang="en-US" sz="1100" b="0" i="0" u="none" strike="noStrike" noProof="0"/>
                      </a:br>
                      <a:br>
                        <a:rPr lang="en-US" sz="1100" b="0" i="0" u="none" strike="noStrike" noProof="0">
                          <a:solidFill>
                            <a:srgbClr val="000000"/>
                          </a:solidFill>
                          <a:latin typeface="Georgia"/>
                        </a:rPr>
                      </a:br>
                      <a:endParaRPr lang="en-US" sz="1100" b="0" i="0" u="none" strike="noStrike" noProof="0">
                        <a:solidFill>
                          <a:srgbClr val="000000"/>
                        </a:solidFill>
                        <a:latin typeface="Georgia"/>
                      </a:endParaRPr>
                    </a:p>
                    <a:p>
                      <a:pPr lvl="0" algn="l">
                        <a:lnSpc>
                          <a:spcPct val="100000"/>
                        </a:lnSpc>
                        <a:spcBef>
                          <a:spcPts val="0"/>
                        </a:spcBef>
                        <a:spcAft>
                          <a:spcPts val="0"/>
                        </a:spcAft>
                        <a:buNone/>
                      </a:pPr>
                      <a:endParaRPr lang="en-US">
                        <a:solidFill>
                          <a:schemeClr val="accent1"/>
                        </a:solidFill>
                        <a:latin typeface="Georgia"/>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7.LU The student will use the conventions of Standard English when speaking and writing, differentiating between contexts that call for formal English and situations where informal discourse is more appropriate. </a:t>
                      </a:r>
                      <a:br>
                        <a:rPr lang="en-US" sz="1400" b="1"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400" b="1" i="0" u="none" strike="noStrike" noProof="0">
                          <a:solidFill>
                            <a:schemeClr val="accent1"/>
                          </a:solidFill>
                          <a:effectLst/>
                          <a:highlight>
                            <a:srgbClr val="FFFFFF"/>
                          </a:highlight>
                          <a:latin typeface="Georgia"/>
                        </a:rPr>
                        <a:t>7.LU.1 Grammar </a:t>
                      </a:r>
                      <a:br>
                        <a:rPr lang="en-US" sz="1400" b="0" i="0" u="none" strike="noStrike" noProof="0">
                          <a:solidFill>
                            <a:srgbClr val="003C71"/>
                          </a:solidFill>
                          <a:effectLst/>
                          <a:highlight>
                            <a:srgbClr val="FFFFFF"/>
                          </a:highlight>
                          <a:latin typeface="Georgia"/>
                        </a:rPr>
                      </a:b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Construct simple, compound, complex, and compound-complex sentences to communicate ideas clearly and add variety to writing.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B. Recognize and use pronoun-antecedent agreement, including indefinite, reflexive, and relative pronouns, when speaking and writing.</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C. Use specific adjectives and adverbs to enhance speech and writing.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D. Arrange phrases and clauses within a sentence to improve meaning, reader/listener interest, and style in writing.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E. Maintain consistent verb tense across paragraphs in writing.</a:t>
                      </a:r>
                      <a:endParaRPr lang="en-US" sz="1100">
                        <a:latin typeface="Georgia"/>
                      </a:endParaRPr>
                    </a:p>
                    <a:p>
                      <a:pPr lvl="0" indent="0" algn="l">
                        <a:lnSpc>
                          <a:spcPct val="100000"/>
                        </a:lnSpc>
                        <a:spcBef>
                          <a:spcPts val="0"/>
                        </a:spcBef>
                        <a:spcAft>
                          <a:spcPts val="0"/>
                        </a:spcAft>
                        <a:buClr>
                          <a:srgbClr val="003C71"/>
                        </a:buClr>
                        <a:buNone/>
                      </a:pPr>
                      <a:endParaRPr lang="en-US" sz="1100">
                        <a:latin typeface="Georgia"/>
                      </a:endParaRPr>
                    </a:p>
                    <a:p>
                      <a:pPr lvl="0" algn="l">
                        <a:lnSpc>
                          <a:spcPct val="100000"/>
                        </a:lnSpc>
                        <a:spcBef>
                          <a:spcPts val="0"/>
                        </a:spcBef>
                        <a:spcAft>
                          <a:spcPts val="0"/>
                        </a:spcAft>
                        <a:buClr>
                          <a:srgbClr val="003C71"/>
                        </a:buClr>
                        <a:buAutoNum type="alphaUcPeriod"/>
                      </a:pPr>
                      <a:endParaRPr lang="en-US" sz="1100">
                        <a:solidFill>
                          <a:schemeClr val="accent1"/>
                        </a:solidFill>
                        <a:latin typeface="Georgia"/>
                      </a:endParaRPr>
                    </a:p>
                    <a:p>
                      <a:pPr lvl="0" indent="0" algn="l">
                        <a:lnSpc>
                          <a:spcPct val="100000"/>
                        </a:lnSpc>
                        <a:spcBef>
                          <a:spcPts val="0"/>
                        </a:spcBef>
                        <a:spcAft>
                          <a:spcPts val="0"/>
                        </a:spcAft>
                        <a:buClr>
                          <a:srgbClr val="003C71"/>
                        </a:buClr>
                        <a:buNone/>
                      </a:pPr>
                      <a:br>
                        <a:rPr lang="en-US" sz="1100">
                          <a:solidFill>
                            <a:srgbClr val="003C71"/>
                          </a:solidFill>
                          <a:effectLst/>
                          <a:highlight>
                            <a:srgbClr val="FFFFFF"/>
                          </a:highlight>
                          <a:latin typeface="Georgia"/>
                        </a:rPr>
                      </a:br>
                      <a:r>
                        <a:rPr lang="en-US" sz="1100" b="1">
                          <a:solidFill>
                            <a:schemeClr val="accent1"/>
                          </a:solidFill>
                          <a:effectLst/>
                          <a:highlight>
                            <a:srgbClr val="FFFFFF"/>
                          </a:highlight>
                          <a:latin typeface="Georgia"/>
                        </a:rPr>
                        <a:t> </a:t>
                      </a:r>
                      <a:endParaRPr lang="en-US" sz="110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72348" y="4010259"/>
            <a:ext cx="11446628" cy="233910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sz="1600">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7.LU.1.A - Aligns with 2017 7.7n to specifically identify types of sentences  </a:t>
            </a:r>
            <a:endParaRPr lang="en-US" sz="1600">
              <a:latin typeface="Georgia"/>
              <a:cs typeface="Calibri"/>
            </a:endParaRPr>
          </a:p>
          <a:p>
            <a:pPr marL="285750" indent="-285750">
              <a:buFont typeface="Arial"/>
              <a:buChar char="•"/>
            </a:pPr>
            <a:r>
              <a:rPr lang="en-US" sz="1600" b="1">
                <a:solidFill>
                  <a:srgbClr val="FFFFFF"/>
                </a:solidFill>
                <a:latin typeface="Georgia"/>
                <a:ea typeface="+mn-lt"/>
                <a:cs typeface="+mn-lt"/>
              </a:rPr>
              <a:t>7.LU.1.B – Aligns with 2017 7.8b to specifically identify types of pronouns to ensure pronoun-antecedent agreement</a:t>
            </a:r>
            <a:endParaRPr lang="en-US" sz="1600">
              <a:latin typeface="Georgia"/>
              <a:ea typeface="+mn-lt"/>
              <a:cs typeface="+mn-lt"/>
            </a:endParaRPr>
          </a:p>
          <a:p>
            <a:pPr marL="285750" indent="-285750">
              <a:buFont typeface="Arial"/>
              <a:buChar char="•"/>
            </a:pPr>
            <a:r>
              <a:rPr lang="en-US" sz="1600" b="1">
                <a:solidFill>
                  <a:srgbClr val="FFFFFF"/>
                </a:solidFill>
                <a:latin typeface="Georgia"/>
                <a:ea typeface="+mn-lt"/>
                <a:cs typeface="+mn-lt"/>
              </a:rPr>
              <a:t>7.LU.1.C- Aligns with 2017 7.8a to specify how adverbs can modify verbs</a:t>
            </a:r>
            <a:endParaRPr lang="en-US" sz="1600">
              <a:solidFill>
                <a:srgbClr val="003C71"/>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7.LU.1.D - Uses and arranges phrases and clauses to improve writing in various ways and applies appropriate subject-verb agreement</a:t>
            </a:r>
            <a:endParaRPr lang="en-US" sz="1600" b="1">
              <a:solidFill>
                <a:srgbClr val="003C71"/>
              </a:solidFill>
              <a:latin typeface="Georgia"/>
              <a:ea typeface="+mn-lt"/>
              <a:cs typeface="+mn-lt"/>
            </a:endParaRPr>
          </a:p>
          <a:p>
            <a:pPr marL="285750" indent="-285750">
              <a:buFont typeface="Arial"/>
              <a:buChar char="•"/>
            </a:pPr>
            <a:r>
              <a:rPr lang="en-US" sz="1600" b="1">
                <a:solidFill>
                  <a:srgbClr val="FFFFFF"/>
                </a:solidFill>
                <a:latin typeface="Georgia"/>
                <a:cs typeface="Calibri"/>
              </a:rPr>
              <a:t>7.LU.1.E - Aligns with 2017 6.8e to specify the types of confusing verbs to use correctly </a:t>
            </a:r>
          </a:p>
          <a:p>
            <a:pPr>
              <a:buFont typeface="Arial,Sans-Serif"/>
              <a:buChar char="•"/>
            </a:pPr>
            <a:endParaRPr lang="en-US">
              <a:solidFill>
                <a:srgbClr val="003C71"/>
              </a:solidFill>
              <a:cs typeface="Calibri"/>
            </a:endParaRPr>
          </a:p>
        </p:txBody>
      </p:sp>
      <p:pic>
        <p:nvPicPr>
          <p:cNvPr id="2" name="Audio Recording Apr 29, 2024 at 1:50:34 PM">
            <a:hlinkClick r:id="" action="ppaction://media"/>
            <a:extLst>
              <a:ext uri="{FF2B5EF4-FFF2-40B4-BE49-F238E27FC236}">
                <a16:creationId xmlns:a16="http://schemas.microsoft.com/office/drawing/2014/main" id="{A1E8514C-8D54-A328-FC9C-48618441D1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071" y="6186557"/>
            <a:ext cx="812800" cy="812800"/>
          </a:xfrm>
          <a:prstGeom prst="rect">
            <a:avLst/>
          </a:prstGeom>
        </p:spPr>
      </p:pic>
    </p:spTree>
    <p:extLst>
      <p:ext uri="{BB962C8B-B14F-4D97-AF65-F5344CB8AC3E}">
        <p14:creationId xmlns:p14="http://schemas.microsoft.com/office/powerpoint/2010/main" val="18966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884121077"/>
              </p:ext>
            </p:extLst>
          </p:nvPr>
        </p:nvGraphicFramePr>
        <p:xfrm>
          <a:off x="353391" y="265043"/>
          <a:ext cx="11452080" cy="3886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solidFill>
                            <a:srgbClr val="003C71"/>
                          </a:solidFill>
                          <a:latin typeface="Georgia"/>
                        </a:rPr>
                        <a:t>7.8 The student will self- and peer-edit writing for capitalization, punctuation, spelling, sentence structure, paragraphing, and Standard English. </a:t>
                      </a:r>
                      <a:br>
                        <a:rPr lang="en-US" sz="1400" b="1" i="0" u="none" strike="noStrike" noProof="0">
                          <a:solidFill>
                            <a:srgbClr val="003C71"/>
                          </a:solidFill>
                          <a:latin typeface="Georgia"/>
                        </a:rPr>
                      </a:br>
                      <a:br>
                        <a:rPr lang="en-US" sz="1400" b="0" i="0" u="none" strike="noStrike" noProof="0">
                          <a:solidFill>
                            <a:srgbClr val="003C71"/>
                          </a:solidFill>
                          <a:latin typeface="Georgia"/>
                        </a:rPr>
                      </a:br>
                      <a:r>
                        <a:rPr lang="en-US" sz="1100" b="0" i="0" u="none" strike="noStrike" noProof="0">
                          <a:latin typeface="Georgia"/>
                        </a:rPr>
                        <a:t>a) Choose appropriate adjectives and adverbs to enhance writing.</a:t>
                      </a:r>
                      <a:br>
                        <a:rPr lang="en-US" sz="1100" b="0" i="0" u="none" strike="noStrike" noProof="0">
                          <a:latin typeface="Georgia"/>
                        </a:rPr>
                      </a:br>
                      <a:r>
                        <a:rPr lang="en-US" sz="1100" b="0" i="0" u="none" strike="noStrike" noProof="0">
                          <a:latin typeface="Georgia"/>
                        </a:rPr>
                        <a:t>b) Use pronoun-antecedent agreement to include indefinite pronouns.</a:t>
                      </a:r>
                      <a:br>
                        <a:rPr lang="en-US" sz="1100" b="0" i="0" u="none" strike="noStrike" noProof="0">
                          <a:latin typeface="Georgia"/>
                        </a:rPr>
                      </a:br>
                      <a:r>
                        <a:rPr lang="en-US" sz="1100" b="0" i="0" u="none" strike="noStrike" noProof="0">
                          <a:latin typeface="Georgia"/>
                        </a:rPr>
                        <a:t>c) Use subject-verb agreement with intervening phrases and clauses. </a:t>
                      </a:r>
                      <a:br>
                        <a:rPr lang="en-US" sz="1100" b="0" i="0" u="none" strike="noStrike" noProof="0">
                          <a:latin typeface="Georgia"/>
                        </a:rPr>
                      </a:br>
                      <a:r>
                        <a:rPr lang="en-US" sz="1100" b="0" i="0" u="none" strike="noStrike" noProof="0">
                          <a:latin typeface="Georgia"/>
                        </a:rPr>
                        <a:t>d) Edit for verb tense consistency and point of view. </a:t>
                      </a:r>
                      <a:br>
                        <a:rPr lang="en-US" sz="1100" b="0" i="0" u="none" strike="noStrike" noProof="0">
                          <a:latin typeface="Georgia"/>
                        </a:rPr>
                      </a:br>
                      <a:r>
                        <a:rPr lang="en-US" sz="1100" b="0" i="0" u="none" strike="noStrike" noProof="0">
                          <a:latin typeface="Georgia"/>
                        </a:rPr>
                        <a:t>e) Use quotation marks with dialogue and direct quotations. </a:t>
                      </a:r>
                      <a:br>
                        <a:rPr lang="en-US" sz="1100" b="0" i="0" u="none" strike="noStrike" noProof="0">
                          <a:latin typeface="Georgia"/>
                        </a:rPr>
                      </a:br>
                      <a:r>
                        <a:rPr lang="en-US" sz="1100" b="0" i="0" u="none" strike="noStrike" noProof="0">
                          <a:latin typeface="Georgia"/>
                        </a:rPr>
                        <a:t>f) Use correct spelling for commonly used words.</a:t>
                      </a:r>
                      <a:br>
                        <a:rPr lang="en-US" sz="1100" b="0" i="0" u="none" strike="noStrike" noProof="0">
                          <a:solidFill>
                            <a:srgbClr val="000000"/>
                          </a:solidFill>
                          <a:latin typeface="Georgia"/>
                        </a:rPr>
                      </a:br>
                      <a:br>
                        <a:rPr lang="en-US" sz="1100" b="0" i="0" u="none" strike="noStrike" noProof="0">
                          <a:solidFill>
                            <a:srgbClr val="000000"/>
                          </a:solidFill>
                          <a:latin typeface="Georgia"/>
                        </a:rPr>
                      </a:br>
                      <a:endParaRPr lang="en-US" sz="1100" b="0" i="0" u="none" strike="noStrike" noProof="0">
                        <a:solidFill>
                          <a:srgbClr val="000000"/>
                        </a:solidFill>
                        <a:latin typeface="Georgia"/>
                      </a:endParaRPr>
                    </a:p>
                    <a:p>
                      <a:pPr lvl="0" algn="l">
                        <a:lnSpc>
                          <a:spcPct val="100000"/>
                        </a:lnSpc>
                        <a:spcBef>
                          <a:spcPts val="0"/>
                        </a:spcBef>
                        <a:spcAft>
                          <a:spcPts val="0"/>
                        </a:spcAft>
                        <a:buNone/>
                      </a:pPr>
                      <a:endParaRPr lang="en-US" sz="1400">
                        <a:solidFill>
                          <a:schemeClr val="accent1"/>
                        </a:solidFill>
                        <a:latin typeface="Georgia"/>
                      </a:endParaRPr>
                    </a:p>
                    <a:p>
                      <a:pPr lvl="0" algn="l">
                        <a:lnSpc>
                          <a:spcPct val="100000"/>
                        </a:lnSpc>
                        <a:spcBef>
                          <a:spcPts val="0"/>
                        </a:spcBef>
                        <a:spcAft>
                          <a:spcPts val="0"/>
                        </a:spcAft>
                        <a:buNone/>
                      </a:pPr>
                      <a:br>
                        <a:rPr lang="en-US"/>
                      </a:br>
                      <a:endParaRPr lang="en-US" sz="1100" b="0" i="0" u="none" strike="noStrike" noProof="0">
                        <a:solidFill>
                          <a:srgbClr val="000000"/>
                        </a:solidFill>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7.LU.2 Mechanics</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effectLst/>
                          <a:highlight>
                            <a:srgbClr val="FFFFFF"/>
                          </a:highlight>
                          <a:latin typeface="Georgia"/>
                        </a:rPr>
                        <a:t>A. Construct complete sentence with appropriate punctuation, avoiding comma splices and run-ons in writing.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B. Use and punctuate dialogue and direct quotations appropriately in writing.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C. Recognize and consistently spell frequently used words accurately.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D. Consult reference materials to check and correct spelling.</a:t>
                      </a:r>
                    </a:p>
                    <a:p>
                      <a:pPr lvl="0" algn="l">
                        <a:lnSpc>
                          <a:spcPct val="100000"/>
                        </a:lnSpc>
                        <a:spcBef>
                          <a:spcPts val="0"/>
                        </a:spcBef>
                        <a:spcAft>
                          <a:spcPts val="0"/>
                        </a:spcAft>
                        <a:buClr>
                          <a:srgbClr val="003C71"/>
                        </a:buClr>
                        <a:buAutoNum type="alphaUcPeriod"/>
                      </a:pPr>
                      <a:endParaRPr lang="en-US">
                        <a:solidFill>
                          <a:schemeClr val="accent1"/>
                        </a:solidFill>
                        <a:latin typeface="Georgia"/>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a:solidFill>
                            <a:srgbClr val="003C71"/>
                          </a:solidFill>
                          <a:effectLst/>
                          <a:highlight>
                            <a:srgbClr val="FFFFFF"/>
                          </a:highlight>
                          <a:latin typeface="Georgia"/>
                        </a:rPr>
                      </a:br>
                      <a:r>
                        <a:rPr lang="en-US" sz="1400" b="1">
                          <a:solidFill>
                            <a:schemeClr val="accent1"/>
                          </a:solidFill>
                          <a:effectLst/>
                          <a:highlight>
                            <a:srgbClr val="FFFFFF"/>
                          </a:highlight>
                          <a:latin typeface="Georgia"/>
                        </a:rPr>
                        <a:t> </a:t>
                      </a: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57211" cy="181588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sz="1600">
              <a:latin typeface="Georgia"/>
              <a:ea typeface="+mn-lt"/>
              <a:cs typeface="+mn-lt"/>
            </a:endParaRPr>
          </a:p>
          <a:p>
            <a:pPr marL="285750" indent="-285750">
              <a:buFont typeface="Arial"/>
              <a:buChar char="•"/>
            </a:pPr>
            <a:r>
              <a:rPr lang="en-US" sz="1600" b="1">
                <a:solidFill>
                  <a:srgbClr val="FFFFFF"/>
                </a:solidFill>
                <a:latin typeface="Georgia"/>
                <a:ea typeface="+mn-lt"/>
                <a:cs typeface="+mn-lt"/>
              </a:rPr>
              <a:t>7.LU.2.B – Aligns with 2017 7.8e</a:t>
            </a:r>
            <a:endParaRPr lang="en-US" sz="1600">
              <a:latin typeface="Georgia"/>
              <a:ea typeface="+mn-lt"/>
              <a:cs typeface="+mn-lt"/>
            </a:endParaRPr>
          </a:p>
          <a:p>
            <a:pPr marL="285750" indent="-285750">
              <a:buFont typeface="Arial"/>
              <a:buChar char="•"/>
            </a:pPr>
            <a:r>
              <a:rPr lang="en-US" sz="1600" b="1">
                <a:solidFill>
                  <a:srgbClr val="FFFFFF"/>
                </a:solidFill>
                <a:latin typeface="Georgia"/>
                <a:ea typeface="+mn-lt"/>
                <a:cs typeface="+mn-lt"/>
              </a:rPr>
              <a:t>7.LU.2.C – Aligns with 2017 7.8f</a:t>
            </a:r>
            <a:endParaRPr lang="en-US" sz="1600" b="1">
              <a:latin typeface="Georgia"/>
              <a:ea typeface="+mn-lt"/>
              <a:cs typeface="+mn-lt"/>
            </a:endParaRPr>
          </a:p>
          <a:p>
            <a:pPr marL="285750" indent="-285750">
              <a:buFont typeface="Arial"/>
              <a:buChar char="•"/>
            </a:pPr>
            <a:r>
              <a:rPr lang="en-US" sz="1600" b="1">
                <a:solidFill>
                  <a:srgbClr val="FFFFFF"/>
                </a:solidFill>
                <a:latin typeface="Georgia"/>
                <a:cs typeface="Calibri"/>
              </a:rPr>
              <a:t>7.LU.2.D – Aligns with 2017 7.8f to include using reference materials to check spelling </a:t>
            </a:r>
          </a:p>
          <a:p>
            <a:pPr>
              <a:buFont typeface="Arial,Sans-Serif"/>
              <a:buChar char="•"/>
            </a:pPr>
            <a:endParaRPr lang="en-US" sz="1600">
              <a:latin typeface="Georgia"/>
            </a:endParaRPr>
          </a:p>
          <a:p>
            <a:pPr>
              <a:buFont typeface="Arial,Sans-Serif"/>
              <a:buChar char="•"/>
            </a:pPr>
            <a:endParaRPr lang="en-US" sz="1600">
              <a:latin typeface="Georgia"/>
              <a:cs typeface="Calibri"/>
            </a:endParaRPr>
          </a:p>
          <a:p>
            <a:pPr>
              <a:buFont typeface="Arial,Sans-Serif"/>
              <a:buChar char="•"/>
            </a:pPr>
            <a:endParaRPr lang="en-US" sz="1600">
              <a:latin typeface="Georgia"/>
              <a:cs typeface="Calibri"/>
            </a:endParaRPr>
          </a:p>
        </p:txBody>
      </p:sp>
      <p:pic>
        <p:nvPicPr>
          <p:cNvPr id="2" name="Audio Recording Apr 29, 2024 at 1:51:15 PM">
            <a:hlinkClick r:id="" action="ppaction://media"/>
            <a:extLst>
              <a:ext uri="{FF2B5EF4-FFF2-40B4-BE49-F238E27FC236}">
                <a16:creationId xmlns:a16="http://schemas.microsoft.com/office/drawing/2014/main" id="{1F37B062-0C42-5974-0411-B1EB0860D9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379514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34</a:t>
            </a:fld>
            <a:endParaRPr lang="en-US"/>
          </a:p>
        </p:txBody>
      </p:sp>
      <p:pic>
        <p:nvPicPr>
          <p:cNvPr id="3" name="Audio Recording Apr 29, 2024 at 1:52:22 PM">
            <a:hlinkClick r:id="" action="ppaction://media"/>
            <a:extLst>
              <a:ext uri="{FF2B5EF4-FFF2-40B4-BE49-F238E27FC236}">
                <a16:creationId xmlns:a16="http://schemas.microsoft.com/office/drawing/2014/main" id="{A1EE0D0F-D194-184B-8EF9-AAC5EAAADE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22378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533885001"/>
              </p:ext>
            </p:extLst>
          </p:nvPr>
        </p:nvGraphicFramePr>
        <p:xfrm>
          <a:off x="353391" y="265043"/>
          <a:ext cx="11452080" cy="42367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77567">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586889">
                <a:tc>
                  <a:txBody>
                    <a:bodyPr/>
                    <a:lstStyle/>
                    <a:p>
                      <a:pPr lvl="0" algn="l">
                        <a:lnSpc>
                          <a:spcPct val="100000"/>
                        </a:lnSpc>
                        <a:spcBef>
                          <a:spcPts val="0"/>
                        </a:spcBef>
                        <a:spcAft>
                          <a:spcPts val="0"/>
                        </a:spcAft>
                        <a:buNone/>
                      </a:pPr>
                      <a:r>
                        <a:rPr lang="en-US" sz="1400" b="1" i="0" u="none" strike="noStrike" noProof="0">
                          <a:solidFill>
                            <a:schemeClr val="tx1"/>
                          </a:solidFill>
                          <a:latin typeface="Georgia"/>
                        </a:rPr>
                        <a:t>7.1 The student will participate in and contribute to conversations, group discussions, and oral presentations. </a:t>
                      </a:r>
                      <a:br>
                        <a:rPr lang="en-US" sz="1400" b="1" i="0" u="none" strike="noStrike" noProof="0">
                          <a:solidFill>
                            <a:srgbClr val="003C71"/>
                          </a:solidFill>
                          <a:latin typeface="Georgia"/>
                        </a:rPr>
                      </a:br>
                      <a:br>
                        <a:rPr lang="en-US" sz="1400" b="1" i="0" u="none" strike="noStrike" noProof="0">
                          <a:solidFill>
                            <a:srgbClr val="003C71"/>
                          </a:solidFill>
                          <a:latin typeface="Georgia"/>
                        </a:rPr>
                      </a:br>
                      <a:r>
                        <a:rPr lang="en-US" sz="1100" b="0" i="0" u="none" strike="noStrike" noProof="0">
                          <a:solidFill>
                            <a:schemeClr val="tx1"/>
                          </a:solidFill>
                          <a:latin typeface="Georgia"/>
                        </a:rPr>
                        <a:t>a) Use a variety of strategies to listen actively and speak using agreed upon discussion rules with awareness of verbal and nonverbal cues. </a:t>
                      </a:r>
                      <a:br>
                        <a:rPr lang="en-US" sz="1100" b="0" i="0" u="none" strike="noStrike" noProof="0">
                          <a:solidFill>
                            <a:srgbClr val="003C71"/>
                          </a:solidFill>
                          <a:latin typeface="Georgia"/>
                        </a:rPr>
                      </a:br>
                      <a:r>
                        <a:rPr lang="en-US" sz="1100" b="0" i="0" u="none" strike="noStrike" noProof="0">
                          <a:solidFill>
                            <a:schemeClr val="tx1"/>
                          </a:solidFill>
                          <a:latin typeface="Georgia"/>
                        </a:rPr>
                        <a:t>b) Clearly communicate ideas and information orally in an organized and succinct manner.</a:t>
                      </a:r>
                      <a:br>
                        <a:rPr lang="en-US" sz="1100" b="0" i="0" u="none" strike="noStrike" noProof="0">
                          <a:solidFill>
                            <a:srgbClr val="003C71"/>
                          </a:solidFill>
                          <a:latin typeface="Georgia"/>
                        </a:rPr>
                      </a:br>
                      <a:r>
                        <a:rPr lang="en-US" sz="1100" b="0" i="0" u="none" strike="noStrike" noProof="0">
                          <a:solidFill>
                            <a:schemeClr val="tx1"/>
                          </a:solidFill>
                          <a:latin typeface="Georgia"/>
                        </a:rPr>
                        <a:t>c) Ask probing questions to seek elaboration and clarification of ideas. </a:t>
                      </a:r>
                      <a:br>
                        <a:rPr lang="en-US" sz="1100" b="0" i="0" u="none" strike="noStrike" noProof="0">
                          <a:solidFill>
                            <a:srgbClr val="003C71"/>
                          </a:solidFill>
                          <a:latin typeface="Georgia"/>
                        </a:rPr>
                      </a:br>
                      <a:r>
                        <a:rPr lang="en-US" sz="1100" b="0" i="0" u="none" strike="noStrike" noProof="0">
                          <a:solidFill>
                            <a:schemeClr val="tx1"/>
                          </a:solidFill>
                          <a:latin typeface="Georgia"/>
                        </a:rPr>
                        <a:t>d) Participate in collaborative discussions with partners building on others’ ideas. </a:t>
                      </a:r>
                      <a:br>
                        <a:rPr lang="en-US" sz="1100" b="0" i="0" u="none" strike="noStrike" noProof="0">
                          <a:solidFill>
                            <a:srgbClr val="003C71"/>
                          </a:solidFill>
                          <a:latin typeface="Georgia"/>
                        </a:rPr>
                      </a:br>
                      <a:r>
                        <a:rPr lang="en-US" sz="1100" b="0" i="0" u="none" strike="noStrike" noProof="0">
                          <a:solidFill>
                            <a:schemeClr val="tx1"/>
                          </a:solidFill>
                          <a:latin typeface="Georgia"/>
                        </a:rPr>
                        <a:t>e) Make statements to communicate agreement or tactful disagreement with others’ ideas. </a:t>
                      </a:r>
                      <a:br>
                        <a:rPr lang="en-US" sz="1100" b="0" i="0" u="none" strike="noStrike" noProof="0">
                          <a:solidFill>
                            <a:srgbClr val="003C71"/>
                          </a:solidFill>
                          <a:latin typeface="Georgia"/>
                        </a:rPr>
                      </a:br>
                      <a:r>
                        <a:rPr lang="en-US" sz="1100" b="0" i="0" u="none" strike="noStrike" noProof="0">
                          <a:solidFill>
                            <a:schemeClr val="tx1"/>
                          </a:solidFill>
                          <a:latin typeface="Georgia"/>
                        </a:rPr>
                        <a:t>f) Use language and style appropriate to audience, topic, and purpose. </a:t>
                      </a:r>
                      <a:br>
                        <a:rPr lang="en-US" sz="1100" b="0" i="0" u="none" strike="noStrike" noProof="0">
                          <a:solidFill>
                            <a:srgbClr val="003C71"/>
                          </a:solidFill>
                          <a:latin typeface="Georgia"/>
                        </a:rPr>
                      </a:br>
                      <a:r>
                        <a:rPr lang="en-US" sz="1100" b="0" i="0" u="none" strike="noStrike" noProof="0">
                          <a:solidFill>
                            <a:schemeClr val="tx1"/>
                          </a:solidFill>
                          <a:latin typeface="Georgia"/>
                        </a:rPr>
                        <a:t>g) Give formal and informal presentations in a group or individually, providing evidence to support a main idea. </a:t>
                      </a:r>
                      <a:br>
                        <a:rPr lang="en-US" sz="1100" b="0" i="0" u="none" strike="noStrike" noProof="0">
                          <a:solidFill>
                            <a:srgbClr val="003C71"/>
                          </a:solidFill>
                          <a:latin typeface="Georgia"/>
                        </a:rPr>
                      </a:br>
                      <a:r>
                        <a:rPr lang="en-US" sz="1100" b="0" i="0" u="none" strike="noStrike" noProof="0">
                          <a:solidFill>
                            <a:schemeClr val="tx1"/>
                          </a:solidFill>
                          <a:latin typeface="Georgia"/>
                        </a:rPr>
                        <a:t>h) Work effectively and respectfully within diverse groups.</a:t>
                      </a:r>
                      <a:br>
                        <a:rPr lang="en-US" sz="1100" b="0" i="0" u="none" strike="noStrike" noProof="0">
                          <a:solidFill>
                            <a:srgbClr val="003C71"/>
                          </a:solidFill>
                          <a:latin typeface="Georgia"/>
                        </a:rPr>
                      </a:br>
                      <a:r>
                        <a:rPr lang="en-US" sz="1100" b="0" i="0" u="none" strike="noStrike" noProof="0" err="1">
                          <a:solidFill>
                            <a:schemeClr val="tx1"/>
                          </a:solidFill>
                          <a:latin typeface="Georgia"/>
                        </a:rPr>
                        <a:t>i</a:t>
                      </a:r>
                      <a:r>
                        <a:rPr lang="en-US" sz="1100" b="0" i="0" u="none" strike="noStrike" noProof="0">
                          <a:solidFill>
                            <a:schemeClr val="tx1"/>
                          </a:solidFill>
                          <a:latin typeface="Georgia"/>
                        </a:rPr>
                        <a:t>) Exhibit willingness to make necessary compromises to accomplish a goal.</a:t>
                      </a:r>
                      <a:endParaRPr lang="en-US" sz="1100" b="1" i="0" u="none" strike="noStrike" noProof="0">
                        <a:solidFill>
                          <a:schemeClr val="tx1"/>
                        </a:solidFill>
                        <a:latin typeface="Georgia"/>
                      </a:endParaRPr>
                    </a:p>
                    <a:p>
                      <a:pPr lvl="0" algn="l">
                        <a:lnSpc>
                          <a:spcPct val="100000"/>
                        </a:lnSpc>
                        <a:spcBef>
                          <a:spcPts val="0"/>
                        </a:spcBef>
                        <a:spcAft>
                          <a:spcPts val="0"/>
                        </a:spcAft>
                        <a:buNone/>
                      </a:pPr>
                      <a:r>
                        <a:rPr lang="en-US" sz="1100" b="0" i="0" u="none" strike="noStrike" noProof="0">
                          <a:solidFill>
                            <a:schemeClr val="tx1"/>
                          </a:solidFill>
                          <a:latin typeface="Georgia"/>
                        </a:rPr>
                        <a:t>j) Share responsibility for collaborative work.</a:t>
                      </a:r>
                      <a:endParaRPr lang="en-US" sz="1100">
                        <a:latin typeface="Georgia"/>
                      </a:endParaRPr>
                    </a:p>
                    <a:p>
                      <a:pPr lvl="0" algn="l">
                        <a:lnSpc>
                          <a:spcPct val="100000"/>
                        </a:lnSpc>
                        <a:spcBef>
                          <a:spcPts val="0"/>
                        </a:spcBef>
                        <a:spcAft>
                          <a:spcPts val="0"/>
                        </a:spcAft>
                        <a:buNone/>
                      </a:pPr>
                      <a:br>
                        <a:rPr lang="en-US">
                          <a:effectLst/>
                          <a:highlight>
                            <a:srgbClr val="FFFFFF"/>
                          </a:highlight>
                        </a:rPr>
                      </a:br>
                      <a:endParaRPr lang="en-US">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indent="0" algn="l">
                        <a:lnSpc>
                          <a:spcPct val="100000"/>
                        </a:lnSpc>
                        <a:spcBef>
                          <a:spcPts val="0"/>
                        </a:spcBef>
                        <a:spcAft>
                          <a:spcPts val="0"/>
                        </a:spcAft>
                        <a:buNone/>
                      </a:pPr>
                      <a:r>
                        <a:rPr lang="en-US" sz="1400" b="1" i="0" u="none" strike="noStrike" noProof="0" dirty="0">
                          <a:solidFill>
                            <a:schemeClr val="accent1"/>
                          </a:solidFill>
                          <a:latin typeface="Georgia"/>
                        </a:rPr>
                        <a:t>7.C The student will develop effective oral communication and collaboration skills to build a community of learners that process, understand, and interpret content together. </a:t>
                      </a:r>
                      <a:br>
                        <a:rPr lang="en-US" sz="1400" b="1" i="0" u="none" strike="noStrike" noProof="0" dirty="0">
                          <a:solidFill>
                            <a:srgbClr val="003C71"/>
                          </a:solidFill>
                          <a:latin typeface="Georgia"/>
                        </a:rPr>
                      </a:br>
                      <a:br>
                        <a:rPr lang="en-US" sz="1400" b="1" i="0" u="none" strike="noStrike" noProof="0" dirty="0">
                          <a:solidFill>
                            <a:srgbClr val="003C71"/>
                          </a:solidFill>
                          <a:latin typeface="Georgia"/>
                        </a:rPr>
                      </a:br>
                      <a:r>
                        <a:rPr lang="en-US" sz="1400" b="1" i="0" u="none" strike="noStrike" noProof="0" dirty="0">
                          <a:solidFill>
                            <a:schemeClr val="accent1"/>
                          </a:solidFill>
                          <a:latin typeface="Georgia"/>
                        </a:rPr>
                        <a:t>7.C.1 Communication, Listening, and Collaboration </a:t>
                      </a:r>
                      <a:br>
                        <a:rPr lang="en-US" sz="1100" b="0" i="0" u="none" strike="noStrike" noProof="0" dirty="0">
                          <a:solidFill>
                            <a:srgbClr val="003C71"/>
                          </a:solidFill>
                          <a:latin typeface="Georgia"/>
                        </a:rPr>
                      </a:b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A. Facilitate and contribute to a range of sustained collaborative discussions with diverse partners on grade seven topics and texts. This includes: </a:t>
                      </a:r>
                      <a:br>
                        <a:rPr lang="en-US" dirty="0">
                          <a:latin typeface="Georgia"/>
                        </a:rPr>
                      </a:br>
                      <a:r>
                        <a:rPr lang="en-US" sz="1100" b="0" i="0" u="none" strike="noStrike" noProof="0" dirty="0" err="1">
                          <a:solidFill>
                            <a:schemeClr val="accent1"/>
                          </a:solidFill>
                          <a:latin typeface="Georgia"/>
                        </a:rPr>
                        <a:t>i</a:t>
                      </a:r>
                      <a:r>
                        <a:rPr lang="en-US" sz="1100" b="0" i="0" u="none" strike="noStrike" noProof="0" dirty="0">
                          <a:solidFill>
                            <a:schemeClr val="accent1"/>
                          </a:solidFill>
                          <a:latin typeface="Georgia"/>
                        </a:rPr>
                        <a:t>. Listening actively through verbal and nonverbal communication and using agreed-upon discussion rules.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ii. Working effectively and respectfully by building on others’ ideas, actively contributing relevant and well-supported ideas and opinions, and sharing responsibility for the collaborative work.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iii. Asking and responding to probing questions and providing appropriate feedback within structured discussions.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iv. Communicating agreement or tactful disagreement with others’ ideas using carefully constructed statements.</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v. paraphrasing, summarizing, and writing reflectively in response to the ideas being discussed. </a:t>
                      </a:r>
                      <a:br>
                        <a:rPr lang="en-US" sz="1100" b="0" i="0" u="none" strike="noStrike" noProof="0" dirty="0">
                          <a:solidFill>
                            <a:srgbClr val="003C71"/>
                          </a:solidFill>
                          <a:latin typeface="Georgia"/>
                        </a:rPr>
                      </a:br>
                      <a:r>
                        <a:rPr lang="en-US" sz="1100" b="0" i="0" u="none" strike="noStrike" noProof="0" dirty="0">
                          <a:solidFill>
                            <a:schemeClr val="accent1"/>
                          </a:solidFill>
                          <a:latin typeface="Georgia"/>
                        </a:rPr>
                        <a:t>vi. Evaluating the effectiveness of participant interactions and one’s own contributions to small group activities.</a:t>
                      </a:r>
                      <a:endParaRPr lang="en-US" dirty="0">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7341" y="4510127"/>
            <a:ext cx="11457211" cy="230832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sz="1600">
              <a:latin typeface="Georgia"/>
              <a:ea typeface="+mn-lt"/>
              <a:cs typeface="+mn-lt"/>
            </a:endParaRPr>
          </a:p>
          <a:p>
            <a:pPr marL="285750" indent="-285750">
              <a:buFont typeface="Arial"/>
              <a:buChar char="•"/>
            </a:pPr>
            <a:r>
              <a:rPr lang="en-US" sz="1600" b="1">
                <a:solidFill>
                  <a:srgbClr val="FFFFFF"/>
                </a:solidFill>
                <a:latin typeface="Georgia"/>
                <a:ea typeface="+mn-lt"/>
                <a:cs typeface="+mn-lt"/>
              </a:rPr>
              <a:t>7.C.1A </a:t>
            </a:r>
            <a:r>
              <a:rPr lang="en-US" sz="1600" b="1" err="1">
                <a:solidFill>
                  <a:srgbClr val="FFFFFF"/>
                </a:solidFill>
                <a:latin typeface="Georgia"/>
                <a:ea typeface="+mn-lt"/>
                <a:cs typeface="+mn-lt"/>
              </a:rPr>
              <a:t>i</a:t>
            </a:r>
            <a:r>
              <a:rPr lang="en-US" sz="1600" b="1">
                <a:solidFill>
                  <a:srgbClr val="FFFFFF"/>
                </a:solidFill>
                <a:latin typeface="Georgia"/>
                <a:ea typeface="+mn-lt"/>
                <a:cs typeface="+mn-lt"/>
              </a:rPr>
              <a:t>- Aligns with 2017 7.1a </a:t>
            </a:r>
            <a:endParaRPr lang="en-US" sz="1600">
              <a:latin typeface="Georgia"/>
              <a:cs typeface="Calibri"/>
            </a:endParaRPr>
          </a:p>
          <a:p>
            <a:pPr marL="285750" indent="-285750">
              <a:buFont typeface="Arial"/>
              <a:buChar char="•"/>
            </a:pPr>
            <a:r>
              <a:rPr lang="en-US" sz="1600" b="1">
                <a:solidFill>
                  <a:srgbClr val="FFFFFF"/>
                </a:solidFill>
                <a:latin typeface="Georgia"/>
                <a:ea typeface="+mn-lt"/>
                <a:cs typeface="+mn-lt"/>
              </a:rPr>
              <a:t>7.C.1.A ii- Combines skills in 2017 7.1a, 7.1d, 7.1e, and 7.1h and clarifies student actions with peer collaboration</a:t>
            </a:r>
            <a:endParaRPr lang="en-US" sz="1600" b="1">
              <a:solidFill>
                <a:srgbClr val="FFFFFF"/>
              </a:solidFill>
              <a:latin typeface="Georgia"/>
              <a:cs typeface="Calibri"/>
            </a:endParaRPr>
          </a:p>
          <a:p>
            <a:pPr marL="285750" indent="-285750">
              <a:buFont typeface="Arial"/>
              <a:buChar char="•"/>
            </a:pPr>
            <a:r>
              <a:rPr lang="en-US" sz="1600" b="1">
                <a:solidFill>
                  <a:srgbClr val="FFFFFF"/>
                </a:solidFill>
                <a:latin typeface="Georgia"/>
                <a:ea typeface="+mn-lt"/>
                <a:cs typeface="+mn-lt"/>
              </a:rPr>
              <a:t>7.C.1.A iii- Aligns with 2017 7.1c and includes feedback opportunities</a:t>
            </a:r>
            <a:endParaRPr lang="en-US" sz="1600" b="1">
              <a:solidFill>
                <a:srgbClr val="FFFFFF"/>
              </a:solidFill>
              <a:latin typeface="Georgia"/>
              <a:cs typeface="Calibri"/>
            </a:endParaRPr>
          </a:p>
          <a:p>
            <a:pPr marL="285750" indent="-285750">
              <a:buFont typeface="Arial"/>
              <a:buChar char="•"/>
            </a:pPr>
            <a:r>
              <a:rPr lang="en-US" sz="1600" b="1">
                <a:solidFill>
                  <a:srgbClr val="FFFFFF"/>
                </a:solidFill>
                <a:latin typeface="Georgia"/>
                <a:ea typeface="+mn-lt"/>
                <a:cs typeface="+mn-lt"/>
              </a:rPr>
              <a:t>7.C.1.A iv- Addresses skills identified in 2017 7.1e</a:t>
            </a:r>
          </a:p>
          <a:p>
            <a:pPr marL="285750" indent="-285750">
              <a:buFont typeface="Arial"/>
              <a:buChar char="•"/>
            </a:pPr>
            <a:r>
              <a:rPr lang="en-US" sz="1600" b="1">
                <a:solidFill>
                  <a:srgbClr val="FFFFFF"/>
                </a:solidFill>
                <a:latin typeface="Georgia"/>
                <a:ea typeface="+mn-lt"/>
                <a:cs typeface="+mn-lt"/>
              </a:rPr>
              <a:t>7.C.1.A v- Aligns to and expands 2017 7.1b, 7.1f, and 7.2d to integrate literacies by responding to discussion after reflection</a:t>
            </a:r>
          </a:p>
          <a:p>
            <a:pPr marL="285750" indent="-285750">
              <a:buFont typeface="Arial"/>
              <a:buChar char="•"/>
            </a:pPr>
            <a:r>
              <a:rPr lang="en-US" sz="1600" b="1">
                <a:solidFill>
                  <a:srgbClr val="FFFFFF"/>
                </a:solidFill>
                <a:latin typeface="Georgia"/>
                <a:cs typeface="Calibri"/>
              </a:rPr>
              <a:t>7.C.1.A vi – Combines skills addressed in 2017 7.1h, 7.1i, and 7.1j</a:t>
            </a:r>
          </a:p>
        </p:txBody>
      </p:sp>
      <p:pic>
        <p:nvPicPr>
          <p:cNvPr id="2" name="Audio Recording Apr 29, 2024 at 1:55:22 PM">
            <a:hlinkClick r:id="" action="ppaction://media"/>
            <a:extLst>
              <a:ext uri="{FF2B5EF4-FFF2-40B4-BE49-F238E27FC236}">
                <a16:creationId xmlns:a16="http://schemas.microsoft.com/office/drawing/2014/main" id="{F80F8C5B-C522-E894-7A81-29F77B0D0A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1752" y="6045200"/>
            <a:ext cx="812800" cy="812800"/>
          </a:xfrm>
          <a:prstGeom prst="rect">
            <a:avLst/>
          </a:prstGeom>
        </p:spPr>
      </p:pic>
    </p:spTree>
    <p:extLst>
      <p:ext uri="{BB962C8B-B14F-4D97-AF65-F5344CB8AC3E}">
        <p14:creationId xmlns:p14="http://schemas.microsoft.com/office/powerpoint/2010/main" val="17519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892332789"/>
              </p:ext>
            </p:extLst>
          </p:nvPr>
        </p:nvGraphicFramePr>
        <p:xfrm>
          <a:off x="353391" y="265043"/>
          <a:ext cx="11452079" cy="3992880"/>
        </p:xfrm>
        <a:graphic>
          <a:graphicData uri="http://schemas.openxmlformats.org/drawingml/2006/table">
            <a:tbl>
              <a:tblPr bandRow="1">
                <a:tableStyleId>{5C22544A-7EE6-4342-B048-85BDC9FD1C3A}</a:tableStyleId>
              </a:tblPr>
              <a:tblGrid>
                <a:gridCol w="5334000">
                  <a:extLst>
                    <a:ext uri="{9D8B030D-6E8A-4147-A177-3AD203B41FA5}">
                      <a16:colId xmlns:a16="http://schemas.microsoft.com/office/drawing/2014/main" val="160029111"/>
                    </a:ext>
                  </a:extLst>
                </a:gridCol>
                <a:gridCol w="6118079">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600" b="1" i="0" u="none" strike="noStrike" noProof="0">
                          <a:latin typeface="Georgia"/>
                        </a:rPr>
                        <a:t>7.2 The student will create multimodal presentations both individually and in a group that effectively communicate ideas. </a:t>
                      </a:r>
                      <a:br>
                        <a:rPr lang="en-US" sz="1600" b="0" i="0" u="none" strike="noStrike" noProof="0">
                          <a:latin typeface="Georgia"/>
                        </a:rPr>
                      </a:br>
                      <a:br>
                        <a:rPr lang="en-US" sz="1600" b="0" i="0" u="none" strike="noStrike" noProof="0">
                          <a:latin typeface="Georgia"/>
                        </a:rPr>
                      </a:br>
                      <a:r>
                        <a:rPr lang="en-US" sz="1100" b="0" i="0" u="none" strike="noStrike" noProof="0">
                          <a:latin typeface="Georgia"/>
                        </a:rPr>
                        <a:t>a) Select, organize, and create content to complement and extend meaning for a selected topic. </a:t>
                      </a:r>
                      <a:br>
                        <a:rPr lang="en-US" sz="1100" b="0" i="0" u="none" strike="noStrike" noProof="0">
                          <a:latin typeface="Georgia"/>
                        </a:rPr>
                      </a:br>
                      <a:r>
                        <a:rPr lang="en-US" sz="1100" b="0" i="0" u="none" strike="noStrike" noProof="0">
                          <a:latin typeface="Georgia"/>
                        </a:rPr>
                        <a:t>b) Use effective verbal and nonverbal communication skills to deliver multimodal presentations. </a:t>
                      </a:r>
                      <a:br>
                        <a:rPr lang="en-US" sz="1100" b="0" i="0" u="none" strike="noStrike" noProof="0">
                          <a:latin typeface="Georgia"/>
                        </a:rPr>
                      </a:br>
                      <a:r>
                        <a:rPr lang="en-US" sz="1100" b="0" i="0" u="none" strike="noStrike" noProof="0">
                          <a:latin typeface="Georgia"/>
                        </a:rPr>
                        <a:t>c) Use language and vocabulary appropriate to audience, topic, and purpose. </a:t>
                      </a:r>
                      <a:br>
                        <a:rPr lang="en-US" sz="1100" b="0" i="0" u="none" strike="noStrike" noProof="0">
                          <a:latin typeface="Georgia"/>
                        </a:rPr>
                      </a:br>
                      <a:r>
                        <a:rPr lang="en-US" sz="1100" b="0" i="0" u="none" strike="noStrike" noProof="0">
                          <a:latin typeface="Georgia"/>
                        </a:rPr>
                        <a:t>d) Paraphrase and summarize a speaker’s key ideas.</a:t>
                      </a:r>
                      <a:endParaRPr lang="en-US" sz="1100">
                        <a:latin typeface="Georgia"/>
                      </a:endParaRPr>
                    </a:p>
                    <a:p>
                      <a:pPr lvl="0" algn="l">
                        <a:lnSpc>
                          <a:spcPct val="100000"/>
                        </a:lnSpc>
                        <a:spcBef>
                          <a:spcPts val="0"/>
                        </a:spcBef>
                        <a:spcAft>
                          <a:spcPts val="0"/>
                        </a:spcAft>
                        <a:buNone/>
                      </a:pPr>
                      <a:endParaRPr lang="en-US" sz="1100">
                        <a:latin typeface="Georgia"/>
                      </a:endParaRPr>
                    </a:p>
                    <a:p>
                      <a:pPr fontAlgn="t"/>
                      <a:endParaRPr lang="en-US">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00" b="1" i="0" u="none" strike="noStrike" noProof="0">
                          <a:solidFill>
                            <a:schemeClr val="accent1"/>
                          </a:solidFill>
                          <a:effectLst/>
                          <a:highlight>
                            <a:srgbClr val="FFFFFF"/>
                          </a:highlight>
                          <a:latin typeface="Georgia"/>
                        </a:rPr>
                        <a:t>7.C.2 Speaking and Presentation of Ideas </a:t>
                      </a:r>
                      <a:br>
                        <a:rPr lang="en-US" sz="1600" b="0" i="0" u="none" strike="noStrike" noProof="0">
                          <a:solidFill>
                            <a:srgbClr val="003C71"/>
                          </a:solidFill>
                          <a:effectLst/>
                          <a:highlight>
                            <a:srgbClr val="FFFFFF"/>
                          </a:highlight>
                          <a:latin typeface="Georgia"/>
                        </a:rPr>
                      </a:br>
                      <a:br>
                        <a:rPr lang="en-US" sz="16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Report orally on a topic or text or present an opinion. This includes: </a:t>
                      </a:r>
                      <a:br>
                        <a:rPr lang="en-US" sz="1100">
                          <a:latin typeface="Georgia"/>
                        </a:rPr>
                      </a:br>
                      <a:r>
                        <a:rPr lang="en-US" sz="1100" b="0" i="0" u="none" strike="noStrike" noProof="0" err="1">
                          <a:solidFill>
                            <a:schemeClr val="accent1"/>
                          </a:solidFill>
                          <a:effectLst/>
                          <a:highlight>
                            <a:srgbClr val="FFFFFF"/>
                          </a:highlight>
                          <a:latin typeface="Georgia"/>
                        </a:rPr>
                        <a:t>i</a:t>
                      </a:r>
                      <a:r>
                        <a:rPr lang="en-US" sz="1100" b="0" i="0" u="none" strike="noStrike" noProof="0">
                          <a:solidFill>
                            <a:schemeClr val="accent1"/>
                          </a:solidFill>
                          <a:effectLst/>
                          <a:highlight>
                            <a:srgbClr val="FFFFFF"/>
                          </a:highlight>
                          <a:latin typeface="Georgia"/>
                        </a:rPr>
                        <a:t>. Clearly communicating information in an organized and succinct manner.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ii. Providing evidence to support the main ideas, including pertinent descriptions, facts, details, and examples.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iii. Adjusting verbal and nonverbal communication skills appropriate to audience, topic, and purpose to enhance the overall message.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iv. Responding to audience questions and comments with relevant evidence, observations, and ideas. </a:t>
                      </a: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v. Referencing source material as appropriate during the presentation. </a:t>
                      </a:r>
                      <a:endParaRPr lang="en-US" sz="1100">
                        <a:latin typeface="Georgia"/>
                      </a:endParaRPr>
                    </a:p>
                    <a:p>
                      <a:pPr lvl="0" algn="l">
                        <a:lnSpc>
                          <a:spcPct val="100000"/>
                        </a:lnSpc>
                        <a:spcBef>
                          <a:spcPts val="0"/>
                        </a:spcBef>
                        <a:spcAft>
                          <a:spcPts val="0"/>
                        </a:spcAft>
                        <a:buNone/>
                      </a:pPr>
                      <a:br>
                        <a:rPr lang="en-US" sz="11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B. Memorize and recite a poem demonstrating inflection and meaningful expression that is appropriate to the tone and voice of the selection.</a:t>
                      </a:r>
                      <a:endParaRPr lang="en-US" sz="1100">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p>
                      <a:pPr lvl="0" indent="0" algn="l">
                        <a:lnSpc>
                          <a:spcPct val="100000"/>
                        </a:lnSpc>
                        <a:spcBef>
                          <a:spcPts val="0"/>
                        </a:spcBef>
                        <a:spcAft>
                          <a:spcPts val="0"/>
                        </a:spcAft>
                        <a:buNone/>
                      </a:pPr>
                      <a:endParaRPr lang="en-US" sz="110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1774" y="3492017"/>
            <a:ext cx="11457211" cy="258532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sz="1600">
              <a:latin typeface="Georgia"/>
              <a:ea typeface="+mn-lt"/>
              <a:cs typeface="+mn-lt"/>
            </a:endParaRPr>
          </a:p>
          <a:p>
            <a:pPr marL="285750" indent="-285750">
              <a:buFont typeface="Arial"/>
              <a:buChar char="•"/>
            </a:pPr>
            <a:r>
              <a:rPr lang="en-US" sz="1600" b="1">
                <a:solidFill>
                  <a:srgbClr val="FFFFFF"/>
                </a:solidFill>
                <a:latin typeface="Georgia"/>
                <a:cs typeface="Calibri"/>
              </a:rPr>
              <a:t>7.C.2 </a:t>
            </a:r>
            <a:r>
              <a:rPr lang="en-US" sz="1600" b="1" err="1">
                <a:solidFill>
                  <a:srgbClr val="FFFFFF"/>
                </a:solidFill>
                <a:latin typeface="Georgia"/>
                <a:cs typeface="Calibri"/>
              </a:rPr>
              <a:t>A.i</a:t>
            </a:r>
            <a:r>
              <a:rPr lang="en-US" sz="1600" b="1">
                <a:solidFill>
                  <a:srgbClr val="FFFFFF"/>
                </a:solidFill>
                <a:latin typeface="Georgia"/>
                <a:cs typeface="Calibri"/>
              </a:rPr>
              <a:t> - Aligns to skills addressed in 2017 7.1b</a:t>
            </a:r>
          </a:p>
          <a:p>
            <a:pPr marL="285750" indent="-285750">
              <a:buFont typeface="Arial"/>
              <a:buChar char="•"/>
            </a:pPr>
            <a:r>
              <a:rPr lang="en-US" sz="1600" b="1">
                <a:solidFill>
                  <a:srgbClr val="FFFFFF"/>
                </a:solidFill>
                <a:latin typeface="Georgia"/>
                <a:cs typeface="Calibri"/>
              </a:rPr>
              <a:t>7.C.2 </a:t>
            </a:r>
            <a:r>
              <a:rPr lang="en-US" sz="1600" b="1" err="1">
                <a:solidFill>
                  <a:srgbClr val="FFFFFF"/>
                </a:solidFill>
                <a:latin typeface="Georgia"/>
                <a:cs typeface="Calibri"/>
              </a:rPr>
              <a:t>A.ii</a:t>
            </a:r>
            <a:r>
              <a:rPr lang="en-US" sz="1600" b="1">
                <a:solidFill>
                  <a:srgbClr val="FFFFFF"/>
                </a:solidFill>
                <a:latin typeface="Georgia"/>
                <a:cs typeface="Calibri"/>
              </a:rPr>
              <a:t> - Aligns to skills addressed in 2017 7.1g and specifies examples of evidence to support the main idea</a:t>
            </a:r>
            <a:endParaRPr lang="en-US" sz="1600">
              <a:cs typeface="Calibri"/>
            </a:endParaRPr>
          </a:p>
          <a:p>
            <a:pPr marL="285750" indent="-285750">
              <a:buFont typeface="Arial"/>
              <a:buChar char="•"/>
            </a:pPr>
            <a:r>
              <a:rPr lang="en-US" sz="1600" b="1">
                <a:solidFill>
                  <a:srgbClr val="FFFFFF"/>
                </a:solidFill>
                <a:latin typeface="Georgia"/>
                <a:cs typeface="Calibri"/>
              </a:rPr>
              <a:t>7.C.2 </a:t>
            </a:r>
            <a:r>
              <a:rPr lang="en-US" sz="1600" b="1" err="1">
                <a:solidFill>
                  <a:srgbClr val="FFFFFF"/>
                </a:solidFill>
                <a:latin typeface="Georgia"/>
                <a:cs typeface="Calibri"/>
              </a:rPr>
              <a:t>A.iii</a:t>
            </a:r>
            <a:r>
              <a:rPr lang="en-US" sz="1600" b="1">
                <a:solidFill>
                  <a:srgbClr val="FFFFFF"/>
                </a:solidFill>
                <a:latin typeface="Georgia"/>
                <a:cs typeface="Calibri"/>
              </a:rPr>
              <a:t> - Aligns with 2017 7.2b and 7.2c</a:t>
            </a:r>
          </a:p>
          <a:p>
            <a:pPr marL="285750" indent="-285750">
              <a:buFont typeface="Arial"/>
              <a:buChar char="•"/>
            </a:pPr>
            <a:r>
              <a:rPr lang="en-US" sz="1600" b="1">
                <a:solidFill>
                  <a:srgbClr val="FFFFFF"/>
                </a:solidFill>
                <a:latin typeface="Georgia"/>
                <a:cs typeface="Calibri"/>
              </a:rPr>
              <a:t>7.C.2.A.iv - Added to engage with the audience meaningfully with evidence</a:t>
            </a:r>
          </a:p>
          <a:p>
            <a:pPr marL="285750" indent="-285750">
              <a:buFont typeface="Arial"/>
              <a:buChar char="•"/>
            </a:pPr>
            <a:r>
              <a:rPr lang="en-US" sz="1600" b="1">
                <a:solidFill>
                  <a:srgbClr val="FFFFFF"/>
                </a:solidFill>
                <a:latin typeface="Georgia"/>
                <a:cs typeface="Calibri"/>
              </a:rPr>
              <a:t>7.C.2.A.v - Expands 2017 7.9d to include cite reference source material during a presentation</a:t>
            </a:r>
            <a:endParaRPr lang="en-US" sz="1600" b="1">
              <a:latin typeface="Georgia"/>
              <a:cs typeface="Calibri"/>
            </a:endParaRPr>
          </a:p>
          <a:p>
            <a:pPr marL="285750" indent="-285750">
              <a:buFont typeface="Arial"/>
              <a:buChar char="•"/>
            </a:pPr>
            <a:endParaRPr lang="en-US" sz="1600" b="1">
              <a:solidFill>
                <a:srgbClr val="FFFFFF"/>
              </a:solidFill>
              <a:latin typeface="Georgia"/>
              <a:ea typeface="+mn-lt"/>
              <a:cs typeface="+mn-lt"/>
            </a:endParaRPr>
          </a:p>
          <a:p>
            <a:pPr marL="285750" indent="-285750">
              <a:buFont typeface="Arial"/>
              <a:buChar char="•"/>
            </a:pPr>
            <a:r>
              <a:rPr lang="en-US" sz="1600" b="1">
                <a:solidFill>
                  <a:srgbClr val="FFFFFF"/>
                </a:solidFill>
                <a:latin typeface="Georgia"/>
                <a:ea typeface="+mn-lt"/>
                <a:cs typeface="+mn-lt"/>
              </a:rPr>
              <a:t>7.C.2.B - Added to include memorizing and reciting poetry using inflection and meaningful expression</a:t>
            </a:r>
            <a:endParaRPr lang="en-US" sz="1600" b="1">
              <a:solidFill>
                <a:srgbClr val="FFFFFF"/>
              </a:solidFill>
              <a:latin typeface="Georgia"/>
              <a:cs typeface="Calibri"/>
            </a:endParaRPr>
          </a:p>
          <a:p>
            <a:pPr>
              <a:buFont typeface="Arial,Sans-Serif"/>
              <a:buChar char="•"/>
            </a:pPr>
            <a:endParaRPr lang="en-US">
              <a:cs typeface="Calibri"/>
            </a:endParaRPr>
          </a:p>
        </p:txBody>
      </p:sp>
      <p:pic>
        <p:nvPicPr>
          <p:cNvPr id="2" name="Audio Recording Apr 29, 2024 at 1:58:39 PM">
            <a:hlinkClick r:id="" action="ppaction://media"/>
            <a:extLst>
              <a:ext uri="{FF2B5EF4-FFF2-40B4-BE49-F238E27FC236}">
                <a16:creationId xmlns:a16="http://schemas.microsoft.com/office/drawing/2014/main" id="{0B02673E-A709-497D-1209-605DB31FA8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53083"/>
            <a:ext cx="812800" cy="812800"/>
          </a:xfrm>
          <a:prstGeom prst="rect">
            <a:avLst/>
          </a:prstGeom>
        </p:spPr>
      </p:pic>
    </p:spTree>
    <p:extLst>
      <p:ext uri="{BB962C8B-B14F-4D97-AF65-F5344CB8AC3E}">
        <p14:creationId xmlns:p14="http://schemas.microsoft.com/office/powerpoint/2010/main" val="3488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010418083"/>
              </p:ext>
            </p:extLst>
          </p:nvPr>
        </p:nvGraphicFramePr>
        <p:xfrm>
          <a:off x="353391" y="265043"/>
          <a:ext cx="11452080" cy="4267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i="0" u="none" strike="noStrike" noProof="0">
                          <a:latin typeface="Georgia"/>
                        </a:rPr>
                        <a:t>7.3 The student will examine the elements of media literacy. </a:t>
                      </a:r>
                      <a:br>
                        <a:rPr lang="en-US" sz="1400" b="0" i="0" u="none" strike="noStrike" noProof="0">
                          <a:latin typeface="Georgia"/>
                        </a:rPr>
                      </a:br>
                      <a:br>
                        <a:rPr lang="en-US" sz="1400" b="0" i="0" u="none" strike="noStrike" noProof="0">
                          <a:latin typeface="Georgia"/>
                        </a:rPr>
                      </a:br>
                      <a:r>
                        <a:rPr lang="en-US" sz="1100" b="0" i="0" u="none" strike="noStrike" noProof="0">
                          <a:latin typeface="Georgia"/>
                        </a:rPr>
                        <a:t>a) Identify persuasive/informative techniques used in media. </a:t>
                      </a:r>
                      <a:br>
                        <a:rPr lang="en-US" sz="1100" b="0" i="0" u="none" strike="noStrike" noProof="0">
                          <a:latin typeface="Georgia"/>
                        </a:rPr>
                      </a:br>
                      <a:r>
                        <a:rPr lang="en-US" sz="1100" b="0" i="0" u="none" strike="noStrike" noProof="0">
                          <a:latin typeface="Georgia"/>
                        </a:rPr>
                        <a:t>b) Distinguish between fact and opinion, and between evidence and inference. </a:t>
                      </a:r>
                      <a:br>
                        <a:rPr lang="en-US" sz="1100" b="0" i="0" u="none" strike="noStrike" noProof="0">
                          <a:latin typeface="Georgia"/>
                        </a:rPr>
                      </a:br>
                      <a:r>
                        <a:rPr lang="en-US" sz="1100" b="0" i="0" u="none" strike="noStrike" noProof="0">
                          <a:latin typeface="Georgia"/>
                        </a:rPr>
                        <a:t>c) Describe how word choice, visual images, and sound convey a viewpoint. </a:t>
                      </a:r>
                      <a:br>
                        <a:rPr lang="en-US" sz="1100" b="0" i="0" u="none" strike="noStrike" noProof="0">
                          <a:latin typeface="Georgia"/>
                        </a:rPr>
                      </a:br>
                      <a:r>
                        <a:rPr lang="en-US" sz="1100" b="0" i="0" u="none" strike="noStrike" noProof="0">
                          <a:latin typeface="Georgia"/>
                        </a:rPr>
                        <a:t>d) Compare and contrast the effectiveness of techniques in auditory, visual, and written media messages. </a:t>
                      </a:r>
                      <a:br>
                        <a:rPr lang="en-US" sz="1100" b="0" i="0" u="none" strike="noStrike" noProof="0">
                          <a:latin typeface="Georgia"/>
                        </a:rPr>
                      </a:br>
                      <a:r>
                        <a:rPr lang="en-US" sz="1100" b="0" i="0" u="none" strike="noStrike" noProof="0">
                          <a:latin typeface="Georgia"/>
                        </a:rPr>
                        <a:t>e) Craft and publish audience-specific media messages.</a:t>
                      </a:r>
                      <a:br>
                        <a:rPr lang="en-US" sz="1400" b="0" i="0" u="none" strike="noStrike" noProof="0">
                          <a:solidFill>
                            <a:srgbClr val="003C71"/>
                          </a:solidFill>
                          <a:latin typeface="Georgia"/>
                        </a:rPr>
                      </a:br>
                      <a:endParaRPr lang="en-US" sz="1400" b="0" i="0" u="none" strike="noStrike" noProof="0">
                        <a:solidFill>
                          <a:srgbClr val="003C71"/>
                        </a:solidFill>
                        <a:latin typeface="Georgia"/>
                      </a:endParaRPr>
                    </a:p>
                    <a:p>
                      <a:pPr lvl="0">
                        <a:buNone/>
                      </a:pPr>
                      <a:br>
                        <a:rPr lang="en-US" sz="900" b="0" i="0" u="none" strike="noStrike" noProof="0">
                          <a:solidFill>
                            <a:srgbClr val="003C71"/>
                          </a:solidFill>
                          <a:latin typeface="Calibri"/>
                        </a:rPr>
                      </a:br>
                      <a:endParaRPr lang="en-US" sz="900" b="0" i="0" u="none" strike="noStrike" noProof="0">
                        <a:solidFill>
                          <a:srgbClr val="003C71"/>
                        </a:solidFill>
                        <a:latin typeface="Georgia"/>
                      </a:endParaRPr>
                    </a:p>
                    <a:p>
                      <a:pPr lvl="0" algn="l">
                        <a:lnSpc>
                          <a:spcPct val="100000"/>
                        </a:lnSpc>
                        <a:spcBef>
                          <a:spcPts val="0"/>
                        </a:spcBef>
                        <a:spcAft>
                          <a:spcPts val="0"/>
                        </a:spcAft>
                        <a:buNone/>
                      </a:pPr>
                      <a:endParaRPr lang="en-US" sz="1400" b="0" i="0" u="none" strike="noStrike" noProof="0">
                        <a:latin typeface="Georgia"/>
                      </a:endParaRPr>
                    </a:p>
                    <a:p>
                      <a:pPr lvl="0" algn="l">
                        <a:lnSpc>
                          <a:spcPct val="100000"/>
                        </a:lnSpc>
                        <a:spcBef>
                          <a:spcPts val="0"/>
                        </a:spcBef>
                        <a:spcAft>
                          <a:spcPts val="0"/>
                        </a:spcAft>
                        <a:buNone/>
                      </a:pPr>
                      <a:endParaRPr lang="en-US" sz="1400" b="0" i="0" u="none" strike="noStrike" noProof="0">
                        <a:latin typeface="Georgia"/>
                      </a:endParaRPr>
                    </a:p>
                    <a:p>
                      <a:pPr lvl="0" algn="l">
                        <a:lnSpc>
                          <a:spcPct val="100000"/>
                        </a:lnSpc>
                        <a:spcBef>
                          <a:spcPts val="0"/>
                        </a:spcBef>
                        <a:spcAft>
                          <a:spcPts val="0"/>
                        </a:spcAft>
                        <a:buNone/>
                      </a:pPr>
                      <a:br>
                        <a:rPr lang="en-US" sz="1100" b="0" i="0" u="none" strike="noStrike" noProof="0">
                          <a:solidFill>
                            <a:srgbClr val="000000"/>
                          </a:solidFill>
                          <a:latin typeface="Times New Roman"/>
                        </a:rPr>
                      </a:br>
                      <a:br>
                        <a:rPr lang="en-US" sz="1100" b="0" i="0" u="none" strike="noStrike" noProof="0">
                          <a:solidFill>
                            <a:srgbClr val="000000"/>
                          </a:solidFill>
                          <a:latin typeface="Times New Roman"/>
                        </a:rPr>
                      </a:br>
                      <a:br>
                        <a:rPr lang="en-US"/>
                      </a:br>
                      <a:endParaRPr lang="en-US">
                        <a:effectLst/>
                        <a:highlight>
                          <a:srgbClr val="FFFFFF"/>
                        </a:highlight>
                        <a:latin typeface="Georgia"/>
                      </a:endParaRPr>
                    </a:p>
                    <a:p>
                      <a:pPr fontAlgn="t"/>
                      <a:br>
                        <a:rPr lang="en-US">
                          <a:effectLst/>
                          <a:highlight>
                            <a:srgbClr val="FFFFFF"/>
                          </a:highlight>
                        </a:rPr>
                      </a:br>
                      <a:endParaRPr lang="en-US">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rgbClr val="003C71"/>
                          </a:solidFill>
                          <a:effectLst/>
                          <a:highlight>
                            <a:srgbClr val="FFFFFF"/>
                          </a:highlight>
                          <a:latin typeface="Georgia"/>
                        </a:rPr>
                        <a:t>7.C.3 Integrating Multimodal Literacies </a:t>
                      </a:r>
                      <a:br>
                        <a:rPr lang="en-US" sz="1400" b="1" i="0" u="none" strike="noStrike" noProof="0">
                          <a:solidFill>
                            <a:srgbClr val="003C71"/>
                          </a:solidFill>
                          <a:effectLst/>
                          <a:highlight>
                            <a:srgbClr val="FFFFFF"/>
                          </a:highlight>
                          <a:latin typeface="Georgia"/>
                        </a:rPr>
                      </a:br>
                      <a:br>
                        <a:rPr lang="en-US" sz="1000" b="1"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A. Use medial and visual literacy skills to select, organize, and create multimodal content that articulates and enhances the purpose of the presentation using two or more communication modes to make meaning (e.g., still or moving images, gestures, spoken language, and written language). </a:t>
                      </a:r>
                      <a:br>
                        <a:rPr lang="en-US" sz="1100" b="0" i="0" u="none" strike="noStrike" noProof="0">
                          <a:solidFill>
                            <a:srgbClr val="003C71"/>
                          </a:solidFill>
                          <a:effectLst/>
                          <a:highlight>
                            <a:srgbClr val="FFFFFF"/>
                          </a:highlight>
                          <a:latin typeface="Georgia"/>
                        </a:rPr>
                      </a:br>
                      <a:r>
                        <a:rPr lang="en-US" sz="1100" b="0" i="0" u="none" strike="noStrike" noProof="0">
                          <a:solidFill>
                            <a:srgbClr val="003C71"/>
                          </a:solidFill>
                          <a:effectLst/>
                          <a:highlight>
                            <a:srgbClr val="FFFFFF"/>
                          </a:highlight>
                          <a:latin typeface="Georgia"/>
                        </a:rPr>
                        <a:t>B. Craft and publish audience-specific media messages that present claims and findings with relevant evidence in a logical sequence.</a:t>
                      </a:r>
                    </a:p>
                    <a:p>
                      <a:pPr lvl="0" algn="l">
                        <a:lnSpc>
                          <a:spcPct val="100000"/>
                        </a:lnSpc>
                        <a:spcBef>
                          <a:spcPts val="0"/>
                        </a:spcBef>
                        <a:spcAft>
                          <a:spcPts val="0"/>
                        </a:spcAft>
                        <a:buNone/>
                      </a:pPr>
                      <a:endParaRPr lang="en-US" sz="1400" b="1" i="0" u="none" strike="noStrike" noProof="0">
                        <a:effectLst/>
                        <a:highlight>
                          <a:srgbClr val="FFFFFF"/>
                        </a:highlight>
                        <a:latin typeface="Georgia"/>
                      </a:endParaRPr>
                    </a:p>
                    <a:p>
                      <a:pPr lvl="0" algn="l">
                        <a:lnSpc>
                          <a:spcPct val="100000"/>
                        </a:lnSpc>
                        <a:spcBef>
                          <a:spcPts val="0"/>
                        </a:spcBef>
                        <a:spcAft>
                          <a:spcPts val="0"/>
                        </a:spcAft>
                        <a:buNone/>
                      </a:pPr>
                      <a:r>
                        <a:rPr lang="en-US" sz="1400" b="1" i="0" u="none" strike="noStrike" noProof="0">
                          <a:effectLst/>
                          <a:highlight>
                            <a:srgbClr val="FFFFFF"/>
                          </a:highlight>
                          <a:latin typeface="Georgia"/>
                        </a:rPr>
                        <a:t>7.C.4 Examining Media Messages </a:t>
                      </a:r>
                      <a:br>
                        <a:rPr lang="en-US" sz="1100" b="0" i="0" u="none" strike="noStrike" noProof="0">
                          <a:effectLst/>
                          <a:highlight>
                            <a:srgbClr val="FFFFFF"/>
                          </a:highlight>
                          <a:latin typeface="Georgia"/>
                        </a:rPr>
                      </a:b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A. Explain persuasive/informative techniques used in media to sway the audience (e.g., innuendo, card stacking, bandwagon, and appeal to emotions).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B. Analyze media messages for facts, opinions, persuasive messages, word choice, and viewpoint.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C. Compare and contrast the effectiveness of techniques in auditory, visual, and written media messages (e.g., authorship, format, content, purpose) on the intended audience.</a:t>
                      </a:r>
                      <a:endParaRPr lang="en-US" sz="1100">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916976"/>
            <a:ext cx="11447804" cy="240065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Georgia"/>
                <a:ea typeface="+mn-lt"/>
                <a:cs typeface="+mn-lt"/>
              </a:rPr>
              <a:t>Revisions</a:t>
            </a:r>
            <a:r>
              <a:rPr lang="en-US" sz="1600" b="1">
                <a:solidFill>
                  <a:srgbClr val="FFFFFF"/>
                </a:solidFill>
                <a:latin typeface="Georgia"/>
                <a:ea typeface="+mn-lt"/>
                <a:cs typeface="+mn-lt"/>
              </a:rPr>
              <a:t>:</a:t>
            </a:r>
            <a:endParaRPr lang="en-US" sz="1600">
              <a:latin typeface="Georgia"/>
              <a:ea typeface="+mn-lt"/>
              <a:cs typeface="+mn-lt"/>
            </a:endParaRPr>
          </a:p>
          <a:p>
            <a:pPr marL="285750" indent="-285750">
              <a:buFont typeface="Arial,Sans-Serif"/>
              <a:buChar char="•"/>
            </a:pPr>
            <a:r>
              <a:rPr lang="en-US" sz="1400" b="1">
                <a:solidFill>
                  <a:srgbClr val="FFFFFF"/>
                </a:solidFill>
                <a:latin typeface="Georgia"/>
                <a:ea typeface="+mn-lt"/>
                <a:cs typeface="+mn-lt"/>
              </a:rPr>
              <a:t>7.C.3.A - Aligns to skills identified in 2017 7.2 and clarifies the types of communication modes and multimodal tools that could be used in presentations</a:t>
            </a:r>
            <a:endParaRPr lang="en-US" sz="1400">
              <a:latin typeface="Georgia"/>
              <a:cs typeface="Calibri"/>
            </a:endParaRPr>
          </a:p>
          <a:p>
            <a:pPr marL="285750" indent="-285750">
              <a:buFont typeface="Arial,Sans-Serif"/>
              <a:buChar char="•"/>
            </a:pPr>
            <a:r>
              <a:rPr lang="en-US" sz="1400" b="1">
                <a:solidFill>
                  <a:srgbClr val="FFFFFF"/>
                </a:solidFill>
                <a:latin typeface="Georgia"/>
                <a:ea typeface="+mn-lt"/>
                <a:cs typeface="+mn-lt"/>
              </a:rPr>
              <a:t>7.C.3 B – Aligns to skills identified in 2017 7.1g and 7.2a</a:t>
            </a:r>
          </a:p>
          <a:p>
            <a:endParaRPr lang="en-US" sz="1400" b="1">
              <a:solidFill>
                <a:srgbClr val="FFFFFF"/>
              </a:solidFill>
              <a:latin typeface="Georgia"/>
              <a:ea typeface="+mn-lt"/>
              <a:cs typeface="+mn-lt"/>
            </a:endParaRPr>
          </a:p>
          <a:p>
            <a:pPr marL="285750" indent="-285750">
              <a:buFont typeface="Arial,Sans-Serif"/>
              <a:buChar char="•"/>
            </a:pPr>
            <a:r>
              <a:rPr lang="en-US" sz="1400" b="1">
                <a:solidFill>
                  <a:srgbClr val="FFFFFF"/>
                </a:solidFill>
                <a:latin typeface="Georgia"/>
                <a:ea typeface="+mn-lt"/>
                <a:cs typeface="+mn-lt"/>
              </a:rPr>
              <a:t>7.C.4.A - Combines skills identified in 2017 7.3a and 7.3e and specifies persuasive/informative techniques used in media to influence audiences</a:t>
            </a:r>
            <a:endParaRPr lang="en-US" sz="1400">
              <a:solidFill>
                <a:srgbClr val="003C71"/>
              </a:solidFill>
              <a:latin typeface="Georgia"/>
              <a:ea typeface="+mn-lt"/>
              <a:cs typeface="+mn-lt"/>
            </a:endParaRPr>
          </a:p>
          <a:p>
            <a:pPr marL="285750" indent="-285750">
              <a:buFont typeface="Arial,Sans-Serif"/>
              <a:buChar char="•"/>
            </a:pPr>
            <a:r>
              <a:rPr lang="en-US" sz="1400" b="1">
                <a:solidFill>
                  <a:srgbClr val="FFFFFF"/>
                </a:solidFill>
                <a:latin typeface="Georgia"/>
                <a:ea typeface="+mn-lt"/>
                <a:cs typeface="+mn-lt"/>
              </a:rPr>
              <a:t>7.C.4.B  - Aligns with 2017 7.3b and 7.3c to specify how media messages can be analyzed</a:t>
            </a:r>
            <a:endParaRPr lang="en-US" sz="1400">
              <a:solidFill>
                <a:srgbClr val="003C71"/>
              </a:solidFill>
              <a:latin typeface="Georgia"/>
              <a:ea typeface="+mn-lt"/>
              <a:cs typeface="+mn-lt"/>
            </a:endParaRPr>
          </a:p>
          <a:p>
            <a:pPr marL="285750" indent="-285750">
              <a:buFont typeface="Arial,Sans-Serif"/>
              <a:buChar char="•"/>
            </a:pPr>
            <a:r>
              <a:rPr lang="en-US" sz="1400" b="1">
                <a:solidFill>
                  <a:srgbClr val="FFFFFF"/>
                </a:solidFill>
                <a:latin typeface="Georgia"/>
                <a:ea typeface="+mn-lt"/>
                <a:cs typeface="+mn-lt"/>
              </a:rPr>
              <a:t>7.C.4.C - Addresses the skills identified in 2017 7.3d to clarify techniques used in media messages when comparing and contrasting</a:t>
            </a:r>
          </a:p>
          <a:p>
            <a:endParaRPr lang="en-US" sz="800">
              <a:solidFill>
                <a:srgbClr val="003C71"/>
              </a:solidFill>
              <a:latin typeface="Georgia"/>
              <a:cs typeface="Calibri"/>
            </a:endParaRPr>
          </a:p>
        </p:txBody>
      </p:sp>
      <p:pic>
        <p:nvPicPr>
          <p:cNvPr id="2" name="Audio Recording Apr 29, 2024 at 2:04:10 PM">
            <a:hlinkClick r:id="" action="ppaction://media"/>
            <a:extLst>
              <a:ext uri="{FF2B5EF4-FFF2-40B4-BE49-F238E27FC236}">
                <a16:creationId xmlns:a16="http://schemas.microsoft.com/office/drawing/2014/main" id="{4E1404F7-3924-A756-EB31-9E48DEE09E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4419" y="6186557"/>
            <a:ext cx="812800" cy="812800"/>
          </a:xfrm>
          <a:prstGeom prst="rect">
            <a:avLst/>
          </a:prstGeom>
        </p:spPr>
      </p:pic>
    </p:spTree>
    <p:extLst>
      <p:ext uri="{BB962C8B-B14F-4D97-AF65-F5344CB8AC3E}">
        <p14:creationId xmlns:p14="http://schemas.microsoft.com/office/powerpoint/2010/main" val="32465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38</a:t>
            </a:fld>
            <a:endParaRPr lang="en-US"/>
          </a:p>
        </p:txBody>
      </p:sp>
      <p:pic>
        <p:nvPicPr>
          <p:cNvPr id="3" name="Audio Recording Apr 29, 2024 at 2:04:42 PM">
            <a:hlinkClick r:id="" action="ppaction://media"/>
            <a:extLst>
              <a:ext uri="{FF2B5EF4-FFF2-40B4-BE49-F238E27FC236}">
                <a16:creationId xmlns:a16="http://schemas.microsoft.com/office/drawing/2014/main" id="{93A59AD8-FCED-8C0A-69CC-38209D119B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4310" y="5949950"/>
            <a:ext cx="812800" cy="812800"/>
          </a:xfrm>
          <a:prstGeom prst="rect">
            <a:avLst/>
          </a:prstGeom>
        </p:spPr>
      </p:pic>
    </p:spTree>
    <p:extLst>
      <p:ext uri="{BB962C8B-B14F-4D97-AF65-F5344CB8AC3E}">
        <p14:creationId xmlns:p14="http://schemas.microsoft.com/office/powerpoint/2010/main" val="34871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585458864"/>
              </p:ext>
            </p:extLst>
          </p:nvPr>
        </p:nvGraphicFramePr>
        <p:xfrm>
          <a:off x="350654" y="262991"/>
          <a:ext cx="11452080" cy="4495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75987">
                <a:tc>
                  <a:txBody>
                    <a:bodyPr/>
                    <a:lstStyle/>
                    <a:p>
                      <a:pPr algn="ctr" rtl="0" fontAlgn="t">
                        <a:spcBef>
                          <a:spcPts val="0"/>
                        </a:spcBef>
                        <a:spcAft>
                          <a:spcPts val="0"/>
                        </a:spcAft>
                      </a:pPr>
                      <a:r>
                        <a:rPr lang="en-US" sz="2000" b="1">
                          <a:effectLst/>
                          <a:highlight>
                            <a:srgbClr val="D8D8D8"/>
                          </a:highlight>
                          <a:latin typeface="Georgia"/>
                        </a:rPr>
                        <a:t>2017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Georgia"/>
                        </a:rPr>
                        <a:t>2024 SOL</a:t>
                      </a:r>
                      <a:endParaRPr lang="en-US">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491327">
                <a:tc>
                  <a:txBody>
                    <a:bodyPr/>
                    <a:lstStyle/>
                    <a:p>
                      <a:pPr lvl="0" algn="l">
                        <a:lnSpc>
                          <a:spcPct val="100000"/>
                        </a:lnSpc>
                        <a:spcBef>
                          <a:spcPts val="0"/>
                        </a:spcBef>
                        <a:spcAft>
                          <a:spcPts val="0"/>
                        </a:spcAft>
                        <a:buNone/>
                      </a:pPr>
                      <a:r>
                        <a:rPr lang="en-US" sz="1400" b="1" i="0" u="none" strike="noStrike" noProof="0">
                          <a:effectLst/>
                          <a:highlight>
                            <a:srgbClr val="FFFFFF"/>
                          </a:highlight>
                          <a:latin typeface="Georgia"/>
                        </a:rPr>
                        <a:t>7.9 The student will find, evaluate, and select appropriate resources to create a research product. </a:t>
                      </a:r>
                      <a:br>
                        <a:rPr lang="en-US" sz="1400" b="1" i="0" u="none" strike="noStrike" noProof="0">
                          <a:effectLst/>
                          <a:highlight>
                            <a:srgbClr val="FFFFFF"/>
                          </a:highlight>
                          <a:latin typeface="Georgia"/>
                        </a:rPr>
                      </a:br>
                      <a:br>
                        <a:rPr lang="en-US" sz="1100" b="1" i="0" u="none" strike="noStrike" noProof="0">
                          <a:effectLst/>
                          <a:highlight>
                            <a:srgbClr val="FFFFFF"/>
                          </a:highlight>
                          <a:latin typeface="Georgia"/>
                        </a:rPr>
                      </a:br>
                      <a:r>
                        <a:rPr lang="en-US" sz="1100" b="0" i="0" u="none" strike="noStrike" noProof="0">
                          <a:effectLst/>
                          <a:highlight>
                            <a:srgbClr val="FFFFFF"/>
                          </a:highlight>
                          <a:latin typeface="Georgia"/>
                        </a:rPr>
                        <a:t>a) Formulate and revise questions about a research topic.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b) Collect, organize, and synthesize information from multiple sources.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c) Analyze and evaluate the validity and credibility of resources.</a:t>
                      </a:r>
                      <a:endParaRPr lang="en-US" sz="1100">
                        <a:effectLst/>
                        <a:highlight>
                          <a:srgbClr val="FFFFFF"/>
                        </a:highlight>
                        <a:latin typeface="Georgia"/>
                      </a:endParaRPr>
                    </a:p>
                    <a:p>
                      <a:pPr lvl="0" algn="l">
                        <a:lnSpc>
                          <a:spcPct val="100000"/>
                        </a:lnSpc>
                        <a:spcBef>
                          <a:spcPts val="0"/>
                        </a:spcBef>
                        <a:spcAft>
                          <a:spcPts val="0"/>
                        </a:spcAft>
                        <a:buNone/>
                      </a:pPr>
                      <a:r>
                        <a:rPr lang="en-US" sz="1100" b="0" i="0" u="none" strike="noStrike" noProof="0">
                          <a:effectLst/>
                          <a:highlight>
                            <a:srgbClr val="FFFFFF"/>
                          </a:highlight>
                          <a:latin typeface="Georgia"/>
                        </a:rPr>
                        <a:t>d) Quote, summarize, and paraphrase information from primary and secondary sources using proper citations. </a:t>
                      </a:r>
                      <a:endParaRPr lang="en-US" sz="1100">
                        <a:effectLst/>
                        <a:highlight>
                          <a:srgbClr val="FFFFFF"/>
                        </a:highlight>
                        <a:latin typeface="Georgia"/>
                      </a:endParaRPr>
                    </a:p>
                    <a:p>
                      <a:pPr lvl="0" algn="l">
                        <a:lnSpc>
                          <a:spcPct val="100000"/>
                        </a:lnSpc>
                        <a:spcBef>
                          <a:spcPts val="0"/>
                        </a:spcBef>
                        <a:spcAft>
                          <a:spcPts val="0"/>
                        </a:spcAft>
                        <a:buNone/>
                      </a:pPr>
                      <a:r>
                        <a:rPr lang="en-US" sz="1100" b="0" i="0" u="none" strike="noStrike" noProof="0">
                          <a:effectLst/>
                          <a:highlight>
                            <a:srgbClr val="FFFFFF"/>
                          </a:highlight>
                          <a:latin typeface="Georgia"/>
                        </a:rPr>
                        <a:t>e) Avoid plagiarism by using own words and follow ethical and legal guidelines for gathering and using information. </a:t>
                      </a:r>
                      <a:br>
                        <a:rPr lang="en-US" sz="1100" b="0" i="0" u="none" strike="noStrike" noProof="0">
                          <a:effectLst/>
                          <a:highlight>
                            <a:srgbClr val="FFFFFF"/>
                          </a:highlight>
                          <a:latin typeface="Georgia"/>
                        </a:rPr>
                      </a:br>
                      <a:r>
                        <a:rPr lang="en-US" sz="1100" b="0" i="0" u="none" strike="noStrike" noProof="0">
                          <a:effectLst/>
                          <a:highlight>
                            <a:srgbClr val="FFFFFF"/>
                          </a:highlight>
                          <a:latin typeface="Georgia"/>
                        </a:rPr>
                        <a:t>f) Demonstrate ethical use of the Internet.</a:t>
                      </a:r>
                      <a:br>
                        <a:rPr lang="en-US" sz="1100">
                          <a:effectLst/>
                          <a:highlight>
                            <a:srgbClr val="FFFFFF"/>
                          </a:highlight>
                          <a:latin typeface="Georgia"/>
                        </a:rPr>
                      </a:br>
                      <a:endParaRPr lang="en-US" sz="1100">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a:solidFill>
                            <a:schemeClr val="accent1"/>
                          </a:solidFill>
                          <a:effectLst/>
                          <a:highlight>
                            <a:srgbClr val="FFFFFF"/>
                          </a:highlight>
                          <a:latin typeface="Georgia"/>
                        </a:rPr>
                        <a:t>7.R The student will conduct research and read a series of conceptually related texts on selected topics to build knowledge on grade-seven content and texts, solve problems, and support cross-curricular learning. </a:t>
                      </a:r>
                      <a:br>
                        <a:rPr lang="en-US" sz="1400" b="1" i="0" u="none" strike="noStrike" noProof="0">
                          <a:solidFill>
                            <a:srgbClr val="003C71"/>
                          </a:solidFill>
                          <a:effectLst/>
                          <a:highlight>
                            <a:srgbClr val="FFFFFF"/>
                          </a:highlight>
                          <a:latin typeface="Georgia"/>
                        </a:rPr>
                      </a:br>
                      <a:br>
                        <a:rPr lang="en-US" sz="1400" b="1" i="0" u="none" strike="noStrike" noProof="0">
                          <a:solidFill>
                            <a:srgbClr val="003C71"/>
                          </a:solidFill>
                          <a:effectLst/>
                          <a:highlight>
                            <a:srgbClr val="FFFFFF"/>
                          </a:highlight>
                          <a:latin typeface="Georgia"/>
                        </a:rPr>
                      </a:br>
                      <a:r>
                        <a:rPr lang="en-US" sz="1400" b="1" i="0" u="none" strike="noStrike" noProof="0">
                          <a:solidFill>
                            <a:schemeClr val="accent1"/>
                          </a:solidFill>
                          <a:effectLst/>
                          <a:highlight>
                            <a:srgbClr val="FFFFFF"/>
                          </a:highlight>
                          <a:latin typeface="Georgia"/>
                        </a:rPr>
                        <a:t>7.R.1 Evaluation and Synthesis of Information </a:t>
                      </a:r>
                      <a:br>
                        <a:rPr lang="en-US" sz="1400" b="0" i="0" u="none" strike="noStrike" noProof="0">
                          <a:solidFill>
                            <a:srgbClr val="003C71"/>
                          </a:solidFill>
                          <a:effectLst/>
                          <a:highlight>
                            <a:srgbClr val="FFFFFF"/>
                          </a:highlight>
                          <a:latin typeface="Georgia"/>
                        </a:rPr>
                      </a:br>
                      <a:br>
                        <a:rPr lang="en-US" sz="1400" b="0" i="0" u="none" strike="noStrike" noProof="0">
                          <a:solidFill>
                            <a:srgbClr val="003C71"/>
                          </a:solidFill>
                          <a:effectLst/>
                          <a:highlight>
                            <a:srgbClr val="FFFFFF"/>
                          </a:highlight>
                          <a:latin typeface="Georgia"/>
                        </a:rPr>
                      </a:br>
                      <a:r>
                        <a:rPr lang="en-US" sz="1100" b="0" i="0" u="none" strike="noStrike" noProof="0">
                          <a:solidFill>
                            <a:schemeClr val="accent1"/>
                          </a:solidFill>
                          <a:effectLst/>
                          <a:highlight>
                            <a:srgbClr val="FFFFFF"/>
                          </a:highlight>
                          <a:latin typeface="Georgia"/>
                        </a:rPr>
                        <a:t>A. Formulate questions about a research topic, broadening or narrowing the inquiry as necessary.</a:t>
                      </a:r>
                      <a:endParaRPr lang="en-US" sz="1100">
                        <a:latin typeface="Georgia"/>
                      </a:endParaRPr>
                    </a:p>
                    <a:p>
                      <a:pPr lvl="0" indent="0" algn="l">
                        <a:lnSpc>
                          <a:spcPct val="100000"/>
                        </a:lnSpc>
                        <a:spcBef>
                          <a:spcPts val="0"/>
                        </a:spcBef>
                        <a:spcAft>
                          <a:spcPts val="0"/>
                        </a:spcAft>
                        <a:buNone/>
                      </a:pPr>
                      <a:r>
                        <a:rPr lang="en-US" sz="1100" b="0" i="0" u="none" strike="noStrike" noProof="0">
                          <a:solidFill>
                            <a:schemeClr val="accent1"/>
                          </a:solidFill>
                          <a:latin typeface="Georgia"/>
                        </a:rPr>
                        <a:t>B. Collect, organize, and synthesize information from multiple sources using various notetaking formats. </a:t>
                      </a:r>
                      <a:endParaRPr lang="en-US">
                        <a:latin typeface="Georgia"/>
                      </a:endParaRPr>
                    </a:p>
                    <a:p>
                      <a:pPr lvl="0" indent="0" algn="l">
                        <a:lnSpc>
                          <a:spcPct val="100000"/>
                        </a:lnSpc>
                        <a:spcBef>
                          <a:spcPts val="0"/>
                        </a:spcBef>
                        <a:spcAft>
                          <a:spcPts val="0"/>
                        </a:spcAft>
                        <a:buNone/>
                      </a:pPr>
                      <a:r>
                        <a:rPr lang="en-US" sz="1100" b="0" i="0" u="none" strike="noStrike" noProof="0">
                          <a:solidFill>
                            <a:schemeClr val="accent1"/>
                          </a:solidFill>
                          <a:latin typeface="Georgia"/>
                        </a:rPr>
                        <a:t>C. Evaluate and analyze the relevance, validity, and credibility of each source, determining what information to include and exclude. </a:t>
                      </a:r>
                      <a:endParaRPr lang="en-US">
                        <a:latin typeface="Georgia"/>
                      </a:endParaRPr>
                    </a:p>
                    <a:p>
                      <a:pPr lvl="0" indent="0" algn="l">
                        <a:lnSpc>
                          <a:spcPct val="100000"/>
                        </a:lnSpc>
                        <a:spcBef>
                          <a:spcPts val="0"/>
                        </a:spcBef>
                        <a:spcAft>
                          <a:spcPts val="0"/>
                        </a:spcAft>
                        <a:buNone/>
                      </a:pPr>
                      <a:r>
                        <a:rPr lang="en-US" sz="1100" b="0" i="0" u="none" strike="noStrike" noProof="0">
                          <a:solidFill>
                            <a:schemeClr val="accent1"/>
                          </a:solidFill>
                          <a:latin typeface="Georgia"/>
                        </a:rPr>
                        <a:t>D. Quote, summarize, and paraphrase research findings from primary and secondary sources, avoiding plagiarism by using own words and following ethical and legal guidelines. </a:t>
                      </a:r>
                      <a:endParaRPr lang="en-US">
                        <a:latin typeface="Georgia"/>
                      </a:endParaRPr>
                    </a:p>
                    <a:p>
                      <a:pPr lvl="0" indent="0" algn="l">
                        <a:lnSpc>
                          <a:spcPct val="100000"/>
                        </a:lnSpc>
                        <a:spcBef>
                          <a:spcPts val="0"/>
                        </a:spcBef>
                        <a:spcAft>
                          <a:spcPts val="0"/>
                        </a:spcAft>
                        <a:buNone/>
                      </a:pPr>
                      <a:r>
                        <a:rPr lang="en-US" sz="1100" b="0" i="0" u="none" strike="noStrike" noProof="0">
                          <a:solidFill>
                            <a:schemeClr val="accent1"/>
                          </a:solidFill>
                          <a:latin typeface="Georgia"/>
                        </a:rPr>
                        <a:t>E. Organize and share findings in formal and informal oral written formats. </a:t>
                      </a:r>
                      <a:endParaRPr lang="en-US">
                        <a:latin typeface="Georgia"/>
                      </a:endParaRPr>
                    </a:p>
                    <a:p>
                      <a:pPr lvl="0" indent="0" algn="l">
                        <a:lnSpc>
                          <a:spcPct val="100000"/>
                        </a:lnSpc>
                        <a:spcBef>
                          <a:spcPts val="0"/>
                        </a:spcBef>
                        <a:spcAft>
                          <a:spcPts val="0"/>
                        </a:spcAft>
                        <a:buNone/>
                      </a:pPr>
                      <a:r>
                        <a:rPr lang="en-US" sz="1100" b="0" i="0" u="none" strike="noStrike" noProof="0">
                          <a:solidFill>
                            <a:schemeClr val="accent1"/>
                          </a:solidFill>
                          <a:latin typeface="Georgia"/>
                        </a:rPr>
                        <a:t>F. Give credit for information quoted or paraphrased, using standard citations (e.g., author, article title and webpage, and publication date).</a:t>
                      </a:r>
                      <a:endParaRPr lang="en-US">
                        <a:latin typeface="Georgia"/>
                      </a:endParaRPr>
                    </a:p>
                    <a:p>
                      <a:pPr lvl="0" indent="0" algn="l">
                        <a:lnSpc>
                          <a:spcPct val="100000"/>
                        </a:lnSpc>
                        <a:spcBef>
                          <a:spcPts val="0"/>
                        </a:spcBef>
                        <a:spcAft>
                          <a:spcPts val="0"/>
                        </a:spcAft>
                        <a:buNone/>
                      </a:pPr>
                      <a:r>
                        <a:rPr lang="en-US" sz="1100" b="0" i="0" u="none" strike="noStrike" noProof="0">
                          <a:solidFill>
                            <a:schemeClr val="accent1"/>
                          </a:solidFill>
                          <a:latin typeface="Georgia"/>
                        </a:rPr>
                        <a:t>G. Demonstrate ethical and responsible use of all sources, including the Internet, Artificial Intelligence (AI), and new technologies, as they develop.</a:t>
                      </a:r>
                    </a:p>
                    <a:p>
                      <a:pPr lvl="0" indent="0" algn="l">
                        <a:lnSpc>
                          <a:spcPct val="100000"/>
                        </a:lnSpc>
                        <a:spcBef>
                          <a:spcPts val="0"/>
                        </a:spcBef>
                        <a:spcAft>
                          <a:spcPts val="0"/>
                        </a:spcAft>
                        <a:buNone/>
                      </a:pPr>
                      <a:endParaRPr lang="en-US" sz="1100">
                        <a:solidFill>
                          <a:schemeClr val="accent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5788" y="4570714"/>
            <a:ext cx="11457211" cy="1977464"/>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u="sng">
                <a:solidFill>
                  <a:srgbClr val="FFFFFF"/>
                </a:solidFill>
                <a:latin typeface="Georgia"/>
                <a:ea typeface="+mn-lt"/>
                <a:cs typeface="+mn-lt"/>
              </a:rPr>
              <a:t>Revisions</a:t>
            </a:r>
            <a:r>
              <a:rPr lang="en-US" sz="1350" b="1">
                <a:solidFill>
                  <a:srgbClr val="FFFFFF"/>
                </a:solidFill>
                <a:latin typeface="Georgia"/>
                <a:ea typeface="+mn-lt"/>
                <a:cs typeface="+mn-lt"/>
              </a:rPr>
              <a:t>:</a:t>
            </a:r>
            <a:endParaRPr lang="en-US" sz="1350">
              <a:latin typeface="Georgia"/>
              <a:ea typeface="+mn-lt"/>
              <a:cs typeface="+mn-lt"/>
            </a:endParaRPr>
          </a:p>
          <a:p>
            <a:pPr marL="285750" indent="-285750">
              <a:buFont typeface="Arial"/>
              <a:buChar char="•"/>
            </a:pPr>
            <a:r>
              <a:rPr lang="en-US" sz="1350" b="1">
                <a:solidFill>
                  <a:srgbClr val="FFFFFF"/>
                </a:solidFill>
                <a:latin typeface="Georgia"/>
                <a:ea typeface="+mn-lt"/>
                <a:cs typeface="+mn-lt"/>
              </a:rPr>
              <a:t>7.R.1.A- Aligns to 2017 7.9a </a:t>
            </a:r>
          </a:p>
          <a:p>
            <a:pPr marL="285750" indent="-285750">
              <a:buFont typeface="Arial"/>
              <a:buChar char="•"/>
            </a:pPr>
            <a:r>
              <a:rPr lang="en-US" sz="1350" b="1">
                <a:solidFill>
                  <a:srgbClr val="FFFFFF"/>
                </a:solidFill>
                <a:latin typeface="Georgia"/>
                <a:ea typeface="+mn-lt"/>
                <a:cs typeface="+mn-lt"/>
              </a:rPr>
              <a:t>7.R.1.B- Aligns to 2017 7.9b </a:t>
            </a:r>
          </a:p>
          <a:p>
            <a:pPr marL="285750" indent="-285750">
              <a:buFont typeface="Arial"/>
              <a:buChar char="•"/>
            </a:pPr>
            <a:r>
              <a:rPr lang="en-US" sz="1350" b="1">
                <a:solidFill>
                  <a:srgbClr val="FFFFFF"/>
                </a:solidFill>
                <a:latin typeface="Georgia"/>
                <a:cs typeface="Calibri"/>
              </a:rPr>
              <a:t>7.R.1 .C – Aligns to skills addressed in 2017 7.9c and specifies which sources can be analyzed and how</a:t>
            </a:r>
          </a:p>
          <a:p>
            <a:pPr marL="285750" indent="-285750">
              <a:buFont typeface="Arial"/>
              <a:buChar char="•"/>
            </a:pPr>
            <a:r>
              <a:rPr lang="en-US" sz="1350" b="1">
                <a:solidFill>
                  <a:srgbClr val="FFFFFF"/>
                </a:solidFill>
                <a:latin typeface="Georgia"/>
                <a:ea typeface="+mn-lt"/>
                <a:cs typeface="+mn-lt"/>
              </a:rPr>
              <a:t>7.R.1.D- Aligns to 2017 7.9d and 7.9f </a:t>
            </a:r>
          </a:p>
          <a:p>
            <a:pPr marL="285750" indent="-285750">
              <a:buFont typeface="Arial"/>
              <a:buChar char="•"/>
            </a:pPr>
            <a:r>
              <a:rPr lang="en-US" sz="1350" b="1">
                <a:solidFill>
                  <a:srgbClr val="FFFFFF"/>
                </a:solidFill>
                <a:latin typeface="Georgia"/>
                <a:ea typeface="+mn-lt"/>
                <a:cs typeface="+mn-lt"/>
              </a:rPr>
              <a:t>7</a:t>
            </a:r>
            <a:r>
              <a:rPr lang="en-US" sz="1350" b="1">
                <a:solidFill>
                  <a:srgbClr val="FFFFFF"/>
                </a:solidFill>
                <a:latin typeface="Georgia"/>
                <a:cs typeface="Calibri"/>
              </a:rPr>
              <a:t>.R.1.E - Added to integrate reading, writing, communication, and research by sharing findings formally and informally</a:t>
            </a:r>
            <a:endParaRPr lang="en-US"/>
          </a:p>
          <a:p>
            <a:pPr marL="285750" indent="-285750">
              <a:buFont typeface="Arial"/>
              <a:buChar char="•"/>
            </a:pPr>
            <a:r>
              <a:rPr lang="en-US" sz="1350" b="1">
                <a:solidFill>
                  <a:srgbClr val="FFFFFF"/>
                </a:solidFill>
                <a:latin typeface="Georgia"/>
                <a:cs typeface="Calibri"/>
              </a:rPr>
              <a:t>7.R.1.F- Aligns to 2017 7.9b and 7.9e and explicitly incorporates traits of standard citations </a:t>
            </a:r>
          </a:p>
          <a:p>
            <a:pPr marL="285750" indent="-285750">
              <a:buFont typeface="Arial"/>
              <a:buChar char="•"/>
            </a:pPr>
            <a:r>
              <a:rPr lang="en-US" sz="1400" b="1">
                <a:solidFill>
                  <a:srgbClr val="FFFFFF"/>
                </a:solidFill>
                <a:latin typeface="Georgia"/>
                <a:cs typeface="Calibri"/>
              </a:rPr>
              <a:t>7.R.1.G - Aligns to 2017 6.9f and includes ethical and responsible use for artificial intelligence, the internet, and new technologies as they develop</a:t>
            </a:r>
          </a:p>
        </p:txBody>
      </p:sp>
      <p:pic>
        <p:nvPicPr>
          <p:cNvPr id="2" name="Audio Recording Apr 29, 2024 at 2:07:15 PM">
            <a:hlinkClick r:id="" action="ppaction://media"/>
            <a:extLst>
              <a:ext uri="{FF2B5EF4-FFF2-40B4-BE49-F238E27FC236}">
                <a16:creationId xmlns:a16="http://schemas.microsoft.com/office/drawing/2014/main" id="{C81CBC8F-5EE6-C003-8415-F42CAD099A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9934" y="5790557"/>
            <a:ext cx="812800" cy="812800"/>
          </a:xfrm>
          <a:prstGeom prst="rect">
            <a:avLst/>
          </a:prstGeom>
        </p:spPr>
      </p:pic>
    </p:spTree>
    <p:extLst>
      <p:ext uri="{BB962C8B-B14F-4D97-AF65-F5344CB8AC3E}">
        <p14:creationId xmlns:p14="http://schemas.microsoft.com/office/powerpoint/2010/main" val="38565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785942716"/>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3" name="Audio Recording Apr 29, 2024 at 11:03:27 AM">
            <a:hlinkClick r:id="" action="ppaction://media"/>
            <a:extLst>
              <a:ext uri="{FF2B5EF4-FFF2-40B4-BE49-F238E27FC236}">
                <a16:creationId xmlns:a16="http://schemas.microsoft.com/office/drawing/2014/main" id="{EB123695-0156-5320-2467-9273784BE6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38459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40</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a:latin typeface="Georgia"/>
                <a:cs typeface="Calibri"/>
              </a:rPr>
              <a:t>The revisions made in the 2024 </a:t>
            </a:r>
            <a:r>
              <a:rPr lang="en-US" i="1">
                <a:latin typeface="Georgia"/>
                <a:cs typeface="Calibri"/>
              </a:rPr>
              <a:t>English Standards of Learning</a:t>
            </a:r>
            <a:r>
              <a:rPr lang="en-US">
                <a:latin typeface="Georgia"/>
                <a:cs typeface="Calibri"/>
              </a:rPr>
              <a:t> will raise academic expectations for students and schools and provide a clear and vertically coherent set of expectations to educators and families. </a:t>
            </a:r>
          </a:p>
          <a:p>
            <a:r>
              <a:rPr lang="en-US">
                <a:latin typeface="Georgia"/>
                <a:cs typeface="Calibri"/>
              </a:rPr>
              <a:t>A focus on Developing Skilled Readers and Building Reading Stamina will ensure that every student is equipped access to educational experience that prepare them for their postsecondary opportunities. </a:t>
            </a:r>
          </a:p>
          <a:p>
            <a:r>
              <a:rPr lang="en-US">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6" name="Audio Recording Apr 29, 2024 at 2:12:29 PM">
            <a:hlinkClick r:id="" action="ppaction://media"/>
            <a:extLst>
              <a:ext uri="{FF2B5EF4-FFF2-40B4-BE49-F238E27FC236}">
                <a16:creationId xmlns:a16="http://schemas.microsoft.com/office/drawing/2014/main" id="{30907E59-73B3-77BD-18BF-D1B881677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2856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41</a:t>
            </a:fld>
            <a:endParaRPr lang="en-US"/>
          </a:p>
        </p:txBody>
      </p:sp>
      <p:pic>
        <p:nvPicPr>
          <p:cNvPr id="3" name="Audio Recording Apr 29, 2024 at 2:09:58 PM">
            <a:hlinkClick r:id="" action="ppaction://media"/>
            <a:extLst>
              <a:ext uri="{FF2B5EF4-FFF2-40B4-BE49-F238E27FC236}">
                <a16:creationId xmlns:a16="http://schemas.microsoft.com/office/drawing/2014/main" id="{3F606818-FDC3-585B-3140-35FBD01602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6132512"/>
            <a:ext cx="812800" cy="812800"/>
          </a:xfrm>
          <a:prstGeom prst="rect">
            <a:avLst/>
          </a:prstGeom>
        </p:spPr>
      </p:pic>
    </p:spTree>
    <p:extLst>
      <p:ext uri="{BB962C8B-B14F-4D97-AF65-F5344CB8AC3E}">
        <p14:creationId xmlns:p14="http://schemas.microsoft.com/office/powerpoint/2010/main" val="27433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fontScale="92500"/>
          </a:bodyPr>
          <a:lstStyle/>
          <a:p>
            <a:r>
              <a:rPr lang="en-US">
                <a:solidFill>
                  <a:schemeClr val="accent1">
                    <a:lumMod val="50000"/>
                  </a:schemeClr>
                </a:solidFill>
                <a:latin typeface="Georgia"/>
                <a:ea typeface="+mn-lt"/>
                <a:cs typeface="+mn-lt"/>
              </a:rPr>
              <a:t>Provided clarity for grade-level expectations around text complexity. </a:t>
            </a:r>
            <a:br>
              <a:rPr lang="en-US">
                <a:latin typeface="Georgia"/>
                <a:ea typeface="+mn-lt"/>
                <a:cs typeface="+mn-lt"/>
              </a:rPr>
            </a:br>
            <a:endParaRPr lang="en-US">
              <a:solidFill>
                <a:schemeClr val="accent1">
                  <a:lumMod val="50000"/>
                </a:schemeClr>
              </a:solidFill>
              <a:latin typeface="Georgia"/>
            </a:endParaRPr>
          </a:p>
          <a:p>
            <a:r>
              <a:rPr lang="en-US">
                <a:solidFill>
                  <a:schemeClr val="accent1">
                    <a:lumMod val="50000"/>
                  </a:schemeClr>
                </a:solidFill>
                <a:latin typeface="Georgia"/>
                <a:ea typeface="+mn-lt"/>
                <a:cs typeface="+mn-lt"/>
              </a:rPr>
              <a:t>Ensured coherence within a grade level between the strands, and vertically across grade levels.</a:t>
            </a:r>
            <a:endParaRPr lang="en-US">
              <a:solidFill>
                <a:schemeClr val="accent1">
                  <a:lumMod val="50000"/>
                </a:schemeClr>
              </a:solidFill>
              <a:latin typeface="Georgia"/>
            </a:endParaRPr>
          </a:p>
          <a:p>
            <a:endParaRPr lang="en-US">
              <a:solidFill>
                <a:schemeClr val="accent1">
                  <a:lumMod val="50000"/>
                </a:schemeClr>
              </a:solidFill>
              <a:latin typeface="Georgia"/>
              <a:cs typeface="Calibri"/>
            </a:endParaRPr>
          </a:p>
          <a:p>
            <a:r>
              <a:rPr lang="en-US">
                <a:solidFill>
                  <a:schemeClr val="accent1">
                    <a:lumMod val="50000"/>
                  </a:schemeClr>
                </a:solidFill>
                <a:latin typeface="Georgia"/>
                <a:cs typeface="Calibri"/>
              </a:rPr>
              <a:t>Added the Developing Skills Readers and Building Reading Stamina strand to emphasize text reading and fluency.</a:t>
            </a:r>
          </a:p>
          <a:p>
            <a:endParaRPr lang="en-US">
              <a:solidFill>
                <a:schemeClr val="accent1">
                  <a:lumMod val="50000"/>
                </a:schemeClr>
              </a:solidFill>
              <a:latin typeface="Georgia"/>
              <a:cs typeface="Calibri"/>
            </a:endParaRPr>
          </a:p>
          <a:p>
            <a:r>
              <a:rPr lang="en-US">
                <a:solidFill>
                  <a:schemeClr val="accent1">
                    <a:lumMod val="50000"/>
                  </a:schemeClr>
                </a:solidFill>
                <a:latin typeface="Georgia"/>
                <a:cs typeface="Calibri"/>
              </a:rPr>
              <a:t>Added the Language Usage strand to</a:t>
            </a:r>
            <a:r>
              <a:rPr lang="en-US">
                <a:solidFill>
                  <a:schemeClr val="accent1">
                    <a:lumMod val="50000"/>
                  </a:schemeClr>
                </a:solidFill>
                <a:latin typeface="Georgia"/>
                <a:ea typeface="+mn-lt"/>
                <a:cs typeface="+mn-lt"/>
              </a:rPr>
              <a:t> house grade level expectations for grammar and usage when applied to speaking and writing.</a:t>
            </a:r>
            <a:br>
              <a:rPr lang="en-US">
                <a:latin typeface="Georgia"/>
                <a:cs typeface="Calibri"/>
              </a:rPr>
            </a:br>
            <a:endParaRPr lang="en-US">
              <a:solidFill>
                <a:srgbClr val="003C71"/>
              </a:solidFill>
              <a:latin typeface="Georgia"/>
              <a:cs typeface="Calibri"/>
            </a:endParaRPr>
          </a:p>
          <a:p>
            <a:endParaRPr lang="en-US">
              <a:solidFill>
                <a:schemeClr val="accent1">
                  <a:lumMod val="50000"/>
                </a:schemeClr>
              </a:solidFill>
              <a:latin typeface="Georgia"/>
              <a:cs typeface="Calibri"/>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5" name="Audio Recording Apr 29, 2024 at 11:04:59 AM">
            <a:hlinkClick r:id="" action="ppaction://media"/>
            <a:extLst>
              <a:ext uri="{FF2B5EF4-FFF2-40B4-BE49-F238E27FC236}">
                <a16:creationId xmlns:a16="http://schemas.microsoft.com/office/drawing/2014/main" id="{A2A88923-D959-1FC4-E9B9-4E50102E0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5117" y="6100379"/>
            <a:ext cx="812800" cy="812800"/>
          </a:xfrm>
          <a:prstGeom prst="rect">
            <a:avLst/>
          </a:prstGeom>
        </p:spPr>
      </p:pic>
    </p:spTree>
    <p:extLst>
      <p:ext uri="{BB962C8B-B14F-4D97-AF65-F5344CB8AC3E}">
        <p14:creationId xmlns:p14="http://schemas.microsoft.com/office/powerpoint/2010/main" val="28454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1588808185"/>
              </p:ext>
            </p:extLst>
          </p:nvPr>
        </p:nvGraphicFramePr>
        <p:xfrm>
          <a:off x="360947" y="1534026"/>
          <a:ext cx="11670625" cy="5185610"/>
        </p:xfrm>
        <a:graphic>
          <a:graphicData uri="http://schemas.openxmlformats.org/drawingml/2006/table">
            <a:tbl>
              <a:tblPr bandRow="1">
                <a:tableStyleId>{5C22544A-7EE6-4342-B048-85BDC9FD1C3A}</a:tableStyleId>
              </a:tblPr>
              <a:tblGrid>
                <a:gridCol w="5704884">
                  <a:extLst>
                    <a:ext uri="{9D8B030D-6E8A-4147-A177-3AD203B41FA5}">
                      <a16:colId xmlns:a16="http://schemas.microsoft.com/office/drawing/2014/main" val="2289904520"/>
                    </a:ext>
                  </a:extLst>
                </a:gridCol>
                <a:gridCol w="5965741">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Calibri"/>
                        </a:rPr>
                        <a:t>2017</a:t>
                      </a:r>
                      <a:endParaRPr lang="en-US">
                        <a:effectLst/>
                        <a:highlight>
                          <a:srgbClr val="000000"/>
                        </a:highlight>
                        <a:latin typeface="Calibri"/>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Calibri"/>
                        </a:rPr>
                        <a:t>2024</a:t>
                      </a:r>
                      <a:endParaRPr lang="en-US">
                        <a:effectLst/>
                        <a:highlight>
                          <a:srgbClr val="000000"/>
                        </a:highlight>
                        <a:latin typeface="Calibri"/>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Calibri"/>
                        </a:rPr>
                        <a:t>Strands</a:t>
                      </a:r>
                      <a:endParaRPr lang="en-US">
                        <a:effectLst/>
                        <a:highlight>
                          <a:srgbClr val="000000"/>
                        </a:highlight>
                        <a:latin typeface="Calibri"/>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Calibri"/>
                        </a:rPr>
                        <a:t>Strands</a:t>
                      </a:r>
                      <a:endParaRPr lang="en-US">
                        <a:effectLst/>
                        <a:highlight>
                          <a:srgbClr val="000000"/>
                        </a:highlight>
                        <a:latin typeface="Calibri"/>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Georgia"/>
                        </a:rPr>
                        <a:t>Communications and Multimodal Literacies</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Foundations for Reading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a:effectLst/>
                          <a:latin typeface="Georgia"/>
                        </a:rPr>
                        <a:t>Reading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Developing Skilled Readers &amp; Building Reading Stamina</a:t>
                      </a: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and Vocabulary </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Literary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Informational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Foundations for 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Language Usage</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Audio Recording Apr 29, 2024 at 11:05:38 AM">
            <a:hlinkClick r:id="" action="ppaction://media"/>
            <a:extLst>
              <a:ext uri="{FF2B5EF4-FFF2-40B4-BE49-F238E27FC236}">
                <a16:creationId xmlns:a16="http://schemas.microsoft.com/office/drawing/2014/main" id="{E1502924-4938-F373-290E-1AEF8C2894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8772" y="6045200"/>
            <a:ext cx="812800" cy="812800"/>
          </a:xfrm>
          <a:prstGeom prst="rect">
            <a:avLst/>
          </a:prstGeom>
        </p:spPr>
      </p:pic>
    </p:spTree>
    <p:extLst>
      <p:ext uri="{BB962C8B-B14F-4D97-AF65-F5344CB8AC3E}">
        <p14:creationId xmlns:p14="http://schemas.microsoft.com/office/powerpoint/2010/main" val="1004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2509226207"/>
              </p:ext>
            </p:extLst>
          </p:nvPr>
        </p:nvGraphicFramePr>
        <p:xfrm>
          <a:off x="491289" y="1072816"/>
          <a:ext cx="11219438" cy="57912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a:effectLst/>
                          <a:latin typeface="Georgia"/>
                        </a:rPr>
                        <a:t>Foundations for Reading (through grade 5)</a:t>
                      </a:r>
                      <a:endParaRPr lang="en-US">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Print Concepts</a:t>
                      </a:r>
                    </a:p>
                    <a:p>
                      <a:pPr algn="ctr" rtl="0" fontAlgn="base">
                        <a:spcBef>
                          <a:spcPts val="0"/>
                        </a:spcBef>
                        <a:spcAft>
                          <a:spcPts val="0"/>
                        </a:spcAft>
                        <a:buFont typeface="Arial" panose="020B0604020202020204" pitchFamily="34" charset="0"/>
                        <a:buChar char="•"/>
                      </a:pPr>
                      <a:r>
                        <a:rPr lang="en-US" sz="100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a:effectLst/>
                          <a:latin typeface="Georgia"/>
                        </a:rPr>
                        <a:t>Developing Skilled Readers and Building Reading Stamina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Text Complexity</a:t>
                      </a:r>
                    </a:p>
                    <a:p>
                      <a:pPr algn="ctr" rtl="0" fontAlgn="base">
                        <a:spcBef>
                          <a:spcPts val="0"/>
                        </a:spcBef>
                        <a:spcAft>
                          <a:spcPts val="0"/>
                        </a:spcAft>
                        <a:buFont typeface="Arial" panose="020B0604020202020204" pitchFamily="34" charset="0"/>
                        <a:buChar char="•"/>
                      </a:pPr>
                      <a:r>
                        <a:rPr lang="en-US" sz="1000">
                          <a:effectLst/>
                          <a:latin typeface="Georgia"/>
                        </a:rPr>
                        <a:t>Fluency</a:t>
                      </a:r>
                    </a:p>
                    <a:p>
                      <a:pPr algn="ctr" rtl="0" fontAlgn="base">
                        <a:spcBef>
                          <a:spcPts val="0"/>
                        </a:spcBef>
                        <a:spcAft>
                          <a:spcPts val="0"/>
                        </a:spcAft>
                        <a:buFont typeface="Arial" panose="020B0604020202020204" pitchFamily="34" charset="0"/>
                        <a:buChar char="•"/>
                      </a:pPr>
                      <a:r>
                        <a:rPr lang="en-US" sz="100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a:effectLst/>
                          <a:latin typeface="Georgia"/>
                        </a:rPr>
                        <a:t>Reading and Vocabulary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a:effectLst/>
                          <a:latin typeface="Georgia"/>
                        </a:rPr>
                        <a:t>Reading Literary Text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a:effectLst/>
                          <a:latin typeface="Georgia"/>
                        </a:rPr>
                        <a:t>Reading Informational Text</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a:effectLst/>
                          <a:latin typeface="Georgia"/>
                        </a:rPr>
                        <a:t>Foundations for Writing (through grade 5)</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Handwriting </a:t>
                      </a:r>
                    </a:p>
                    <a:p>
                      <a:pPr algn="ctr" rtl="0" fontAlgn="base">
                        <a:spcBef>
                          <a:spcPts val="0"/>
                        </a:spcBef>
                        <a:spcAft>
                          <a:spcPts val="0"/>
                        </a:spcAft>
                        <a:buFont typeface="Arial" panose="020B0604020202020204" pitchFamily="34" charset="0"/>
                        <a:buChar char="•"/>
                      </a:pPr>
                      <a:r>
                        <a:rPr lang="en-US" sz="100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a:effectLst/>
                          <a:latin typeface="Georgia"/>
                        </a:rPr>
                        <a:t>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a:effectLst/>
                          <a:latin typeface="Georgia"/>
                        </a:rPr>
                        <a:t>Language Usage</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Gramar</a:t>
                      </a:r>
                    </a:p>
                    <a:p>
                      <a:pPr algn="ctr" rtl="0" fontAlgn="base">
                        <a:spcBef>
                          <a:spcPts val="0"/>
                        </a:spcBef>
                        <a:spcAft>
                          <a:spcPts val="0"/>
                        </a:spcAft>
                        <a:buFont typeface="Arial" panose="020B0604020202020204" pitchFamily="34" charset="0"/>
                        <a:buChar char="•"/>
                      </a:pPr>
                      <a:r>
                        <a:rPr lang="en-US" sz="100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a:effectLst/>
                          <a:latin typeface="Georgia"/>
                        </a:rPr>
                        <a:t>Communication and Multimodal Literacies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a:effectLst/>
                          <a:latin typeface="Georgia"/>
                        </a:rPr>
                        <a:t>Research</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6" name="Audio Recording Apr 30, 2024 at 9:52:49 AM">
            <a:hlinkClick r:id="" action="ppaction://media"/>
            <a:extLst>
              <a:ext uri="{FF2B5EF4-FFF2-40B4-BE49-F238E27FC236}">
                <a16:creationId xmlns:a16="http://schemas.microsoft.com/office/drawing/2014/main" id="{7CD58E3F-6B14-C682-9623-D2D646981E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158" y="6132512"/>
            <a:ext cx="812800" cy="812800"/>
          </a:xfrm>
          <a:prstGeom prst="rect">
            <a:avLst/>
          </a:prstGeom>
        </p:spPr>
      </p:pic>
    </p:spTree>
    <p:extLst>
      <p:ext uri="{BB962C8B-B14F-4D97-AF65-F5344CB8AC3E}">
        <p14:creationId xmlns:p14="http://schemas.microsoft.com/office/powerpoint/2010/main" val="37853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cs typeface="Arial"/>
              </a:rPr>
              <a:t>Strand</a:t>
            </a: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a:xfrm>
            <a:off x="6014050" y="1548622"/>
            <a:ext cx="5339750" cy="5016529"/>
          </a:xfrm>
        </p:spPr>
        <p:txBody>
          <a:bodyPr vert="horz" lIns="91440" tIns="45720" rIns="91440" bIns="45720" rtlCol="0" anchor="t">
            <a:noAutofit/>
          </a:bodyPr>
          <a:lstStyle/>
          <a:p>
            <a:r>
              <a:rPr lang="en-US" sz="2000">
                <a:latin typeface="Georgia"/>
                <a:cs typeface="Arial"/>
              </a:rPr>
              <a:t>7.RI- Reading Informational Text</a:t>
            </a:r>
          </a:p>
          <a:p>
            <a:pPr lvl="1"/>
            <a:r>
              <a:rPr lang="en-US" sz="2000">
                <a:solidFill>
                  <a:schemeClr val="accent3"/>
                </a:solidFill>
                <a:latin typeface="Georgia"/>
                <a:cs typeface="Arial"/>
              </a:rPr>
              <a:t>7.RI.1-Key Ideas and Confirming Details</a:t>
            </a:r>
            <a:endParaRPr lang="en-US" sz="2000">
              <a:solidFill>
                <a:schemeClr val="accent3"/>
              </a:solidFill>
              <a:latin typeface="Georgia"/>
              <a:cs typeface="Calibri"/>
            </a:endParaRPr>
          </a:p>
          <a:p>
            <a:pPr marL="914400" indent="-457200">
              <a:buFont typeface="Courier New" panose="020B0604020202020204" pitchFamily="34" charset="0"/>
              <a:buChar char="o"/>
            </a:pPr>
            <a:r>
              <a:rPr lang="en-US" sz="2000">
                <a:solidFill>
                  <a:schemeClr val="accent3"/>
                </a:solidFill>
                <a:latin typeface="Georgia"/>
                <a:ea typeface="+mn-lt"/>
                <a:cs typeface="Arial"/>
              </a:rPr>
              <a:t>A. Create a main idea statement and provide an accurate summary of how key events or ideas develop through the text.</a:t>
            </a:r>
            <a:endParaRPr lang="en-US" sz="2000">
              <a:solidFill>
                <a:schemeClr val="accent3"/>
              </a:solidFill>
              <a:latin typeface="Georgia"/>
              <a:ea typeface="+mn-lt"/>
              <a:cs typeface="+mn-lt"/>
            </a:endParaRPr>
          </a:p>
          <a:p>
            <a:pPr marL="914400" indent="-457200">
              <a:buFont typeface="Courier New" panose="020B0604020202020204" pitchFamily="34" charset="0"/>
              <a:buChar char="o"/>
            </a:pPr>
            <a:r>
              <a:rPr lang="en-US" sz="2000">
                <a:latin typeface="Georgia"/>
                <a:ea typeface="+mn-lt"/>
                <a:cs typeface="+mn-lt"/>
              </a:rPr>
              <a:t>B. Analyze how the author unfolds a perspective or series of ideas or events in historical, scientific, or technical texts, including the order in which the points are made and how they are introduced and developed.</a:t>
            </a:r>
            <a:endParaRPr lang="en-US" sz="2000">
              <a:latin typeface="Georgia"/>
              <a:cs typeface="Calibri"/>
            </a:endParaRPr>
          </a:p>
          <a:p>
            <a:pPr marL="457200" lvl="1" indent="0">
              <a:buNone/>
            </a:pPr>
            <a:r>
              <a:rPr lang="en-US" sz="2000">
                <a:solidFill>
                  <a:schemeClr val="accent3"/>
                </a:solidFill>
                <a:latin typeface="Georgia"/>
                <a:cs typeface="Arial"/>
              </a:rPr>
              <a:t>-7.RI.2- Craft and Style</a:t>
            </a:r>
            <a:endParaRPr lang="en-US" sz="2000">
              <a:solidFill>
                <a:schemeClr val="accent3"/>
              </a:solidFill>
              <a:latin typeface="Georgia"/>
              <a:cs typeface="Calibri"/>
            </a:endParaRPr>
          </a:p>
          <a:p>
            <a:pPr marL="457200" lvl="1" indent="0">
              <a:buNone/>
            </a:pPr>
            <a:r>
              <a:rPr lang="en-US" sz="2000">
                <a:solidFill>
                  <a:schemeClr val="accent3"/>
                </a:solidFill>
                <a:latin typeface="Georgia"/>
                <a:cs typeface="Arial"/>
              </a:rPr>
              <a:t>-7.RI-3- Integration of Concepts</a:t>
            </a:r>
            <a:r>
              <a:rPr lang="en-US" sz="2000">
                <a:solidFill>
                  <a:srgbClr val="000000"/>
                </a:solidFill>
                <a:latin typeface="Georgia"/>
                <a:cs typeface="Arial"/>
              </a:rPr>
              <a:t> </a:t>
            </a:r>
            <a:endParaRPr lang="en-US" sz="2000">
              <a:latin typeface="Georgia"/>
            </a:endParaRPr>
          </a:p>
          <a:p>
            <a:pPr lvl="1"/>
            <a:endParaRPr lang="en-US"/>
          </a:p>
          <a:p>
            <a:endParaRPr lang="en-US"/>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Audio Recording Apr 29, 2024 at 11:08:03 AM">
            <a:hlinkClick r:id="" action="ppaction://media"/>
            <a:extLst>
              <a:ext uri="{FF2B5EF4-FFF2-40B4-BE49-F238E27FC236}">
                <a16:creationId xmlns:a16="http://schemas.microsoft.com/office/drawing/2014/main" id="{5A9AAC5A-2E6E-24E2-6CEF-3878D1CA6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9657" y="6132512"/>
            <a:ext cx="812800" cy="812800"/>
          </a:xfrm>
          <a:prstGeom prst="rect">
            <a:avLst/>
          </a:prstGeom>
        </p:spPr>
      </p:pic>
    </p:spTree>
    <p:extLst>
      <p:ext uri="{BB962C8B-B14F-4D97-AF65-F5344CB8AC3E}">
        <p14:creationId xmlns:p14="http://schemas.microsoft.com/office/powerpoint/2010/main" val="35671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157F51-BF10-0424-9699-FCA7FC9568BA}"/>
              </a:ext>
            </a:extLst>
          </p:cNvPr>
          <p:cNvPicPr>
            <a:picLocks noChangeAspect="1"/>
          </p:cNvPicPr>
          <p:nvPr/>
        </p:nvPicPr>
        <p:blipFill>
          <a:blip r:embed="rId5"/>
          <a:stretch>
            <a:fillRect/>
          </a:stretch>
        </p:blipFill>
        <p:spPr>
          <a:xfrm>
            <a:off x="1203435" y="2723891"/>
            <a:ext cx="10109199" cy="2934219"/>
          </a:xfrm>
          <a:prstGeom prst="rect">
            <a:avLst/>
          </a:prstGeom>
        </p:spPr>
      </p:pic>
      <p:pic>
        <p:nvPicPr>
          <p:cNvPr id="5" name="Picture 4">
            <a:extLst>
              <a:ext uri="{FF2B5EF4-FFF2-40B4-BE49-F238E27FC236}">
                <a16:creationId xmlns:a16="http://schemas.microsoft.com/office/drawing/2014/main" id="{6FFB5D46-0FDA-F595-F65B-5897AFEDF3E1}"/>
              </a:ext>
            </a:extLst>
          </p:cNvPr>
          <p:cNvPicPr>
            <a:picLocks noChangeAspect="1"/>
          </p:cNvPicPr>
          <p:nvPr/>
        </p:nvPicPr>
        <p:blipFill>
          <a:blip r:embed="rId6"/>
          <a:stretch>
            <a:fillRect/>
          </a:stretch>
        </p:blipFill>
        <p:spPr>
          <a:xfrm>
            <a:off x="1220950" y="245784"/>
            <a:ext cx="10091685" cy="2495124"/>
          </a:xfrm>
          <a:prstGeom prst="rect">
            <a:avLst/>
          </a:prstGeom>
        </p:spPr>
      </p:pic>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sp>
        <p:nvSpPr>
          <p:cNvPr id="12" name="Rectangle: Rounded Corners 11">
            <a:extLst>
              <a:ext uri="{FF2B5EF4-FFF2-40B4-BE49-F238E27FC236}">
                <a16:creationId xmlns:a16="http://schemas.microsoft.com/office/drawing/2014/main" id="{213FDAF0-CC9F-F326-0E7E-23C63ECDC6F7}"/>
              </a:ext>
            </a:extLst>
          </p:cNvPr>
          <p:cNvSpPr/>
          <p:nvPr/>
        </p:nvSpPr>
        <p:spPr>
          <a:xfrm>
            <a:off x="1228807" y="245221"/>
            <a:ext cx="4678583" cy="3259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D84F721-ACCF-72ED-315D-25757E0CDC1F}"/>
              </a:ext>
            </a:extLst>
          </p:cNvPr>
          <p:cNvSpPr/>
          <p:nvPr/>
        </p:nvSpPr>
        <p:spPr>
          <a:xfrm>
            <a:off x="1776004" y="564447"/>
            <a:ext cx="3717212" cy="204047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9DB60B1-348D-0044-9BB4-7DC2C6E72D8F}"/>
              </a:ext>
            </a:extLst>
          </p:cNvPr>
          <p:cNvSpPr/>
          <p:nvPr/>
        </p:nvSpPr>
        <p:spPr>
          <a:xfrm>
            <a:off x="6102643" y="245311"/>
            <a:ext cx="4871273"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3E717F9-8910-3EF1-5A6D-CFE024ED8903}"/>
              </a:ext>
            </a:extLst>
          </p:cNvPr>
          <p:cNvSpPr/>
          <p:nvPr/>
        </p:nvSpPr>
        <p:spPr>
          <a:xfrm>
            <a:off x="6240325" y="559719"/>
            <a:ext cx="912254" cy="22538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24CD2AB-C3C9-FD7D-6ECA-BA31201FE230}"/>
              </a:ext>
            </a:extLst>
          </p:cNvPr>
          <p:cNvSpPr/>
          <p:nvPr/>
        </p:nvSpPr>
        <p:spPr>
          <a:xfrm>
            <a:off x="1303525" y="2713229"/>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E528106-C8B6-3FF1-0120-111CA5D85161}"/>
              </a:ext>
            </a:extLst>
          </p:cNvPr>
          <p:cNvSpPr/>
          <p:nvPr/>
        </p:nvSpPr>
        <p:spPr>
          <a:xfrm>
            <a:off x="1214190" y="3229337"/>
            <a:ext cx="4680175" cy="57551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A8881EF-D1EA-E7CE-AFA8-942B74D47545}"/>
              </a:ext>
            </a:extLst>
          </p:cNvPr>
          <p:cNvSpPr/>
          <p:nvPr/>
        </p:nvSpPr>
        <p:spPr>
          <a:xfrm>
            <a:off x="6484018" y="2748264"/>
            <a:ext cx="4389549" cy="4829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396AD9E-3581-6BA3-3149-15A269CF2762}"/>
              </a:ext>
            </a:extLst>
          </p:cNvPr>
          <p:cNvSpPr/>
          <p:nvPr/>
        </p:nvSpPr>
        <p:spPr>
          <a:xfrm>
            <a:off x="6267002" y="3254842"/>
            <a:ext cx="5005521" cy="50384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Recording Apr 29, 2024 at 11:11:44 AM">
            <a:hlinkClick r:id="" action="ppaction://media"/>
            <a:extLst>
              <a:ext uri="{FF2B5EF4-FFF2-40B4-BE49-F238E27FC236}">
                <a16:creationId xmlns:a16="http://schemas.microsoft.com/office/drawing/2014/main" id="{C029C7AE-EBFC-65A0-1C10-23FA92944A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1345" y="5990021"/>
            <a:ext cx="812800" cy="812800"/>
          </a:xfrm>
          <a:prstGeom prst="rect">
            <a:avLst/>
          </a:prstGeom>
        </p:spPr>
      </p:pic>
    </p:spTree>
    <p:extLst>
      <p:ext uri="{BB962C8B-B14F-4D97-AF65-F5344CB8AC3E}">
        <p14:creationId xmlns:p14="http://schemas.microsoft.com/office/powerpoint/2010/main" val="7488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8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12" grpId="0" animBg="1"/>
      <p:bldP spid="15" grpId="0" animBg="1"/>
      <p:bldP spid="17" grpId="0" animBg="1"/>
      <p:bldP spid="19" grpId="0" animBg="1"/>
      <p:bldP spid="21" grpId="0" animBg="1"/>
      <p:bldP spid="23" grpId="0" animBg="1"/>
      <p:bldP spid="27" grpId="0" animBg="1"/>
      <p:bldP spid="29" grpId="0" animBg="1"/>
    </p:bld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CC1A00-51CB-4C02-A37B-97764AE20E7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567865-89AF-4004-B892-E11EA4D1D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1166</TotalTime>
  <Words>12521</Words>
  <Application>Microsoft Office PowerPoint</Application>
  <PresentationFormat>Widescreen</PresentationFormat>
  <Paragraphs>706</Paragraphs>
  <Slides>41</Slides>
  <Notes>41</Notes>
  <HiddenSlides>0</HiddenSlides>
  <MMClips>41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Reading and Vocabulary </vt:lpstr>
      <vt:lpstr>PowerPoint Presentation</vt:lpstr>
      <vt:lpstr>PowerPoint Presentation</vt:lpstr>
      <vt:lpstr>Reading Literary Text</vt:lpstr>
      <vt:lpstr>PowerPoint Presentation</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Writing </vt:lpstr>
      <vt:lpstr>PowerPoint Presentation</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Cassada, Colleen (DOE)</cp:lastModifiedBy>
  <cp:revision>13</cp:revision>
  <dcterms:created xsi:type="dcterms:W3CDTF">2022-07-20T12:39:39Z</dcterms:created>
  <dcterms:modified xsi:type="dcterms:W3CDTF">2024-05-24T11:50:05Z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