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68" r:id="rId3"/>
    <p:sldId id="269" r:id="rId4"/>
    <p:sldId id="270" r:id="rId5"/>
    <p:sldId id="316" r:id="rId6"/>
    <p:sldId id="304" r:id="rId7"/>
    <p:sldId id="329" r:id="rId8"/>
    <p:sldId id="346" r:id="rId9"/>
    <p:sldId id="271" r:id="rId10"/>
    <p:sldId id="381" r:id="rId11"/>
    <p:sldId id="383" r:id="rId12"/>
    <p:sldId id="384" r:id="rId13"/>
    <p:sldId id="312" r:id="rId14"/>
    <p:sldId id="389" r:id="rId15"/>
    <p:sldId id="336" r:id="rId16"/>
    <p:sldId id="380" r:id="rId17"/>
    <p:sldId id="375" r:id="rId18"/>
    <p:sldId id="393" r:id="rId19"/>
    <p:sldId id="372" r:id="rId20"/>
    <p:sldId id="387" r:id="rId21"/>
    <p:sldId id="365" r:id="rId22"/>
    <p:sldId id="390" r:id="rId23"/>
    <p:sldId id="392" r:id="rId24"/>
    <p:sldId id="394" r:id="rId25"/>
    <p:sldId id="311" r:id="rId26"/>
    <p:sldId id="305" r:id="rId27"/>
    <p:sldId id="306"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2AA7C6-AFF9-1BB9-E307-FD84E26E394F}" name="Wells Bazzichi, Carol (DOE)" initials="W(" userId="S::carol.wellsbazzichi@doe.virginia.gov::8a2176d2-1860-4ace-bd98-fcd26aba3008" providerId="AD"/>
  <p188:author id="{2FD924D5-94FC-9263-1A1B-D250448EC60C}" name="Mealy, Patricia (DOE)" initials="M(" userId="S::patricia.mealy@doe.virginia.gov::fca17bf9-a185-47e4-bc32-114ec1798c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B879"/>
    <a:srgbClr val="E438BF"/>
    <a:srgbClr val="1456FC"/>
    <a:srgbClr val="E95DCB"/>
    <a:srgbClr val="1A4480"/>
    <a:srgbClr val="FFFFCC"/>
    <a:srgbClr val="CDE7FF"/>
    <a:srgbClr val="FADFB8"/>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F01D6-0C0B-4075-A216-51346FB39C35}" v="17" dt="2024-05-07T13:28:59.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72" autoAdjust="0"/>
  </p:normalViewPr>
  <p:slideViewPr>
    <p:cSldViewPr snapToGrid="0">
      <p:cViewPr varScale="1">
        <p:scale>
          <a:sx n="97" d="100"/>
          <a:sy n="97" d="100"/>
        </p:scale>
        <p:origin x="107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ly, Patricia (DOE)" userId="fca17bf9-a185-47e4-bc32-114ec1798c42" providerId="ADAL" clId="{3DAF01D6-0C0B-4075-A216-51346FB39C35}"/>
    <pc:docChg chg="undo redo custSel addSld delSld modSld sldOrd">
      <pc:chgData name="Mealy, Patricia (DOE)" userId="fca17bf9-a185-47e4-bc32-114ec1798c42" providerId="ADAL" clId="{3DAF01D6-0C0B-4075-A216-51346FB39C35}" dt="2024-05-07T17:01:23.254" v="21029" actId="1076"/>
      <pc:docMkLst>
        <pc:docMk/>
      </pc:docMkLst>
      <pc:sldChg chg="modSp mod">
        <pc:chgData name="Mealy, Patricia (DOE)" userId="fca17bf9-a185-47e4-bc32-114ec1798c42" providerId="ADAL" clId="{3DAF01D6-0C0B-4075-A216-51346FB39C35}" dt="2024-04-19T16:49:12.034" v="33" actId="6549"/>
        <pc:sldMkLst>
          <pc:docMk/>
          <pc:sldMk cId="631499876" sldId="256"/>
        </pc:sldMkLst>
        <pc:spChg chg="mod">
          <ac:chgData name="Mealy, Patricia (DOE)" userId="fca17bf9-a185-47e4-bc32-114ec1798c42" providerId="ADAL" clId="{3DAF01D6-0C0B-4075-A216-51346FB39C35}" dt="2024-04-19T16:49:12.034" v="33" actId="6549"/>
          <ac:spMkLst>
            <pc:docMk/>
            <pc:sldMk cId="631499876" sldId="256"/>
            <ac:spMk id="3" creationId="{00000000-0000-0000-0000-000000000000}"/>
          </ac:spMkLst>
        </pc:spChg>
      </pc:sldChg>
      <pc:sldChg chg="modSp mod">
        <pc:chgData name="Mealy, Patricia (DOE)" userId="fca17bf9-a185-47e4-bc32-114ec1798c42" providerId="ADAL" clId="{3DAF01D6-0C0B-4075-A216-51346FB39C35}" dt="2024-05-07T16:07:43.799" v="21003" actId="27636"/>
        <pc:sldMkLst>
          <pc:docMk/>
          <pc:sldMk cId="1192266861" sldId="269"/>
        </pc:sldMkLst>
        <pc:spChg chg="mod">
          <ac:chgData name="Mealy, Patricia (DOE)" userId="fca17bf9-a185-47e4-bc32-114ec1798c42" providerId="ADAL" clId="{3DAF01D6-0C0B-4075-A216-51346FB39C35}" dt="2024-05-07T16:07:43.799" v="21003" actId="27636"/>
          <ac:spMkLst>
            <pc:docMk/>
            <pc:sldMk cId="1192266861" sldId="269"/>
            <ac:spMk id="242" creationId="{00000000-0000-0000-0000-000000000000}"/>
          </ac:spMkLst>
        </pc:spChg>
      </pc:sldChg>
      <pc:sldChg chg="modSp mod ord">
        <pc:chgData name="Mealy, Patricia (DOE)" userId="fca17bf9-a185-47e4-bc32-114ec1798c42" providerId="ADAL" clId="{3DAF01D6-0C0B-4075-A216-51346FB39C35}" dt="2024-05-06T16:15:26.096" v="14440" actId="6549"/>
        <pc:sldMkLst>
          <pc:docMk/>
          <pc:sldMk cId="3680195554" sldId="271"/>
        </pc:sldMkLst>
        <pc:spChg chg="mod">
          <ac:chgData name="Mealy, Patricia (DOE)" userId="fca17bf9-a185-47e4-bc32-114ec1798c42" providerId="ADAL" clId="{3DAF01D6-0C0B-4075-A216-51346FB39C35}" dt="2024-05-06T16:15:26.096" v="14440" actId="6549"/>
          <ac:spMkLst>
            <pc:docMk/>
            <pc:sldMk cId="3680195554" sldId="271"/>
            <ac:spMk id="2" creationId="{00000000-0000-0000-0000-000000000000}"/>
          </ac:spMkLst>
        </pc:spChg>
        <pc:spChg chg="mod">
          <ac:chgData name="Mealy, Patricia (DOE)" userId="fca17bf9-a185-47e4-bc32-114ec1798c42" providerId="ADAL" clId="{3DAF01D6-0C0B-4075-A216-51346FB39C35}" dt="2024-05-02T16:03:15.213" v="10824" actId="207"/>
          <ac:spMkLst>
            <pc:docMk/>
            <pc:sldMk cId="3680195554" sldId="271"/>
            <ac:spMk id="256" creationId="{00000000-0000-0000-0000-000000000000}"/>
          </ac:spMkLst>
        </pc:spChg>
      </pc:sldChg>
      <pc:sldChg chg="del">
        <pc:chgData name="Mealy, Patricia (DOE)" userId="fca17bf9-a185-47e4-bc32-114ec1798c42" providerId="ADAL" clId="{3DAF01D6-0C0B-4075-A216-51346FB39C35}" dt="2024-05-01T12:32:11.234" v="8828" actId="2696"/>
        <pc:sldMkLst>
          <pc:docMk/>
          <pc:sldMk cId="133839307" sldId="280"/>
        </pc:sldMkLst>
      </pc:sldChg>
      <pc:sldChg chg="modSp mod ord modNotesTx">
        <pc:chgData name="Mealy, Patricia (DOE)" userId="fca17bf9-a185-47e4-bc32-114ec1798c42" providerId="ADAL" clId="{3DAF01D6-0C0B-4075-A216-51346FB39C35}" dt="2024-05-07T13:35:37.763" v="19784" actId="14100"/>
        <pc:sldMkLst>
          <pc:docMk/>
          <pc:sldMk cId="3742494655" sldId="304"/>
        </pc:sldMkLst>
        <pc:graphicFrameChg chg="mod modGraphic">
          <ac:chgData name="Mealy, Patricia (DOE)" userId="fca17bf9-a185-47e4-bc32-114ec1798c42" providerId="ADAL" clId="{3DAF01D6-0C0B-4075-A216-51346FB39C35}" dt="2024-05-07T13:35:37.763" v="19784" actId="14100"/>
          <ac:graphicFrameMkLst>
            <pc:docMk/>
            <pc:sldMk cId="3742494655" sldId="304"/>
            <ac:graphicFrameMk id="2" creationId="{00000000-0000-0000-0000-000000000000}"/>
          </ac:graphicFrameMkLst>
        </pc:graphicFrameChg>
      </pc:sldChg>
      <pc:sldChg chg="ord">
        <pc:chgData name="Mealy, Patricia (DOE)" userId="fca17bf9-a185-47e4-bc32-114ec1798c42" providerId="ADAL" clId="{3DAF01D6-0C0B-4075-A216-51346FB39C35}" dt="2024-05-06T19:32:38.557" v="16090" actId="20578"/>
        <pc:sldMkLst>
          <pc:docMk/>
          <pc:sldMk cId="738746604" sldId="305"/>
        </pc:sldMkLst>
      </pc:sldChg>
      <pc:sldChg chg="modSp mod">
        <pc:chgData name="Mealy, Patricia (DOE)" userId="fca17bf9-a185-47e4-bc32-114ec1798c42" providerId="ADAL" clId="{3DAF01D6-0C0B-4075-A216-51346FB39C35}" dt="2024-04-23T15:07:52.331" v="3496" actId="20577"/>
        <pc:sldMkLst>
          <pc:docMk/>
          <pc:sldMk cId="1818412858" sldId="306"/>
        </pc:sldMkLst>
        <pc:spChg chg="mod">
          <ac:chgData name="Mealy, Patricia (DOE)" userId="fca17bf9-a185-47e4-bc32-114ec1798c42" providerId="ADAL" clId="{3DAF01D6-0C0B-4075-A216-51346FB39C35}" dt="2024-04-23T15:07:52.331" v="3496" actId="20577"/>
          <ac:spMkLst>
            <pc:docMk/>
            <pc:sldMk cId="1818412858" sldId="306"/>
            <ac:spMk id="495" creationId="{00000000-0000-0000-0000-000000000000}"/>
          </ac:spMkLst>
        </pc:spChg>
      </pc:sldChg>
      <pc:sldChg chg="modSp mod">
        <pc:chgData name="Mealy, Patricia (DOE)" userId="fca17bf9-a185-47e4-bc32-114ec1798c42" providerId="ADAL" clId="{3DAF01D6-0C0B-4075-A216-51346FB39C35}" dt="2024-05-06T12:47:00.135" v="13703" actId="6549"/>
        <pc:sldMkLst>
          <pc:docMk/>
          <pc:sldMk cId="2612582711" sldId="311"/>
        </pc:sldMkLst>
        <pc:spChg chg="mod">
          <ac:chgData name="Mealy, Patricia (DOE)" userId="fca17bf9-a185-47e4-bc32-114ec1798c42" providerId="ADAL" clId="{3DAF01D6-0C0B-4075-A216-51346FB39C35}" dt="2024-05-06T12:47:00.135" v="13703" actId="6549"/>
          <ac:spMkLst>
            <pc:docMk/>
            <pc:sldMk cId="2612582711" sldId="311"/>
            <ac:spMk id="2" creationId="{C59D5A96-047A-342E-09EE-C077F6271E57}"/>
          </ac:spMkLst>
        </pc:spChg>
      </pc:sldChg>
      <pc:sldChg chg="modSp mod ord">
        <pc:chgData name="Mealy, Patricia (DOE)" userId="fca17bf9-a185-47e4-bc32-114ec1798c42" providerId="ADAL" clId="{3DAF01D6-0C0B-4075-A216-51346FB39C35}" dt="2024-05-06T19:39:26.024" v="16304" actId="255"/>
        <pc:sldMkLst>
          <pc:docMk/>
          <pc:sldMk cId="2221029224" sldId="312"/>
        </pc:sldMkLst>
        <pc:spChg chg="mod">
          <ac:chgData name="Mealy, Patricia (DOE)" userId="fca17bf9-a185-47e4-bc32-114ec1798c42" providerId="ADAL" clId="{3DAF01D6-0C0B-4075-A216-51346FB39C35}" dt="2024-05-06T19:39:26.024" v="16304" actId="255"/>
          <ac:spMkLst>
            <pc:docMk/>
            <pc:sldMk cId="2221029224" sldId="312"/>
            <ac:spMk id="422" creationId="{00000000-0000-0000-0000-000000000000}"/>
          </ac:spMkLst>
        </pc:spChg>
      </pc:sldChg>
      <pc:sldChg chg="modSp mod">
        <pc:chgData name="Mealy, Patricia (DOE)" userId="fca17bf9-a185-47e4-bc32-114ec1798c42" providerId="ADAL" clId="{3DAF01D6-0C0B-4075-A216-51346FB39C35}" dt="2024-05-07T13:54:28.475" v="20086" actId="113"/>
        <pc:sldMkLst>
          <pc:docMk/>
          <pc:sldMk cId="2323204541" sldId="316"/>
        </pc:sldMkLst>
        <pc:spChg chg="mod">
          <ac:chgData name="Mealy, Patricia (DOE)" userId="fca17bf9-a185-47e4-bc32-114ec1798c42" providerId="ADAL" clId="{3DAF01D6-0C0B-4075-A216-51346FB39C35}" dt="2024-04-23T15:28:00.149" v="3654" actId="20577"/>
          <ac:spMkLst>
            <pc:docMk/>
            <pc:sldMk cId="2323204541" sldId="316"/>
            <ac:spMk id="4" creationId="{00000000-0000-0000-0000-000000000000}"/>
          </ac:spMkLst>
        </pc:spChg>
        <pc:spChg chg="mod">
          <ac:chgData name="Mealy, Patricia (DOE)" userId="fca17bf9-a185-47e4-bc32-114ec1798c42" providerId="ADAL" clId="{3DAF01D6-0C0B-4075-A216-51346FB39C35}" dt="2024-05-07T13:54:28.475" v="20086" actId="113"/>
          <ac:spMkLst>
            <pc:docMk/>
            <pc:sldMk cId="2323204541" sldId="316"/>
            <ac:spMk id="249" creationId="{00000000-0000-0000-0000-000000000000}"/>
          </ac:spMkLst>
        </pc:spChg>
      </pc:sldChg>
      <pc:sldChg chg="modSp mod">
        <pc:chgData name="Mealy, Patricia (DOE)" userId="fca17bf9-a185-47e4-bc32-114ec1798c42" providerId="ADAL" clId="{3DAF01D6-0C0B-4075-A216-51346FB39C35}" dt="2024-05-07T13:41:44.591" v="19837" actId="20577"/>
        <pc:sldMkLst>
          <pc:docMk/>
          <pc:sldMk cId="3173586399" sldId="329"/>
        </pc:sldMkLst>
        <pc:spChg chg="mod">
          <ac:chgData name="Mealy, Patricia (DOE)" userId="fca17bf9-a185-47e4-bc32-114ec1798c42" providerId="ADAL" clId="{3DAF01D6-0C0B-4075-A216-51346FB39C35}" dt="2024-05-07T13:41:44.591" v="19837" actId="20577"/>
          <ac:spMkLst>
            <pc:docMk/>
            <pc:sldMk cId="3173586399" sldId="329"/>
            <ac:spMk id="2" creationId="{0FC44211-01AA-D419-683B-5BFD7DC5B7D1}"/>
          </ac:spMkLst>
        </pc:spChg>
      </pc:sldChg>
      <pc:sldChg chg="addSp delSp modSp mod ord">
        <pc:chgData name="Mealy, Patricia (DOE)" userId="fca17bf9-a185-47e4-bc32-114ec1798c42" providerId="ADAL" clId="{3DAF01D6-0C0B-4075-A216-51346FB39C35}" dt="2024-05-07T17:01:23.254" v="21029" actId="1076"/>
        <pc:sldMkLst>
          <pc:docMk/>
          <pc:sldMk cId="1183788491" sldId="336"/>
        </pc:sldMkLst>
        <pc:spChg chg="mod">
          <ac:chgData name="Mealy, Patricia (DOE)" userId="fca17bf9-a185-47e4-bc32-114ec1798c42" providerId="ADAL" clId="{3DAF01D6-0C0B-4075-A216-51346FB39C35}" dt="2024-04-22T16:29:13.409" v="2383" actId="27636"/>
          <ac:spMkLst>
            <pc:docMk/>
            <pc:sldMk cId="1183788491" sldId="336"/>
            <ac:spMk id="2" creationId="{3E6EA323-5B0A-6D14-07AB-0D00D6306BA4}"/>
          </ac:spMkLst>
        </pc:spChg>
        <pc:spChg chg="add del mod">
          <ac:chgData name="Mealy, Patricia (DOE)" userId="fca17bf9-a185-47e4-bc32-114ec1798c42" providerId="ADAL" clId="{3DAF01D6-0C0B-4075-A216-51346FB39C35}" dt="2024-04-19T17:16:34.290" v="39" actId="478"/>
          <ac:spMkLst>
            <pc:docMk/>
            <pc:sldMk cId="1183788491" sldId="336"/>
            <ac:spMk id="7" creationId="{BF170422-F791-AE0F-FD91-60D65428F2C2}"/>
          </ac:spMkLst>
        </pc:spChg>
        <pc:spChg chg="add del mod">
          <ac:chgData name="Mealy, Patricia (DOE)" userId="fca17bf9-a185-47e4-bc32-114ec1798c42" providerId="ADAL" clId="{3DAF01D6-0C0B-4075-A216-51346FB39C35}" dt="2024-04-19T17:21:37.932" v="115" actId="478"/>
          <ac:spMkLst>
            <pc:docMk/>
            <pc:sldMk cId="1183788491" sldId="336"/>
            <ac:spMk id="9" creationId="{9C310908-375D-D908-3E7D-D923A1AFF31B}"/>
          </ac:spMkLst>
        </pc:spChg>
        <pc:spChg chg="add del mod">
          <ac:chgData name="Mealy, Patricia (DOE)" userId="fca17bf9-a185-47e4-bc32-114ec1798c42" providerId="ADAL" clId="{3DAF01D6-0C0B-4075-A216-51346FB39C35}" dt="2024-04-22T16:25:45.627" v="2273" actId="22"/>
          <ac:spMkLst>
            <pc:docMk/>
            <pc:sldMk cId="1183788491" sldId="336"/>
            <ac:spMk id="13" creationId="{68FB09EE-3D3F-D688-1236-64AFEEE282B8}"/>
          </ac:spMkLst>
        </pc:spChg>
        <pc:picChg chg="add del mod">
          <ac:chgData name="Mealy, Patricia (DOE)" userId="fca17bf9-a185-47e4-bc32-114ec1798c42" providerId="ADAL" clId="{3DAF01D6-0C0B-4075-A216-51346FB39C35}" dt="2024-04-22T16:21:28.886" v="2179" actId="478"/>
          <ac:picMkLst>
            <pc:docMk/>
            <pc:sldMk cId="1183788491" sldId="336"/>
            <ac:picMk id="6" creationId="{4085948B-C20B-ED7E-8111-70791E6D34DA}"/>
          </ac:picMkLst>
        </pc:picChg>
        <pc:picChg chg="add del mod">
          <ac:chgData name="Mealy, Patricia (DOE)" userId="fca17bf9-a185-47e4-bc32-114ec1798c42" providerId="ADAL" clId="{3DAF01D6-0C0B-4075-A216-51346FB39C35}" dt="2024-04-19T17:21:37.187" v="114" actId="22"/>
          <ac:picMkLst>
            <pc:docMk/>
            <pc:sldMk cId="1183788491" sldId="336"/>
            <ac:picMk id="11" creationId="{DD49B2C3-00C1-1D30-6DEE-31C084351372}"/>
          </ac:picMkLst>
        </pc:picChg>
        <pc:picChg chg="add del mod">
          <ac:chgData name="Mealy, Patricia (DOE)" userId="fca17bf9-a185-47e4-bc32-114ec1798c42" providerId="ADAL" clId="{3DAF01D6-0C0B-4075-A216-51346FB39C35}" dt="2024-04-22T16:23:30.589" v="2271" actId="22"/>
          <ac:picMkLst>
            <pc:docMk/>
            <pc:sldMk cId="1183788491" sldId="336"/>
            <ac:picMk id="15" creationId="{1FC853E9-D08B-F7A8-3528-A979495AC9BA}"/>
          </ac:picMkLst>
        </pc:picChg>
        <pc:picChg chg="add mod ord">
          <ac:chgData name="Mealy, Patricia (DOE)" userId="fca17bf9-a185-47e4-bc32-114ec1798c42" providerId="ADAL" clId="{3DAF01D6-0C0B-4075-A216-51346FB39C35}" dt="2024-05-07T17:01:23.254" v="21029" actId="1076"/>
          <ac:picMkLst>
            <pc:docMk/>
            <pc:sldMk cId="1183788491" sldId="336"/>
            <ac:picMk id="17" creationId="{B8011AC0-0BB3-59E4-8A3C-C48AD29BCF4F}"/>
          </ac:picMkLst>
        </pc:picChg>
      </pc:sldChg>
      <pc:sldChg chg="modSp del mod">
        <pc:chgData name="Mealy, Patricia (DOE)" userId="fca17bf9-a185-47e4-bc32-114ec1798c42" providerId="ADAL" clId="{3DAF01D6-0C0B-4075-A216-51346FB39C35}" dt="2024-04-22T16:47:22.281" v="3221" actId="2696"/>
        <pc:sldMkLst>
          <pc:docMk/>
          <pc:sldMk cId="1663561888" sldId="338"/>
        </pc:sldMkLst>
        <pc:spChg chg="mod">
          <ac:chgData name="Mealy, Patricia (DOE)" userId="fca17bf9-a185-47e4-bc32-114ec1798c42" providerId="ADAL" clId="{3DAF01D6-0C0B-4075-A216-51346FB39C35}" dt="2024-04-22T16:33:27.977" v="2458" actId="6549"/>
          <ac:spMkLst>
            <pc:docMk/>
            <pc:sldMk cId="1663561888" sldId="338"/>
            <ac:spMk id="7" creationId="{045F715D-E6B2-2E8E-06D2-E65CEDB16208}"/>
          </ac:spMkLst>
        </pc:spChg>
      </pc:sldChg>
      <pc:sldChg chg="del">
        <pc:chgData name="Mealy, Patricia (DOE)" userId="fca17bf9-a185-47e4-bc32-114ec1798c42" providerId="ADAL" clId="{3DAF01D6-0C0B-4075-A216-51346FB39C35}" dt="2024-04-23T19:28:41.359" v="4303" actId="2696"/>
        <pc:sldMkLst>
          <pc:docMk/>
          <pc:sldMk cId="3740945184" sldId="342"/>
        </pc:sldMkLst>
      </pc:sldChg>
      <pc:sldChg chg="modSp del mod">
        <pc:chgData name="Mealy, Patricia (DOE)" userId="fca17bf9-a185-47e4-bc32-114ec1798c42" providerId="ADAL" clId="{3DAF01D6-0C0B-4075-A216-51346FB39C35}" dt="2024-05-05T22:51:58.289" v="13689" actId="2696"/>
        <pc:sldMkLst>
          <pc:docMk/>
          <pc:sldMk cId="3960827655" sldId="343"/>
        </pc:sldMkLst>
        <pc:spChg chg="mod">
          <ac:chgData name="Mealy, Patricia (DOE)" userId="fca17bf9-a185-47e4-bc32-114ec1798c42" providerId="ADAL" clId="{3DAF01D6-0C0B-4075-A216-51346FB39C35}" dt="2024-05-02T16:05:56.285" v="10834" actId="207"/>
          <ac:spMkLst>
            <pc:docMk/>
            <pc:sldMk cId="3960827655" sldId="343"/>
            <ac:spMk id="3" creationId="{72577C78-6B27-6B43-EB91-756F558C1A92}"/>
          </ac:spMkLst>
        </pc:spChg>
        <pc:spChg chg="mod">
          <ac:chgData name="Mealy, Patricia (DOE)" userId="fca17bf9-a185-47e4-bc32-114ec1798c42" providerId="ADAL" clId="{3DAF01D6-0C0B-4075-A216-51346FB39C35}" dt="2024-04-22T15:48:37.160" v="944" actId="122"/>
          <ac:spMkLst>
            <pc:docMk/>
            <pc:sldMk cId="3960827655" sldId="343"/>
            <ac:spMk id="4" creationId="{076CC1D7-D9CD-E03C-6E67-658E501B4F7C}"/>
          </ac:spMkLst>
        </pc:spChg>
      </pc:sldChg>
      <pc:sldChg chg="modSp mod ord">
        <pc:chgData name="Mealy, Patricia (DOE)" userId="fca17bf9-a185-47e4-bc32-114ec1798c42" providerId="ADAL" clId="{3DAF01D6-0C0B-4075-A216-51346FB39C35}" dt="2024-05-07T13:37:34.289" v="19800" actId="20577"/>
        <pc:sldMkLst>
          <pc:docMk/>
          <pc:sldMk cId="3294674117" sldId="346"/>
        </pc:sldMkLst>
        <pc:spChg chg="mod">
          <ac:chgData name="Mealy, Patricia (DOE)" userId="fca17bf9-a185-47e4-bc32-114ec1798c42" providerId="ADAL" clId="{3DAF01D6-0C0B-4075-A216-51346FB39C35}" dt="2024-04-23T19:46:44.365" v="4684" actId="6549"/>
          <ac:spMkLst>
            <pc:docMk/>
            <pc:sldMk cId="3294674117" sldId="346"/>
            <ac:spMk id="3" creationId="{E4349A9C-20B9-41F9-50A7-09ABC4612012}"/>
          </ac:spMkLst>
        </pc:spChg>
        <pc:spChg chg="mod">
          <ac:chgData name="Mealy, Patricia (DOE)" userId="fca17bf9-a185-47e4-bc32-114ec1798c42" providerId="ADAL" clId="{3DAF01D6-0C0B-4075-A216-51346FB39C35}" dt="2024-05-07T13:37:34.289" v="19800" actId="20577"/>
          <ac:spMkLst>
            <pc:docMk/>
            <pc:sldMk cId="3294674117" sldId="346"/>
            <ac:spMk id="4" creationId="{CD963188-3443-3238-4DA4-A3606FFDACDF}"/>
          </ac:spMkLst>
        </pc:spChg>
      </pc:sldChg>
      <pc:sldChg chg="modSp del mod ord">
        <pc:chgData name="Mealy, Patricia (DOE)" userId="fca17bf9-a185-47e4-bc32-114ec1798c42" providerId="ADAL" clId="{3DAF01D6-0C0B-4075-A216-51346FB39C35}" dt="2024-04-24T14:15:49.902" v="4777" actId="2696"/>
        <pc:sldMkLst>
          <pc:docMk/>
          <pc:sldMk cId="945670520" sldId="347"/>
        </pc:sldMkLst>
        <pc:spChg chg="mod">
          <ac:chgData name="Mealy, Patricia (DOE)" userId="fca17bf9-a185-47e4-bc32-114ec1798c42" providerId="ADAL" clId="{3DAF01D6-0C0B-4075-A216-51346FB39C35}" dt="2024-04-23T19:24:04.095" v="4223" actId="6549"/>
          <ac:spMkLst>
            <pc:docMk/>
            <pc:sldMk cId="945670520" sldId="347"/>
            <ac:spMk id="2" creationId="{00000000-0000-0000-0000-000000000000}"/>
          </ac:spMkLst>
        </pc:spChg>
        <pc:spChg chg="mod">
          <ac:chgData name="Mealy, Patricia (DOE)" userId="fca17bf9-a185-47e4-bc32-114ec1798c42" providerId="ADAL" clId="{3DAF01D6-0C0B-4075-A216-51346FB39C35}" dt="2024-04-23T19:44:55.287" v="4664" actId="255"/>
          <ac:spMkLst>
            <pc:docMk/>
            <pc:sldMk cId="945670520" sldId="347"/>
            <ac:spMk id="256" creationId="{00000000-0000-0000-0000-000000000000}"/>
          </ac:spMkLst>
        </pc:spChg>
      </pc:sldChg>
      <pc:sldChg chg="modSp del mod ord">
        <pc:chgData name="Mealy, Patricia (DOE)" userId="fca17bf9-a185-47e4-bc32-114ec1798c42" providerId="ADAL" clId="{3DAF01D6-0C0B-4075-A216-51346FB39C35}" dt="2024-04-23T19:45:38.286" v="4669" actId="2696"/>
        <pc:sldMkLst>
          <pc:docMk/>
          <pc:sldMk cId="697356523" sldId="349"/>
        </pc:sldMkLst>
        <pc:spChg chg="mod">
          <ac:chgData name="Mealy, Patricia (DOE)" userId="fca17bf9-a185-47e4-bc32-114ec1798c42" providerId="ADAL" clId="{3DAF01D6-0C0B-4075-A216-51346FB39C35}" dt="2024-04-23T19:23:36.462" v="4197" actId="6549"/>
          <ac:spMkLst>
            <pc:docMk/>
            <pc:sldMk cId="697356523" sldId="349"/>
            <ac:spMk id="334" creationId="{00000000-0000-0000-0000-000000000000}"/>
          </ac:spMkLst>
        </pc:spChg>
        <pc:spChg chg="mod">
          <ac:chgData name="Mealy, Patricia (DOE)" userId="fca17bf9-a185-47e4-bc32-114ec1798c42" providerId="ADAL" clId="{3DAF01D6-0C0B-4075-A216-51346FB39C35}" dt="2024-04-23T19:22:55.131" v="4173" actId="255"/>
          <ac:spMkLst>
            <pc:docMk/>
            <pc:sldMk cId="697356523" sldId="349"/>
            <ac:spMk id="335" creationId="{00000000-0000-0000-0000-000000000000}"/>
          </ac:spMkLst>
        </pc:spChg>
      </pc:sldChg>
      <pc:sldChg chg="del">
        <pc:chgData name="Mealy, Patricia (DOE)" userId="fca17bf9-a185-47e4-bc32-114ec1798c42" providerId="ADAL" clId="{3DAF01D6-0C0B-4075-A216-51346FB39C35}" dt="2024-05-01T12:32:19.087" v="8829" actId="2696"/>
        <pc:sldMkLst>
          <pc:docMk/>
          <pc:sldMk cId="1795654199" sldId="350"/>
        </pc:sldMkLst>
      </pc:sldChg>
      <pc:sldChg chg="del">
        <pc:chgData name="Mealy, Patricia (DOE)" userId="fca17bf9-a185-47e4-bc32-114ec1798c42" providerId="ADAL" clId="{3DAF01D6-0C0B-4075-A216-51346FB39C35}" dt="2024-05-01T12:32:30.502" v="8831" actId="2696"/>
        <pc:sldMkLst>
          <pc:docMk/>
          <pc:sldMk cId="2068087687" sldId="353"/>
        </pc:sldMkLst>
      </pc:sldChg>
      <pc:sldChg chg="del">
        <pc:chgData name="Mealy, Patricia (DOE)" userId="fca17bf9-a185-47e4-bc32-114ec1798c42" providerId="ADAL" clId="{3DAF01D6-0C0B-4075-A216-51346FB39C35}" dt="2024-05-01T12:32:25.760" v="8830" actId="2696"/>
        <pc:sldMkLst>
          <pc:docMk/>
          <pc:sldMk cId="437599410" sldId="359"/>
        </pc:sldMkLst>
      </pc:sldChg>
      <pc:sldChg chg="del">
        <pc:chgData name="Mealy, Patricia (DOE)" userId="fca17bf9-a185-47e4-bc32-114ec1798c42" providerId="ADAL" clId="{3DAF01D6-0C0B-4075-A216-51346FB39C35}" dt="2024-05-01T13:30:56.816" v="9267" actId="2696"/>
        <pc:sldMkLst>
          <pc:docMk/>
          <pc:sldMk cId="2343037958" sldId="361"/>
        </pc:sldMkLst>
      </pc:sldChg>
      <pc:sldChg chg="del">
        <pc:chgData name="Mealy, Patricia (DOE)" userId="fca17bf9-a185-47e4-bc32-114ec1798c42" providerId="ADAL" clId="{3DAF01D6-0C0B-4075-A216-51346FB39C35}" dt="2024-05-01T16:23:56.593" v="9344" actId="2696"/>
        <pc:sldMkLst>
          <pc:docMk/>
          <pc:sldMk cId="2822805167" sldId="363"/>
        </pc:sldMkLst>
      </pc:sldChg>
      <pc:sldChg chg="modSp add del mod ord modNotesTx">
        <pc:chgData name="Mealy, Patricia (DOE)" userId="fca17bf9-a185-47e4-bc32-114ec1798c42" providerId="ADAL" clId="{3DAF01D6-0C0B-4075-A216-51346FB39C35}" dt="2024-05-07T13:22:15.353" v="19430" actId="20577"/>
        <pc:sldMkLst>
          <pc:docMk/>
          <pc:sldMk cId="2293863699" sldId="365"/>
        </pc:sldMkLst>
        <pc:spChg chg="mod">
          <ac:chgData name="Mealy, Patricia (DOE)" userId="fca17bf9-a185-47e4-bc32-114ec1798c42" providerId="ADAL" clId="{3DAF01D6-0C0B-4075-A216-51346FB39C35}" dt="2024-05-05T22:21:24.537" v="13592" actId="255"/>
          <ac:spMkLst>
            <pc:docMk/>
            <pc:sldMk cId="2293863699" sldId="365"/>
            <ac:spMk id="5" creationId="{00000000-0000-0000-0000-000000000000}"/>
          </ac:spMkLst>
        </pc:spChg>
        <pc:spChg chg="mod">
          <ac:chgData name="Mealy, Patricia (DOE)" userId="fca17bf9-a185-47e4-bc32-114ec1798c42" providerId="ADAL" clId="{3DAF01D6-0C0B-4075-A216-51346FB39C35}" dt="2024-05-06T20:44:10.211" v="16456" actId="113"/>
          <ac:spMkLst>
            <pc:docMk/>
            <pc:sldMk cId="2293863699" sldId="365"/>
            <ac:spMk id="325" creationId="{00000000-0000-0000-0000-000000000000}"/>
          </ac:spMkLst>
        </pc:spChg>
        <pc:graphicFrameChg chg="mod modGraphic">
          <ac:chgData name="Mealy, Patricia (DOE)" userId="fca17bf9-a185-47e4-bc32-114ec1798c42" providerId="ADAL" clId="{3DAF01D6-0C0B-4075-A216-51346FB39C35}" dt="2024-05-06T20:29:11.678" v="16388" actId="20577"/>
          <ac:graphicFrameMkLst>
            <pc:docMk/>
            <pc:sldMk cId="2293863699" sldId="365"/>
            <ac:graphicFrameMk id="4" creationId="{103455D6-7C80-C5AD-C64C-CBDB06E6EE7B}"/>
          </ac:graphicFrameMkLst>
        </pc:graphicFrameChg>
        <pc:cxnChg chg="mod">
          <ac:chgData name="Mealy, Patricia (DOE)" userId="fca17bf9-a185-47e4-bc32-114ec1798c42" providerId="ADAL" clId="{3DAF01D6-0C0B-4075-A216-51346FB39C35}" dt="2024-05-02T17:06:32.564" v="11581" actId="1036"/>
          <ac:cxnSpMkLst>
            <pc:docMk/>
            <pc:sldMk cId="2293863699" sldId="365"/>
            <ac:cxnSpMk id="326" creationId="{00000000-0000-0000-0000-000000000000}"/>
          </ac:cxnSpMkLst>
        </pc:cxnChg>
      </pc:sldChg>
      <pc:sldChg chg="del">
        <pc:chgData name="Mealy, Patricia (DOE)" userId="fca17bf9-a185-47e4-bc32-114ec1798c42" providerId="ADAL" clId="{3DAF01D6-0C0B-4075-A216-51346FB39C35}" dt="2024-05-01T16:24:13.356" v="9345" actId="2696"/>
        <pc:sldMkLst>
          <pc:docMk/>
          <pc:sldMk cId="2271554140" sldId="366"/>
        </pc:sldMkLst>
      </pc:sldChg>
      <pc:sldChg chg="del">
        <pc:chgData name="Mealy, Patricia (DOE)" userId="fca17bf9-a185-47e4-bc32-114ec1798c42" providerId="ADAL" clId="{3DAF01D6-0C0B-4075-A216-51346FB39C35}" dt="2024-05-01T13:30:50.632" v="9266" actId="2696"/>
        <pc:sldMkLst>
          <pc:docMk/>
          <pc:sldMk cId="1244106885" sldId="367"/>
        </pc:sldMkLst>
      </pc:sldChg>
      <pc:sldChg chg="del">
        <pc:chgData name="Mealy, Patricia (DOE)" userId="fca17bf9-a185-47e4-bc32-114ec1798c42" providerId="ADAL" clId="{3DAF01D6-0C0B-4075-A216-51346FB39C35}" dt="2024-05-01T16:37:49.790" v="9510" actId="2696"/>
        <pc:sldMkLst>
          <pc:docMk/>
          <pc:sldMk cId="1629535185" sldId="368"/>
        </pc:sldMkLst>
      </pc:sldChg>
      <pc:sldChg chg="modSp del mod ord">
        <pc:chgData name="Mealy, Patricia (DOE)" userId="fca17bf9-a185-47e4-bc32-114ec1798c42" providerId="ADAL" clId="{3DAF01D6-0C0B-4075-A216-51346FB39C35}" dt="2024-05-01T13:31:49.010" v="9268" actId="2696"/>
        <pc:sldMkLst>
          <pc:docMk/>
          <pc:sldMk cId="1647712819" sldId="370"/>
        </pc:sldMkLst>
        <pc:graphicFrameChg chg="modGraphic">
          <ac:chgData name="Mealy, Patricia (DOE)" userId="fca17bf9-a185-47e4-bc32-114ec1798c42" providerId="ADAL" clId="{3DAF01D6-0C0B-4075-A216-51346FB39C35}" dt="2024-05-01T13:10:52.958" v="8842" actId="14734"/>
          <ac:graphicFrameMkLst>
            <pc:docMk/>
            <pc:sldMk cId="1647712819" sldId="370"/>
            <ac:graphicFrameMk id="2" creationId="{C0A47C94-CAAD-9B34-D7E7-A80C05C14F3E}"/>
          </ac:graphicFrameMkLst>
        </pc:graphicFrameChg>
      </pc:sldChg>
      <pc:sldChg chg="del">
        <pc:chgData name="Mealy, Patricia (DOE)" userId="fca17bf9-a185-47e4-bc32-114ec1798c42" providerId="ADAL" clId="{3DAF01D6-0C0B-4075-A216-51346FB39C35}" dt="2024-05-01T13:30:43.647" v="9265" actId="2696"/>
        <pc:sldMkLst>
          <pc:docMk/>
          <pc:sldMk cId="666292066" sldId="371"/>
        </pc:sldMkLst>
      </pc:sldChg>
      <pc:sldChg chg="modSp mod ord modNotesTx">
        <pc:chgData name="Mealy, Patricia (DOE)" userId="fca17bf9-a185-47e4-bc32-114ec1798c42" providerId="ADAL" clId="{3DAF01D6-0C0B-4075-A216-51346FB39C35}" dt="2024-05-07T13:33:19.417" v="19783" actId="20577"/>
        <pc:sldMkLst>
          <pc:docMk/>
          <pc:sldMk cId="2906338064" sldId="372"/>
        </pc:sldMkLst>
        <pc:spChg chg="mod">
          <ac:chgData name="Mealy, Patricia (DOE)" userId="fca17bf9-a185-47e4-bc32-114ec1798c42" providerId="ADAL" clId="{3DAF01D6-0C0B-4075-A216-51346FB39C35}" dt="2024-05-01T16:50:42.259" v="9821" actId="6549"/>
          <ac:spMkLst>
            <pc:docMk/>
            <pc:sldMk cId="2906338064" sldId="372"/>
            <ac:spMk id="5" creationId="{00000000-0000-0000-0000-000000000000}"/>
          </ac:spMkLst>
        </pc:spChg>
        <pc:spChg chg="mod">
          <ac:chgData name="Mealy, Patricia (DOE)" userId="fca17bf9-a185-47e4-bc32-114ec1798c42" providerId="ADAL" clId="{3DAF01D6-0C0B-4075-A216-51346FB39C35}" dt="2024-05-07T12:17:07.188" v="16796" actId="113"/>
          <ac:spMkLst>
            <pc:docMk/>
            <pc:sldMk cId="2906338064" sldId="372"/>
            <ac:spMk id="325" creationId="{00000000-0000-0000-0000-000000000000}"/>
          </ac:spMkLst>
        </pc:spChg>
        <pc:graphicFrameChg chg="modGraphic">
          <ac:chgData name="Mealy, Patricia (DOE)" userId="fca17bf9-a185-47e4-bc32-114ec1798c42" providerId="ADAL" clId="{3DAF01D6-0C0B-4075-A216-51346FB39C35}" dt="2024-05-06T16:58:55.470" v="15424" actId="207"/>
          <ac:graphicFrameMkLst>
            <pc:docMk/>
            <pc:sldMk cId="2906338064" sldId="372"/>
            <ac:graphicFrameMk id="4" creationId="{103455D6-7C80-C5AD-C64C-CBDB06E6EE7B}"/>
          </ac:graphicFrameMkLst>
        </pc:graphicFrameChg>
      </pc:sldChg>
      <pc:sldChg chg="del">
        <pc:chgData name="Mealy, Patricia (DOE)" userId="fca17bf9-a185-47e4-bc32-114ec1798c42" providerId="ADAL" clId="{3DAF01D6-0C0B-4075-A216-51346FB39C35}" dt="2024-05-01T13:30:08.442" v="9264" actId="2696"/>
        <pc:sldMkLst>
          <pc:docMk/>
          <pc:sldMk cId="3643951044" sldId="373"/>
        </pc:sldMkLst>
      </pc:sldChg>
      <pc:sldChg chg="modSp add del mod">
        <pc:chgData name="Mealy, Patricia (DOE)" userId="fca17bf9-a185-47e4-bc32-114ec1798c42" providerId="ADAL" clId="{3DAF01D6-0C0B-4075-A216-51346FB39C35}" dt="2024-05-05T22:52:16.816" v="13690" actId="2696"/>
        <pc:sldMkLst>
          <pc:docMk/>
          <pc:sldMk cId="2167522710" sldId="374"/>
        </pc:sldMkLst>
        <pc:spChg chg="mod">
          <ac:chgData name="Mealy, Patricia (DOE)" userId="fca17bf9-a185-47e4-bc32-114ec1798c42" providerId="ADAL" clId="{3DAF01D6-0C0B-4075-A216-51346FB39C35}" dt="2024-04-22T16:29:58.675" v="2385" actId="207"/>
          <ac:spMkLst>
            <pc:docMk/>
            <pc:sldMk cId="2167522710" sldId="374"/>
            <ac:spMk id="3" creationId="{88806210-2BDB-163A-229A-6824C2DF3EAB}"/>
          </ac:spMkLst>
        </pc:spChg>
        <pc:spChg chg="mod">
          <ac:chgData name="Mealy, Patricia (DOE)" userId="fca17bf9-a185-47e4-bc32-114ec1798c42" providerId="ADAL" clId="{3DAF01D6-0C0B-4075-A216-51346FB39C35}" dt="2024-04-22T15:48:49.807" v="945" actId="122"/>
          <ac:spMkLst>
            <pc:docMk/>
            <pc:sldMk cId="2167522710" sldId="374"/>
            <ac:spMk id="4" creationId="{842162F5-7835-E807-FCCB-4BC8F5AB0443}"/>
          </ac:spMkLst>
        </pc:spChg>
      </pc:sldChg>
      <pc:sldChg chg="modSp add mod ord">
        <pc:chgData name="Mealy, Patricia (DOE)" userId="fca17bf9-a185-47e4-bc32-114ec1798c42" providerId="ADAL" clId="{3DAF01D6-0C0B-4075-A216-51346FB39C35}" dt="2024-05-06T19:33:18.227" v="16096"/>
        <pc:sldMkLst>
          <pc:docMk/>
          <pc:sldMk cId="2118792823" sldId="375"/>
        </pc:sldMkLst>
        <pc:spChg chg="mod">
          <ac:chgData name="Mealy, Patricia (DOE)" userId="fca17bf9-a185-47e4-bc32-114ec1798c42" providerId="ADAL" clId="{3DAF01D6-0C0B-4075-A216-51346FB39C35}" dt="2024-04-24T14:24:33.350" v="4778" actId="20577"/>
          <ac:spMkLst>
            <pc:docMk/>
            <pc:sldMk cId="2118792823" sldId="375"/>
            <ac:spMk id="3" creationId="{E1BCB632-8775-BBC0-20A9-24516DA3B02D}"/>
          </ac:spMkLst>
        </pc:spChg>
        <pc:spChg chg="mod">
          <ac:chgData name="Mealy, Patricia (DOE)" userId="fca17bf9-a185-47e4-bc32-114ec1798c42" providerId="ADAL" clId="{3DAF01D6-0C0B-4075-A216-51346FB39C35}" dt="2024-05-05T22:54:31.617" v="13702" actId="20577"/>
          <ac:spMkLst>
            <pc:docMk/>
            <pc:sldMk cId="2118792823" sldId="375"/>
            <ac:spMk id="4" creationId="{ED27254E-96A9-91F8-49CF-F29D4D969A77}"/>
          </ac:spMkLst>
        </pc:spChg>
      </pc:sldChg>
      <pc:sldChg chg="modSp add del mod">
        <pc:chgData name="Mealy, Patricia (DOE)" userId="fca17bf9-a185-47e4-bc32-114ec1798c42" providerId="ADAL" clId="{3DAF01D6-0C0B-4075-A216-51346FB39C35}" dt="2024-04-23T16:49:00.251" v="4117" actId="2696"/>
        <pc:sldMkLst>
          <pc:docMk/>
          <pc:sldMk cId="402897175" sldId="376"/>
        </pc:sldMkLst>
        <pc:spChg chg="mod">
          <ac:chgData name="Mealy, Patricia (DOE)" userId="fca17bf9-a185-47e4-bc32-114ec1798c42" providerId="ADAL" clId="{3DAF01D6-0C0B-4075-A216-51346FB39C35}" dt="2024-04-23T15:21:41.088" v="3520" actId="6549"/>
          <ac:spMkLst>
            <pc:docMk/>
            <pc:sldMk cId="402897175" sldId="376"/>
            <ac:spMk id="4" creationId="{61273A09-14AE-757A-C07D-52D2174CCC08}"/>
          </ac:spMkLst>
        </pc:spChg>
        <pc:spChg chg="mod">
          <ac:chgData name="Mealy, Patricia (DOE)" userId="fca17bf9-a185-47e4-bc32-114ec1798c42" providerId="ADAL" clId="{3DAF01D6-0C0B-4075-A216-51346FB39C35}" dt="2024-04-23T15:20:47.830" v="3505" actId="20577"/>
          <ac:spMkLst>
            <pc:docMk/>
            <pc:sldMk cId="402897175" sldId="376"/>
            <ac:spMk id="249" creationId="{086880B6-21E7-F555-E687-2543389DD0B4}"/>
          </ac:spMkLst>
        </pc:spChg>
      </pc:sldChg>
      <pc:sldChg chg="addSp delSp modSp add del mod">
        <pc:chgData name="Mealy, Patricia (DOE)" userId="fca17bf9-a185-47e4-bc32-114ec1798c42" providerId="ADAL" clId="{3DAF01D6-0C0B-4075-A216-51346FB39C35}" dt="2024-05-01T13:29:39.341" v="9263" actId="2696"/>
        <pc:sldMkLst>
          <pc:docMk/>
          <pc:sldMk cId="813270400" sldId="376"/>
        </pc:sldMkLst>
        <pc:spChg chg="mod">
          <ac:chgData name="Mealy, Patricia (DOE)" userId="fca17bf9-a185-47e4-bc32-114ec1798c42" providerId="ADAL" clId="{3DAF01D6-0C0B-4075-A216-51346FB39C35}" dt="2024-04-25T18:59:50.948" v="6640" actId="20577"/>
          <ac:spMkLst>
            <pc:docMk/>
            <pc:sldMk cId="813270400" sldId="376"/>
            <ac:spMk id="2" creationId="{AC69F915-A621-3764-13CE-B625C7F982DB}"/>
          </ac:spMkLst>
        </pc:spChg>
        <pc:spChg chg="add mod">
          <ac:chgData name="Mealy, Patricia (DOE)" userId="fca17bf9-a185-47e4-bc32-114ec1798c42" providerId="ADAL" clId="{3DAF01D6-0C0B-4075-A216-51346FB39C35}" dt="2024-04-23T19:53:47.281" v="4739" actId="5793"/>
          <ac:spMkLst>
            <pc:docMk/>
            <pc:sldMk cId="813270400" sldId="376"/>
            <ac:spMk id="4" creationId="{3BB02F8E-65CA-DBAB-4AA4-BF7E997B204C}"/>
          </ac:spMkLst>
        </pc:spChg>
        <pc:spChg chg="del">
          <ac:chgData name="Mealy, Patricia (DOE)" userId="fca17bf9-a185-47e4-bc32-114ec1798c42" providerId="ADAL" clId="{3DAF01D6-0C0B-4075-A216-51346FB39C35}" dt="2024-04-23T19:53:13.503" v="4732" actId="478"/>
          <ac:spMkLst>
            <pc:docMk/>
            <pc:sldMk cId="813270400" sldId="376"/>
            <ac:spMk id="256" creationId="{16D007EF-FCB3-AAE2-C14A-5810A2852AF4}"/>
          </ac:spMkLst>
        </pc:spChg>
      </pc:sldChg>
      <pc:sldChg chg="addSp modSp add del mod">
        <pc:chgData name="Mealy, Patricia (DOE)" userId="fca17bf9-a185-47e4-bc32-114ec1798c42" providerId="ADAL" clId="{3DAF01D6-0C0B-4075-A216-51346FB39C35}" dt="2024-04-25T18:39:03.605" v="6394" actId="2696"/>
        <pc:sldMkLst>
          <pc:docMk/>
          <pc:sldMk cId="1793839463" sldId="377"/>
        </pc:sldMkLst>
        <pc:spChg chg="mod">
          <ac:chgData name="Mealy, Patricia (DOE)" userId="fca17bf9-a185-47e4-bc32-114ec1798c42" providerId="ADAL" clId="{3DAF01D6-0C0B-4075-A216-51346FB39C35}" dt="2024-04-25T16:31:53.256" v="4781" actId="27636"/>
          <ac:spMkLst>
            <pc:docMk/>
            <pc:sldMk cId="1793839463" sldId="377"/>
            <ac:spMk id="3" creationId="{2ED543D7-3379-7887-31BE-80124428A8C5}"/>
          </ac:spMkLst>
        </pc:spChg>
        <pc:spChg chg="mod">
          <ac:chgData name="Mealy, Patricia (DOE)" userId="fca17bf9-a185-47e4-bc32-114ec1798c42" providerId="ADAL" clId="{3DAF01D6-0C0B-4075-A216-51346FB39C35}" dt="2024-04-25T16:44:22.788" v="4981" actId="27636"/>
          <ac:spMkLst>
            <pc:docMk/>
            <pc:sldMk cId="1793839463" sldId="377"/>
            <ac:spMk id="4" creationId="{236BD67C-F1C1-B3D2-101B-DAF3F01FC9C6}"/>
          </ac:spMkLst>
        </pc:spChg>
        <pc:graphicFrameChg chg="add mod modGraphic">
          <ac:chgData name="Mealy, Patricia (DOE)" userId="fca17bf9-a185-47e4-bc32-114ec1798c42" providerId="ADAL" clId="{3DAF01D6-0C0B-4075-A216-51346FB39C35}" dt="2024-04-25T16:45:02.974" v="4986" actId="6549"/>
          <ac:graphicFrameMkLst>
            <pc:docMk/>
            <pc:sldMk cId="1793839463" sldId="377"/>
            <ac:graphicFrameMk id="5" creationId="{3FC0A3B2-D0E7-E31E-612A-FD09A4627E5B}"/>
          </ac:graphicFrameMkLst>
        </pc:graphicFrameChg>
      </pc:sldChg>
      <pc:sldChg chg="modSp add del mod">
        <pc:chgData name="Mealy, Patricia (DOE)" userId="fca17bf9-a185-47e4-bc32-114ec1798c42" providerId="ADAL" clId="{3DAF01D6-0C0B-4075-A216-51346FB39C35}" dt="2024-05-01T16:58:21.605" v="9934" actId="2696"/>
        <pc:sldMkLst>
          <pc:docMk/>
          <pc:sldMk cId="4184166289" sldId="378"/>
        </pc:sldMkLst>
        <pc:graphicFrameChg chg="mod modGraphic">
          <ac:chgData name="Mealy, Patricia (DOE)" userId="fca17bf9-a185-47e4-bc32-114ec1798c42" providerId="ADAL" clId="{3DAF01D6-0C0B-4075-A216-51346FB39C35}" dt="2024-04-25T18:11:16.007" v="6015" actId="207"/>
          <ac:graphicFrameMkLst>
            <pc:docMk/>
            <pc:sldMk cId="4184166289" sldId="378"/>
            <ac:graphicFrameMk id="5" creationId="{38E24573-9D02-ACEE-B958-64AB6B0EE40A}"/>
          </ac:graphicFrameMkLst>
        </pc:graphicFrameChg>
      </pc:sldChg>
      <pc:sldChg chg="addSp delSp modSp add del mod">
        <pc:chgData name="Mealy, Patricia (DOE)" userId="fca17bf9-a185-47e4-bc32-114ec1798c42" providerId="ADAL" clId="{3DAF01D6-0C0B-4075-A216-51346FB39C35}" dt="2024-04-25T18:51:59.074" v="6611" actId="2696"/>
        <pc:sldMkLst>
          <pc:docMk/>
          <pc:sldMk cId="4071983519" sldId="379"/>
        </pc:sldMkLst>
        <pc:graphicFrameChg chg="add del mod modGraphic">
          <ac:chgData name="Mealy, Patricia (DOE)" userId="fca17bf9-a185-47e4-bc32-114ec1798c42" providerId="ADAL" clId="{3DAF01D6-0C0B-4075-A216-51346FB39C35}" dt="2024-04-25T18:18:57.188" v="6174" actId="14100"/>
          <ac:graphicFrameMkLst>
            <pc:docMk/>
            <pc:sldMk cId="4071983519" sldId="379"/>
            <ac:graphicFrameMk id="5" creationId="{816F3199-E60C-7903-CD28-83810684C315}"/>
          </ac:graphicFrameMkLst>
        </pc:graphicFrameChg>
      </pc:sldChg>
      <pc:sldChg chg="modSp add mod ord">
        <pc:chgData name="Mealy, Patricia (DOE)" userId="fca17bf9-a185-47e4-bc32-114ec1798c42" providerId="ADAL" clId="{3DAF01D6-0C0B-4075-A216-51346FB39C35}" dt="2024-05-06T19:33:07.035" v="16094"/>
        <pc:sldMkLst>
          <pc:docMk/>
          <pc:sldMk cId="3994072005" sldId="380"/>
        </pc:sldMkLst>
        <pc:spChg chg="mod">
          <ac:chgData name="Mealy, Patricia (DOE)" userId="fca17bf9-a185-47e4-bc32-114ec1798c42" providerId="ADAL" clId="{3DAF01D6-0C0B-4075-A216-51346FB39C35}" dt="2024-04-25T18:22:02.955" v="6257" actId="14100"/>
          <ac:spMkLst>
            <pc:docMk/>
            <pc:sldMk cId="3994072005" sldId="380"/>
            <ac:spMk id="478" creationId="{CC7248E8-F001-A18C-89E2-E2DEA59B9884}"/>
          </ac:spMkLst>
        </pc:spChg>
        <pc:graphicFrameChg chg="mod modGraphic">
          <ac:chgData name="Mealy, Patricia (DOE)" userId="fca17bf9-a185-47e4-bc32-114ec1798c42" providerId="ADAL" clId="{3DAF01D6-0C0B-4075-A216-51346FB39C35}" dt="2024-05-02T16:05:24.115" v="10833" actId="207"/>
          <ac:graphicFrameMkLst>
            <pc:docMk/>
            <pc:sldMk cId="3994072005" sldId="380"/>
            <ac:graphicFrameMk id="2" creationId="{E98A8FE3-5EC0-0140-7D49-BECF9508654D}"/>
          </ac:graphicFrameMkLst>
        </pc:graphicFrameChg>
      </pc:sldChg>
      <pc:sldChg chg="addSp delSp modSp add mod ord">
        <pc:chgData name="Mealy, Patricia (DOE)" userId="fca17bf9-a185-47e4-bc32-114ec1798c42" providerId="ADAL" clId="{3DAF01D6-0C0B-4075-A216-51346FB39C35}" dt="2024-05-07T16:29:05.448" v="21008" actId="1035"/>
        <pc:sldMkLst>
          <pc:docMk/>
          <pc:sldMk cId="2821190517" sldId="381"/>
        </pc:sldMkLst>
        <pc:spChg chg="mod">
          <ac:chgData name="Mealy, Patricia (DOE)" userId="fca17bf9-a185-47e4-bc32-114ec1798c42" providerId="ADAL" clId="{3DAF01D6-0C0B-4075-A216-51346FB39C35}" dt="2024-05-07T13:41:05.272" v="19810" actId="6549"/>
          <ac:spMkLst>
            <pc:docMk/>
            <pc:sldMk cId="2821190517" sldId="381"/>
            <ac:spMk id="478" creationId="{3C61407D-D88D-A007-167A-0A7ADD2A7C7D}"/>
          </ac:spMkLst>
        </pc:spChg>
        <pc:spChg chg="mod">
          <ac:chgData name="Mealy, Patricia (DOE)" userId="fca17bf9-a185-47e4-bc32-114ec1798c42" providerId="ADAL" clId="{3DAF01D6-0C0B-4075-A216-51346FB39C35}" dt="2024-04-30T18:50:48.567" v="8333" actId="1076"/>
          <ac:spMkLst>
            <pc:docMk/>
            <pc:sldMk cId="2821190517" sldId="381"/>
            <ac:spMk id="480" creationId="{35AD0CAB-9EE4-2366-C416-56D086445620}"/>
          </ac:spMkLst>
        </pc:spChg>
        <pc:graphicFrameChg chg="mod modGraphic">
          <ac:chgData name="Mealy, Patricia (DOE)" userId="fca17bf9-a185-47e4-bc32-114ec1798c42" providerId="ADAL" clId="{3DAF01D6-0C0B-4075-A216-51346FB39C35}" dt="2024-05-07T16:28:57.661" v="21004" actId="6549"/>
          <ac:graphicFrameMkLst>
            <pc:docMk/>
            <pc:sldMk cId="2821190517" sldId="381"/>
            <ac:graphicFrameMk id="2" creationId="{A29CC212-CB3A-FA60-10D7-B01FD4A2CFBC}"/>
          </ac:graphicFrameMkLst>
        </pc:graphicFrameChg>
        <pc:graphicFrameChg chg="add mod modGraphic">
          <ac:chgData name="Mealy, Patricia (DOE)" userId="fca17bf9-a185-47e4-bc32-114ec1798c42" providerId="ADAL" clId="{3DAF01D6-0C0B-4075-A216-51346FB39C35}" dt="2024-05-07T16:29:05.448" v="21008" actId="1035"/>
          <ac:graphicFrameMkLst>
            <pc:docMk/>
            <pc:sldMk cId="2821190517" sldId="381"/>
            <ac:graphicFrameMk id="3" creationId="{667DD285-FB9A-63A3-7811-38A145F72A6F}"/>
          </ac:graphicFrameMkLst>
        </pc:graphicFrameChg>
        <pc:graphicFrameChg chg="add del mod">
          <ac:chgData name="Mealy, Patricia (DOE)" userId="fca17bf9-a185-47e4-bc32-114ec1798c42" providerId="ADAL" clId="{3DAF01D6-0C0B-4075-A216-51346FB39C35}" dt="2024-04-25T19:31:29.692" v="7006" actId="478"/>
          <ac:graphicFrameMkLst>
            <pc:docMk/>
            <pc:sldMk cId="2821190517" sldId="381"/>
            <ac:graphicFrameMk id="3" creationId="{92CBE14E-A8E3-6C1E-ADC7-BFAB01F43F0D}"/>
          </ac:graphicFrameMkLst>
        </pc:graphicFrameChg>
      </pc:sldChg>
      <pc:sldChg chg="addSp delSp modSp new del mod modClrScheme chgLayout">
        <pc:chgData name="Mealy, Patricia (DOE)" userId="fca17bf9-a185-47e4-bc32-114ec1798c42" providerId="ADAL" clId="{3DAF01D6-0C0B-4075-A216-51346FB39C35}" dt="2024-04-30T18:51:02.338" v="8334" actId="2696"/>
        <pc:sldMkLst>
          <pc:docMk/>
          <pc:sldMk cId="2521696081" sldId="382"/>
        </pc:sldMkLst>
        <pc:spChg chg="mod ord">
          <ac:chgData name="Mealy, Patricia (DOE)" userId="fca17bf9-a185-47e4-bc32-114ec1798c42" providerId="ADAL" clId="{3DAF01D6-0C0B-4075-A216-51346FB39C35}" dt="2024-04-25T19:39:20.162" v="7019" actId="700"/>
          <ac:spMkLst>
            <pc:docMk/>
            <pc:sldMk cId="2521696081" sldId="382"/>
            <ac:spMk id="2" creationId="{79DF0779-0A55-03B9-1E47-17DBEBAA147D}"/>
          </ac:spMkLst>
        </pc:spChg>
        <pc:spChg chg="add del mod ord">
          <ac:chgData name="Mealy, Patricia (DOE)" userId="fca17bf9-a185-47e4-bc32-114ec1798c42" providerId="ADAL" clId="{3DAF01D6-0C0B-4075-A216-51346FB39C35}" dt="2024-04-25T19:39:22.832" v="7020"/>
          <ac:spMkLst>
            <pc:docMk/>
            <pc:sldMk cId="2521696081" sldId="382"/>
            <ac:spMk id="3" creationId="{C3A05351-0092-4A7D-D81D-1D805CF6A358}"/>
          </ac:spMkLst>
        </pc:spChg>
        <pc:spChg chg="add mod ord">
          <ac:chgData name="Mealy, Patricia (DOE)" userId="fca17bf9-a185-47e4-bc32-114ec1798c42" providerId="ADAL" clId="{3DAF01D6-0C0B-4075-A216-51346FB39C35}" dt="2024-04-25T19:39:20.162" v="7019" actId="700"/>
          <ac:spMkLst>
            <pc:docMk/>
            <pc:sldMk cId="2521696081" sldId="382"/>
            <ac:spMk id="4" creationId="{99E943C5-47D6-AE23-3C34-E0B2FE087B39}"/>
          </ac:spMkLst>
        </pc:spChg>
        <pc:spChg chg="add">
          <ac:chgData name="Mealy, Patricia (DOE)" userId="fca17bf9-a185-47e4-bc32-114ec1798c42" providerId="ADAL" clId="{3DAF01D6-0C0B-4075-A216-51346FB39C35}" dt="2024-04-25T19:39:22.832" v="7020"/>
          <ac:spMkLst>
            <pc:docMk/>
            <pc:sldMk cId="2521696081" sldId="382"/>
            <ac:spMk id="7" creationId="{98DE38DE-9C18-8518-0FAE-3C2F370DE621}"/>
          </ac:spMkLst>
        </pc:spChg>
        <pc:graphicFrameChg chg="add mod">
          <ac:chgData name="Mealy, Patricia (DOE)" userId="fca17bf9-a185-47e4-bc32-114ec1798c42" providerId="ADAL" clId="{3DAF01D6-0C0B-4075-A216-51346FB39C35}" dt="2024-04-25T19:39:22.832" v="7020"/>
          <ac:graphicFrameMkLst>
            <pc:docMk/>
            <pc:sldMk cId="2521696081" sldId="382"/>
            <ac:graphicFrameMk id="5" creationId="{D9D4BF10-C6C7-5E7B-4B76-04F7FD15B357}"/>
          </ac:graphicFrameMkLst>
        </pc:graphicFrameChg>
        <pc:graphicFrameChg chg="add mod modGraphic">
          <ac:chgData name="Mealy, Patricia (DOE)" userId="fca17bf9-a185-47e4-bc32-114ec1798c42" providerId="ADAL" clId="{3DAF01D6-0C0B-4075-A216-51346FB39C35}" dt="2024-04-25T19:42:49.796" v="7085" actId="207"/>
          <ac:graphicFrameMkLst>
            <pc:docMk/>
            <pc:sldMk cId="2521696081" sldId="382"/>
            <ac:graphicFrameMk id="6" creationId="{53EA9FFE-142C-023D-CAFF-A39536491946}"/>
          </ac:graphicFrameMkLst>
        </pc:graphicFrameChg>
        <pc:graphicFrameChg chg="add mod modGraphic">
          <ac:chgData name="Mealy, Patricia (DOE)" userId="fca17bf9-a185-47e4-bc32-114ec1798c42" providerId="ADAL" clId="{3DAF01D6-0C0B-4075-A216-51346FB39C35}" dt="2024-04-25T19:41:51.809" v="7083" actId="207"/>
          <ac:graphicFrameMkLst>
            <pc:docMk/>
            <pc:sldMk cId="2521696081" sldId="382"/>
            <ac:graphicFrameMk id="8" creationId="{4A6BFC36-3333-7729-5E26-5D2C0CA75C41}"/>
          </ac:graphicFrameMkLst>
        </pc:graphicFrameChg>
      </pc:sldChg>
      <pc:sldChg chg="addSp delSp modSp add mod">
        <pc:chgData name="Mealy, Patricia (DOE)" userId="fca17bf9-a185-47e4-bc32-114ec1798c42" providerId="ADAL" clId="{3DAF01D6-0C0B-4075-A216-51346FB39C35}" dt="2024-05-07T13:41:31.037" v="19820" actId="6549"/>
        <pc:sldMkLst>
          <pc:docMk/>
          <pc:sldMk cId="605946355" sldId="383"/>
        </pc:sldMkLst>
        <pc:spChg chg="mod">
          <ac:chgData name="Mealy, Patricia (DOE)" userId="fca17bf9-a185-47e4-bc32-114ec1798c42" providerId="ADAL" clId="{3DAF01D6-0C0B-4075-A216-51346FB39C35}" dt="2024-05-07T13:41:31.037" v="19820" actId="6549"/>
          <ac:spMkLst>
            <pc:docMk/>
            <pc:sldMk cId="605946355" sldId="383"/>
            <ac:spMk id="478" creationId="{A58036B0-FB87-0CF9-4995-BFF3132FD396}"/>
          </ac:spMkLst>
        </pc:spChg>
        <pc:graphicFrameChg chg="del mod modGraphic">
          <ac:chgData name="Mealy, Patricia (DOE)" userId="fca17bf9-a185-47e4-bc32-114ec1798c42" providerId="ADAL" clId="{3DAF01D6-0C0B-4075-A216-51346FB39C35}" dt="2024-04-30T19:00:00.768" v="8572" actId="478"/>
          <ac:graphicFrameMkLst>
            <pc:docMk/>
            <pc:sldMk cId="605946355" sldId="383"/>
            <ac:graphicFrameMk id="2" creationId="{7AE2DDEF-5088-1789-3F94-514019686385}"/>
          </ac:graphicFrameMkLst>
        </pc:graphicFrameChg>
        <pc:graphicFrameChg chg="add mod modGraphic">
          <ac:chgData name="Mealy, Patricia (DOE)" userId="fca17bf9-a185-47e4-bc32-114ec1798c42" providerId="ADAL" clId="{3DAF01D6-0C0B-4075-A216-51346FB39C35}" dt="2024-04-30T18:59:34.891" v="8569" actId="1037"/>
          <ac:graphicFrameMkLst>
            <pc:docMk/>
            <pc:sldMk cId="605946355" sldId="383"/>
            <ac:graphicFrameMk id="3" creationId="{EF8450F9-D4F1-2A9F-27AC-72BEB9E103B5}"/>
          </ac:graphicFrameMkLst>
        </pc:graphicFrameChg>
        <pc:graphicFrameChg chg="add mod modGraphic">
          <ac:chgData name="Mealy, Patricia (DOE)" userId="fca17bf9-a185-47e4-bc32-114ec1798c42" providerId="ADAL" clId="{3DAF01D6-0C0B-4075-A216-51346FB39C35}" dt="2024-05-06T16:07:45.267" v="14311" actId="14100"/>
          <ac:graphicFrameMkLst>
            <pc:docMk/>
            <pc:sldMk cId="605946355" sldId="383"/>
            <ac:graphicFrameMk id="4" creationId="{DA3832AD-4F40-92C7-FFB1-6D7277F9C9F5}"/>
          </ac:graphicFrameMkLst>
        </pc:graphicFrameChg>
      </pc:sldChg>
      <pc:sldChg chg="modSp add mod modNotesTx">
        <pc:chgData name="Mealy, Patricia (DOE)" userId="fca17bf9-a185-47e4-bc32-114ec1798c42" providerId="ADAL" clId="{3DAF01D6-0C0B-4075-A216-51346FB39C35}" dt="2024-05-07T16:46:11.738" v="21028" actId="20577"/>
        <pc:sldMkLst>
          <pc:docMk/>
          <pc:sldMk cId="2399906756" sldId="384"/>
        </pc:sldMkLst>
        <pc:spChg chg="mod">
          <ac:chgData name="Mealy, Patricia (DOE)" userId="fca17bf9-a185-47e4-bc32-114ec1798c42" providerId="ADAL" clId="{3DAF01D6-0C0B-4075-A216-51346FB39C35}" dt="2024-05-07T13:42:10.122" v="19844" actId="20577"/>
          <ac:spMkLst>
            <pc:docMk/>
            <pc:sldMk cId="2399906756" sldId="384"/>
            <ac:spMk id="478" creationId="{A58036B0-FB87-0CF9-4995-BFF3132FD396}"/>
          </ac:spMkLst>
        </pc:spChg>
        <pc:graphicFrameChg chg="mod modGraphic">
          <ac:chgData name="Mealy, Patricia (DOE)" userId="fca17bf9-a185-47e4-bc32-114ec1798c42" providerId="ADAL" clId="{3DAF01D6-0C0B-4075-A216-51346FB39C35}" dt="2024-05-07T16:46:11.738" v="21028" actId="20577"/>
          <ac:graphicFrameMkLst>
            <pc:docMk/>
            <pc:sldMk cId="2399906756" sldId="384"/>
            <ac:graphicFrameMk id="4" creationId="{DA3832AD-4F40-92C7-FFB1-6D7277F9C9F5}"/>
          </ac:graphicFrameMkLst>
        </pc:graphicFrameChg>
      </pc:sldChg>
      <pc:sldChg chg="add del">
        <pc:chgData name="Mealy, Patricia (DOE)" userId="fca17bf9-a185-47e4-bc32-114ec1798c42" providerId="ADAL" clId="{3DAF01D6-0C0B-4075-A216-51346FB39C35}" dt="2024-05-01T14:17:07.189" v="9271" actId="2696"/>
        <pc:sldMkLst>
          <pc:docMk/>
          <pc:sldMk cId="4086855881" sldId="385"/>
        </pc:sldMkLst>
      </pc:sldChg>
      <pc:sldChg chg="modSp add del mod modNotesTx">
        <pc:chgData name="Mealy, Patricia (DOE)" userId="fca17bf9-a185-47e4-bc32-114ec1798c42" providerId="ADAL" clId="{3DAF01D6-0C0B-4075-A216-51346FB39C35}" dt="2024-05-07T15:51:30.536" v="20966" actId="2696"/>
        <pc:sldMkLst>
          <pc:docMk/>
          <pc:sldMk cId="3032839177" sldId="386"/>
        </pc:sldMkLst>
        <pc:spChg chg="mod">
          <ac:chgData name="Mealy, Patricia (DOE)" userId="fca17bf9-a185-47e4-bc32-114ec1798c42" providerId="ADAL" clId="{3DAF01D6-0C0B-4075-A216-51346FB39C35}" dt="2024-05-01T16:51:01.657" v="9830" actId="6549"/>
          <ac:spMkLst>
            <pc:docMk/>
            <pc:sldMk cId="3032839177" sldId="386"/>
            <ac:spMk id="5" creationId="{00000000-0000-0000-0000-000000000000}"/>
          </ac:spMkLst>
        </pc:spChg>
        <pc:spChg chg="mod">
          <ac:chgData name="Mealy, Patricia (DOE)" userId="fca17bf9-a185-47e4-bc32-114ec1798c42" providerId="ADAL" clId="{3DAF01D6-0C0B-4075-A216-51346FB39C35}" dt="2024-05-07T15:47:24.686" v="20965" actId="113"/>
          <ac:spMkLst>
            <pc:docMk/>
            <pc:sldMk cId="3032839177" sldId="386"/>
            <ac:spMk id="325" creationId="{00000000-0000-0000-0000-000000000000}"/>
          </ac:spMkLst>
        </pc:spChg>
        <pc:graphicFrameChg chg="mod modGraphic">
          <ac:chgData name="Mealy, Patricia (DOE)" userId="fca17bf9-a185-47e4-bc32-114ec1798c42" providerId="ADAL" clId="{3DAF01D6-0C0B-4075-A216-51346FB39C35}" dt="2024-05-07T15:46:19.550" v="20945" actId="6549"/>
          <ac:graphicFrameMkLst>
            <pc:docMk/>
            <pc:sldMk cId="3032839177" sldId="386"/>
            <ac:graphicFrameMk id="4" creationId="{103455D6-7C80-C5AD-C64C-CBDB06E6EE7B}"/>
          </ac:graphicFrameMkLst>
        </pc:graphicFrameChg>
        <pc:cxnChg chg="mod">
          <ac:chgData name="Mealy, Patricia (DOE)" userId="fca17bf9-a185-47e4-bc32-114ec1798c42" providerId="ADAL" clId="{3DAF01D6-0C0B-4075-A216-51346FB39C35}" dt="2024-05-07T14:15:45.310" v="20418" actId="1036"/>
          <ac:cxnSpMkLst>
            <pc:docMk/>
            <pc:sldMk cId="3032839177" sldId="386"/>
            <ac:cxnSpMk id="326" creationId="{00000000-0000-0000-0000-000000000000}"/>
          </ac:cxnSpMkLst>
        </pc:cxnChg>
      </pc:sldChg>
      <pc:sldChg chg="modSp add mod modNotesTx">
        <pc:chgData name="Mealy, Patricia (DOE)" userId="fca17bf9-a185-47e4-bc32-114ec1798c42" providerId="ADAL" clId="{3DAF01D6-0C0B-4075-A216-51346FB39C35}" dt="2024-05-07T15:51:37.283" v="20977" actId="6549"/>
        <pc:sldMkLst>
          <pc:docMk/>
          <pc:sldMk cId="3509492239" sldId="387"/>
        </pc:sldMkLst>
        <pc:spChg chg="mod">
          <ac:chgData name="Mealy, Patricia (DOE)" userId="fca17bf9-a185-47e4-bc32-114ec1798c42" providerId="ADAL" clId="{3DAF01D6-0C0B-4075-A216-51346FB39C35}" dt="2024-05-07T15:51:37.283" v="20977" actId="6549"/>
          <ac:spMkLst>
            <pc:docMk/>
            <pc:sldMk cId="3509492239" sldId="387"/>
            <ac:spMk id="5" creationId="{00000000-0000-0000-0000-000000000000}"/>
          </ac:spMkLst>
        </pc:spChg>
        <pc:spChg chg="mod">
          <ac:chgData name="Mealy, Patricia (DOE)" userId="fca17bf9-a185-47e4-bc32-114ec1798c42" providerId="ADAL" clId="{3DAF01D6-0C0B-4075-A216-51346FB39C35}" dt="2024-05-06T17:01:25.497" v="15438" actId="113"/>
          <ac:spMkLst>
            <pc:docMk/>
            <pc:sldMk cId="3509492239" sldId="387"/>
            <ac:spMk id="325" creationId="{00000000-0000-0000-0000-000000000000}"/>
          </ac:spMkLst>
        </pc:spChg>
        <pc:graphicFrameChg chg="mod modGraphic">
          <ac:chgData name="Mealy, Patricia (DOE)" userId="fca17bf9-a185-47e4-bc32-114ec1798c42" providerId="ADAL" clId="{3DAF01D6-0C0B-4075-A216-51346FB39C35}" dt="2024-05-06T17:01:13.272" v="15436" actId="207"/>
          <ac:graphicFrameMkLst>
            <pc:docMk/>
            <pc:sldMk cId="3509492239" sldId="387"/>
            <ac:graphicFrameMk id="4" creationId="{103455D6-7C80-C5AD-C64C-CBDB06E6EE7B}"/>
          </ac:graphicFrameMkLst>
        </pc:graphicFrameChg>
        <pc:cxnChg chg="mod">
          <ac:chgData name="Mealy, Patricia (DOE)" userId="fca17bf9-a185-47e4-bc32-114ec1798c42" providerId="ADAL" clId="{3DAF01D6-0C0B-4075-A216-51346FB39C35}" dt="2024-05-05T21:56:58.010" v="13572" actId="1036"/>
          <ac:cxnSpMkLst>
            <pc:docMk/>
            <pc:sldMk cId="3509492239" sldId="387"/>
            <ac:cxnSpMk id="326" creationId="{00000000-0000-0000-0000-000000000000}"/>
          </ac:cxnSpMkLst>
        </pc:cxnChg>
      </pc:sldChg>
      <pc:sldChg chg="new del">
        <pc:chgData name="Mealy, Patricia (DOE)" userId="fca17bf9-a185-47e4-bc32-114ec1798c42" providerId="ADAL" clId="{3DAF01D6-0C0B-4075-A216-51346FB39C35}" dt="2024-05-01T15:49:32.242" v="9279" actId="2696"/>
        <pc:sldMkLst>
          <pc:docMk/>
          <pc:sldMk cId="3145440733" sldId="388"/>
        </pc:sldMkLst>
      </pc:sldChg>
      <pc:sldChg chg="delSp modSp add mod">
        <pc:chgData name="Mealy, Patricia (DOE)" userId="fca17bf9-a185-47e4-bc32-114ec1798c42" providerId="ADAL" clId="{3DAF01D6-0C0B-4075-A216-51346FB39C35}" dt="2024-05-06T16:39:15.606" v="15401" actId="20577"/>
        <pc:sldMkLst>
          <pc:docMk/>
          <pc:sldMk cId="3770811133" sldId="389"/>
        </pc:sldMkLst>
        <pc:spChg chg="mod">
          <ac:chgData name="Mealy, Patricia (DOE)" userId="fca17bf9-a185-47e4-bc32-114ec1798c42" providerId="ADAL" clId="{3DAF01D6-0C0B-4075-A216-51346FB39C35}" dt="2024-05-06T16:39:15.606" v="15401" actId="20577"/>
          <ac:spMkLst>
            <pc:docMk/>
            <pc:sldMk cId="3770811133" sldId="389"/>
            <ac:spMk id="478" creationId="{A58036B0-FB87-0CF9-4995-BFF3132FD396}"/>
          </ac:spMkLst>
        </pc:spChg>
        <pc:spChg chg="mod">
          <ac:chgData name="Mealy, Patricia (DOE)" userId="fca17bf9-a185-47e4-bc32-114ec1798c42" providerId="ADAL" clId="{3DAF01D6-0C0B-4075-A216-51346FB39C35}" dt="2024-05-02T16:04:41.180" v="10831" actId="207"/>
          <ac:spMkLst>
            <pc:docMk/>
            <pc:sldMk cId="3770811133" sldId="389"/>
            <ac:spMk id="480" creationId="{A0FA7D45-57AA-ABD3-1C48-2535B12132DA}"/>
          </ac:spMkLst>
        </pc:spChg>
        <pc:graphicFrameChg chg="del mod modGraphic">
          <ac:chgData name="Mealy, Patricia (DOE)" userId="fca17bf9-a185-47e4-bc32-114ec1798c42" providerId="ADAL" clId="{3DAF01D6-0C0B-4075-A216-51346FB39C35}" dt="2024-05-02T11:41:30.640" v="9938" actId="478"/>
          <ac:graphicFrameMkLst>
            <pc:docMk/>
            <pc:sldMk cId="3770811133" sldId="389"/>
            <ac:graphicFrameMk id="4" creationId="{DA3832AD-4F40-92C7-FFB1-6D7277F9C9F5}"/>
          </ac:graphicFrameMkLst>
        </pc:graphicFrameChg>
      </pc:sldChg>
      <pc:sldChg chg="modSp add mod modNotesTx">
        <pc:chgData name="Mealy, Patricia (DOE)" userId="fca17bf9-a185-47e4-bc32-114ec1798c42" providerId="ADAL" clId="{3DAF01D6-0C0B-4075-A216-51346FB39C35}" dt="2024-05-07T13:19:07.773" v="19308" actId="20577"/>
        <pc:sldMkLst>
          <pc:docMk/>
          <pc:sldMk cId="3466632923" sldId="390"/>
        </pc:sldMkLst>
        <pc:spChg chg="mod">
          <ac:chgData name="Mealy, Patricia (DOE)" userId="fca17bf9-a185-47e4-bc32-114ec1798c42" providerId="ADAL" clId="{3DAF01D6-0C0B-4075-A216-51346FB39C35}" dt="2024-05-02T16:31:03.440" v="11249" actId="6549"/>
          <ac:spMkLst>
            <pc:docMk/>
            <pc:sldMk cId="3466632923" sldId="390"/>
            <ac:spMk id="5" creationId="{00000000-0000-0000-0000-000000000000}"/>
          </ac:spMkLst>
        </pc:spChg>
        <pc:spChg chg="mod">
          <ac:chgData name="Mealy, Patricia (DOE)" userId="fca17bf9-a185-47e4-bc32-114ec1798c42" providerId="ADAL" clId="{3DAF01D6-0C0B-4075-A216-51346FB39C35}" dt="2024-05-06T21:00:25.668" v="16486" actId="113"/>
          <ac:spMkLst>
            <pc:docMk/>
            <pc:sldMk cId="3466632923" sldId="390"/>
            <ac:spMk id="325" creationId="{00000000-0000-0000-0000-000000000000}"/>
          </ac:spMkLst>
        </pc:spChg>
        <pc:graphicFrameChg chg="mod modGraphic">
          <ac:chgData name="Mealy, Patricia (DOE)" userId="fca17bf9-a185-47e4-bc32-114ec1798c42" providerId="ADAL" clId="{3DAF01D6-0C0B-4075-A216-51346FB39C35}" dt="2024-05-07T13:00:00.092" v="18534" actId="207"/>
          <ac:graphicFrameMkLst>
            <pc:docMk/>
            <pc:sldMk cId="3466632923" sldId="390"/>
            <ac:graphicFrameMk id="4" creationId="{103455D6-7C80-C5AD-C64C-CBDB06E6EE7B}"/>
          </ac:graphicFrameMkLst>
        </pc:graphicFrameChg>
        <pc:cxnChg chg="mod">
          <ac:chgData name="Mealy, Patricia (DOE)" userId="fca17bf9-a185-47e4-bc32-114ec1798c42" providerId="ADAL" clId="{3DAF01D6-0C0B-4075-A216-51346FB39C35}" dt="2024-05-05T22:33:16.737" v="13653" actId="1036"/>
          <ac:cxnSpMkLst>
            <pc:docMk/>
            <pc:sldMk cId="3466632923" sldId="390"/>
            <ac:cxnSpMk id="326" creationId="{00000000-0000-0000-0000-000000000000}"/>
          </ac:cxnSpMkLst>
        </pc:cxnChg>
      </pc:sldChg>
      <pc:sldChg chg="modSp add del mod ord modNotesTx">
        <pc:chgData name="Mealy, Patricia (DOE)" userId="fca17bf9-a185-47e4-bc32-114ec1798c42" providerId="ADAL" clId="{3DAF01D6-0C0B-4075-A216-51346FB39C35}" dt="2024-05-02T17:40:55.579" v="12633" actId="2696"/>
        <pc:sldMkLst>
          <pc:docMk/>
          <pc:sldMk cId="4282712172" sldId="391"/>
        </pc:sldMkLst>
        <pc:spChg chg="mod">
          <ac:chgData name="Mealy, Patricia (DOE)" userId="fca17bf9-a185-47e4-bc32-114ec1798c42" providerId="ADAL" clId="{3DAF01D6-0C0B-4075-A216-51346FB39C35}" dt="2024-05-01T16:53:50.808" v="9875" actId="6549"/>
          <ac:spMkLst>
            <pc:docMk/>
            <pc:sldMk cId="4282712172" sldId="391"/>
            <ac:spMk id="5" creationId="{00000000-0000-0000-0000-000000000000}"/>
          </ac:spMkLst>
        </pc:spChg>
        <pc:spChg chg="mod">
          <ac:chgData name="Mealy, Patricia (DOE)" userId="fca17bf9-a185-47e4-bc32-114ec1798c42" providerId="ADAL" clId="{3DAF01D6-0C0B-4075-A216-51346FB39C35}" dt="2024-05-02T17:20:37.951" v="11729" actId="20577"/>
          <ac:spMkLst>
            <pc:docMk/>
            <pc:sldMk cId="4282712172" sldId="391"/>
            <ac:spMk id="325" creationId="{00000000-0000-0000-0000-000000000000}"/>
          </ac:spMkLst>
        </pc:spChg>
        <pc:graphicFrameChg chg="modGraphic">
          <ac:chgData name="Mealy, Patricia (DOE)" userId="fca17bf9-a185-47e4-bc32-114ec1798c42" providerId="ADAL" clId="{3DAF01D6-0C0B-4075-A216-51346FB39C35}" dt="2024-05-02T16:45:18.880" v="11313" actId="947"/>
          <ac:graphicFrameMkLst>
            <pc:docMk/>
            <pc:sldMk cId="4282712172" sldId="391"/>
            <ac:graphicFrameMk id="4" creationId="{103455D6-7C80-C5AD-C64C-CBDB06E6EE7B}"/>
          </ac:graphicFrameMkLst>
        </pc:graphicFrameChg>
      </pc:sldChg>
      <pc:sldChg chg="modSp add mod modNotesTx">
        <pc:chgData name="Mealy, Patricia (DOE)" userId="fca17bf9-a185-47e4-bc32-114ec1798c42" providerId="ADAL" clId="{3DAF01D6-0C0B-4075-A216-51346FB39C35}" dt="2024-05-07T13:16:37.553" v="19195" actId="6549"/>
        <pc:sldMkLst>
          <pc:docMk/>
          <pc:sldMk cId="3766744352" sldId="392"/>
        </pc:sldMkLst>
        <pc:spChg chg="mod">
          <ac:chgData name="Mealy, Patricia (DOE)" userId="fca17bf9-a185-47e4-bc32-114ec1798c42" providerId="ADAL" clId="{3DAF01D6-0C0B-4075-A216-51346FB39C35}" dt="2024-05-01T16:53:30.194" v="9873" actId="6549"/>
          <ac:spMkLst>
            <pc:docMk/>
            <pc:sldMk cId="3766744352" sldId="392"/>
            <ac:spMk id="5" creationId="{00000000-0000-0000-0000-000000000000}"/>
          </ac:spMkLst>
        </pc:spChg>
        <pc:spChg chg="mod">
          <ac:chgData name="Mealy, Patricia (DOE)" userId="fca17bf9-a185-47e4-bc32-114ec1798c42" providerId="ADAL" clId="{3DAF01D6-0C0B-4075-A216-51346FB39C35}" dt="2024-05-07T12:51:36.047" v="17983" actId="113"/>
          <ac:spMkLst>
            <pc:docMk/>
            <pc:sldMk cId="3766744352" sldId="392"/>
            <ac:spMk id="325" creationId="{00000000-0000-0000-0000-000000000000}"/>
          </ac:spMkLst>
        </pc:spChg>
        <pc:graphicFrameChg chg="modGraphic">
          <ac:chgData name="Mealy, Patricia (DOE)" userId="fca17bf9-a185-47e4-bc32-114ec1798c42" providerId="ADAL" clId="{3DAF01D6-0C0B-4075-A216-51346FB39C35}" dt="2024-05-07T12:56:28.831" v="18419" actId="207"/>
          <ac:graphicFrameMkLst>
            <pc:docMk/>
            <pc:sldMk cId="3766744352" sldId="392"/>
            <ac:graphicFrameMk id="4" creationId="{103455D6-7C80-C5AD-C64C-CBDB06E6EE7B}"/>
          </ac:graphicFrameMkLst>
        </pc:graphicFrameChg>
      </pc:sldChg>
      <pc:sldChg chg="modSp add mod ord">
        <pc:chgData name="Mealy, Patricia (DOE)" userId="fca17bf9-a185-47e4-bc32-114ec1798c42" providerId="ADAL" clId="{3DAF01D6-0C0B-4075-A216-51346FB39C35}" dt="2024-05-05T21:27:40.453" v="13246" actId="6549"/>
        <pc:sldMkLst>
          <pc:docMk/>
          <pc:sldMk cId="3331204129" sldId="393"/>
        </pc:sldMkLst>
        <pc:spChg chg="mod">
          <ac:chgData name="Mealy, Patricia (DOE)" userId="fca17bf9-a185-47e4-bc32-114ec1798c42" providerId="ADAL" clId="{3DAF01D6-0C0B-4075-A216-51346FB39C35}" dt="2024-05-05T21:27:40.453" v="13246" actId="6549"/>
          <ac:spMkLst>
            <pc:docMk/>
            <pc:sldMk cId="3331204129" sldId="393"/>
            <ac:spMk id="2" creationId="{0FC44211-01AA-D419-683B-5BFD7DC5B7D1}"/>
          </ac:spMkLst>
        </pc:spChg>
      </pc:sldChg>
      <pc:sldChg chg="modSp add mod ord modNotesTx">
        <pc:chgData name="Mealy, Patricia (DOE)" userId="fca17bf9-a185-47e4-bc32-114ec1798c42" providerId="ADAL" clId="{3DAF01D6-0C0B-4075-A216-51346FB39C35}" dt="2024-05-07T13:13:43.318" v="19060" actId="6549"/>
        <pc:sldMkLst>
          <pc:docMk/>
          <pc:sldMk cId="2356344180" sldId="394"/>
        </pc:sldMkLst>
        <pc:spChg chg="mod">
          <ac:chgData name="Mealy, Patricia (DOE)" userId="fca17bf9-a185-47e4-bc32-114ec1798c42" providerId="ADAL" clId="{3DAF01D6-0C0B-4075-A216-51346FB39C35}" dt="2024-05-02T17:40:49.895" v="12632" actId="6549"/>
          <ac:spMkLst>
            <pc:docMk/>
            <pc:sldMk cId="2356344180" sldId="394"/>
            <ac:spMk id="5" creationId="{00000000-0000-0000-0000-000000000000}"/>
          </ac:spMkLst>
        </pc:spChg>
        <pc:spChg chg="mod">
          <ac:chgData name="Mealy, Patricia (DOE)" userId="fca17bf9-a185-47e4-bc32-114ec1798c42" providerId="ADAL" clId="{3DAF01D6-0C0B-4075-A216-51346FB39C35}" dt="2024-05-07T13:11:26.226" v="18988" actId="113"/>
          <ac:spMkLst>
            <pc:docMk/>
            <pc:sldMk cId="2356344180" sldId="394"/>
            <ac:spMk id="325" creationId="{00000000-0000-0000-0000-000000000000}"/>
          </ac:spMkLst>
        </pc:spChg>
        <pc:graphicFrameChg chg="mod modGraphic">
          <ac:chgData name="Mealy, Patricia (DOE)" userId="fca17bf9-a185-47e4-bc32-114ec1798c42" providerId="ADAL" clId="{3DAF01D6-0C0B-4075-A216-51346FB39C35}" dt="2024-05-06T20:34:41.345" v="16419" actId="113"/>
          <ac:graphicFrameMkLst>
            <pc:docMk/>
            <pc:sldMk cId="2356344180" sldId="394"/>
            <ac:graphicFrameMk id="4" creationId="{103455D6-7C80-C5AD-C64C-CBDB06E6EE7B}"/>
          </ac:graphicFrameMkLst>
        </pc:graphicFrameChg>
        <pc:cxnChg chg="mod">
          <ac:chgData name="Mealy, Patricia (DOE)" userId="fca17bf9-a185-47e4-bc32-114ec1798c42" providerId="ADAL" clId="{3DAF01D6-0C0B-4075-A216-51346FB39C35}" dt="2024-05-02T17:42:17.504" v="12657" actId="1035"/>
          <ac:cxnSpMkLst>
            <pc:docMk/>
            <pc:sldMk cId="2356344180" sldId="394"/>
            <ac:cxnSpMk id="326"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1</a:t>
            </a:fld>
            <a:endParaRPr lang="en-US"/>
          </a:p>
        </p:txBody>
      </p:sp>
    </p:spTree>
    <p:extLst>
      <p:ext uri="{BB962C8B-B14F-4D97-AF65-F5344CB8AC3E}">
        <p14:creationId xmlns:p14="http://schemas.microsoft.com/office/powerpoint/2010/main" val="270854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a:extLst>
            <a:ext uri="{FF2B5EF4-FFF2-40B4-BE49-F238E27FC236}">
              <a16:creationId xmlns:a16="http://schemas.microsoft.com/office/drawing/2014/main" id="{C2C7DCC5-0A4C-8F21-6D16-672BE6D4C88A}"/>
            </a:ext>
          </a:extLst>
        </p:cNvPr>
        <p:cNvGrpSpPr/>
        <p:nvPr/>
      </p:nvGrpSpPr>
      <p:grpSpPr>
        <a:xfrm>
          <a:off x="0" y="0"/>
          <a:ext cx="0" cy="0"/>
          <a:chOff x="0" y="0"/>
          <a:chExt cx="0" cy="0"/>
        </a:xfrm>
      </p:grpSpPr>
      <p:sp>
        <p:nvSpPr>
          <p:cNvPr id="475" name="Google Shape;475;p34:notes">
            <a:extLst>
              <a:ext uri="{FF2B5EF4-FFF2-40B4-BE49-F238E27FC236}">
                <a16:creationId xmlns:a16="http://schemas.microsoft.com/office/drawing/2014/main" id="{438FC268-B554-DDB8-B0EC-C82C174186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Aggravating Circumstances Flag edits are in progress.  </a:t>
            </a:r>
            <a:endParaRPr dirty="0"/>
          </a:p>
        </p:txBody>
      </p:sp>
      <p:sp>
        <p:nvSpPr>
          <p:cNvPr id="476" name="Google Shape;476;p34:notes">
            <a:extLst>
              <a:ext uri="{FF2B5EF4-FFF2-40B4-BE49-F238E27FC236}">
                <a16:creationId xmlns:a16="http://schemas.microsoft.com/office/drawing/2014/main" id="{2F7F1679-F9C1-571E-2B34-28F438ACB9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02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92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a:extLst>
            <a:ext uri="{FF2B5EF4-FFF2-40B4-BE49-F238E27FC236}">
              <a16:creationId xmlns:a16="http://schemas.microsoft.com/office/drawing/2014/main" id="{C2C7DCC5-0A4C-8F21-6D16-672BE6D4C88A}"/>
            </a:ext>
          </a:extLst>
        </p:cNvPr>
        <p:cNvGrpSpPr/>
        <p:nvPr/>
      </p:nvGrpSpPr>
      <p:grpSpPr>
        <a:xfrm>
          <a:off x="0" y="0"/>
          <a:ext cx="0" cy="0"/>
          <a:chOff x="0" y="0"/>
          <a:chExt cx="0" cy="0"/>
        </a:xfrm>
      </p:grpSpPr>
      <p:sp>
        <p:nvSpPr>
          <p:cNvPr id="475" name="Google Shape;475;p34:notes">
            <a:extLst>
              <a:ext uri="{FF2B5EF4-FFF2-40B4-BE49-F238E27FC236}">
                <a16:creationId xmlns:a16="http://schemas.microsoft.com/office/drawing/2014/main" id="{438FC268-B554-DDB8-B0EC-C82C174186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6" name="Google Shape;476;p34:notes">
            <a:extLst>
              <a:ext uri="{FF2B5EF4-FFF2-40B4-BE49-F238E27FC236}">
                <a16:creationId xmlns:a16="http://schemas.microsoft.com/office/drawing/2014/main" id="{2F7F1679-F9C1-571E-2B34-28F438ACB9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5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15</a:t>
            </a:fld>
            <a:endParaRPr lang="en-US"/>
          </a:p>
        </p:txBody>
      </p:sp>
    </p:spTree>
    <p:extLst>
      <p:ext uri="{BB962C8B-B14F-4D97-AF65-F5344CB8AC3E}">
        <p14:creationId xmlns:p14="http://schemas.microsoft.com/office/powerpoint/2010/main" val="25621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a:extLst>
            <a:ext uri="{FF2B5EF4-FFF2-40B4-BE49-F238E27FC236}">
              <a16:creationId xmlns:a16="http://schemas.microsoft.com/office/drawing/2014/main" id="{0A5FA804-EF7E-D97D-8BB6-317779D6D9CF}"/>
            </a:ext>
          </a:extLst>
        </p:cNvPr>
        <p:cNvGrpSpPr/>
        <p:nvPr/>
      </p:nvGrpSpPr>
      <p:grpSpPr>
        <a:xfrm>
          <a:off x="0" y="0"/>
          <a:ext cx="0" cy="0"/>
          <a:chOff x="0" y="0"/>
          <a:chExt cx="0" cy="0"/>
        </a:xfrm>
      </p:grpSpPr>
      <p:sp>
        <p:nvSpPr>
          <p:cNvPr id="475" name="Google Shape;475;p34:notes">
            <a:extLst>
              <a:ext uri="{FF2B5EF4-FFF2-40B4-BE49-F238E27FC236}">
                <a16:creationId xmlns:a16="http://schemas.microsoft.com/office/drawing/2014/main" id="{63FBA174-85BA-FD22-9960-6F2545FB16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6" name="Google Shape;476;p34:notes">
            <a:extLst>
              <a:ext uri="{FF2B5EF4-FFF2-40B4-BE49-F238E27FC236}">
                <a16:creationId xmlns:a16="http://schemas.microsoft.com/office/drawing/2014/main" id="{4EAC8CDF-C0D2-6DC8-643A-20BB4EBE80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68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School Admin placed Joe in In-School Suspension for 10 days highlighted in Blue, which is staffed by a Paraprofessional – Instructional Support Code 8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He met with a school counselor who is a Specialized Instructional Support Personnel – Behavioral Intervention 3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His parents were also contacted regarding his behavior – Behavioral Intervention Code 1 - highlighted in Pink</a:t>
            </a:r>
          </a:p>
          <a:p>
            <a:pPr marL="457200" marR="0" lvl="0" indent="-228600" algn="l" rtl="0">
              <a:lnSpc>
                <a:spcPct val="100000"/>
              </a:lnSpc>
              <a:spcBef>
                <a:spcPts val="0"/>
              </a:spcBef>
              <a:spcAft>
                <a:spcPts val="0"/>
              </a:spcAft>
              <a:buClr>
                <a:srgbClr val="000000"/>
              </a:buClr>
              <a:buSzPts val="1100"/>
              <a:buFont typeface="Arial"/>
              <a:buNone/>
            </a:pPr>
            <a:endParaRPr dirty="0">
              <a:solidFill>
                <a:srgbClr val="08B879"/>
              </a:solidFill>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022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School Admin suspended Joe for 10 days which is highlighted in Blue.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Graded work was provided – Instructional Support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He was also referred to a Threat Assessment Team highlighted – Behavioral Intervention highlighted in Pink, and to the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Community Service Board – Behavioral Intervention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His parents were also contacted – Behavioral Intervention highlighted in Pink</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2891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1" dirty="0">
                <a:solidFill>
                  <a:srgbClr val="000000"/>
                </a:solidFill>
              </a:rPr>
              <a:t>School Admin suspends Lee for 10 days which is highlighted in Blue, provides graded work – Instructional Support Code 6 highlighted in Green,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1" dirty="0">
                <a:solidFill>
                  <a:srgbClr val="000000"/>
                </a:solidFill>
              </a:rPr>
              <a:t>calls his parents – Behavioral Intervention Code 1 highlighted in Pink, and refers him to a Threat Assessment Team highlighted – Behavioral Intervention Code 11 -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1" dirty="0">
                <a:solidFill>
                  <a:srgbClr val="000000"/>
                </a:solidFill>
              </a:rPr>
              <a:t>Hearing Officer Suspends Lee for 45 days which is highlighted in Blue and places him on Home Education Instructional Support Code 9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1" dirty="0">
                <a:solidFill>
                  <a:srgbClr val="000000"/>
                </a:solidFill>
              </a:rPr>
              <a:t>The Hearing Officer also refers Lee to the Community Service Board – Behavioral Intervention 10 highlighted in Pink</a:t>
            </a:r>
          </a:p>
          <a:p>
            <a:pPr marL="457200" marR="0" lvl="0" indent="-228600" algn="l" rtl="0">
              <a:lnSpc>
                <a:spcPct val="100000"/>
              </a:lnSpc>
              <a:spcBef>
                <a:spcPts val="0"/>
              </a:spcBef>
              <a:spcAft>
                <a:spcPts val="0"/>
              </a:spcAft>
              <a:buClr>
                <a:srgbClr val="000000"/>
              </a:buClr>
              <a:buSzPts val="1100"/>
              <a:buFont typeface="Arial"/>
              <a:buNone/>
            </a:pPr>
            <a:endParaRPr lang="en-US" sz="1400" b="1" dirty="0">
              <a:solidFill>
                <a:srgbClr val="000000"/>
              </a:solidFill>
            </a:endParaRPr>
          </a:p>
          <a:p>
            <a:pPr marL="457200" marR="0" lvl="0" indent="-228600" algn="l" rtl="0">
              <a:lnSpc>
                <a:spcPct val="100000"/>
              </a:lnSpc>
              <a:spcBef>
                <a:spcPts val="0"/>
              </a:spcBef>
              <a:spcAft>
                <a:spcPts val="0"/>
              </a:spcAft>
              <a:buClr>
                <a:srgbClr val="000000"/>
              </a:buClr>
              <a:buSzPts val="1100"/>
              <a:buFont typeface="Arial"/>
              <a:buNone/>
            </a:pPr>
            <a:r>
              <a:rPr lang="en-US" sz="1400" b="1" dirty="0">
                <a:solidFill>
                  <a:srgbClr val="000000"/>
                </a:solidFill>
              </a:rPr>
              <a:t>**Home Educational Service is required to have a licensed teacher; therefore, Instructional Support Code 7 does not have to be reported. </a:t>
            </a:r>
          </a:p>
          <a:p>
            <a:pPr marL="457200" marR="0" lvl="0" indent="-228600" algn="l" rtl="0">
              <a:lnSpc>
                <a:spcPct val="100000"/>
              </a:lnSpc>
              <a:spcBef>
                <a:spcPts val="0"/>
              </a:spcBef>
              <a:spcAft>
                <a:spcPts val="0"/>
              </a:spcAft>
              <a:buClr>
                <a:srgbClr val="000000"/>
              </a:buClr>
              <a:buSzPts val="1100"/>
              <a:buFont typeface="Arial"/>
              <a:buNone/>
            </a:pPr>
            <a:r>
              <a:rPr lang="en-US" sz="1400" b="1" dirty="0">
                <a:solidFill>
                  <a:srgbClr val="000000"/>
                </a:solidFill>
              </a:rPr>
              <a:t>**School Number 9991 is required to be entered as the Serving School number in SRC.  It tells use where the student is and for how long. </a:t>
            </a:r>
          </a:p>
          <a:p>
            <a:pPr marL="457200" marR="0" lvl="0" indent="-228600" algn="l" rtl="0">
              <a:lnSpc>
                <a:spcPct val="100000"/>
              </a:lnSpc>
              <a:spcBef>
                <a:spcPts val="0"/>
              </a:spcBef>
              <a:spcAft>
                <a:spcPts val="0"/>
              </a:spcAft>
              <a:buClr>
                <a:srgbClr val="000000"/>
              </a:buClr>
              <a:buSzPts val="1100"/>
              <a:buFont typeface="Arial"/>
              <a:buNone/>
            </a:pPr>
            <a:r>
              <a:rPr lang="en-US" sz="1400" b="1" dirty="0">
                <a:solidFill>
                  <a:srgbClr val="000000"/>
                </a:solidFill>
              </a:rPr>
              <a:t>**Aggravating Circumstance Flag must be Y because OSS days are greater than 45.  </a:t>
            </a: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8951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School Admin suspends Lee for 10 days which is highlighted in Blue, provides graded work – Instructional Support Code 6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calls Lee’s parents – Behavioral Intervention Code 1 highlighted in Pink, and refers him to a Threat Assessment Team highlighted – Behavioral Intervention Code 11 -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The Hearing Officer places Lee at the division alternative school for 65 days highlighted in Blue and refers him to the Community Service Board – Behavioral Intervention 10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**Aggravating Circumstance Flag must be Y because OSS and ALT Placement days are greater than 45.  </a:t>
            </a:r>
          </a:p>
          <a:p>
            <a:pPr marL="457200" marR="0" lvl="0" indent="-228600" algn="l" rtl="0">
              <a:lnSpc>
                <a:spcPct val="100000"/>
              </a:lnSpc>
              <a:spcBef>
                <a:spcPts val="0"/>
              </a:spcBef>
              <a:spcAft>
                <a:spcPts val="0"/>
              </a:spcAft>
              <a:buClr>
                <a:srgbClr val="000000"/>
              </a:buClr>
              <a:buSzPts val="1100"/>
              <a:buFont typeface="Arial"/>
              <a:buNone/>
            </a:pP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**ALT by School by Division and School Board do not need an Instructional Support Code because Alt Placement is the instructional support.  It has a school number and it is a program approved by the school board.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b="1" dirty="0">
              <a:solidFill>
                <a:srgbClr val="000000"/>
              </a:solidFill>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3947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effectLst/>
                <a:ea typeface="Times New Roman" panose="02020603050405020304" pitchFamily="18" charset="0"/>
              </a:rPr>
              <a:t>Lee (16 y/o) was overheard talking about bombing the school. Upon further investigation, the administration found plans and diagrams of the building in Lee’s locker outlining a plan to place explosive devices in Lee’s math</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effectLst/>
                <a:ea typeface="Times New Roman" panose="02020603050405020304" pitchFamily="18" charset="0"/>
              </a:rPr>
              <a:t>class. Lee has a long list of discipline referrals ranging from interfering with learning inside and outside the classroom, bullying, fighting, and tobacco possession. Lee is currently failing all classes.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School Admin suspends Lee for 5 days which is highlighted in Blue, provides graded work – Instructional Support Code 6 highlighted in Green,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calls his parents – Behavioral Intervention Code 1 highlighted in Pink, and refers him to a Threat Assessment Team highlighted – Behavioral Intervention Code 11 -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Hearing Officer extends Lee’s suspension for an additional 15 days highlighted in Blue with virtual training – Instructional Support Code 3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The school board expels Lee and provides an alternative placement at the region program for 365 days highlighted in Blue.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The school board also requires Lee to attend weekly counseling session with the  Community Service Board – Behavioral Intervention 10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**Aggravating Circumstance Flag must be Y because OSS and ALT Placement days are greater than 45.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**ALT by School by Division and School Board do not need an Instructional Support Code because Alt Placement is the instructional support and has a school number and it is a program approved by the school board.</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b="1" dirty="0">
              <a:solidFill>
                <a:srgbClr val="000000"/>
              </a:solidFill>
            </a:endParaRP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960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986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ea typeface="Times New Roman" panose="02020603050405020304" pitchFamily="18" charset="0"/>
              </a:rPr>
              <a:t>Lee (16 y/o) was overheard talking about bombing the school. Upon further investigation, the administration found plans and diagrams of the building in Lee’s locker outlining a plan to place explosive devices in Lee’s math class. Lee has a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ea typeface="Times New Roman" panose="02020603050405020304" pitchFamily="18" charset="0"/>
              </a:rPr>
              <a:t>long list of discipline referrals ranging from interfering with learning inside and outside the classroom, bullying, fighting, and tobacco possession. Lee is currently failing all classes.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School Admin suspends Lee for 10 days - highlighted in Blue, provides Graded work – Instructional Support Code 6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calls Lee’s parents – Behavioral Intervention Code 1 highlighted in Pink and refers him to a Threat Assessment Team highlighted – Behavioral Intervention Code 11 -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Hearing Officer extends Lee’s suspension for an additional 10 days highlighted in Blue with virtual learning – Instructional Support Code 3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The school board suspends Lee for an additional 200 days (highlighted in Blue) with virtual learning – Instructional Support Code 3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and requires him to  attend weekly counseling session with the  Community Service Board – Behavioral Intervention 10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**Aggravating Circumstance Flag must be Y because OSS and ALT Placement days are greater than 45.  </a:t>
            </a:r>
          </a:p>
          <a:p>
            <a:pPr marL="457200" marR="0" lvl="0" indent="-228600" algn="l" rtl="0">
              <a:lnSpc>
                <a:spcPct val="100000"/>
              </a:lnSpc>
              <a:spcBef>
                <a:spcPts val="0"/>
              </a:spcBef>
              <a:spcAft>
                <a:spcPts val="0"/>
              </a:spcAft>
              <a:buClr>
                <a:srgbClr val="000000"/>
              </a:buClr>
              <a:buSzPts val="1100"/>
              <a:buFont typeface="Arial"/>
              <a:buNone/>
            </a:pP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**Instructional Support Code 3 for Virtual Learning already reported, so it should not be reported again.  </a:t>
            </a:r>
          </a:p>
          <a:p>
            <a:pPr marL="457200" marR="0" lvl="0" indent="-228600" algn="l" rtl="0">
              <a:lnSpc>
                <a:spcPct val="100000"/>
              </a:lnSpc>
              <a:spcBef>
                <a:spcPts val="0"/>
              </a:spcBef>
              <a:spcAft>
                <a:spcPts val="0"/>
              </a:spcAft>
              <a:buClr>
                <a:srgbClr val="000000"/>
              </a:buClr>
              <a:buSzPts val="1100"/>
              <a:buFont typeface="Arial"/>
              <a:buNone/>
            </a:pPr>
            <a:endParaRPr b="1" dirty="0">
              <a:solidFill>
                <a:srgbClr val="000000"/>
              </a:solidFill>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042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DDA28-A9E5-470C-8A90-D17729306CEC}" type="slidenum">
              <a:rPr lang="en-US" smtClean="0"/>
              <a:t>25</a:t>
            </a:fld>
            <a:endParaRPr lang="en-US"/>
          </a:p>
        </p:txBody>
      </p:sp>
    </p:spTree>
    <p:extLst>
      <p:ext uri="{BB962C8B-B14F-4D97-AF65-F5344CB8AC3E}">
        <p14:creationId xmlns:p14="http://schemas.microsoft.com/office/powerpoint/2010/main" val="1012664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If you need help, your local co-workers can assist you.</a:t>
            </a:r>
            <a:endParaRPr/>
          </a:p>
          <a:p>
            <a:pPr marL="457200" marR="0" lvl="0" indent="-298450" algn="l" rtl="0">
              <a:lnSpc>
                <a:spcPct val="100000"/>
              </a:lnSpc>
              <a:spcBef>
                <a:spcPts val="0"/>
              </a:spcBef>
              <a:spcAft>
                <a:spcPts val="0"/>
              </a:spcAft>
              <a:buClr>
                <a:srgbClr val="000000"/>
              </a:buClr>
              <a:buSzPts val="1100"/>
              <a:buFont typeface="Arial"/>
              <a:buChar char="●"/>
            </a:pPr>
            <a:r>
              <a:rPr lang="en-US"/>
              <a:t>SSWS Account or back-up account manager </a:t>
            </a:r>
            <a:endParaRPr/>
          </a:p>
          <a:p>
            <a:pPr marL="457200" marR="0" lvl="0" indent="-298450" algn="l" rtl="0">
              <a:lnSpc>
                <a:spcPct val="100000"/>
              </a:lnSpc>
              <a:spcBef>
                <a:spcPts val="0"/>
              </a:spcBef>
              <a:spcAft>
                <a:spcPts val="0"/>
              </a:spcAft>
              <a:buClr>
                <a:srgbClr val="000000"/>
              </a:buClr>
              <a:buSzPts val="1100"/>
              <a:buFont typeface="Arial"/>
              <a:buChar char="●"/>
            </a:pPr>
            <a:r>
              <a:rPr lang="en-US"/>
              <a:t>ERA contact</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484" name="Google Shape;484;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8693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Other contact information:</a:t>
            </a:r>
            <a:endParaRPr/>
          </a:p>
        </p:txBody>
      </p:sp>
      <p:sp>
        <p:nvSpPr>
          <p:cNvPr id="492" name="Google Shape;49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0993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This is the end of the presentation.  Thank</a:t>
            </a:r>
            <a:r>
              <a:rPr lang="en-US" baseline="0"/>
              <a:t> you. </a:t>
            </a:r>
            <a:endParaRPr/>
          </a:p>
        </p:txBody>
      </p:sp>
      <p:sp>
        <p:nvSpPr>
          <p:cNvPr id="499" name="Google Shape;499;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5065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lang="en-US" sz="1200" kern="1200">
              <a:solidFill>
                <a:schemeClr val="tx1"/>
              </a:solidFill>
              <a:effectLst/>
              <a:latin typeface="+mn-lt"/>
              <a:ea typeface="+mn-ea"/>
              <a:cs typeface="+mn-cs"/>
            </a:endParaRPr>
          </a:p>
        </p:txBody>
      </p:sp>
      <p:sp>
        <p:nvSpPr>
          <p:cNvPr id="239" name="Google Shape;23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329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13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77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Preliminary Window is now available.  </a:t>
            </a: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Superintendent’s verification (SDCA) is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required, however </a:t>
            </a:r>
            <a:r>
              <a:rPr lang="en-US"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least one file submission is required</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submission period has been extended through June 14, 2024, to give divisions maximum time to resolve errors and validate data.</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750"/>
              </a:spcAft>
              <a:buFont typeface="+mj-lt"/>
              <a:buAutoNum type="arabicPeriod"/>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Preliminary data should include events that occur from the beginning of the 2023-2024 school year and can include events through June 14, 2024</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476" name="Google Shape;4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40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p:txBody>
      </p:sp>
    </p:spTree>
    <p:extLst>
      <p:ext uri="{BB962C8B-B14F-4D97-AF65-F5344CB8AC3E}">
        <p14:creationId xmlns:p14="http://schemas.microsoft.com/office/powerpoint/2010/main" val="125548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a:extLst>
            <a:ext uri="{FF2B5EF4-FFF2-40B4-BE49-F238E27FC236}">
              <a16:creationId xmlns:a16="http://schemas.microsoft.com/office/drawing/2014/main" id="{DBB25906-D3D4-74E4-4C3B-21DD627C39BF}"/>
            </a:ext>
          </a:extLst>
        </p:cNvPr>
        <p:cNvGrpSpPr/>
        <p:nvPr/>
      </p:nvGrpSpPr>
      <p:grpSpPr>
        <a:xfrm>
          <a:off x="0" y="0"/>
          <a:ext cx="0" cy="0"/>
          <a:chOff x="0" y="0"/>
          <a:chExt cx="0" cy="0"/>
        </a:xfrm>
      </p:grpSpPr>
      <p:sp>
        <p:nvSpPr>
          <p:cNvPr id="475" name="Google Shape;475;p34:notes">
            <a:extLst>
              <a:ext uri="{FF2B5EF4-FFF2-40B4-BE49-F238E27FC236}">
                <a16:creationId xmlns:a16="http://schemas.microsoft.com/office/drawing/2014/main" id="{6AFCE36F-C1F0-5190-50CE-438C95267D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6" name="Google Shape;476;p34:notes">
            <a:extLst>
              <a:ext uri="{FF2B5EF4-FFF2-40B4-BE49-F238E27FC236}">
                <a16:creationId xmlns:a16="http://schemas.microsoft.com/office/drawing/2014/main" id="{ECBC1CDB-CF67-5A28-85AA-D7C3E7F86B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98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a:extLst>
            <a:ext uri="{FF2B5EF4-FFF2-40B4-BE49-F238E27FC236}">
              <a16:creationId xmlns:a16="http://schemas.microsoft.com/office/drawing/2014/main" id="{C2C7DCC5-0A4C-8F21-6D16-672BE6D4C88A}"/>
            </a:ext>
          </a:extLst>
        </p:cNvPr>
        <p:cNvGrpSpPr/>
        <p:nvPr/>
      </p:nvGrpSpPr>
      <p:grpSpPr>
        <a:xfrm>
          <a:off x="0" y="0"/>
          <a:ext cx="0" cy="0"/>
          <a:chOff x="0" y="0"/>
          <a:chExt cx="0" cy="0"/>
        </a:xfrm>
      </p:grpSpPr>
      <p:sp>
        <p:nvSpPr>
          <p:cNvPr id="475" name="Google Shape;475;p34:notes">
            <a:extLst>
              <a:ext uri="{FF2B5EF4-FFF2-40B4-BE49-F238E27FC236}">
                <a16:creationId xmlns:a16="http://schemas.microsoft.com/office/drawing/2014/main" id="{438FC268-B554-DDB8-B0EC-C82C174186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6" name="Google Shape;476;p34:notes">
            <a:extLst>
              <a:ext uri="{FF2B5EF4-FFF2-40B4-BE49-F238E27FC236}">
                <a16:creationId xmlns:a16="http://schemas.microsoft.com/office/drawing/2014/main" id="{2F7F1679-F9C1-571E-2B34-28F438ACB9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4022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5/14/2024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virginia.gov/data-policy-funding/data-reports/data-collection/student-behavior-and-administrative-response-collection"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mailto:resultshelp@doe.Virginia.gov" TargetMode="External"/><Relationship Id="rId4" Type="http://schemas.openxmlformats.org/officeDocument/2006/relationships/hyperlink" Target="mailto:patricia.mealy@doe.virginia.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6560127" cy="2387600"/>
          </a:xfrm>
        </p:spPr>
        <p:txBody>
          <a:bodyPr>
            <a:noAutofit/>
          </a:bodyPr>
          <a:lstStyle/>
          <a:p>
            <a:r>
              <a:rPr lang="en-US" sz="4400"/>
              <a:t>Student Behavior and Administrative Response Data Collection</a:t>
            </a:r>
          </a:p>
        </p:txBody>
      </p:sp>
      <p:sp>
        <p:nvSpPr>
          <p:cNvPr id="3" name="Subtitle 2"/>
          <p:cNvSpPr>
            <a:spLocks noGrp="1"/>
          </p:cNvSpPr>
          <p:nvPr>
            <p:ph type="subTitle" idx="1"/>
          </p:nvPr>
        </p:nvSpPr>
        <p:spPr/>
        <p:txBody>
          <a:bodyPr/>
          <a:lstStyle/>
          <a:p>
            <a:r>
              <a:rPr lang="en-US" b="1">
                <a:solidFill>
                  <a:srgbClr val="000000"/>
                </a:solidFill>
              </a:rPr>
              <a:t>Mid-Year Update Webinar 2023-2024</a:t>
            </a:r>
            <a:endParaRPr lang="en-US" b="1" dirty="0">
              <a:solidFill>
                <a:srgbClr val="000000"/>
              </a:solidFill>
            </a:endParaRP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Tree>
    <p:extLst>
      <p:ext uri="{BB962C8B-B14F-4D97-AF65-F5344CB8AC3E}">
        <p14:creationId xmlns:p14="http://schemas.microsoft.com/office/powerpoint/2010/main" val="63149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7">
          <a:extLst>
            <a:ext uri="{FF2B5EF4-FFF2-40B4-BE49-F238E27FC236}">
              <a16:creationId xmlns:a16="http://schemas.microsoft.com/office/drawing/2014/main" id="{19CE4373-D07D-7A48-96DC-76650C7EB013}"/>
            </a:ext>
          </a:extLst>
        </p:cNvPr>
        <p:cNvGrpSpPr/>
        <p:nvPr/>
      </p:nvGrpSpPr>
      <p:grpSpPr>
        <a:xfrm>
          <a:off x="0" y="0"/>
          <a:ext cx="0" cy="0"/>
          <a:chOff x="0" y="0"/>
          <a:chExt cx="0" cy="0"/>
        </a:xfrm>
      </p:grpSpPr>
      <p:sp>
        <p:nvSpPr>
          <p:cNvPr id="479" name="Google Shape;479;p62">
            <a:extLst>
              <a:ext uri="{FF2B5EF4-FFF2-40B4-BE49-F238E27FC236}">
                <a16:creationId xmlns:a16="http://schemas.microsoft.com/office/drawing/2014/main" id="{B9229ED2-8CA7-02D6-63CA-ACDFD60E311A}"/>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478" name="Google Shape;478;p62">
            <a:extLst>
              <a:ext uri="{FF2B5EF4-FFF2-40B4-BE49-F238E27FC236}">
                <a16:creationId xmlns:a16="http://schemas.microsoft.com/office/drawing/2014/main" id="{3C61407D-D88D-A007-167A-0A7ADD2A7C7D}"/>
              </a:ext>
            </a:extLst>
          </p:cNvPr>
          <p:cNvSpPr txBox="1">
            <a:spLocks noGrp="1"/>
          </p:cNvSpPr>
          <p:nvPr>
            <p:ph type="title" idx="4294967295"/>
          </p:nvPr>
        </p:nvSpPr>
        <p:spPr>
          <a:xfrm>
            <a:off x="0" y="0"/>
            <a:ext cx="12192000" cy="1374775"/>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dirty="0">
                <a:solidFill>
                  <a:schemeClr val="bg1"/>
                </a:solidFill>
              </a:rPr>
              <a:t>Recent Updates </a:t>
            </a:r>
            <a:endParaRPr sz="4000" dirty="0">
              <a:solidFill>
                <a:schemeClr val="bg1"/>
              </a:solidFill>
            </a:endParaRPr>
          </a:p>
        </p:txBody>
      </p:sp>
      <p:sp>
        <p:nvSpPr>
          <p:cNvPr id="480" name="Google Shape;480;p62">
            <a:extLst>
              <a:ext uri="{FF2B5EF4-FFF2-40B4-BE49-F238E27FC236}">
                <a16:creationId xmlns:a16="http://schemas.microsoft.com/office/drawing/2014/main" id="{35AD0CAB-9EE4-2366-C416-56D086445620}"/>
              </a:ext>
            </a:extLst>
          </p:cNvPr>
          <p:cNvSpPr txBox="1"/>
          <p:nvPr/>
        </p:nvSpPr>
        <p:spPr>
          <a:xfrm>
            <a:off x="856983" y="1608455"/>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A29CC212-CB3A-FA60-10D7-B01FD4A2CFBC}"/>
              </a:ext>
            </a:extLst>
          </p:cNvPr>
          <p:cNvGraphicFramePr>
            <a:graphicFrameLocks noGrp="1"/>
          </p:cNvGraphicFramePr>
          <p:nvPr>
            <p:extLst>
              <p:ext uri="{D42A27DB-BD31-4B8C-83A1-F6EECF244321}">
                <p14:modId xmlns:p14="http://schemas.microsoft.com/office/powerpoint/2010/main" val="1612890973"/>
              </p:ext>
            </p:extLst>
          </p:nvPr>
        </p:nvGraphicFramePr>
        <p:xfrm>
          <a:off x="111760" y="1608455"/>
          <a:ext cx="11805920" cy="1676400"/>
        </p:xfrm>
        <a:graphic>
          <a:graphicData uri="http://schemas.openxmlformats.org/drawingml/2006/table">
            <a:tbl>
              <a:tblPr firstRow="1" bandRow="1">
                <a:tableStyleId>{5C22544A-7EE6-4342-B048-85BDC9FD1C3A}</a:tableStyleId>
              </a:tblPr>
              <a:tblGrid>
                <a:gridCol w="3935307">
                  <a:extLst>
                    <a:ext uri="{9D8B030D-6E8A-4147-A177-3AD203B41FA5}">
                      <a16:colId xmlns:a16="http://schemas.microsoft.com/office/drawing/2014/main" val="3264853689"/>
                    </a:ext>
                  </a:extLst>
                </a:gridCol>
                <a:gridCol w="7870613">
                  <a:extLst>
                    <a:ext uri="{9D8B030D-6E8A-4147-A177-3AD203B41FA5}">
                      <a16:colId xmlns:a16="http://schemas.microsoft.com/office/drawing/2014/main" val="3871981244"/>
                    </a:ext>
                  </a:extLst>
                </a:gridCol>
              </a:tblGrid>
              <a:tr h="248293">
                <a:tc>
                  <a:txBody>
                    <a:bodyPr/>
                    <a:lstStyle/>
                    <a:p>
                      <a:pPr algn="ctr"/>
                      <a:r>
                        <a:rPr lang="en-US" dirty="0"/>
                        <a:t>Data Element</a:t>
                      </a:r>
                    </a:p>
                  </a:txBody>
                  <a:tcPr/>
                </a:tc>
                <a:tc>
                  <a:txBody>
                    <a:bodyPr/>
                    <a:lstStyle/>
                    <a:p>
                      <a:pPr algn="ctr"/>
                      <a:r>
                        <a:rPr lang="en-US" dirty="0"/>
                        <a:t>Purpose for Change</a:t>
                      </a:r>
                    </a:p>
                  </a:txBody>
                  <a:tcPr/>
                </a:tc>
                <a:extLst>
                  <a:ext uri="{0D108BD9-81ED-4DB2-BD59-A6C34878D82A}">
                    <a16:rowId xmlns:a16="http://schemas.microsoft.com/office/drawing/2014/main" val="4069968676"/>
                  </a:ext>
                </a:extLst>
              </a:tr>
              <a:tr h="447192">
                <a:tc>
                  <a:txBody>
                    <a:bodyPr/>
                    <a:lstStyle/>
                    <a:p>
                      <a:r>
                        <a:rPr lang="en-US" sz="2000" dirty="0"/>
                        <a:t>ALT Placement by School Admin</a:t>
                      </a:r>
                    </a:p>
                  </a:txBody>
                  <a:tcPr/>
                </a:tc>
                <a:tc>
                  <a:txBody>
                    <a:bodyPr/>
                    <a:lstStyle/>
                    <a:p>
                      <a:r>
                        <a:rPr lang="en-US" sz="2000" dirty="0"/>
                        <a:t>ALT Placement by School Admin field was removed from the Data Elements because it did not support the </a:t>
                      </a:r>
                      <a:r>
                        <a:rPr lang="en-US" sz="2000" i="1" dirty="0"/>
                        <a:t>Code of Virginia</a:t>
                      </a:r>
                      <a:r>
                        <a:rPr lang="en-US" sz="2000" dirty="0"/>
                        <a:t>, </a:t>
                      </a:r>
                      <a:r>
                        <a:rPr lang="en-US" sz="2000" kern="1200" dirty="0">
                          <a:solidFill>
                            <a:schemeClr val="dk1"/>
                          </a:solidFill>
                          <a:effectLst/>
                          <a:latin typeface="+mn-lt"/>
                          <a:ea typeface="+mn-ea"/>
                          <a:cs typeface="+mn-cs"/>
                        </a:rPr>
                        <a:t>§ 22.1-277.2:1. Only Division Administrators and School Board can Alternatively Place Students.</a:t>
                      </a:r>
                      <a:r>
                        <a:rPr lang="en-US" sz="2000" dirty="0"/>
                        <a:t>  </a:t>
                      </a:r>
                    </a:p>
                  </a:txBody>
                  <a:tcPr/>
                </a:tc>
                <a:extLst>
                  <a:ext uri="{0D108BD9-81ED-4DB2-BD59-A6C34878D82A}">
                    <a16:rowId xmlns:a16="http://schemas.microsoft.com/office/drawing/2014/main" val="3953980657"/>
                  </a:ext>
                </a:extLst>
              </a:tr>
            </a:tbl>
          </a:graphicData>
        </a:graphic>
      </p:graphicFrame>
      <p:graphicFrame>
        <p:nvGraphicFramePr>
          <p:cNvPr id="3" name="Table 2">
            <a:extLst>
              <a:ext uri="{FF2B5EF4-FFF2-40B4-BE49-F238E27FC236}">
                <a16:creationId xmlns:a16="http://schemas.microsoft.com/office/drawing/2014/main" id="{667DD285-FB9A-63A3-7811-38A145F72A6F}"/>
              </a:ext>
            </a:extLst>
          </p:cNvPr>
          <p:cNvGraphicFramePr>
            <a:graphicFrameLocks noGrp="1"/>
          </p:cNvGraphicFramePr>
          <p:nvPr>
            <p:extLst>
              <p:ext uri="{D42A27DB-BD31-4B8C-83A1-F6EECF244321}">
                <p14:modId xmlns:p14="http://schemas.microsoft.com/office/powerpoint/2010/main" val="1394791431"/>
              </p:ext>
            </p:extLst>
          </p:nvPr>
        </p:nvGraphicFramePr>
        <p:xfrm>
          <a:off x="111760" y="3682074"/>
          <a:ext cx="11805920" cy="2346960"/>
        </p:xfrm>
        <a:graphic>
          <a:graphicData uri="http://schemas.openxmlformats.org/drawingml/2006/table">
            <a:tbl>
              <a:tblPr firstRow="1" bandRow="1">
                <a:tableStyleId>{5C22544A-7EE6-4342-B048-85BDC9FD1C3A}</a:tableStyleId>
              </a:tblPr>
              <a:tblGrid>
                <a:gridCol w="2792468">
                  <a:extLst>
                    <a:ext uri="{9D8B030D-6E8A-4147-A177-3AD203B41FA5}">
                      <a16:colId xmlns:a16="http://schemas.microsoft.com/office/drawing/2014/main" val="3264853689"/>
                    </a:ext>
                  </a:extLst>
                </a:gridCol>
                <a:gridCol w="9013452">
                  <a:extLst>
                    <a:ext uri="{9D8B030D-6E8A-4147-A177-3AD203B41FA5}">
                      <a16:colId xmlns:a16="http://schemas.microsoft.com/office/drawing/2014/main" val="3871981244"/>
                    </a:ext>
                  </a:extLst>
                </a:gridCol>
              </a:tblGrid>
              <a:tr h="604453">
                <a:tc>
                  <a:txBody>
                    <a:bodyPr/>
                    <a:lstStyle/>
                    <a:p>
                      <a:pPr algn="ctr"/>
                      <a:r>
                        <a:rPr lang="en-US" dirty="0"/>
                        <a:t>Instructional Support Code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Purpose for Change</a:t>
                      </a:r>
                    </a:p>
                    <a:p>
                      <a:pPr algn="ctr"/>
                      <a:endParaRPr lang="en-US" dirty="0"/>
                    </a:p>
                  </a:txBody>
                  <a:tcPr/>
                </a:tc>
                <a:extLst>
                  <a:ext uri="{0D108BD9-81ED-4DB2-BD59-A6C34878D82A}">
                    <a16:rowId xmlns:a16="http://schemas.microsoft.com/office/drawing/2014/main" val="4069968676"/>
                  </a:ext>
                </a:extLst>
              </a:tr>
              <a:tr h="662020">
                <a:tc>
                  <a:txBody>
                    <a:bodyPr/>
                    <a:lstStyle/>
                    <a:p>
                      <a:pPr algn="ctr"/>
                      <a:r>
                        <a:rPr lang="en-US" sz="20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code was retired to eliminate confusion between the  Instruction via Alternative Program Instructional Support and Alternative Placement sanction and when and how to use them. </a:t>
                      </a:r>
                    </a:p>
                  </a:txBody>
                  <a:tcPr/>
                </a:tc>
                <a:extLst>
                  <a:ext uri="{0D108BD9-81ED-4DB2-BD59-A6C34878D82A}">
                    <a16:rowId xmlns:a16="http://schemas.microsoft.com/office/drawing/2014/main" val="3289781710"/>
                  </a:ext>
                </a:extLst>
              </a:tr>
              <a:tr h="662020">
                <a:tc>
                  <a:txBody>
                    <a:bodyPr/>
                    <a:lstStyle/>
                    <a:p>
                      <a:pPr algn="ctr"/>
                      <a:r>
                        <a:rPr lang="en-US" sz="2000" dirty="0"/>
                        <a:t>9 </a:t>
                      </a:r>
                    </a:p>
                  </a:txBody>
                  <a:tcPr/>
                </a:tc>
                <a:tc>
                  <a:txBody>
                    <a:bodyPr/>
                    <a:lstStyle/>
                    <a:p>
                      <a:r>
                        <a:rPr lang="en-US" sz="2000" dirty="0"/>
                        <a:t>The code was added to identify students who were provided with Home Educational Services within SBAR.   </a:t>
                      </a:r>
                    </a:p>
                  </a:txBody>
                  <a:tcPr/>
                </a:tc>
                <a:extLst>
                  <a:ext uri="{0D108BD9-81ED-4DB2-BD59-A6C34878D82A}">
                    <a16:rowId xmlns:a16="http://schemas.microsoft.com/office/drawing/2014/main" val="4201893544"/>
                  </a:ext>
                </a:extLst>
              </a:tr>
            </a:tbl>
          </a:graphicData>
        </a:graphic>
      </p:graphicFrame>
    </p:spTree>
    <p:extLst>
      <p:ext uri="{BB962C8B-B14F-4D97-AF65-F5344CB8AC3E}">
        <p14:creationId xmlns:p14="http://schemas.microsoft.com/office/powerpoint/2010/main" val="282119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a:extLst>
            <a:ext uri="{FF2B5EF4-FFF2-40B4-BE49-F238E27FC236}">
              <a16:creationId xmlns:a16="http://schemas.microsoft.com/office/drawing/2014/main" id="{C11E9BB2-4E75-58FB-CA66-65DA6FD4B3B6}"/>
            </a:ext>
          </a:extLst>
        </p:cNvPr>
        <p:cNvGrpSpPr/>
        <p:nvPr/>
      </p:nvGrpSpPr>
      <p:grpSpPr>
        <a:xfrm>
          <a:off x="0" y="0"/>
          <a:ext cx="0" cy="0"/>
          <a:chOff x="0" y="0"/>
          <a:chExt cx="0" cy="0"/>
        </a:xfrm>
      </p:grpSpPr>
      <p:sp>
        <p:nvSpPr>
          <p:cNvPr id="479" name="Google Shape;479;p62">
            <a:extLst>
              <a:ext uri="{FF2B5EF4-FFF2-40B4-BE49-F238E27FC236}">
                <a16:creationId xmlns:a16="http://schemas.microsoft.com/office/drawing/2014/main" id="{82A75E37-CECA-C99C-B47D-8950BABECAC7}"/>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
        <p:nvSpPr>
          <p:cNvPr id="478" name="Google Shape;478;p62">
            <a:extLst>
              <a:ext uri="{FF2B5EF4-FFF2-40B4-BE49-F238E27FC236}">
                <a16:creationId xmlns:a16="http://schemas.microsoft.com/office/drawing/2014/main" id="{A58036B0-FB87-0CF9-4995-BFF3132FD396}"/>
              </a:ext>
            </a:extLst>
          </p:cNvPr>
          <p:cNvSpPr txBox="1">
            <a:spLocks noGrp="1"/>
          </p:cNvSpPr>
          <p:nvPr>
            <p:ph type="title" idx="4294967295"/>
          </p:nvPr>
        </p:nvSpPr>
        <p:spPr>
          <a:xfrm>
            <a:off x="0" y="0"/>
            <a:ext cx="12192000" cy="1374775"/>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dirty="0">
                <a:solidFill>
                  <a:schemeClr val="bg1"/>
                </a:solidFill>
              </a:rPr>
              <a:t>Recent Updates</a:t>
            </a:r>
            <a:endParaRPr sz="4000" dirty="0">
              <a:solidFill>
                <a:schemeClr val="bg1"/>
              </a:solidFill>
            </a:endParaRPr>
          </a:p>
        </p:txBody>
      </p:sp>
      <p:sp>
        <p:nvSpPr>
          <p:cNvPr id="480" name="Google Shape;480;p62">
            <a:extLst>
              <a:ext uri="{FF2B5EF4-FFF2-40B4-BE49-F238E27FC236}">
                <a16:creationId xmlns:a16="http://schemas.microsoft.com/office/drawing/2014/main" id="{A0FA7D45-57AA-ABD3-1C48-2535B12132DA}"/>
              </a:ext>
            </a:extLst>
          </p:cNvPr>
          <p:cNvSpPr txBox="1"/>
          <p:nvPr/>
        </p:nvSpPr>
        <p:spPr>
          <a:xfrm>
            <a:off x="856983" y="1623171"/>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p:txBody>
      </p:sp>
      <p:graphicFrame>
        <p:nvGraphicFramePr>
          <p:cNvPr id="4" name="Google Shape;344;p49">
            <a:extLst>
              <a:ext uri="{FF2B5EF4-FFF2-40B4-BE49-F238E27FC236}">
                <a16:creationId xmlns:a16="http://schemas.microsoft.com/office/drawing/2014/main" id="{DA3832AD-4F40-92C7-FFB1-6D7277F9C9F5}"/>
              </a:ext>
            </a:extLst>
          </p:cNvPr>
          <p:cNvGraphicFramePr/>
          <p:nvPr>
            <p:extLst>
              <p:ext uri="{D42A27DB-BD31-4B8C-83A1-F6EECF244321}">
                <p14:modId xmlns:p14="http://schemas.microsoft.com/office/powerpoint/2010/main" val="956813423"/>
              </p:ext>
            </p:extLst>
          </p:nvPr>
        </p:nvGraphicFramePr>
        <p:xfrm>
          <a:off x="708914" y="1462270"/>
          <a:ext cx="10650070" cy="4693838"/>
        </p:xfrm>
        <a:graphic>
          <a:graphicData uri="http://schemas.openxmlformats.org/drawingml/2006/table">
            <a:tbl>
              <a:tblPr firstRow="1" bandRow="1">
                <a:noFill/>
              </a:tblPr>
              <a:tblGrid>
                <a:gridCol w="3030071">
                  <a:extLst>
                    <a:ext uri="{9D8B030D-6E8A-4147-A177-3AD203B41FA5}">
                      <a16:colId xmlns:a16="http://schemas.microsoft.com/office/drawing/2014/main" val="1410584540"/>
                    </a:ext>
                  </a:extLst>
                </a:gridCol>
                <a:gridCol w="5916706">
                  <a:extLst>
                    <a:ext uri="{9D8B030D-6E8A-4147-A177-3AD203B41FA5}">
                      <a16:colId xmlns:a16="http://schemas.microsoft.com/office/drawing/2014/main" val="20002"/>
                    </a:ext>
                  </a:extLst>
                </a:gridCol>
                <a:gridCol w="1703293">
                  <a:extLst>
                    <a:ext uri="{9D8B030D-6E8A-4147-A177-3AD203B41FA5}">
                      <a16:colId xmlns:a16="http://schemas.microsoft.com/office/drawing/2014/main" val="2776615733"/>
                    </a:ext>
                  </a:extLst>
                </a:gridCol>
              </a:tblGrid>
              <a:tr h="1165814">
                <a:tc>
                  <a:txBody>
                    <a:bodyPr/>
                    <a:lstStyle/>
                    <a:p>
                      <a:pPr marL="0" marR="0" lvl="0" indent="0" algn="ctr" rtl="0">
                        <a:spcBef>
                          <a:spcPts val="0"/>
                        </a:spcBef>
                        <a:spcAft>
                          <a:spcPts val="0"/>
                        </a:spcAft>
                        <a:buNone/>
                      </a:pPr>
                      <a:r>
                        <a:rPr lang="en-US" sz="2200" strike="noStrike" dirty="0"/>
                        <a:t>Error Description</a:t>
                      </a:r>
                      <a:endParaRPr sz="2200" strike="noStrike" dirty="0"/>
                    </a:p>
                  </a:txBody>
                  <a:tcPr marL="91450" marR="91450" marT="45725" marB="45725">
                    <a:solidFill>
                      <a:schemeClr val="bg2">
                        <a:lumMod val="85000"/>
                      </a:schemeClr>
                    </a:solidFill>
                  </a:tcPr>
                </a:tc>
                <a:tc>
                  <a:txBody>
                    <a:bodyPr/>
                    <a:lstStyle/>
                    <a:p>
                      <a:pPr marL="0" marR="0" lvl="0" indent="0" algn="ctr" rtl="0">
                        <a:spcBef>
                          <a:spcPts val="0"/>
                        </a:spcBef>
                        <a:spcAft>
                          <a:spcPts val="0"/>
                        </a:spcAft>
                        <a:buNone/>
                      </a:pPr>
                      <a:r>
                        <a:rPr lang="en-US" sz="2200" strike="noStrike" dirty="0"/>
                        <a:t>Long Description</a:t>
                      </a:r>
                      <a:endParaRPr sz="2200" strike="noStrike" dirty="0"/>
                    </a:p>
                  </a:txBody>
                  <a:tcPr marL="91450" marR="91450" marT="45725" marB="45725">
                    <a:solidFill>
                      <a:schemeClr val="bg2">
                        <a:lumMod val="85000"/>
                      </a:schemeClr>
                    </a:solidFill>
                  </a:tcPr>
                </a:tc>
                <a:tc>
                  <a:txBody>
                    <a:bodyPr/>
                    <a:lstStyle/>
                    <a:p>
                      <a:pPr marL="0" marR="0" lvl="0" indent="0" algn="ctr" rtl="0">
                        <a:spcBef>
                          <a:spcPts val="0"/>
                        </a:spcBef>
                        <a:spcAft>
                          <a:spcPts val="0"/>
                        </a:spcAft>
                        <a:buNone/>
                      </a:pPr>
                      <a:r>
                        <a:rPr lang="en-US" sz="2200" strike="noStrike" dirty="0"/>
                        <a:t>Criticality </a:t>
                      </a:r>
                    </a:p>
                    <a:p>
                      <a:pPr marL="0" marR="0" lvl="0" indent="0" algn="ctr" rtl="0">
                        <a:spcBef>
                          <a:spcPts val="0"/>
                        </a:spcBef>
                        <a:spcAft>
                          <a:spcPts val="0"/>
                        </a:spcAft>
                        <a:buNone/>
                      </a:pPr>
                      <a:r>
                        <a:rPr lang="en-US" sz="2200" strike="noStrike" dirty="0"/>
                        <a:t>Status</a:t>
                      </a:r>
                      <a:endParaRPr sz="2200" strike="noStrike" dirty="0"/>
                    </a:p>
                  </a:txBody>
                  <a:tcPr marL="91450" marR="91450" marT="45725" marB="45725">
                    <a:solidFill>
                      <a:schemeClr val="bg2">
                        <a:lumMod val="85000"/>
                      </a:schemeClr>
                    </a:solidFill>
                  </a:tcPr>
                </a:tc>
                <a:extLst>
                  <a:ext uri="{0D108BD9-81ED-4DB2-BD59-A6C34878D82A}">
                    <a16:rowId xmlns:a16="http://schemas.microsoft.com/office/drawing/2014/main" val="10000"/>
                  </a:ext>
                </a:extLst>
              </a:tr>
              <a:tr h="1158236">
                <a:tc>
                  <a:txBody>
                    <a:bodyPr/>
                    <a:lstStyle/>
                    <a:p>
                      <a:pPr marL="0" marR="0" lvl="0" indent="0" algn="l" rtl="0">
                        <a:spcBef>
                          <a:spcPts val="0"/>
                        </a:spcBef>
                        <a:spcAft>
                          <a:spcPts val="0"/>
                        </a:spcAft>
                        <a:buNone/>
                      </a:pPr>
                      <a:r>
                        <a:rPr lang="en-US" sz="2200" strike="noStrike" dirty="0"/>
                        <a:t>Invalid Reporting of Home-based Number 9999</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Home-based Number 9999 should not be reported as the ALT Placement School Number. The number should be reported in SRC.</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Fatal</a:t>
                      </a:r>
                      <a:endParaRPr sz="2200" strike="noStrike" dirty="0"/>
                    </a:p>
                  </a:txBody>
                  <a:tcPr marL="91450" marR="91450" marT="45725" marB="45725"/>
                </a:tc>
                <a:extLst>
                  <a:ext uri="{0D108BD9-81ED-4DB2-BD59-A6C34878D82A}">
                    <a16:rowId xmlns:a16="http://schemas.microsoft.com/office/drawing/2014/main" val="10001"/>
                  </a:ext>
                </a:extLst>
              </a:tr>
              <a:tr h="1211552">
                <a:tc>
                  <a:txBody>
                    <a:bodyPr/>
                    <a:lstStyle/>
                    <a:p>
                      <a:pPr marL="0" marR="0" lvl="0" indent="0" algn="l" rtl="0">
                        <a:spcBef>
                          <a:spcPts val="0"/>
                        </a:spcBef>
                        <a:spcAft>
                          <a:spcPts val="0"/>
                        </a:spcAft>
                        <a:buNone/>
                      </a:pPr>
                      <a:r>
                        <a:rPr lang="en-US" sz="2200" strike="noStrike" dirty="0"/>
                        <a:t>Invalid Reporting of Homebound Number 9998.</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Homebound Number 9998 should not be reported as the ALT Placement School Number. The number should be reported in SRC.</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Fatal</a:t>
                      </a:r>
                      <a:endParaRPr sz="2200" strike="noStrike" dirty="0"/>
                    </a:p>
                  </a:txBody>
                  <a:tcPr marL="91450" marR="91450" marT="45725" marB="45725"/>
                </a:tc>
                <a:extLst>
                  <a:ext uri="{0D108BD9-81ED-4DB2-BD59-A6C34878D82A}">
                    <a16:rowId xmlns:a16="http://schemas.microsoft.com/office/drawing/2014/main" val="10002"/>
                  </a:ext>
                </a:extLst>
              </a:tr>
              <a:tr h="1158236">
                <a:tc>
                  <a:txBody>
                    <a:bodyPr/>
                    <a:lstStyle/>
                    <a:p>
                      <a:pPr marL="0" marR="0" lvl="0" indent="0" algn="l" rtl="0">
                        <a:spcBef>
                          <a:spcPts val="0"/>
                        </a:spcBef>
                        <a:spcAft>
                          <a:spcPts val="0"/>
                        </a:spcAft>
                        <a:buNone/>
                      </a:pPr>
                      <a:r>
                        <a:rPr lang="en-US" sz="2200" strike="noStrike" dirty="0"/>
                        <a:t>Invalid Reporting of Home Education Number 9991.</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Home Education Instruction Number 9991 should not be reported as the ALT Placement School Number. The number should be reported in SRC.</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Fatal</a:t>
                      </a:r>
                      <a:endParaRPr sz="2200" strike="noStrike" dirty="0"/>
                    </a:p>
                  </a:txBody>
                  <a:tcPr marL="91450" marR="91450"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594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a:extLst>
            <a:ext uri="{FF2B5EF4-FFF2-40B4-BE49-F238E27FC236}">
              <a16:creationId xmlns:a16="http://schemas.microsoft.com/office/drawing/2014/main" id="{C11E9BB2-4E75-58FB-CA66-65DA6FD4B3B6}"/>
            </a:ext>
          </a:extLst>
        </p:cNvPr>
        <p:cNvGrpSpPr/>
        <p:nvPr/>
      </p:nvGrpSpPr>
      <p:grpSpPr>
        <a:xfrm>
          <a:off x="0" y="0"/>
          <a:ext cx="0" cy="0"/>
          <a:chOff x="0" y="0"/>
          <a:chExt cx="0" cy="0"/>
        </a:xfrm>
      </p:grpSpPr>
      <p:sp>
        <p:nvSpPr>
          <p:cNvPr id="479" name="Google Shape;479;p62">
            <a:extLst>
              <a:ext uri="{FF2B5EF4-FFF2-40B4-BE49-F238E27FC236}">
                <a16:creationId xmlns:a16="http://schemas.microsoft.com/office/drawing/2014/main" id="{82A75E37-CECA-C99C-B47D-8950BABECAC7}"/>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
        <p:nvSpPr>
          <p:cNvPr id="478" name="Google Shape;478;p62">
            <a:extLst>
              <a:ext uri="{FF2B5EF4-FFF2-40B4-BE49-F238E27FC236}">
                <a16:creationId xmlns:a16="http://schemas.microsoft.com/office/drawing/2014/main" id="{A58036B0-FB87-0CF9-4995-BFF3132FD396}"/>
              </a:ext>
            </a:extLst>
          </p:cNvPr>
          <p:cNvSpPr txBox="1">
            <a:spLocks noGrp="1"/>
          </p:cNvSpPr>
          <p:nvPr>
            <p:ph type="title" idx="4294967295"/>
          </p:nvPr>
        </p:nvSpPr>
        <p:spPr>
          <a:xfrm>
            <a:off x="0" y="0"/>
            <a:ext cx="12192000" cy="1374775"/>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dirty="0">
                <a:solidFill>
                  <a:schemeClr val="bg1"/>
                </a:solidFill>
              </a:rPr>
              <a:t>Recent SBAR Updates</a:t>
            </a:r>
            <a:endParaRPr sz="4000" dirty="0">
              <a:solidFill>
                <a:schemeClr val="bg1"/>
              </a:solidFill>
            </a:endParaRPr>
          </a:p>
        </p:txBody>
      </p:sp>
      <p:sp>
        <p:nvSpPr>
          <p:cNvPr id="480" name="Google Shape;480;p62">
            <a:extLst>
              <a:ext uri="{FF2B5EF4-FFF2-40B4-BE49-F238E27FC236}">
                <a16:creationId xmlns:a16="http://schemas.microsoft.com/office/drawing/2014/main" id="{A0FA7D45-57AA-ABD3-1C48-2535B12132DA}"/>
              </a:ext>
            </a:extLst>
          </p:cNvPr>
          <p:cNvSpPr txBox="1"/>
          <p:nvPr/>
        </p:nvSpPr>
        <p:spPr>
          <a:xfrm>
            <a:off x="856983" y="1623171"/>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p:txBody>
      </p:sp>
      <p:graphicFrame>
        <p:nvGraphicFramePr>
          <p:cNvPr id="4" name="Google Shape;344;p49">
            <a:extLst>
              <a:ext uri="{FF2B5EF4-FFF2-40B4-BE49-F238E27FC236}">
                <a16:creationId xmlns:a16="http://schemas.microsoft.com/office/drawing/2014/main" id="{DA3832AD-4F40-92C7-FFB1-6D7277F9C9F5}"/>
              </a:ext>
            </a:extLst>
          </p:cNvPr>
          <p:cNvGraphicFramePr/>
          <p:nvPr>
            <p:extLst>
              <p:ext uri="{D42A27DB-BD31-4B8C-83A1-F6EECF244321}">
                <p14:modId xmlns:p14="http://schemas.microsoft.com/office/powerpoint/2010/main" val="3365985555"/>
              </p:ext>
            </p:extLst>
          </p:nvPr>
        </p:nvGraphicFramePr>
        <p:xfrm>
          <a:off x="246580" y="1431449"/>
          <a:ext cx="11794732" cy="5297117"/>
        </p:xfrm>
        <a:graphic>
          <a:graphicData uri="http://schemas.openxmlformats.org/drawingml/2006/table">
            <a:tbl>
              <a:tblPr firstRow="1" bandRow="1">
                <a:noFill/>
              </a:tblPr>
              <a:tblGrid>
                <a:gridCol w="3152843">
                  <a:extLst>
                    <a:ext uri="{9D8B030D-6E8A-4147-A177-3AD203B41FA5}">
                      <a16:colId xmlns:a16="http://schemas.microsoft.com/office/drawing/2014/main" val="1410584540"/>
                    </a:ext>
                  </a:extLst>
                </a:gridCol>
                <a:gridCol w="7370415">
                  <a:extLst>
                    <a:ext uri="{9D8B030D-6E8A-4147-A177-3AD203B41FA5}">
                      <a16:colId xmlns:a16="http://schemas.microsoft.com/office/drawing/2014/main" val="20002"/>
                    </a:ext>
                  </a:extLst>
                </a:gridCol>
                <a:gridCol w="1271474">
                  <a:extLst>
                    <a:ext uri="{9D8B030D-6E8A-4147-A177-3AD203B41FA5}">
                      <a16:colId xmlns:a16="http://schemas.microsoft.com/office/drawing/2014/main" val="2776615733"/>
                    </a:ext>
                  </a:extLst>
                </a:gridCol>
              </a:tblGrid>
              <a:tr h="1064133">
                <a:tc>
                  <a:txBody>
                    <a:bodyPr/>
                    <a:lstStyle/>
                    <a:p>
                      <a:pPr marL="0" marR="0" lvl="0" indent="0" algn="ctr" rtl="0">
                        <a:spcBef>
                          <a:spcPts val="0"/>
                        </a:spcBef>
                        <a:spcAft>
                          <a:spcPts val="0"/>
                        </a:spcAft>
                        <a:buNone/>
                      </a:pPr>
                      <a:r>
                        <a:rPr lang="en-US" sz="2200" strike="noStrike" dirty="0"/>
                        <a:t>Error Description</a:t>
                      </a:r>
                      <a:endParaRPr sz="2200" strike="noStrike" dirty="0"/>
                    </a:p>
                  </a:txBody>
                  <a:tcPr marL="91450" marR="91450" marT="45725" marB="45725">
                    <a:solidFill>
                      <a:schemeClr val="bg2">
                        <a:lumMod val="85000"/>
                      </a:schemeClr>
                    </a:solidFill>
                  </a:tcPr>
                </a:tc>
                <a:tc>
                  <a:txBody>
                    <a:bodyPr/>
                    <a:lstStyle/>
                    <a:p>
                      <a:pPr marL="0" marR="0" lvl="0" indent="0" algn="ctr" rtl="0">
                        <a:spcBef>
                          <a:spcPts val="0"/>
                        </a:spcBef>
                        <a:spcAft>
                          <a:spcPts val="0"/>
                        </a:spcAft>
                        <a:buNone/>
                      </a:pPr>
                      <a:r>
                        <a:rPr lang="en-US" sz="2200" strike="noStrike" dirty="0"/>
                        <a:t>Long Description</a:t>
                      </a:r>
                      <a:endParaRPr sz="2200" strike="noStrike" dirty="0"/>
                    </a:p>
                  </a:txBody>
                  <a:tcPr marL="91450" marR="91450" marT="45725" marB="45725">
                    <a:solidFill>
                      <a:schemeClr val="bg2">
                        <a:lumMod val="85000"/>
                      </a:schemeClr>
                    </a:solidFill>
                  </a:tcPr>
                </a:tc>
                <a:tc>
                  <a:txBody>
                    <a:bodyPr/>
                    <a:lstStyle/>
                    <a:p>
                      <a:pPr marL="0" marR="0" lvl="0" indent="0" algn="ctr" rtl="0">
                        <a:spcBef>
                          <a:spcPts val="0"/>
                        </a:spcBef>
                        <a:spcAft>
                          <a:spcPts val="0"/>
                        </a:spcAft>
                        <a:buNone/>
                      </a:pPr>
                      <a:r>
                        <a:rPr lang="en-US" sz="2200" strike="noStrike" dirty="0"/>
                        <a:t>Criticality </a:t>
                      </a:r>
                    </a:p>
                    <a:p>
                      <a:pPr marL="0" marR="0" lvl="0" indent="0" algn="ctr" rtl="0">
                        <a:spcBef>
                          <a:spcPts val="0"/>
                        </a:spcBef>
                        <a:spcAft>
                          <a:spcPts val="0"/>
                        </a:spcAft>
                        <a:buNone/>
                      </a:pPr>
                      <a:r>
                        <a:rPr lang="en-US" sz="2200" strike="noStrike" dirty="0"/>
                        <a:t>Status</a:t>
                      </a:r>
                      <a:endParaRPr sz="2200" strike="noStrike" dirty="0"/>
                    </a:p>
                  </a:txBody>
                  <a:tcPr marL="91450" marR="91450" marT="45725" marB="45725">
                    <a:solidFill>
                      <a:schemeClr val="bg2">
                        <a:lumMod val="85000"/>
                      </a:schemeClr>
                    </a:solidFill>
                  </a:tcPr>
                </a:tc>
                <a:extLst>
                  <a:ext uri="{0D108BD9-81ED-4DB2-BD59-A6C34878D82A}">
                    <a16:rowId xmlns:a16="http://schemas.microsoft.com/office/drawing/2014/main" val="10000"/>
                  </a:ext>
                </a:extLst>
              </a:tr>
              <a:tr h="1057216">
                <a:tc>
                  <a:txBody>
                    <a:bodyPr/>
                    <a:lstStyle/>
                    <a:p>
                      <a:pPr marL="0" marR="0" lvl="0" indent="0" algn="l" rtl="0">
                        <a:spcBef>
                          <a:spcPts val="0"/>
                        </a:spcBef>
                        <a:spcAft>
                          <a:spcPts val="0"/>
                        </a:spcAft>
                        <a:buNone/>
                      </a:pPr>
                      <a:r>
                        <a:rPr lang="en-US" sz="2200" strike="noStrike" dirty="0"/>
                        <a:t>Invalid Use of 600 Division and School Numbers.</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If 600 is reported as the event division, then OSS must be greater than 0 or Law Enforcement Flag must be Y.</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Fatal</a:t>
                      </a:r>
                      <a:endParaRPr sz="2200" strike="noStrike" dirty="0"/>
                    </a:p>
                  </a:txBody>
                  <a:tcPr marL="91450" marR="91450" marT="45725" marB="45725"/>
                </a:tc>
                <a:extLst>
                  <a:ext uri="{0D108BD9-81ED-4DB2-BD59-A6C34878D82A}">
                    <a16:rowId xmlns:a16="http://schemas.microsoft.com/office/drawing/2014/main" val="10002"/>
                  </a:ext>
                </a:extLst>
              </a:tr>
              <a:tr h="1019202">
                <a:tc>
                  <a:txBody>
                    <a:bodyPr/>
                    <a:lstStyle/>
                    <a:p>
                      <a:pPr marL="0" marR="0" lvl="0" indent="0" algn="l" rtl="0">
                        <a:spcBef>
                          <a:spcPts val="0"/>
                        </a:spcBef>
                        <a:spcAft>
                          <a:spcPts val="0"/>
                        </a:spcAft>
                        <a:buNone/>
                      </a:pPr>
                      <a:r>
                        <a:rPr lang="en-US" sz="2200" strike="noStrike" dirty="0"/>
                        <a:t>Invalid Reporting of Enrolled Division Number.</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If 600 is reported as the event division, then it must also be reported as the enrolled division.</a:t>
                      </a:r>
                      <a:endParaRPr sz="2200" strike="noStrike" dirty="0"/>
                    </a:p>
                  </a:txBody>
                  <a:tcPr marL="91450" marR="91450" marT="45725" marB="45725"/>
                </a:tc>
                <a:tc>
                  <a:txBody>
                    <a:bodyPr/>
                    <a:lstStyle/>
                    <a:p>
                      <a:pPr marL="0" marR="0" lvl="0" indent="0" algn="l" rtl="0">
                        <a:spcBef>
                          <a:spcPts val="0"/>
                        </a:spcBef>
                        <a:spcAft>
                          <a:spcPts val="0"/>
                        </a:spcAft>
                        <a:buNone/>
                      </a:pPr>
                      <a:r>
                        <a:rPr lang="en-US" sz="2200" strike="noStrike" dirty="0"/>
                        <a:t>Fatal</a:t>
                      </a:r>
                      <a:endParaRPr sz="2200" strike="noStrike" dirty="0"/>
                    </a:p>
                  </a:txBody>
                  <a:tcPr marL="91450" marR="91450" marT="45725" marB="45725"/>
                </a:tc>
                <a:extLst>
                  <a:ext uri="{0D108BD9-81ED-4DB2-BD59-A6C34878D82A}">
                    <a16:rowId xmlns:a16="http://schemas.microsoft.com/office/drawing/2014/main" val="10003"/>
                  </a:ext>
                </a:extLst>
              </a:tr>
              <a:tr h="1019202">
                <a:tc>
                  <a:txBody>
                    <a:bodyPr/>
                    <a:lstStyle/>
                    <a:p>
                      <a:pPr marL="0" marR="0" lvl="0" indent="0" algn="l" rtl="0">
                        <a:spcBef>
                          <a:spcPts val="0"/>
                        </a:spcBef>
                        <a:spcAft>
                          <a:spcPts val="0"/>
                        </a:spcAft>
                        <a:buNone/>
                      </a:pPr>
                      <a:r>
                        <a:rPr lang="en-US" sz="2200" strike="noStrike" dirty="0"/>
                        <a:t>Aggravating Circumstances Flag </a:t>
                      </a:r>
                      <a:endParaRPr sz="2200" strike="noStrike" dirty="0"/>
                    </a:p>
                  </a:txBody>
                  <a:tcPr marL="91450" marR="91450" marT="45725" marB="45725">
                    <a:solidFill>
                      <a:schemeClr val="tx2">
                        <a:lumMod val="20000"/>
                        <a:lumOff val="80000"/>
                      </a:schemeClr>
                    </a:solidFill>
                  </a:tcPr>
                </a:tc>
                <a:tc>
                  <a:txBody>
                    <a:bodyPr/>
                    <a:lstStyle/>
                    <a:p>
                      <a:pPr marL="0" marR="0" lvl="0" indent="0" algn="l" rtl="0">
                        <a:spcBef>
                          <a:spcPts val="0"/>
                        </a:spcBef>
                        <a:spcAft>
                          <a:spcPts val="0"/>
                        </a:spcAft>
                        <a:buNone/>
                      </a:pPr>
                      <a:r>
                        <a:rPr lang="en-US" sz="2200" strike="noStrike" dirty="0"/>
                        <a:t>Aggravating Circumstance Flag must be Y if the sum of OSS and ALT Placement fields are greater than 3 Days for PK - 3.</a:t>
                      </a:r>
                      <a:endParaRPr sz="2200" strike="noStrike" dirty="0"/>
                    </a:p>
                  </a:txBody>
                  <a:tcPr marL="91450" marR="91450" marT="45725" marB="45725">
                    <a:solidFill>
                      <a:schemeClr val="tx2">
                        <a:lumMod val="20000"/>
                        <a:lumOff val="80000"/>
                      </a:schemeClr>
                    </a:solidFill>
                  </a:tcPr>
                </a:tc>
                <a:tc>
                  <a:txBody>
                    <a:bodyPr/>
                    <a:lstStyle/>
                    <a:p>
                      <a:pPr marL="0" marR="0" lvl="0" indent="0" algn="l" rtl="0">
                        <a:spcBef>
                          <a:spcPts val="0"/>
                        </a:spcBef>
                        <a:spcAft>
                          <a:spcPts val="0"/>
                        </a:spcAft>
                        <a:buNone/>
                      </a:pPr>
                      <a:r>
                        <a:rPr lang="en-US" sz="2200" strike="noStrike" dirty="0"/>
                        <a:t>Warning</a:t>
                      </a:r>
                      <a:endParaRPr sz="2200" strike="noStrike" dirty="0"/>
                    </a:p>
                  </a:txBody>
                  <a:tcPr marL="91450" marR="91450" marT="45725" marB="45725">
                    <a:solidFill>
                      <a:schemeClr val="tx2">
                        <a:lumMod val="20000"/>
                        <a:lumOff val="80000"/>
                      </a:schemeClr>
                    </a:solidFill>
                  </a:tcPr>
                </a:tc>
                <a:extLst>
                  <a:ext uri="{0D108BD9-81ED-4DB2-BD59-A6C34878D82A}">
                    <a16:rowId xmlns:a16="http://schemas.microsoft.com/office/drawing/2014/main" val="722171379"/>
                  </a:ext>
                </a:extLst>
              </a:tr>
              <a:tr h="1019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strike="noStrike" dirty="0"/>
                        <a:t>Aggravating Circumstances Flag </a:t>
                      </a:r>
                    </a:p>
                    <a:p>
                      <a:pPr marL="0" marR="0" lvl="0" indent="0" algn="l" rtl="0">
                        <a:spcBef>
                          <a:spcPts val="0"/>
                        </a:spcBef>
                        <a:spcAft>
                          <a:spcPts val="0"/>
                        </a:spcAft>
                        <a:buNone/>
                      </a:pPr>
                      <a:endParaRPr sz="2200" strike="noStrike" dirty="0"/>
                    </a:p>
                  </a:txBody>
                  <a:tcPr marL="91450" marR="91450" marT="45725" marB="45725">
                    <a:solidFill>
                      <a:schemeClr val="tx2">
                        <a:lumMod val="20000"/>
                        <a:lumOff val="80000"/>
                      </a:schemeClr>
                    </a:solidFill>
                  </a:tcPr>
                </a:tc>
                <a:tc>
                  <a:txBody>
                    <a:bodyPr/>
                    <a:lstStyle/>
                    <a:p>
                      <a:pPr marL="0" marR="0" lvl="0" indent="0" algn="l" rtl="0">
                        <a:spcBef>
                          <a:spcPts val="0"/>
                        </a:spcBef>
                        <a:spcAft>
                          <a:spcPts val="0"/>
                        </a:spcAft>
                        <a:buNone/>
                      </a:pPr>
                      <a:r>
                        <a:rPr lang="en-US" sz="2200" strike="noStrike" dirty="0"/>
                        <a:t>Aggravating Circumstance Flag must be Y if the sum of OSS and ALT Placement fields are greater than 45 Days for Grades 4-12.</a:t>
                      </a:r>
                      <a:endParaRPr sz="2200" strike="noStrike" dirty="0"/>
                    </a:p>
                  </a:txBody>
                  <a:tcPr marL="91450" marR="91450" marT="45725" marB="45725">
                    <a:solidFill>
                      <a:schemeClr val="tx2">
                        <a:lumMod val="20000"/>
                        <a:lumOff val="80000"/>
                      </a:schemeClr>
                    </a:solidFill>
                  </a:tcPr>
                </a:tc>
                <a:tc>
                  <a:txBody>
                    <a:bodyPr/>
                    <a:lstStyle/>
                    <a:p>
                      <a:pPr marL="0" marR="0" lvl="0" indent="0" algn="l" rtl="0">
                        <a:spcBef>
                          <a:spcPts val="0"/>
                        </a:spcBef>
                        <a:spcAft>
                          <a:spcPts val="0"/>
                        </a:spcAft>
                        <a:buNone/>
                      </a:pPr>
                      <a:r>
                        <a:rPr lang="en-US" sz="2200" strike="noStrike" dirty="0"/>
                        <a:t>Warning</a:t>
                      </a:r>
                      <a:endParaRPr sz="2200" strike="noStrike" dirty="0"/>
                    </a:p>
                  </a:txBody>
                  <a:tcPr marL="91450" marR="91450" marT="45725" marB="45725">
                    <a:solidFill>
                      <a:schemeClr val="tx2">
                        <a:lumMod val="20000"/>
                        <a:lumOff val="80000"/>
                      </a:schemeClr>
                    </a:solidFill>
                  </a:tcPr>
                </a:tc>
                <a:extLst>
                  <a:ext uri="{0D108BD9-81ED-4DB2-BD59-A6C34878D82A}">
                    <a16:rowId xmlns:a16="http://schemas.microsoft.com/office/drawing/2014/main" val="3469843508"/>
                  </a:ext>
                </a:extLst>
              </a:tr>
            </a:tbl>
          </a:graphicData>
        </a:graphic>
      </p:graphicFrame>
    </p:spTree>
    <p:extLst>
      <p:ext uri="{BB962C8B-B14F-4D97-AF65-F5344CB8AC3E}">
        <p14:creationId xmlns:p14="http://schemas.microsoft.com/office/powerpoint/2010/main" val="239990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3"/>
          <p:cNvSpPr txBox="1">
            <a:spLocks noGrp="1"/>
          </p:cNvSpPr>
          <p:nvPr>
            <p:ph type="ctrTitle"/>
          </p:nvPr>
        </p:nvSpPr>
        <p:spPr>
          <a:xfrm>
            <a:off x="432261" y="465888"/>
            <a:ext cx="9543945" cy="2963111"/>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sz="4400" dirty="0"/>
              <a:t>EOY Updates</a:t>
            </a:r>
            <a:br>
              <a:rPr lang="en-US" sz="4400" dirty="0"/>
            </a:br>
            <a:r>
              <a:rPr lang="en-US" sz="4400" dirty="0"/>
              <a:t>	*</a:t>
            </a:r>
            <a:r>
              <a:rPr lang="en-US" sz="3600" dirty="0"/>
              <a:t>EOY Verification Report</a:t>
            </a:r>
            <a:br>
              <a:rPr lang="en-US" sz="3600" dirty="0"/>
            </a:br>
            <a:r>
              <a:rPr lang="en-US" sz="3600" dirty="0"/>
              <a:t>	*PD Investigation Status Type</a:t>
            </a:r>
            <a:br>
              <a:rPr lang="en-US" sz="4400" dirty="0"/>
            </a:br>
            <a:endParaRPr sz="4400" dirty="0"/>
          </a:p>
        </p:txBody>
      </p:sp>
      <p:sp>
        <p:nvSpPr>
          <p:cNvPr id="3" name="Subtitle 2"/>
          <p:cNvSpPr>
            <a:spLocks noGrp="1"/>
          </p:cNvSpPr>
          <p:nvPr>
            <p:ph type="subTitle" idx="1"/>
          </p:nvPr>
        </p:nvSpPr>
        <p:spPr>
          <a:xfrm>
            <a:off x="838200" y="2853489"/>
            <a:ext cx="5254951" cy="3198175"/>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2102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7">
          <a:extLst>
            <a:ext uri="{FF2B5EF4-FFF2-40B4-BE49-F238E27FC236}">
              <a16:creationId xmlns:a16="http://schemas.microsoft.com/office/drawing/2014/main" id="{C11E9BB2-4E75-58FB-CA66-65DA6FD4B3B6}"/>
            </a:ext>
          </a:extLst>
        </p:cNvPr>
        <p:cNvGrpSpPr/>
        <p:nvPr/>
      </p:nvGrpSpPr>
      <p:grpSpPr>
        <a:xfrm>
          <a:off x="0" y="0"/>
          <a:ext cx="0" cy="0"/>
          <a:chOff x="0" y="0"/>
          <a:chExt cx="0" cy="0"/>
        </a:xfrm>
      </p:grpSpPr>
      <p:sp>
        <p:nvSpPr>
          <p:cNvPr id="479" name="Google Shape;479;p62">
            <a:extLst>
              <a:ext uri="{FF2B5EF4-FFF2-40B4-BE49-F238E27FC236}">
                <a16:creationId xmlns:a16="http://schemas.microsoft.com/office/drawing/2014/main" id="{82A75E37-CECA-C99C-B47D-8950BABECAC7}"/>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478" name="Google Shape;478;p62">
            <a:extLst>
              <a:ext uri="{FF2B5EF4-FFF2-40B4-BE49-F238E27FC236}">
                <a16:creationId xmlns:a16="http://schemas.microsoft.com/office/drawing/2014/main" id="{A58036B0-FB87-0CF9-4995-BFF3132FD396}"/>
              </a:ext>
            </a:extLst>
          </p:cNvPr>
          <p:cNvSpPr txBox="1">
            <a:spLocks noGrp="1"/>
          </p:cNvSpPr>
          <p:nvPr>
            <p:ph type="title" idx="4294967295"/>
          </p:nvPr>
        </p:nvSpPr>
        <p:spPr>
          <a:xfrm>
            <a:off x="0" y="0"/>
            <a:ext cx="12192000" cy="1374775"/>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dirty="0">
                <a:solidFill>
                  <a:schemeClr val="bg1"/>
                </a:solidFill>
              </a:rPr>
              <a:t>EOY Verification Report Update</a:t>
            </a:r>
            <a:endParaRPr sz="4000" dirty="0">
              <a:solidFill>
                <a:schemeClr val="bg1"/>
              </a:solidFill>
            </a:endParaRPr>
          </a:p>
        </p:txBody>
      </p:sp>
      <p:sp>
        <p:nvSpPr>
          <p:cNvPr id="480" name="Google Shape;480;p62">
            <a:extLst>
              <a:ext uri="{FF2B5EF4-FFF2-40B4-BE49-F238E27FC236}">
                <a16:creationId xmlns:a16="http://schemas.microsoft.com/office/drawing/2014/main" id="{A0FA7D45-57AA-ABD3-1C48-2535B12132DA}"/>
              </a:ext>
            </a:extLst>
          </p:cNvPr>
          <p:cNvSpPr txBox="1"/>
          <p:nvPr/>
        </p:nvSpPr>
        <p:spPr>
          <a:xfrm>
            <a:off x="451263" y="1623171"/>
            <a:ext cx="11447812"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dirty="0">
              <a:solidFill>
                <a:srgbClr val="000000"/>
              </a:solidFill>
              <a:latin typeface="Arial"/>
              <a:ea typeface="Arial"/>
              <a:cs typeface="Arial"/>
              <a:sym typeface="Arial"/>
            </a:endParaRPr>
          </a:p>
          <a:p>
            <a:pPr marL="228600" indent="-74698">
              <a:lnSpc>
                <a:spcPct val="90000"/>
              </a:lnSpc>
              <a:spcBef>
                <a:spcPts val="500"/>
              </a:spcBef>
              <a:buClr>
                <a:schemeClr val="dk1"/>
              </a:buClr>
              <a:buSzPts val="2400"/>
            </a:pPr>
            <a:r>
              <a:rPr lang="en-US" sz="2400" b="1" i="0" u="none" strike="noStrike" cap="none" dirty="0">
                <a:solidFill>
                  <a:srgbClr val="1456FC"/>
                </a:solidFill>
                <a:latin typeface="Arial"/>
                <a:ea typeface="Arial"/>
                <a:cs typeface="Arial"/>
                <a:sym typeface="Arial"/>
              </a:rPr>
              <a:t>Division Level Expulsion Count </a:t>
            </a:r>
            <a:r>
              <a:rPr lang="en-US" sz="2400" b="0" i="0" u="none" strike="noStrike" cap="none" dirty="0">
                <a:solidFill>
                  <a:srgbClr val="000000"/>
                </a:solidFill>
                <a:latin typeface="Arial"/>
                <a:ea typeface="Arial"/>
                <a:cs typeface="Arial"/>
                <a:sym typeface="Arial"/>
              </a:rPr>
              <a:t>will identify students who were expelled 365 days or more.  The </a:t>
            </a:r>
            <a:r>
              <a:rPr lang="en-US" sz="2400" dirty="0">
                <a:solidFill>
                  <a:srgbClr val="000000"/>
                </a:solidFill>
                <a:latin typeface="Arial"/>
                <a:ea typeface="Arial"/>
                <a:cs typeface="Arial"/>
                <a:sym typeface="Arial"/>
              </a:rPr>
              <a:t>count will be located at the end of the Sanction Count tab. </a:t>
            </a:r>
            <a:endParaRPr lang="en-US" sz="2400" b="0" i="0" u="none" strike="noStrike" cap="none" dirty="0">
              <a:solidFill>
                <a:srgbClr val="000000"/>
              </a:solidFill>
              <a:latin typeface="Arial"/>
              <a:ea typeface="Arial"/>
              <a:cs typeface="Arial"/>
              <a:sym typeface="Arial"/>
            </a:endParaRPr>
          </a:p>
          <a:p>
            <a:pPr marL="228600" indent="-74698">
              <a:lnSpc>
                <a:spcPct val="90000"/>
              </a:lnSpc>
              <a:spcBef>
                <a:spcPts val="500"/>
              </a:spcBef>
              <a:buClr>
                <a:schemeClr val="dk1"/>
              </a:buClr>
              <a:buSzPts val="2400"/>
            </a:pPr>
            <a:endParaRPr lang="en-US" sz="2353" b="0" i="0" u="none" strike="noStrike" cap="none" dirty="0">
              <a:solidFill>
                <a:schemeClr val="dk1"/>
              </a:solidFill>
              <a:latin typeface="Arial"/>
              <a:ea typeface="Arial"/>
              <a:cs typeface="Arial"/>
              <a:sym typeface="Arial"/>
            </a:endParaRPr>
          </a:p>
          <a:p>
            <a:pPr marL="228600" indent="-74698">
              <a:lnSpc>
                <a:spcPct val="90000"/>
              </a:lnSpc>
              <a:spcBef>
                <a:spcPts val="500"/>
              </a:spcBef>
              <a:buClr>
                <a:schemeClr val="dk1"/>
              </a:buClr>
              <a:buSzPts val="2400"/>
            </a:pPr>
            <a:r>
              <a:rPr lang="en-US" sz="2400" b="1" dirty="0">
                <a:solidFill>
                  <a:srgbClr val="1456FC"/>
                </a:solidFill>
                <a:latin typeface="Arial"/>
                <a:ea typeface="Arial"/>
                <a:cs typeface="Arial"/>
                <a:sym typeface="Arial"/>
              </a:rPr>
              <a:t>PD Investigation Statuses </a:t>
            </a:r>
            <a:r>
              <a:rPr lang="en-US" sz="2400" dirty="0">
                <a:solidFill>
                  <a:srgbClr val="000000"/>
                </a:solidFill>
                <a:latin typeface="Arial"/>
                <a:ea typeface="Arial"/>
                <a:cs typeface="Arial"/>
                <a:sym typeface="Arial"/>
              </a:rPr>
              <a:t>tab will identify the statuses of the Persistently Dangerously Events entered in the PD Events.  All Pending Investigation status must be resolved prior to completing EOY SBAR.  </a:t>
            </a:r>
          </a:p>
          <a:p>
            <a:pPr marL="228600" indent="-74698">
              <a:lnSpc>
                <a:spcPct val="90000"/>
              </a:lnSpc>
              <a:spcBef>
                <a:spcPts val="500"/>
              </a:spcBef>
              <a:buClr>
                <a:schemeClr val="dk1"/>
              </a:buClr>
              <a:buSzPts val="2400"/>
            </a:pPr>
            <a:endParaRPr lang="en-US" sz="2353" b="0" i="0" u="none" strike="noStrike" cap="none" dirty="0">
              <a:solidFill>
                <a:schemeClr val="dk1"/>
              </a:solidFill>
              <a:latin typeface="Arial"/>
              <a:ea typeface="Arial"/>
              <a:cs typeface="Arial"/>
              <a:sym typeface="Arial"/>
            </a:endParaRPr>
          </a:p>
          <a:p>
            <a:pPr marL="228600" indent="-74698">
              <a:lnSpc>
                <a:spcPct val="90000"/>
              </a:lnSpc>
              <a:spcBef>
                <a:spcPts val="500"/>
              </a:spcBef>
              <a:buClr>
                <a:schemeClr val="dk1"/>
              </a:buClr>
              <a:buSzPts val="2400"/>
            </a:pPr>
            <a:endParaRPr lang="en-US" sz="2353" b="0" i="0" u="none" strike="noStrike" cap="none" dirty="0">
              <a:solidFill>
                <a:schemeClr val="dk1"/>
              </a:solidFill>
              <a:latin typeface="Arial"/>
              <a:ea typeface="Arial"/>
              <a:cs typeface="Arial"/>
              <a:sym typeface="Arial"/>
            </a:endParaRPr>
          </a:p>
          <a:p>
            <a:pPr marL="228600" indent="-74698">
              <a:lnSpc>
                <a:spcPct val="90000"/>
              </a:lnSpc>
              <a:spcBef>
                <a:spcPts val="500"/>
              </a:spcBef>
              <a:buClr>
                <a:schemeClr val="dk1"/>
              </a:buClr>
              <a:buSzPts val="2400"/>
            </a:pPr>
            <a:endParaRPr lang="en-US" sz="2353" dirty="0">
              <a:solidFill>
                <a:schemeClr val="dk1"/>
              </a:solidFill>
              <a:latin typeface="Arial"/>
              <a:ea typeface="Arial"/>
              <a:cs typeface="Arial"/>
              <a:sym typeface="Arial"/>
            </a:endParaRPr>
          </a:p>
          <a:p>
            <a:pPr marL="228600" indent="-74698">
              <a:lnSpc>
                <a:spcPct val="90000"/>
              </a:lnSpc>
              <a:spcBef>
                <a:spcPts val="500"/>
              </a:spcBef>
              <a:buClr>
                <a:schemeClr val="dk1"/>
              </a:buClr>
              <a:buSzPts val="2400"/>
            </a:pPr>
            <a:endParaRPr lang="en-US" sz="2353" b="0" i="0" u="none" strike="noStrike" cap="none" dirty="0">
              <a:solidFill>
                <a:schemeClr val="dk1"/>
              </a:solidFill>
              <a:latin typeface="Arial"/>
              <a:ea typeface="Arial"/>
              <a:cs typeface="Arial"/>
              <a:sym typeface="Arial"/>
            </a:endParaRPr>
          </a:p>
          <a:p>
            <a:pPr marL="228600" indent="-74698">
              <a:lnSpc>
                <a:spcPct val="90000"/>
              </a:lnSpc>
              <a:spcBef>
                <a:spcPts val="500"/>
              </a:spcBef>
              <a:buClr>
                <a:schemeClr val="dk1"/>
              </a:buClr>
              <a:buSzPts val="2400"/>
            </a:pPr>
            <a:endParaRPr sz="2353" b="0" i="0" u="none" strike="noStrike" cap="none" dirty="0">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dirty="0">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7081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EA323-5B0A-6D14-07AB-0D00D6306BA4}"/>
              </a:ext>
            </a:extLst>
          </p:cNvPr>
          <p:cNvSpPr>
            <a:spLocks noGrp="1"/>
          </p:cNvSpPr>
          <p:nvPr>
            <p:ph sz="half" idx="1"/>
          </p:nvPr>
        </p:nvSpPr>
        <p:spPr>
          <a:xfrm>
            <a:off x="265177" y="1600200"/>
            <a:ext cx="5952744" cy="4756150"/>
          </a:xfrm>
        </p:spPr>
        <p:txBody>
          <a:bodyPr vert="horz" lIns="91440" tIns="45720" rIns="91440" bIns="45720" rtlCol="0" anchor="t">
            <a:normAutofit/>
          </a:bodyPr>
          <a:lstStyle/>
          <a:p>
            <a:pPr marL="0" indent="0">
              <a:buNone/>
            </a:pPr>
            <a:r>
              <a:rPr lang="en-US" b="1" dirty="0">
                <a:solidFill>
                  <a:srgbClr val="000000"/>
                </a:solidFill>
                <a:cs typeface="Calibri"/>
              </a:rPr>
              <a:t>PD Event Form</a:t>
            </a:r>
          </a:p>
          <a:p>
            <a:r>
              <a:rPr lang="en-US" dirty="0">
                <a:solidFill>
                  <a:srgbClr val="000000"/>
                </a:solidFill>
              </a:rPr>
              <a:t>PD </a:t>
            </a:r>
            <a:r>
              <a:rPr lang="en-US" b="1" dirty="0">
                <a:solidFill>
                  <a:srgbClr val="000000"/>
                </a:solidFill>
              </a:rPr>
              <a:t>Category I</a:t>
            </a:r>
            <a:r>
              <a:rPr lang="en-US" dirty="0">
                <a:solidFill>
                  <a:srgbClr val="000000"/>
                </a:solidFill>
              </a:rPr>
              <a:t> Behavior Codes </a:t>
            </a:r>
            <a:r>
              <a:rPr lang="en-US" b="1" dirty="0">
                <a:solidFill>
                  <a:srgbClr val="000000"/>
                </a:solidFill>
              </a:rPr>
              <a:t>must </a:t>
            </a:r>
            <a:r>
              <a:rPr lang="en-US" dirty="0">
                <a:solidFill>
                  <a:srgbClr val="000000"/>
                </a:solidFill>
              </a:rPr>
              <a:t>be entered </a:t>
            </a:r>
            <a:r>
              <a:rPr lang="en-US" b="1" dirty="0">
                <a:solidFill>
                  <a:srgbClr val="000000"/>
                </a:solidFill>
              </a:rPr>
              <a:t>within 10 days</a:t>
            </a:r>
            <a:r>
              <a:rPr lang="en-US" dirty="0">
                <a:solidFill>
                  <a:srgbClr val="000000"/>
                </a:solidFill>
              </a:rPr>
              <a:t> of the event</a:t>
            </a:r>
          </a:p>
          <a:p>
            <a:r>
              <a:rPr lang="en-US" dirty="0">
                <a:solidFill>
                  <a:srgbClr val="000000"/>
                </a:solidFill>
                <a:cs typeface="Calibri"/>
              </a:rPr>
              <a:t>PD Categories II and III are not required to be entered in the PD Events Form</a:t>
            </a:r>
          </a:p>
          <a:p>
            <a:r>
              <a:rPr lang="en-US" dirty="0">
                <a:solidFill>
                  <a:srgbClr val="000000"/>
                </a:solidFill>
              </a:rPr>
              <a:t>Entries in the form </a:t>
            </a:r>
            <a:r>
              <a:rPr lang="en-US" b="1" dirty="0">
                <a:solidFill>
                  <a:srgbClr val="000000"/>
                </a:solidFill>
              </a:rPr>
              <a:t>do not </a:t>
            </a:r>
            <a:r>
              <a:rPr lang="en-US" dirty="0">
                <a:solidFill>
                  <a:srgbClr val="000000"/>
                </a:solidFill>
              </a:rPr>
              <a:t>factor into the Persistently Dangerous Calculation</a:t>
            </a:r>
            <a:endParaRPr lang="en-US" dirty="0">
              <a:solidFill>
                <a:srgbClr val="000000"/>
              </a:solidFill>
              <a:cs typeface="Calibri"/>
            </a:endParaRPr>
          </a:p>
          <a:p>
            <a:r>
              <a:rPr lang="en-US" dirty="0">
                <a:solidFill>
                  <a:srgbClr val="000000"/>
                </a:solidFill>
              </a:rPr>
              <a:t>Entries will not be deleted </a:t>
            </a:r>
            <a:endParaRPr lang="en-US" dirty="0">
              <a:solidFill>
                <a:srgbClr val="000000"/>
              </a:solidFill>
              <a:cs typeface="Calibri"/>
            </a:endParaRPr>
          </a:p>
          <a:p>
            <a:endParaRPr lang="en-US" dirty="0"/>
          </a:p>
        </p:txBody>
      </p:sp>
      <p:sp>
        <p:nvSpPr>
          <p:cNvPr id="4" name="Slide Number Placeholder 3">
            <a:extLst>
              <a:ext uri="{FF2B5EF4-FFF2-40B4-BE49-F238E27FC236}">
                <a16:creationId xmlns:a16="http://schemas.microsoft.com/office/drawing/2014/main" id="{9763E2C5-A452-1FD5-08B8-8998D6BC98AC}"/>
              </a:ext>
            </a:extLst>
          </p:cNvPr>
          <p:cNvSpPr>
            <a:spLocks noGrp="1"/>
          </p:cNvSpPr>
          <p:nvPr>
            <p:ph type="sldNum" sz="quarter" idx="12"/>
          </p:nvPr>
        </p:nvSpPr>
        <p:spPr/>
        <p:txBody>
          <a:bodyPr/>
          <a:lstStyle/>
          <a:p>
            <a:fld id="{B2102BAA-C61A-4A39-BDF1-4340D572B82C}" type="slidenum">
              <a:rPr lang="en-US" smtClean="0"/>
              <a:t>15</a:t>
            </a:fld>
            <a:endParaRPr lang="en-US"/>
          </a:p>
        </p:txBody>
      </p:sp>
      <p:sp>
        <p:nvSpPr>
          <p:cNvPr id="5" name="Text Placeholder 4">
            <a:extLst>
              <a:ext uri="{FF2B5EF4-FFF2-40B4-BE49-F238E27FC236}">
                <a16:creationId xmlns:a16="http://schemas.microsoft.com/office/drawing/2014/main" id="{DB304F50-A94D-E5FD-F6B6-1365683651D9}"/>
              </a:ext>
            </a:extLst>
          </p:cNvPr>
          <p:cNvSpPr>
            <a:spLocks noGrp="1"/>
          </p:cNvSpPr>
          <p:nvPr>
            <p:ph type="body" sz="quarter" idx="13"/>
          </p:nvPr>
        </p:nvSpPr>
        <p:spPr/>
        <p:txBody>
          <a:bodyPr vert="horz" lIns="822960" tIns="640080" rIns="91440" bIns="45720" rtlCol="0" anchor="t">
            <a:normAutofit/>
          </a:bodyPr>
          <a:lstStyle/>
          <a:p>
            <a:r>
              <a:rPr lang="en-US" dirty="0">
                <a:latin typeface="Calibri"/>
                <a:ea typeface="Calibri" panose="020F0502020204030204" pitchFamily="34" charset="0"/>
                <a:cs typeface="Times New Roman"/>
              </a:rPr>
              <a:t>Reporting</a:t>
            </a:r>
            <a:r>
              <a:rPr lang="en-US" dirty="0">
                <a:effectLst/>
                <a:latin typeface="Calibri"/>
                <a:ea typeface="Calibri" panose="020F0502020204030204" pitchFamily="34" charset="0"/>
                <a:cs typeface="Times New Roman"/>
              </a:rPr>
              <a:t> Persistently </a:t>
            </a:r>
            <a:r>
              <a:rPr lang="en-US" dirty="0">
                <a:latin typeface="Calibri"/>
                <a:ea typeface="Calibri" panose="020F0502020204030204" pitchFamily="34" charset="0"/>
                <a:cs typeface="Times New Roman"/>
              </a:rPr>
              <a:t>Dangerous</a:t>
            </a:r>
            <a:r>
              <a:rPr lang="en-US" dirty="0">
                <a:effectLst/>
                <a:latin typeface="Calibri"/>
                <a:ea typeface="Calibri" panose="020F0502020204030204" pitchFamily="34" charset="0"/>
                <a:cs typeface="Times New Roman"/>
              </a:rPr>
              <a:t> Events</a:t>
            </a:r>
            <a:endParaRPr lang="en-US" dirty="0">
              <a:latin typeface="Calibri"/>
              <a:cs typeface="Times New Roman"/>
            </a:endParaRPr>
          </a:p>
        </p:txBody>
      </p:sp>
      <p:pic>
        <p:nvPicPr>
          <p:cNvPr id="17" name="Content Placeholder 16">
            <a:extLst>
              <a:ext uri="{FF2B5EF4-FFF2-40B4-BE49-F238E27FC236}">
                <a16:creationId xmlns:a16="http://schemas.microsoft.com/office/drawing/2014/main" id="{B8011AC0-0BB3-59E4-8A3C-C48AD29BCF4F}"/>
              </a:ext>
            </a:extLst>
          </p:cNvPr>
          <p:cNvPicPr>
            <a:picLocks noGrp="1" noChangeAspect="1"/>
          </p:cNvPicPr>
          <p:nvPr>
            <p:ph sz="half" idx="2"/>
          </p:nvPr>
        </p:nvPicPr>
        <p:blipFill>
          <a:blip r:embed="rId3"/>
          <a:stretch>
            <a:fillRect/>
          </a:stretch>
        </p:blipFill>
        <p:spPr>
          <a:xfrm>
            <a:off x="6726122" y="1920240"/>
            <a:ext cx="4869993" cy="3611880"/>
          </a:xfrm>
        </p:spPr>
      </p:pic>
    </p:spTree>
    <p:extLst>
      <p:ext uri="{BB962C8B-B14F-4D97-AF65-F5344CB8AC3E}">
        <p14:creationId xmlns:p14="http://schemas.microsoft.com/office/powerpoint/2010/main" val="118378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7">
          <a:extLst>
            <a:ext uri="{FF2B5EF4-FFF2-40B4-BE49-F238E27FC236}">
              <a16:creationId xmlns:a16="http://schemas.microsoft.com/office/drawing/2014/main" id="{EE17B043-C356-13BF-2AA1-7E47465B4D8B}"/>
            </a:ext>
          </a:extLst>
        </p:cNvPr>
        <p:cNvGrpSpPr/>
        <p:nvPr/>
      </p:nvGrpSpPr>
      <p:grpSpPr>
        <a:xfrm>
          <a:off x="0" y="0"/>
          <a:ext cx="0" cy="0"/>
          <a:chOff x="0" y="0"/>
          <a:chExt cx="0" cy="0"/>
        </a:xfrm>
      </p:grpSpPr>
      <p:sp>
        <p:nvSpPr>
          <p:cNvPr id="479" name="Google Shape;479;p62">
            <a:extLst>
              <a:ext uri="{FF2B5EF4-FFF2-40B4-BE49-F238E27FC236}">
                <a16:creationId xmlns:a16="http://schemas.microsoft.com/office/drawing/2014/main" id="{93758BC3-874B-9A68-9725-5CE5D426DE39}"/>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478" name="Google Shape;478;p62">
            <a:extLst>
              <a:ext uri="{FF2B5EF4-FFF2-40B4-BE49-F238E27FC236}">
                <a16:creationId xmlns:a16="http://schemas.microsoft.com/office/drawing/2014/main" id="{CC7248E8-F001-A18C-89E2-E2DEA59B9884}"/>
              </a:ext>
            </a:extLst>
          </p:cNvPr>
          <p:cNvSpPr txBox="1">
            <a:spLocks noGrp="1"/>
          </p:cNvSpPr>
          <p:nvPr>
            <p:ph type="title" idx="4294967295"/>
          </p:nvPr>
        </p:nvSpPr>
        <p:spPr>
          <a:xfrm>
            <a:off x="0" y="0"/>
            <a:ext cx="12192000" cy="1045029"/>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dirty="0">
                <a:solidFill>
                  <a:schemeClr val="bg1"/>
                </a:solidFill>
              </a:rPr>
              <a:t>PD Investigation Status Type </a:t>
            </a:r>
          </a:p>
        </p:txBody>
      </p:sp>
      <p:sp>
        <p:nvSpPr>
          <p:cNvPr id="480" name="Google Shape;480;p62">
            <a:extLst>
              <a:ext uri="{FF2B5EF4-FFF2-40B4-BE49-F238E27FC236}">
                <a16:creationId xmlns:a16="http://schemas.microsoft.com/office/drawing/2014/main" id="{6B6A8AAE-7A49-497E-9090-8F31BEC64012}"/>
              </a:ext>
            </a:extLst>
          </p:cNvPr>
          <p:cNvSpPr txBox="1"/>
          <p:nvPr/>
        </p:nvSpPr>
        <p:spPr>
          <a:xfrm>
            <a:off x="856983" y="1623171"/>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E98A8FE3-5EC0-0140-7D49-BECF9508654D}"/>
              </a:ext>
            </a:extLst>
          </p:cNvPr>
          <p:cNvGraphicFramePr>
            <a:graphicFrameLocks noGrp="1"/>
          </p:cNvGraphicFramePr>
          <p:nvPr>
            <p:extLst>
              <p:ext uri="{D42A27DB-BD31-4B8C-83A1-F6EECF244321}">
                <p14:modId xmlns:p14="http://schemas.microsoft.com/office/powerpoint/2010/main" val="70699552"/>
              </p:ext>
            </p:extLst>
          </p:nvPr>
        </p:nvGraphicFramePr>
        <p:xfrm>
          <a:off x="0" y="1045029"/>
          <a:ext cx="12192000" cy="6192196"/>
        </p:xfrm>
        <a:graphic>
          <a:graphicData uri="http://schemas.openxmlformats.org/drawingml/2006/table">
            <a:tbl>
              <a:tblPr firstRow="1" bandRow="1">
                <a:tableStyleId>{5C22544A-7EE6-4342-B048-85BDC9FD1C3A}</a:tableStyleId>
              </a:tblPr>
              <a:tblGrid>
                <a:gridCol w="3230880">
                  <a:extLst>
                    <a:ext uri="{9D8B030D-6E8A-4147-A177-3AD203B41FA5}">
                      <a16:colId xmlns:a16="http://schemas.microsoft.com/office/drawing/2014/main" val="3264853689"/>
                    </a:ext>
                  </a:extLst>
                </a:gridCol>
                <a:gridCol w="8961120">
                  <a:extLst>
                    <a:ext uri="{9D8B030D-6E8A-4147-A177-3AD203B41FA5}">
                      <a16:colId xmlns:a16="http://schemas.microsoft.com/office/drawing/2014/main" val="3295001482"/>
                    </a:ext>
                  </a:extLst>
                </a:gridCol>
              </a:tblGrid>
              <a:tr h="548151">
                <a:tc>
                  <a:txBody>
                    <a:bodyPr/>
                    <a:lstStyle/>
                    <a:p>
                      <a:pPr algn="ctr"/>
                      <a:r>
                        <a:rPr lang="en-US" dirty="0"/>
                        <a:t>Status Type</a:t>
                      </a:r>
                    </a:p>
                  </a:txBody>
                  <a:tcPr/>
                </a:tc>
                <a:tc>
                  <a:txBody>
                    <a:bodyPr/>
                    <a:lstStyle/>
                    <a:p>
                      <a:pPr algn="ctr"/>
                      <a:r>
                        <a:rPr lang="en-US" dirty="0"/>
                        <a:t>Reporting Rules </a:t>
                      </a:r>
                    </a:p>
                  </a:txBody>
                  <a:tcPr/>
                </a:tc>
                <a:extLst>
                  <a:ext uri="{0D108BD9-81ED-4DB2-BD59-A6C34878D82A}">
                    <a16:rowId xmlns:a16="http://schemas.microsoft.com/office/drawing/2014/main" val="4069968676"/>
                  </a:ext>
                </a:extLst>
              </a:tr>
              <a:tr h="815919">
                <a:tc>
                  <a:txBody>
                    <a:bodyPr/>
                    <a:lstStyle/>
                    <a:p>
                      <a:pPr marL="0" marR="0">
                        <a:lnSpc>
                          <a:spcPct val="107000"/>
                        </a:lnSpc>
                        <a:spcBef>
                          <a:spcPts val="0"/>
                        </a:spcBef>
                        <a:spcAft>
                          <a:spcPts val="0"/>
                        </a:spcAft>
                      </a:pPr>
                      <a:r>
                        <a:rPr lang="en-US" sz="1800" b="1" kern="100" dirty="0">
                          <a:effectLst/>
                        </a:rPr>
                        <a:t>No Investigation </a:t>
                      </a:r>
                    </a:p>
                    <a:p>
                      <a:pPr marL="0" marR="0">
                        <a:lnSpc>
                          <a:spcPct val="107000"/>
                        </a:lnSpc>
                        <a:spcBef>
                          <a:spcPts val="0"/>
                        </a:spcBef>
                        <a:spcAft>
                          <a:spcPts val="0"/>
                        </a:spcAft>
                      </a:pPr>
                      <a:r>
                        <a:rPr lang="en-US" sz="1600" kern="100" dirty="0">
                          <a:effectLst/>
                        </a:rPr>
                        <a:t>Investigation not required</a:t>
                      </a:r>
                    </a:p>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Local Event ID and PD Behavior Code must match in the PD Events Form and SBAR Data File</a:t>
                      </a:r>
                    </a:p>
                    <a:p>
                      <a:endParaRPr lang="en-US" sz="1800" dirty="0"/>
                    </a:p>
                  </a:txBody>
                  <a:tcPr/>
                </a:tc>
                <a:extLst>
                  <a:ext uri="{0D108BD9-81ED-4DB2-BD59-A6C34878D82A}">
                    <a16:rowId xmlns:a16="http://schemas.microsoft.com/office/drawing/2014/main" val="3953980657"/>
                  </a:ext>
                </a:extLst>
              </a:tr>
              <a:tr h="1821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rPr>
                        <a:t>Pending Investigation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00" dirty="0">
                          <a:effectLst/>
                        </a:rPr>
                        <a:t>Student behavior under investigation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Local Event ID and Behavior code does not have to be entered in the SBAR Data File until the investigation has been completed</a:t>
                      </a:r>
                    </a:p>
                    <a:p>
                      <a:pPr marL="285750" marR="0" indent="-285750">
                        <a:lnSpc>
                          <a:spcPct val="107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When there is an immediate response to the student’s behavior before the investigation is completed, then the local event id and response must be entered in the SBAR data file</a:t>
                      </a:r>
                    </a:p>
                    <a:p>
                      <a:pPr marL="285750" marR="0" indent="-285750">
                        <a:lnSpc>
                          <a:spcPct val="107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Once the investigation has been completed, update status type to Substantiated or Not Substantiated and following reporting rules of the updated status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txBody>
                  <a:tcPr/>
                </a:tc>
                <a:extLst>
                  <a:ext uri="{0D108BD9-81ED-4DB2-BD59-A6C34878D82A}">
                    <a16:rowId xmlns:a16="http://schemas.microsoft.com/office/drawing/2014/main" val="3289781710"/>
                  </a:ext>
                </a:extLst>
              </a:tr>
              <a:tr h="1252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rPr>
                        <a:t>Investigation Not Substantiated </a:t>
                      </a:r>
                      <a:r>
                        <a:rPr lang="en-US" sz="1600" kern="100" dirty="0">
                          <a:effectLst/>
                        </a:rPr>
                        <a:t>Evidence does not support the PD Behavior Code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a:txBody>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Local Event ID must match in the PD Events Form and SBAR Data File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The Behavior Code should not match  in the PD Events Form and SBAR Data File.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The Behavior Code entered in SBAR should reflect the student’s actual behavior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txBody>
                  <a:tcPr/>
                </a:tc>
                <a:extLst>
                  <a:ext uri="{0D108BD9-81ED-4DB2-BD59-A6C34878D82A}">
                    <a16:rowId xmlns:a16="http://schemas.microsoft.com/office/drawing/2014/main" val="3280998438"/>
                  </a:ext>
                </a:extLst>
              </a:tr>
              <a:tr h="1374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rPr>
                        <a:t>Investigation Substantiated </a:t>
                      </a:r>
                      <a:r>
                        <a:rPr lang="en-US" sz="1600" kern="100" dirty="0">
                          <a:effectLst/>
                        </a:rPr>
                        <a:t>Evidence supports the PD Behavior Code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a:txBody>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Local Event ID and PD Behavior Code must match in the PD Events Form and SBAR Data File</a:t>
                      </a:r>
                    </a:p>
                  </a:txBody>
                  <a:tcPr/>
                </a:tc>
                <a:extLst>
                  <a:ext uri="{0D108BD9-81ED-4DB2-BD59-A6C34878D82A}">
                    <a16:rowId xmlns:a16="http://schemas.microsoft.com/office/drawing/2014/main" val="4201893544"/>
                  </a:ext>
                </a:extLst>
              </a:tr>
            </a:tbl>
          </a:graphicData>
        </a:graphic>
      </p:graphicFrame>
    </p:spTree>
    <p:extLst>
      <p:ext uri="{BB962C8B-B14F-4D97-AF65-F5344CB8AC3E}">
        <p14:creationId xmlns:p14="http://schemas.microsoft.com/office/powerpoint/2010/main" val="399407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18DD7-97C8-77A1-95D4-92960CE9B7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9AB01-3878-BA07-2D70-C4D0DE547993}"/>
              </a:ext>
            </a:extLst>
          </p:cNvPr>
          <p:cNvSpPr>
            <a:spLocks noGrp="1"/>
          </p:cNvSpPr>
          <p:nvPr>
            <p:ph type="sldNum" sz="quarter" idx="12"/>
          </p:nvPr>
        </p:nvSpPr>
        <p:spPr/>
        <p:txBody>
          <a:bodyPr/>
          <a:lstStyle/>
          <a:p>
            <a:fld id="{B2102BAA-C61A-4A39-BDF1-4340D572B82C}" type="slidenum">
              <a:rPr lang="en-US" smtClean="0"/>
              <a:t>17</a:t>
            </a:fld>
            <a:endParaRPr lang="en-US"/>
          </a:p>
        </p:txBody>
      </p:sp>
      <p:sp>
        <p:nvSpPr>
          <p:cNvPr id="3" name="Content Placeholder 2">
            <a:extLst>
              <a:ext uri="{FF2B5EF4-FFF2-40B4-BE49-F238E27FC236}">
                <a16:creationId xmlns:a16="http://schemas.microsoft.com/office/drawing/2014/main" id="{E1BCB632-8775-BBC0-20A9-24516DA3B02D}"/>
              </a:ext>
            </a:extLst>
          </p:cNvPr>
          <p:cNvSpPr>
            <a:spLocks noGrp="1"/>
          </p:cNvSpPr>
          <p:nvPr>
            <p:ph idx="1"/>
          </p:nvPr>
        </p:nvSpPr>
        <p:spPr>
          <a:xfrm>
            <a:off x="356616" y="1458930"/>
            <a:ext cx="11338560" cy="5097318"/>
          </a:xfrm>
        </p:spPr>
        <p:txBody>
          <a:bodyPr vert="horz" lIns="91440" tIns="45720" rIns="91440" bIns="45720" rtlCol="0" anchor="t">
            <a:normAutofit fontScale="92500" lnSpcReduction="10000"/>
          </a:bodyPr>
          <a:lstStyle/>
          <a:p>
            <a:pPr marL="0" indent="0">
              <a:buNone/>
            </a:pPr>
            <a:endParaRPr lang="en-US" sz="3200" dirty="0">
              <a:solidFill>
                <a:schemeClr val="tx2"/>
              </a:solidFill>
              <a:cs typeface="Calibri"/>
            </a:endParaRPr>
          </a:p>
          <a:p>
            <a:pPr marL="0" indent="0">
              <a:buNone/>
            </a:pPr>
            <a:r>
              <a:rPr lang="en-US" sz="3200" dirty="0">
                <a:solidFill>
                  <a:schemeClr val="tx2"/>
                </a:solidFill>
                <a:cs typeface="Calibri"/>
              </a:rPr>
              <a:t>School Divisions will be able to change the PD Investigation Status from Pending Investigation to Not Substantiated or Substantiated.</a:t>
            </a:r>
          </a:p>
          <a:p>
            <a:pPr marL="0" indent="0">
              <a:buNone/>
            </a:pPr>
            <a:endParaRPr lang="en-US" sz="3200" dirty="0">
              <a:solidFill>
                <a:schemeClr val="tx2"/>
              </a:solidFill>
              <a:cs typeface="Calibri"/>
            </a:endParaRPr>
          </a:p>
          <a:p>
            <a:pPr marL="0" indent="0">
              <a:buNone/>
            </a:pPr>
            <a:r>
              <a:rPr lang="en-US" sz="3200" dirty="0">
                <a:solidFill>
                  <a:schemeClr val="tx2"/>
                </a:solidFill>
                <a:cs typeface="Calibri"/>
              </a:rPr>
              <a:t>Other changes to the data entered in the PD Events Form will be completed by VDOE staff and require a detailed request that should include the following: </a:t>
            </a:r>
            <a:endParaRPr lang="en-US" sz="3200" dirty="0">
              <a:solidFill>
                <a:srgbClr val="000000"/>
              </a:solidFill>
            </a:endParaRPr>
          </a:p>
          <a:p>
            <a:pPr lvl="1">
              <a:buFont typeface="Wingdings" panose="05000000000000000000" pitchFamily="2" charset="2"/>
              <a:buChar char="§"/>
            </a:pPr>
            <a:r>
              <a:rPr lang="en-US" sz="2800" dirty="0">
                <a:solidFill>
                  <a:srgbClr val="000000"/>
                </a:solidFill>
              </a:rPr>
              <a:t>The Local Event ID</a:t>
            </a:r>
          </a:p>
          <a:p>
            <a:pPr lvl="1">
              <a:buFont typeface="Wingdings" panose="05000000000000000000" pitchFamily="2" charset="2"/>
              <a:buChar char="§"/>
            </a:pPr>
            <a:r>
              <a:rPr lang="en-US" sz="2800" dirty="0">
                <a:solidFill>
                  <a:srgbClr val="000000"/>
                </a:solidFill>
              </a:rPr>
              <a:t>The PD Behavior Code</a:t>
            </a:r>
          </a:p>
          <a:p>
            <a:pPr lvl="1">
              <a:buFont typeface="Wingdings" panose="05000000000000000000" pitchFamily="2" charset="2"/>
              <a:buChar char="§"/>
            </a:pPr>
            <a:r>
              <a:rPr lang="en-US" sz="2800" dirty="0">
                <a:solidFill>
                  <a:srgbClr val="000000"/>
                </a:solidFill>
              </a:rPr>
              <a:t>An Explanation for the change </a:t>
            </a:r>
          </a:p>
          <a:p>
            <a:pPr lvl="1">
              <a:buFont typeface="Wingdings" panose="05000000000000000000" pitchFamily="2" charset="2"/>
              <a:buChar char="§"/>
            </a:pPr>
            <a:r>
              <a:rPr lang="en-US" sz="2800" dirty="0">
                <a:solidFill>
                  <a:srgbClr val="000000"/>
                </a:solidFill>
              </a:rPr>
              <a:t>Supporting documents</a:t>
            </a:r>
          </a:p>
          <a:p>
            <a:pPr lvl="1">
              <a:buFont typeface="Wingdings" panose="05000000000000000000" pitchFamily="2" charset="2"/>
              <a:buChar char="§"/>
            </a:pPr>
            <a:r>
              <a:rPr lang="en-US" sz="2800" dirty="0">
                <a:solidFill>
                  <a:srgbClr val="000000"/>
                </a:solidFill>
              </a:rPr>
              <a:t>The Division or Regional School where the event took place </a:t>
            </a:r>
          </a:p>
          <a:p>
            <a:pPr marL="0" indent="0">
              <a:buNone/>
            </a:pPr>
            <a:endParaRPr lang="en-US" sz="3200" dirty="0">
              <a:solidFill>
                <a:schemeClr val="tx2"/>
              </a:solidFill>
              <a:cs typeface="Calibri"/>
            </a:endParaRPr>
          </a:p>
          <a:p>
            <a:pPr marL="0" indent="0">
              <a:buNone/>
            </a:pPr>
            <a:endParaRPr lang="en-US" dirty="0">
              <a:solidFill>
                <a:srgbClr val="0070C0"/>
              </a:solidFill>
              <a:cs typeface="Calibri"/>
            </a:endParaRPr>
          </a:p>
          <a:p>
            <a:pPr marL="0" indent="0">
              <a:buNone/>
            </a:pPr>
            <a:endParaRPr lang="en-US" dirty="0">
              <a:solidFill>
                <a:srgbClr val="0070C0"/>
              </a:solidFill>
              <a:cs typeface="Calibri"/>
            </a:endParaRPr>
          </a:p>
          <a:p>
            <a:pPr marL="457200" lvl="1" indent="0">
              <a:buNone/>
            </a:pPr>
            <a:endParaRPr lang="en-US" dirty="0">
              <a:cs typeface="Calibri"/>
            </a:endParaRPr>
          </a:p>
        </p:txBody>
      </p:sp>
      <p:sp>
        <p:nvSpPr>
          <p:cNvPr id="4" name="Text Placeholder 3">
            <a:extLst>
              <a:ext uri="{FF2B5EF4-FFF2-40B4-BE49-F238E27FC236}">
                <a16:creationId xmlns:a16="http://schemas.microsoft.com/office/drawing/2014/main" id="{ED27254E-96A9-91F8-49CF-F29D4D969A77}"/>
              </a:ext>
            </a:extLst>
          </p:cNvPr>
          <p:cNvSpPr>
            <a:spLocks noGrp="1"/>
          </p:cNvSpPr>
          <p:nvPr>
            <p:ph type="body" sz="quarter" idx="13"/>
          </p:nvPr>
        </p:nvSpPr>
        <p:spPr/>
        <p:txBody>
          <a:bodyPr vert="horz" lIns="822960" tIns="640080" rIns="91440" bIns="45720" rtlCol="0" anchor="t">
            <a:normAutofit/>
          </a:bodyPr>
          <a:lstStyle/>
          <a:p>
            <a:pPr algn="ctr"/>
            <a:r>
              <a:rPr lang="en-US" dirty="0"/>
              <a:t>Changes To the PD Events</a:t>
            </a:r>
          </a:p>
        </p:txBody>
      </p:sp>
    </p:spTree>
    <p:extLst>
      <p:ext uri="{BB962C8B-B14F-4D97-AF65-F5344CB8AC3E}">
        <p14:creationId xmlns:p14="http://schemas.microsoft.com/office/powerpoint/2010/main" val="211879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4211-01AA-D419-683B-5BFD7DC5B7D1}"/>
              </a:ext>
            </a:extLst>
          </p:cNvPr>
          <p:cNvSpPr>
            <a:spLocks noGrp="1"/>
          </p:cNvSpPr>
          <p:nvPr>
            <p:ph type="ctrTitle"/>
          </p:nvPr>
        </p:nvSpPr>
        <p:spPr>
          <a:xfrm>
            <a:off x="838199" y="1130909"/>
            <a:ext cx="6761205" cy="2387600"/>
          </a:xfrm>
        </p:spPr>
        <p:txBody>
          <a:bodyPr>
            <a:normAutofit/>
          </a:bodyPr>
          <a:lstStyle/>
          <a:p>
            <a:r>
              <a:rPr lang="en-US" dirty="0"/>
              <a:t>SBAR Scenarios </a:t>
            </a:r>
            <a:br>
              <a:rPr lang="en-US" dirty="0"/>
            </a:br>
            <a:endParaRPr lang="en-US" dirty="0"/>
          </a:p>
        </p:txBody>
      </p:sp>
      <p:sp>
        <p:nvSpPr>
          <p:cNvPr id="3" name="Subtitle 2">
            <a:extLst>
              <a:ext uri="{FF2B5EF4-FFF2-40B4-BE49-F238E27FC236}">
                <a16:creationId xmlns:a16="http://schemas.microsoft.com/office/drawing/2014/main" id="{193117BE-4F44-EA09-550A-35F60C5F0057}"/>
              </a:ext>
            </a:extLst>
          </p:cNvPr>
          <p:cNvSpPr>
            <a:spLocks noGrp="1"/>
          </p:cNvSpPr>
          <p:nvPr>
            <p:ph type="subTitle" idx="1"/>
          </p:nvPr>
        </p:nvSpPr>
        <p:spPr>
          <a:xfrm>
            <a:off x="838200" y="3636221"/>
            <a:ext cx="5584634" cy="1655762"/>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0A08627E-81AC-D458-9445-E57055BBE497}"/>
              </a:ext>
            </a:extLst>
          </p:cNvPr>
          <p:cNvSpPr>
            <a:spLocks noGrp="1"/>
          </p:cNvSpPr>
          <p:nvPr>
            <p:ph type="sldNum" sz="quarter" idx="12"/>
          </p:nvPr>
        </p:nvSpPr>
        <p:spPr/>
        <p:txBody>
          <a:bodyPr/>
          <a:lstStyle/>
          <a:p>
            <a:fld id="{B2102BAA-C61A-4A39-BDF1-4340D572B82C}" type="slidenum">
              <a:rPr lang="en-US" smtClean="0"/>
              <a:t>18</a:t>
            </a:fld>
            <a:endParaRPr lang="en-US"/>
          </a:p>
        </p:txBody>
      </p:sp>
    </p:spTree>
    <p:extLst>
      <p:ext uri="{BB962C8B-B14F-4D97-AF65-F5344CB8AC3E}">
        <p14:creationId xmlns:p14="http://schemas.microsoft.com/office/powerpoint/2010/main" val="333120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0"/>
            <a:ext cx="12192000" cy="1089971"/>
          </a:xfrm>
          <a:solidFill>
            <a:schemeClr val="tx1"/>
          </a:solidFill>
        </p:spPr>
        <p:txBody>
          <a:bodyPr>
            <a:normAutofit fontScale="77500" lnSpcReduction="20000"/>
          </a:bodyPr>
          <a:lstStyle/>
          <a:p>
            <a:pPr algn="ctr"/>
            <a:r>
              <a:rPr lang="en-US" dirty="0">
                <a:solidFill>
                  <a:schemeClr val="bg1"/>
                </a:solidFill>
              </a:rPr>
              <a:t>First Possible Response to Scenario 1</a:t>
            </a:r>
          </a:p>
        </p:txBody>
      </p:sp>
      <p:sp>
        <p:nvSpPr>
          <p:cNvPr id="325" name="Google Shape;325;p40"/>
          <p:cNvSpPr txBox="1">
            <a:spLocks noGrp="1"/>
          </p:cNvSpPr>
          <p:nvPr>
            <p:ph idx="4294967295"/>
          </p:nvPr>
        </p:nvSpPr>
        <p:spPr>
          <a:xfrm>
            <a:off x="87549" y="1100793"/>
            <a:ext cx="11945565" cy="5365263"/>
          </a:xfrm>
          <a:prstGeom prst="rect">
            <a:avLst/>
          </a:prstGeom>
          <a:noFill/>
          <a:ln>
            <a:noFill/>
          </a:ln>
        </p:spPr>
        <p:txBody>
          <a:bodyPr spcFirstLastPara="1" wrap="square" lIns="121900" tIns="60925" rIns="121900" bIns="60925" anchor="t" anchorCtr="0">
            <a:normAutofit/>
          </a:bodyPr>
          <a:lstStyle/>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Joe accidently bumped his teacher as he was trying to leave the classroom.  She claims that he assaulted her, but she was not harmed physically. The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school-based admin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decided to remove Joe from class for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10 days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placed him in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ISS</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which is staffed by a </a:t>
            </a:r>
            <a:r>
              <a:rPr lang="en-US" sz="1800" b="1" dirty="0">
                <a:solidFill>
                  <a:srgbClr val="08B879"/>
                </a:solidFill>
                <a:effectLst/>
                <a:latin typeface="Calibri" panose="020F0502020204030204" pitchFamily="34" charset="0"/>
                <a:ea typeface="Calibri" panose="020F0502020204030204" pitchFamily="34" charset="0"/>
                <a:cs typeface="Arial" panose="020B0604020202020204" pitchFamily="34" charset="0"/>
              </a:rPr>
              <a:t>paraprofessional</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 received his graded work from regular teacher, and the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school counselor met with Joe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times.  Joe’s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parents were also contacted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about his behavior and the administrative response.</a:t>
            </a:r>
            <a:endPar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6" name="Google Shape;326;p40"/>
          <p:cNvCxnSpPr/>
          <p:nvPr/>
        </p:nvCxnSpPr>
        <p:spPr>
          <a:xfrm flipV="1">
            <a:off x="0" y="2413946"/>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1855707432"/>
              </p:ext>
            </p:extLst>
          </p:nvPr>
        </p:nvGraphicFramePr>
        <p:xfrm>
          <a:off x="107004" y="2647950"/>
          <a:ext cx="11926113" cy="3957137"/>
        </p:xfrm>
        <a:graphic>
          <a:graphicData uri="http://schemas.openxmlformats.org/drawingml/2006/table">
            <a:tbl>
              <a:tblPr>
                <a:tableStyleId>{5C22544A-7EE6-4342-B048-85BDC9FD1C3A}</a:tableStyleId>
              </a:tblPr>
              <a:tblGrid>
                <a:gridCol w="786131">
                  <a:extLst>
                    <a:ext uri="{9D8B030D-6E8A-4147-A177-3AD203B41FA5}">
                      <a16:colId xmlns:a16="http://schemas.microsoft.com/office/drawing/2014/main" val="3139090137"/>
                    </a:ext>
                  </a:extLst>
                </a:gridCol>
                <a:gridCol w="371461">
                  <a:extLst>
                    <a:ext uri="{9D8B030D-6E8A-4147-A177-3AD203B41FA5}">
                      <a16:colId xmlns:a16="http://schemas.microsoft.com/office/drawing/2014/main" val="4042286044"/>
                    </a:ext>
                  </a:extLst>
                </a:gridCol>
                <a:gridCol w="408561">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514617">
                  <a:extLst>
                    <a:ext uri="{9D8B030D-6E8A-4147-A177-3AD203B41FA5}">
                      <a16:colId xmlns:a16="http://schemas.microsoft.com/office/drawing/2014/main" val="1169153400"/>
                    </a:ext>
                  </a:extLst>
                </a:gridCol>
                <a:gridCol w="386597">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91137">
                  <a:extLst>
                    <a:ext uri="{9D8B030D-6E8A-4147-A177-3AD203B41FA5}">
                      <a16:colId xmlns:a16="http://schemas.microsoft.com/office/drawing/2014/main" val="2922393137"/>
                    </a:ext>
                  </a:extLst>
                </a:gridCol>
                <a:gridCol w="366723">
                  <a:extLst>
                    <a:ext uri="{9D8B030D-6E8A-4147-A177-3AD203B41FA5}">
                      <a16:colId xmlns:a16="http://schemas.microsoft.com/office/drawing/2014/main" val="1270090703"/>
                    </a:ext>
                  </a:extLst>
                </a:gridCol>
                <a:gridCol w="324472">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3430724">
                <a:tc>
                  <a:txBody>
                    <a:bodyPr/>
                    <a:lstStyle/>
                    <a:p>
                      <a:pPr algn="just" fontAlgn="auto"/>
                      <a:r>
                        <a:rPr lang="en-US" sz="1600" u="none" strike="noStrike">
                          <a:effectLst/>
                        </a:rPr>
                        <a:t>Behavior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2</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4</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Unknown Offender Code</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Division</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Detention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Loss of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Suspension of Bus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Class Removal</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In-School Suspension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Div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Board</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Div Admin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Sch Board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Educational Agency</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Alt Placement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Aggravating Circumstances Flag</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Student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Staff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 Adult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Other/Unknown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Indeterminate Victims Flag</a:t>
                      </a:r>
                      <a:endParaRPr lang="en-US" sz="1600" b="0" i="0" u="none" strike="noStrike">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526413">
                <a:tc>
                  <a:txBody>
                    <a:bodyPr/>
                    <a:lstStyle/>
                    <a:p>
                      <a:pPr algn="ctr" fontAlgn="b"/>
                      <a:r>
                        <a:rPr lang="en-US" sz="1800" b="1" u="none" strike="noStrike" dirty="0">
                          <a:solidFill>
                            <a:schemeClr val="tx1"/>
                          </a:solidFill>
                          <a:effectLst/>
                        </a:rPr>
                        <a:t>BSC13</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3</a:t>
                      </a: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8</a:t>
                      </a: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456FC"/>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N</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effectLst/>
                        </a:rPr>
                        <a:t>N</a:t>
                      </a:r>
                      <a:endParaRPr lang="en-US" sz="1800" b="1"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290633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idx="4294967295"/>
          </p:nvPr>
        </p:nvSpPr>
        <p:spPr>
          <a:xfrm>
            <a:off x="0" y="0"/>
            <a:ext cx="12192000" cy="1462524"/>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300">
                <a:solidFill>
                  <a:schemeClr val="bg2"/>
                </a:solidFill>
              </a:rPr>
              <a:t>WEBINAR PARTICIPATION</a:t>
            </a:r>
            <a:endParaRPr sz="4300">
              <a:solidFill>
                <a:schemeClr val="bg2"/>
              </a:solidFill>
            </a:endParaRPr>
          </a:p>
        </p:txBody>
      </p:sp>
      <p:pic>
        <p:nvPicPr>
          <p:cNvPr id="232" name="Google Shape;232;p30"/>
          <p:cNvPicPr preferRelativeResize="0"/>
          <p:nvPr/>
        </p:nvPicPr>
        <p:blipFill rotWithShape="1">
          <a:blip r:embed="rId3">
            <a:alphaModFix/>
          </a:blip>
          <a:srcRect/>
          <a:stretch/>
        </p:blipFill>
        <p:spPr>
          <a:xfrm>
            <a:off x="2335350" y="1765450"/>
            <a:ext cx="2891200" cy="1998975"/>
          </a:xfrm>
          <a:prstGeom prst="rect">
            <a:avLst/>
          </a:prstGeom>
          <a:noFill/>
          <a:ln>
            <a:noFill/>
          </a:ln>
        </p:spPr>
      </p:pic>
      <p:pic>
        <p:nvPicPr>
          <p:cNvPr id="233" name="Google Shape;233;p30"/>
          <p:cNvPicPr preferRelativeResize="0"/>
          <p:nvPr/>
        </p:nvPicPr>
        <p:blipFill rotWithShape="1">
          <a:blip r:embed="rId4">
            <a:alphaModFix/>
          </a:blip>
          <a:srcRect/>
          <a:stretch/>
        </p:blipFill>
        <p:spPr>
          <a:xfrm>
            <a:off x="7275303" y="3556038"/>
            <a:ext cx="1786375" cy="1237600"/>
          </a:xfrm>
          <a:prstGeom prst="rect">
            <a:avLst/>
          </a:prstGeom>
          <a:noFill/>
          <a:ln>
            <a:noFill/>
          </a:ln>
        </p:spPr>
      </p:pic>
      <p:pic>
        <p:nvPicPr>
          <p:cNvPr id="234" name="Google Shape;234;p30"/>
          <p:cNvPicPr preferRelativeResize="0"/>
          <p:nvPr/>
        </p:nvPicPr>
        <p:blipFill rotWithShape="1">
          <a:blip r:embed="rId5">
            <a:alphaModFix/>
          </a:blip>
          <a:srcRect/>
          <a:stretch/>
        </p:blipFill>
        <p:spPr>
          <a:xfrm>
            <a:off x="5342187" y="2950456"/>
            <a:ext cx="1507625" cy="656954"/>
          </a:xfrm>
          <a:prstGeom prst="rect">
            <a:avLst/>
          </a:prstGeom>
          <a:noFill/>
          <a:ln>
            <a:noFill/>
          </a:ln>
        </p:spPr>
      </p:pic>
      <p:sp>
        <p:nvSpPr>
          <p:cNvPr id="235" name="Google Shape;235;p30"/>
          <p:cNvSpPr txBox="1"/>
          <p:nvPr/>
        </p:nvSpPr>
        <p:spPr>
          <a:xfrm>
            <a:off x="2220225" y="5493288"/>
            <a:ext cx="7795200" cy="1037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Trebuchet MS"/>
                <a:ea typeface="Trebuchet MS"/>
                <a:cs typeface="Trebuchet MS"/>
                <a:sym typeface="Trebuchet MS"/>
              </a:rPr>
              <a:t>This presentation will be available to participants once all webinars have been completed</a:t>
            </a:r>
            <a:endParaRPr sz="18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Tree>
    <p:extLst>
      <p:ext uri="{BB962C8B-B14F-4D97-AF65-F5344CB8AC3E}">
        <p14:creationId xmlns:p14="http://schemas.microsoft.com/office/powerpoint/2010/main" val="2951324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0"/>
            <a:ext cx="12192000" cy="1089971"/>
          </a:xfrm>
          <a:solidFill>
            <a:schemeClr val="tx1"/>
          </a:solidFill>
        </p:spPr>
        <p:txBody>
          <a:bodyPr>
            <a:normAutofit fontScale="77500" lnSpcReduction="20000"/>
          </a:bodyPr>
          <a:lstStyle/>
          <a:p>
            <a:pPr algn="ctr"/>
            <a:r>
              <a:rPr lang="en-US" dirty="0">
                <a:solidFill>
                  <a:schemeClr val="bg1"/>
                </a:solidFill>
              </a:rPr>
              <a:t>Second Possible Response 3 to Scenario 1</a:t>
            </a:r>
          </a:p>
        </p:txBody>
      </p:sp>
      <p:sp>
        <p:nvSpPr>
          <p:cNvPr id="325" name="Google Shape;325;p40"/>
          <p:cNvSpPr txBox="1">
            <a:spLocks noGrp="1"/>
          </p:cNvSpPr>
          <p:nvPr>
            <p:ph idx="4294967295"/>
          </p:nvPr>
        </p:nvSpPr>
        <p:spPr>
          <a:xfrm>
            <a:off x="87549" y="1100793"/>
            <a:ext cx="11945565" cy="5365263"/>
          </a:xfrm>
          <a:prstGeom prst="rect">
            <a:avLst/>
          </a:prstGeom>
          <a:noFill/>
          <a:ln>
            <a:noFill/>
          </a:ln>
        </p:spPr>
        <p:txBody>
          <a:bodyPr spcFirstLastPara="1" wrap="square" lIns="121900" tIns="60925" rIns="121900" bIns="60925" anchor="t" anchorCtr="0">
            <a:normAutofit/>
          </a:bodyPr>
          <a:lstStyle/>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Joe accidently bumped his teacher as he was trying to leave the classroom.  She claims that he assaulted her, but she was not harmed physically. The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school-based admin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decided to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suspend</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Joe from school for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10 days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his </a:t>
            </a:r>
            <a:r>
              <a:rPr lang="en-US" sz="1800" b="1" dirty="0">
                <a:solidFill>
                  <a:srgbClr val="08B879"/>
                </a:solidFill>
                <a:effectLst/>
                <a:latin typeface="Calibri" panose="020F0502020204030204" pitchFamily="34" charset="0"/>
                <a:ea typeface="Calibri" panose="020F0502020204030204" pitchFamily="34" charset="0"/>
                <a:cs typeface="Arial" panose="020B0604020202020204" pitchFamily="34" charset="0"/>
              </a:rPr>
              <a:t>graded work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sent home. In addition, he was referred to the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Community Services Board (CSB)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the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Threat Assessment Team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which determined that Joe was not a risk at school. Joe’s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parents were also contacted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about his behavior and the administrative response</a:t>
            </a:r>
            <a:endPar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6" name="Google Shape;326;p40"/>
          <p:cNvCxnSpPr/>
          <p:nvPr/>
        </p:nvCxnSpPr>
        <p:spPr>
          <a:xfrm flipV="1">
            <a:off x="0" y="2660522"/>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3113157807"/>
              </p:ext>
            </p:extLst>
          </p:nvPr>
        </p:nvGraphicFramePr>
        <p:xfrm>
          <a:off x="107004" y="2822608"/>
          <a:ext cx="11926113" cy="3957137"/>
        </p:xfrm>
        <a:graphic>
          <a:graphicData uri="http://schemas.openxmlformats.org/drawingml/2006/table">
            <a:tbl>
              <a:tblPr>
                <a:tableStyleId>{5C22544A-7EE6-4342-B048-85BDC9FD1C3A}</a:tableStyleId>
              </a:tblPr>
              <a:tblGrid>
                <a:gridCol w="695636">
                  <a:extLst>
                    <a:ext uri="{9D8B030D-6E8A-4147-A177-3AD203B41FA5}">
                      <a16:colId xmlns:a16="http://schemas.microsoft.com/office/drawing/2014/main" val="3139090137"/>
                    </a:ext>
                  </a:extLst>
                </a:gridCol>
                <a:gridCol w="461956">
                  <a:extLst>
                    <a:ext uri="{9D8B030D-6E8A-4147-A177-3AD203B41FA5}">
                      <a16:colId xmlns:a16="http://schemas.microsoft.com/office/drawing/2014/main" val="4042286044"/>
                    </a:ext>
                  </a:extLst>
                </a:gridCol>
                <a:gridCol w="408561">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514617">
                  <a:extLst>
                    <a:ext uri="{9D8B030D-6E8A-4147-A177-3AD203B41FA5}">
                      <a16:colId xmlns:a16="http://schemas.microsoft.com/office/drawing/2014/main" val="1169153400"/>
                    </a:ext>
                  </a:extLst>
                </a:gridCol>
                <a:gridCol w="386597">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91137">
                  <a:extLst>
                    <a:ext uri="{9D8B030D-6E8A-4147-A177-3AD203B41FA5}">
                      <a16:colId xmlns:a16="http://schemas.microsoft.com/office/drawing/2014/main" val="2922393137"/>
                    </a:ext>
                  </a:extLst>
                </a:gridCol>
                <a:gridCol w="366723">
                  <a:extLst>
                    <a:ext uri="{9D8B030D-6E8A-4147-A177-3AD203B41FA5}">
                      <a16:colId xmlns:a16="http://schemas.microsoft.com/office/drawing/2014/main" val="1270090703"/>
                    </a:ext>
                  </a:extLst>
                </a:gridCol>
                <a:gridCol w="324472">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3430724">
                <a:tc>
                  <a:txBody>
                    <a:bodyPr/>
                    <a:lstStyle/>
                    <a:p>
                      <a:pPr algn="just" fontAlgn="auto"/>
                      <a:r>
                        <a:rPr lang="en-US" sz="1600" u="none" strike="noStrike">
                          <a:effectLst/>
                        </a:rPr>
                        <a:t>Behavior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2</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4</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Unknown Offender Code</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Division</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Detention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Loss of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Suspension of Bus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Class Removal</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In-School Suspension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Div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Board</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Div Admin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Sch Board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Educational Agency</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Alt Placement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Aggravating Circumstances Flag</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Student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Staff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 Adult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Other/Unknown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Indeterminate Victims Flag</a:t>
                      </a:r>
                      <a:endParaRPr lang="en-US" sz="1600" b="0" i="0" u="none" strike="noStrike">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526413">
                <a:tc>
                  <a:txBody>
                    <a:bodyPr/>
                    <a:lstStyle/>
                    <a:p>
                      <a:pPr algn="ctr" fontAlgn="b"/>
                      <a:r>
                        <a:rPr lang="en-US" sz="1800" b="1" u="none" strike="noStrike" dirty="0">
                          <a:solidFill>
                            <a:schemeClr val="tx1"/>
                          </a:solidFill>
                          <a:effectLst/>
                        </a:rPr>
                        <a:t>BSC13</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a:solidFill>
                            <a:schemeClr val="tx1"/>
                          </a:solidFill>
                          <a:effectLst/>
                        </a:rPr>
                        <a:t>999</a:t>
                      </a:r>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11</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6</a:t>
                      </a: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456FC"/>
                          </a:solidFill>
                          <a:effectLst/>
                          <a:latin typeface="Calibri" panose="020F0502020204030204" pitchFamily="34" charset="0"/>
                        </a:rPr>
                        <a:t>10</a:t>
                      </a: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N</a:t>
                      </a:r>
                    </a:p>
                  </a:txBody>
                  <a:tcPr marL="3903" marR="3903" marT="3903" marB="0" anchor="b"/>
                </a:tc>
                <a:tc>
                  <a:txBody>
                    <a:bodyPr/>
                    <a:lstStyle/>
                    <a:p>
                      <a:pPr algn="ctr" fontAlgn="b"/>
                      <a:r>
                        <a:rPr lang="en-US" sz="1800" b="1"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u="none" strike="noStrike">
                          <a:solidFill>
                            <a:schemeClr val="tx1"/>
                          </a:solidFill>
                          <a:effectLst/>
                        </a:rPr>
                        <a:t>0</a:t>
                      </a:r>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effectLst/>
                        </a:rPr>
                        <a:t>N</a:t>
                      </a:r>
                      <a:endParaRPr lang="en-US" sz="1800" b="1"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350949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1"/>
            <a:ext cx="12192000" cy="965200"/>
          </a:xfrm>
          <a:solidFill>
            <a:schemeClr val="tx1"/>
          </a:solidFill>
        </p:spPr>
        <p:txBody>
          <a:bodyPr>
            <a:normAutofit fontScale="55000" lnSpcReduction="20000"/>
          </a:bodyPr>
          <a:lstStyle/>
          <a:p>
            <a:pPr algn="ctr"/>
            <a:r>
              <a:rPr lang="en-US" dirty="0">
                <a:solidFill>
                  <a:schemeClr val="bg1"/>
                </a:solidFill>
              </a:rPr>
              <a:t>First Possible Response to Scenario 2</a:t>
            </a:r>
          </a:p>
        </p:txBody>
      </p:sp>
      <p:sp>
        <p:nvSpPr>
          <p:cNvPr id="325" name="Google Shape;325;p40"/>
          <p:cNvSpPr txBox="1">
            <a:spLocks noGrp="1"/>
          </p:cNvSpPr>
          <p:nvPr>
            <p:ph idx="4294967295"/>
          </p:nvPr>
        </p:nvSpPr>
        <p:spPr>
          <a:xfrm>
            <a:off x="87549" y="1008489"/>
            <a:ext cx="11945565" cy="5457567"/>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1800" dirty="0">
                <a:solidFill>
                  <a:srgbClr val="000000"/>
                </a:solidFill>
                <a:effectLst/>
                <a:ea typeface="Times New Roman" panose="02020603050405020304" pitchFamily="18" charset="0"/>
              </a:rPr>
              <a:t>Lee (16 y/o) was overheard talking about bombing the school. Upon further investigation, the administration found plans and diagrams of the building in Lee’s locker outlining a plan to place explosive devices in Lee’s math class. Lee has a long list of discipline referrals ranging from interfering with learning inside and outside the classroom, bullying, fighting, and tobacco possession. Lee is currently failing all classes. </a:t>
            </a:r>
          </a:p>
          <a:p>
            <a:pPr marL="0" indent="0">
              <a:spcBef>
                <a:spcPts val="0"/>
              </a:spcBef>
              <a:buSzPts val="2000"/>
              <a:buNone/>
            </a:pPr>
            <a:r>
              <a:rPr lang="en-US" sz="1800" b="1" dirty="0">
                <a:solidFill>
                  <a:srgbClr val="1456FC"/>
                </a:solidFill>
                <a:effectLst/>
                <a:ea typeface="Calibri" panose="020F0502020204030204" pitchFamily="34" charset="0"/>
                <a:cs typeface="Arial" panose="020B0604020202020204" pitchFamily="34" charset="0"/>
              </a:rPr>
              <a:t>School based admin suspends</a:t>
            </a:r>
            <a:r>
              <a:rPr lang="en-US" sz="1800" dirty="0">
                <a:solidFill>
                  <a:srgbClr val="1456FC"/>
                </a:solidFill>
                <a:effectLst/>
                <a:ea typeface="Calibri" panose="020F0502020204030204" pitchFamily="34" charset="0"/>
                <a:cs typeface="Arial" panose="020B0604020202020204" pitchFamily="34" charset="0"/>
              </a:rPr>
              <a:t>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ffectLst/>
                <a:ea typeface="Calibri" panose="020F0502020204030204" pitchFamily="34" charset="0"/>
                <a:cs typeface="Arial" panose="020B0604020202020204" pitchFamily="34" charset="0"/>
              </a:rPr>
              <a:t>10 days</a:t>
            </a:r>
            <a:r>
              <a:rPr lang="en-US" sz="1800" dirty="0">
                <a:solidFill>
                  <a:srgbClr val="000000"/>
                </a:solidFill>
                <a:effectLst/>
                <a:ea typeface="Calibri" panose="020F0502020204030204" pitchFamily="34" charset="0"/>
                <a:cs typeface="Arial" panose="020B0604020202020204" pitchFamily="34" charset="0"/>
              </a:rPr>
              <a:t>, provides </a:t>
            </a:r>
            <a:r>
              <a:rPr lang="en-US" sz="1800" b="1" dirty="0">
                <a:solidFill>
                  <a:srgbClr val="08B879"/>
                </a:solidFill>
                <a:effectLst/>
                <a:ea typeface="Calibri" panose="020F0502020204030204" pitchFamily="34" charset="0"/>
                <a:cs typeface="Arial" panose="020B0604020202020204" pitchFamily="34" charset="0"/>
              </a:rPr>
              <a:t>graded work</a:t>
            </a:r>
            <a:r>
              <a:rPr lang="en-US" sz="1800" dirty="0">
                <a:solidFill>
                  <a:srgbClr val="000000"/>
                </a:solidFill>
                <a:effectLst/>
                <a:ea typeface="Calibri" panose="020F0502020204030204" pitchFamily="34" charset="0"/>
                <a:cs typeface="Arial" panose="020B0604020202020204" pitchFamily="34" charset="0"/>
              </a:rPr>
              <a:t>, </a:t>
            </a:r>
            <a:r>
              <a:rPr lang="en-US" sz="1800" b="1" dirty="0">
                <a:solidFill>
                  <a:srgbClr val="E438BF"/>
                </a:solidFill>
                <a:effectLst/>
                <a:ea typeface="Calibri" panose="020F0502020204030204" pitchFamily="34" charset="0"/>
                <a:cs typeface="Arial" panose="020B0604020202020204" pitchFamily="34" charset="0"/>
              </a:rPr>
              <a:t>calls parents </a:t>
            </a:r>
            <a:r>
              <a:rPr lang="en-US" sz="1800" dirty="0">
                <a:solidFill>
                  <a:srgbClr val="000000"/>
                </a:solidFill>
                <a:effectLst/>
                <a:ea typeface="Calibri" panose="020F0502020204030204" pitchFamily="34" charset="0"/>
                <a:cs typeface="Arial" panose="020B0604020202020204" pitchFamily="34" charset="0"/>
              </a:rPr>
              <a:t>and refers him to the division level admin and the </a:t>
            </a:r>
            <a:r>
              <a:rPr lang="en-US" sz="1800" b="1" dirty="0">
                <a:solidFill>
                  <a:srgbClr val="E438BF"/>
                </a:solidFill>
                <a:effectLst/>
                <a:ea typeface="Calibri" panose="020F0502020204030204" pitchFamily="34" charset="0"/>
                <a:cs typeface="Arial" panose="020B0604020202020204" pitchFamily="34" charset="0"/>
              </a:rPr>
              <a:t>threat assessment team</a:t>
            </a:r>
            <a:r>
              <a:rPr lang="en-US" sz="1800" dirty="0">
                <a:solidFill>
                  <a:srgbClr val="000000"/>
                </a:solidFill>
                <a:effectLst/>
                <a:ea typeface="Calibri" panose="020F0502020204030204" pitchFamily="34" charset="0"/>
                <a:cs typeface="Arial" panose="020B0604020202020204" pitchFamily="34" charset="0"/>
              </a:rPr>
              <a:t>. The </a:t>
            </a:r>
            <a:r>
              <a:rPr lang="en-US" sz="1800" b="1" dirty="0">
                <a:solidFill>
                  <a:srgbClr val="1456FC"/>
                </a:solidFill>
                <a:effectLst/>
                <a:ea typeface="Calibri" panose="020F0502020204030204" pitchFamily="34" charset="0"/>
                <a:cs typeface="Arial" panose="020B0604020202020204" pitchFamily="34" charset="0"/>
              </a:rPr>
              <a:t>hearing officer </a:t>
            </a:r>
            <a:r>
              <a:rPr lang="en-US" sz="1800" dirty="0">
                <a:solidFill>
                  <a:srgbClr val="1456FC"/>
                </a:solidFill>
                <a:effectLst/>
                <a:ea typeface="Calibri" panose="020F0502020204030204" pitchFamily="34" charset="0"/>
                <a:cs typeface="Arial" panose="020B0604020202020204" pitchFamily="34" charset="0"/>
              </a:rPr>
              <a:t>suspends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ffectLst/>
                <a:ea typeface="Calibri" panose="020F0502020204030204" pitchFamily="34" charset="0"/>
                <a:cs typeface="Arial" panose="020B0604020202020204" pitchFamily="34" charset="0"/>
              </a:rPr>
              <a:t>45 days </a:t>
            </a:r>
            <a:r>
              <a:rPr lang="en-US" sz="1800" dirty="0">
                <a:solidFill>
                  <a:srgbClr val="000000"/>
                </a:solidFill>
                <a:effectLst/>
                <a:ea typeface="Calibri" panose="020F0502020204030204" pitchFamily="34" charset="0"/>
                <a:cs typeface="Arial" panose="020B0604020202020204" pitchFamily="34" charset="0"/>
              </a:rPr>
              <a:t>and places him on </a:t>
            </a:r>
            <a:r>
              <a:rPr lang="en-US" sz="1800" b="1" dirty="0">
                <a:solidFill>
                  <a:srgbClr val="08B879"/>
                </a:solidFill>
                <a:effectLst/>
                <a:ea typeface="Calibri" panose="020F0502020204030204" pitchFamily="34" charset="0"/>
                <a:cs typeface="Arial" panose="020B0604020202020204" pitchFamily="34" charset="0"/>
              </a:rPr>
              <a:t>Home Education </a:t>
            </a:r>
            <a:r>
              <a:rPr lang="en-US" sz="1800" dirty="0">
                <a:solidFill>
                  <a:srgbClr val="000000"/>
                </a:solidFill>
                <a:effectLst/>
                <a:ea typeface="Calibri" panose="020F0502020204030204" pitchFamily="34" charset="0"/>
                <a:cs typeface="Arial" panose="020B0604020202020204" pitchFamily="34" charset="0"/>
              </a:rPr>
              <a:t>pending the outcome of the threat assessment.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t>
            </a:r>
            <a:r>
              <a:rPr lang="en-US" sz="1800" b="1"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aggravating circumstances flag must be Y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because the OSS days are greater than 45. </a:t>
            </a:r>
            <a:r>
              <a:rPr lang="en-US" sz="1800" dirty="0">
                <a:solidFill>
                  <a:srgbClr val="000000"/>
                </a:solidFill>
                <a:effectLst/>
                <a:ea typeface="Calibri" panose="020F0502020204030204" pitchFamily="34" charset="0"/>
                <a:cs typeface="Arial" panose="020B0604020202020204" pitchFamily="34" charset="0"/>
              </a:rPr>
              <a:t>Lee is also referred to the </a:t>
            </a:r>
            <a:r>
              <a:rPr lang="en-US" sz="1800" b="1" dirty="0">
                <a:solidFill>
                  <a:srgbClr val="E438BF"/>
                </a:solidFill>
                <a:effectLst/>
                <a:ea typeface="Calibri" panose="020F0502020204030204" pitchFamily="34" charset="0"/>
                <a:cs typeface="Arial" panose="020B0604020202020204" pitchFamily="34" charset="0"/>
              </a:rPr>
              <a:t>Community Service Board (CSB)</a:t>
            </a:r>
            <a:r>
              <a:rPr lang="en-US" sz="1800" dirty="0">
                <a:solidFill>
                  <a:srgbClr val="000000"/>
                </a:solidFill>
                <a:effectLst/>
                <a:ea typeface="Calibri" panose="020F0502020204030204" pitchFamily="34" charset="0"/>
                <a:cs typeface="Arial" panose="020B0604020202020204" pitchFamily="34" charset="0"/>
              </a:rPr>
              <a:t> for mandatory counseling. </a:t>
            </a:r>
            <a:r>
              <a:rPr lang="en-US" sz="1800" dirty="0">
                <a:solidFill>
                  <a:srgbClr val="000000"/>
                </a:solidFill>
                <a:effectLst/>
                <a:ea typeface="Calibri" panose="020F0502020204030204" pitchFamily="34" charset="0"/>
              </a:rPr>
              <a:t>The threat assessment team found him to be a low risk. </a:t>
            </a:r>
            <a:r>
              <a:rPr lang="en-US" sz="1800" dirty="0">
                <a:solidFill>
                  <a:srgbClr val="000000"/>
                </a:solidFill>
                <a:effectLst/>
                <a:ea typeface="Calibri" panose="020F0502020204030204" pitchFamily="34" charset="0"/>
                <a:cs typeface="Arial" panose="020B0604020202020204" pitchFamily="34" charset="0"/>
              </a:rPr>
              <a:t>Lee was able to return to his regular school after 45 days after a re-entry plan is developed</a:t>
            </a:r>
            <a:endParaRPr lang="en-US" sz="1800" dirty="0">
              <a:solidFill>
                <a:srgbClr val="000000"/>
              </a:solidFill>
              <a:effectLst/>
              <a:ea typeface="Times New Roman" panose="02020603050405020304" pitchFamily="18" charset="0"/>
            </a:endParaRPr>
          </a:p>
          <a:p>
            <a:pPr marL="0" indent="0">
              <a:spcBef>
                <a:spcPts val="0"/>
              </a:spcBef>
              <a:buSzPts val="2000"/>
              <a:buNone/>
            </a:pPr>
            <a:r>
              <a:rPr lang="en-US" sz="2000" dirty="0">
                <a:solidFill>
                  <a:srgbClr val="000000"/>
                </a:solidFill>
                <a:ea typeface="Times New Roman" panose="02020603050405020304" pitchFamily="18" charset="0"/>
              </a:rPr>
              <a:t>  </a:t>
            </a:r>
            <a:endParaRPr lang="en-US" sz="2000" dirty="0">
              <a:effectLst/>
              <a:ea typeface="Times New Roman" panose="02020603050405020304" pitchFamily="18" charset="0"/>
            </a:endParaRP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3296677"/>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1291260204"/>
              </p:ext>
            </p:extLst>
          </p:nvPr>
        </p:nvGraphicFramePr>
        <p:xfrm>
          <a:off x="107004" y="3322320"/>
          <a:ext cx="11926113" cy="3457768"/>
        </p:xfrm>
        <a:graphic>
          <a:graphicData uri="http://schemas.openxmlformats.org/drawingml/2006/table">
            <a:tbl>
              <a:tblPr>
                <a:tableStyleId>{5C22544A-7EE6-4342-B048-85BDC9FD1C3A}</a:tableStyleId>
              </a:tblPr>
              <a:tblGrid>
                <a:gridCol w="817556">
                  <a:extLst>
                    <a:ext uri="{9D8B030D-6E8A-4147-A177-3AD203B41FA5}">
                      <a16:colId xmlns:a16="http://schemas.microsoft.com/office/drawing/2014/main" val="3139090137"/>
                    </a:ext>
                  </a:extLst>
                </a:gridCol>
                <a:gridCol w="335280">
                  <a:extLst>
                    <a:ext uri="{9D8B030D-6E8A-4147-A177-3AD203B41FA5}">
                      <a16:colId xmlns:a16="http://schemas.microsoft.com/office/drawing/2014/main" val="4042286044"/>
                    </a:ext>
                  </a:extLst>
                </a:gridCol>
                <a:gridCol w="413317">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372505">
                  <a:extLst>
                    <a:ext uri="{9D8B030D-6E8A-4147-A177-3AD203B41FA5}">
                      <a16:colId xmlns:a16="http://schemas.microsoft.com/office/drawing/2014/main" val="1169153400"/>
                    </a:ext>
                  </a:extLst>
                </a:gridCol>
                <a:gridCol w="528709">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34941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905225">
                <a:tc>
                  <a:txBody>
                    <a:bodyPr/>
                    <a:lstStyle/>
                    <a:p>
                      <a:pPr algn="just" fontAlgn="auto"/>
                      <a:r>
                        <a:rPr lang="en-US" sz="1600" u="none" strike="noStrike" dirty="0">
                          <a:effectLst/>
                        </a:rPr>
                        <a:t>Behavior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4</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Unknown Offender Code</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Division</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Detention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Loss of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Suspension of Bus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Class Removal</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In-School Suspension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Div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Educational Agency</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Alt Placement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Student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Staff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 Adult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Other/Unknown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Indeterminate Victims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b="1" u="none" strike="noStrike" dirty="0">
                          <a:effectLst/>
                        </a:rPr>
                        <a:t>BESO17</a:t>
                      </a:r>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Calibri" panose="020F0502020204030204" pitchFamily="34" charset="0"/>
                      </a:endParaRPr>
                    </a:p>
                    <a:p>
                      <a:pPr algn="ctr" fontAlgn="b"/>
                      <a:endParaRPr lang="en-US" sz="1800" b="1" i="0" u="none" strike="noStrike" dirty="0">
                        <a:solidFill>
                          <a:schemeClr val="tx1"/>
                        </a:solidFill>
                        <a:effectLst/>
                        <a:latin typeface="Calibri"/>
                      </a:endParaRPr>
                    </a:p>
                  </a:txBody>
                  <a:tcPr marL="3903" marR="3903" marT="3903" marB="0" anchor="b"/>
                </a:tc>
                <a:tc>
                  <a:txBody>
                    <a:bodyPr/>
                    <a:lstStyle/>
                    <a:p>
                      <a:pPr algn="ctr" fontAlgn="b"/>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E438BF"/>
                          </a:solidFill>
                          <a:effectLst/>
                        </a:rPr>
                        <a:t>11</a:t>
                      </a:r>
                      <a:endParaRPr lang="en-US" sz="1800" b="1" i="0" u="none" strike="noStrike" dirty="0">
                        <a:solidFill>
                          <a:srgbClr val="E438BF"/>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08B879"/>
                          </a:solidFill>
                          <a:effectLst/>
                          <a:latin typeface="Calibri"/>
                        </a:rPr>
                        <a:t>6</a:t>
                      </a: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9</a:t>
                      </a: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a:rPr>
                        <a:t>0</a:t>
                      </a:r>
                    </a:p>
                  </a:txBody>
                  <a:tcPr marL="3903" marR="3903" marT="3903" marB="0" anchor="b"/>
                </a:tc>
                <a:tc>
                  <a:txBody>
                    <a:bodyPr/>
                    <a:lstStyle/>
                    <a:p>
                      <a:pPr algn="ctr" fontAlgn="b"/>
                      <a:r>
                        <a:rPr lang="en-US" sz="1800" b="1" i="0" u="none" strike="noStrike" dirty="0">
                          <a:solidFill>
                            <a:srgbClr val="1456FC"/>
                          </a:solidFill>
                          <a:effectLst/>
                          <a:latin typeface="Calibri"/>
                        </a:rPr>
                        <a:t>10</a:t>
                      </a:r>
                    </a:p>
                  </a:txBody>
                  <a:tcPr marL="3903" marR="3903" marT="3903" marB="0" anchor="b"/>
                </a:tc>
                <a:tc>
                  <a:txBody>
                    <a:bodyPr/>
                    <a:lstStyle/>
                    <a:p>
                      <a:pPr algn="ctr" fontAlgn="b"/>
                      <a:r>
                        <a:rPr lang="en-US" sz="1800" b="1" u="none" strike="noStrike" dirty="0">
                          <a:solidFill>
                            <a:srgbClr val="1456FC"/>
                          </a:solidFill>
                          <a:effectLst/>
                        </a:rPr>
                        <a:t>45</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a:rPr>
                        <a:t>0</a:t>
                      </a:r>
                    </a:p>
                  </a:txBody>
                  <a:tcPr marL="3903" marR="3903" marT="3903" marB="0" anchor="b"/>
                </a:tc>
                <a:tc>
                  <a:txBody>
                    <a:bodyPr/>
                    <a:lstStyle/>
                    <a:p>
                      <a:pPr algn="ctr" fontAlgn="b"/>
                      <a:r>
                        <a:rPr lang="en-US" sz="1800" b="1" i="0" u="none" strike="noStrike" dirty="0">
                          <a:solidFill>
                            <a:schemeClr val="tx1"/>
                          </a:solidFill>
                          <a:effectLst/>
                          <a:latin typeface="Calibri"/>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Y</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accent2">
                              <a:lumMod val="75000"/>
                            </a:schemeClr>
                          </a:solidFill>
                          <a:effectLst/>
                          <a:latin typeface="Calibri" panose="020F0502020204030204" pitchFamily="34" charset="0"/>
                        </a:rPr>
                        <a:t>Y</a:t>
                      </a: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229386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1"/>
            <a:ext cx="12192000" cy="965200"/>
          </a:xfrm>
          <a:solidFill>
            <a:schemeClr val="tx1"/>
          </a:solidFill>
        </p:spPr>
        <p:txBody>
          <a:bodyPr>
            <a:normAutofit fontScale="55000" lnSpcReduction="20000"/>
          </a:bodyPr>
          <a:lstStyle/>
          <a:p>
            <a:pPr algn="ctr"/>
            <a:r>
              <a:rPr lang="en-US" dirty="0">
                <a:solidFill>
                  <a:schemeClr val="bg1"/>
                </a:solidFill>
              </a:rPr>
              <a:t>Second Possible Response  to Scenario 2</a:t>
            </a:r>
          </a:p>
        </p:txBody>
      </p:sp>
      <p:sp>
        <p:nvSpPr>
          <p:cNvPr id="325" name="Google Shape;325;p40"/>
          <p:cNvSpPr txBox="1">
            <a:spLocks noGrp="1"/>
          </p:cNvSpPr>
          <p:nvPr>
            <p:ph idx="4294967295"/>
          </p:nvPr>
        </p:nvSpPr>
        <p:spPr>
          <a:xfrm>
            <a:off x="0" y="1008489"/>
            <a:ext cx="12191999" cy="5457567"/>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1800" dirty="0">
                <a:solidFill>
                  <a:srgbClr val="000000"/>
                </a:solidFill>
                <a:effectLst/>
                <a:ea typeface="Times New Roman" panose="02020603050405020304" pitchFamily="18" charset="0"/>
              </a:rPr>
              <a:t>Lee (16 y/o) was overheard talking about bombing the school. Upon further investigation, the administration found plans and diagrams of the building in Lee’s locker outlining a plan to place explosive devices in Lee’s math class. Lee has a long list of discipline referrals ranging from interfering with learning inside and outside the classroom, bullying, fighting, and tobacco possession. Lee is currently failing all classes. </a:t>
            </a:r>
          </a:p>
          <a:p>
            <a:pPr marL="0" indent="0">
              <a:spcBef>
                <a:spcPts val="0"/>
              </a:spcBef>
              <a:buSzPts val="2000"/>
              <a:buNone/>
            </a:pPr>
            <a:r>
              <a:rPr lang="en-US" sz="1800" b="1" dirty="0">
                <a:solidFill>
                  <a:srgbClr val="1456FC"/>
                </a:solidFill>
                <a:effectLst/>
                <a:ea typeface="Calibri" panose="020F0502020204030204" pitchFamily="34" charset="0"/>
                <a:cs typeface="Arial" panose="020B0604020202020204" pitchFamily="34" charset="0"/>
              </a:rPr>
              <a:t>School based admin suspends</a:t>
            </a:r>
            <a:r>
              <a:rPr lang="en-US" sz="1800" dirty="0">
                <a:solidFill>
                  <a:srgbClr val="1456FC"/>
                </a:solidFill>
                <a:effectLst/>
                <a:ea typeface="Calibri" panose="020F0502020204030204" pitchFamily="34" charset="0"/>
                <a:cs typeface="Arial" panose="020B0604020202020204" pitchFamily="34" charset="0"/>
              </a:rPr>
              <a:t>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ffectLst/>
                <a:ea typeface="Calibri" panose="020F0502020204030204" pitchFamily="34" charset="0"/>
                <a:cs typeface="Arial" panose="020B0604020202020204" pitchFamily="34" charset="0"/>
              </a:rPr>
              <a:t>10 days</a:t>
            </a:r>
            <a:r>
              <a:rPr lang="en-US" sz="1800" dirty="0">
                <a:solidFill>
                  <a:srgbClr val="1456FC"/>
                </a:solidFill>
                <a:effectLst/>
                <a:ea typeface="Calibri" panose="020F0502020204030204" pitchFamily="34" charset="0"/>
                <a:cs typeface="Arial" panose="020B0604020202020204" pitchFamily="34" charset="0"/>
              </a:rPr>
              <a:t>, </a:t>
            </a:r>
            <a:r>
              <a:rPr lang="en-US" sz="1800" dirty="0">
                <a:solidFill>
                  <a:srgbClr val="000000"/>
                </a:solidFill>
                <a:effectLst/>
                <a:ea typeface="Calibri" panose="020F0502020204030204" pitchFamily="34" charset="0"/>
                <a:cs typeface="Arial" panose="020B0604020202020204" pitchFamily="34" charset="0"/>
              </a:rPr>
              <a:t>provides</a:t>
            </a:r>
            <a:r>
              <a:rPr lang="en-US" sz="1800" b="1" dirty="0">
                <a:solidFill>
                  <a:srgbClr val="08B879"/>
                </a:solidFill>
                <a:effectLst/>
                <a:ea typeface="Calibri" panose="020F0502020204030204" pitchFamily="34" charset="0"/>
                <a:cs typeface="Arial" panose="020B0604020202020204" pitchFamily="34" charset="0"/>
              </a:rPr>
              <a:t> graded work</a:t>
            </a:r>
            <a:r>
              <a:rPr lang="en-US" sz="1800" dirty="0">
                <a:solidFill>
                  <a:srgbClr val="000000"/>
                </a:solidFill>
                <a:effectLst/>
                <a:ea typeface="Calibri" panose="020F0502020204030204" pitchFamily="34" charset="0"/>
                <a:cs typeface="Arial" panose="020B0604020202020204" pitchFamily="34" charset="0"/>
              </a:rPr>
              <a:t>, </a:t>
            </a:r>
            <a:r>
              <a:rPr lang="en-US" sz="1800" b="1" dirty="0">
                <a:solidFill>
                  <a:srgbClr val="E438BF"/>
                </a:solidFill>
                <a:effectLst/>
                <a:ea typeface="Calibri" panose="020F0502020204030204" pitchFamily="34" charset="0"/>
                <a:cs typeface="Arial" panose="020B0604020202020204" pitchFamily="34" charset="0"/>
              </a:rPr>
              <a:t>calls parents </a:t>
            </a:r>
            <a:r>
              <a:rPr lang="en-US" sz="1800" dirty="0">
                <a:solidFill>
                  <a:srgbClr val="000000"/>
                </a:solidFill>
                <a:effectLst/>
                <a:ea typeface="Calibri" panose="020F0502020204030204" pitchFamily="34" charset="0"/>
                <a:cs typeface="Arial" panose="020B0604020202020204" pitchFamily="34" charset="0"/>
              </a:rPr>
              <a:t>and refers him to the division level admin and the </a:t>
            </a:r>
            <a:r>
              <a:rPr lang="en-US" sz="1800" b="1" dirty="0">
                <a:solidFill>
                  <a:srgbClr val="E438BF"/>
                </a:solidFill>
                <a:effectLst/>
                <a:ea typeface="Calibri" panose="020F0502020204030204" pitchFamily="34" charset="0"/>
                <a:cs typeface="Arial" panose="020B0604020202020204" pitchFamily="34" charset="0"/>
              </a:rPr>
              <a:t>threat assessment team</a:t>
            </a:r>
            <a:r>
              <a:rPr lang="en-US" sz="1800" dirty="0">
                <a:solidFill>
                  <a:srgbClr val="000000"/>
                </a:solidFill>
                <a:effectLst/>
                <a:ea typeface="Calibri" panose="020F0502020204030204" pitchFamily="34" charset="0"/>
                <a:cs typeface="Arial" panose="020B060402020202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threat assessment team found him to be a low risk. 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hearing officer </a:t>
            </a:r>
            <a:r>
              <a:rPr lang="en-US" sz="1800"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suspends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Lee for the remainder of the school year, which is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65 days and places him at the division alternative school</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 </a:t>
            </a:r>
            <a:r>
              <a:rPr lang="en-US" sz="18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aggravating circumstances flag must be Y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because the OSS and ALT Placement days are greater than 45.  Lee is also referred to the </a:t>
            </a:r>
            <a:r>
              <a:rPr lang="en-US" sz="1800" b="1" kern="100" dirty="0">
                <a:solidFill>
                  <a:srgbClr val="E438BF"/>
                </a:solidFill>
                <a:effectLst/>
                <a:latin typeface="Calibri" panose="020F0502020204030204" pitchFamily="34" charset="0"/>
                <a:ea typeface="Calibri" panose="020F0502020204030204" pitchFamily="34" charset="0"/>
                <a:cs typeface="Arial" panose="020B0604020202020204" pitchFamily="34" charset="0"/>
              </a:rPr>
              <a:t>CSB</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for mandatory counseling. Lee was able to return to his regular school for the next school year after a re-entry plan was developed. </a:t>
            </a:r>
          </a:p>
          <a:p>
            <a:pPr marL="0" indent="0">
              <a:spcBef>
                <a:spcPts val="0"/>
              </a:spcBef>
              <a:buSzPts val="2000"/>
              <a:buNone/>
            </a:pPr>
            <a:endPar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indent="0">
              <a:spcBef>
                <a:spcPts val="0"/>
              </a:spcBef>
              <a:buSzPts val="2000"/>
              <a:buNone/>
            </a:pPr>
            <a:r>
              <a:rPr lang="en-US" sz="2000" dirty="0">
                <a:solidFill>
                  <a:srgbClr val="000000"/>
                </a:solidFill>
                <a:ea typeface="Times New Roman" panose="02020603050405020304" pitchFamily="18" charset="0"/>
              </a:rPr>
              <a:t>  </a:t>
            </a:r>
            <a:endParaRPr lang="en-US" sz="2000" dirty="0">
              <a:effectLst/>
              <a:ea typeface="Times New Roman" panose="02020603050405020304" pitchFamily="18" charset="0"/>
            </a:endParaRP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3358321"/>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3502059357"/>
              </p:ext>
            </p:extLst>
          </p:nvPr>
        </p:nvGraphicFramePr>
        <p:xfrm>
          <a:off x="107004" y="3429000"/>
          <a:ext cx="11926113" cy="3429000"/>
        </p:xfrm>
        <a:graphic>
          <a:graphicData uri="http://schemas.openxmlformats.org/drawingml/2006/table">
            <a:tbl>
              <a:tblPr>
                <a:tableStyleId>{5C22544A-7EE6-4342-B048-85BDC9FD1C3A}</a:tableStyleId>
              </a:tblPr>
              <a:tblGrid>
                <a:gridCol w="817556">
                  <a:extLst>
                    <a:ext uri="{9D8B030D-6E8A-4147-A177-3AD203B41FA5}">
                      <a16:colId xmlns:a16="http://schemas.microsoft.com/office/drawing/2014/main" val="3139090137"/>
                    </a:ext>
                  </a:extLst>
                </a:gridCol>
                <a:gridCol w="335280">
                  <a:extLst>
                    <a:ext uri="{9D8B030D-6E8A-4147-A177-3AD203B41FA5}">
                      <a16:colId xmlns:a16="http://schemas.microsoft.com/office/drawing/2014/main" val="4042286044"/>
                    </a:ext>
                  </a:extLst>
                </a:gridCol>
                <a:gridCol w="413317">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372505">
                  <a:extLst>
                    <a:ext uri="{9D8B030D-6E8A-4147-A177-3AD203B41FA5}">
                      <a16:colId xmlns:a16="http://schemas.microsoft.com/office/drawing/2014/main" val="1169153400"/>
                    </a:ext>
                  </a:extLst>
                </a:gridCol>
                <a:gridCol w="528709">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34941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845724">
                <a:tc>
                  <a:txBody>
                    <a:bodyPr/>
                    <a:lstStyle/>
                    <a:p>
                      <a:pPr algn="just" fontAlgn="auto"/>
                      <a:r>
                        <a:rPr lang="en-US" sz="1600" u="none" strike="noStrike" dirty="0">
                          <a:effectLst/>
                        </a:rPr>
                        <a:t>Behavior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4</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Unknown Offender Code</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Division</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Detention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Loss of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Suspension of Bus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Class Removal</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In-School Suspension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Div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Educational Agency</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Alt Placement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Student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Staff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 Adult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Other/Unknown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Indeterminate Victims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583276">
                <a:tc>
                  <a:txBody>
                    <a:bodyPr/>
                    <a:lstStyle/>
                    <a:p>
                      <a:pPr algn="ctr" fontAlgn="b"/>
                      <a:r>
                        <a:rPr lang="en-US" sz="1800" b="1" u="none" strike="noStrike" dirty="0">
                          <a:solidFill>
                            <a:srgbClr val="1A4480"/>
                          </a:solidFill>
                          <a:effectLst/>
                        </a:rPr>
                        <a:t>BESO17</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1A4480"/>
                        </a:solidFill>
                        <a:effectLst/>
                        <a:latin typeface="Calibri" panose="020F0502020204030204" pitchFamily="34" charset="0"/>
                      </a:endParaRPr>
                    </a:p>
                    <a:p>
                      <a:pPr algn="ctr" fontAlgn="b"/>
                      <a:endParaRPr lang="en-US" sz="1800" b="1" i="0" u="none" strike="noStrike" dirty="0">
                        <a:solidFill>
                          <a:srgbClr val="1A4480"/>
                        </a:solidFill>
                        <a:effectLst/>
                        <a:latin typeface="Calibri"/>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E438BF"/>
                          </a:solidFill>
                          <a:effectLst/>
                        </a:rPr>
                        <a:t>11</a:t>
                      </a:r>
                      <a:endParaRPr lang="en-US" sz="1800" b="1" i="0" u="none" strike="noStrike" dirty="0">
                        <a:solidFill>
                          <a:srgbClr val="E438BF"/>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08B879"/>
                          </a:solidFill>
                          <a:effectLst/>
                          <a:latin typeface="Calibri"/>
                        </a:rPr>
                        <a:t>6</a:t>
                      </a:r>
                    </a:p>
                  </a:txBody>
                  <a:tcPr marL="3903" marR="3903" marT="3903" marB="0" anchor="b"/>
                </a:tc>
                <a:tc>
                  <a:txBody>
                    <a:bodyPr/>
                    <a:lstStyle/>
                    <a:p>
                      <a:pPr algn="ctr" fontAlgn="b"/>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rgbClr val="1456FC"/>
                          </a:solidFill>
                          <a:effectLst/>
                          <a:latin typeface="Calibri"/>
                        </a:rPr>
                        <a:t>10</a:t>
                      </a: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456FC"/>
                          </a:solidFill>
                          <a:effectLst/>
                        </a:rPr>
                        <a:t>65</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99</a:t>
                      </a:r>
                    </a:p>
                  </a:txBody>
                  <a:tcPr marL="3903" marR="3903" marT="3903" marB="0" anchor="b"/>
                </a:tc>
                <a:tc>
                  <a:txBody>
                    <a:bodyPr/>
                    <a:lstStyle/>
                    <a:p>
                      <a:pPr algn="ctr" fontAlgn="b"/>
                      <a:r>
                        <a:rPr lang="en-US" sz="1800" b="1" i="0" u="none" strike="noStrike" dirty="0">
                          <a:solidFill>
                            <a:srgbClr val="1A4480"/>
                          </a:solidFill>
                          <a:effectLst/>
                          <a:latin typeface="Calibri"/>
                        </a:rPr>
                        <a:t>300</a:t>
                      </a:r>
                    </a:p>
                  </a:txBody>
                  <a:tcPr marL="3903" marR="3903" marT="3903" marB="0" anchor="b"/>
                </a:tc>
                <a:tc>
                  <a:txBody>
                    <a:bodyPr/>
                    <a:lstStyle/>
                    <a:p>
                      <a:pPr algn="ctr" fontAlgn="b"/>
                      <a:r>
                        <a:rPr lang="en-US" sz="1800" b="1" i="0" u="none" strike="noStrike" dirty="0">
                          <a:solidFill>
                            <a:schemeClr val="accent2">
                              <a:lumMod val="75000"/>
                            </a:schemeClr>
                          </a:solidFill>
                          <a:effectLst/>
                          <a:latin typeface="Calibri" panose="020F0502020204030204" pitchFamily="34" charset="0"/>
                        </a:rPr>
                        <a:t>Y</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Y</a:t>
                      </a: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346663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1"/>
            <a:ext cx="12192000" cy="965200"/>
          </a:xfrm>
          <a:solidFill>
            <a:schemeClr val="tx1"/>
          </a:solidFill>
        </p:spPr>
        <p:txBody>
          <a:bodyPr>
            <a:normAutofit fontScale="55000" lnSpcReduction="20000"/>
          </a:bodyPr>
          <a:lstStyle/>
          <a:p>
            <a:pPr algn="ctr"/>
            <a:r>
              <a:rPr lang="en-US" dirty="0">
                <a:solidFill>
                  <a:schemeClr val="bg1"/>
                </a:solidFill>
              </a:rPr>
              <a:t>Third Possible Response  to Scenario 2</a:t>
            </a:r>
          </a:p>
        </p:txBody>
      </p:sp>
      <p:sp>
        <p:nvSpPr>
          <p:cNvPr id="325" name="Google Shape;325;p40"/>
          <p:cNvSpPr txBox="1">
            <a:spLocks noGrp="1"/>
          </p:cNvSpPr>
          <p:nvPr>
            <p:ph idx="4294967295"/>
          </p:nvPr>
        </p:nvSpPr>
        <p:spPr>
          <a:xfrm>
            <a:off x="87549" y="1008489"/>
            <a:ext cx="11945565" cy="5457567"/>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1800" b="1" dirty="0">
                <a:solidFill>
                  <a:srgbClr val="1456FC"/>
                </a:solidFill>
                <a:effectLst/>
                <a:ea typeface="Calibri" panose="020F0502020204030204" pitchFamily="34" charset="0"/>
                <a:cs typeface="Arial" panose="020B0604020202020204" pitchFamily="34" charset="0"/>
              </a:rPr>
              <a:t>School based admin </a:t>
            </a:r>
            <a:r>
              <a:rPr lang="en-US" sz="1800" dirty="0">
                <a:solidFill>
                  <a:srgbClr val="1456FC"/>
                </a:solidFill>
                <a:effectLst/>
                <a:ea typeface="Calibri" panose="020F0502020204030204" pitchFamily="34" charset="0"/>
                <a:cs typeface="Arial" panose="020B0604020202020204" pitchFamily="34" charset="0"/>
              </a:rPr>
              <a:t>suspends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a typeface="Calibri" panose="020F0502020204030204" pitchFamily="34" charset="0"/>
                <a:cs typeface="Arial" panose="020B0604020202020204" pitchFamily="34" charset="0"/>
              </a:rPr>
              <a:t>5</a:t>
            </a:r>
            <a:r>
              <a:rPr lang="en-US" sz="1800" b="1" dirty="0">
                <a:solidFill>
                  <a:srgbClr val="1456FC"/>
                </a:solidFill>
                <a:effectLst/>
                <a:ea typeface="Calibri" panose="020F0502020204030204" pitchFamily="34" charset="0"/>
                <a:cs typeface="Arial" panose="020B0604020202020204" pitchFamily="34" charset="0"/>
              </a:rPr>
              <a:t> day</a:t>
            </a:r>
            <a:r>
              <a:rPr lang="en-US" sz="1800" dirty="0">
                <a:solidFill>
                  <a:srgbClr val="000000"/>
                </a:solidFill>
                <a:effectLst/>
                <a:ea typeface="Calibri" panose="020F0502020204030204" pitchFamily="34" charset="0"/>
                <a:cs typeface="Arial" panose="020B0604020202020204" pitchFamily="34" charset="0"/>
              </a:rPr>
              <a:t>, provides </a:t>
            </a:r>
            <a:r>
              <a:rPr lang="en-US" sz="1800" b="1" dirty="0">
                <a:solidFill>
                  <a:srgbClr val="08B879"/>
                </a:solidFill>
                <a:effectLst/>
                <a:ea typeface="Calibri" panose="020F0502020204030204" pitchFamily="34" charset="0"/>
                <a:cs typeface="Arial" panose="020B0604020202020204" pitchFamily="34" charset="0"/>
              </a:rPr>
              <a:t>graded work</a:t>
            </a:r>
            <a:r>
              <a:rPr lang="en-US" sz="1800" dirty="0">
                <a:solidFill>
                  <a:srgbClr val="000000"/>
                </a:solidFill>
                <a:effectLst/>
                <a:ea typeface="Calibri" panose="020F0502020204030204" pitchFamily="34" charset="0"/>
                <a:cs typeface="Arial" panose="020B0604020202020204" pitchFamily="34" charset="0"/>
              </a:rPr>
              <a:t>, </a:t>
            </a:r>
            <a:r>
              <a:rPr lang="en-US" sz="1800" b="1" dirty="0">
                <a:solidFill>
                  <a:srgbClr val="E438BF"/>
                </a:solidFill>
                <a:effectLst/>
                <a:ea typeface="Calibri" panose="020F0502020204030204" pitchFamily="34" charset="0"/>
                <a:cs typeface="Arial" panose="020B0604020202020204" pitchFamily="34" charset="0"/>
              </a:rPr>
              <a:t>calls parents </a:t>
            </a:r>
            <a:r>
              <a:rPr lang="en-US" sz="1800" dirty="0">
                <a:solidFill>
                  <a:srgbClr val="000000"/>
                </a:solidFill>
                <a:effectLst/>
                <a:ea typeface="Calibri" panose="020F0502020204030204" pitchFamily="34" charset="0"/>
                <a:cs typeface="Arial" panose="020B0604020202020204" pitchFamily="34" charset="0"/>
              </a:rPr>
              <a:t>and refers him to the division level admin and the </a:t>
            </a:r>
            <a:r>
              <a:rPr lang="en-US" sz="1800" b="1" dirty="0">
                <a:solidFill>
                  <a:srgbClr val="E438BF"/>
                </a:solidFill>
                <a:effectLst/>
                <a:ea typeface="Calibri" panose="020F0502020204030204" pitchFamily="34" charset="0"/>
                <a:cs typeface="Arial" panose="020B0604020202020204" pitchFamily="34" charset="0"/>
              </a:rPr>
              <a:t>threat assessment team</a:t>
            </a:r>
            <a:r>
              <a:rPr lang="en-US" sz="1800" dirty="0">
                <a:solidFill>
                  <a:srgbClr val="000000"/>
                </a:solidFill>
                <a:effectLst/>
                <a:ea typeface="Calibri" panose="020F0502020204030204" pitchFamily="34" charset="0"/>
                <a:cs typeface="Arial" panose="020B060402020202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hearing officer extends Lee’s suspension for an additional 15 days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assigns him to </a:t>
            </a:r>
            <a:r>
              <a:rPr lang="en-US" sz="1800" b="1" kern="100" dirty="0">
                <a:solidFill>
                  <a:srgbClr val="08B879"/>
                </a:solidFill>
                <a:effectLst/>
                <a:latin typeface="Calibri" panose="020F0502020204030204" pitchFamily="34" charset="0"/>
                <a:ea typeface="Calibri" panose="020F0502020204030204" pitchFamily="34" charset="0"/>
                <a:cs typeface="Arial" panose="020B0604020202020204" pitchFamily="34" charset="0"/>
              </a:rPr>
              <a:t>virtual learning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pending the outcome of the threat assessment. The threat assessment finds that Lee is a substantial risk to the school community. The Hearing Officer refers him to the School Board for expulsion. 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school board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votes to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expel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Lee for</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 365 days</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provides an alternative placement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the regional alternative school as long as Lee attends weekly counseling sessions with the CSB counselor.  The </a:t>
            </a:r>
            <a:r>
              <a:rPr lang="en-US" sz="1800" b="1"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aggravating circumstances flag must be Y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because the OSS and ALT Placement days are greater than 45.  Another Threat Assessment will be done before Lee returns to school. Lee will apply to reenter school near the end of the 365 days.</a:t>
            </a:r>
          </a:p>
          <a:p>
            <a:pPr marL="0" indent="0">
              <a:spcBef>
                <a:spcPts val="0"/>
              </a:spcBef>
              <a:buSzPts val="2000"/>
              <a:buNone/>
            </a:pPr>
            <a:endParaRPr sz="2400" dirty="0">
              <a:solidFill>
                <a:srgbClr val="000000"/>
              </a:solidFill>
            </a:endParaRPr>
          </a:p>
        </p:txBody>
      </p:sp>
      <p:cxnSp>
        <p:nvCxnSpPr>
          <p:cNvPr id="326" name="Google Shape;326;p40"/>
          <p:cNvCxnSpPr/>
          <p:nvPr/>
        </p:nvCxnSpPr>
        <p:spPr>
          <a:xfrm flipV="1">
            <a:off x="0" y="3214485"/>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2996904318"/>
              </p:ext>
            </p:extLst>
          </p:nvPr>
        </p:nvGraphicFramePr>
        <p:xfrm>
          <a:off x="82193" y="3322320"/>
          <a:ext cx="11950924" cy="3457768"/>
        </p:xfrm>
        <a:graphic>
          <a:graphicData uri="http://schemas.openxmlformats.org/drawingml/2006/table">
            <a:tbl>
              <a:tblPr>
                <a:tableStyleId>{5C22544A-7EE6-4342-B048-85BDC9FD1C3A}</a:tableStyleId>
              </a:tblPr>
              <a:tblGrid>
                <a:gridCol w="842367">
                  <a:extLst>
                    <a:ext uri="{9D8B030D-6E8A-4147-A177-3AD203B41FA5}">
                      <a16:colId xmlns:a16="http://schemas.microsoft.com/office/drawing/2014/main" val="3139090137"/>
                    </a:ext>
                  </a:extLst>
                </a:gridCol>
                <a:gridCol w="335280">
                  <a:extLst>
                    <a:ext uri="{9D8B030D-6E8A-4147-A177-3AD203B41FA5}">
                      <a16:colId xmlns:a16="http://schemas.microsoft.com/office/drawing/2014/main" val="4042286044"/>
                    </a:ext>
                  </a:extLst>
                </a:gridCol>
                <a:gridCol w="413317">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372505">
                  <a:extLst>
                    <a:ext uri="{9D8B030D-6E8A-4147-A177-3AD203B41FA5}">
                      <a16:colId xmlns:a16="http://schemas.microsoft.com/office/drawing/2014/main" val="1169153400"/>
                    </a:ext>
                  </a:extLst>
                </a:gridCol>
                <a:gridCol w="528709">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328548">
                  <a:extLst>
                    <a:ext uri="{9D8B030D-6E8A-4147-A177-3AD203B41FA5}">
                      <a16:colId xmlns:a16="http://schemas.microsoft.com/office/drawing/2014/main" val="187319094"/>
                    </a:ext>
                  </a:extLst>
                </a:gridCol>
                <a:gridCol w="328773">
                  <a:extLst>
                    <a:ext uri="{9D8B030D-6E8A-4147-A177-3AD203B41FA5}">
                      <a16:colId xmlns:a16="http://schemas.microsoft.com/office/drawing/2014/main" val="2922393137"/>
                    </a:ext>
                  </a:extLst>
                </a:gridCol>
                <a:gridCol w="45969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905225">
                <a:tc>
                  <a:txBody>
                    <a:bodyPr/>
                    <a:lstStyle/>
                    <a:p>
                      <a:pPr algn="just" fontAlgn="auto"/>
                      <a:r>
                        <a:rPr lang="en-US" sz="1600" u="none" strike="noStrike" dirty="0">
                          <a:effectLst/>
                        </a:rPr>
                        <a:t>Behavior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4</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Unknown Offender Code</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Division</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Detention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Loss of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Suspension of Bus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Class Removal</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In-School Suspension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Div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Educational Agency</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Alt Placement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Student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Staff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 Adult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Other/Unknown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Indeterminate Victims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b="1" u="none" strike="noStrike" dirty="0">
                          <a:solidFill>
                            <a:srgbClr val="1A4480"/>
                          </a:solidFill>
                          <a:effectLst/>
                        </a:rPr>
                        <a:t>BESO17</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1A4480"/>
                        </a:solidFill>
                        <a:effectLst/>
                        <a:latin typeface="Calibri" panose="020F0502020204030204" pitchFamily="34" charset="0"/>
                      </a:endParaRPr>
                    </a:p>
                    <a:p>
                      <a:pPr algn="ctr" fontAlgn="b"/>
                      <a:endParaRPr lang="en-US" sz="1800" b="1" i="0" u="none" strike="noStrike" dirty="0">
                        <a:solidFill>
                          <a:srgbClr val="1A4480"/>
                        </a:solidFill>
                        <a:effectLst/>
                        <a:latin typeface="Calibri"/>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E438BF"/>
                          </a:solidFill>
                          <a:effectLst/>
                        </a:rPr>
                        <a:t>11</a:t>
                      </a:r>
                      <a:endParaRPr lang="en-US" sz="1800" b="1" i="0" u="none" strike="noStrike" dirty="0">
                        <a:solidFill>
                          <a:srgbClr val="E438BF"/>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08B879"/>
                          </a:solidFill>
                          <a:effectLst/>
                          <a:latin typeface="Calibri"/>
                        </a:rPr>
                        <a:t>6</a:t>
                      </a: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3</a:t>
                      </a: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rgbClr val="1456FC"/>
                          </a:solidFill>
                          <a:effectLst/>
                          <a:latin typeface="Calibri"/>
                        </a:rPr>
                        <a:t>5</a:t>
                      </a:r>
                    </a:p>
                  </a:txBody>
                  <a:tcPr marL="3903" marR="3903" marT="3903" marB="0" anchor="b"/>
                </a:tc>
                <a:tc>
                  <a:txBody>
                    <a:bodyPr/>
                    <a:lstStyle/>
                    <a:p>
                      <a:pPr algn="ctr" fontAlgn="b"/>
                      <a:r>
                        <a:rPr lang="en-US" sz="1800" b="1" u="none" strike="noStrike" dirty="0">
                          <a:solidFill>
                            <a:srgbClr val="1456FC"/>
                          </a:solidFill>
                          <a:effectLst/>
                        </a:rPr>
                        <a:t>15</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456FC"/>
                          </a:solidFill>
                          <a:effectLst/>
                        </a:rPr>
                        <a:t>365</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291</a:t>
                      </a:r>
                    </a:p>
                  </a:txBody>
                  <a:tcPr marL="3903" marR="3903" marT="3903" marB="0" anchor="b"/>
                </a:tc>
                <a:tc>
                  <a:txBody>
                    <a:bodyPr/>
                    <a:lstStyle/>
                    <a:p>
                      <a:pPr algn="ctr" fontAlgn="b"/>
                      <a:r>
                        <a:rPr lang="en-US" sz="1800" b="1" i="0" u="none" strike="noStrike" dirty="0">
                          <a:solidFill>
                            <a:srgbClr val="1A4480"/>
                          </a:solidFill>
                          <a:effectLst/>
                          <a:latin typeface="Calibri"/>
                        </a:rPr>
                        <a:t>488</a:t>
                      </a:r>
                    </a:p>
                  </a:txBody>
                  <a:tcPr marL="3903" marR="3903" marT="3903" marB="0" anchor="b"/>
                </a:tc>
                <a:tc>
                  <a:txBody>
                    <a:bodyPr/>
                    <a:lstStyle/>
                    <a:p>
                      <a:pPr algn="ctr" fontAlgn="b"/>
                      <a:r>
                        <a:rPr lang="en-US" sz="1800" b="1" i="0" u="none" strike="noStrike" dirty="0">
                          <a:solidFill>
                            <a:schemeClr val="accent2">
                              <a:lumMod val="75000"/>
                            </a:schemeClr>
                          </a:solidFill>
                          <a:effectLst/>
                          <a:latin typeface="Calibri" panose="020F0502020204030204" pitchFamily="34" charset="0"/>
                        </a:rPr>
                        <a:t>Y</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Y</a:t>
                      </a: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376674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1"/>
            <a:ext cx="12192000" cy="965200"/>
          </a:xfrm>
          <a:solidFill>
            <a:schemeClr val="tx1"/>
          </a:solidFill>
        </p:spPr>
        <p:txBody>
          <a:bodyPr>
            <a:normAutofit fontScale="55000" lnSpcReduction="20000"/>
          </a:bodyPr>
          <a:lstStyle/>
          <a:p>
            <a:pPr algn="ctr"/>
            <a:r>
              <a:rPr lang="en-US" dirty="0">
                <a:solidFill>
                  <a:schemeClr val="bg1"/>
                </a:solidFill>
              </a:rPr>
              <a:t>Fourth Possible Response  to Scenario 2</a:t>
            </a:r>
          </a:p>
        </p:txBody>
      </p:sp>
      <p:sp>
        <p:nvSpPr>
          <p:cNvPr id="325" name="Google Shape;325;p40"/>
          <p:cNvSpPr txBox="1">
            <a:spLocks noGrp="1"/>
          </p:cNvSpPr>
          <p:nvPr>
            <p:ph idx="4294967295"/>
          </p:nvPr>
        </p:nvSpPr>
        <p:spPr>
          <a:xfrm>
            <a:off x="87549" y="1008489"/>
            <a:ext cx="11945565" cy="5457567"/>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1800" b="1" dirty="0">
                <a:solidFill>
                  <a:srgbClr val="1456FC"/>
                </a:solidFill>
                <a:effectLst/>
                <a:ea typeface="Calibri" panose="020F0502020204030204" pitchFamily="34" charset="0"/>
                <a:cs typeface="Arial" panose="020B0604020202020204" pitchFamily="34" charset="0"/>
              </a:rPr>
              <a:t>School based admin </a:t>
            </a:r>
            <a:r>
              <a:rPr lang="en-US" sz="1800" dirty="0">
                <a:solidFill>
                  <a:srgbClr val="1456FC"/>
                </a:solidFill>
                <a:effectLst/>
                <a:ea typeface="Calibri" panose="020F0502020204030204" pitchFamily="34" charset="0"/>
                <a:cs typeface="Arial" panose="020B0604020202020204" pitchFamily="34" charset="0"/>
              </a:rPr>
              <a:t>suspends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ffectLst/>
                <a:ea typeface="Calibri" panose="020F0502020204030204" pitchFamily="34" charset="0"/>
                <a:cs typeface="Arial" panose="020B0604020202020204" pitchFamily="34" charset="0"/>
              </a:rPr>
              <a:t>10 days</a:t>
            </a:r>
            <a:r>
              <a:rPr lang="en-US" sz="1800" dirty="0">
                <a:solidFill>
                  <a:srgbClr val="1456FC"/>
                </a:solidFill>
                <a:effectLst/>
                <a:ea typeface="Calibri" panose="020F0502020204030204" pitchFamily="34" charset="0"/>
                <a:cs typeface="Arial" panose="020B0604020202020204" pitchFamily="34" charset="0"/>
              </a:rPr>
              <a:t>, </a:t>
            </a:r>
            <a:r>
              <a:rPr lang="en-US" sz="1800" dirty="0">
                <a:solidFill>
                  <a:srgbClr val="000000"/>
                </a:solidFill>
                <a:effectLst/>
                <a:ea typeface="Calibri" panose="020F0502020204030204" pitchFamily="34" charset="0"/>
                <a:cs typeface="Arial" panose="020B0604020202020204" pitchFamily="34" charset="0"/>
              </a:rPr>
              <a:t>provides </a:t>
            </a:r>
            <a:r>
              <a:rPr lang="en-US" sz="1800" b="1" dirty="0">
                <a:solidFill>
                  <a:srgbClr val="08B879"/>
                </a:solidFill>
                <a:effectLst/>
                <a:ea typeface="Calibri" panose="020F0502020204030204" pitchFamily="34" charset="0"/>
                <a:cs typeface="Arial" panose="020B0604020202020204" pitchFamily="34" charset="0"/>
              </a:rPr>
              <a:t>graded work</a:t>
            </a:r>
            <a:r>
              <a:rPr lang="en-US" sz="1800" dirty="0">
                <a:solidFill>
                  <a:srgbClr val="000000"/>
                </a:solidFill>
                <a:effectLst/>
                <a:ea typeface="Calibri" panose="020F0502020204030204" pitchFamily="34" charset="0"/>
                <a:cs typeface="Arial" panose="020B0604020202020204" pitchFamily="34" charset="0"/>
              </a:rPr>
              <a:t>, </a:t>
            </a:r>
            <a:r>
              <a:rPr lang="en-US" sz="1800" b="1" dirty="0">
                <a:solidFill>
                  <a:srgbClr val="E438BF"/>
                </a:solidFill>
                <a:effectLst/>
                <a:ea typeface="Calibri" panose="020F0502020204030204" pitchFamily="34" charset="0"/>
                <a:cs typeface="Arial" panose="020B0604020202020204" pitchFamily="34" charset="0"/>
              </a:rPr>
              <a:t>calls parents </a:t>
            </a:r>
            <a:r>
              <a:rPr lang="en-US" sz="1800" dirty="0">
                <a:solidFill>
                  <a:srgbClr val="000000"/>
                </a:solidFill>
                <a:effectLst/>
                <a:ea typeface="Calibri" panose="020F0502020204030204" pitchFamily="34" charset="0"/>
                <a:cs typeface="Arial" panose="020B0604020202020204" pitchFamily="34" charset="0"/>
              </a:rPr>
              <a:t>and refers him to the division level admin and the </a:t>
            </a:r>
            <a:r>
              <a:rPr lang="en-US" sz="1800" b="1" dirty="0">
                <a:solidFill>
                  <a:srgbClr val="E438BF"/>
                </a:solidFill>
                <a:effectLst/>
                <a:ea typeface="Calibri" panose="020F0502020204030204" pitchFamily="34" charset="0"/>
                <a:cs typeface="Arial" panose="020B0604020202020204" pitchFamily="34" charset="0"/>
              </a:rPr>
              <a:t>threat assessment team</a:t>
            </a:r>
            <a:r>
              <a:rPr lang="en-US" sz="1800" dirty="0">
                <a:solidFill>
                  <a:srgbClr val="000000"/>
                </a:solidFill>
                <a:effectLst/>
                <a:ea typeface="Calibri" panose="020F0502020204030204" pitchFamily="34" charset="0"/>
                <a:cs typeface="Arial" panose="020B060402020202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hearing officer extends Lee’s suspension for an additional 10 days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assigns him to </a:t>
            </a:r>
            <a:r>
              <a:rPr lang="en-US" sz="1800" b="1" kern="100" dirty="0">
                <a:solidFill>
                  <a:srgbClr val="08B879"/>
                </a:solidFill>
                <a:effectLst/>
                <a:latin typeface="Calibri" panose="020F0502020204030204" pitchFamily="34" charset="0"/>
                <a:ea typeface="Calibri" panose="020F0502020204030204" pitchFamily="34" charset="0"/>
                <a:cs typeface="Arial" panose="020B0604020202020204" pitchFamily="34" charset="0"/>
              </a:rPr>
              <a:t>virtual learning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pending the outcome of the threat assessment. The threat assessment finds that Lee is a substantial risk to the school community. The Hearing Officer refers him to the School Board for consideration for expulsion. 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school board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votes to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suspend</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Lee for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200 days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to continue the </a:t>
            </a:r>
            <a:r>
              <a:rPr lang="en-US" sz="1800" b="1" kern="100" dirty="0">
                <a:solidFill>
                  <a:srgbClr val="08B879"/>
                </a:solidFill>
                <a:effectLst/>
                <a:latin typeface="Calibri" panose="020F0502020204030204" pitchFamily="34" charset="0"/>
                <a:ea typeface="Calibri" panose="020F0502020204030204" pitchFamily="34" charset="0"/>
                <a:cs typeface="Arial" panose="020B0604020202020204" pitchFamily="34" charset="0"/>
              </a:rPr>
              <a:t>virtual learning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option as long as Lee meets weekly with the </a:t>
            </a:r>
            <a:r>
              <a:rPr lang="en-US" sz="1800" b="1" kern="100" dirty="0">
                <a:solidFill>
                  <a:srgbClr val="E438BF"/>
                </a:solidFill>
                <a:effectLst/>
                <a:latin typeface="Calibri" panose="020F0502020204030204" pitchFamily="34" charset="0"/>
                <a:ea typeface="Calibri" panose="020F0502020204030204" pitchFamily="34" charset="0"/>
                <a:cs typeface="Arial" panose="020B0604020202020204" pitchFamily="34" charset="0"/>
              </a:rPr>
              <a:t>Community Service Board (CSB) counselor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as directed by the school board. The </a:t>
            </a:r>
            <a:r>
              <a:rPr lang="en-US" sz="1800" b="1"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aggravating circumstances flag must be Y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because the OSS days are greater than 45. Another Threat Assessment will be done before Lee returns to school. </a:t>
            </a:r>
          </a:p>
          <a:p>
            <a:pPr marL="0" indent="0">
              <a:spcBef>
                <a:spcPts val="0"/>
              </a:spcBef>
              <a:buSzPts val="2000"/>
              <a:buNone/>
            </a:pPr>
            <a:r>
              <a:rPr lang="en-US" sz="2000" dirty="0">
                <a:solidFill>
                  <a:srgbClr val="000000"/>
                </a:solidFill>
                <a:ea typeface="Times New Roman" panose="02020603050405020304" pitchFamily="18" charset="0"/>
              </a:rPr>
              <a:t>  </a:t>
            </a:r>
            <a:endParaRPr lang="en-US" sz="2000" dirty="0">
              <a:effectLst/>
              <a:ea typeface="Times New Roman" panose="02020603050405020304" pitchFamily="18" charset="0"/>
            </a:endParaRP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3152841"/>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3112679691"/>
              </p:ext>
            </p:extLst>
          </p:nvPr>
        </p:nvGraphicFramePr>
        <p:xfrm>
          <a:off x="107004" y="3301771"/>
          <a:ext cx="11926113" cy="3457768"/>
        </p:xfrm>
        <a:graphic>
          <a:graphicData uri="http://schemas.openxmlformats.org/drawingml/2006/table">
            <a:tbl>
              <a:tblPr>
                <a:tableStyleId>{5C22544A-7EE6-4342-B048-85BDC9FD1C3A}</a:tableStyleId>
              </a:tblPr>
              <a:tblGrid>
                <a:gridCol w="817556">
                  <a:extLst>
                    <a:ext uri="{9D8B030D-6E8A-4147-A177-3AD203B41FA5}">
                      <a16:colId xmlns:a16="http://schemas.microsoft.com/office/drawing/2014/main" val="3139090137"/>
                    </a:ext>
                  </a:extLst>
                </a:gridCol>
                <a:gridCol w="335280">
                  <a:extLst>
                    <a:ext uri="{9D8B030D-6E8A-4147-A177-3AD203B41FA5}">
                      <a16:colId xmlns:a16="http://schemas.microsoft.com/office/drawing/2014/main" val="4042286044"/>
                    </a:ext>
                  </a:extLst>
                </a:gridCol>
                <a:gridCol w="413317">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372505">
                  <a:extLst>
                    <a:ext uri="{9D8B030D-6E8A-4147-A177-3AD203B41FA5}">
                      <a16:colId xmlns:a16="http://schemas.microsoft.com/office/drawing/2014/main" val="1169153400"/>
                    </a:ext>
                  </a:extLst>
                </a:gridCol>
                <a:gridCol w="528709">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88234">
                  <a:extLst>
                    <a:ext uri="{9D8B030D-6E8A-4147-A177-3AD203B41FA5}">
                      <a16:colId xmlns:a16="http://schemas.microsoft.com/office/drawing/2014/main" val="2406626347"/>
                    </a:ext>
                  </a:extLst>
                </a:gridCol>
                <a:gridCol w="38233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34941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905225">
                <a:tc>
                  <a:txBody>
                    <a:bodyPr/>
                    <a:lstStyle/>
                    <a:p>
                      <a:pPr algn="just" fontAlgn="auto"/>
                      <a:r>
                        <a:rPr lang="en-US" sz="1600" u="none" strike="noStrike" dirty="0">
                          <a:effectLst/>
                        </a:rPr>
                        <a:t>Behavior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4</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Unknown Offender Code</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Division</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Detention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Loss of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Suspension of Bus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Class Removal</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In-School Suspension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Div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Educational Agency</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Alt Placement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Student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Staff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 Adult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Other/Unknown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Indeterminate Victims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b="1" u="none" strike="noStrike" dirty="0">
                          <a:solidFill>
                            <a:srgbClr val="1A4480"/>
                          </a:solidFill>
                          <a:effectLst/>
                        </a:rPr>
                        <a:t>BESO17</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1A4480"/>
                        </a:solidFill>
                        <a:effectLst/>
                        <a:latin typeface="Calibri" panose="020F0502020204030204" pitchFamily="34" charset="0"/>
                      </a:endParaRPr>
                    </a:p>
                    <a:p>
                      <a:pPr algn="ctr" fontAlgn="b"/>
                      <a:endParaRPr lang="en-US" sz="1800" b="1" i="0" u="none" strike="noStrike" dirty="0">
                        <a:solidFill>
                          <a:srgbClr val="1A4480"/>
                        </a:solidFill>
                        <a:effectLst/>
                        <a:latin typeface="Calibri"/>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399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E438BF"/>
                          </a:solidFill>
                          <a:effectLst/>
                        </a:rPr>
                        <a:t>11</a:t>
                      </a:r>
                      <a:endParaRPr lang="en-US" sz="1800" b="1" i="0" u="none" strike="noStrike" dirty="0">
                        <a:solidFill>
                          <a:srgbClr val="E438BF"/>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08B879"/>
                          </a:solidFill>
                          <a:effectLst/>
                          <a:latin typeface="Calibri"/>
                        </a:rPr>
                        <a:t>6</a:t>
                      </a: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3</a:t>
                      </a: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rgbClr val="1456FC"/>
                          </a:solidFill>
                          <a:effectLst/>
                          <a:latin typeface="Calibri"/>
                        </a:rPr>
                        <a:t>10</a:t>
                      </a:r>
                    </a:p>
                  </a:txBody>
                  <a:tcPr marL="3903" marR="3903" marT="3903" marB="0" anchor="b"/>
                </a:tc>
                <a:tc>
                  <a:txBody>
                    <a:bodyPr/>
                    <a:lstStyle/>
                    <a:p>
                      <a:pPr algn="ctr" fontAlgn="b"/>
                      <a:r>
                        <a:rPr lang="en-US" sz="1800" b="1" u="none" strike="noStrike" dirty="0">
                          <a:solidFill>
                            <a:srgbClr val="1456FC"/>
                          </a:solidFill>
                          <a:effectLst/>
                        </a:rPr>
                        <a:t>10</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456FC"/>
                          </a:solidFill>
                          <a:effectLst/>
                        </a:rPr>
                        <a:t>200</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chemeClr val="accent2">
                              <a:lumMod val="75000"/>
                            </a:schemeClr>
                          </a:solidFill>
                          <a:effectLst/>
                          <a:latin typeface="Calibri" panose="020F0502020204030204" pitchFamily="34" charset="0"/>
                        </a:rPr>
                        <a:t>Y</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Y</a:t>
                      </a: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2356344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1850" y="1709738"/>
            <a:ext cx="10363019" cy="2852737"/>
          </a:xfrm>
        </p:spPr>
        <p:txBody>
          <a:bodyPr>
            <a:normAutofit/>
          </a:bodyPr>
          <a:lstStyle/>
          <a:p>
            <a:r>
              <a:rPr lang="en-US" dirty="0"/>
              <a:t>Resources </a:t>
            </a:r>
          </a:p>
        </p:txBody>
      </p:sp>
      <p:sp>
        <p:nvSpPr>
          <p:cNvPr id="3" name="Text Placeholder 2">
            <a:extLst>
              <a:ext uri="{FF2B5EF4-FFF2-40B4-BE49-F238E27FC236}">
                <a16:creationId xmlns:a16="http://schemas.microsoft.com/office/drawing/2014/main" id="{923C92EA-016D-AF76-BA92-26C706A86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25</a:t>
            </a:fld>
            <a:endParaRPr lang="en-US"/>
          </a:p>
        </p:txBody>
      </p:sp>
    </p:spTree>
    <p:extLst>
      <p:ext uri="{BB962C8B-B14F-4D97-AF65-F5344CB8AC3E}">
        <p14:creationId xmlns:p14="http://schemas.microsoft.com/office/powerpoint/2010/main" val="2612582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6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
        <p:nvSpPr>
          <p:cNvPr id="487" name="Google Shape;487;p6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1000"/>
              </a:spcBef>
              <a:spcAft>
                <a:spcPts val="0"/>
              </a:spcAft>
              <a:buClr>
                <a:schemeClr val="dk1"/>
              </a:buClr>
              <a:buSzPct val="69498"/>
              <a:buNone/>
            </a:pPr>
            <a:r>
              <a:rPr lang="en-US" sz="4000">
                <a:solidFill>
                  <a:srgbClr val="000000"/>
                </a:solidFill>
              </a:rPr>
              <a:t>Contact your local SSWS Account or back-up Account Manager if you need assistance with the following:</a:t>
            </a:r>
            <a:endParaRPr lang="en-US" sz="3200">
              <a:solidFill>
                <a:srgbClr val="000000"/>
              </a:solidFill>
            </a:endParaRPr>
          </a:p>
          <a:p>
            <a:pPr marL="628650" indent="-514350">
              <a:buClr>
                <a:schemeClr val="dk1"/>
              </a:buClr>
              <a:buSzPct val="69498"/>
              <a:buFont typeface="Arial" panose="020B0604020202020204" pitchFamily="34" charset="0"/>
              <a:buAutoNum type="arabicPeriod"/>
            </a:pPr>
            <a:r>
              <a:rPr lang="en-US" sz="3200">
                <a:solidFill>
                  <a:srgbClr val="000000"/>
                </a:solidFill>
              </a:rPr>
              <a:t>Assigning the SBAR application contact in ERA</a:t>
            </a:r>
          </a:p>
          <a:p>
            <a:pPr marL="1085850" lvl="1" indent="-514350">
              <a:buClr>
                <a:schemeClr val="dk1"/>
              </a:buClr>
              <a:buSzPct val="69498"/>
              <a:buFont typeface="+mj-lt"/>
              <a:buAutoNum type="alphaLcParenR"/>
            </a:pPr>
            <a:r>
              <a:rPr lang="en-US" sz="2800">
                <a:solidFill>
                  <a:srgbClr val="000000"/>
                </a:solidFill>
              </a:rPr>
              <a:t>This is critical for VDOE to contact the correct person with important updates regarding SBAR</a:t>
            </a:r>
          </a:p>
          <a:p>
            <a:pPr marL="628650" lvl="0" indent="-514350" algn="l" rtl="0">
              <a:lnSpc>
                <a:spcPct val="90000"/>
              </a:lnSpc>
              <a:spcBef>
                <a:spcPts val="1000"/>
              </a:spcBef>
              <a:spcAft>
                <a:spcPts val="0"/>
              </a:spcAft>
              <a:buClr>
                <a:schemeClr val="dk1"/>
              </a:buClr>
              <a:buSzPct val="69498"/>
              <a:buAutoNum type="arabicPeriod"/>
            </a:pPr>
            <a:r>
              <a:rPr lang="en-US" sz="3200">
                <a:solidFill>
                  <a:srgbClr val="000000"/>
                </a:solidFill>
              </a:rPr>
              <a:t>Determining rights and privileges to the SBAR application </a:t>
            </a:r>
          </a:p>
          <a:p>
            <a:pPr marL="1085850" lvl="1" indent="-514350">
              <a:spcBef>
                <a:spcPts val="1000"/>
              </a:spcBef>
              <a:buClr>
                <a:schemeClr val="dk1"/>
              </a:buClr>
              <a:buSzPct val="69498"/>
              <a:buFont typeface="+mj-lt"/>
              <a:buAutoNum type="alphaLcParenR"/>
            </a:pPr>
            <a:r>
              <a:rPr lang="en-US" sz="2800">
                <a:solidFill>
                  <a:srgbClr val="000000"/>
                </a:solidFill>
              </a:rPr>
              <a:t>This includes setting up the SBAR collection manager, local approvers, and rights to submit the data or access reports</a:t>
            </a:r>
          </a:p>
          <a:p>
            <a:pPr marL="628650" lvl="0" indent="-514350" algn="l" rtl="0">
              <a:lnSpc>
                <a:spcPct val="90000"/>
              </a:lnSpc>
              <a:spcBef>
                <a:spcPts val="1000"/>
              </a:spcBef>
              <a:spcAft>
                <a:spcPts val="0"/>
              </a:spcAft>
              <a:buClr>
                <a:schemeClr val="dk1"/>
              </a:buClr>
              <a:buSzPct val="69498"/>
              <a:buAutoNum type="arabicPeriod"/>
            </a:pPr>
            <a:r>
              <a:rPr lang="en-US" sz="3200">
                <a:solidFill>
                  <a:srgbClr val="000000"/>
                </a:solidFill>
              </a:rPr>
              <a:t>Establishing Superintendent Data Collection Approval (SDCA) account for Superintendent or Director</a:t>
            </a:r>
            <a:endParaRPr sz="3200">
              <a:solidFill>
                <a:srgbClr val="000000"/>
              </a:solidFill>
            </a:endParaRPr>
          </a:p>
          <a:p>
            <a:pPr marL="914400" lvl="1" indent="-228600" algn="l" rtl="0">
              <a:lnSpc>
                <a:spcPct val="90000"/>
              </a:lnSpc>
              <a:spcBef>
                <a:spcPts val="500"/>
              </a:spcBef>
              <a:spcAft>
                <a:spcPts val="0"/>
              </a:spcAft>
              <a:buSzPct val="81081"/>
              <a:buNone/>
            </a:pPr>
            <a:endParaRPr/>
          </a:p>
          <a:p>
            <a:pPr marL="914400" lvl="1" indent="-228600" algn="l" rtl="0">
              <a:lnSpc>
                <a:spcPct val="90000"/>
              </a:lnSpc>
              <a:spcBef>
                <a:spcPts val="500"/>
              </a:spcBef>
              <a:spcAft>
                <a:spcPts val="0"/>
              </a:spcAft>
              <a:buSzPct val="81081"/>
              <a:buNone/>
            </a:pPr>
            <a:endParaRPr/>
          </a:p>
          <a:p>
            <a:pPr marL="457200" lvl="0" indent="-228600" algn="l" rtl="0">
              <a:lnSpc>
                <a:spcPct val="90000"/>
              </a:lnSpc>
              <a:spcBef>
                <a:spcPts val="1000"/>
              </a:spcBef>
              <a:spcAft>
                <a:spcPts val="0"/>
              </a:spcAft>
              <a:buClr>
                <a:schemeClr val="dk1"/>
              </a:buClr>
              <a:buSzPct val="69498"/>
              <a:buNone/>
            </a:pPr>
            <a:endParaRPr/>
          </a:p>
          <a:p>
            <a:pPr marL="457200" lvl="0" indent="-228600" algn="l" rtl="0">
              <a:lnSpc>
                <a:spcPct val="90000"/>
              </a:lnSpc>
              <a:spcBef>
                <a:spcPts val="1000"/>
              </a:spcBef>
              <a:spcAft>
                <a:spcPts val="0"/>
              </a:spcAft>
              <a:buClr>
                <a:schemeClr val="dk1"/>
              </a:buClr>
              <a:buSzPct val="69498"/>
              <a:buNone/>
            </a:pPr>
            <a:endParaRPr/>
          </a:p>
        </p:txBody>
      </p:sp>
      <p:sp>
        <p:nvSpPr>
          <p:cNvPr id="2" name="Text Placeholder 1"/>
          <p:cNvSpPr>
            <a:spLocks noGrp="1"/>
          </p:cNvSpPr>
          <p:nvPr>
            <p:ph type="body" sz="quarter" idx="13"/>
          </p:nvPr>
        </p:nvSpPr>
        <p:spPr/>
        <p:txBody>
          <a:bodyPr>
            <a:normAutofit/>
          </a:bodyPr>
          <a:lstStyle/>
          <a:p>
            <a:r>
              <a:rPr lang="en-US"/>
              <a:t>SBAR Application Support</a:t>
            </a:r>
          </a:p>
        </p:txBody>
      </p:sp>
    </p:spTree>
    <p:extLst>
      <p:ext uri="{BB962C8B-B14F-4D97-AF65-F5344CB8AC3E}">
        <p14:creationId xmlns:p14="http://schemas.microsoft.com/office/powerpoint/2010/main" val="738746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4"/>
          <p:cNvSpPr txBox="1">
            <a:spLocks noGrp="1"/>
          </p:cNvSpPr>
          <p:nvPr>
            <p:ph idx="1"/>
          </p:nvPr>
        </p:nvSpPr>
        <p:spPr>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indent="0">
              <a:buNone/>
            </a:pPr>
            <a:r>
              <a:rPr lang="en-US" sz="2400" b="1" dirty="0">
                <a:solidFill>
                  <a:srgbClr val="0F150D"/>
                </a:solidFill>
              </a:rPr>
              <a:t>Student Behavior and Administrative Response Collection </a:t>
            </a:r>
            <a:endParaRPr lang="en-US" sz="2400" b="1" dirty="0"/>
          </a:p>
          <a:p>
            <a:pPr marL="0" lvl="0" indent="0" algn="l">
              <a:lnSpc>
                <a:spcPct val="90000"/>
              </a:lnSpc>
              <a:spcBef>
                <a:spcPts val="1000"/>
              </a:spcBef>
              <a:spcAft>
                <a:spcPts val="0"/>
              </a:spcAft>
              <a:buNone/>
            </a:pPr>
            <a:r>
              <a:rPr lang="en-US" sz="2000" dirty="0">
                <a:solidFill>
                  <a:srgbClr val="1A4480"/>
                </a:solidFill>
                <a:ea typeface="+mn-lt"/>
                <a:cs typeface="+mn-lt"/>
                <a:hlinkClick r:id="rId3"/>
              </a:rPr>
              <a:t>https://www.doe.virginia.gov/data-policy-funding/data-reports/data-collection/student-behavior-and-administrative-response-collection - </a:t>
            </a:r>
            <a:endParaRPr lang="en-US" sz="2000" dirty="0">
              <a:solidFill>
                <a:srgbClr val="1A4480"/>
              </a:solidFill>
              <a:ea typeface="+mn-lt"/>
              <a:cs typeface="+mn-lt"/>
            </a:endParaRPr>
          </a:p>
          <a:p>
            <a:pPr marL="0" lvl="0" indent="0" algn="l">
              <a:lnSpc>
                <a:spcPct val="90000"/>
              </a:lnSpc>
              <a:spcBef>
                <a:spcPts val="1000"/>
              </a:spcBef>
              <a:spcAft>
                <a:spcPts val="0"/>
              </a:spcAft>
              <a:buSzPts val="1800"/>
              <a:buNone/>
            </a:pPr>
            <a:endParaRPr lang="en-US" sz="2353" dirty="0">
              <a:cs typeface="Calibri"/>
            </a:endParaRPr>
          </a:p>
          <a:p>
            <a:pPr marL="0" lvl="0" indent="0" algn="l" rtl="0">
              <a:lnSpc>
                <a:spcPct val="90000"/>
              </a:lnSpc>
              <a:spcBef>
                <a:spcPts val="1000"/>
              </a:spcBef>
              <a:spcAft>
                <a:spcPts val="0"/>
              </a:spcAft>
              <a:buSzPts val="1800"/>
              <a:buNone/>
            </a:pPr>
            <a:r>
              <a:rPr lang="en-US" sz="2353" dirty="0">
                <a:solidFill>
                  <a:srgbClr val="0F150D"/>
                </a:solidFill>
              </a:rPr>
              <a:t>Patricia Mealy, Education Data Specialist, Office of Data Services</a:t>
            </a:r>
            <a:endParaRPr dirty="0"/>
          </a:p>
          <a:p>
            <a:pPr marL="0" lvl="0" indent="0" algn="l" rtl="0">
              <a:lnSpc>
                <a:spcPct val="90000"/>
              </a:lnSpc>
              <a:spcBef>
                <a:spcPts val="1000"/>
              </a:spcBef>
              <a:spcAft>
                <a:spcPts val="0"/>
              </a:spcAft>
              <a:buSzPts val="1800"/>
              <a:buNone/>
            </a:pPr>
            <a:r>
              <a:rPr lang="en-US" sz="2353" dirty="0"/>
              <a:t>Email: </a:t>
            </a:r>
            <a:r>
              <a:rPr lang="en-US" sz="2353" u="sng" dirty="0">
                <a:solidFill>
                  <a:schemeClr val="hlink"/>
                </a:solidFill>
                <a:hlinkClick r:id="rId4"/>
              </a:rPr>
              <a:t>patricia.mealy@doe.virginia.gov</a:t>
            </a:r>
            <a:r>
              <a:rPr lang="en-US" sz="2353" dirty="0"/>
              <a:t> or</a:t>
            </a:r>
            <a:endParaRPr dirty="0"/>
          </a:p>
          <a:p>
            <a:pPr marL="0" lvl="0" indent="0" algn="l" rtl="0">
              <a:lnSpc>
                <a:spcPct val="90000"/>
              </a:lnSpc>
              <a:spcBef>
                <a:spcPts val="1000"/>
              </a:spcBef>
              <a:spcAft>
                <a:spcPts val="0"/>
              </a:spcAft>
              <a:buSzPts val="1800"/>
              <a:buNone/>
            </a:pPr>
            <a:r>
              <a:rPr lang="en-US" sz="2353" dirty="0"/>
              <a:t>            </a:t>
            </a:r>
            <a:r>
              <a:rPr lang="en-US" sz="2353" u="sng" dirty="0">
                <a:solidFill>
                  <a:schemeClr val="hlink"/>
                </a:solidFill>
                <a:hlinkClick r:id="rId5"/>
              </a:rPr>
              <a:t>resultshelp@doe.virginia.gov</a:t>
            </a:r>
            <a:r>
              <a:rPr lang="en-US" sz="2353" dirty="0"/>
              <a:t> </a:t>
            </a:r>
            <a:endParaRPr dirty="0"/>
          </a:p>
          <a:p>
            <a:pPr marL="0" lvl="0" indent="0" algn="l" rtl="0">
              <a:lnSpc>
                <a:spcPct val="90000"/>
              </a:lnSpc>
              <a:spcBef>
                <a:spcPts val="1000"/>
              </a:spcBef>
              <a:spcAft>
                <a:spcPts val="0"/>
              </a:spcAft>
              <a:buSzPts val="1800"/>
              <a:buNone/>
            </a:pPr>
            <a:endParaRPr sz="2353" dirty="0"/>
          </a:p>
          <a:p>
            <a:pPr marL="0" lvl="0" indent="0" algn="l" rtl="0">
              <a:lnSpc>
                <a:spcPct val="90000"/>
              </a:lnSpc>
              <a:spcBef>
                <a:spcPts val="1000"/>
              </a:spcBef>
              <a:spcAft>
                <a:spcPts val="0"/>
              </a:spcAft>
              <a:buSzPts val="1800"/>
              <a:buNone/>
            </a:pPr>
            <a:r>
              <a:rPr lang="en-US" sz="2353" dirty="0">
                <a:solidFill>
                  <a:srgbClr val="0F150D"/>
                </a:solidFill>
              </a:rPr>
              <a:t>Rebecca Kahila, School Safety and Discipline Specialist, Office of Student Services</a:t>
            </a:r>
            <a:endParaRPr dirty="0"/>
          </a:p>
          <a:p>
            <a:pPr marL="0" lvl="0" indent="0" algn="l" rtl="0">
              <a:lnSpc>
                <a:spcPct val="90000"/>
              </a:lnSpc>
              <a:spcBef>
                <a:spcPts val="1000"/>
              </a:spcBef>
              <a:spcAft>
                <a:spcPts val="0"/>
              </a:spcAft>
              <a:buSzPts val="1800"/>
              <a:buNone/>
            </a:pPr>
            <a:r>
              <a:rPr lang="en-US" sz="2353" dirty="0"/>
              <a:t>Email: </a:t>
            </a:r>
            <a:r>
              <a:rPr lang="en-US" sz="2350" u="sng" dirty="0">
                <a:solidFill>
                  <a:srgbClr val="0070C0"/>
                </a:solidFill>
              </a:rPr>
              <a:t>rebecca.kahila@doe.virginia.gov</a:t>
            </a:r>
            <a:r>
              <a:rPr lang="en-US" sz="2353" u="sng" dirty="0">
                <a:solidFill>
                  <a:srgbClr val="0070C0"/>
                </a:solidFill>
              </a:rPr>
              <a:t> </a:t>
            </a:r>
            <a:endParaRPr dirty="0">
              <a:solidFill>
                <a:srgbClr val="0070C0"/>
              </a:solidFill>
            </a:endParaRPr>
          </a:p>
        </p:txBody>
      </p:sp>
      <p:sp>
        <p:nvSpPr>
          <p:cNvPr id="2" name="Text Placeholder 1"/>
          <p:cNvSpPr>
            <a:spLocks noGrp="1"/>
          </p:cNvSpPr>
          <p:nvPr>
            <p:ph type="body" sz="quarter" idx="13"/>
          </p:nvPr>
        </p:nvSpPr>
        <p:spPr/>
        <p:txBody>
          <a:bodyPr/>
          <a:lstStyle/>
          <a:p>
            <a:pPr algn="ctr"/>
            <a:r>
              <a:rPr lang="en-US"/>
              <a:t>VDOE Contacts</a:t>
            </a:r>
          </a:p>
        </p:txBody>
      </p:sp>
    </p:spTree>
    <p:extLst>
      <p:ext uri="{BB962C8B-B14F-4D97-AF65-F5344CB8AC3E}">
        <p14:creationId xmlns:p14="http://schemas.microsoft.com/office/powerpoint/2010/main" val="1818412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65"/>
          <p:cNvSpPr txBox="1">
            <a:spLocks noGrp="1"/>
          </p:cNvSpPr>
          <p:nvPr>
            <p:ph type="ctrTitle"/>
          </p:nvPr>
        </p:nvSpPr>
        <p:spPr>
          <a:prstGeom prst="rect">
            <a:avLst/>
          </a:prstGeom>
          <a:solidFill>
            <a:schemeClr val="lt1">
              <a:alpha val="61568"/>
            </a:schemeClr>
          </a:solidFill>
          <a:ln w="79375" cap="rnd" cmpd="sng">
            <a:solidFill>
              <a:schemeClr val="tx1">
                <a:lumMod val="60000"/>
                <a:lumOff val="40000"/>
                <a:alpha val="77647"/>
              </a:schemeClr>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6000"/>
              <a:buFont typeface="Trebuchet MS"/>
              <a:buNone/>
            </a:pPr>
            <a:r>
              <a:rPr lang="en-US"/>
              <a:t>Thank You </a:t>
            </a:r>
            <a:endParaRPr/>
          </a:p>
        </p:txBody>
      </p:sp>
      <p:sp>
        <p:nvSpPr>
          <p:cNvPr id="501" name="Google Shape;501;p6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367282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242" name="Google Shape;242;p31"/>
          <p:cNvSpPr txBox="1">
            <a:spLocks noGrp="1"/>
          </p:cNvSpPr>
          <p:nvPr>
            <p:ph idx="1"/>
          </p:nvPr>
        </p:nvSpPr>
        <p:spPr>
          <a:prstGeom prst="rect">
            <a:avLst/>
          </a:prstGeom>
          <a:noFill/>
          <a:ln>
            <a:noFill/>
          </a:ln>
        </p:spPr>
        <p:txBody>
          <a:bodyPr spcFirstLastPara="1" wrap="square" lIns="91425" tIns="45700" rIns="91425" bIns="45700" anchor="t" anchorCtr="0">
            <a:normAutofit fontScale="70000" lnSpcReduction="20000"/>
          </a:bodyPr>
          <a:lstStyle/>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Data Collection Overview</a:t>
            </a:r>
            <a:endParaRPr sz="4554" dirty="0">
              <a:solidFill>
                <a:schemeClr val="dk1"/>
              </a:solidFill>
            </a:endParaRPr>
          </a:p>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Current SBAR Model</a:t>
            </a:r>
          </a:p>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Recent Updates</a:t>
            </a:r>
            <a:endParaRPr sz="3825" dirty="0"/>
          </a:p>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EOY Updates</a:t>
            </a:r>
          </a:p>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SBAR Scenarios</a:t>
            </a:r>
          </a:p>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Resources</a:t>
            </a:r>
          </a:p>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Questions</a:t>
            </a:r>
            <a:endParaRPr sz="4554" dirty="0">
              <a:solidFill>
                <a:schemeClr val="dk1"/>
              </a:solidFill>
            </a:endParaRPr>
          </a:p>
          <a:p>
            <a:pPr marL="457200" lvl="0" indent="-228600" algn="l" rtl="0">
              <a:lnSpc>
                <a:spcPct val="90000"/>
              </a:lnSpc>
              <a:spcBef>
                <a:spcPts val="1000"/>
              </a:spcBef>
              <a:spcAft>
                <a:spcPts val="0"/>
              </a:spcAft>
              <a:buClr>
                <a:schemeClr val="dk1"/>
              </a:buClr>
              <a:buSzPct val="91836"/>
              <a:buNone/>
            </a:pPr>
            <a:endParaRPr dirty="0"/>
          </a:p>
        </p:txBody>
      </p:sp>
      <p:sp>
        <p:nvSpPr>
          <p:cNvPr id="2" name="Text Placeholder 1"/>
          <p:cNvSpPr>
            <a:spLocks noGrp="1"/>
          </p:cNvSpPr>
          <p:nvPr>
            <p:ph type="body" sz="quarter" idx="13"/>
          </p:nvPr>
        </p:nvSpPr>
        <p:spPr/>
        <p:txBody>
          <a:bodyPr/>
          <a:lstStyle/>
          <a:p>
            <a:r>
              <a:rPr lang="en-US"/>
              <a:t>AGENDA</a:t>
            </a:r>
          </a:p>
        </p:txBody>
      </p:sp>
      <p:sp>
        <p:nvSpPr>
          <p:cNvPr id="241" name="Google Shape;241;p31"/>
          <p:cNvSpPr txBox="1">
            <a:spLocks noGrp="1"/>
          </p:cNvSpPr>
          <p:nvPr>
            <p:ph type="title" idx="4294967295"/>
          </p:nvPr>
        </p:nvSpPr>
        <p:spPr>
          <a:xfrm>
            <a:off x="0" y="114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1800"/>
              <a:buNone/>
            </a:pPr>
            <a:r>
              <a:rPr lang="en-US"/>
              <a:t>A</a:t>
            </a:r>
            <a:endParaRPr/>
          </a:p>
        </p:txBody>
      </p:sp>
    </p:spTree>
    <p:extLst>
      <p:ext uri="{BB962C8B-B14F-4D97-AF65-F5344CB8AC3E}">
        <p14:creationId xmlns:p14="http://schemas.microsoft.com/office/powerpoint/2010/main" val="119226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49" name="Google Shape;249;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accent1"/>
              </a:buClr>
              <a:buSzPts val="2800"/>
              <a:buChar char="•"/>
            </a:pPr>
            <a:r>
              <a:rPr lang="en-US" sz="2400">
                <a:solidFill>
                  <a:srgbClr val="000000"/>
                </a:solidFill>
              </a:rPr>
              <a:t>Required by the </a:t>
            </a:r>
            <a:r>
              <a:rPr lang="en-US" sz="2400" i="1">
                <a:solidFill>
                  <a:srgbClr val="000000"/>
                </a:solidFill>
              </a:rPr>
              <a:t>Code of Virginia</a:t>
            </a:r>
            <a:r>
              <a:rPr lang="en-US" sz="2400">
                <a:solidFill>
                  <a:srgbClr val="000000"/>
                </a:solidFill>
              </a:rPr>
              <a:t> (§22.1-279.3:1) and used to satisfy federal assurances for ESSA, the </a:t>
            </a:r>
            <a:r>
              <a:rPr lang="en-US" sz="2400" i="1">
                <a:solidFill>
                  <a:srgbClr val="000000"/>
                </a:solidFill>
              </a:rPr>
              <a:t>Gun-Free Schools Act of 1994, </a:t>
            </a:r>
            <a:r>
              <a:rPr lang="en-US" sz="2400">
                <a:solidFill>
                  <a:srgbClr val="000000"/>
                </a:solidFill>
              </a:rPr>
              <a:t>and</a:t>
            </a:r>
            <a:r>
              <a:rPr lang="en-US" sz="2400" i="1">
                <a:solidFill>
                  <a:srgbClr val="000000"/>
                </a:solidFill>
              </a:rPr>
              <a:t> </a:t>
            </a:r>
            <a:r>
              <a:rPr lang="en-US" sz="2400">
                <a:solidFill>
                  <a:srgbClr val="000000"/>
                </a:solidFill>
              </a:rPr>
              <a:t>the </a:t>
            </a:r>
            <a:r>
              <a:rPr lang="en-US" sz="2400" i="1">
                <a:solidFill>
                  <a:srgbClr val="000000"/>
                </a:solidFill>
              </a:rPr>
              <a:t>Individuals with Disabilities Education Act</a:t>
            </a:r>
            <a:r>
              <a:rPr lang="en-US" sz="2400">
                <a:solidFill>
                  <a:srgbClr val="000000"/>
                </a:solidFill>
              </a:rPr>
              <a:t> (IDEA)</a:t>
            </a:r>
            <a:endParaRPr sz="2400">
              <a:solidFill>
                <a:srgbClr val="000000"/>
              </a:solidFill>
            </a:endParaRPr>
          </a:p>
          <a:p>
            <a:pPr marL="914400" lvl="1" indent="-248920" algn="l" rtl="0">
              <a:lnSpc>
                <a:spcPct val="90000"/>
              </a:lnSpc>
              <a:spcBef>
                <a:spcPts val="500"/>
              </a:spcBef>
              <a:spcAft>
                <a:spcPts val="0"/>
              </a:spcAft>
              <a:buClr>
                <a:schemeClr val="dk1"/>
              </a:buClr>
              <a:buSzPts val="2200"/>
              <a:buChar char="•"/>
            </a:pPr>
            <a:r>
              <a:rPr lang="en-US">
                <a:solidFill>
                  <a:srgbClr val="000000"/>
                </a:solidFill>
              </a:rPr>
              <a:t>Replaced the Discipline, Crime, and Violence Collection (DCV) in 2021-2022</a:t>
            </a:r>
            <a:endParaRPr>
              <a:solidFill>
                <a:srgbClr val="000000"/>
              </a:solidFill>
              <a:cs typeface="Calibri"/>
            </a:endParaRPr>
          </a:p>
          <a:p>
            <a:pPr marL="914400" lvl="1" indent="-248920" algn="l" rtl="0">
              <a:lnSpc>
                <a:spcPct val="90000"/>
              </a:lnSpc>
              <a:spcBef>
                <a:spcPts val="500"/>
              </a:spcBef>
              <a:spcAft>
                <a:spcPts val="0"/>
              </a:spcAft>
              <a:buClr>
                <a:schemeClr val="dk1"/>
              </a:buClr>
              <a:buSzPts val="2200"/>
              <a:buChar char="•"/>
            </a:pPr>
            <a:r>
              <a:rPr lang="en-US">
                <a:solidFill>
                  <a:srgbClr val="000000"/>
                </a:solidFill>
              </a:rPr>
              <a:t>SBAR enables reporting of all administrative responses (behavioral interventions, instructional supports, and disciplinary sanctions) to student behaviors that occurred</a:t>
            </a:r>
            <a:endParaRPr>
              <a:solidFill>
                <a:srgbClr val="000000"/>
              </a:solidFill>
              <a:cs typeface="Calibri"/>
            </a:endParaRPr>
          </a:p>
          <a:p>
            <a:pPr marL="1371600" lvl="2" indent="-236220">
              <a:buSzPts val="2000"/>
              <a:buChar char="•"/>
            </a:pPr>
            <a:r>
              <a:rPr lang="en-US" sz="2400" b="0">
                <a:solidFill>
                  <a:srgbClr val="000000"/>
                </a:solidFill>
              </a:rPr>
              <a:t>On school property, a school bus, or at a school-sponsored activity</a:t>
            </a:r>
            <a:r>
              <a:rPr lang="en-US" sz="2400">
                <a:solidFill>
                  <a:srgbClr val="000000"/>
                </a:solidFill>
              </a:rPr>
              <a:t> </a:t>
            </a:r>
            <a:endParaRPr sz="2400">
              <a:solidFill>
                <a:srgbClr val="000000"/>
              </a:solidFill>
              <a:cs typeface="Calibri"/>
            </a:endParaRPr>
          </a:p>
          <a:p>
            <a:pPr marL="1371600" lvl="2" indent="-236220">
              <a:buSzPts val="2000"/>
              <a:buChar char="•"/>
            </a:pPr>
            <a:r>
              <a:rPr lang="en-US" sz="2400" b="0">
                <a:solidFill>
                  <a:srgbClr val="000000"/>
                </a:solidFill>
              </a:rPr>
              <a:t>OR, occurred in the community </a:t>
            </a:r>
            <a:r>
              <a:rPr lang="en-US" sz="2400">
                <a:solidFill>
                  <a:srgbClr val="000000"/>
                </a:solidFill>
              </a:rPr>
              <a:t>with</a:t>
            </a:r>
            <a:r>
              <a:rPr lang="en-US" sz="2400" b="0">
                <a:solidFill>
                  <a:srgbClr val="000000"/>
                </a:solidFill>
              </a:rPr>
              <a:t> an administrative response from the school that resulted in the student being </a:t>
            </a:r>
            <a:r>
              <a:rPr lang="en-US" sz="2400">
                <a:solidFill>
                  <a:srgbClr val="000000"/>
                </a:solidFill>
              </a:rPr>
              <a:t>suspended or alternatively</a:t>
            </a:r>
            <a:r>
              <a:rPr lang="en-US" sz="2400" b="0">
                <a:solidFill>
                  <a:srgbClr val="000000"/>
                </a:solidFill>
              </a:rPr>
              <a:t> placed</a:t>
            </a:r>
            <a:r>
              <a:rPr lang="en-US" sz="2400">
                <a:solidFill>
                  <a:srgbClr val="000000"/>
                </a:solidFill>
              </a:rPr>
              <a:t> </a:t>
            </a:r>
            <a:endParaRPr sz="2400">
              <a:solidFill>
                <a:srgbClr val="000000"/>
              </a:solidFill>
              <a:cs typeface="Calibri"/>
            </a:endParaRPr>
          </a:p>
          <a:p>
            <a:pPr marL="914400" lvl="1" indent="-248920" algn="l" rtl="0">
              <a:lnSpc>
                <a:spcPct val="90000"/>
              </a:lnSpc>
              <a:spcBef>
                <a:spcPts val="500"/>
              </a:spcBef>
              <a:spcAft>
                <a:spcPts val="0"/>
              </a:spcAft>
              <a:buClr>
                <a:schemeClr val="dk1"/>
              </a:buClr>
              <a:buSzPts val="2200"/>
              <a:buChar char="•"/>
            </a:pPr>
            <a:r>
              <a:rPr lang="en-US">
                <a:solidFill>
                  <a:srgbClr val="000000"/>
                </a:solidFill>
              </a:rPr>
              <a:t>Allows VDOE to identify inequities in disciplinary outcomes, exclusionary practices, and school safety issues</a:t>
            </a:r>
            <a:endParaRPr>
              <a:solidFill>
                <a:srgbClr val="000000"/>
              </a:solidFill>
              <a:cs typeface="Calibri"/>
            </a:endParaRPr>
          </a:p>
          <a:p>
            <a:pPr marL="457200" lvl="0" indent="-228600" algn="l" rtl="0">
              <a:lnSpc>
                <a:spcPct val="90000"/>
              </a:lnSpc>
              <a:spcBef>
                <a:spcPts val="1000"/>
              </a:spcBef>
              <a:spcAft>
                <a:spcPts val="0"/>
              </a:spcAft>
              <a:buClr>
                <a:schemeClr val="dk1"/>
              </a:buClr>
              <a:buSzPts val="1800"/>
              <a:buNone/>
            </a:pPr>
            <a:endParaRPr/>
          </a:p>
        </p:txBody>
      </p:sp>
      <p:sp>
        <p:nvSpPr>
          <p:cNvPr id="4" name="Text Placeholder 3"/>
          <p:cNvSpPr>
            <a:spLocks noGrp="1"/>
          </p:cNvSpPr>
          <p:nvPr>
            <p:ph type="body" sz="quarter" idx="13"/>
          </p:nvPr>
        </p:nvSpPr>
        <p:spPr/>
        <p:txBody>
          <a:bodyPr>
            <a:normAutofit/>
          </a:bodyPr>
          <a:lstStyle/>
          <a:p>
            <a:pPr algn="ctr"/>
            <a:r>
              <a:rPr lang="en-US"/>
              <a:t>SBAR Data Collection Governance</a:t>
            </a:r>
          </a:p>
        </p:txBody>
      </p:sp>
    </p:spTree>
    <p:extLst>
      <p:ext uri="{BB962C8B-B14F-4D97-AF65-F5344CB8AC3E}">
        <p14:creationId xmlns:p14="http://schemas.microsoft.com/office/powerpoint/2010/main" val="102559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249" name="Google Shape;249;p32"/>
          <p:cNvSpPr txBox="1">
            <a:spLocks noGrp="1"/>
          </p:cNvSpPr>
          <p:nvPr>
            <p:ph idx="1"/>
          </p:nvPr>
        </p:nvSpPr>
        <p:spPr>
          <a:xfrm>
            <a:off x="580768" y="1458930"/>
            <a:ext cx="10972800" cy="4718033"/>
          </a:xfrm>
          <a:prstGeom prst="rect">
            <a:avLst/>
          </a:prstGeom>
          <a:noFill/>
          <a:ln>
            <a:noFill/>
          </a:ln>
        </p:spPr>
        <p:txBody>
          <a:bodyPr spcFirstLastPara="1" wrap="square" lIns="91425" tIns="45700" rIns="91425" bIns="45700" anchor="t" anchorCtr="0">
            <a:norm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Local Education Agency (LEA)</a:t>
            </a:r>
          </a:p>
          <a:p>
            <a:pPr lvl="1">
              <a:lnSpc>
                <a:spcPct val="107000"/>
              </a:lnSpc>
              <a:spcBef>
                <a:spcPts val="0"/>
              </a:spcBef>
              <a:spcAft>
                <a:spcPts val="800"/>
              </a:spcAft>
              <a:buFont typeface="Wingdings" panose="05000000000000000000" pitchFamily="2" charset="2"/>
              <a:buChar char="v"/>
              <a:tabLst>
                <a:tab pos="457200" algn="l"/>
              </a:tabLst>
            </a:pPr>
            <a:r>
              <a:rPr lang="en-US" kern="100" dirty="0">
                <a:solidFill>
                  <a:srgbClr val="1A4480"/>
                </a:solidFill>
                <a:effectLst/>
                <a:latin typeface="Calibri" panose="020F0502020204030204" pitchFamily="34" charset="0"/>
                <a:ea typeface="Calibri" panose="020F0502020204030204" pitchFamily="34" charset="0"/>
                <a:cs typeface="Times New Roman" panose="02020603050405020304" pitchFamily="18" charset="0"/>
              </a:rPr>
              <a:t>Private schools for special education placement when the administrative response results in a </a:t>
            </a:r>
            <a:r>
              <a:rPr lang="en-US" b="1" kern="100" dirty="0">
                <a:solidFill>
                  <a:srgbClr val="1A4480"/>
                </a:solidFill>
                <a:effectLst/>
                <a:latin typeface="Calibri" panose="020F0502020204030204" pitchFamily="34" charset="0"/>
                <a:ea typeface="Calibri" panose="020F0502020204030204" pitchFamily="34" charset="0"/>
                <a:cs typeface="Times New Roman" panose="02020603050405020304" pitchFamily="18" charset="0"/>
              </a:rPr>
              <a:t>suspension, expulsion, or a report to law enforcement. </a:t>
            </a:r>
            <a:r>
              <a:rPr lang="en-US"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r>
              <a:rPr lang="en-US"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rivate Schools must send this data to the responsible school division to be included with the division’s SBAR Data file.</a:t>
            </a:r>
            <a:endParaRPr lang="en-US"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regional centers/programs must report data independently of the LEA</a:t>
            </a:r>
          </a:p>
          <a:p>
            <a:pPr lvl="1">
              <a:buFont typeface="Wingdings" panose="05000000000000000000" pitchFamily="2" charset="2"/>
              <a:buChar char="v"/>
            </a:pPr>
            <a:r>
              <a:rPr lang="en-US" dirty="0">
                <a:solidFill>
                  <a:srgbClr val="1A4480"/>
                </a:solidFill>
                <a:cs typeface="Calibri"/>
              </a:rPr>
              <a:t>If a regional center/program is exempt from SBAR reporting, then the student behavior and response data must be reported by the responsible LEA </a:t>
            </a:r>
          </a:p>
          <a:p>
            <a:pPr lvl="1">
              <a:buFont typeface="Wingdings" panose="05000000000000000000" pitchFamily="2" charset="2"/>
              <a:buChar char="v"/>
            </a:pPr>
            <a:r>
              <a:rPr lang="en-US" dirty="0">
                <a:solidFill>
                  <a:srgbClr val="1A4480"/>
                </a:solidFill>
                <a:cs typeface="Calibri"/>
              </a:rPr>
              <a:t>The </a:t>
            </a:r>
            <a:r>
              <a:rPr lang="en-US" b="1" dirty="0">
                <a:solidFill>
                  <a:srgbClr val="1A4480"/>
                </a:solidFill>
                <a:cs typeface="Calibri"/>
              </a:rPr>
              <a:t>Reporting Exemption List </a:t>
            </a:r>
            <a:r>
              <a:rPr lang="en-US" dirty="0">
                <a:solidFill>
                  <a:srgbClr val="1A4480"/>
                </a:solidFill>
                <a:cs typeface="Calibri"/>
              </a:rPr>
              <a:t>can be reviewed in the Tuesday Telegram </a:t>
            </a:r>
          </a:p>
        </p:txBody>
      </p:sp>
      <p:sp>
        <p:nvSpPr>
          <p:cNvPr id="4" name="Text Placeholder 3"/>
          <p:cNvSpPr>
            <a:spLocks noGrp="1"/>
          </p:cNvSpPr>
          <p:nvPr>
            <p:ph type="body" sz="quarter" idx="13"/>
          </p:nvPr>
        </p:nvSpPr>
        <p:spPr/>
        <p:txBody>
          <a:bodyPr vert="horz" lIns="822960" tIns="640080" rIns="91440" bIns="45720" rtlCol="0" anchor="t">
            <a:normAutofit/>
          </a:bodyPr>
          <a:lstStyle/>
          <a:p>
            <a:pPr algn="ctr"/>
            <a:r>
              <a:rPr lang="en-US" dirty="0"/>
              <a:t>Who is Required to Submit SBAR Data?</a:t>
            </a:r>
          </a:p>
        </p:txBody>
      </p:sp>
    </p:spTree>
    <p:extLst>
      <p:ext uri="{BB962C8B-B14F-4D97-AF65-F5344CB8AC3E}">
        <p14:creationId xmlns:p14="http://schemas.microsoft.com/office/powerpoint/2010/main" val="232320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Google Shape;479;p6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478" name="Google Shape;478;p62"/>
          <p:cNvSpPr txBox="1">
            <a:spLocks noGrp="1"/>
          </p:cNvSpPr>
          <p:nvPr>
            <p:ph type="title" idx="4294967295"/>
          </p:nvPr>
        </p:nvSpPr>
        <p:spPr>
          <a:xfrm>
            <a:off x="0" y="0"/>
            <a:ext cx="12192000" cy="1374775"/>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a:solidFill>
                  <a:schemeClr val="bg1"/>
                </a:solidFill>
              </a:rPr>
              <a:t>SBAR Data Reporting Timeline 2023-2024 </a:t>
            </a:r>
            <a:endParaRPr sz="4000">
              <a:solidFill>
                <a:schemeClr val="bg1"/>
              </a:solidFill>
            </a:endParaRPr>
          </a:p>
        </p:txBody>
      </p:sp>
      <p:sp>
        <p:nvSpPr>
          <p:cNvPr id="480" name="Google Shape;480;p62"/>
          <p:cNvSpPr txBox="1"/>
          <p:nvPr/>
        </p:nvSpPr>
        <p:spPr>
          <a:xfrm>
            <a:off x="856983" y="1623171"/>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608082807"/>
              </p:ext>
            </p:extLst>
          </p:nvPr>
        </p:nvGraphicFramePr>
        <p:xfrm>
          <a:off x="623944" y="1438383"/>
          <a:ext cx="10351009" cy="5311805"/>
        </p:xfrm>
        <a:graphic>
          <a:graphicData uri="http://schemas.openxmlformats.org/drawingml/2006/table">
            <a:tbl>
              <a:tblPr firstRow="1" bandRow="1">
                <a:tableStyleId>{5C22544A-7EE6-4342-B048-85BDC9FD1C3A}</a:tableStyleId>
              </a:tblPr>
              <a:tblGrid>
                <a:gridCol w="1491815">
                  <a:extLst>
                    <a:ext uri="{9D8B030D-6E8A-4147-A177-3AD203B41FA5}">
                      <a16:colId xmlns:a16="http://schemas.microsoft.com/office/drawing/2014/main" val="3264853689"/>
                    </a:ext>
                  </a:extLst>
                </a:gridCol>
                <a:gridCol w="1986718">
                  <a:extLst>
                    <a:ext uri="{9D8B030D-6E8A-4147-A177-3AD203B41FA5}">
                      <a16:colId xmlns:a16="http://schemas.microsoft.com/office/drawing/2014/main" val="3295001482"/>
                    </a:ext>
                  </a:extLst>
                </a:gridCol>
                <a:gridCol w="1967117">
                  <a:extLst>
                    <a:ext uri="{9D8B030D-6E8A-4147-A177-3AD203B41FA5}">
                      <a16:colId xmlns:a16="http://schemas.microsoft.com/office/drawing/2014/main" val="3871981244"/>
                    </a:ext>
                  </a:extLst>
                </a:gridCol>
                <a:gridCol w="2065591">
                  <a:extLst>
                    <a:ext uri="{9D8B030D-6E8A-4147-A177-3AD203B41FA5}">
                      <a16:colId xmlns:a16="http://schemas.microsoft.com/office/drawing/2014/main" val="999052876"/>
                    </a:ext>
                  </a:extLst>
                </a:gridCol>
                <a:gridCol w="1393406">
                  <a:extLst>
                    <a:ext uri="{9D8B030D-6E8A-4147-A177-3AD203B41FA5}">
                      <a16:colId xmlns:a16="http://schemas.microsoft.com/office/drawing/2014/main" val="3293190485"/>
                    </a:ext>
                  </a:extLst>
                </a:gridCol>
                <a:gridCol w="1446362">
                  <a:extLst>
                    <a:ext uri="{9D8B030D-6E8A-4147-A177-3AD203B41FA5}">
                      <a16:colId xmlns:a16="http://schemas.microsoft.com/office/drawing/2014/main" val="4247084557"/>
                    </a:ext>
                  </a:extLst>
                </a:gridCol>
              </a:tblGrid>
              <a:tr h="916764">
                <a:tc>
                  <a:txBody>
                    <a:bodyPr/>
                    <a:lstStyle/>
                    <a:p>
                      <a:pPr algn="ctr"/>
                      <a:r>
                        <a:rPr lang="en-US" dirty="0"/>
                        <a:t>File Submission</a:t>
                      </a:r>
                    </a:p>
                  </a:txBody>
                  <a:tcPr/>
                </a:tc>
                <a:tc>
                  <a:txBody>
                    <a:bodyPr/>
                    <a:lstStyle/>
                    <a:p>
                      <a:pPr algn="ctr"/>
                      <a:r>
                        <a:rPr lang="en-US" dirty="0"/>
                        <a:t>Opening</a:t>
                      </a:r>
                      <a:r>
                        <a:rPr lang="en-US" baseline="0" dirty="0"/>
                        <a:t> Date</a:t>
                      </a:r>
                      <a:endParaRPr lang="en-US" dirty="0"/>
                    </a:p>
                  </a:txBody>
                  <a:tcPr/>
                </a:tc>
                <a:tc>
                  <a:txBody>
                    <a:bodyPr/>
                    <a:lstStyle/>
                    <a:p>
                      <a:pPr algn="ctr"/>
                      <a:r>
                        <a:rPr lang="en-US" dirty="0"/>
                        <a:t>Closing Date</a:t>
                      </a:r>
                    </a:p>
                  </a:txBody>
                  <a:tcPr/>
                </a:tc>
                <a:tc>
                  <a:txBody>
                    <a:bodyPr/>
                    <a:lstStyle/>
                    <a:p>
                      <a:pPr algn="ctr"/>
                      <a:r>
                        <a:rPr lang="en-US" dirty="0"/>
                        <a:t>Snapshot Date</a:t>
                      </a:r>
                    </a:p>
                  </a:txBody>
                  <a:tcPr/>
                </a:tc>
                <a:tc>
                  <a:txBody>
                    <a:bodyPr/>
                    <a:lstStyle/>
                    <a:p>
                      <a:pPr algn="ctr"/>
                      <a:r>
                        <a:rPr lang="en-US" dirty="0"/>
                        <a:t>Local Approval Required</a:t>
                      </a:r>
                    </a:p>
                  </a:txBody>
                  <a:tcPr/>
                </a:tc>
                <a:tc>
                  <a:txBody>
                    <a:bodyPr/>
                    <a:lstStyle/>
                    <a:p>
                      <a:pPr algn="ctr"/>
                      <a:r>
                        <a:rPr lang="en-US" dirty="0"/>
                        <a:t>SDCA Required </a:t>
                      </a:r>
                    </a:p>
                  </a:txBody>
                  <a:tcPr/>
                </a:tc>
                <a:extLst>
                  <a:ext uri="{0D108BD9-81ED-4DB2-BD59-A6C34878D82A}">
                    <a16:rowId xmlns:a16="http://schemas.microsoft.com/office/drawing/2014/main" val="4069968676"/>
                  </a:ext>
                </a:extLst>
              </a:tr>
              <a:tr h="1155807">
                <a:tc>
                  <a:txBody>
                    <a:bodyPr/>
                    <a:lstStyle/>
                    <a:p>
                      <a:r>
                        <a:rPr lang="en-US" sz="2000" dirty="0"/>
                        <a:t>Preliminary (17)</a:t>
                      </a:r>
                    </a:p>
                  </a:txBody>
                  <a:tcPr/>
                </a:tc>
                <a:tc>
                  <a:txBody>
                    <a:bodyPr/>
                    <a:lstStyle/>
                    <a:p>
                      <a:r>
                        <a:rPr lang="en-US" sz="2000" dirty="0"/>
                        <a:t>January </a:t>
                      </a:r>
                      <a:r>
                        <a:rPr lang="en-US" sz="2000" baseline="0" dirty="0"/>
                        <a:t>18, 2024</a:t>
                      </a:r>
                      <a:endParaRPr lang="en-US" sz="2000" dirty="0"/>
                    </a:p>
                  </a:txBody>
                  <a:tcPr/>
                </a:tc>
                <a:tc>
                  <a:txBody>
                    <a:bodyPr/>
                    <a:lstStyle/>
                    <a:p>
                      <a:r>
                        <a:rPr lang="en-US" sz="2000" dirty="0"/>
                        <a:t>June 14, 2024</a:t>
                      </a:r>
                    </a:p>
                  </a:txBody>
                  <a:tcPr/>
                </a:tc>
                <a:tc>
                  <a:txBody>
                    <a:bodyPr/>
                    <a:lstStyle/>
                    <a:p>
                      <a:r>
                        <a:rPr lang="en-US" sz="2000" dirty="0"/>
                        <a:t>First</a:t>
                      </a:r>
                      <a:r>
                        <a:rPr lang="en-US" sz="2000" baseline="0" dirty="0"/>
                        <a:t> day of school through June 14th</a:t>
                      </a:r>
                      <a:endParaRPr lang="en-US" sz="2000" dirty="0"/>
                    </a:p>
                  </a:txBody>
                  <a:tcPr/>
                </a:tc>
                <a:tc>
                  <a:txBody>
                    <a:bodyPr/>
                    <a:lstStyle/>
                    <a:p>
                      <a:r>
                        <a:rPr lang="en-US" sz="2000" dirty="0"/>
                        <a:t>No </a:t>
                      </a:r>
                    </a:p>
                  </a:txBody>
                  <a:tcPr/>
                </a:tc>
                <a:tc>
                  <a:txBody>
                    <a:bodyPr/>
                    <a:lstStyle/>
                    <a:p>
                      <a:r>
                        <a:rPr lang="en-US" sz="2000" dirty="0"/>
                        <a:t>No </a:t>
                      </a:r>
                    </a:p>
                  </a:txBody>
                  <a:tcPr/>
                </a:tc>
                <a:extLst>
                  <a:ext uri="{0D108BD9-81ED-4DB2-BD59-A6C34878D82A}">
                    <a16:rowId xmlns:a16="http://schemas.microsoft.com/office/drawing/2014/main" val="3953980657"/>
                  </a:ext>
                </a:extLst>
              </a:tr>
              <a:tr h="1314029">
                <a:tc>
                  <a:txBody>
                    <a:bodyPr/>
                    <a:lstStyle/>
                    <a:p>
                      <a:r>
                        <a:rPr lang="en-US" sz="2000" dirty="0"/>
                        <a:t>End of Year (03)</a:t>
                      </a:r>
                    </a:p>
                  </a:txBody>
                  <a:tcPr/>
                </a:tc>
                <a:tc>
                  <a:txBody>
                    <a:bodyPr/>
                    <a:lstStyle/>
                    <a:p>
                      <a:r>
                        <a:rPr lang="en-US" sz="2000" dirty="0"/>
                        <a:t>July 1, 2024</a:t>
                      </a:r>
                    </a:p>
                  </a:txBody>
                  <a:tcPr/>
                </a:tc>
                <a:tc>
                  <a:txBody>
                    <a:bodyPr/>
                    <a:lstStyle/>
                    <a:p>
                      <a:r>
                        <a:rPr lang="en-US" sz="2000"/>
                        <a:t>August</a:t>
                      </a:r>
                      <a:r>
                        <a:rPr lang="en-US" sz="2000" baseline="0"/>
                        <a:t> 16, 2024 (tentatively)</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First</a:t>
                      </a:r>
                      <a:r>
                        <a:rPr lang="en-US" sz="2000" baseline="0" dirty="0"/>
                        <a:t> day of school through June 30th</a:t>
                      </a:r>
                      <a:endParaRPr lang="en-US" sz="2000" dirty="0"/>
                    </a:p>
                    <a:p>
                      <a:endParaRPr lang="en-US" sz="2000" dirty="0"/>
                    </a:p>
                  </a:txBody>
                  <a:tcPr/>
                </a:tc>
                <a:tc>
                  <a:txBody>
                    <a:bodyPr/>
                    <a:lstStyle/>
                    <a:p>
                      <a:r>
                        <a:rPr lang="en-US" sz="2000" dirty="0"/>
                        <a:t>Yes </a:t>
                      </a:r>
                    </a:p>
                  </a:txBody>
                  <a:tcPr/>
                </a:tc>
                <a:tc>
                  <a:txBody>
                    <a:bodyPr/>
                    <a:lstStyle/>
                    <a:p>
                      <a:r>
                        <a:rPr lang="en-US" sz="2000" dirty="0"/>
                        <a:t>Yes</a:t>
                      </a:r>
                    </a:p>
                  </a:txBody>
                  <a:tcPr/>
                </a:tc>
                <a:extLst>
                  <a:ext uri="{0D108BD9-81ED-4DB2-BD59-A6C34878D82A}">
                    <a16:rowId xmlns:a16="http://schemas.microsoft.com/office/drawing/2014/main" val="3289781710"/>
                  </a:ext>
                </a:extLst>
              </a:tr>
              <a:tr h="1925205">
                <a:tc>
                  <a:txBody>
                    <a:bodyPr/>
                    <a:lstStyle/>
                    <a:p>
                      <a:r>
                        <a:rPr lang="en-US" sz="2000" dirty="0"/>
                        <a:t>Pre-submission (09)</a:t>
                      </a:r>
                    </a:p>
                  </a:txBody>
                  <a:tcPr/>
                </a:tc>
                <a:tc>
                  <a:txBody>
                    <a:bodyPr/>
                    <a:lstStyle/>
                    <a:p>
                      <a:r>
                        <a:rPr lang="en-US" sz="2000"/>
                        <a:t>After completion of EOY SBAR</a:t>
                      </a:r>
                    </a:p>
                  </a:txBody>
                  <a:tcPr/>
                </a:tc>
                <a:tc>
                  <a:txBody>
                    <a:bodyPr/>
                    <a:lstStyle/>
                    <a:p>
                      <a:r>
                        <a:rPr lang="en-US" sz="2000"/>
                        <a:t>When Preliminary and EOY are open</a:t>
                      </a:r>
                    </a:p>
                  </a:txBody>
                  <a:tcPr/>
                </a:tc>
                <a:tc>
                  <a:txBody>
                    <a:bodyPr/>
                    <a:lstStyle/>
                    <a:p>
                      <a:r>
                        <a:rPr lang="en-US" sz="2000" dirty="0"/>
                        <a:t>Available after Preliminary and EOY. </a:t>
                      </a:r>
                      <a:r>
                        <a:rPr lang="en-US" sz="2000" baseline="0" dirty="0"/>
                        <a:t> It allows for checking file format and data edits</a:t>
                      </a:r>
                      <a:endParaRPr lang="en-US" sz="2000" dirty="0"/>
                    </a:p>
                  </a:txBody>
                  <a:tcPr/>
                </a:tc>
                <a:tc>
                  <a:txBody>
                    <a:bodyPr/>
                    <a:lstStyle/>
                    <a:p>
                      <a:r>
                        <a:rPr lang="en-US" sz="2000" dirty="0"/>
                        <a:t>No </a:t>
                      </a:r>
                    </a:p>
                  </a:txBody>
                  <a:tcPr/>
                </a:tc>
                <a:tc>
                  <a:txBody>
                    <a:bodyPr/>
                    <a:lstStyle/>
                    <a:p>
                      <a:r>
                        <a:rPr lang="en-US" sz="2000" dirty="0"/>
                        <a:t>No </a:t>
                      </a:r>
                    </a:p>
                  </a:txBody>
                  <a:tcPr/>
                </a:tc>
                <a:extLst>
                  <a:ext uri="{0D108BD9-81ED-4DB2-BD59-A6C34878D82A}">
                    <a16:rowId xmlns:a16="http://schemas.microsoft.com/office/drawing/2014/main" val="4201893544"/>
                  </a:ext>
                </a:extLst>
              </a:tr>
            </a:tbl>
          </a:graphicData>
        </a:graphic>
      </p:graphicFrame>
    </p:spTree>
    <p:extLst>
      <p:ext uri="{BB962C8B-B14F-4D97-AF65-F5344CB8AC3E}">
        <p14:creationId xmlns:p14="http://schemas.microsoft.com/office/powerpoint/2010/main" val="374249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4211-01AA-D419-683B-5BFD7DC5B7D1}"/>
              </a:ext>
            </a:extLst>
          </p:cNvPr>
          <p:cNvSpPr>
            <a:spLocks noGrp="1"/>
          </p:cNvSpPr>
          <p:nvPr>
            <p:ph type="ctrTitle"/>
          </p:nvPr>
        </p:nvSpPr>
        <p:spPr>
          <a:xfrm>
            <a:off x="838199" y="1130909"/>
            <a:ext cx="7412916" cy="2387600"/>
          </a:xfrm>
        </p:spPr>
        <p:txBody>
          <a:bodyPr>
            <a:normAutofit fontScale="90000"/>
          </a:bodyPr>
          <a:lstStyle/>
          <a:p>
            <a:r>
              <a:rPr lang="en-US" dirty="0"/>
              <a:t>Current SBAR Model &amp; Recent Updates </a:t>
            </a:r>
            <a:br>
              <a:rPr lang="en-US" dirty="0"/>
            </a:br>
            <a:endParaRPr lang="en-US" dirty="0"/>
          </a:p>
        </p:txBody>
      </p:sp>
      <p:sp>
        <p:nvSpPr>
          <p:cNvPr id="3" name="Subtitle 2">
            <a:extLst>
              <a:ext uri="{FF2B5EF4-FFF2-40B4-BE49-F238E27FC236}">
                <a16:creationId xmlns:a16="http://schemas.microsoft.com/office/drawing/2014/main" id="{193117BE-4F44-EA09-550A-35F60C5F0057}"/>
              </a:ext>
            </a:extLst>
          </p:cNvPr>
          <p:cNvSpPr>
            <a:spLocks noGrp="1"/>
          </p:cNvSpPr>
          <p:nvPr>
            <p:ph type="subTitle" idx="1"/>
          </p:nvPr>
        </p:nvSpPr>
        <p:spPr>
          <a:xfrm>
            <a:off x="838200" y="3636221"/>
            <a:ext cx="5584634" cy="1655762"/>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0A08627E-81AC-D458-9445-E57055BBE497}"/>
              </a:ext>
            </a:extLst>
          </p:cNvPr>
          <p:cNvSpPr>
            <a:spLocks noGrp="1"/>
          </p:cNvSpPr>
          <p:nvPr>
            <p:ph type="sldNum" sz="quarter" idx="12"/>
          </p:nvPr>
        </p:nvSpPr>
        <p:spPr/>
        <p:txBody>
          <a:bodyPr/>
          <a:lstStyle/>
          <a:p>
            <a:fld id="{B2102BAA-C61A-4A39-BDF1-4340D572B82C}" type="slidenum">
              <a:rPr lang="en-US" smtClean="0"/>
              <a:t>7</a:t>
            </a:fld>
            <a:endParaRPr lang="en-US"/>
          </a:p>
        </p:txBody>
      </p:sp>
    </p:spTree>
    <p:extLst>
      <p:ext uri="{BB962C8B-B14F-4D97-AF65-F5344CB8AC3E}">
        <p14:creationId xmlns:p14="http://schemas.microsoft.com/office/powerpoint/2010/main" val="317358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FB0E4-E0F9-68C1-FA81-046EE1192434}"/>
              </a:ext>
            </a:extLst>
          </p:cNvPr>
          <p:cNvSpPr>
            <a:spLocks noGrp="1"/>
          </p:cNvSpPr>
          <p:nvPr>
            <p:ph type="sldNum" sz="quarter" idx="12"/>
          </p:nvPr>
        </p:nvSpPr>
        <p:spPr/>
        <p:txBody>
          <a:bodyPr/>
          <a:lstStyle/>
          <a:p>
            <a:fld id="{B2102BAA-C61A-4A39-BDF1-4340D572B82C}" type="slidenum">
              <a:rPr lang="en-US" smtClean="0"/>
              <a:t>8</a:t>
            </a:fld>
            <a:endParaRPr lang="en-US"/>
          </a:p>
        </p:txBody>
      </p:sp>
      <p:sp>
        <p:nvSpPr>
          <p:cNvPr id="3" name="Content Placeholder 2">
            <a:extLst>
              <a:ext uri="{FF2B5EF4-FFF2-40B4-BE49-F238E27FC236}">
                <a16:creationId xmlns:a16="http://schemas.microsoft.com/office/drawing/2014/main" id="{E4349A9C-20B9-41F9-50A7-09ABC4612012}"/>
              </a:ext>
            </a:extLst>
          </p:cNvPr>
          <p:cNvSpPr>
            <a:spLocks noGrp="1"/>
          </p:cNvSpPr>
          <p:nvPr>
            <p:ph idx="1"/>
          </p:nvPr>
        </p:nvSpPr>
        <p:spPr>
          <a:xfrm>
            <a:off x="475488" y="1458930"/>
            <a:ext cx="10878312" cy="5124750"/>
          </a:xfrm>
        </p:spPr>
        <p:txBody>
          <a:bodyPr vert="horz" lIns="91440" tIns="45720" rIns="91440" bIns="45720" rtlCol="0" anchor="t">
            <a:normAutofit fontScale="55000" lnSpcReduction="20000"/>
          </a:bodyPr>
          <a:lstStyle/>
          <a:p>
            <a:pPr marL="457200" lvl="1" indent="0">
              <a:buNone/>
            </a:pPr>
            <a:endParaRPr lang="en-US" sz="4500" dirty="0">
              <a:solidFill>
                <a:srgbClr val="000000"/>
              </a:solidFill>
            </a:endParaRPr>
          </a:p>
          <a:p>
            <a:pPr lvl="1">
              <a:buFont typeface="Wingdings" panose="05000000000000000000" pitchFamily="2" charset="2"/>
              <a:buChar char="q"/>
            </a:pPr>
            <a:r>
              <a:rPr lang="en-US" sz="4500" dirty="0">
                <a:solidFill>
                  <a:srgbClr val="000000"/>
                </a:solidFill>
              </a:rPr>
              <a:t>Consist of one record type instead of multiple record (eliminate possible over-reporting of responses)</a:t>
            </a:r>
          </a:p>
          <a:p>
            <a:pPr marL="457200" lvl="1" indent="0">
              <a:buNone/>
            </a:pPr>
            <a:endParaRPr lang="en-US" sz="4500" dirty="0">
              <a:solidFill>
                <a:srgbClr val="000000"/>
              </a:solidFill>
            </a:endParaRPr>
          </a:p>
          <a:p>
            <a:pPr marL="457200" lvl="1" indent="0">
              <a:buNone/>
            </a:pPr>
            <a:endParaRPr lang="en-US" sz="4500" dirty="0">
              <a:solidFill>
                <a:srgbClr val="000000"/>
              </a:solidFill>
            </a:endParaRPr>
          </a:p>
          <a:p>
            <a:pPr lvl="1">
              <a:buFont typeface="Wingdings" panose="05000000000000000000" pitchFamily="2" charset="2"/>
              <a:buChar char="q"/>
            </a:pPr>
            <a:r>
              <a:rPr lang="en-US" sz="4500" dirty="0">
                <a:solidFill>
                  <a:srgbClr val="000000"/>
                </a:solidFill>
              </a:rPr>
              <a:t>Allow for multiple behaviors, interventions, supports, and sanctions to be reported per student involved in an event</a:t>
            </a:r>
          </a:p>
          <a:p>
            <a:pPr marL="1485900" lvl="2" indent="-571500">
              <a:lnSpc>
                <a:spcPct val="100000"/>
              </a:lnSpc>
              <a:spcBef>
                <a:spcPts val="0"/>
              </a:spcBef>
              <a:buFont typeface="Wingdings" panose="05000000000000000000" pitchFamily="2" charset="2"/>
              <a:buChar char="§"/>
            </a:pPr>
            <a:r>
              <a:rPr lang="en-US" sz="4400" b="0" i="0" u="none" strike="noStrike" cap="none" dirty="0">
                <a:solidFill>
                  <a:srgbClr val="000000"/>
                </a:solidFill>
                <a:ea typeface="Arial"/>
                <a:cs typeface="Arial"/>
                <a:sym typeface="Arial"/>
              </a:rPr>
              <a:t>4 Behavior Codes per Student per Event</a:t>
            </a:r>
          </a:p>
          <a:p>
            <a:pPr marL="1485900" lvl="2" indent="-571500">
              <a:lnSpc>
                <a:spcPct val="100000"/>
              </a:lnSpc>
              <a:spcBef>
                <a:spcPts val="0"/>
              </a:spcBef>
              <a:buFont typeface="Wingdings" panose="05000000000000000000" pitchFamily="2" charset="2"/>
              <a:buChar char="§"/>
            </a:pPr>
            <a:r>
              <a:rPr lang="en-US" sz="4400" dirty="0">
                <a:solidFill>
                  <a:srgbClr val="000000"/>
                </a:solidFill>
                <a:ea typeface="Arial"/>
                <a:cs typeface="Arial"/>
                <a:sym typeface="Arial"/>
              </a:rPr>
              <a:t>3 Behavioral Intervention Codes </a:t>
            </a:r>
          </a:p>
          <a:p>
            <a:pPr marL="1485900" lvl="2" indent="-571500">
              <a:lnSpc>
                <a:spcPct val="100000"/>
              </a:lnSpc>
              <a:spcBef>
                <a:spcPts val="0"/>
              </a:spcBef>
              <a:buFont typeface="Wingdings" panose="05000000000000000000" pitchFamily="2" charset="2"/>
              <a:buChar char="§"/>
            </a:pPr>
            <a:r>
              <a:rPr lang="en-US" sz="4400" b="0" i="0" u="none" strike="noStrike" cap="none" dirty="0">
                <a:solidFill>
                  <a:srgbClr val="000000"/>
                </a:solidFill>
                <a:ea typeface="Arial"/>
                <a:cs typeface="Arial"/>
                <a:sym typeface="Arial"/>
              </a:rPr>
              <a:t>3 Instructional Support Codes</a:t>
            </a:r>
          </a:p>
          <a:p>
            <a:pPr marL="1485900" lvl="2" indent="-571500">
              <a:lnSpc>
                <a:spcPct val="100000"/>
              </a:lnSpc>
              <a:spcBef>
                <a:spcPts val="0"/>
              </a:spcBef>
              <a:buFont typeface="Wingdings" panose="05000000000000000000" pitchFamily="2" charset="2"/>
              <a:buChar char="§"/>
            </a:pPr>
            <a:r>
              <a:rPr lang="en-US" sz="4400" b="0" i="0" u="none" strike="noStrike" cap="none" dirty="0">
                <a:solidFill>
                  <a:srgbClr val="000000"/>
                </a:solidFill>
                <a:ea typeface="Arial"/>
                <a:cs typeface="Arial"/>
                <a:sym typeface="Arial"/>
              </a:rPr>
              <a:t>Multiple Sanctions </a:t>
            </a:r>
          </a:p>
          <a:p>
            <a:pPr lvl="3">
              <a:lnSpc>
                <a:spcPct val="100000"/>
              </a:lnSpc>
              <a:spcBef>
                <a:spcPts val="0"/>
              </a:spcBef>
              <a:buFont typeface="Wingdings" panose="05000000000000000000" pitchFamily="2" charset="2"/>
              <a:buChar char="v"/>
            </a:pPr>
            <a:r>
              <a:rPr lang="en-US" sz="3600" dirty="0">
                <a:solidFill>
                  <a:srgbClr val="000000"/>
                </a:solidFill>
                <a:ea typeface="Arial"/>
                <a:cs typeface="Arial"/>
                <a:sym typeface="Arial"/>
              </a:rPr>
              <a:t>The number of hours, days or length of time must be reported for sanction/s that are included in the administrator’s response</a:t>
            </a:r>
          </a:p>
          <a:p>
            <a:pPr lvl="3">
              <a:lnSpc>
                <a:spcPct val="100000"/>
              </a:lnSpc>
              <a:spcBef>
                <a:spcPts val="0"/>
              </a:spcBef>
              <a:buFont typeface="Wingdings" panose="05000000000000000000" pitchFamily="2" charset="2"/>
              <a:buChar char="v"/>
            </a:pPr>
            <a:r>
              <a:rPr lang="en-US" sz="3600" dirty="0">
                <a:solidFill>
                  <a:srgbClr val="000000"/>
                </a:solidFill>
                <a:ea typeface="Arial"/>
                <a:cs typeface="Arial"/>
                <a:sym typeface="Arial"/>
              </a:rPr>
              <a:t>Disciplinary Sanction Codes are obsolete</a:t>
            </a:r>
            <a:endParaRPr lang="en-US" sz="3600" b="0" i="0" u="none" strike="noStrike" cap="none" dirty="0">
              <a:solidFill>
                <a:srgbClr val="000000"/>
              </a:solidFill>
              <a:ea typeface="Arial"/>
              <a:cs typeface="Arial"/>
              <a:sym typeface="Arial"/>
            </a:endParaRPr>
          </a:p>
          <a:p>
            <a:pPr marL="1028700" lvl="1" indent="-571500">
              <a:lnSpc>
                <a:spcPct val="100000"/>
              </a:lnSpc>
              <a:spcBef>
                <a:spcPts val="0"/>
              </a:spcBef>
              <a:buFont typeface="Wingdings" panose="05000000000000000000" pitchFamily="2" charset="2"/>
              <a:buChar char="§"/>
            </a:pPr>
            <a:endParaRPr lang="en-US" sz="2000" b="0" i="0" u="none" strike="noStrike" cap="none" dirty="0">
              <a:solidFill>
                <a:srgbClr val="000000"/>
              </a:solidFill>
              <a:ea typeface="Arial"/>
              <a:cs typeface="Arial"/>
              <a:sym typeface="Arial"/>
            </a:endParaRPr>
          </a:p>
          <a:p>
            <a:pPr marL="457200" lvl="1" indent="0">
              <a:buNone/>
            </a:pPr>
            <a:endParaRPr lang="en-US" dirty="0">
              <a:ea typeface="+mn-lt"/>
              <a:cs typeface="+mn-lt"/>
            </a:endParaRPr>
          </a:p>
          <a:p>
            <a:pPr marL="457200" lvl="1" indent="0">
              <a:buNone/>
            </a:pPr>
            <a:r>
              <a:rPr lang="en-US" sz="4800" b="1" dirty="0">
                <a:solidFill>
                  <a:srgbClr val="1A4480"/>
                </a:solidFill>
              </a:rPr>
              <a:t>	</a:t>
            </a:r>
            <a:endParaRPr lang="en-US" dirty="0">
              <a:ea typeface="+mn-lt"/>
              <a:cs typeface="+mn-lt"/>
            </a:endParaRPr>
          </a:p>
          <a:p>
            <a:endParaRPr lang="en-US" dirty="0">
              <a:cs typeface="Calibri"/>
            </a:endParaRPr>
          </a:p>
        </p:txBody>
      </p:sp>
      <p:sp>
        <p:nvSpPr>
          <p:cNvPr id="4" name="Text Placeholder 3">
            <a:extLst>
              <a:ext uri="{FF2B5EF4-FFF2-40B4-BE49-F238E27FC236}">
                <a16:creationId xmlns:a16="http://schemas.microsoft.com/office/drawing/2014/main" id="{CD963188-3443-3238-4DA4-A3606FFDACDF}"/>
              </a:ext>
            </a:extLst>
          </p:cNvPr>
          <p:cNvSpPr>
            <a:spLocks noGrp="1"/>
          </p:cNvSpPr>
          <p:nvPr>
            <p:ph type="body" sz="quarter" idx="13"/>
          </p:nvPr>
        </p:nvSpPr>
        <p:spPr/>
        <p:txBody>
          <a:bodyPr vert="horz" lIns="822960" tIns="640080" rIns="91440" bIns="45720" rtlCol="0" anchor="t">
            <a:normAutofit/>
          </a:bodyPr>
          <a:lstStyle/>
          <a:p>
            <a:pPr algn="ctr"/>
            <a:r>
              <a:rPr lang="en-US" dirty="0"/>
              <a:t> Current SBAR Model Reminders</a:t>
            </a:r>
          </a:p>
        </p:txBody>
      </p:sp>
    </p:spTree>
    <p:extLst>
      <p:ext uri="{BB962C8B-B14F-4D97-AF65-F5344CB8AC3E}">
        <p14:creationId xmlns:p14="http://schemas.microsoft.com/office/powerpoint/2010/main" val="329467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1800"/>
              <a:buNone/>
            </a:pPr>
            <a:r>
              <a:rPr lang="en-US" dirty="0">
                <a:solidFill>
                  <a:srgbClr val="000000"/>
                </a:solidFill>
              </a:rPr>
              <a:t>SBAR Data File includes:</a:t>
            </a:r>
            <a:endParaRPr dirty="0">
              <a:solidFill>
                <a:srgbClr val="000000"/>
              </a:solidFill>
            </a:endParaRPr>
          </a:p>
          <a:p>
            <a:pPr marL="685800" lvl="0" indent="0" algn="l" rtl="0">
              <a:lnSpc>
                <a:spcPct val="115000"/>
              </a:lnSpc>
              <a:spcBef>
                <a:spcPts val="0"/>
              </a:spcBef>
              <a:spcAft>
                <a:spcPts val="0"/>
              </a:spcAft>
              <a:buSzPts val="1800"/>
              <a:buNone/>
            </a:pPr>
            <a:endParaRPr sz="900" dirty="0">
              <a:solidFill>
                <a:srgbClr val="000000"/>
              </a:solidFill>
              <a:ea typeface="Arial"/>
              <a:cs typeface="Arial"/>
              <a:sym typeface="Arial"/>
            </a:endParaRPr>
          </a:p>
          <a:p>
            <a:pPr marL="457200" lvl="0" indent="-368300" algn="l" rtl="0">
              <a:lnSpc>
                <a:spcPct val="115000"/>
              </a:lnSpc>
              <a:spcBef>
                <a:spcPts val="0"/>
              </a:spcBef>
              <a:spcAft>
                <a:spcPts val="0"/>
              </a:spcAft>
              <a:buClr>
                <a:srgbClr val="000000"/>
              </a:buClr>
              <a:buSzPts val="2200"/>
              <a:buFont typeface="Wingdings" panose="05000000000000000000" pitchFamily="2" charset="2"/>
              <a:buChar char="§"/>
            </a:pPr>
            <a:r>
              <a:rPr lang="en-US" sz="2400" b="1" dirty="0">
                <a:solidFill>
                  <a:srgbClr val="1456FC"/>
                </a:solidFill>
                <a:ea typeface="Trebuchet MS"/>
                <a:cs typeface="Trebuchet MS"/>
                <a:sym typeface="Trebuchet MS"/>
              </a:rPr>
              <a:t>A</a:t>
            </a:r>
            <a:r>
              <a:rPr lang="en-US" sz="2400" dirty="0">
                <a:solidFill>
                  <a:srgbClr val="1456FC"/>
                </a:solidFill>
                <a:ea typeface="Trebuchet MS"/>
                <a:cs typeface="Trebuchet MS"/>
                <a:sym typeface="Trebuchet MS"/>
              </a:rPr>
              <a:t> Record </a:t>
            </a:r>
            <a:r>
              <a:rPr lang="en-US" sz="2400" dirty="0">
                <a:solidFill>
                  <a:srgbClr val="000000"/>
                </a:solidFill>
                <a:ea typeface="Trebuchet MS"/>
                <a:cs typeface="Trebuchet MS"/>
                <a:sym typeface="Trebuchet MS"/>
              </a:rPr>
              <a:t>-  Details about the submission type, school year and school division or regional center number</a:t>
            </a:r>
            <a:endParaRPr sz="2400" dirty="0">
              <a:solidFill>
                <a:srgbClr val="000000"/>
              </a:solidFill>
              <a:ea typeface="Trebuchet MS"/>
              <a:cs typeface="Trebuchet MS"/>
              <a:sym typeface="Trebuchet MS"/>
            </a:endParaRPr>
          </a:p>
          <a:p>
            <a:pPr marL="457200" lvl="0" indent="-368300" algn="l" rtl="0">
              <a:lnSpc>
                <a:spcPct val="115000"/>
              </a:lnSpc>
              <a:spcBef>
                <a:spcPts val="0"/>
              </a:spcBef>
              <a:spcAft>
                <a:spcPts val="0"/>
              </a:spcAft>
              <a:buClr>
                <a:srgbClr val="000000"/>
              </a:buClr>
              <a:buSzPts val="2200"/>
              <a:buFont typeface="Wingdings" panose="05000000000000000000" pitchFamily="2" charset="2"/>
              <a:buChar char="§"/>
            </a:pPr>
            <a:r>
              <a:rPr lang="en-US" sz="2400" b="1" dirty="0">
                <a:solidFill>
                  <a:srgbClr val="1456FC"/>
                </a:solidFill>
                <a:ea typeface="Trebuchet MS"/>
                <a:cs typeface="Trebuchet MS"/>
                <a:sym typeface="Trebuchet MS"/>
              </a:rPr>
              <a:t>B</a:t>
            </a:r>
            <a:r>
              <a:rPr lang="en-US" sz="2400" dirty="0">
                <a:solidFill>
                  <a:srgbClr val="1456FC"/>
                </a:solidFill>
                <a:ea typeface="Trebuchet MS"/>
                <a:cs typeface="Trebuchet MS"/>
                <a:sym typeface="Trebuchet MS"/>
              </a:rPr>
              <a:t> Records </a:t>
            </a:r>
          </a:p>
          <a:p>
            <a:pPr marL="914400" lvl="1" indent="-368300">
              <a:lnSpc>
                <a:spcPct val="115000"/>
              </a:lnSpc>
              <a:spcBef>
                <a:spcPts val="0"/>
              </a:spcBef>
              <a:buClr>
                <a:srgbClr val="000000"/>
              </a:buClr>
              <a:buSzPts val="2200"/>
              <a:buFont typeface="Arial"/>
              <a:buChar char="•"/>
            </a:pPr>
            <a:r>
              <a:rPr lang="en-US" dirty="0">
                <a:solidFill>
                  <a:srgbClr val="000000"/>
                </a:solidFill>
                <a:ea typeface="Trebuchet MS"/>
                <a:cs typeface="Trebuchet MS"/>
                <a:sym typeface="Trebuchet MS"/>
              </a:rPr>
              <a:t>Details about the event including location and time of occurrence</a:t>
            </a:r>
            <a:endParaRPr dirty="0">
              <a:solidFill>
                <a:srgbClr val="000000"/>
              </a:solidFill>
              <a:ea typeface="Trebuchet MS"/>
              <a:cs typeface="Trebuchet MS"/>
              <a:sym typeface="Trebuchet MS"/>
            </a:endParaRPr>
          </a:p>
          <a:p>
            <a:pPr marL="914400" lvl="1" indent="-368300">
              <a:lnSpc>
                <a:spcPct val="115000"/>
              </a:lnSpc>
              <a:spcBef>
                <a:spcPts val="0"/>
              </a:spcBef>
              <a:buClr>
                <a:srgbClr val="000000"/>
              </a:buClr>
              <a:buSzPts val="2200"/>
              <a:buFont typeface="Arial"/>
              <a:buChar char="•"/>
            </a:pPr>
            <a:r>
              <a:rPr lang="en-US" dirty="0">
                <a:solidFill>
                  <a:srgbClr val="000000"/>
                </a:solidFill>
                <a:ea typeface="Trebuchet MS"/>
                <a:cs typeface="Trebuchet MS"/>
                <a:sym typeface="Trebuchet MS"/>
              </a:rPr>
              <a:t>Individual student behaviors that resulted in an administrative response</a:t>
            </a:r>
            <a:endParaRPr dirty="0">
              <a:solidFill>
                <a:srgbClr val="000000"/>
              </a:solidFill>
              <a:ea typeface="Trebuchet MS"/>
              <a:cs typeface="Trebuchet MS"/>
              <a:sym typeface="Trebuchet MS"/>
            </a:endParaRPr>
          </a:p>
          <a:p>
            <a:pPr marL="914400" lvl="1" indent="-368300">
              <a:lnSpc>
                <a:spcPct val="115000"/>
              </a:lnSpc>
              <a:spcBef>
                <a:spcPts val="0"/>
              </a:spcBef>
              <a:buClr>
                <a:srgbClr val="000000"/>
              </a:buClr>
              <a:buSzPts val="2200"/>
              <a:buFont typeface="Arial"/>
              <a:buChar char="•"/>
            </a:pPr>
            <a:r>
              <a:rPr lang="en-US" dirty="0">
                <a:solidFill>
                  <a:srgbClr val="000000"/>
                </a:solidFill>
                <a:ea typeface="Trebuchet MS"/>
                <a:cs typeface="Trebuchet MS"/>
                <a:sym typeface="Trebuchet MS"/>
              </a:rPr>
              <a:t>Administrative responses include any behavioral intervention, instructional support, disciplinary sanction, alternative placement, and notification to law enforcement</a:t>
            </a:r>
          </a:p>
          <a:p>
            <a:pPr marL="914400" lvl="1" indent="-368300">
              <a:lnSpc>
                <a:spcPct val="115000"/>
              </a:lnSpc>
              <a:spcBef>
                <a:spcPts val="0"/>
              </a:spcBef>
              <a:buClr>
                <a:srgbClr val="000000"/>
              </a:buClr>
              <a:buSzPts val="2200"/>
              <a:buFont typeface="Arial"/>
              <a:buChar char="•"/>
            </a:pPr>
            <a:r>
              <a:rPr lang="en-US" dirty="0">
                <a:solidFill>
                  <a:srgbClr val="000000"/>
                </a:solidFill>
                <a:ea typeface="Trebuchet MS"/>
                <a:cs typeface="Trebuchet MS"/>
                <a:sym typeface="Trebuchet MS"/>
              </a:rPr>
              <a:t>The type and number of victims involved in the event</a:t>
            </a:r>
            <a:endParaRPr dirty="0"/>
          </a:p>
          <a:p>
            <a:pPr marL="457200" lvl="0" indent="-368300" algn="l" rtl="0">
              <a:lnSpc>
                <a:spcPct val="115000"/>
              </a:lnSpc>
              <a:spcBef>
                <a:spcPts val="0"/>
              </a:spcBef>
              <a:spcAft>
                <a:spcPts val="0"/>
              </a:spcAft>
              <a:buClr>
                <a:srgbClr val="000000"/>
              </a:buClr>
              <a:buSzPts val="2200"/>
              <a:buFont typeface="Wingdings" panose="05000000000000000000" pitchFamily="2" charset="2"/>
              <a:buChar char="§"/>
            </a:pPr>
            <a:r>
              <a:rPr lang="en-US" sz="2400" b="1" dirty="0" err="1">
                <a:solidFill>
                  <a:srgbClr val="1456FC"/>
                </a:solidFill>
                <a:ea typeface="Trebuchet MS"/>
                <a:cs typeface="Trebuchet MS"/>
                <a:sym typeface="Trebuchet MS"/>
              </a:rPr>
              <a:t>RecordCount</a:t>
            </a:r>
            <a:r>
              <a:rPr lang="en-US" sz="2400" dirty="0">
                <a:solidFill>
                  <a:srgbClr val="1456FC"/>
                </a:solidFill>
                <a:ea typeface="Trebuchet MS"/>
                <a:cs typeface="Trebuchet MS"/>
                <a:sym typeface="Trebuchet MS"/>
              </a:rPr>
              <a:t>= # </a:t>
            </a:r>
            <a:r>
              <a:rPr lang="en-US" sz="2400" dirty="0">
                <a:solidFill>
                  <a:srgbClr val="000000"/>
                </a:solidFill>
                <a:ea typeface="Trebuchet MS"/>
                <a:cs typeface="Trebuchet MS"/>
                <a:sym typeface="Trebuchet MS"/>
              </a:rPr>
              <a:t>Includes the A and total number of B records in your data file </a:t>
            </a:r>
            <a:endParaRPr sz="2400" dirty="0">
              <a:solidFill>
                <a:srgbClr val="000000"/>
              </a:solidFill>
              <a:ea typeface="Trebuchet MS"/>
              <a:cs typeface="Trebuchet MS"/>
              <a:sym typeface="Trebuchet MS"/>
            </a:endParaRPr>
          </a:p>
          <a:p>
            <a:pPr marL="0" lvl="0" indent="0" algn="l" rtl="0">
              <a:lnSpc>
                <a:spcPct val="90000"/>
              </a:lnSpc>
              <a:spcBef>
                <a:spcPts val="1000"/>
              </a:spcBef>
              <a:spcAft>
                <a:spcPts val="0"/>
              </a:spcAft>
              <a:buSzPts val="1800"/>
              <a:buNone/>
            </a:pPr>
            <a:r>
              <a:rPr lang="en-US" dirty="0"/>
              <a:t> </a:t>
            </a:r>
            <a:endParaRPr dirty="0"/>
          </a:p>
        </p:txBody>
      </p:sp>
      <p:sp>
        <p:nvSpPr>
          <p:cNvPr id="2" name="Text Placeholder 1"/>
          <p:cNvSpPr>
            <a:spLocks noGrp="1"/>
          </p:cNvSpPr>
          <p:nvPr>
            <p:ph type="body" sz="quarter" idx="13"/>
          </p:nvPr>
        </p:nvSpPr>
        <p:spPr/>
        <p:txBody>
          <a:bodyPr/>
          <a:lstStyle/>
          <a:p>
            <a:pPr algn="ctr"/>
            <a:r>
              <a:rPr lang="en-US" dirty="0"/>
              <a:t>Reminders (cont.) </a:t>
            </a:r>
          </a:p>
        </p:txBody>
      </p:sp>
    </p:spTree>
    <p:extLst>
      <p:ext uri="{BB962C8B-B14F-4D97-AF65-F5344CB8AC3E}">
        <p14:creationId xmlns:p14="http://schemas.microsoft.com/office/powerpoint/2010/main" val="3680195554"/>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16829</TotalTime>
  <Words>4302</Words>
  <Application>Microsoft Office PowerPoint</Application>
  <PresentationFormat>Widescreen</PresentationFormat>
  <Paragraphs>669</Paragraphs>
  <Slides>28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Georgia</vt:lpstr>
      <vt:lpstr>Times New Roman</vt:lpstr>
      <vt:lpstr>Trebuchet MS</vt:lpstr>
      <vt:lpstr>Wingdings</vt:lpstr>
      <vt:lpstr>Office Theme</vt:lpstr>
      <vt:lpstr>Student Behavior and Administrative Response Data Collection</vt:lpstr>
      <vt:lpstr>WEBINAR PARTICIPATION</vt:lpstr>
      <vt:lpstr>A</vt:lpstr>
      <vt:lpstr>PowerPoint Presentation</vt:lpstr>
      <vt:lpstr>PowerPoint Presentation</vt:lpstr>
      <vt:lpstr>SBAR Data Reporting Timeline 2023-2024 </vt:lpstr>
      <vt:lpstr>Current SBAR Model &amp; Recent Updates  </vt:lpstr>
      <vt:lpstr>PowerPoint Presentation</vt:lpstr>
      <vt:lpstr>PowerPoint Presentation</vt:lpstr>
      <vt:lpstr>Recent Updates </vt:lpstr>
      <vt:lpstr>Recent Updates</vt:lpstr>
      <vt:lpstr>Recent SBAR Updates</vt:lpstr>
      <vt:lpstr>EOY Updates  *EOY Verification Report  *PD Investigation Status Type </vt:lpstr>
      <vt:lpstr>EOY Verification Report Update</vt:lpstr>
      <vt:lpstr>PowerPoint Presentation</vt:lpstr>
      <vt:lpstr>PD Investigation Status Type </vt:lpstr>
      <vt:lpstr>PowerPoint Presentation</vt:lpstr>
      <vt:lpstr>SBAR Scenarios  </vt:lpstr>
      <vt:lpstr>PowerPoint Presentation</vt:lpstr>
      <vt:lpstr>PowerPoint Presentation</vt:lpstr>
      <vt:lpstr>PowerPoint Presentation</vt:lpstr>
      <vt:lpstr>PowerPoint Presentation</vt:lpstr>
      <vt:lpstr>PowerPoint Presentation</vt:lpstr>
      <vt:lpstr>PowerPoint Presentation</vt:lpstr>
      <vt:lpstr>Resources </vt:lpstr>
      <vt:lpstr>PowerPoint Presentation</vt:lpstr>
      <vt:lpstr>PowerPoint Presentation</vt:lpstr>
      <vt:lpstr>Thank You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Mealy, Patricia (DOE)</cp:lastModifiedBy>
  <cp:revision>63</cp:revision>
  <cp:lastPrinted>2022-09-12T19:16:41Z</cp:lastPrinted>
  <dcterms:created xsi:type="dcterms:W3CDTF">2022-07-20T12:39:39Z</dcterms:created>
  <dcterms:modified xsi:type="dcterms:W3CDTF">2024-05-14T15:10:48Z</dcterms:modified>
  <cp:contentStatus/>
</cp:coreProperties>
</file>