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CHSYep2HZf5PlDeVmQ2IDPzW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2745"/>
            </a:schemeClr>
          </a:solidFill>
          <a:ln w="79375" cap="rnd" cmpd="sng">
            <a:solidFill>
              <a:srgbClr val="C00000">
                <a:alpha val="7882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3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5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6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7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2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2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3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31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3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about:blank" TargetMode="External"/><Relationship Id="rId7" Type="http://schemas.openxmlformats.org/officeDocument/2006/relationships/hyperlink" Target="https://www.fcrr.org/student-center-activities/second-and-third-gra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rr.org/student-center-activities/kindergarten-and-first-grade" TargetMode="External"/><Relationship Id="rId5" Type="http://schemas.openxmlformats.org/officeDocument/2006/relationships/hyperlink" Target="https://fcrr.org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drive.google.com/drive/folders/1klDh9MDGSliEcO1DCgRwFgrgJF_FfC2b" TargetMode="Externa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im.Bausum-Brown@doe.Virginia.g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1524000" y="683491"/>
            <a:ext cx="9144000" cy="3939308"/>
          </a:xfrm>
          <a:prstGeom prst="rect">
            <a:avLst/>
          </a:prstGeom>
          <a:solidFill>
            <a:schemeClr val="lt1">
              <a:alpha val="62745"/>
            </a:schemeClr>
          </a:solidFill>
          <a:ln w="79375" cap="rnd" cmpd="sng">
            <a:solidFill>
              <a:srgbClr val="C00000">
                <a:alpha val="7882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Boost Your Child’s Reading through Phonological Awareness and Phonemic Awareness</a:t>
            </a:r>
            <a:endParaRPr sz="540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/>
              <a:t>Family Night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/>
              <a:t>Kim </a:t>
            </a:r>
            <a:r>
              <a:rPr lang="en-US" dirty="0" err="1"/>
              <a:t>Bausum</a:t>
            </a:r>
            <a:r>
              <a:rPr lang="en-US" dirty="0"/>
              <a:t>-Brown</a:t>
            </a:r>
            <a:endParaRPr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515600" cy="1325563"/>
          </a:xfrm>
        </p:spPr>
        <p:txBody>
          <a:bodyPr/>
          <a:lstStyle/>
          <a:p>
            <a:r>
              <a:rPr lang="en-US" dirty="0"/>
              <a:t>Rhyming/Alliteration</a:t>
            </a:r>
          </a:p>
        </p:txBody>
      </p: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85" name="Google Shape;185;p10" descr="Rhyming/Alliter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28595"/>
            <a:ext cx="9005888" cy="55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55575"/>
            <a:ext cx="10515600" cy="1325563"/>
          </a:xfrm>
        </p:spPr>
        <p:txBody>
          <a:bodyPr/>
          <a:lstStyle/>
          <a:p>
            <a:r>
              <a:rPr lang="en-US" dirty="0"/>
              <a:t>Alliteration</a:t>
            </a:r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0" name="Google Shape;190;p11" descr="Alliter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40561"/>
            <a:ext cx="9163050" cy="55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r>
              <a:rPr lang="en-US" dirty="0"/>
              <a:t>Sentence Segmentation</a:t>
            </a:r>
          </a:p>
        </p:txBody>
      </p:sp>
      <p:sp>
        <p:nvSpPr>
          <p:cNvPr id="197" name="Google Shape;197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96" name="Google Shape;196;p12" descr="Sentence Segmentation exampl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152525"/>
            <a:ext cx="9494838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10515600" cy="1325563"/>
          </a:xfrm>
        </p:spPr>
        <p:txBody>
          <a:bodyPr/>
          <a:lstStyle/>
          <a:p>
            <a:r>
              <a:rPr lang="en-US" dirty="0"/>
              <a:t>Syllable Blending and Segmentation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2" name="Google Shape;202;p13" descr="Syllable Blending and Segment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965082"/>
            <a:ext cx="9282113" cy="576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08" name="Google Shape;208;p14" descr="Segment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060450"/>
            <a:ext cx="10021888" cy="5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10515600" cy="1325563"/>
          </a:xfrm>
        </p:spPr>
        <p:txBody>
          <a:bodyPr/>
          <a:lstStyle/>
          <a:p>
            <a:r>
              <a:rPr lang="en-US" dirty="0"/>
              <a:t>Onset-rime Blending and Segmentation</a:t>
            </a:r>
          </a:p>
        </p:txBody>
      </p:sp>
      <p:sp>
        <p:nvSpPr>
          <p:cNvPr id="215" name="Google Shape;215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14" name="Google Shape;214;p15" descr="Onset-rime Blending and segment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1066800"/>
            <a:ext cx="9809163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10515600" cy="1325563"/>
          </a:xfrm>
        </p:spPr>
        <p:txBody>
          <a:bodyPr/>
          <a:lstStyle/>
          <a:p>
            <a:r>
              <a:rPr lang="en-US" dirty="0"/>
              <a:t>Segmentation Continued</a:t>
            </a: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20" name="Google Shape;220;p16" descr="Segment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85850"/>
            <a:ext cx="10039350" cy="5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Phonemic Awareness: K-2</a:t>
            </a:r>
            <a:br>
              <a:rPr lang="en-US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body" idx="1"/>
          </p:nvPr>
        </p:nvSpPr>
        <p:spPr>
          <a:xfrm>
            <a:off x="764309" y="185017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Phoneme identification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Phoneme  segmenting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Phoneme blending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Phoneme manipulation</a:t>
            </a:r>
            <a:endParaRPr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29" name="Google Shape;229;p17" descr="Bulls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502" y="1223019"/>
            <a:ext cx="4305673" cy="35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-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Phoneme Blending, Segmentation, and Manipulation</a:t>
            </a:r>
          </a:p>
        </p:txBody>
      </p:sp>
      <p:sp>
        <p:nvSpPr>
          <p:cNvPr id="235" name="Google Shape;23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34" name="Google Shape;234;p18" descr="Phoneme Blending, Segmentation, and Manipulatio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01617"/>
            <a:ext cx="9421813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-263525"/>
            <a:ext cx="10515600" cy="1325563"/>
          </a:xfrm>
        </p:spPr>
        <p:txBody>
          <a:bodyPr/>
          <a:lstStyle/>
          <a:p>
            <a:r>
              <a:rPr lang="en-US" dirty="0"/>
              <a:t>Manipulation</a:t>
            </a:r>
          </a:p>
        </p:txBody>
      </p:sp>
      <p:sp>
        <p:nvSpPr>
          <p:cNvPr id="241" name="Google Shape;241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40" name="Google Shape;240;p19" descr="Manipulation exampl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714375"/>
            <a:ext cx="9559925" cy="61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What is Phonological Awareness and Phonemic Awareness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1"/>
          </p:nvPr>
        </p:nvSpPr>
        <p:spPr>
          <a:xfrm>
            <a:off x="720436" y="1850172"/>
            <a:ext cx="11658600" cy="480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50D"/>
              </a:buClr>
              <a:buSzPts val="2800"/>
              <a:buChar char="•"/>
            </a:pPr>
            <a:r>
              <a:rPr lang="en-US">
                <a:solidFill>
                  <a:srgbClr val="0F15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Phonological Awareness</a:t>
            </a:r>
            <a:endParaRPr>
              <a:solidFill>
                <a:srgbClr val="0F15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...the ability to hear and manipulate the sounds in spoken words and the understanding that spoken words and syllables are made up of sequences of speech sounds.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Phonemic Awareness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...the ability to hear and manipulate the individual sounds (phonemes) within words in spoken language.  Phonemic awareness is a subset of phonological awareness.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/>
              <a:t>PA….ALL DAY!</a:t>
            </a:r>
            <a:endParaRPr dirty="0"/>
          </a:p>
        </p:txBody>
      </p:sp>
      <p:pic>
        <p:nvPicPr>
          <p:cNvPr id="247" name="Google Shape;247;p20" descr="PA All D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2692" y="2189018"/>
            <a:ext cx="8109526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0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1"/>
          <p:cNvSpPr txBox="1">
            <a:spLocks noGrp="1"/>
          </p:cNvSpPr>
          <p:nvPr>
            <p:ph type="body" idx="1"/>
          </p:nvPr>
        </p:nvSpPr>
        <p:spPr>
          <a:xfrm>
            <a:off x="717375" y="1136079"/>
            <a:ext cx="10515600" cy="5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u="sng">
              <a:solidFill>
                <a:schemeClr val="dk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PA….ALL Day!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rgbClr val="3F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</a:t>
            </a:r>
            <a:endParaRPr u="sng">
              <a:solidFill>
                <a:srgbClr val="3F3F3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u="sng">
              <a:solidFill>
                <a:schemeClr val="dk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u="sng">
              <a:solidFill>
                <a:schemeClr val="dk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Your Child’s Reading at Home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u="sng">
              <a:solidFill>
                <a:schemeClr val="dk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Florida Center for Reading Research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  </a:t>
            </a:r>
            <a:r>
              <a:rPr lang="en-US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Kindergarten and First Grade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  </a:t>
            </a:r>
            <a:r>
              <a:rPr lang="en-US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 and Third Grade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p21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56" name="Google Shape;256;p21" descr="image of mou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0649" y="1020757"/>
            <a:ext cx="1877960" cy="189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 descr="image of parent and child read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7423" y="2784483"/>
            <a:ext cx="3520570" cy="136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 descr="screensho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82578" y="4531939"/>
            <a:ext cx="4127092" cy="114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Kim Bausum-Brown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>
                <a:solidFill>
                  <a:schemeClr val="dk1"/>
                </a:solidFill>
              </a:rPr>
              <a:t>Dyslexia and Specialized Reading Specialist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Department of Students Services and Special Education,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Office of Special Education Instructional Services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Kim.Bausum-Brown@doe.Virginia.go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22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What the research says…..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838200" y="17922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Ehri, 2001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PA is critical for learning to read any alphabetic writing system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Torgeson, 1998, 2004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Even before a student learns to read, we can predict with a high level of accuracy whether that student will be a good reader or a poor reader by the end of third grade and beyond using PA scores.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NHCHD,2000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Instruction in speech-sound awareness reduces and alleviates reading and spelling difficulties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/>
              <a:t>Cassar et al., 2005</a:t>
            </a:r>
            <a:br>
              <a:rPr lang="en-US"/>
            </a:br>
            <a:r>
              <a:rPr lang="en-US">
                <a:solidFill>
                  <a:schemeClr val="dk1"/>
                </a:solidFill>
              </a:rPr>
              <a:t>…….at least 80% of all poor readers are estimated to demonstrate a weakness in phonological awareness or phonological memory.  Readers with phonological processing weaknesses also tend to be the poorest spellers.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“One of the best predictors of how well students will learn to read during their first two years of school is phonemic awareness … Those with poor phonemic awareness skills at the end of their kindergarten year are more likely to become poor readers than those with well-developed phonemic awareness skills.”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Vaughn, S., &amp; Linan-Thompson, S. (2004). Research-based methods of reading instruction, grades K3. Alexandria, VA: ASCD, p. 9. 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PA/Phonemic Awareness Continuum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5" descr="step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673" y="1330036"/>
            <a:ext cx="9901383" cy="495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2536"/>
              </a:buClr>
              <a:buSzPts val="4400"/>
              <a:buFont typeface="Trebuchet MS"/>
              <a:buNone/>
            </a:pPr>
            <a:r>
              <a:rPr lang="en-US">
                <a:solidFill>
                  <a:srgbClr val="C22536"/>
                </a:solidFill>
              </a:rPr>
              <a:t>Targeting Skills</a:t>
            </a:r>
            <a:endParaRPr>
              <a:solidFill>
                <a:srgbClr val="C22536"/>
              </a:solidFill>
            </a:endParaRPr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838199" y="1557456"/>
            <a:ext cx="10048009" cy="5303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dk1"/>
                </a:solidFill>
              </a:rPr>
              <a:t>Phonological Awareness Skill</a:t>
            </a:r>
            <a:r>
              <a:rPr lang="en-US">
                <a:solidFill>
                  <a:schemeClr val="dk1"/>
                </a:solidFill>
              </a:rPr>
              <a:t>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Playing with whole-word sounds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solidFill>
                  <a:schemeClr val="dk1"/>
                </a:solidFill>
              </a:rPr>
              <a:t>Rhyming</a:t>
            </a:r>
            <a:endParaRPr sz="2100">
              <a:solidFill>
                <a:schemeClr val="dk1"/>
              </a:solidFill>
            </a:endParaRPr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solidFill>
                  <a:schemeClr val="dk1"/>
                </a:solidFill>
              </a:rPr>
              <a:t>Alliteration</a:t>
            </a:r>
            <a:endParaRPr sz="2100">
              <a:solidFill>
                <a:schemeClr val="dk1"/>
              </a:solidFill>
            </a:endParaRPr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solidFill>
                  <a:schemeClr val="dk1"/>
                </a:solidFill>
              </a:rPr>
              <a:t>Sentence segmentation                            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 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Playing with compound words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Playing with syllables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Playing with onset-rime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dk1"/>
                </a:solidFill>
              </a:rPr>
              <a:t>Phonemic Awareness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Playing with phonemes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(phonemic awareness)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br>
              <a:rPr lang="en-US"/>
            </a:br>
            <a:endParaRPr>
              <a:solidFill>
                <a:schemeClr val="dk1"/>
              </a:solidFill>
            </a:endParaRPr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4" name="Google Shape;154;p6" descr="bulls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550" y="1704975"/>
            <a:ext cx="40767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 descr="arrow"/>
          <p:cNvSpPr/>
          <p:nvPr/>
        </p:nvSpPr>
        <p:spPr>
          <a:xfrm rot="981565">
            <a:off x="5291216" y="1835588"/>
            <a:ext cx="1745673" cy="4563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58BB1"/>
          </a:solidFill>
          <a:ln w="9525" cap="flat" cmpd="sng">
            <a:solidFill>
              <a:srgbClr val="D500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6" descr="arrow"/>
          <p:cNvSpPr/>
          <p:nvPr/>
        </p:nvSpPr>
        <p:spPr>
          <a:xfrm>
            <a:off x="5262287" y="3012152"/>
            <a:ext cx="1874982" cy="3509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58BB1"/>
          </a:solidFill>
          <a:ln w="9525" cap="flat" cmpd="sng">
            <a:solidFill>
              <a:srgbClr val="D500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6" descr="arrow"/>
          <p:cNvSpPr/>
          <p:nvPr/>
        </p:nvSpPr>
        <p:spPr>
          <a:xfrm>
            <a:off x="5453784" y="3510653"/>
            <a:ext cx="1874982" cy="3509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58BB1"/>
          </a:solidFill>
          <a:ln w="9525" cap="flat" cmpd="sng">
            <a:solidFill>
              <a:srgbClr val="D500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6" descr="arrow"/>
          <p:cNvSpPr/>
          <p:nvPr/>
        </p:nvSpPr>
        <p:spPr>
          <a:xfrm>
            <a:off x="5749059" y="3862458"/>
            <a:ext cx="1874982" cy="3509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58BB1"/>
          </a:solidFill>
          <a:ln w="9525" cap="flat" cmpd="sng">
            <a:solidFill>
              <a:srgbClr val="D500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 descr="arrow"/>
          <p:cNvSpPr/>
          <p:nvPr/>
        </p:nvSpPr>
        <p:spPr>
          <a:xfrm rot="-1588632">
            <a:off x="4906261" y="4536649"/>
            <a:ext cx="3922633" cy="45633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40021"/>
              </a:gs>
              <a:gs pos="100000">
                <a:srgbClr val="FF7C83"/>
              </a:gs>
            </a:gsLst>
            <a:lin ang="16200000" scaled="0"/>
          </a:gradFill>
          <a:ln w="9525" cap="flat" cmpd="sng">
            <a:solidFill>
              <a:srgbClr val="D5002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183476"/>
            <a:ext cx="10515600" cy="1325563"/>
          </a:xfrm>
        </p:spPr>
        <p:txBody>
          <a:bodyPr/>
          <a:lstStyle/>
          <a:p>
            <a:r>
              <a:rPr lang="en-US" dirty="0"/>
              <a:t>Kinesthetic Scaffolds</a:t>
            </a:r>
          </a:p>
        </p:txBody>
      </p:sp>
      <p:sp>
        <p:nvSpPr>
          <p:cNvPr id="165" name="Google Shape;165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4" name="Google Shape;164;p7" descr="screenshot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661869"/>
            <a:ext cx="8405813" cy="588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</a:pPr>
            <a:r>
              <a:rPr lang="en-US" u="sng">
                <a:solidFill>
                  <a:schemeClr val="dk1"/>
                </a:solidFill>
              </a:rPr>
              <a:t>Phonological Awareness</a:t>
            </a:r>
            <a:r>
              <a:rPr lang="en-US">
                <a:solidFill>
                  <a:schemeClr val="dk1"/>
                </a:solidFill>
              </a:rPr>
              <a:t>: PK and K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515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Playing with whole-word sounds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Rhyming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Alliteration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</a:rPr>
              <a:t>Sentence segmentation                    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 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Playing with compound words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Playing with syllables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Playing with onset-rime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3" name="Google Shape;173;p8" descr="bullse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375" y="1690688"/>
            <a:ext cx="4534293" cy="32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that Letters Make in Words</a:t>
            </a:r>
          </a:p>
        </p:txBody>
      </p:sp>
      <p:sp>
        <p:nvSpPr>
          <p:cNvPr id="178" name="Google Shape;17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9" name="Google Shape;179;p9" descr="Words- easier and harder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5850" y="1577975"/>
            <a:ext cx="9051925" cy="5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rgbClr val="000000"/>
      </a:dk1>
      <a:lt1>
        <a:srgbClr val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492</Words>
  <Application>Microsoft Office PowerPoint</Application>
  <PresentationFormat>Widescreen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VDOE</vt:lpstr>
      <vt:lpstr>Boost Your Child’s Reading through Phonological Awareness and Phonemic Awareness</vt:lpstr>
      <vt:lpstr>What is Phonological Awareness and Phonemic Awareness</vt:lpstr>
      <vt:lpstr>What the research says…..</vt:lpstr>
      <vt:lpstr>Research</vt:lpstr>
      <vt:lpstr>PA/Phonemic Awareness Continuum</vt:lpstr>
      <vt:lpstr>Targeting Skills</vt:lpstr>
      <vt:lpstr>Kinesthetic Scaffolds</vt:lpstr>
      <vt:lpstr>Phonological Awareness: PK and K</vt:lpstr>
      <vt:lpstr>Sound that Letters Make in Words</vt:lpstr>
      <vt:lpstr>Rhyming/Alliteration</vt:lpstr>
      <vt:lpstr>Alliteration</vt:lpstr>
      <vt:lpstr>Sentence Segmentation</vt:lpstr>
      <vt:lpstr>Syllable Blending and Segmentation</vt:lpstr>
      <vt:lpstr>Segmentation</vt:lpstr>
      <vt:lpstr>Onset-rime Blending and Segmentation</vt:lpstr>
      <vt:lpstr>Segmentation Continued</vt:lpstr>
      <vt:lpstr>Phonemic Awareness: K-2 </vt:lpstr>
      <vt:lpstr>Phoneme Blending, Segmentation, and Manipulation</vt:lpstr>
      <vt:lpstr>Manipulation</vt:lpstr>
      <vt:lpstr>PA….ALL DAY!</vt:lpstr>
      <vt:lpstr>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Your Child’s Reading through Phonological Awareness and Phonemic Awareness</dc:title>
  <dc:creator>Timothy Nuthall</dc:creator>
  <cp:lastModifiedBy>Harris, Christine (DOE)</cp:lastModifiedBy>
  <cp:revision>2</cp:revision>
  <dcterms:created xsi:type="dcterms:W3CDTF">2020-06-29T15:52:04Z</dcterms:created>
  <dcterms:modified xsi:type="dcterms:W3CDTF">2024-03-11T21:54:04Z</dcterms:modified>
</cp:coreProperties>
</file>