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2" r:id="rId2"/>
  </p:sldMasterIdLst>
  <p:notesMasterIdLst>
    <p:notesMasterId r:id="rId11"/>
  </p:notesMasterIdLst>
  <p:sldIdLst>
    <p:sldId id="256" r:id="rId3"/>
    <p:sldId id="270" r:id="rId4"/>
    <p:sldId id="286" r:id="rId5"/>
    <p:sldId id="267" r:id="rId6"/>
    <p:sldId id="269" r:id="rId7"/>
    <p:sldId id="271" r:id="rId8"/>
    <p:sldId id="287" r:id="rId9"/>
    <p:sldId id="25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55555"/>
    <a:srgbClr val="1A4480"/>
    <a:srgbClr val="3E5B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52" y="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70128E-993C-4902-8012-4837AFDCDFE9}" type="datetimeFigureOut">
              <a:rPr lang="en-US" smtClean="0"/>
              <a:t>3/5/2024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DDDA28-A9E5-470C-8A90-D17729306C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701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8173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30909"/>
            <a:ext cx="5254951" cy="2387600"/>
          </a:xfrm>
        </p:spPr>
        <p:txBody>
          <a:bodyPr anchor="b"/>
          <a:lstStyle>
            <a:lvl1pPr algn="l">
              <a:defRPr sz="6000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36221"/>
            <a:ext cx="5254951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0D7D0-E191-4C83-8A0F-12414189B1E3}" type="datetime1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VDOE Logo"/>
          <p:cNvSpPr/>
          <p:nvPr userDrawn="1"/>
        </p:nvSpPr>
        <p:spPr>
          <a:xfrm>
            <a:off x="2020701" y="919537"/>
            <a:ext cx="10893915" cy="5938463"/>
          </a:xfrm>
          <a:prstGeom prst="rect">
            <a:avLst/>
          </a:prstGeom>
          <a:blipFill dpi="0" rotWithShape="1">
            <a:blip r:embed="rId2">
              <a:alphaModFix amt="20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 userDrawn="1"/>
        </p:nvSpPr>
        <p:spPr>
          <a:xfrm>
            <a:off x="2178121" y="5751826"/>
            <a:ext cx="951386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900" b="1">
                <a:solidFill>
                  <a:schemeClr val="tx1">
                    <a:alpha val="20000"/>
                  </a:schemeClr>
                </a:solidFill>
                <a:latin typeface="Trebuchet MS" panose="020B0603020202020204" pitchFamily="34" charset="0"/>
              </a:rPr>
              <a:t>VIRGINIA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1054030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96A5-1280-4BBD-93AB-AD67D678B93B}" type="datetime1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48622"/>
            <a:ext cx="5181600" cy="4628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48622"/>
            <a:ext cx="5181600" cy="4628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1323975"/>
          </a:xfrm>
          <a:noFill/>
        </p:spPr>
        <p:txBody>
          <a:bodyPr lIns="822960" tIns="640080">
            <a:normAutofit/>
          </a:bodyPr>
          <a:lstStyle>
            <a:lvl1pPr marL="0" indent="0">
              <a:buNone/>
              <a:defRPr sz="44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29391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25199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25199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D8FE-4F26-421C-BC9E-A31C57605D1F}" type="datetime1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1323975"/>
          </a:xfrm>
          <a:solidFill>
            <a:schemeClr val="tx1"/>
          </a:solidFill>
        </p:spPr>
        <p:txBody>
          <a:bodyPr lIns="822960" tIns="640080">
            <a:normAutofit/>
          </a:bodyPr>
          <a:lstStyle>
            <a:lvl1pPr marL="0" indent="0">
              <a:buNone/>
              <a:defRPr sz="4400" cap="sm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33441651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25199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25199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D8FE-4F26-421C-BC9E-A31C57605D1F}" type="datetime1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1323975"/>
          </a:xfrm>
          <a:noFill/>
        </p:spPr>
        <p:txBody>
          <a:bodyPr lIns="822960" tIns="640080">
            <a:normAutofit/>
          </a:bodyPr>
          <a:lstStyle>
            <a:lvl1pPr marL="0" indent="0">
              <a:buNone/>
              <a:defRPr sz="44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38323586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59DFB-BBD1-424E-8E61-D0F07BC8954A}" type="datetime1">
              <a:rPr lang="en-US" smtClean="0"/>
              <a:t>3/5/2024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1323975"/>
          </a:xfrm>
          <a:noFill/>
        </p:spPr>
        <p:txBody>
          <a:bodyPr lIns="822960" tIns="640080">
            <a:normAutofit/>
          </a:bodyPr>
          <a:lstStyle>
            <a:lvl1pPr marL="0" indent="0">
              <a:buNone/>
              <a:defRPr sz="44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41266679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1DC38-4FAD-4906-B701-8C1D07FFDAE2}" type="datetime1">
              <a:rPr lang="en-US" smtClean="0"/>
              <a:t>3/5/2024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8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C962E0-DFCC-480B-934F-571908404525}" type="datetime1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398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B1A3-8D5C-47DE-BDB0-FBDB82B09CF6}" type="datetime1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71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22592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DB1A3-8D5C-47DE-BDB0-FBDB82B09CF6}" type="datetime1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5183188" y="3451509"/>
            <a:ext cx="2970212" cy="22592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4"/>
          </p:nvPr>
        </p:nvSpPr>
        <p:spPr>
          <a:xfrm>
            <a:off x="8383588" y="3451508"/>
            <a:ext cx="2970212" cy="225920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3180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838200" y="1130908"/>
            <a:ext cx="5254951" cy="2387601"/>
          </a:xfrm>
          <a:prstGeom prst="rect">
            <a:avLst/>
          </a:prstGeom>
        </p:spPr>
        <p:txBody>
          <a:bodyPr anchor="b"/>
          <a:lstStyle>
            <a:lvl1pPr>
              <a:defRPr sz="6000" cap="small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8200" y="3636221"/>
            <a:ext cx="5254951" cy="1655762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/>
            </a:lvl1pPr>
            <a:lvl2pPr marL="0" indent="457200">
              <a:buClrTx/>
              <a:buSzTx/>
              <a:buFontTx/>
              <a:buNone/>
              <a:defRPr sz="2400"/>
            </a:lvl2pPr>
            <a:lvl3pPr marL="0" indent="914400">
              <a:buClrTx/>
              <a:buSzTx/>
              <a:buFontTx/>
              <a:buNone/>
              <a:defRPr sz="2400"/>
            </a:lvl3pPr>
            <a:lvl4pPr marL="0" indent="1371600">
              <a:buClrTx/>
              <a:buSzTx/>
              <a:buFontTx/>
              <a:buNone/>
              <a:defRPr sz="2400"/>
            </a:lvl4pPr>
            <a:lvl5pPr marL="0" indent="1828800">
              <a:buClrTx/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4" name="Rectangle 7"/>
          <p:cNvSpPr/>
          <p:nvPr/>
        </p:nvSpPr>
        <p:spPr>
          <a:xfrm>
            <a:off x="2020701" y="919536"/>
            <a:ext cx="10893915" cy="59384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TextBox 9"/>
          <p:cNvSpPr txBox="1"/>
          <p:nvPr/>
        </p:nvSpPr>
        <p:spPr>
          <a:xfrm>
            <a:off x="2223841" y="5751826"/>
            <a:ext cx="9422429" cy="67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3900" b="1">
                <a:solidFill>
                  <a:schemeClr val="accent1">
                    <a:alpha val="20000"/>
                  </a:schemeClr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VIRGINIA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1480887284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lick to Edit Master title style"/>
          <p:cNvSpPr txBox="1">
            <a:spLocks noGrp="1"/>
          </p:cNvSpPr>
          <p:nvPr>
            <p:ph type="title" hasCustomPrompt="1"/>
          </p:nvPr>
        </p:nvSpPr>
        <p:spPr>
          <a:xfrm>
            <a:off x="838200" y="1130908"/>
            <a:ext cx="10515601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 cap="small"/>
            </a:lvl1pPr>
          </a:lstStyle>
          <a:p>
            <a:r>
              <a:t>Click to Edit Master title style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3636221"/>
            <a:ext cx="10515600" cy="1655762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400"/>
            </a:lvl1pPr>
            <a:lvl2pPr marL="0" indent="457200" algn="ctr">
              <a:buClrTx/>
              <a:buSzTx/>
              <a:buFontTx/>
              <a:buNone/>
              <a:defRPr sz="2400"/>
            </a:lvl2pPr>
            <a:lvl3pPr marL="0" indent="914400" algn="ctr">
              <a:buClrTx/>
              <a:buSzTx/>
              <a:buFontTx/>
              <a:buNone/>
              <a:defRPr sz="2400"/>
            </a:lvl3pPr>
            <a:lvl4pPr marL="0" indent="1371600" algn="ctr">
              <a:buClrTx/>
              <a:buSzTx/>
              <a:buFontTx/>
              <a:buNone/>
              <a:defRPr sz="2400"/>
            </a:lvl4pPr>
            <a:lvl5pPr marL="0" indent="1828800" algn="ctr">
              <a:buClrTx/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797790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38201" y="1130909"/>
            <a:ext cx="10515600" cy="2387600"/>
          </a:xfrm>
        </p:spPr>
        <p:txBody>
          <a:bodyPr anchor="b"/>
          <a:lstStyle>
            <a:lvl1pPr algn="ctr">
              <a:defRPr sz="6000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36221"/>
            <a:ext cx="105156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C249E-D282-4660-885A-F74A817FB28E}" type="datetime1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3965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Slide">
    <p:bg>
      <p:bgPr>
        <a:gradFill flip="none" rotWithShape="1">
          <a:gsLst>
            <a:gs pos="0">
              <a:srgbClr val="3F5990"/>
            </a:gs>
            <a:gs pos="50000">
              <a:srgbClr val="1F437F"/>
            </a:gs>
            <a:gs pos="100000">
              <a:srgbClr val="00315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8200" y="1130908"/>
            <a:ext cx="5254951" cy="2387601"/>
          </a:xfrm>
          <a:prstGeom prst="rect">
            <a:avLst/>
          </a:prstGeom>
        </p:spPr>
        <p:txBody>
          <a:bodyPr anchor="b"/>
          <a:lstStyle>
            <a:lvl1pPr>
              <a:defRPr sz="6000" cap="small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8200" y="3636221"/>
            <a:ext cx="5254951" cy="1655762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4" name="Rectangle 6"/>
          <p:cNvSpPr/>
          <p:nvPr/>
        </p:nvSpPr>
        <p:spPr>
          <a:xfrm>
            <a:off x="2020701" y="919536"/>
            <a:ext cx="10893915" cy="5938464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5" name="TextBox 7"/>
          <p:cNvSpPr txBox="1"/>
          <p:nvPr/>
        </p:nvSpPr>
        <p:spPr>
          <a:xfrm>
            <a:off x="2223841" y="5751826"/>
            <a:ext cx="9422429" cy="6756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spAutoFit/>
          </a:bodyPr>
          <a:lstStyle>
            <a:lvl1pPr algn="r">
              <a:defRPr sz="3900" b="1">
                <a:solidFill>
                  <a:srgbClr val="FFFFFF">
                    <a:alpha val="7000"/>
                  </a:srgbClr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r>
              <a:t>VIRGINIA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1934399482"/>
      </p:ext>
    </p:extLst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_Title Slide">
    <p:bg>
      <p:bgPr>
        <a:gradFill flip="none" rotWithShape="1">
          <a:gsLst>
            <a:gs pos="0">
              <a:srgbClr val="3E5B91"/>
            </a:gs>
            <a:gs pos="50000">
              <a:srgbClr val="1A4480"/>
            </a:gs>
            <a:gs pos="100000">
              <a:srgbClr val="00315C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le Text"/>
          <p:cNvSpPr txBox="1">
            <a:spLocks noGrp="1"/>
          </p:cNvSpPr>
          <p:nvPr>
            <p:ph type="title"/>
          </p:nvPr>
        </p:nvSpPr>
        <p:spPr>
          <a:xfrm>
            <a:off x="838200" y="1130908"/>
            <a:ext cx="105156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 cap="small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4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3636221"/>
            <a:ext cx="10515600" cy="1655762"/>
          </a:xfrm>
          <a:prstGeom prst="rect">
            <a:avLst/>
          </a:prstGeom>
        </p:spPr>
        <p:txBody>
          <a:bodyPr/>
          <a:lstStyle>
            <a:lvl1pPr marL="0" indent="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1pPr>
            <a:lvl2pPr marL="0" indent="45720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91440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3pPr>
            <a:lvl4pPr marL="0" indent="137160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4pPr>
            <a:lvl5pPr marL="0" indent="1828800" algn="ctr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934430751"/>
      </p:ext>
    </p:extLst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5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3" name="Text Placehold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0" indent="0">
              <a:buClrTx/>
              <a:buSzTx/>
              <a:buFontTx/>
              <a:buNone/>
              <a:defRPr sz="4400" cap="small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2725859039"/>
      </p:ext>
    </p:extLst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2" name="Text Placehold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0" y="0"/>
            <a:ext cx="12192000" cy="132397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4400" cap="small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1242632967"/>
      </p:ext>
    </p:extLst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7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/>
            </a:lvl1pPr>
            <a:lvl2pPr marL="0" indent="457200">
              <a:buClrTx/>
              <a:buSzTx/>
              <a:buFontTx/>
              <a:buNone/>
              <a:defRPr sz="2400"/>
            </a:lvl2pPr>
            <a:lvl3pPr marL="0" indent="914400">
              <a:buClrTx/>
              <a:buSzTx/>
              <a:buFontTx/>
              <a:buNone/>
              <a:defRPr sz="2400"/>
            </a:lvl3pPr>
            <a:lvl4pPr marL="0" indent="1371600">
              <a:buClrTx/>
              <a:buSzTx/>
              <a:buFontTx/>
              <a:buNone/>
              <a:defRPr sz="2400"/>
            </a:lvl4pPr>
            <a:lvl5pPr marL="0" indent="1828800">
              <a:buClrTx/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989715774"/>
      </p:ext>
    </p:extLst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Section Header">
    <p:bg>
      <p:bgPr>
        <a:gradFill flip="none" rotWithShape="1">
          <a:gsLst>
            <a:gs pos="0">
              <a:schemeClr val="accent1"/>
            </a:gs>
            <a:gs pos="50000">
              <a:srgbClr val="1A4480"/>
            </a:gs>
            <a:gs pos="100000">
              <a:srgbClr val="3E5B91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rgbClr val="FFFFFF"/>
                </a:solidFill>
              </a:defRPr>
            </a:lvl1pPr>
          </a:lstStyle>
          <a:p>
            <a:r>
              <a:t>Title Text</a:t>
            </a:r>
          </a:p>
        </p:txBody>
      </p:sp>
      <p:sp>
        <p:nvSpPr>
          <p:cNvPr id="79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1pPr>
            <a:lvl2pPr marL="0" indent="457200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2pPr>
            <a:lvl3pPr marL="0" indent="914400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3pPr>
            <a:lvl4pPr marL="0" indent="1371600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4pPr>
            <a:lvl5pPr marL="0" indent="1828800">
              <a:buClrTx/>
              <a:buSzTx/>
              <a:buFontTx/>
              <a:buNone/>
              <a:defRPr sz="2400">
                <a:solidFill>
                  <a:srgbClr val="FFFFFF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22488259"/>
      </p:ext>
    </p:extLst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9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0" y="1548622"/>
            <a:ext cx="5181600" cy="4628342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Text Placeholder 10"/>
          <p:cNvSpPr>
            <a:spLocks noGrp="1"/>
          </p:cNvSpPr>
          <p:nvPr>
            <p:ph type="body" sz="quarter" idx="21" hasCustomPrompt="1"/>
          </p:nvPr>
        </p:nvSpPr>
        <p:spPr>
          <a:xfrm>
            <a:off x="0" y="0"/>
            <a:ext cx="12192000" cy="132397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4400" cap="small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2031205677"/>
      </p:ext>
    </p:extLst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525198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400" b="1">
                <a:solidFill>
                  <a:schemeClr val="accent1"/>
                </a:solidFill>
              </a:defRPr>
            </a:lvl1pPr>
            <a:lvl2pPr marL="0" indent="457200">
              <a:buClrTx/>
              <a:buSzTx/>
              <a:buFontTx/>
              <a:buNone/>
              <a:defRPr sz="2400" b="1">
                <a:solidFill>
                  <a:schemeClr val="accent1"/>
                </a:solidFill>
              </a:defRPr>
            </a:lvl2pPr>
            <a:lvl3pPr marL="0" indent="914400">
              <a:buClrTx/>
              <a:buSzTx/>
              <a:buFontTx/>
              <a:buNone/>
              <a:defRPr sz="2400" b="1">
                <a:solidFill>
                  <a:schemeClr val="accent1"/>
                </a:solidFill>
              </a:defRPr>
            </a:lvl3pPr>
            <a:lvl4pPr marL="0" indent="1371600">
              <a:buClrTx/>
              <a:buSzTx/>
              <a:buFontTx/>
              <a:buNone/>
              <a:defRPr sz="2400" b="1">
                <a:solidFill>
                  <a:schemeClr val="accent1"/>
                </a:solidFill>
              </a:defRPr>
            </a:lvl4pPr>
            <a:lvl5pPr marL="0" indent="1828800">
              <a:buClrTx/>
              <a:buSzTx/>
              <a:buFontTx/>
              <a:buNone/>
              <a:defRPr sz="2400" b="1">
                <a:solidFill>
                  <a:schemeClr val="accent1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6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525198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400" b="1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08" name="Text Placehold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0"/>
            <a:ext cx="12192000" cy="1323975"/>
          </a:xfrm>
          <a:prstGeom prst="rect">
            <a:avLst/>
          </a:prstGeom>
          <a:solidFill>
            <a:schemeClr val="accent1"/>
          </a:solidFill>
        </p:spPr>
        <p:txBody>
          <a:bodyPr/>
          <a:lstStyle>
            <a:lvl1pPr marL="0" indent="0">
              <a:buClrTx/>
              <a:buSzTx/>
              <a:buFontTx/>
              <a:buNone/>
              <a:defRPr sz="4400" cap="small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3492468226"/>
      </p:ext>
    </p:extLst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1525198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ClrTx/>
              <a:buSzTx/>
              <a:buFontTx/>
              <a:buNone/>
              <a:defRPr sz="2400" b="1">
                <a:solidFill>
                  <a:schemeClr val="accent1"/>
                </a:solidFill>
              </a:defRPr>
            </a:lvl1pPr>
            <a:lvl2pPr marL="0" indent="457200">
              <a:buClrTx/>
              <a:buSzTx/>
              <a:buFontTx/>
              <a:buNone/>
              <a:defRPr sz="2400" b="1">
                <a:solidFill>
                  <a:schemeClr val="accent1"/>
                </a:solidFill>
              </a:defRPr>
            </a:lvl2pPr>
            <a:lvl3pPr marL="0" indent="914400">
              <a:buClrTx/>
              <a:buSzTx/>
              <a:buFontTx/>
              <a:buNone/>
              <a:defRPr sz="2400" b="1">
                <a:solidFill>
                  <a:schemeClr val="accent1"/>
                </a:solidFill>
              </a:defRPr>
            </a:lvl3pPr>
            <a:lvl4pPr marL="0" indent="1371600">
              <a:buClrTx/>
              <a:buSzTx/>
              <a:buFontTx/>
              <a:buNone/>
              <a:defRPr sz="2400" b="1">
                <a:solidFill>
                  <a:schemeClr val="accent1"/>
                </a:solidFill>
              </a:defRPr>
            </a:lvl4pPr>
            <a:lvl5pPr marL="0" indent="1828800">
              <a:buClrTx/>
              <a:buSzTx/>
              <a:buFontTx/>
              <a:buNone/>
              <a:defRPr sz="2400" b="1">
                <a:solidFill>
                  <a:schemeClr val="accent1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6" name="Text Placeholder 4"/>
          <p:cNvSpPr>
            <a:spLocks noGrp="1"/>
          </p:cNvSpPr>
          <p:nvPr>
            <p:ph type="body" sz="quarter" idx="21"/>
          </p:nvPr>
        </p:nvSpPr>
        <p:spPr>
          <a:xfrm>
            <a:off x="6172200" y="1525198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ClrTx/>
              <a:buSzTx/>
              <a:buFontTx/>
              <a:buNone/>
              <a:defRPr sz="2400" b="1">
                <a:solidFill>
                  <a:schemeClr val="accent1"/>
                </a:solidFill>
              </a:defRPr>
            </a:pPr>
            <a:endParaRPr/>
          </a:p>
        </p:txBody>
      </p:sp>
      <p:sp>
        <p:nvSpPr>
          <p:cNvPr id="11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18" name="Text Placeholder 10"/>
          <p:cNvSpPr>
            <a:spLocks noGrp="1"/>
          </p:cNvSpPr>
          <p:nvPr>
            <p:ph type="body" sz="quarter" idx="22" hasCustomPrompt="1"/>
          </p:nvPr>
        </p:nvSpPr>
        <p:spPr>
          <a:xfrm>
            <a:off x="0" y="0"/>
            <a:ext cx="12192000" cy="132397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4400" cap="small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1pPr>
          </a:lstStyle>
          <a:p>
            <a:r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3947869311"/>
      </p:ext>
    </p:extLst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26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0" y="0"/>
            <a:ext cx="12192000" cy="1323975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4400" cap="small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marL="876300" indent="-419100">
              <a:buClrTx/>
              <a:buFontTx/>
              <a:defRPr sz="4400" cap="small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marL="1417319" indent="-502919">
              <a:buClrTx/>
              <a:buFontTx/>
              <a:defRPr sz="4400" cap="small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marL="1930400" indent="-558800">
              <a:buClrTx/>
              <a:buFontTx/>
              <a:defRPr sz="4400" cap="small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marL="2387600" indent="-558800">
              <a:buClrTx/>
              <a:buFontTx/>
              <a:defRPr sz="4400" cap="small">
                <a:solidFill>
                  <a:schemeClr val="accent1"/>
                </a:solidFill>
                <a:latin typeface="Georgia"/>
                <a:ea typeface="Georgia"/>
                <a:cs typeface="Georgia"/>
                <a:sym typeface="Georgia"/>
              </a:defRPr>
            </a:lvl5pPr>
          </a:lstStyle>
          <a:p>
            <a:r>
              <a:t>Click Here to Edit Master Title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</p:spTree>
    <p:extLst>
      <p:ext uri="{BB962C8B-B14F-4D97-AF65-F5344CB8AC3E}">
        <p14:creationId xmlns:p14="http://schemas.microsoft.com/office/powerpoint/2010/main" val="258549956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30909"/>
            <a:ext cx="5254951" cy="2387600"/>
          </a:xfrm>
        </p:spPr>
        <p:txBody>
          <a:bodyPr anchor="b"/>
          <a:lstStyle>
            <a:lvl1pPr algn="l">
              <a:defRPr sz="6000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36221"/>
            <a:ext cx="5254951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D3C0D-AEE8-4C37-B586-2E02B9B135CF}" type="datetime1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VDOE Logo"/>
          <p:cNvSpPr/>
          <p:nvPr userDrawn="1"/>
        </p:nvSpPr>
        <p:spPr>
          <a:xfrm>
            <a:off x="2020701" y="919537"/>
            <a:ext cx="10893915" cy="5938463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2178121" y="5751826"/>
            <a:ext cx="951386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900" b="1">
                <a:solidFill>
                  <a:schemeClr val="tx1">
                    <a:alpha val="7000"/>
                  </a:schemeClr>
                </a:solidFill>
                <a:latin typeface="Trebuchet MS" panose="020B0603020202020204" pitchFamily="34" charset="0"/>
              </a:rPr>
              <a:t>VIRGINIA DEPARTMENT OF EDUCATION</a:t>
            </a:r>
          </a:p>
        </p:txBody>
      </p:sp>
    </p:spTree>
    <p:extLst>
      <p:ext uri="{BB962C8B-B14F-4D97-AF65-F5344CB8AC3E}">
        <p14:creationId xmlns:p14="http://schemas.microsoft.com/office/powerpoint/2010/main" val="11581738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7284420"/>
      </p:ext>
    </p:extLst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2" name="Text Placeholder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>
              <a:buClrTx/>
              <a:buSzTx/>
              <a:buFontTx/>
              <a:buNone/>
              <a:defRPr sz="1600"/>
            </a:pPr>
            <a:endParaRPr/>
          </a:p>
        </p:txBody>
      </p:sp>
      <p:sp>
        <p:nvSpPr>
          <p:cNvPr id="14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6282703"/>
      </p:ext>
    </p:extLst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51" name="Picture Placeholder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5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600"/>
            </a:lvl1pPr>
            <a:lvl2pPr marL="0" indent="457200">
              <a:buClrTx/>
              <a:buSzTx/>
              <a:buFontTx/>
              <a:buNone/>
              <a:defRPr sz="1600"/>
            </a:lvl2pPr>
            <a:lvl3pPr marL="0" indent="914400">
              <a:buClrTx/>
              <a:buSzTx/>
              <a:buFontTx/>
              <a:buNone/>
              <a:defRPr sz="1600"/>
            </a:lvl3pPr>
            <a:lvl4pPr marL="0" indent="1371600">
              <a:buClrTx/>
              <a:buSzTx/>
              <a:buFontTx/>
              <a:buNone/>
              <a:defRPr sz="1600"/>
            </a:lvl4pPr>
            <a:lvl5pPr marL="0" indent="1828800">
              <a:buClrTx/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93553691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61" name="Picture Placeholder 2"/>
          <p:cNvSpPr>
            <a:spLocks noGrp="1"/>
          </p:cNvSpPr>
          <p:nvPr>
            <p:ph type="pic" sz="quarter" idx="21"/>
          </p:nvPr>
        </p:nvSpPr>
        <p:spPr>
          <a:xfrm>
            <a:off x="5183187" y="987425"/>
            <a:ext cx="6172201" cy="2259209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6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ClrTx/>
              <a:buSzTx/>
              <a:buFontTx/>
              <a:buNone/>
              <a:defRPr sz="1600"/>
            </a:lvl1pPr>
            <a:lvl2pPr marL="0" indent="457200">
              <a:buClrTx/>
              <a:buSzTx/>
              <a:buFontTx/>
              <a:buNone/>
              <a:defRPr sz="1600"/>
            </a:lvl2pPr>
            <a:lvl3pPr marL="0" indent="914400">
              <a:buClrTx/>
              <a:buSzTx/>
              <a:buFontTx/>
              <a:buNone/>
              <a:defRPr sz="1600"/>
            </a:lvl3pPr>
            <a:lvl4pPr marL="0" indent="1371600">
              <a:buClrTx/>
              <a:buSzTx/>
              <a:buFontTx/>
              <a:buNone/>
              <a:defRPr sz="1600"/>
            </a:lvl4pPr>
            <a:lvl5pPr marL="0" indent="1828800">
              <a:buClrTx/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164" name="Picture Placeholder 2"/>
          <p:cNvSpPr>
            <a:spLocks noGrp="1"/>
          </p:cNvSpPr>
          <p:nvPr>
            <p:ph type="pic" sz="quarter" idx="22"/>
          </p:nvPr>
        </p:nvSpPr>
        <p:spPr>
          <a:xfrm>
            <a:off x="5183187" y="3451509"/>
            <a:ext cx="2970213" cy="225921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65" name="Picture Placeholder 2"/>
          <p:cNvSpPr>
            <a:spLocks noGrp="1"/>
          </p:cNvSpPr>
          <p:nvPr>
            <p:ph type="pic" sz="quarter" idx="23"/>
          </p:nvPr>
        </p:nvSpPr>
        <p:spPr>
          <a:xfrm>
            <a:off x="8383588" y="3451507"/>
            <a:ext cx="2970213" cy="225921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18728294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0E70-56EB-42D6-915F-EA4C717EB9E4}" type="datetime1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458930"/>
            <a:ext cx="10515600" cy="47180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1323975"/>
          </a:xfrm>
          <a:solidFill>
            <a:schemeClr val="tx1"/>
          </a:solidFill>
        </p:spPr>
        <p:txBody>
          <a:bodyPr lIns="822960" tIns="640080">
            <a:normAutofit/>
          </a:bodyPr>
          <a:lstStyle>
            <a:lvl1pPr marL="0" indent="0">
              <a:buNone/>
              <a:defRPr sz="4400" cap="sm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196976931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48622"/>
            <a:ext cx="5181600" cy="4628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48622"/>
            <a:ext cx="5181600" cy="4628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96A5-1280-4BBD-93AB-AD67D678B93B}" type="datetime1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1323975"/>
          </a:xfrm>
          <a:solidFill>
            <a:schemeClr val="tx1"/>
          </a:solidFill>
        </p:spPr>
        <p:txBody>
          <a:bodyPr lIns="822960" tIns="640080">
            <a:normAutofit/>
          </a:bodyPr>
          <a:lstStyle>
            <a:lvl1pPr marL="0" indent="0">
              <a:buNone/>
              <a:defRPr sz="4400" cap="sm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361280537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525199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525199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80D8FE-4F26-421C-BC9E-A31C57605D1F}" type="datetime1">
              <a:rPr lang="en-US" smtClean="0"/>
              <a:t>3/5/2024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1323975"/>
          </a:xfrm>
          <a:solidFill>
            <a:schemeClr val="tx1"/>
          </a:solidFill>
        </p:spPr>
        <p:txBody>
          <a:bodyPr lIns="822960" tIns="640080">
            <a:normAutofit/>
          </a:bodyPr>
          <a:lstStyle>
            <a:lvl1pPr marL="0" indent="0">
              <a:buNone/>
              <a:defRPr sz="4400" cap="sm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3270127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bg>
      <p:bgPr>
        <a:gradFill rotWithShape="1">
          <a:gsLst>
            <a:gs pos="0">
              <a:srgbClr val="3E5B91"/>
            </a:gs>
            <a:gs pos="50000">
              <a:srgbClr val="1A4480"/>
            </a:gs>
            <a:gs pos="100000">
              <a:schemeClr val="bg1">
                <a:shade val="63000"/>
                <a:satMod val="12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30909"/>
            <a:ext cx="10515600" cy="2387600"/>
          </a:xfrm>
        </p:spPr>
        <p:txBody>
          <a:bodyPr anchor="b"/>
          <a:lstStyle>
            <a:lvl1pPr algn="ctr">
              <a:defRPr sz="6000" cap="sm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36221"/>
            <a:ext cx="105156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1799C-EA78-4FD4-8B5A-E18EB096E5C6}" type="datetime1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497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0E70-56EB-42D6-915F-EA4C717EB9E4}" type="datetime1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838200" y="1458930"/>
            <a:ext cx="10515600" cy="47180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1323975"/>
          </a:xfrm>
          <a:solidFill>
            <a:schemeClr val="tx1"/>
          </a:solidFill>
        </p:spPr>
        <p:txBody>
          <a:bodyPr lIns="822960" tIns="640080">
            <a:normAutofit/>
          </a:bodyPr>
          <a:lstStyle>
            <a:lvl1pPr marL="0" indent="0">
              <a:buNone/>
              <a:defRPr sz="4400" cap="sm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2216124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58930"/>
            <a:ext cx="10515600" cy="471803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20E70-56EB-42D6-915F-EA4C717EB9E4}" type="datetime1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1323975"/>
          </a:xfrm>
          <a:noFill/>
        </p:spPr>
        <p:txBody>
          <a:bodyPr lIns="822960" tIns="640080">
            <a:normAutofit/>
          </a:bodyPr>
          <a:lstStyle>
            <a:lvl1pPr marL="0" indent="0">
              <a:buNone/>
              <a:defRPr sz="44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408869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3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C85E-EDEC-42A1-88DA-B1145C21F245}" type="datetime1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61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bg>
      <p:bgPr>
        <a:gradFill flip="none" rotWithShape="1">
          <a:gsLst>
            <a:gs pos="0">
              <a:schemeClr val="tx1"/>
            </a:gs>
            <a:gs pos="50000">
              <a:srgbClr val="1A4480"/>
            </a:gs>
            <a:gs pos="100000">
              <a:srgbClr val="3E5B9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AC85E-EDEC-42A1-88DA-B1145C21F245}" type="datetime1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919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548622"/>
            <a:ext cx="5181600" cy="4628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548622"/>
            <a:ext cx="5181600" cy="46283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C96A5-1280-4BBD-93AB-AD67D678B93B}" type="datetime1">
              <a:rPr lang="en-US" smtClean="0"/>
              <a:t>3/5/2024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12192000" cy="1323975"/>
          </a:xfrm>
          <a:solidFill>
            <a:schemeClr val="tx1"/>
          </a:solidFill>
        </p:spPr>
        <p:txBody>
          <a:bodyPr lIns="822960" tIns="640080">
            <a:normAutofit/>
          </a:bodyPr>
          <a:lstStyle>
            <a:lvl1pPr marL="0" indent="0">
              <a:buNone/>
              <a:defRPr sz="4400" cap="small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/>
              <a:t>Click Here to Edit Master Title</a:t>
            </a:r>
          </a:p>
        </p:txBody>
      </p:sp>
    </p:spTree>
    <p:extLst>
      <p:ext uri="{BB962C8B-B14F-4D97-AF65-F5344CB8AC3E}">
        <p14:creationId xmlns:p14="http://schemas.microsoft.com/office/powerpoint/2010/main" val="595260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slideLayout" Target="../slideLayouts/slideLayout36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F71C4-ABB1-43BF-A1B6-165F4DBACD94}" type="datetime1">
              <a:rPr lang="en-US" smtClean="0"/>
              <a:t>3/5/2024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02BAA-C61A-4A39-BDF1-4340D572B8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087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5" r:id="rId2"/>
    <p:sldLayoutId id="2147483684" r:id="rId3"/>
    <p:sldLayoutId id="2147483686" r:id="rId4"/>
    <p:sldLayoutId id="2147483674" r:id="rId5"/>
    <p:sldLayoutId id="2147483687" r:id="rId6"/>
    <p:sldLayoutId id="2147483675" r:id="rId7"/>
    <p:sldLayoutId id="2147483691" r:id="rId8"/>
    <p:sldLayoutId id="2147483676" r:id="rId9"/>
    <p:sldLayoutId id="2147483689" r:id="rId10"/>
    <p:sldLayoutId id="2147483677" r:id="rId11"/>
    <p:sldLayoutId id="2147483690" r:id="rId12"/>
    <p:sldLayoutId id="2147483678" r:id="rId13"/>
    <p:sldLayoutId id="2147483679" r:id="rId14"/>
    <p:sldLayoutId id="2147483680" r:id="rId15"/>
    <p:sldLayoutId id="2147483681" r:id="rId16"/>
    <p:sldLayoutId id="2147483688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kern="1200">
          <a:solidFill>
            <a:srgbClr val="555555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Calibri" panose="020F0502020204030204" pitchFamily="34" charset="0"/>
        <a:buChar char="-"/>
        <a:defRPr sz="2400" kern="1200">
          <a:solidFill>
            <a:srgbClr val="555555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65000"/>
        <a:buFont typeface="Courier New" panose="02070309020205020404" pitchFamily="49" charset="0"/>
        <a:buChar char="o"/>
        <a:defRPr sz="2000" kern="1200">
          <a:solidFill>
            <a:srgbClr val="555555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kern="1200">
          <a:solidFill>
            <a:srgbClr val="555555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Calibri" panose="020F0502020204030204" pitchFamily="34" charset="0"/>
        <a:buChar char="-"/>
        <a:defRPr sz="1800" kern="1200">
          <a:solidFill>
            <a:srgbClr val="555555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95176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FA3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0" y="1458930"/>
            <a:ext cx="10515600" cy="47180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609600" y="233344"/>
            <a:ext cx="10972800" cy="12255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427293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  <p:sldLayoutId id="2147483704" r:id="rId12"/>
    <p:sldLayoutId id="2147483705" r:id="rId13"/>
    <p:sldLayoutId id="2147483706" r:id="rId14"/>
    <p:sldLayoutId id="2147483707" r:id="rId15"/>
    <p:sldLayoutId id="2147483708" r:id="rId16"/>
    <p:sldLayoutId id="2147483709" r:id="rId17"/>
    <p:sldLayoutId id="2147483710" r:id="rId18"/>
    <p:sldLayoutId id="2147483711" r:id="rId1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accent1"/>
          </a:solidFill>
          <a:uFillTx/>
          <a:latin typeface="Georgia"/>
          <a:ea typeface="Georgia"/>
          <a:cs typeface="Georgia"/>
          <a:sym typeface="Georgia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accent1"/>
          </a:solidFill>
          <a:uFillTx/>
          <a:latin typeface="Georgia"/>
          <a:ea typeface="Georgia"/>
          <a:cs typeface="Georgia"/>
          <a:sym typeface="Georgia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accent1"/>
          </a:solidFill>
          <a:uFillTx/>
          <a:latin typeface="Georgia"/>
          <a:ea typeface="Georgia"/>
          <a:cs typeface="Georgia"/>
          <a:sym typeface="Georgia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accent1"/>
          </a:solidFill>
          <a:uFillTx/>
          <a:latin typeface="Georgia"/>
          <a:ea typeface="Georgia"/>
          <a:cs typeface="Georgia"/>
          <a:sym typeface="Georgia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accent1"/>
          </a:solidFill>
          <a:uFillTx/>
          <a:latin typeface="Georgia"/>
          <a:ea typeface="Georgia"/>
          <a:cs typeface="Georgia"/>
          <a:sym typeface="Georgia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accent1"/>
          </a:solidFill>
          <a:uFillTx/>
          <a:latin typeface="Georgia"/>
          <a:ea typeface="Georgia"/>
          <a:cs typeface="Georgia"/>
          <a:sym typeface="Georgia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accent1"/>
          </a:solidFill>
          <a:uFillTx/>
          <a:latin typeface="Georgia"/>
          <a:ea typeface="Georgia"/>
          <a:cs typeface="Georgia"/>
          <a:sym typeface="Georgia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accent1"/>
          </a:solidFill>
          <a:uFillTx/>
          <a:latin typeface="Georgia"/>
          <a:ea typeface="Georgia"/>
          <a:cs typeface="Georgia"/>
          <a:sym typeface="Georgia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chemeClr val="accent1"/>
          </a:solidFill>
          <a:uFillTx/>
          <a:latin typeface="Georgia"/>
          <a:ea typeface="Georgia"/>
          <a:cs typeface="Georgia"/>
          <a:sym typeface="Georgia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3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-"/>
        <a:tabLst/>
        <a:defRPr sz="2800" b="0" i="0" u="none" strike="noStrike" cap="none" spc="0" baseline="0">
          <a:solidFill>
            <a:schemeClr val="accent3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65000"/>
        <a:buFont typeface="Arial"/>
        <a:buChar char="o"/>
        <a:tabLst/>
        <a:defRPr sz="2800" b="0" i="0" u="none" strike="noStrike" cap="none" spc="0" baseline="0">
          <a:solidFill>
            <a:schemeClr val="accent3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3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-"/>
        <a:tabLst/>
        <a:defRPr sz="2800" b="0" i="0" u="none" strike="noStrike" cap="none" spc="0" baseline="0">
          <a:solidFill>
            <a:schemeClr val="accent3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3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3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3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>
          <a:schemeClr val="accent1"/>
        </a:buClr>
        <a:buSzPct val="100000"/>
        <a:buFont typeface="Arial"/>
        <a:buChar char="•"/>
        <a:tabLst/>
        <a:defRPr sz="2800" b="0" i="0" u="none" strike="noStrike" cap="none" spc="0" baseline="0">
          <a:solidFill>
            <a:schemeClr val="accent3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vdoefederalrelief@doe.virginia.gov" TargetMode="External"/><Relationship Id="rId2" Type="http://schemas.openxmlformats.org/officeDocument/2006/relationships/hyperlink" Target="https://www.doe.virginia.gov/home/showpublisheddocument/40805/638108428297570000" TargetMode="Externa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covgov.sharepoint.com/sites/DOE-FPM-FederalPandemicReliefPrograms-External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Harriett.Dawson@doe.virginia.gov" TargetMode="External"/><Relationship Id="rId7" Type="http://schemas.openxmlformats.org/officeDocument/2006/relationships/hyperlink" Target="mailto:vdoefederalrelief@doe.virginia.gov" TargetMode="External"/><Relationship Id="rId2" Type="http://schemas.openxmlformats.org/officeDocument/2006/relationships/hyperlink" Target="mailto:Roland.Coleman@doe.virginia.gov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Carol.Sylvester@doe.virginia.gov" TargetMode="External"/><Relationship Id="rId5" Type="http://schemas.openxmlformats.org/officeDocument/2006/relationships/hyperlink" Target="mailto:Janice.Garland@doe.virginia.gov" TargetMode="External"/><Relationship Id="rId4" Type="http://schemas.openxmlformats.org/officeDocument/2006/relationships/hyperlink" Target="mailto:Susan.Dandridge@doe.virginia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715268"/>
            <a:ext cx="8578932" cy="2387600"/>
          </a:xfrm>
        </p:spPr>
        <p:txBody>
          <a:bodyPr>
            <a:normAutofit/>
          </a:bodyPr>
          <a:lstStyle/>
          <a:p>
            <a:r>
              <a:rPr lang="en-US" sz="4400" dirty="0"/>
              <a:t>Overview of Federal Pandemic Relief Programs Monitoring process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99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C20867-FB48-8916-757D-BC6E3D0E6F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Programs to be Monitored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452D8-F8DE-17E6-1965-DC4AD21C5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8930"/>
            <a:ext cx="10515600" cy="5036873"/>
          </a:xfrm>
        </p:spPr>
        <p:txBody>
          <a:bodyPr>
            <a:normAutofit fontScale="62500" lnSpcReduction="20000"/>
          </a:bodyPr>
          <a:lstStyle/>
          <a:p>
            <a:r>
              <a:rPr lang="en-US"/>
              <a:t>ESSER I, II, and III LEA formula grants</a:t>
            </a:r>
          </a:p>
          <a:p>
            <a:r>
              <a:rPr lang="en-US"/>
              <a:t>CARES Act ESSER I and GEER I State Set-Aside Grants</a:t>
            </a:r>
          </a:p>
          <a:p>
            <a:pPr lvl="1"/>
            <a:r>
              <a:rPr lang="en-US"/>
              <a:t>Special Education Services and Supports</a:t>
            </a:r>
          </a:p>
          <a:p>
            <a:pPr lvl="1"/>
            <a:r>
              <a:rPr lang="en-US"/>
              <a:t>School-Based Mental Health Services and Supports</a:t>
            </a:r>
          </a:p>
          <a:p>
            <a:pPr lvl="1"/>
            <a:r>
              <a:rPr lang="en-US"/>
              <a:t>Social-Emotional Universal Screener</a:t>
            </a:r>
          </a:p>
          <a:p>
            <a:pPr lvl="1"/>
            <a:r>
              <a:rPr lang="en-US"/>
              <a:t>Summer Academic Academy Success (SAAS)</a:t>
            </a:r>
          </a:p>
          <a:p>
            <a:pPr lvl="1"/>
            <a:r>
              <a:rPr lang="en-US"/>
              <a:t>Instructional Delivery Supports (IDS)</a:t>
            </a:r>
          </a:p>
          <a:p>
            <a:pPr lvl="1"/>
            <a:r>
              <a:rPr lang="en-US"/>
              <a:t>Cleaning and Sanitizing Supplies </a:t>
            </a:r>
          </a:p>
          <a:p>
            <a:pPr lvl="1"/>
            <a:r>
              <a:rPr lang="en-US"/>
              <a:t>Facilities Upgrades and Protective Equipment</a:t>
            </a:r>
          </a:p>
          <a:p>
            <a:pPr lvl="1"/>
            <a:r>
              <a:rPr lang="en-US"/>
              <a:t>School Nutrition Operations</a:t>
            </a:r>
          </a:p>
          <a:p>
            <a:pPr lvl="1"/>
            <a:r>
              <a:rPr lang="en-US"/>
              <a:t>VISION</a:t>
            </a:r>
          </a:p>
          <a:p>
            <a:r>
              <a:rPr lang="en-US"/>
              <a:t>CRRSA Act ESSER II and GEER II State Set-Aside Grants</a:t>
            </a:r>
          </a:p>
          <a:p>
            <a:pPr lvl="1"/>
            <a:r>
              <a:rPr lang="en-US"/>
              <a:t>Addressing Unfinished Learning</a:t>
            </a:r>
          </a:p>
          <a:p>
            <a:pPr lvl="1"/>
            <a:r>
              <a:rPr lang="en-US"/>
              <a:t>Extended School Year/Year Round School</a:t>
            </a:r>
          </a:p>
          <a:p>
            <a:pPr lvl="1"/>
            <a:r>
              <a:rPr lang="en-US"/>
              <a:t>Bus Driver Incentive Grant</a:t>
            </a:r>
          </a:p>
          <a:p>
            <a:r>
              <a:rPr lang="en-US"/>
              <a:t>ARP Act ESSER III Set-Aside Grants</a:t>
            </a:r>
          </a:p>
          <a:p>
            <a:pPr lvl="1"/>
            <a:r>
              <a:rPr lang="en-US"/>
              <a:t>Summer School</a:t>
            </a:r>
          </a:p>
          <a:p>
            <a:pPr lvl="1"/>
            <a:r>
              <a:rPr lang="en-US"/>
              <a:t>Before and After School</a:t>
            </a:r>
          </a:p>
          <a:p>
            <a:pPr lvl="1"/>
            <a:r>
              <a:rPr lang="en-US"/>
              <a:t>Addressing Unfinished Learning</a:t>
            </a:r>
          </a:p>
          <a:p>
            <a:r>
              <a:rPr lang="en-US"/>
              <a:t>CSLFRF HVAC Grant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FD08F6-7DC4-982C-B91C-DC9B3F87F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3955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0C1ACA1-D08C-FB9D-8113-7FC7421D24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64232"/>
            <a:ext cx="2710912" cy="4634917"/>
          </a:xfrm>
        </p:spPr>
        <p:txBody>
          <a:bodyPr>
            <a:normAutofit fontScale="85000" lnSpcReduction="20000"/>
          </a:bodyPr>
          <a:lstStyle/>
          <a:p>
            <a:r>
              <a:rPr lang="en-US" sz="2600"/>
              <a:t>Albemarle County </a:t>
            </a:r>
          </a:p>
          <a:p>
            <a:r>
              <a:rPr lang="en-US" sz="2600"/>
              <a:t>Bland County </a:t>
            </a:r>
          </a:p>
          <a:p>
            <a:r>
              <a:rPr lang="en-US" sz="2600"/>
              <a:t>Buena Vista City </a:t>
            </a:r>
          </a:p>
          <a:p>
            <a:r>
              <a:rPr lang="en-US" sz="2600"/>
              <a:t>Clarke County </a:t>
            </a:r>
          </a:p>
          <a:p>
            <a:r>
              <a:rPr lang="en-US" sz="2600"/>
              <a:t>Craig County</a:t>
            </a:r>
          </a:p>
          <a:p>
            <a:r>
              <a:rPr lang="en-US" sz="2600"/>
              <a:t>Cumberland County </a:t>
            </a:r>
          </a:p>
          <a:p>
            <a:r>
              <a:rPr lang="en-US" sz="2600"/>
              <a:t>Fauquier County</a:t>
            </a:r>
          </a:p>
          <a:p>
            <a:r>
              <a:rPr lang="en-US" sz="2600"/>
              <a:t>Fluvanna County </a:t>
            </a:r>
          </a:p>
          <a:p>
            <a:r>
              <a:rPr lang="en-US" sz="2600"/>
              <a:t>Franklin City </a:t>
            </a:r>
          </a:p>
          <a:p>
            <a:r>
              <a:rPr lang="en-US" sz="2600"/>
              <a:t>Gloucester County </a:t>
            </a:r>
          </a:p>
          <a:p>
            <a:r>
              <a:rPr lang="en-US" sz="2600"/>
              <a:t>Goochland County</a:t>
            </a:r>
          </a:p>
          <a:p>
            <a:r>
              <a:rPr lang="en-US" sz="2600" kern="0">
                <a:solidFill>
                  <a:srgbClr val="5555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King and Queen</a:t>
            </a:r>
            <a:r>
              <a:rPr kumimoji="0" lang="en-US" sz="2600" b="0" i="0" u="none" strike="noStrike" kern="0" cap="none" spc="0" normalizeH="0" baseline="0" noProof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County </a:t>
            </a:r>
            <a:r>
              <a:rPr lang="en-US" sz="2600"/>
              <a:t> </a:t>
            </a:r>
          </a:p>
          <a:p>
            <a:endParaRPr lang="en-US" sz="3400"/>
          </a:p>
          <a:p>
            <a:endParaRPr lang="en-US"/>
          </a:p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3CA9AF-EE47-89F3-BFDF-6CA3D0CD2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217976" y="1545170"/>
            <a:ext cx="3381548" cy="5312830"/>
          </a:xfrm>
        </p:spPr>
        <p:txBody>
          <a:bodyPr>
            <a:noAutofit/>
          </a:bodyPr>
          <a:lstStyle/>
          <a:p>
            <a:r>
              <a:rPr lang="en-US" sz="2200"/>
              <a:t>Rappahannock County </a:t>
            </a:r>
          </a:p>
          <a:p>
            <a:r>
              <a:rPr lang="en-US" sz="2200"/>
              <a:t>Rockbridge County </a:t>
            </a:r>
          </a:p>
          <a:p>
            <a:r>
              <a:rPr lang="en-US" sz="2200"/>
              <a:t>Rockingham County </a:t>
            </a:r>
          </a:p>
          <a:p>
            <a:r>
              <a:rPr lang="en-US" sz="2200"/>
              <a:t>Salem City </a:t>
            </a:r>
          </a:p>
          <a:p>
            <a:r>
              <a:rPr lang="en-US" sz="2200"/>
              <a:t>Roanoke County </a:t>
            </a:r>
          </a:p>
          <a:p>
            <a:r>
              <a:rPr lang="en-US" sz="2200"/>
              <a:t>Smyth County  </a:t>
            </a:r>
          </a:p>
          <a:p>
            <a:r>
              <a:rPr lang="en-US" sz="2200"/>
              <a:t>Southampton County </a:t>
            </a:r>
          </a:p>
          <a:p>
            <a:r>
              <a:rPr lang="en-US" sz="2200"/>
              <a:t>Staunton City</a:t>
            </a:r>
          </a:p>
          <a:p>
            <a:r>
              <a:rPr lang="en-US" sz="2200"/>
              <a:t>Virginia School for the Deaf and Blind</a:t>
            </a:r>
          </a:p>
          <a:p>
            <a:r>
              <a:rPr lang="en-US" sz="2200"/>
              <a:t>Town of West Point</a:t>
            </a:r>
          </a:p>
          <a:p>
            <a:r>
              <a:rPr lang="en-US" sz="2200"/>
              <a:t>York County</a:t>
            </a:r>
          </a:p>
          <a:p>
            <a:endParaRPr lang="en-US" sz="2400"/>
          </a:p>
          <a:p>
            <a:r>
              <a:rPr lang="en-US" sz="2400"/>
              <a:t> 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EBEC7FA-7F2D-09FB-75FC-D355FF60C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102BAA-C61A-4A39-BDF1-4340D572B82C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888FA3"/>
                </a:solidFill>
                <a:effectLst/>
                <a:uLnTx/>
                <a:uFillTx/>
                <a:latin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888FA3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708F55-9A68-9609-17EC-0EB2FBFD16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>
                <a:latin typeface="Georgia" panose="02040502050405020303" pitchFamily="18" charset="0"/>
              </a:rPr>
              <a:t>Spring 2024</a:t>
            </a:r>
          </a:p>
        </p:txBody>
      </p:sp>
      <p:sp>
        <p:nvSpPr>
          <p:cNvPr id="3" name="Content Placeholder 4">
            <a:extLst>
              <a:ext uri="{FF2B5EF4-FFF2-40B4-BE49-F238E27FC236}">
                <a16:creationId xmlns:a16="http://schemas.microsoft.com/office/drawing/2014/main" id="{D4644BC1-F68B-C1B2-CBD2-DE2B4F5FEFAC}"/>
              </a:ext>
            </a:extLst>
          </p:cNvPr>
          <p:cNvSpPr txBox="1">
            <a:spLocks/>
          </p:cNvSpPr>
          <p:nvPr/>
        </p:nvSpPr>
        <p:spPr>
          <a:xfrm>
            <a:off x="4315632" y="1425841"/>
            <a:ext cx="3135824" cy="52372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 lnSpcReduction="10000"/>
          </a:bodyPr>
          <a:lstStyle>
            <a:lvl1pPr marL="228600" marR="0" indent="-228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chemeClr val="accent3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1pPr>
            <a:lvl2pPr marL="723900" marR="0" indent="-2667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-"/>
              <a:tabLst/>
              <a:defRPr sz="2800" b="0" i="0" u="none" strike="noStrike" cap="none" spc="0" baseline="0">
                <a:solidFill>
                  <a:schemeClr val="accent3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2pPr>
            <a:lvl3pPr marL="1234439" marR="0" indent="-320039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65000"/>
              <a:buFont typeface="Arial"/>
              <a:buChar char="o"/>
              <a:tabLst/>
              <a:defRPr sz="2800" b="0" i="0" u="none" strike="noStrike" cap="none" spc="0" baseline="0">
                <a:solidFill>
                  <a:schemeClr val="accent3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3pPr>
            <a:lvl4pPr marL="1727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chemeClr val="accent3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4pPr>
            <a:lvl5pPr marL="21844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-"/>
              <a:tabLst/>
              <a:defRPr sz="2800" b="0" i="0" u="none" strike="noStrike" cap="none" spc="0" baseline="0">
                <a:solidFill>
                  <a:schemeClr val="accent3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5pPr>
            <a:lvl6pPr marL="26416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chemeClr val="accent3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6pPr>
            <a:lvl7pPr marL="30988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chemeClr val="accent3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7pPr>
            <a:lvl8pPr marL="35560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chemeClr val="accent3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8pPr>
            <a:lvl9pPr marL="4013200" marR="0" indent="-355600" algn="l" defTabSz="914400" rtl="0" latinLnBrk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/>
              <a:buChar char="•"/>
              <a:tabLst/>
              <a:defRPr sz="2800" b="0" i="0" u="none" strike="noStrike" cap="none" spc="0" baseline="0">
                <a:solidFill>
                  <a:schemeClr val="accent3"/>
                </a:solidFill>
                <a:uFillTx/>
                <a:latin typeface="+mn-lt"/>
                <a:ea typeface="+mn-ea"/>
                <a:cs typeface="+mn-cs"/>
                <a:sym typeface="Calibri"/>
              </a:defRPr>
            </a:lvl9pPr>
          </a:lstStyle>
          <a:p>
            <a:pPr marL="228600" marR="0" lvl="0" indent="-22860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1"/>
              </a:buClr>
              <a:buSzPct val="100000"/>
              <a:buFont typeface="Arial"/>
              <a:buChar char="•"/>
              <a:tabLst/>
              <a:defRPr/>
            </a:pPr>
            <a:r>
              <a:rPr lang="en-US" sz="2400" kern="0">
                <a:solidFill>
                  <a:srgbClr val="5555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King George County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</a:t>
            </a:r>
          </a:p>
          <a:p>
            <a:pPr marL="228600" marR="0" lvl="0" indent="-22860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1"/>
              </a:buClr>
              <a:buSzPct val="100000"/>
              <a:buFont typeface="Arial"/>
              <a:buChar char="•"/>
              <a:tabLst/>
              <a:defRPr/>
            </a:pPr>
            <a:r>
              <a:rPr lang="en-US" sz="2400" kern="0">
                <a:solidFill>
                  <a:srgbClr val="5555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Lexington City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</a:t>
            </a:r>
          </a:p>
          <a:p>
            <a:pPr marL="228600" marR="0" lvl="0" indent="-22860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1"/>
              </a:buClr>
              <a:buSzPct val="100000"/>
              <a:buFont typeface="Arial"/>
              <a:buChar char="•"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Manassas Park City </a:t>
            </a:r>
          </a:p>
          <a:p>
            <a:pPr marL="228600" marR="0" lvl="0" indent="-22860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1"/>
              </a:buClr>
              <a:buSzPct val="100000"/>
              <a:buFont typeface="Arial"/>
              <a:buChar char="•"/>
              <a:tabLst/>
              <a:defRPr/>
            </a:pPr>
            <a:r>
              <a:rPr lang="en-US" sz="2400" kern="0">
                <a:solidFill>
                  <a:srgbClr val="5555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Martinsville City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</a:t>
            </a:r>
          </a:p>
          <a:p>
            <a:pPr marL="228600" marR="0" lvl="0" indent="-22860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1"/>
              </a:buClr>
              <a:buSzPct val="100000"/>
              <a:buFont typeface="Arial"/>
              <a:buChar char="•"/>
              <a:tabLst/>
              <a:defRPr/>
            </a:pPr>
            <a:r>
              <a:rPr lang="en-US" sz="2400" kern="0">
                <a:solidFill>
                  <a:srgbClr val="5555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Mathews County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</a:t>
            </a:r>
          </a:p>
          <a:p>
            <a:pPr marL="228600" marR="0" lvl="0" indent="-22860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1"/>
              </a:buClr>
              <a:buSzPct val="100000"/>
              <a:buFont typeface="Arial"/>
              <a:buChar char="•"/>
              <a:tabLst/>
              <a:defRPr/>
            </a:pPr>
            <a:r>
              <a:rPr lang="en-US" sz="2400" kern="0">
                <a:solidFill>
                  <a:srgbClr val="5555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Middlesex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County </a:t>
            </a:r>
          </a:p>
          <a:p>
            <a:pPr marL="228600" marR="0" lvl="0" indent="-22860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1"/>
              </a:buClr>
              <a:buSzPct val="100000"/>
              <a:buFont typeface="Arial"/>
              <a:buChar char="•"/>
              <a:tabLst/>
              <a:defRPr/>
            </a:pPr>
            <a:r>
              <a:rPr lang="en-US" sz="2400" kern="0">
                <a:solidFill>
                  <a:srgbClr val="5555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Norton City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</a:t>
            </a:r>
          </a:p>
          <a:p>
            <a:pPr marL="228600" marR="0" lvl="0" indent="-22860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1"/>
              </a:buClr>
              <a:buSzPct val="100000"/>
              <a:buFont typeface="Arial"/>
              <a:buChar char="•"/>
              <a:tabLst/>
              <a:defRPr/>
            </a:pPr>
            <a:r>
              <a:rPr lang="en-US" sz="2400" kern="0">
                <a:solidFill>
                  <a:srgbClr val="5555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Orange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County </a:t>
            </a:r>
          </a:p>
          <a:p>
            <a:pPr marL="228600" marR="0" lvl="0" indent="-22860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1"/>
              </a:buClr>
              <a:buSzPct val="100000"/>
              <a:buFont typeface="Arial"/>
              <a:buChar char="•"/>
              <a:tabLst/>
              <a:defRPr/>
            </a:pPr>
            <a:r>
              <a:rPr lang="en-US" sz="2400" kern="0">
                <a:solidFill>
                  <a:srgbClr val="5555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Patrick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County </a:t>
            </a:r>
          </a:p>
          <a:p>
            <a:pPr hangingPunct="0">
              <a:buClr>
                <a:srgbClr val="003C71"/>
              </a:buClr>
              <a:defRPr/>
            </a:pPr>
            <a:r>
              <a:rPr lang="en-US" sz="2400" kern="0">
                <a:solidFill>
                  <a:srgbClr val="555555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Poquoson</a:t>
            </a: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555555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  <a:sym typeface="Calibri"/>
              </a:rPr>
              <a:t> City</a:t>
            </a:r>
          </a:p>
          <a:p>
            <a:pPr hangingPunct="0">
              <a:buClr>
                <a:srgbClr val="003C71"/>
              </a:buClr>
              <a:defRPr/>
            </a:pPr>
            <a:r>
              <a:rPr lang="en-US" sz="2400"/>
              <a:t>Powhatan County </a:t>
            </a:r>
          </a:p>
          <a:p>
            <a:pPr hangingPunct="0">
              <a:buClr>
                <a:srgbClr val="003C71"/>
              </a:buClr>
              <a:defRPr/>
            </a:pPr>
            <a:r>
              <a:rPr lang="en-US" sz="2400"/>
              <a:t>Radford City</a:t>
            </a:r>
          </a:p>
          <a:p>
            <a:pPr marL="0" indent="0" hangingPunct="0">
              <a:buClr>
                <a:srgbClr val="003C71"/>
              </a:buClr>
              <a:buNone/>
              <a:defRPr/>
            </a:pPr>
            <a:endParaRPr lang="en-US" sz="2400"/>
          </a:p>
          <a:p>
            <a:pPr marL="228600" marR="0" lvl="0" indent="-22860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1"/>
              </a:buClr>
              <a:buSzPct val="100000"/>
              <a:buFont typeface="Arial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228600" marR="0" lvl="0" indent="-22860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1"/>
              </a:buClr>
              <a:buSzPct val="100000"/>
              <a:buFont typeface="Arial"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Calibri" panose="020F0502020204030204" pitchFamily="34" charset="0"/>
              <a:cs typeface="Calibri" panose="020F0502020204030204" pitchFamily="34" charset="0"/>
              <a:sym typeface="Calibri"/>
            </a:endParaRPr>
          </a:p>
          <a:p>
            <a:pPr marL="228600" marR="0" lvl="0" indent="-228600" algn="l" defTabSz="914400" rtl="0" eaLnBrk="1" fontAlgn="auto" latinLnBrk="0" hangingPunct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1"/>
              </a:buClr>
              <a:buSzPct val="100000"/>
              <a:buFont typeface="Arial"/>
              <a:buChar char="•"/>
              <a:tabLst/>
              <a:defRPr/>
            </a:pPr>
            <a:endParaRPr kumimoji="0" lang="en-US" sz="3400" b="0" i="0" u="none" strike="noStrike" kern="0" cap="none" spc="0" normalizeH="0" baseline="0" noProof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1"/>
              </a:buClr>
              <a:buSzPct val="100000"/>
              <a:buFont typeface="Arial"/>
              <a:buChar char="•"/>
              <a:tabLst/>
              <a:defRPr/>
            </a:pPr>
            <a:endParaRPr kumimoji="0" lang="en-US" sz="3400" b="0" i="0" u="none" strike="noStrike" kern="0" cap="none" spc="0" normalizeH="0" baseline="0" noProof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1"/>
              </a:buClr>
              <a:buSzPct val="100000"/>
              <a:buFont typeface="Arial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3C71"/>
              </a:buClr>
              <a:buSzPct val="100000"/>
              <a:buFont typeface="Arial"/>
              <a:buChar char="•"/>
              <a:tabLst/>
              <a:defRPr/>
            </a:pPr>
            <a:endParaRPr kumimoji="0" lang="en-US" sz="2800" b="0" i="0" u="none" strike="noStrike" kern="0" cap="none" spc="0" normalizeH="0" baseline="0" noProof="0">
              <a:ln>
                <a:noFill/>
              </a:ln>
              <a:solidFill>
                <a:srgbClr val="555555"/>
              </a:solidFill>
              <a:effectLst/>
              <a:uLnTx/>
              <a:uFillTx/>
              <a:latin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45963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A76FB4-4BC1-47D4-965B-C0B6BA316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130FF-9A83-41D8-BCD3-FF675DC20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3225" lvl="0" indent="-284163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555555"/>
              </a:buClr>
              <a:buSzPct val="90000"/>
              <a:buFont typeface="Josefin Sans"/>
              <a:buChar char="•"/>
            </a:pPr>
            <a:r>
              <a:rPr lang="en-US" sz="2000" b="1" dirty="0" err="1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  <a:hlinkClick r:id="rId2"/>
              </a:rPr>
              <a:t>Supts</a:t>
            </a:r>
            <a:r>
              <a:rPr lang="en-US" sz="2000" b="1" dirty="0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  <a:hlinkClick r:id="rId2"/>
              </a:rPr>
              <a:t> Memo 277-22</a:t>
            </a:r>
            <a:r>
              <a:rPr lang="en-US" sz="2000" b="1" dirty="0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rPr>
              <a:t> includes notification of monitoring</a:t>
            </a:r>
            <a:endParaRPr lang="en-US" sz="2000" dirty="0">
              <a:latin typeface="Josefin Sans"/>
              <a:ea typeface="Josefin Sans"/>
              <a:cs typeface="Josefin Sans"/>
              <a:sym typeface="Josefin Sans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555555"/>
              </a:buClr>
              <a:buSzPct val="90000"/>
              <a:buFont typeface="Josefin Sans"/>
              <a:buChar char="•"/>
            </a:pPr>
            <a:r>
              <a:rPr lang="en-US" sz="2000" b="0" dirty="0">
                <a:latin typeface="Josefin Sans"/>
                <a:ea typeface="Josefin Sans"/>
                <a:cs typeface="Josefin Sans"/>
                <a:sym typeface="Josefin Sans"/>
              </a:rPr>
              <a:t>Spring 2024 monitoring will be conducted virtually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555555"/>
              </a:buClr>
              <a:buSzPct val="90000"/>
              <a:buFont typeface="Josefin Sans"/>
              <a:buChar char="•"/>
            </a:pPr>
            <a:r>
              <a:rPr lang="en-US" sz="2000" b="1" dirty="0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rPr>
              <a:t>March 6, 2024: </a:t>
            </a:r>
            <a:r>
              <a:rPr lang="en-US" sz="2000" dirty="0">
                <a:latin typeface="Josefin Sans"/>
                <a:sym typeface="Josefin Sans"/>
              </a:rPr>
              <a:t>Webinar for spring 2024 school divisions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555555"/>
              </a:buClr>
              <a:buSzPct val="90000"/>
              <a:buFont typeface="Josefin Sans"/>
              <a:buChar char="•"/>
            </a:pPr>
            <a:r>
              <a:rPr lang="en-US" sz="2000" b="1" dirty="0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rPr>
              <a:t>March 20, 2024: </a:t>
            </a:r>
            <a:r>
              <a:rPr lang="en-US" sz="2000" dirty="0">
                <a:latin typeface="Josefin Sans"/>
                <a:ea typeface="Josefin Sans"/>
                <a:cs typeface="Josefin Sans"/>
                <a:sym typeface="Josefin Sans"/>
              </a:rPr>
              <a:t>Email completed Point of Contact form to </a:t>
            </a:r>
            <a:r>
              <a:rPr lang="en-US" sz="2000" dirty="0">
                <a:latin typeface="Josefin Sans"/>
                <a:ea typeface="Josefin Sans"/>
                <a:cs typeface="Josefin Sans"/>
                <a:sym typeface="Josefin Sans"/>
                <a:hlinkClick r:id="rId3"/>
              </a:rPr>
              <a:t>vdoefederalrelief@doe.virginia.gov</a:t>
            </a:r>
            <a:endParaRPr lang="en-US" sz="2000" dirty="0">
              <a:latin typeface="Josefin Sans"/>
              <a:ea typeface="Josefin Sans"/>
              <a:cs typeface="Josefin Sans"/>
              <a:sym typeface="Josefin Sans"/>
            </a:endParaRP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555555"/>
              </a:buClr>
              <a:buSzPct val="90000"/>
              <a:buFont typeface="Josefin Sans"/>
              <a:buChar char="•"/>
            </a:pPr>
            <a:r>
              <a:rPr lang="en-US" sz="2000" b="1" dirty="0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rPr>
              <a:t>On or before April 22, 2024: </a:t>
            </a:r>
            <a:r>
              <a:rPr lang="en-US" sz="2000" dirty="0">
                <a:latin typeface="Josefin Sans"/>
                <a:ea typeface="Josefin Sans"/>
                <a:cs typeface="Josefin Sans"/>
                <a:sym typeface="Josefin Sans"/>
              </a:rPr>
              <a:t>Email completed monitoring form to assigned VDOE reviewer and upload evidence to </a:t>
            </a:r>
            <a:r>
              <a:rPr lang="en-US" sz="2000" dirty="0" err="1">
                <a:latin typeface="Josefin Sans"/>
                <a:ea typeface="Josefin Sans"/>
                <a:cs typeface="Josefin Sans"/>
                <a:sym typeface="Josefin Sans"/>
              </a:rPr>
              <a:t>Sharepoint</a:t>
            </a:r>
            <a:r>
              <a:rPr lang="en-US" sz="2000" dirty="0">
                <a:latin typeface="Josefin Sans"/>
                <a:ea typeface="Josefin Sans"/>
                <a:cs typeface="Josefin Sans"/>
                <a:sym typeface="Josefin Sans"/>
              </a:rPr>
              <a:t> site.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555555"/>
              </a:buClr>
              <a:buSzPct val="90000"/>
              <a:buFont typeface="Josefin Sans"/>
              <a:buChar char="•"/>
            </a:pPr>
            <a:r>
              <a:rPr lang="en-US" sz="2000" b="1" dirty="0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rPr>
              <a:t>April-May, 2024: </a:t>
            </a:r>
            <a:r>
              <a:rPr lang="en-US" sz="2000" dirty="0">
                <a:latin typeface="Josefin Sans"/>
                <a:ea typeface="Josefin Sans"/>
                <a:cs typeface="Josefin Sans"/>
                <a:sym typeface="Josefin Sans"/>
              </a:rPr>
              <a:t>VDOE reviewers will conduct follow-up calls</a:t>
            </a:r>
          </a:p>
          <a:p>
            <a:pPr marL="457200" lvl="0" indent="-317500" algn="l" rtl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555555"/>
              </a:buClr>
              <a:buSzPct val="90000"/>
              <a:buFont typeface="Josefin Sans"/>
              <a:buChar char="•"/>
            </a:pPr>
            <a:r>
              <a:rPr lang="en-US" sz="2000" b="1" dirty="0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rPr>
              <a:t>June 2024</a:t>
            </a:r>
            <a:r>
              <a:rPr lang="en-US" sz="2000" dirty="0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rPr>
              <a:t>: </a:t>
            </a:r>
            <a:r>
              <a:rPr lang="en-US" sz="2000" dirty="0">
                <a:latin typeface="Josefin Sans"/>
                <a:ea typeface="Josefin Sans"/>
                <a:cs typeface="Josefin Sans"/>
                <a:sym typeface="Josefin Sans"/>
              </a:rPr>
              <a:t>Once the final review is completed, a summary of the monitoring results will be sent to the division superintendent and point of contact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0251B7-2642-44E8-8EAF-06D65CFF6C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Monitoring Timeline</a:t>
            </a:r>
          </a:p>
        </p:txBody>
      </p:sp>
    </p:spTree>
    <p:extLst>
      <p:ext uri="{BB962C8B-B14F-4D97-AF65-F5344CB8AC3E}">
        <p14:creationId xmlns:p14="http://schemas.microsoft.com/office/powerpoint/2010/main" val="214051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38D9EE3-F612-9808-2CB5-6C4861186B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8323" y="2115502"/>
            <a:ext cx="3706967" cy="4512461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42C58D-D0B6-5597-8AA7-F5E60852FC3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Monitoring Documents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06F837-764E-1D3B-B41E-53B7CC9059A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/>
              <a:t>Protocol</a:t>
            </a:r>
          </a:p>
          <a:p>
            <a:pPr marL="0" indent="0">
              <a:buNone/>
            </a:pP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F4F43-74D1-9221-C8F5-8BA340ECC6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43598" y="1525992"/>
            <a:ext cx="5675877" cy="462834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/>
              <a:t>Preparing for and Participating in Monitoring</a:t>
            </a:r>
          </a:p>
          <a:p>
            <a:pPr marL="0" indent="0" algn="ctr">
              <a:buNone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17581D-7272-5F6D-AD6D-B49B30ABA2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5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E06EF87-621A-422A-87D0-D9AB04AC9C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780" y="2505456"/>
            <a:ext cx="4881491" cy="406908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9192DA69-AD51-290A-E720-01284E0A3380}"/>
              </a:ext>
            </a:extLst>
          </p:cNvPr>
          <p:cNvSpPr txBox="1"/>
          <p:nvPr/>
        </p:nvSpPr>
        <p:spPr>
          <a:xfrm>
            <a:off x="3048755" y="3246597"/>
            <a:ext cx="609750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100" b="1" i="0" u="none" strike="noStrike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941397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A76FB4-4BC1-47D4-965B-C0B6BA316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6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130FF-9A83-41D8-BCD3-FF675DC20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9062" lvl="0" indent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555555"/>
              </a:buClr>
              <a:buSzPct val="90000"/>
              <a:buNone/>
            </a:pPr>
            <a:r>
              <a:rPr lang="en-US" sz="2000" b="1" dirty="0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rPr>
              <a:t>Protocol</a:t>
            </a:r>
            <a:endParaRPr lang="en-US" sz="2000" dirty="0">
              <a:latin typeface="Josefin Sans"/>
              <a:ea typeface="Josefin Sans"/>
              <a:cs typeface="Josefin Sans"/>
              <a:sym typeface="Josefin Sans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555555"/>
              </a:buClr>
              <a:buSzPct val="90000"/>
              <a:buFont typeface="Josefin Sans"/>
              <a:buChar char="•"/>
            </a:pPr>
            <a:r>
              <a:rPr lang="en-US" sz="2000" b="0" dirty="0">
                <a:latin typeface="Josefin Sans"/>
                <a:ea typeface="Josefin Sans"/>
                <a:cs typeface="Josefin Sans"/>
                <a:sym typeface="Josefin Sans"/>
              </a:rPr>
              <a:t>Cover Page and Application tabs – Harriet Dawson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555555"/>
              </a:buClr>
              <a:buSzPct val="90000"/>
              <a:buFont typeface="Josefin Sans"/>
              <a:buChar char="•"/>
            </a:pPr>
            <a:r>
              <a:rPr lang="en-US" sz="2000" dirty="0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rPr>
              <a:t>Program Requirements tab – Susan Dandridge 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555555"/>
              </a:buClr>
              <a:buSzPct val="90000"/>
              <a:buFont typeface="Josefin Sans"/>
              <a:buChar char="•"/>
            </a:pPr>
            <a:r>
              <a:rPr lang="en-US" sz="2000" dirty="0">
                <a:solidFill>
                  <a:schemeClr val="accent3"/>
                </a:solidFill>
                <a:latin typeface="Josefin Sans"/>
                <a:sym typeface="Josefin Sans"/>
              </a:rPr>
              <a:t>Fiscal Requirements tab – Tommy Coleman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555555"/>
              </a:buClr>
              <a:buSzPct val="90000"/>
              <a:buFont typeface="Josefin Sans"/>
              <a:buChar char="•"/>
            </a:pPr>
            <a:r>
              <a:rPr lang="en-US" sz="2000" dirty="0">
                <a:solidFill>
                  <a:schemeClr val="accent3"/>
                </a:solidFill>
                <a:latin typeface="Josefin Sans"/>
                <a:sym typeface="Josefin Sans"/>
              </a:rPr>
              <a:t>HVAC and Capital Projects tab – Tommy Coleman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555555"/>
              </a:buClr>
              <a:buSzPct val="90000"/>
              <a:buFont typeface="Josefin Sans"/>
              <a:buChar char="•"/>
            </a:pPr>
            <a:r>
              <a:rPr lang="en-US" sz="2000" dirty="0">
                <a:solidFill>
                  <a:schemeClr val="accent3"/>
                </a:solidFill>
                <a:latin typeface="Josefin Sans"/>
                <a:sym typeface="Josefin Sans"/>
              </a:rPr>
              <a:t>Equitable Services and LEA Feedback tabs – Carol Sylvester</a:t>
            </a:r>
          </a:p>
          <a:p>
            <a:pPr marL="457200" lvl="1" indent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555555"/>
              </a:buClr>
              <a:buSzPct val="90000"/>
              <a:buNone/>
            </a:pPr>
            <a:endParaRPr lang="en-US" sz="2000" dirty="0">
              <a:solidFill>
                <a:schemeClr val="accent3"/>
              </a:solidFill>
              <a:latin typeface="Josefin Sans"/>
              <a:sym typeface="Josefin Sans"/>
            </a:endParaRPr>
          </a:p>
          <a:p>
            <a:pPr marL="119063" indent="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555555"/>
              </a:buClr>
              <a:buSzPct val="90000"/>
              <a:buNone/>
            </a:pPr>
            <a:r>
              <a:rPr lang="en-US" sz="2000" b="1" dirty="0">
                <a:latin typeface="Josefin Sans"/>
                <a:sym typeface="Josefin Sans"/>
              </a:rPr>
              <a:t>Preparing for and Participating in Monitoring </a:t>
            </a:r>
            <a:r>
              <a:rPr lang="en-US" sz="2000" dirty="0">
                <a:latin typeface="Josefin Sans"/>
                <a:sym typeface="Josefin Sans"/>
              </a:rPr>
              <a:t>– Carol Sylvester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0251B7-2642-44E8-8EAF-06D65CFF6C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Review of Monitoring Documents</a:t>
            </a:r>
          </a:p>
        </p:txBody>
      </p:sp>
    </p:spTree>
    <p:extLst>
      <p:ext uri="{BB962C8B-B14F-4D97-AF65-F5344CB8AC3E}">
        <p14:creationId xmlns:p14="http://schemas.microsoft.com/office/powerpoint/2010/main" val="3073196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47A76FB4-4BC1-47D4-965B-C0B6BA316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7</a:t>
            </a:fld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130FF-9A83-41D8-BCD3-FF675DC20F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61962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555555"/>
              </a:buClr>
              <a:buSzPct val="90000"/>
            </a:pPr>
            <a:r>
              <a:rPr lang="en-US" sz="2000">
                <a:latin typeface="Josefin Sans"/>
                <a:sym typeface="Josefin Sans"/>
              </a:rPr>
              <a:t>Documentation can be uploaded to Pandemic Relief </a:t>
            </a:r>
            <a:r>
              <a:rPr lang="en-US" sz="2000" err="1">
                <a:latin typeface="Josefin Sans"/>
                <a:sym typeface="Josefin Sans"/>
              </a:rPr>
              <a:t>Sharepoint</a:t>
            </a:r>
            <a:r>
              <a:rPr lang="en-US" sz="2000">
                <a:latin typeface="Josefin Sans"/>
                <a:sym typeface="Josefin Sans"/>
              </a:rPr>
              <a:t> Site: </a:t>
            </a:r>
            <a:r>
              <a:rPr lang="en-US" sz="2000">
                <a:latin typeface="Josefin Sans" pitchFamily="2" charset="0"/>
                <a:hlinkClick r:id="rId2"/>
              </a:rPr>
              <a:t>DOE-FPM-Federal Pandemic Relief Programs-External - Home (sharepoint.com)</a:t>
            </a:r>
            <a:endParaRPr lang="en-US" sz="1400"/>
          </a:p>
          <a:p>
            <a:pPr marL="461962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555555"/>
              </a:buClr>
              <a:buSzPct val="90000"/>
            </a:pPr>
            <a:r>
              <a:rPr lang="en-US" sz="2000">
                <a:latin typeface="Josefin Sans"/>
                <a:sym typeface="Josefin Sans"/>
              </a:rPr>
              <a:t>Designated contacts will receive email invitation to site.</a:t>
            </a:r>
          </a:p>
          <a:p>
            <a:pPr marL="461962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555555"/>
              </a:buClr>
              <a:buSzPct val="90000"/>
            </a:pPr>
            <a:r>
              <a:rPr lang="en-US" sz="2000">
                <a:latin typeface="Josefin Sans"/>
                <a:sym typeface="Josefin Sans"/>
              </a:rPr>
              <a:t>Evidence folders are organized to reflect protocol elements.</a:t>
            </a:r>
          </a:p>
          <a:p>
            <a:pPr marL="461962" indent="-342900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  <a:buClr>
                <a:srgbClr val="555555"/>
              </a:buClr>
              <a:buSzPct val="90000"/>
            </a:pPr>
            <a:r>
              <a:rPr lang="en-US" sz="2000">
                <a:latin typeface="Josefin Sans"/>
                <a:sym typeface="Josefin Sans"/>
              </a:rPr>
              <a:t>Please upload all evidence no later than </a:t>
            </a:r>
            <a:r>
              <a:rPr lang="en-US" sz="2000" b="1">
                <a:latin typeface="Josefin Sans"/>
                <a:sym typeface="Josefin Sans"/>
              </a:rPr>
              <a:t>April 22, 2024</a:t>
            </a:r>
            <a:r>
              <a:rPr lang="en-US" sz="2000">
                <a:latin typeface="Josefin Sans"/>
                <a:sym typeface="Josefin Sans"/>
              </a:rPr>
              <a:t>.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0251B7-2642-44E8-8EAF-06D65CFF6C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err="1"/>
              <a:t>Sharepoint</a:t>
            </a:r>
            <a:r>
              <a:rPr lang="en-US"/>
              <a:t> Overview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6A2BB5B-97C3-E6E8-8589-0A49838371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5223" y="3574534"/>
            <a:ext cx="6166470" cy="27818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7972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C20867-FB48-8916-757D-BC6E3D0E6F4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/>
              <a:t>Office of Federal pandemic Relief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452D8-F8DE-17E6-1965-DC4AD21C59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" y="1627632"/>
            <a:ext cx="11247120" cy="4868171"/>
          </a:xfrm>
        </p:spPr>
        <p:txBody>
          <a:bodyPr>
            <a:normAutofit fontScale="92500" lnSpcReduction="10000"/>
          </a:bodyPr>
          <a:lstStyle/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latin typeface="Josefin Sans"/>
                <a:ea typeface="Josefin Sans"/>
                <a:cs typeface="Josefin Sans"/>
                <a:sym typeface="Josefin Sans"/>
              </a:rPr>
              <a:t>Tommy Coleman – </a:t>
            </a:r>
            <a:r>
              <a:rPr lang="en-US" sz="2800">
                <a:latin typeface="Josefin Sans"/>
                <a:ea typeface="Josefin Sans"/>
                <a:cs typeface="Josefin Sans"/>
                <a:sym typeface="Josefin Sans"/>
                <a:hlinkClick r:id="rId2"/>
              </a:rPr>
              <a:t>Roland.Coleman@doe.virginia.gov</a:t>
            </a:r>
            <a:endParaRPr lang="en-US" sz="2800">
              <a:latin typeface="Josefin Sans"/>
              <a:ea typeface="Josefin Sans"/>
              <a:cs typeface="Josefin Sans"/>
              <a:sym typeface="Josefin Sans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en-US" b="1">
              <a:latin typeface="Josefin Sans"/>
              <a:sym typeface="Josefin Sans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>
                <a:latin typeface="Josefin Sans"/>
                <a:sym typeface="Josefin Sans"/>
              </a:rPr>
              <a:t>Harriet Dawson– </a:t>
            </a:r>
            <a:r>
              <a:rPr lang="en-US">
                <a:latin typeface="Josefin Sans"/>
                <a:ea typeface="Josefin Sans"/>
                <a:cs typeface="Josefin Sans"/>
                <a:sym typeface="Josefin Sans"/>
                <a:hlinkClick r:id="rId3"/>
              </a:rPr>
              <a:t>Harriett.Dawson@doe.virginia.gov</a:t>
            </a:r>
            <a:r>
              <a:rPr lang="en-US">
                <a:latin typeface="Josefin Sans"/>
                <a:ea typeface="Josefin Sans"/>
                <a:cs typeface="Josefin Sans"/>
                <a:sym typeface="Josefin Sans"/>
              </a:rPr>
              <a:t> 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b="1">
              <a:latin typeface="Josefin Sans"/>
              <a:ea typeface="Josefin Sans"/>
              <a:cs typeface="Josefin Sans"/>
              <a:sym typeface="Josefin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latin typeface="Josefin Sans"/>
                <a:ea typeface="Josefin Sans"/>
                <a:cs typeface="Josefin Sans"/>
                <a:sym typeface="Josefin Sans"/>
              </a:rPr>
              <a:t>Susan Dandridge McFarland – </a:t>
            </a:r>
            <a:r>
              <a:rPr lang="en-US" sz="2800">
                <a:latin typeface="Josefin Sans"/>
                <a:ea typeface="Josefin Sans"/>
                <a:cs typeface="Josefin Sans"/>
                <a:sym typeface="Josefin Sans"/>
                <a:hlinkClick r:id="rId4"/>
              </a:rPr>
              <a:t>Susan.Dandridge@doe.virginia.gov</a:t>
            </a:r>
            <a:endParaRPr lang="en-US" sz="2800">
              <a:latin typeface="Josefin Sans"/>
              <a:ea typeface="Josefin Sans"/>
              <a:cs typeface="Josefin Sans"/>
              <a:sym typeface="Josefin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>
              <a:latin typeface="Josefin Sans"/>
              <a:ea typeface="Josefin Sans"/>
              <a:cs typeface="Josefin Sans"/>
              <a:sym typeface="Josefin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latin typeface="Josefin Sans"/>
                <a:ea typeface="Josefin Sans"/>
                <a:cs typeface="Josefin Sans"/>
                <a:sym typeface="Josefin Sans"/>
              </a:rPr>
              <a:t>Janice Garland – </a:t>
            </a:r>
            <a:r>
              <a:rPr lang="en-US" sz="2800">
                <a:latin typeface="Josefin Sans"/>
                <a:ea typeface="Josefin Sans"/>
                <a:cs typeface="Josefin Sans"/>
                <a:sym typeface="Josefin Sans"/>
                <a:hlinkClick r:id="rId5"/>
              </a:rPr>
              <a:t>Janice.Garland@doe.virginia.gov</a:t>
            </a:r>
            <a:r>
              <a:rPr lang="en-US" sz="2800">
                <a:latin typeface="Josefin Sans"/>
                <a:ea typeface="Josefin Sans"/>
                <a:cs typeface="Josefin Sans"/>
                <a:sym typeface="Josefin Sans"/>
              </a:rPr>
              <a:t> </a:t>
            </a: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 u="sng">
              <a:solidFill>
                <a:schemeClr val="hlink"/>
              </a:solidFill>
              <a:latin typeface="Josefin Sans"/>
              <a:ea typeface="Josefin Sans"/>
              <a:cs typeface="Josefin Sans"/>
              <a:sym typeface="Josefin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 b="1">
                <a:latin typeface="Josefin Sans"/>
                <a:ea typeface="Josefin Sans"/>
                <a:cs typeface="Josefin Sans"/>
                <a:sym typeface="Josefin Sans"/>
              </a:rPr>
              <a:t>Carol Sylvester – </a:t>
            </a:r>
            <a:r>
              <a:rPr lang="en-US" sz="2800">
                <a:latin typeface="Josefin Sans"/>
                <a:ea typeface="Josefin Sans"/>
                <a:cs typeface="Josefin Sans"/>
                <a:sym typeface="Josefin Sans"/>
                <a:hlinkClick r:id="rId6"/>
              </a:rPr>
              <a:t>Carol.Sylvester@doe.virginia.gov</a:t>
            </a:r>
            <a:endParaRPr lang="en-US" sz="2800">
              <a:latin typeface="Josefin Sans"/>
              <a:ea typeface="Josefin Sans"/>
              <a:cs typeface="Josefin Sans"/>
              <a:sym typeface="Josefin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b="1">
              <a:latin typeface="Josefin Sans"/>
              <a:sym typeface="Josefin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>
                <a:latin typeface="Josefin Sans"/>
                <a:ea typeface="Josefin Sans"/>
                <a:cs typeface="Josefin Sans"/>
                <a:sym typeface="Josefin Sans"/>
              </a:rPr>
              <a:t>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800">
                <a:latin typeface="Josefin Sans"/>
                <a:ea typeface="Josefin Sans"/>
                <a:cs typeface="Josefin Sans"/>
                <a:sym typeface="Josefin Sans"/>
              </a:rPr>
              <a:t>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>
                <a:latin typeface="Josefin Sans"/>
                <a:ea typeface="Josefin Sans"/>
                <a:cs typeface="Josefin Sans"/>
                <a:sym typeface="Josefin Sans"/>
              </a:rPr>
              <a:t>General Questions? Send to </a:t>
            </a:r>
            <a:r>
              <a:rPr lang="en-US">
                <a:latin typeface="Josefin Sans"/>
                <a:ea typeface="Josefin Sans"/>
                <a:cs typeface="Josefin Sans"/>
                <a:sym typeface="Josefin Sans"/>
                <a:hlinkClick r:id="rId7"/>
              </a:rPr>
              <a:t>vdoefederalrelief@doe.virginia.gov</a:t>
            </a:r>
            <a:r>
              <a:rPr lang="en-US">
                <a:latin typeface="Josefin Sans"/>
                <a:ea typeface="Josefin Sans"/>
                <a:cs typeface="Josefin Sans"/>
                <a:sym typeface="Josefin Sans"/>
              </a:rPr>
              <a:t> </a:t>
            </a:r>
            <a:endParaRPr lang="en-US" sz="2800">
              <a:latin typeface="Josefin Sans"/>
              <a:ea typeface="Josefin Sans"/>
              <a:cs typeface="Josefin Sans"/>
              <a:sym typeface="Josefin Sans"/>
            </a:endParaRPr>
          </a:p>
          <a:p>
            <a:pPr marL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800">
              <a:latin typeface="Josefin Sans"/>
              <a:ea typeface="Josefin Sans"/>
              <a:cs typeface="Josefin Sans"/>
              <a:sym typeface="Josefin Sans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24FD08F6-7DC4-982C-B91C-DC9B3F87F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2BAA-C61A-4A39-BDF1-4340D572B82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685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DOE New">
      <a:dk1>
        <a:srgbClr val="003C71"/>
      </a:dk1>
      <a:lt1>
        <a:srgbClr val="FFFFFF"/>
      </a:lt1>
      <a:dk2>
        <a:srgbClr val="003C71"/>
      </a:dk2>
      <a:lt2>
        <a:srgbClr val="FFFFFF"/>
      </a:lt2>
      <a:accent1>
        <a:srgbClr val="003C71"/>
      </a:accent1>
      <a:accent2>
        <a:srgbClr val="FF6A39"/>
      </a:accent2>
      <a:accent3>
        <a:srgbClr val="555555"/>
      </a:accent3>
      <a:accent4>
        <a:srgbClr val="FFC600"/>
      </a:accent4>
      <a:accent5>
        <a:srgbClr val="0160B6"/>
      </a:accent5>
      <a:accent6>
        <a:srgbClr val="279989"/>
      </a:accent6>
      <a:hlink>
        <a:srgbClr val="0563C1"/>
      </a:hlink>
      <a:folHlink>
        <a:srgbClr val="8496B0"/>
      </a:folHlink>
    </a:clrScheme>
    <a:fontScheme name="VDOE-New">
      <a:majorFont>
        <a:latin typeface="Georgia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rgbClr val="003C71"/>
      </a:dk1>
      <a:lt1>
        <a:srgbClr val="FFFFFF"/>
      </a:lt1>
      <a:dk2>
        <a:srgbClr val="A7A7A7"/>
      </a:dk2>
      <a:lt2>
        <a:srgbClr val="535353"/>
      </a:lt2>
      <a:accent1>
        <a:srgbClr val="003C71"/>
      </a:accent1>
      <a:accent2>
        <a:srgbClr val="FF6A39"/>
      </a:accent2>
      <a:accent3>
        <a:srgbClr val="555555"/>
      </a:accent3>
      <a:accent4>
        <a:srgbClr val="FFC600"/>
      </a:accent4>
      <a:accent5>
        <a:srgbClr val="0160B6"/>
      </a:accent5>
      <a:accent6>
        <a:srgbClr val="279989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1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chemeClr val="accent1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1165</TotalTime>
  <Words>510</Words>
  <Application>Microsoft Office PowerPoint</Application>
  <PresentationFormat>Widescreen</PresentationFormat>
  <Paragraphs>115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7" baseType="lpstr">
      <vt:lpstr>Arial</vt:lpstr>
      <vt:lpstr>Calibri</vt:lpstr>
      <vt:lpstr>Courier New</vt:lpstr>
      <vt:lpstr>Georgia</vt:lpstr>
      <vt:lpstr>Josefin Sans</vt:lpstr>
      <vt:lpstr>Times New Roman</vt:lpstr>
      <vt:lpstr>Trebuchet MS</vt:lpstr>
      <vt:lpstr>Office Theme</vt:lpstr>
      <vt:lpstr>1_Office Theme</vt:lpstr>
      <vt:lpstr>Overview of Federal Pandemic Relief Programs Monitoring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Virginia Information Technologies Agency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VITA Program</dc:creator>
  <cp:lastModifiedBy>Sylvester, Carol (DOE)</cp:lastModifiedBy>
  <cp:revision>2</cp:revision>
  <dcterms:created xsi:type="dcterms:W3CDTF">2022-07-20T12:39:39Z</dcterms:created>
  <dcterms:modified xsi:type="dcterms:W3CDTF">2024-03-06T17:06:26Z</dcterms:modified>
</cp:coreProperties>
</file>