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sldIdLst>
    <p:sldId id="806" r:id="rId5"/>
    <p:sldId id="506" r:id="rId6"/>
    <p:sldId id="316" r:id="rId7"/>
    <p:sldId id="564" r:id="rId8"/>
    <p:sldId id="513" r:id="rId9"/>
    <p:sldId id="565" r:id="rId10"/>
    <p:sldId id="597" r:id="rId11"/>
    <p:sldId id="504" r:id="rId12"/>
    <p:sldId id="566" r:id="rId13"/>
    <p:sldId id="599" r:id="rId14"/>
    <p:sldId id="514" r:id="rId15"/>
    <p:sldId id="596" r:id="rId16"/>
    <p:sldId id="595" r:id="rId17"/>
    <p:sldId id="594" r:id="rId18"/>
    <p:sldId id="593" r:id="rId19"/>
    <p:sldId id="592" r:id="rId20"/>
    <p:sldId id="591" r:id="rId21"/>
    <p:sldId id="590" r:id="rId22"/>
    <p:sldId id="589" r:id="rId23"/>
    <p:sldId id="603" r:id="rId24"/>
    <p:sldId id="588" r:id="rId25"/>
    <p:sldId id="604" r:id="rId26"/>
    <p:sldId id="587" r:id="rId27"/>
    <p:sldId id="800" r:id="rId28"/>
    <p:sldId id="801" r:id="rId29"/>
    <p:sldId id="583" r:id="rId30"/>
    <p:sldId id="585" r:id="rId31"/>
    <p:sldId id="584" r:id="rId32"/>
    <p:sldId id="582" r:id="rId33"/>
    <p:sldId id="581" r:id="rId34"/>
    <p:sldId id="804" r:id="rId35"/>
    <p:sldId id="278" r:id="rId36"/>
    <p:sldId id="798" r:id="rId37"/>
    <p:sldId id="580" r:id="rId38"/>
    <p:sldId id="579" r:id="rId39"/>
    <p:sldId id="803" r:id="rId40"/>
    <p:sldId id="576" r:id="rId41"/>
    <p:sldId id="575" r:id="rId42"/>
    <p:sldId id="805" r:id="rId43"/>
    <p:sldId id="456" r:id="rId44"/>
    <p:sldId id="305" r:id="rId45"/>
    <p:sldId id="814" r:id="rId46"/>
    <p:sldId id="808" r:id="rId47"/>
    <p:sldId id="809" r:id="rId48"/>
    <p:sldId id="810" r:id="rId49"/>
    <p:sldId id="811" r:id="rId50"/>
    <p:sldId id="812" r:id="rId51"/>
    <p:sldId id="813"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400E02-EDA0-A211-EAE1-22722186720C}" name="Ullrich, Rebecca (DOE)" initials="UR(" userId="S::Rebecca.Ullrich@doe.virginia.gov::21f24c1b-3c1d-479f-959f-cc8655c3d077" providerId="AD"/>
  <p188:author id="{90463608-F68D-4724-84C6-0BD9E43C2D1E}" name="Rebecca Ullrich (DOE)" initials="RU" userId="Rebecca Ullrich (DOE)" providerId="None"/>
  <p188:author id="{CB0B9F0C-520E-4E4B-F1DA-E18236657FED}" name="Carroll, Erin (DOE)" initials="" userId="S::Erin.Carroll@doe.virginia.gov::de77b364-7ec6-4daf-8747-600d7b5ee91f" providerId="AD"/>
  <p188:author id="{A829BC11-067C-9A38-D6F5-CA81B11225F9}" name="Conway, Jenna (DOE)" initials="" userId="S::Jenna.Conway@doe.virginia.gov::da588274-f37c-454d-8548-dcbcfca12eb4" providerId="AD"/>
  <p188:author id="{90ACCF35-C068-221B-E1C5-B8A3E115AFC6}" name="Meyers, Kris (DOE)" initials="M(" userId="S::kris.meyers@doe.virginia.gov::50142cab-4367-48b0-8975-b70aaa041464" providerId="AD"/>
  <p188:author id="{B1444539-BE4D-34E3-FAC4-2EF8977910AA}" name="Edmondson, Amy (DOE)" initials="E(" userId="S::amy.edmondson@doe.virginia.gov::89edbbb2-b498-45c3-b36e-cbe0b856523a" providerId="AD"/>
  <p188:author id="{C23C093C-EAA5-22BE-7359-F00A68B7CF3A}" name="Williams, Jeff (DOE)" initials="W(" userId="S::jeff.williams@doe.virginia.gov::81f6353a-f281-4cb3-9e8d-a2c3b4191e92" providerId="AD"/>
  <p188:author id="{C5585B55-210F-B1C2-1DB4-04F6D2712228}" name="Lamonica-sarro, Marie (DOE)" initials="L(" userId="S::marie.lamonica-sarro@doe.virginia.gov::8f8f348e-2f90-42f1-83e8-2ca1e9f9d3b4" providerId="AD"/>
  <p188:author id="{F40E6F77-4BF1-1087-9F1B-A618C3D06642}" name="Ullrich, Rebecca (DOE)" initials="U(" userId="S::rebecca.ullrich@doe.virginia.gov::21f24c1b-3c1d-479f-959f-cc8655c3d077" providerId="AD"/>
  <p188:author id="{D620FB94-ADF3-149C-E62A-5217F9942DCD}" name="Allan, Mark (DOE)" initials="A(" userId="S::mark.allan1@doe.virginia.gov::6813abd1-2df4-47e8-aae0-ffc042a2a99b" providerId="AD"/>
  <p188:author id="{8251AFBA-72B3-2263-65AE-F126AD94227D}" name="Silva, Jessica (DOE)" initials="" userId="S::Jessica.Silva@doe.virginia.gov::4c15eef4-92d0-4862-84d6-50c846f24a4e" providerId="AD"/>
  <p188:author id="{9FB83FBE-D66E-6759-E6C9-3F2AD2A94134}" name="Meyers, Kris (DOE)" initials="" userId="S::Kris.Meyers@doe.virginia.gov::50142cab-4367-48b0-8975-b70aaa041464" providerId="AD"/>
  <p188:author id="{860213D2-869B-2015-C61C-17755D5D63B1}" name="Silva, Jessica (DOE)" initials="S(" userId="S::jessica.silva@doe.virginia.gov::4c15eef4-92d0-4862-84d6-50c846f24a4e" providerId="AD"/>
  <p188:author id="{304F4ED4-FAFF-AA32-46D9-5EC3C0FD7ED8}" name="Lewis, Alieyyah (DOE)" initials="L(" userId="S::alieyyah.lewis@doe.virginia.gov::3634c69b-c875-408b-9dfd-5c27433a6acb" providerId="AD"/>
  <p188:author id="{0D29ACD5-F33D-CB40-A602-3B24A9212823}" name="Lewis, Alieyyah (DOE)" initials="LA(" userId="S::Alieyyah.Lewis@doe.virginia.gov::3634c69b-c875-408b-9dfd-5c27433a6acb" providerId="AD"/>
  <p188:author id="{0F5BB9E2-967D-8F4A-1C57-307AEE4C180E}" name="West, Tierah (DOE)" initials="W(" userId="S::tierah.west@doe.virginia.gov::68903e63-2acf-468c-b7a0-b648f4fef136" providerId="AD"/>
  <p188:author id="{A25E0BED-760B-E88D-1B08-2F627EC13FEC}" name="Conway, Jenna (DOE)" initials="C(" userId="S::jenna.conway@doe.virginia.gov::da588274-f37c-454d-8548-dcbcfca12eb4" providerId="AD"/>
  <p188:author id="{8CCA8AF7-000D-16BA-C7B3-C789E173B23E}" name="Carroll, Erin (DOE)" initials="C(" userId="S::erin.carroll@doe.virginia.gov::de77b364-7ec6-4daf-8747-600d7b5ee91f" providerId="AD"/>
  <p188:author id="{453507F8-C913-81C0-52AF-5F0304C432F8}" name="West, Tierah (DOE)" initials="WT(" userId="S::Tierah.West@doe.virginia.gov::68903e63-2acf-468c-b7a0-b648f4fef1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55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9FD765-7FF9-4BDC-1D10-EC82907BC966}" v="16" dt="2024-03-05T01:18:43.018"/>
    <p1510:client id="{B3FEADB5-F76C-BB6B-9A80-3EE842D82A3F}" v="2" dt="2024-03-06T21:47:38.535"/>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0E09DE-0A3B-4BC2-843D-6D3140D8B521}" type="doc">
      <dgm:prSet loTypeId="urn:microsoft.com/office/officeart/2005/8/layout/process2" loCatId="process" qsTypeId="urn:microsoft.com/office/officeart/2005/8/quickstyle/simple1" qsCatId="simple" csTypeId="urn:microsoft.com/office/officeart/2005/8/colors/accent1_2" csCatId="accent1" phldr="1"/>
      <dgm:spPr/>
    </dgm:pt>
    <dgm:pt modelId="{7FC11119-5B96-43CA-855A-FE9E858D6B67}">
      <dgm:prSet phldrT="[Text]" phldr="0" custT="1"/>
      <dgm:spPr/>
      <dgm:t>
        <a:bodyPr/>
        <a:lstStyle/>
        <a:p>
          <a:pPr rtl="0"/>
          <a:r>
            <a:rPr lang="en-US" sz="2000" b="1">
              <a:latin typeface="Georgia"/>
            </a:rPr>
            <a:t>Initial Visit and Needs Assessment</a:t>
          </a:r>
        </a:p>
      </dgm:t>
    </dgm:pt>
    <dgm:pt modelId="{F930EECA-68B6-43DF-A7DE-A93255DD528F}" type="parTrans" cxnId="{E6BD25F2-DACD-45B2-89D1-1C3B18AAA5DB}">
      <dgm:prSet/>
      <dgm:spPr/>
      <dgm:t>
        <a:bodyPr/>
        <a:lstStyle/>
        <a:p>
          <a:endParaRPr lang="en-US" sz="2800"/>
        </a:p>
      </dgm:t>
    </dgm:pt>
    <dgm:pt modelId="{13021B25-12A6-48C5-B882-89DC529D0994}" type="sibTrans" cxnId="{E6BD25F2-DACD-45B2-89D1-1C3B18AAA5DB}">
      <dgm:prSet custT="1"/>
      <dgm:spPr/>
      <dgm:t>
        <a:bodyPr/>
        <a:lstStyle/>
        <a:p>
          <a:endParaRPr lang="en-US" sz="2800"/>
        </a:p>
      </dgm:t>
    </dgm:pt>
    <dgm:pt modelId="{78744A5C-E23D-4105-B4AE-2015637FB589}">
      <dgm:prSet phldrT="[Text]" phldr="0" custT="1"/>
      <dgm:spPr/>
      <dgm:t>
        <a:bodyPr/>
        <a:lstStyle/>
        <a:p>
          <a:pPr rtl="0"/>
          <a:r>
            <a:rPr lang="en-US" sz="2000" b="1">
              <a:latin typeface="Georgia"/>
            </a:rPr>
            <a:t>Develop Quality Improvement Plan</a:t>
          </a:r>
        </a:p>
      </dgm:t>
    </dgm:pt>
    <dgm:pt modelId="{3B81115F-13EF-4B9C-98D6-BED19A1CA5B6}" type="parTrans" cxnId="{9BF774B1-1C20-404B-9FC4-6B5207E91182}">
      <dgm:prSet/>
      <dgm:spPr/>
      <dgm:t>
        <a:bodyPr/>
        <a:lstStyle/>
        <a:p>
          <a:endParaRPr lang="en-US" sz="2800"/>
        </a:p>
      </dgm:t>
    </dgm:pt>
    <dgm:pt modelId="{B37D7439-5BCA-4C83-986D-705211A2D87C}" type="sibTrans" cxnId="{9BF774B1-1C20-404B-9FC4-6B5207E91182}">
      <dgm:prSet custT="1"/>
      <dgm:spPr/>
      <dgm:t>
        <a:bodyPr/>
        <a:lstStyle/>
        <a:p>
          <a:endParaRPr lang="en-US" sz="2800"/>
        </a:p>
      </dgm:t>
    </dgm:pt>
    <dgm:pt modelId="{88A6E266-01DA-4A43-99E8-2050080214A3}">
      <dgm:prSet phldrT="[Text]" phldr="0" custT="1"/>
      <dgm:spPr/>
      <dgm:t>
        <a:bodyPr/>
        <a:lstStyle/>
        <a:p>
          <a:pPr rtl="0"/>
          <a:r>
            <a:rPr lang="en-US" sz="2000" b="1">
              <a:latin typeface="Georgia"/>
            </a:rPr>
            <a:t>Ongoing Monitoring and Progress Updates</a:t>
          </a:r>
        </a:p>
      </dgm:t>
    </dgm:pt>
    <dgm:pt modelId="{43BEA6A3-DF9F-47DE-B501-645030FACCF8}" type="parTrans" cxnId="{A74F7D84-9EE9-45A0-B8BA-034F78F6780A}">
      <dgm:prSet/>
      <dgm:spPr/>
      <dgm:t>
        <a:bodyPr/>
        <a:lstStyle/>
        <a:p>
          <a:endParaRPr lang="en-US" sz="2800"/>
        </a:p>
      </dgm:t>
    </dgm:pt>
    <dgm:pt modelId="{49462BBF-34C8-4D7F-9207-A20FB622BFE4}" type="sibTrans" cxnId="{A74F7D84-9EE9-45A0-B8BA-034F78F6780A}">
      <dgm:prSet custT="1"/>
      <dgm:spPr/>
      <dgm:t>
        <a:bodyPr/>
        <a:lstStyle/>
        <a:p>
          <a:endParaRPr lang="en-US" sz="2800"/>
        </a:p>
      </dgm:t>
    </dgm:pt>
    <dgm:pt modelId="{7247893C-A8DB-475A-944F-65D4331B6859}">
      <dgm:prSet phldr="0" custT="1"/>
      <dgm:spPr/>
      <dgm:t>
        <a:bodyPr/>
        <a:lstStyle/>
        <a:p>
          <a:pPr rtl="0"/>
          <a:r>
            <a:rPr lang="en-US" sz="2000" b="1">
              <a:latin typeface="Georgia" panose="02040502050405020303" pitchFamily="18" charset="0"/>
            </a:rPr>
            <a:t>Close Out Annual Improvement Plan</a:t>
          </a:r>
        </a:p>
      </dgm:t>
    </dgm:pt>
    <dgm:pt modelId="{E6DB038D-622D-40D9-B048-F33FC12D0A05}" type="parTrans" cxnId="{C1C9530F-CBD3-4A87-8B75-456911F90436}">
      <dgm:prSet/>
      <dgm:spPr/>
      <dgm:t>
        <a:bodyPr/>
        <a:lstStyle/>
        <a:p>
          <a:endParaRPr lang="en-US" sz="2800"/>
        </a:p>
      </dgm:t>
    </dgm:pt>
    <dgm:pt modelId="{6FD62133-D172-4F2E-B720-518E8A5885D3}" type="sibTrans" cxnId="{C1C9530F-CBD3-4A87-8B75-456911F90436}">
      <dgm:prSet/>
      <dgm:spPr/>
      <dgm:t>
        <a:bodyPr/>
        <a:lstStyle/>
        <a:p>
          <a:endParaRPr lang="en-US" sz="2800"/>
        </a:p>
      </dgm:t>
    </dgm:pt>
    <dgm:pt modelId="{E0FA303D-DE7E-4A60-B3A1-AB13291637D6}" type="pres">
      <dgm:prSet presAssocID="{460E09DE-0A3B-4BC2-843D-6D3140D8B521}" presName="linearFlow" presStyleCnt="0">
        <dgm:presLayoutVars>
          <dgm:resizeHandles val="exact"/>
        </dgm:presLayoutVars>
      </dgm:prSet>
      <dgm:spPr/>
    </dgm:pt>
    <dgm:pt modelId="{58C5C743-2D57-45EF-B711-9A96EED9C311}" type="pres">
      <dgm:prSet presAssocID="{7FC11119-5B96-43CA-855A-FE9E858D6B67}" presName="node" presStyleLbl="node1" presStyleIdx="0" presStyleCnt="4" custScaleX="292030" custLinFactNeighborX="7920" custLinFactNeighborY="-1076">
        <dgm:presLayoutVars>
          <dgm:bulletEnabled val="1"/>
        </dgm:presLayoutVars>
      </dgm:prSet>
      <dgm:spPr/>
    </dgm:pt>
    <dgm:pt modelId="{1F84A48C-6392-452B-A294-920A2D7620BC}" type="pres">
      <dgm:prSet presAssocID="{13021B25-12A6-48C5-B882-89DC529D0994}" presName="sibTrans" presStyleLbl="sibTrans2D1" presStyleIdx="0" presStyleCnt="3" custAng="81210" custScaleX="140952" custScaleY="98145" custLinFactNeighborX="-572" custLinFactNeighborY="-9449"/>
      <dgm:spPr/>
    </dgm:pt>
    <dgm:pt modelId="{467C243A-E8C3-42B1-83E7-19E0CD05BF7A}" type="pres">
      <dgm:prSet presAssocID="{13021B25-12A6-48C5-B882-89DC529D0994}" presName="connectorText" presStyleLbl="sibTrans2D1" presStyleIdx="0" presStyleCnt="3"/>
      <dgm:spPr/>
    </dgm:pt>
    <dgm:pt modelId="{95791B9D-DC94-4100-B208-30BF0F5F81E3}" type="pres">
      <dgm:prSet presAssocID="{78744A5C-E23D-4105-B4AE-2015637FB589}" presName="node" presStyleLbl="node1" presStyleIdx="1" presStyleCnt="4" custScaleX="294490" custLinFactNeighborX="8771" custLinFactNeighborY="-12748">
        <dgm:presLayoutVars>
          <dgm:bulletEnabled val="1"/>
        </dgm:presLayoutVars>
      </dgm:prSet>
      <dgm:spPr/>
    </dgm:pt>
    <dgm:pt modelId="{464CA382-EA20-4043-979C-5E309018A130}" type="pres">
      <dgm:prSet presAssocID="{B37D7439-5BCA-4C83-986D-705211A2D87C}" presName="sibTrans" presStyleLbl="sibTrans2D1" presStyleIdx="1" presStyleCnt="3" custScaleX="118425" custScaleY="97896" custLinFactNeighborX="3284" custLinFactNeighborY="10416"/>
      <dgm:spPr/>
    </dgm:pt>
    <dgm:pt modelId="{8FDA01E2-3C01-41D5-9ECF-EBD1CA864833}" type="pres">
      <dgm:prSet presAssocID="{B37D7439-5BCA-4C83-986D-705211A2D87C}" presName="connectorText" presStyleLbl="sibTrans2D1" presStyleIdx="1" presStyleCnt="3"/>
      <dgm:spPr/>
    </dgm:pt>
    <dgm:pt modelId="{42C5CC03-2F7C-4A92-8431-05E389630C36}" type="pres">
      <dgm:prSet presAssocID="{88A6E266-01DA-4A43-99E8-2050080214A3}" presName="node" presStyleLbl="node1" presStyleIdx="2" presStyleCnt="4" custScaleX="295310" custLinFactNeighborX="8246" custLinFactNeighborY="2814">
        <dgm:presLayoutVars>
          <dgm:bulletEnabled val="1"/>
        </dgm:presLayoutVars>
      </dgm:prSet>
      <dgm:spPr/>
    </dgm:pt>
    <dgm:pt modelId="{7ED695AE-CD48-45D1-BEAA-E2A1C7C7DE1E}" type="pres">
      <dgm:prSet presAssocID="{49462BBF-34C8-4D7F-9207-A20FB622BFE4}" presName="sibTrans" presStyleLbl="sibTrans2D1" presStyleIdx="2" presStyleCnt="3" custScaleX="123591" custScaleY="121165"/>
      <dgm:spPr/>
    </dgm:pt>
    <dgm:pt modelId="{1BC1FC78-0634-4340-8925-A0E0BB70A2F3}" type="pres">
      <dgm:prSet presAssocID="{49462BBF-34C8-4D7F-9207-A20FB622BFE4}" presName="connectorText" presStyleLbl="sibTrans2D1" presStyleIdx="2" presStyleCnt="3"/>
      <dgm:spPr/>
    </dgm:pt>
    <dgm:pt modelId="{BAFE72B1-49BB-4A81-B477-033B9D0FA9D0}" type="pres">
      <dgm:prSet presAssocID="{7247893C-A8DB-475A-944F-65D4331B6859}" presName="node" presStyleLbl="node1" presStyleIdx="3" presStyleCnt="4" custScaleX="293670" custLinFactNeighborX="8868" custLinFactNeighborY="33496">
        <dgm:presLayoutVars>
          <dgm:bulletEnabled val="1"/>
        </dgm:presLayoutVars>
      </dgm:prSet>
      <dgm:spPr/>
    </dgm:pt>
  </dgm:ptLst>
  <dgm:cxnLst>
    <dgm:cxn modelId="{EB245F08-0C4E-4FEE-9022-76F0296D416D}" type="presOf" srcId="{13021B25-12A6-48C5-B882-89DC529D0994}" destId="{1F84A48C-6392-452B-A294-920A2D7620BC}" srcOrd="0" destOrd="0" presId="urn:microsoft.com/office/officeart/2005/8/layout/process2"/>
    <dgm:cxn modelId="{3DF10F0D-6A71-411B-9A5F-384656D4A4DF}" type="presOf" srcId="{49462BBF-34C8-4D7F-9207-A20FB622BFE4}" destId="{7ED695AE-CD48-45D1-BEAA-E2A1C7C7DE1E}" srcOrd="0" destOrd="0" presId="urn:microsoft.com/office/officeart/2005/8/layout/process2"/>
    <dgm:cxn modelId="{C1C9530F-CBD3-4A87-8B75-456911F90436}" srcId="{460E09DE-0A3B-4BC2-843D-6D3140D8B521}" destId="{7247893C-A8DB-475A-944F-65D4331B6859}" srcOrd="3" destOrd="0" parTransId="{E6DB038D-622D-40D9-B048-F33FC12D0A05}" sibTransId="{6FD62133-D172-4F2E-B720-518E8A5885D3}"/>
    <dgm:cxn modelId="{A412E540-29A5-4C78-AA4F-02C0FE05F202}" type="presOf" srcId="{B37D7439-5BCA-4C83-986D-705211A2D87C}" destId="{464CA382-EA20-4043-979C-5E309018A130}" srcOrd="0" destOrd="0" presId="urn:microsoft.com/office/officeart/2005/8/layout/process2"/>
    <dgm:cxn modelId="{7C346164-0438-41D7-BC70-F0AB6789EFCA}" type="presOf" srcId="{88A6E266-01DA-4A43-99E8-2050080214A3}" destId="{42C5CC03-2F7C-4A92-8431-05E389630C36}" srcOrd="0" destOrd="0" presId="urn:microsoft.com/office/officeart/2005/8/layout/process2"/>
    <dgm:cxn modelId="{8738BB46-A940-449E-9359-78DA9D22F452}" type="presOf" srcId="{78744A5C-E23D-4105-B4AE-2015637FB589}" destId="{95791B9D-DC94-4100-B208-30BF0F5F81E3}" srcOrd="0" destOrd="0" presId="urn:microsoft.com/office/officeart/2005/8/layout/process2"/>
    <dgm:cxn modelId="{CA65484E-F5B4-4886-8613-05E86AAAA793}" type="presOf" srcId="{B37D7439-5BCA-4C83-986D-705211A2D87C}" destId="{8FDA01E2-3C01-41D5-9ECF-EBD1CA864833}" srcOrd="1" destOrd="0" presId="urn:microsoft.com/office/officeart/2005/8/layout/process2"/>
    <dgm:cxn modelId="{2F478482-3BBD-4F67-935D-2BA06B04912A}" type="presOf" srcId="{13021B25-12A6-48C5-B882-89DC529D0994}" destId="{467C243A-E8C3-42B1-83E7-19E0CD05BF7A}" srcOrd="1" destOrd="0" presId="urn:microsoft.com/office/officeart/2005/8/layout/process2"/>
    <dgm:cxn modelId="{A74F7D84-9EE9-45A0-B8BA-034F78F6780A}" srcId="{460E09DE-0A3B-4BC2-843D-6D3140D8B521}" destId="{88A6E266-01DA-4A43-99E8-2050080214A3}" srcOrd="2" destOrd="0" parTransId="{43BEA6A3-DF9F-47DE-B501-645030FACCF8}" sibTransId="{49462BBF-34C8-4D7F-9207-A20FB622BFE4}"/>
    <dgm:cxn modelId="{80B5B7AD-7674-42B1-BEA6-74BC638F5E69}" type="presOf" srcId="{7247893C-A8DB-475A-944F-65D4331B6859}" destId="{BAFE72B1-49BB-4A81-B477-033B9D0FA9D0}" srcOrd="0" destOrd="0" presId="urn:microsoft.com/office/officeart/2005/8/layout/process2"/>
    <dgm:cxn modelId="{9BF774B1-1C20-404B-9FC4-6B5207E91182}" srcId="{460E09DE-0A3B-4BC2-843D-6D3140D8B521}" destId="{78744A5C-E23D-4105-B4AE-2015637FB589}" srcOrd="1" destOrd="0" parTransId="{3B81115F-13EF-4B9C-98D6-BED19A1CA5B6}" sibTransId="{B37D7439-5BCA-4C83-986D-705211A2D87C}"/>
    <dgm:cxn modelId="{737C55E6-3027-4C49-94BA-710836EBCF8C}" type="presOf" srcId="{460E09DE-0A3B-4BC2-843D-6D3140D8B521}" destId="{E0FA303D-DE7E-4A60-B3A1-AB13291637D6}" srcOrd="0" destOrd="0" presId="urn:microsoft.com/office/officeart/2005/8/layout/process2"/>
    <dgm:cxn modelId="{A3790CE7-A6B1-4036-A903-77485A84220B}" type="presOf" srcId="{7FC11119-5B96-43CA-855A-FE9E858D6B67}" destId="{58C5C743-2D57-45EF-B711-9A96EED9C311}" srcOrd="0" destOrd="0" presId="urn:microsoft.com/office/officeart/2005/8/layout/process2"/>
    <dgm:cxn modelId="{E6BD25F2-DACD-45B2-89D1-1C3B18AAA5DB}" srcId="{460E09DE-0A3B-4BC2-843D-6D3140D8B521}" destId="{7FC11119-5B96-43CA-855A-FE9E858D6B67}" srcOrd="0" destOrd="0" parTransId="{F930EECA-68B6-43DF-A7DE-A93255DD528F}" sibTransId="{13021B25-12A6-48C5-B882-89DC529D0994}"/>
    <dgm:cxn modelId="{769AF6F2-5370-4400-8C4A-3B53A870A0B2}" type="presOf" srcId="{49462BBF-34C8-4D7F-9207-A20FB622BFE4}" destId="{1BC1FC78-0634-4340-8925-A0E0BB70A2F3}" srcOrd="1" destOrd="0" presId="urn:microsoft.com/office/officeart/2005/8/layout/process2"/>
    <dgm:cxn modelId="{A6C3E92F-5086-4314-A9AC-5BFCEED6E667}" type="presParOf" srcId="{E0FA303D-DE7E-4A60-B3A1-AB13291637D6}" destId="{58C5C743-2D57-45EF-B711-9A96EED9C311}" srcOrd="0" destOrd="0" presId="urn:microsoft.com/office/officeart/2005/8/layout/process2"/>
    <dgm:cxn modelId="{86EF6BE6-D7E8-4C10-87A9-D69FC571243A}" type="presParOf" srcId="{E0FA303D-DE7E-4A60-B3A1-AB13291637D6}" destId="{1F84A48C-6392-452B-A294-920A2D7620BC}" srcOrd="1" destOrd="0" presId="urn:microsoft.com/office/officeart/2005/8/layout/process2"/>
    <dgm:cxn modelId="{820A3851-E1A0-469D-99AD-61AC144058F5}" type="presParOf" srcId="{1F84A48C-6392-452B-A294-920A2D7620BC}" destId="{467C243A-E8C3-42B1-83E7-19E0CD05BF7A}" srcOrd="0" destOrd="0" presId="urn:microsoft.com/office/officeart/2005/8/layout/process2"/>
    <dgm:cxn modelId="{5D20A7E8-5829-4C26-B8F3-E7EEDFE67519}" type="presParOf" srcId="{E0FA303D-DE7E-4A60-B3A1-AB13291637D6}" destId="{95791B9D-DC94-4100-B208-30BF0F5F81E3}" srcOrd="2" destOrd="0" presId="urn:microsoft.com/office/officeart/2005/8/layout/process2"/>
    <dgm:cxn modelId="{4A846B6C-7145-4662-84E5-C261C7B491AD}" type="presParOf" srcId="{E0FA303D-DE7E-4A60-B3A1-AB13291637D6}" destId="{464CA382-EA20-4043-979C-5E309018A130}" srcOrd="3" destOrd="0" presId="urn:microsoft.com/office/officeart/2005/8/layout/process2"/>
    <dgm:cxn modelId="{A2A071EC-2C80-4368-8CD4-993B91ECE0B8}" type="presParOf" srcId="{464CA382-EA20-4043-979C-5E309018A130}" destId="{8FDA01E2-3C01-41D5-9ECF-EBD1CA864833}" srcOrd="0" destOrd="0" presId="urn:microsoft.com/office/officeart/2005/8/layout/process2"/>
    <dgm:cxn modelId="{542D7E12-2E48-4E8F-8E7C-AE6AB9CEC387}" type="presParOf" srcId="{E0FA303D-DE7E-4A60-B3A1-AB13291637D6}" destId="{42C5CC03-2F7C-4A92-8431-05E389630C36}" srcOrd="4" destOrd="0" presId="urn:microsoft.com/office/officeart/2005/8/layout/process2"/>
    <dgm:cxn modelId="{1D3C2A20-6442-4F4D-BB79-17D051F99316}" type="presParOf" srcId="{E0FA303D-DE7E-4A60-B3A1-AB13291637D6}" destId="{7ED695AE-CD48-45D1-BEAA-E2A1C7C7DE1E}" srcOrd="5" destOrd="0" presId="urn:microsoft.com/office/officeart/2005/8/layout/process2"/>
    <dgm:cxn modelId="{AE27A051-CFCA-49A5-A17D-B206104A2237}" type="presParOf" srcId="{7ED695AE-CD48-45D1-BEAA-E2A1C7C7DE1E}" destId="{1BC1FC78-0634-4340-8925-A0E0BB70A2F3}" srcOrd="0" destOrd="0" presId="urn:microsoft.com/office/officeart/2005/8/layout/process2"/>
    <dgm:cxn modelId="{EE9E4E7F-61F4-4310-B5F9-0EDCB78B532F}" type="presParOf" srcId="{E0FA303D-DE7E-4A60-B3A1-AB13291637D6}" destId="{BAFE72B1-49BB-4A81-B477-033B9D0FA9D0}"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5C743-2D57-45EF-B711-9A96EED9C311}">
      <dsp:nvSpPr>
        <dsp:cNvPr id="0" name=""/>
        <dsp:cNvSpPr/>
      </dsp:nvSpPr>
      <dsp:spPr>
        <a:xfrm>
          <a:off x="2622091" y="0"/>
          <a:ext cx="8407766" cy="7197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a:latin typeface="Georgia"/>
            </a:rPr>
            <a:t>Initial Visit and Needs Assessment</a:t>
          </a:r>
        </a:p>
      </dsp:txBody>
      <dsp:txXfrm>
        <a:off x="2643172" y="21081"/>
        <a:ext cx="8365604" cy="677607"/>
      </dsp:txXfrm>
    </dsp:sp>
    <dsp:sp modelId="{1F84A48C-6392-452B-A294-920A2D7620BC}">
      <dsp:nvSpPr>
        <dsp:cNvPr id="0" name=""/>
        <dsp:cNvSpPr/>
      </dsp:nvSpPr>
      <dsp:spPr>
        <a:xfrm rot="5399976">
          <a:off x="6669319" y="688666"/>
          <a:ext cx="335092" cy="3178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5400000">
        <a:off x="6741498" y="680064"/>
        <a:ext cx="190733" cy="239726"/>
      </dsp:txXfrm>
    </dsp:sp>
    <dsp:sp modelId="{95791B9D-DC94-4100-B208-30BF0F5F81E3}">
      <dsp:nvSpPr>
        <dsp:cNvPr id="0" name=""/>
        <dsp:cNvSpPr/>
      </dsp:nvSpPr>
      <dsp:spPr>
        <a:xfrm>
          <a:off x="2611180" y="1036661"/>
          <a:ext cx="8478591" cy="7197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a:latin typeface="Georgia"/>
            </a:rPr>
            <a:t>Develop Quality Improvement Plan</a:t>
          </a:r>
        </a:p>
      </dsp:txBody>
      <dsp:txXfrm>
        <a:off x="2632261" y="1057742"/>
        <a:ext cx="8436429" cy="677607"/>
      </dsp:txXfrm>
    </dsp:sp>
    <dsp:sp modelId="{464CA382-EA20-4043-979C-5E309018A130}">
      <dsp:nvSpPr>
        <dsp:cNvPr id="0" name=""/>
        <dsp:cNvSpPr/>
      </dsp:nvSpPr>
      <dsp:spPr>
        <a:xfrm rot="5445784">
          <a:off x="6668780" y="1839179"/>
          <a:ext cx="368725" cy="3170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5400000">
        <a:off x="6758651" y="1813361"/>
        <a:ext cx="190249" cy="273601"/>
      </dsp:txXfrm>
    </dsp:sp>
    <dsp:sp modelId="{42C5CC03-2F7C-4A92-8431-05E389630C36}">
      <dsp:nvSpPr>
        <dsp:cNvPr id="0" name=""/>
        <dsp:cNvSpPr/>
      </dsp:nvSpPr>
      <dsp:spPr>
        <a:xfrm>
          <a:off x="2584260" y="2171536"/>
          <a:ext cx="8502199" cy="7197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a:latin typeface="Georgia"/>
            </a:rPr>
            <a:t>Ongoing Monitoring and Progress Updates</a:t>
          </a:r>
        </a:p>
      </dsp:txBody>
      <dsp:txXfrm>
        <a:off x="2605341" y="2192617"/>
        <a:ext cx="8460037" cy="677607"/>
      </dsp:txXfrm>
    </dsp:sp>
    <dsp:sp modelId="{7ED695AE-CD48-45D1-BEAA-E2A1C7C7DE1E}">
      <dsp:nvSpPr>
        <dsp:cNvPr id="0" name=""/>
        <dsp:cNvSpPr/>
      </dsp:nvSpPr>
      <dsp:spPr>
        <a:xfrm rot="5342747">
          <a:off x="6679576" y="2872780"/>
          <a:ext cx="329475" cy="3924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5400000">
        <a:off x="6725757" y="2904273"/>
        <a:ext cx="235468" cy="230633"/>
      </dsp:txXfrm>
    </dsp:sp>
    <dsp:sp modelId="{BAFE72B1-49BB-4A81-B477-033B9D0FA9D0}">
      <dsp:nvSpPr>
        <dsp:cNvPr id="0" name=""/>
        <dsp:cNvSpPr/>
      </dsp:nvSpPr>
      <dsp:spPr>
        <a:xfrm>
          <a:off x="2625776" y="3246703"/>
          <a:ext cx="8454983" cy="7197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a:latin typeface="Georgia" panose="02040502050405020303" pitchFamily="18" charset="0"/>
            </a:rPr>
            <a:t>Close Out Annual Improvement Plan</a:t>
          </a:r>
        </a:p>
      </dsp:txBody>
      <dsp:txXfrm>
        <a:off x="2646857" y="3267784"/>
        <a:ext cx="8412821" cy="67760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206169-7969-4E32-A702-143B7FBD0DB1}" type="datetimeFigureOut">
              <a:t>3/6/2024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78B4B7-E108-403B-A8CC-457F9B770DCF}" type="slidenum">
              <a:t>‹#›</a:t>
            </a:fld>
            <a:endParaRPr lang="en-US"/>
          </a:p>
        </p:txBody>
      </p:sp>
    </p:spTree>
    <p:extLst>
      <p:ext uri="{BB962C8B-B14F-4D97-AF65-F5344CB8AC3E}">
        <p14:creationId xmlns:p14="http://schemas.microsoft.com/office/powerpoint/2010/main" val="4056130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a5e57395b2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a5e57395b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52894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cf0f3d315b_0_113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cf0f3d315b_0_1132: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r>
              <a:rPr lang="en-US"/>
              <a:t>Kris Slides 4-6</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cf0f3d315b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cf0f3d315b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Erin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0465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5147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62747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F68356-4B86-4365-B33B-8EF8AB9C619E}" type="slidenum">
              <a:rPr lang="en-US" smtClean="0"/>
              <a:t>33</a:t>
            </a:fld>
            <a:endParaRPr lang="en-US"/>
          </a:p>
        </p:txBody>
      </p:sp>
    </p:spTree>
    <p:extLst>
      <p:ext uri="{BB962C8B-B14F-4D97-AF65-F5344CB8AC3E}">
        <p14:creationId xmlns:p14="http://schemas.microsoft.com/office/powerpoint/2010/main" val="3184102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a5e57395b2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a5e57395b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34145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1a5e57395b2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7" name="Google Shape;697;g1a5e57395b2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a5e57395b2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a5e57395b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04626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11CD2DC-8406-40FD-9DE8-61E780B4A71A}" type="slidenum">
              <a:rPr lang="en-US"/>
              <a:t>48</a:t>
            </a:fld>
            <a:endParaRPr lang="en-US"/>
          </a:p>
        </p:txBody>
      </p:sp>
    </p:spTree>
    <p:extLst>
      <p:ext uri="{BB962C8B-B14F-4D97-AF65-F5344CB8AC3E}">
        <p14:creationId xmlns:p14="http://schemas.microsoft.com/office/powerpoint/2010/main" val="1378997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a5e57395b2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a5e57395b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2841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F2B45C-2BA2-45EA-8FF5-C2F8238C5AE0}" type="slidenum">
              <a:rPr lang="en-US" smtClean="0"/>
              <a:t>4</a:t>
            </a:fld>
            <a:endParaRPr lang="en-US"/>
          </a:p>
        </p:txBody>
      </p:sp>
    </p:spTree>
    <p:extLst>
      <p:ext uri="{BB962C8B-B14F-4D97-AF65-F5344CB8AC3E}">
        <p14:creationId xmlns:p14="http://schemas.microsoft.com/office/powerpoint/2010/main" val="3233286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a5e57395b2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a5e57395b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27471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F2B45C-2BA2-45EA-8FF5-C2F8238C5AE0}" type="slidenum">
              <a:rPr lang="en-US" smtClean="0"/>
              <a:t>6</a:t>
            </a:fld>
            <a:endParaRPr lang="en-US"/>
          </a:p>
        </p:txBody>
      </p:sp>
    </p:spTree>
    <p:extLst>
      <p:ext uri="{BB962C8B-B14F-4D97-AF65-F5344CB8AC3E}">
        <p14:creationId xmlns:p14="http://schemas.microsoft.com/office/powerpoint/2010/main" val="4254993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a5e57395b2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a5e57395b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2076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F2B45C-2BA2-45EA-8FF5-C2F8238C5AE0}" type="slidenum">
              <a:rPr lang="en-US" smtClean="0"/>
              <a:t>9</a:t>
            </a:fld>
            <a:endParaRPr lang="en-US"/>
          </a:p>
        </p:txBody>
      </p:sp>
    </p:spTree>
    <p:extLst>
      <p:ext uri="{BB962C8B-B14F-4D97-AF65-F5344CB8AC3E}">
        <p14:creationId xmlns:p14="http://schemas.microsoft.com/office/powerpoint/2010/main" val="757496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F2B45C-2BA2-45EA-8FF5-C2F8238C5AE0}" type="slidenum">
              <a:rPr lang="en-US" smtClean="0"/>
              <a:t>10</a:t>
            </a:fld>
            <a:endParaRPr lang="en-US"/>
          </a:p>
        </p:txBody>
      </p:sp>
    </p:spTree>
    <p:extLst>
      <p:ext uri="{BB962C8B-B14F-4D97-AF65-F5344CB8AC3E}">
        <p14:creationId xmlns:p14="http://schemas.microsoft.com/office/powerpoint/2010/main" val="3844636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45"/>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5"/>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45" descr="VDOE Logo"/>
          <p:cNvSpPr/>
          <p:nvPr/>
        </p:nvSpPr>
        <p:spPr>
          <a:xfrm>
            <a:off x="2020701" y="919537"/>
            <a:ext cx="10893915" cy="5938463"/>
          </a:xfrm>
          <a:prstGeom prst="rect">
            <a:avLst/>
          </a:prstGeom>
          <a:blipFill rotWithShape="1">
            <a:blip r:embed="rId2">
              <a:alphaModFix amt="20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22" name="Google Shape;22;p45"/>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dk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spTree>
      <p:nvGrpSpPr>
        <p:cNvPr id="1" name="Shape 76"/>
        <p:cNvGrpSpPr/>
        <p:nvPr/>
      </p:nvGrpSpPr>
      <p:grpSpPr>
        <a:xfrm>
          <a:off x="0" y="0"/>
          <a:ext cx="0" cy="0"/>
          <a:chOff x="0" y="0"/>
          <a:chExt cx="0" cy="0"/>
        </a:xfrm>
      </p:grpSpPr>
      <p:sp>
        <p:nvSpPr>
          <p:cNvPr id="77" name="Google Shape;77;p54"/>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4"/>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_Two Content">
  <p:cSld name="1_Two Content">
    <p:spTree>
      <p:nvGrpSpPr>
        <p:cNvPr id="1" name="Shape 88"/>
        <p:cNvGrpSpPr/>
        <p:nvPr/>
      </p:nvGrpSpPr>
      <p:grpSpPr>
        <a:xfrm>
          <a:off x="0" y="0"/>
          <a:ext cx="0" cy="0"/>
          <a:chOff x="0" y="0"/>
          <a:chExt cx="0" cy="0"/>
        </a:xfrm>
      </p:grpSpPr>
      <p:sp>
        <p:nvSpPr>
          <p:cNvPr id="89" name="Google Shape;89;p56"/>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56"/>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56"/>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mparison">
  <p:cSld name="Comparison">
    <p:spTree>
      <p:nvGrpSpPr>
        <p:cNvPr id="1" name="Shape 95"/>
        <p:cNvGrpSpPr/>
        <p:nvPr/>
      </p:nvGrpSpPr>
      <p:grpSpPr>
        <a:xfrm>
          <a:off x="0" y="0"/>
          <a:ext cx="0" cy="0"/>
          <a:chOff x="0" y="0"/>
          <a:chExt cx="0" cy="0"/>
        </a:xfrm>
      </p:grpSpPr>
      <p:sp>
        <p:nvSpPr>
          <p:cNvPr id="96" name="Google Shape;96;p57"/>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7"/>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8" name="Google Shape;98;p5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57"/>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0" name="Google Shape;100;p5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1_Comparison">
  <p:cSld name="1_Comparison">
    <p:spTree>
      <p:nvGrpSpPr>
        <p:cNvPr id="1" name="Shape 104"/>
        <p:cNvGrpSpPr/>
        <p:nvPr/>
      </p:nvGrpSpPr>
      <p:grpSpPr>
        <a:xfrm>
          <a:off x="0" y="0"/>
          <a:ext cx="0" cy="0"/>
          <a:chOff x="0" y="0"/>
          <a:chExt cx="0" cy="0"/>
        </a:xfrm>
      </p:grpSpPr>
      <p:sp>
        <p:nvSpPr>
          <p:cNvPr id="105" name="Google Shape;105;p58"/>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58"/>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7" name="Google Shape;107;p5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58"/>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9" name="Google Shape;109;p5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113"/>
        <p:cNvGrpSpPr/>
        <p:nvPr/>
      </p:nvGrpSpPr>
      <p:grpSpPr>
        <a:xfrm>
          <a:off x="0" y="0"/>
          <a:ext cx="0" cy="0"/>
          <a:chOff x="0" y="0"/>
          <a:chExt cx="0" cy="0"/>
        </a:xfrm>
      </p:grpSpPr>
      <p:sp>
        <p:nvSpPr>
          <p:cNvPr id="114" name="Google Shape;114;p59"/>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18"/>
        <p:cNvGrpSpPr/>
        <p:nvPr/>
      </p:nvGrpSpPr>
      <p:grpSpPr>
        <a:xfrm>
          <a:off x="0" y="0"/>
          <a:ext cx="0" cy="0"/>
          <a:chOff x="0" y="0"/>
          <a:chExt cx="0" cy="0"/>
        </a:xfrm>
      </p:grpSpPr>
      <p:sp>
        <p:nvSpPr>
          <p:cNvPr id="119" name="Google Shape;119;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1_Picture with Caption">
  <p:cSld name="1_Picture with Caption">
    <p:spTree>
      <p:nvGrpSpPr>
        <p:cNvPr id="1" name="Shape 122"/>
        <p:cNvGrpSpPr/>
        <p:nvPr/>
      </p:nvGrpSpPr>
      <p:grpSpPr>
        <a:xfrm>
          <a:off x="0" y="0"/>
          <a:ext cx="0" cy="0"/>
          <a:chOff x="0" y="0"/>
          <a:chExt cx="0" cy="0"/>
        </a:xfrm>
      </p:grpSpPr>
      <p:sp>
        <p:nvSpPr>
          <p:cNvPr id="123" name="Google Shape;123;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61"/>
          <p:cNvSpPr>
            <a:spLocks noGrp="1"/>
          </p:cNvSpPr>
          <p:nvPr>
            <p:ph type="pic" idx="2"/>
          </p:nvPr>
        </p:nvSpPr>
        <p:spPr>
          <a:xfrm>
            <a:off x="5183188" y="987425"/>
            <a:ext cx="6172200" cy="2259209"/>
          </a:xfrm>
          <a:prstGeom prst="rect">
            <a:avLst/>
          </a:prstGeom>
          <a:noFill/>
          <a:ln>
            <a:noFill/>
          </a:ln>
        </p:spPr>
      </p:sp>
      <p:sp>
        <p:nvSpPr>
          <p:cNvPr id="125" name="Google Shape;125;p6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6" name="Google Shape;126;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61"/>
          <p:cNvSpPr>
            <a:spLocks noGrp="1"/>
          </p:cNvSpPr>
          <p:nvPr>
            <p:ph type="pic" idx="3"/>
          </p:nvPr>
        </p:nvSpPr>
        <p:spPr>
          <a:xfrm>
            <a:off x="5183188" y="3451509"/>
            <a:ext cx="2970212" cy="2259209"/>
          </a:xfrm>
          <a:prstGeom prst="rect">
            <a:avLst/>
          </a:prstGeom>
          <a:noFill/>
          <a:ln>
            <a:noFill/>
          </a:ln>
        </p:spPr>
      </p:sp>
      <p:sp>
        <p:nvSpPr>
          <p:cNvPr id="130" name="Google Shape;130;p61"/>
          <p:cNvSpPr>
            <a:spLocks noGrp="1"/>
          </p:cNvSpPr>
          <p:nvPr>
            <p:ph type="pic" idx="4"/>
          </p:nvPr>
        </p:nvSpPr>
        <p:spPr>
          <a:xfrm>
            <a:off x="8383588" y="3451508"/>
            <a:ext cx="2970212" cy="2259209"/>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BD67D3E-DC23-56D0-E49A-79F87FFEB4C8}"/>
              </a:ext>
            </a:extLst>
          </p:cNvPr>
          <p:cNvSpPr>
            <a:spLocks noGrp="1"/>
          </p:cNvSpPr>
          <p:nvPr>
            <p:ph type="title"/>
          </p:nvPr>
        </p:nvSpPr>
        <p:spPr>
          <a:xfrm>
            <a:off x="0" y="0"/>
            <a:ext cx="12192000" cy="1323975"/>
          </a:xfrm>
          <a:solidFill>
            <a:schemeClr val="tx1"/>
          </a:solidFill>
        </p:spPr>
        <p:txBody>
          <a:bodyPr lIns="822960" anchor="b">
            <a:normAutofit/>
          </a:bodyPr>
          <a:lstStyle>
            <a:lvl1pPr>
              <a:defRPr sz="4800" cap="small" baseline="0">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p>
            <a:fld id="{ECB772D4-ADFB-41C4-AD58-A2E5782E4DBD}" type="datetime1">
              <a:rPr lang="en-US" smtClean="0"/>
              <a:t>3/6/2024</a:t>
            </a:fld>
            <a:endParaRPr lang="en-US"/>
          </a:p>
        </p:txBody>
      </p:sp>
      <p:sp>
        <p:nvSpPr>
          <p:cNvPr id="5" name="Footer Placeholder 4"/>
          <p:cNvSpPr>
            <a:spLocks noGrp="1"/>
          </p:cNvSpPr>
          <p:nvPr>
            <p:ph type="ftr" sz="quarter" idx="11"/>
          </p:nvPr>
        </p:nvSpPr>
        <p:spPr/>
        <p:txBody>
          <a:bodyPr/>
          <a:lstStyle/>
          <a:p>
            <a:r>
              <a:rPr lang="en-US"/>
              <a:t>MASTER REGIONAL VERSION</a:t>
            </a:r>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8" name="Content Placeholder 2"/>
          <p:cNvSpPr>
            <a:spLocks noGrp="1"/>
          </p:cNvSpPr>
          <p:nvPr>
            <p:ph idx="1"/>
          </p:nvPr>
        </p:nvSpPr>
        <p:spPr>
          <a:xfrm>
            <a:off x="838200" y="1458930"/>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8725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BD67D3E-DC23-56D0-E49A-79F87FFEB4C8}"/>
              </a:ext>
            </a:extLst>
          </p:cNvPr>
          <p:cNvSpPr>
            <a:spLocks noGrp="1"/>
          </p:cNvSpPr>
          <p:nvPr>
            <p:ph type="title"/>
          </p:nvPr>
        </p:nvSpPr>
        <p:spPr>
          <a:xfrm>
            <a:off x="0" y="2"/>
            <a:ext cx="12192000" cy="1323975"/>
          </a:xfrm>
          <a:solidFill>
            <a:schemeClr val="tx1"/>
          </a:solidFill>
        </p:spPr>
        <p:txBody>
          <a:bodyPr lIns="822960" anchor="b">
            <a:normAutofit/>
          </a:bodyPr>
          <a:lstStyle>
            <a:lvl1pPr>
              <a:defRPr sz="4800" cap="small" baseline="0">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p>
            <a:fld id="{01520E9F-3827-416D-85D7-341F0CCC9A11}" type="datetime1">
              <a:rPr lang="en-US" smtClean="0"/>
              <a:t>3/6/2024</a:t>
            </a:fld>
            <a:endParaRPr lang="en-US"/>
          </a:p>
        </p:txBody>
      </p:sp>
      <p:sp>
        <p:nvSpPr>
          <p:cNvPr id="5" name="Footer Placeholder 4"/>
          <p:cNvSpPr>
            <a:spLocks noGrp="1"/>
          </p:cNvSpPr>
          <p:nvPr>
            <p:ph type="ftr" sz="quarter" idx="11"/>
          </p:nvPr>
        </p:nvSpPr>
        <p:spPr/>
        <p:txBody>
          <a:bodyPr/>
          <a:lstStyle/>
          <a:p>
            <a:r>
              <a:rPr lang="en-US"/>
              <a:t>MASTER REGIONAL VERSION</a:t>
            </a:r>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8" name="Content Placeholder 2"/>
          <p:cNvSpPr>
            <a:spLocks noGrp="1"/>
          </p:cNvSpPr>
          <p:nvPr>
            <p:ph idx="1"/>
          </p:nvPr>
        </p:nvSpPr>
        <p:spPr>
          <a:xfrm>
            <a:off x="838200" y="1458932"/>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093378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1_Section Header">
  <p:cSld name="1_Section Header">
    <p:spTree>
      <p:nvGrpSpPr>
        <p:cNvPr id="1" name="Shape 82"/>
        <p:cNvGrpSpPr/>
        <p:nvPr/>
      </p:nvGrpSpPr>
      <p:grpSpPr>
        <a:xfrm>
          <a:off x="0" y="0"/>
          <a:ext cx="0" cy="0"/>
          <a:chOff x="0" y="0"/>
          <a:chExt cx="0" cy="0"/>
        </a:xfrm>
      </p:grpSpPr>
      <p:sp>
        <p:nvSpPr>
          <p:cNvPr id="83" name="Google Shape;83;p5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5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85" name="Google Shape;8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74824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23"/>
        <p:cNvGrpSpPr/>
        <p:nvPr/>
      </p:nvGrpSpPr>
      <p:grpSpPr>
        <a:xfrm>
          <a:off x="0" y="0"/>
          <a:ext cx="0" cy="0"/>
          <a:chOff x="0" y="0"/>
          <a:chExt cx="0" cy="0"/>
        </a:xfrm>
      </p:grpSpPr>
      <p:sp>
        <p:nvSpPr>
          <p:cNvPr id="24" name="Google Shape;24;p46"/>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46"/>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9"/>
        <p:cNvGrpSpPr/>
        <p:nvPr/>
      </p:nvGrpSpPr>
      <p:grpSpPr>
        <a:xfrm>
          <a:off x="0" y="0"/>
          <a:ext cx="0" cy="0"/>
          <a:chOff x="0" y="0"/>
          <a:chExt cx="0" cy="0"/>
        </a:xfrm>
      </p:grpSpPr>
      <p:sp>
        <p:nvSpPr>
          <p:cNvPr id="30" name="Google Shape;30;p4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accent3"/>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32" name="Google Shape;32;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35"/>
        <p:cNvGrpSpPr/>
        <p:nvPr/>
      </p:nvGrpSpPr>
      <p:grpSpPr>
        <a:xfrm>
          <a:off x="0" y="0"/>
          <a:ext cx="0" cy="0"/>
          <a:chOff x="0" y="0"/>
          <a:chExt cx="0" cy="0"/>
        </a:xfrm>
      </p:grpSpPr>
      <p:sp>
        <p:nvSpPr>
          <p:cNvPr id="36" name="Google Shape;36;p48"/>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8"/>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48"/>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42"/>
        <p:cNvGrpSpPr/>
        <p:nvPr/>
      </p:nvGrpSpPr>
      <p:grpSpPr>
        <a:xfrm>
          <a:off x="0" y="0"/>
          <a:ext cx="0" cy="0"/>
          <a:chOff x="0" y="0"/>
          <a:chExt cx="0" cy="0"/>
        </a:xfrm>
      </p:grpSpPr>
      <p:sp>
        <p:nvSpPr>
          <p:cNvPr id="43" name="Google Shape;43;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9"/>
          <p:cNvSpPr>
            <a:spLocks noGrp="1"/>
          </p:cNvSpPr>
          <p:nvPr>
            <p:ph type="pic" idx="2"/>
          </p:nvPr>
        </p:nvSpPr>
        <p:spPr>
          <a:xfrm>
            <a:off x="5183188" y="987425"/>
            <a:ext cx="6172200" cy="4873625"/>
          </a:xfrm>
          <a:prstGeom prst="rect">
            <a:avLst/>
          </a:prstGeom>
          <a:noFill/>
          <a:ln>
            <a:noFill/>
          </a:ln>
        </p:spPr>
      </p:sp>
      <p:sp>
        <p:nvSpPr>
          <p:cNvPr id="45" name="Google Shape;45;p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6" name="Google Shape;46;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49"/>
        <p:cNvGrpSpPr/>
        <p:nvPr/>
      </p:nvGrpSpPr>
      <p:grpSpPr>
        <a:xfrm>
          <a:off x="0" y="0"/>
          <a:ext cx="0" cy="0"/>
          <a:chOff x="0" y="0"/>
          <a:chExt cx="0" cy="0"/>
        </a:xfrm>
      </p:grpSpPr>
      <p:sp>
        <p:nvSpPr>
          <p:cNvPr id="50" name="Google Shape;50;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27660" algn="l">
              <a:lnSpc>
                <a:spcPct val="90000"/>
              </a:lnSpc>
              <a:spcBef>
                <a:spcPts val="500"/>
              </a:spcBef>
              <a:spcAft>
                <a:spcPts val="0"/>
              </a:spcAft>
              <a:buSzPts val="1560"/>
              <a:buChar char="o"/>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2" name="Google Shape;52;p5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2_Title Slide">
  <p:cSld name="2_Title Slide">
    <p:spTree>
      <p:nvGrpSpPr>
        <p:cNvPr id="1" name="Shape 56"/>
        <p:cNvGrpSpPr/>
        <p:nvPr/>
      </p:nvGrpSpPr>
      <p:grpSpPr>
        <a:xfrm>
          <a:off x="0" y="0"/>
          <a:ext cx="0" cy="0"/>
          <a:chOff x="0" y="0"/>
          <a:chExt cx="0" cy="0"/>
        </a:xfrm>
      </p:grpSpPr>
      <p:sp>
        <p:nvSpPr>
          <p:cNvPr id="57" name="Google Shape;57;p51"/>
          <p:cNvSpPr txBox="1">
            <a:spLocks noGrp="1"/>
          </p:cNvSpPr>
          <p:nvPr>
            <p:ph type="ctrTitle"/>
          </p:nvPr>
        </p:nvSpPr>
        <p:spPr>
          <a:xfrm>
            <a:off x="838201"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1"/>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9" name="Google Shape;59;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62"/>
        <p:cNvGrpSpPr/>
        <p:nvPr/>
      </p:nvGrpSpPr>
      <p:grpSpPr>
        <a:xfrm>
          <a:off x="0" y="0"/>
          <a:ext cx="0" cy="0"/>
          <a:chOff x="0" y="0"/>
          <a:chExt cx="0" cy="0"/>
        </a:xfrm>
      </p:grpSpPr>
      <p:sp>
        <p:nvSpPr>
          <p:cNvPr id="63" name="Google Shape;63;p52"/>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2"/>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65" name="Google Shape;65;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68" name="Google Shape;68;p52" descr="VDOE Logo"/>
          <p:cNvSpPr/>
          <p:nvPr/>
        </p:nvSpPr>
        <p:spPr>
          <a:xfrm>
            <a:off x="2020701" y="919537"/>
            <a:ext cx="10893915" cy="5938463"/>
          </a:xfrm>
          <a:prstGeom prst="rect">
            <a:avLst/>
          </a:prstGeom>
          <a:blipFill rotWithShape="1">
            <a:blip r:embed="rId2">
              <a:alphaModFix amt="6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9" name="Google Shape;69;p52"/>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lt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3_Title Slide">
  <p:cSld name="3_Title Slide">
    <p:spTree>
      <p:nvGrpSpPr>
        <p:cNvPr id="1" name="Shape 70"/>
        <p:cNvGrpSpPr/>
        <p:nvPr/>
      </p:nvGrpSpPr>
      <p:grpSpPr>
        <a:xfrm>
          <a:off x="0" y="0"/>
          <a:ext cx="0" cy="0"/>
          <a:chOff x="0" y="0"/>
          <a:chExt cx="0" cy="0"/>
        </a:xfrm>
      </p:grpSpPr>
      <p:sp>
        <p:nvSpPr>
          <p:cNvPr id="71" name="Google Shape;71;p53"/>
          <p:cNvSpPr txBox="1">
            <a:spLocks noGrp="1"/>
          </p:cNvSpPr>
          <p:nvPr>
            <p:ph type="ctrTitle"/>
          </p:nvPr>
        </p:nvSpPr>
        <p:spPr>
          <a:xfrm>
            <a:off x="838200"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3"/>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73" name="Google Shape;73;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10" name="Google Shape;10;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Georgia"/>
                <a:ea typeface="Georgia"/>
                <a:cs typeface="Georgia"/>
                <a:sym typeface="Georgia"/>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Georgia"/>
                <a:ea typeface="Georgia"/>
                <a:cs typeface="Georgia"/>
                <a:sym typeface="Georgia"/>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Georgia"/>
                <a:ea typeface="Georgia"/>
                <a:cs typeface="Georgia"/>
                <a:sym typeface="Georgia"/>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Georgia"/>
                <a:ea typeface="Georgia"/>
                <a:cs typeface="Georgia"/>
                <a:sym typeface="Georgia"/>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12" name="Google Shape;1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3" name="Google Shape;1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4" name="Google Shape;1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vkrponline.org/wp-content/uploads/sites/3/2023/01/VKRPSNAPSHOT_1_4_23.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aw.lis.virginia.gov/vacode/title22.1/chapter14.1/section22.1-289.05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law.lis.virginia.gov/vacode/title22.1/chapter14.1/section22.1-289.05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
          <p:cNvSpPr txBox="1">
            <a:spLocks noGrp="1"/>
          </p:cNvSpPr>
          <p:nvPr>
            <p:ph type="ctrTitle"/>
          </p:nvPr>
        </p:nvSpPr>
        <p:spPr>
          <a:xfrm>
            <a:off x="272650" y="495398"/>
            <a:ext cx="7990500" cy="23877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C12436"/>
              </a:buClr>
              <a:buSzPts val="4500"/>
              <a:buFont typeface="Trebuchet MS"/>
              <a:buNone/>
            </a:pPr>
            <a:r>
              <a:rPr lang="en-US" sz="4200" b="1" cap="none"/>
              <a:t>Virginia’s Early Childhood Advisory Committee (ECAC)</a:t>
            </a:r>
            <a:endParaRPr sz="4200"/>
          </a:p>
        </p:txBody>
      </p:sp>
      <p:sp>
        <p:nvSpPr>
          <p:cNvPr id="243" name="Google Shape;243;p1"/>
          <p:cNvSpPr txBox="1">
            <a:spLocks noGrp="1"/>
          </p:cNvSpPr>
          <p:nvPr>
            <p:ph type="subTitle" idx="1"/>
          </p:nvPr>
        </p:nvSpPr>
        <p:spPr>
          <a:xfrm>
            <a:off x="841050" y="2883098"/>
            <a:ext cx="5255100" cy="1655700"/>
          </a:xfrm>
          <a:prstGeom prst="rect">
            <a:avLst/>
          </a:prstGeom>
          <a:noFill/>
          <a:ln>
            <a:noFill/>
          </a:ln>
        </p:spPr>
        <p:txBody>
          <a:bodyPr spcFirstLastPara="1" wrap="square" lIns="91425" tIns="45700" rIns="91425" bIns="45700" anchor="t" anchorCtr="0">
            <a:normAutofit/>
          </a:bodyPr>
          <a:lstStyle/>
          <a:p>
            <a:pPr indent="-361950" algn="ctr">
              <a:spcBef>
                <a:spcPts val="800"/>
              </a:spcBef>
              <a:buClr>
                <a:srgbClr val="0F150D"/>
              </a:buClr>
              <a:buSzPts val="1800"/>
            </a:pPr>
            <a:r>
              <a:rPr lang="en-US"/>
              <a:t>March 7, 2024</a:t>
            </a:r>
          </a:p>
        </p:txBody>
      </p:sp>
      <p:sp>
        <p:nvSpPr>
          <p:cNvPr id="244" name="Google Shape;24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Tree>
    <p:extLst>
      <p:ext uri="{BB962C8B-B14F-4D97-AF65-F5344CB8AC3E}">
        <p14:creationId xmlns:p14="http://schemas.microsoft.com/office/powerpoint/2010/main" val="1544030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9422B-D49E-B0B6-9FEC-02F1A435B036}"/>
              </a:ext>
            </a:extLst>
          </p:cNvPr>
          <p:cNvSpPr>
            <a:spLocks noGrp="1"/>
          </p:cNvSpPr>
          <p:nvPr>
            <p:ph type="title"/>
          </p:nvPr>
        </p:nvSpPr>
        <p:spPr/>
        <p:txBody>
          <a:bodyPr>
            <a:normAutofit/>
          </a:bodyPr>
          <a:lstStyle/>
          <a:p>
            <a:r>
              <a:rPr lang="en-US" sz="4000"/>
              <a:t> Lead Testing in Child Day Programs (2 of 2) </a:t>
            </a:r>
            <a:endParaRPr lang="en-US" sz="4000">
              <a:solidFill>
                <a:srgbClr val="000000"/>
              </a:solidFill>
            </a:endParaRPr>
          </a:p>
        </p:txBody>
      </p:sp>
      <p:sp>
        <p:nvSpPr>
          <p:cNvPr id="3" name="Content Placeholder 2">
            <a:extLst>
              <a:ext uri="{FF2B5EF4-FFF2-40B4-BE49-F238E27FC236}">
                <a16:creationId xmlns:a16="http://schemas.microsoft.com/office/drawing/2014/main" id="{B6B78398-E339-6FA1-F094-DD185A5213B8}"/>
              </a:ext>
            </a:extLst>
          </p:cNvPr>
          <p:cNvSpPr>
            <a:spLocks noGrp="1"/>
          </p:cNvSpPr>
          <p:nvPr>
            <p:ph type="body" idx="1"/>
          </p:nvPr>
        </p:nvSpPr>
        <p:spPr>
          <a:xfrm>
            <a:off x="501209" y="1433107"/>
            <a:ext cx="11485418" cy="5341063"/>
          </a:xfrm>
        </p:spPr>
        <p:txBody>
          <a:bodyPr vert="horz" lIns="91440" tIns="45720" rIns="91440" bIns="45720" rtlCol="0" anchor="t">
            <a:normAutofit lnSpcReduction="10000"/>
          </a:bodyPr>
          <a:lstStyle/>
          <a:p>
            <a:pPr>
              <a:lnSpc>
                <a:spcPct val="110000"/>
              </a:lnSpc>
              <a:spcBef>
                <a:spcPts val="0"/>
              </a:spcBef>
              <a:buClr>
                <a:schemeClr val="tx1"/>
              </a:buClr>
            </a:pPr>
            <a:r>
              <a:rPr lang="en-US" sz="2000">
                <a:solidFill>
                  <a:schemeClr val="accent3"/>
                </a:solidFill>
              </a:rPr>
              <a:t>VDOE to determine compliance, but VDH to track and monitor samples and remediation.</a:t>
            </a:r>
            <a:endParaRPr lang="en-US">
              <a:solidFill>
                <a:schemeClr val="accent3"/>
              </a:solidFill>
            </a:endParaRPr>
          </a:p>
          <a:p>
            <a:pPr>
              <a:lnSpc>
                <a:spcPct val="110000"/>
              </a:lnSpc>
              <a:spcBef>
                <a:spcPts val="1200"/>
              </a:spcBef>
              <a:spcAft>
                <a:spcPts val="600"/>
              </a:spcAft>
              <a:buClr>
                <a:schemeClr val="tx1"/>
              </a:buClr>
            </a:pPr>
            <a:r>
              <a:rPr lang="en-US" sz="2000">
                <a:solidFill>
                  <a:schemeClr val="accent3"/>
                </a:solidFill>
              </a:rPr>
              <a:t>As of 2/8/2024, there will be roughly 4628 affected child day programs:</a:t>
            </a:r>
          </a:p>
          <a:p>
            <a:pPr lvl="1">
              <a:lnSpc>
                <a:spcPct val="110000"/>
              </a:lnSpc>
              <a:spcBef>
                <a:spcPts val="0"/>
              </a:spcBef>
              <a:spcAft>
                <a:spcPts val="1200"/>
              </a:spcAft>
              <a:buClr>
                <a:schemeClr val="tx1"/>
              </a:buClr>
              <a:buFont typeface="Calibri" panose="020F0502020204030204" pitchFamily="34" charset="0"/>
              <a:buChar char="−"/>
            </a:pPr>
            <a:r>
              <a:rPr lang="en-US" sz="2000">
                <a:solidFill>
                  <a:schemeClr val="accent3"/>
                </a:solidFill>
              </a:rPr>
              <a:t>4052 licensed programs (homes and centers), 576 religious exempt centers &amp; certified preschools.</a:t>
            </a:r>
          </a:p>
          <a:p>
            <a:pPr>
              <a:lnSpc>
                <a:spcPct val="110000"/>
              </a:lnSpc>
              <a:spcBef>
                <a:spcPts val="0"/>
              </a:spcBef>
              <a:buClr>
                <a:schemeClr val="tx1"/>
              </a:buClr>
            </a:pPr>
            <a:r>
              <a:rPr lang="en-US" sz="2000">
                <a:solidFill>
                  <a:schemeClr val="accent3"/>
                </a:solidFill>
              </a:rPr>
              <a:t>VDH has EPA funding for up to 25,000 samples that must be obligated before 9/1/2024.</a:t>
            </a:r>
          </a:p>
          <a:p>
            <a:pPr lvl="1">
              <a:lnSpc>
                <a:spcPct val="110000"/>
              </a:lnSpc>
              <a:spcBef>
                <a:spcPts val="600"/>
              </a:spcBef>
              <a:buClr>
                <a:schemeClr val="tx1"/>
              </a:buClr>
              <a:buFont typeface="Calibri" panose="020F0502020204030204" pitchFamily="34" charset="0"/>
              <a:buChar char="−"/>
            </a:pPr>
            <a:r>
              <a:rPr lang="en-US" sz="2000">
                <a:solidFill>
                  <a:schemeClr val="accent3"/>
                </a:solidFill>
              </a:rPr>
              <a:t>Grant funding only available to licensed programs and public schools. </a:t>
            </a:r>
          </a:p>
          <a:p>
            <a:pPr lvl="1">
              <a:lnSpc>
                <a:spcPct val="110000"/>
              </a:lnSpc>
              <a:spcBef>
                <a:spcPts val="600"/>
              </a:spcBef>
              <a:buClr>
                <a:schemeClr val="tx1"/>
              </a:buClr>
              <a:buFont typeface="Calibri" panose="020F0502020204030204" pitchFamily="34" charset="0"/>
              <a:buChar char="−"/>
            </a:pPr>
            <a:r>
              <a:rPr lang="en-US" sz="2000">
                <a:solidFill>
                  <a:schemeClr val="accent3"/>
                </a:solidFill>
              </a:rPr>
              <a:t>Funding prioritized by demographics indicators; not all programs will receive funding.</a:t>
            </a:r>
          </a:p>
          <a:p>
            <a:pPr lvl="1">
              <a:lnSpc>
                <a:spcPct val="110000"/>
              </a:lnSpc>
              <a:spcBef>
                <a:spcPts val="600"/>
              </a:spcBef>
              <a:spcAft>
                <a:spcPts val="1200"/>
              </a:spcAft>
              <a:buClr>
                <a:schemeClr val="tx1"/>
              </a:buClr>
              <a:buFont typeface="Calibri" panose="020F0502020204030204" pitchFamily="34" charset="0"/>
              <a:buChar char="−"/>
            </a:pPr>
            <a:r>
              <a:rPr lang="en-US" sz="2000">
                <a:solidFill>
                  <a:schemeClr val="accent3"/>
                </a:solidFill>
              </a:rPr>
              <a:t>Testing typically costs $65/box of 30 tests (rough estimate based on VDH contract).</a:t>
            </a:r>
          </a:p>
          <a:p>
            <a:pPr>
              <a:lnSpc>
                <a:spcPct val="110000"/>
              </a:lnSpc>
              <a:spcBef>
                <a:spcPts val="0"/>
              </a:spcBef>
              <a:buClr>
                <a:schemeClr val="tx1"/>
              </a:buClr>
            </a:pPr>
            <a:r>
              <a:rPr lang="en-US" sz="2000">
                <a:solidFill>
                  <a:schemeClr val="accent3"/>
                </a:solidFill>
              </a:rPr>
              <a:t>Process for moving forward:</a:t>
            </a:r>
          </a:p>
          <a:p>
            <a:pPr lvl="1">
              <a:lnSpc>
                <a:spcPct val="110000"/>
              </a:lnSpc>
              <a:spcBef>
                <a:spcPts val="600"/>
              </a:spcBef>
              <a:buClr>
                <a:schemeClr val="tx1"/>
              </a:buClr>
              <a:buFont typeface="Calibri" panose="020F0502020204030204" pitchFamily="34" charset="0"/>
              <a:buChar char="−"/>
            </a:pPr>
            <a:r>
              <a:rPr lang="en-US" sz="2000">
                <a:solidFill>
                  <a:schemeClr val="accent3"/>
                </a:solidFill>
              </a:rPr>
              <a:t>Communications to providers via memos and webinar </a:t>
            </a:r>
            <a:r>
              <a:rPr lang="en-US" sz="2000" err="1">
                <a:solidFill>
                  <a:schemeClr val="accent3"/>
                </a:solidFill>
              </a:rPr>
              <a:t>begain</a:t>
            </a:r>
            <a:r>
              <a:rPr lang="en-US" sz="2000">
                <a:solidFill>
                  <a:schemeClr val="accent3"/>
                </a:solidFill>
              </a:rPr>
              <a:t> in Summer 2023.</a:t>
            </a:r>
          </a:p>
          <a:p>
            <a:pPr lvl="1">
              <a:lnSpc>
                <a:spcPct val="110000"/>
              </a:lnSpc>
              <a:spcBef>
                <a:spcPts val="600"/>
              </a:spcBef>
              <a:buClr>
                <a:schemeClr val="tx1"/>
              </a:buClr>
              <a:buFont typeface="Calibri" panose="020F0502020204030204" pitchFamily="34" charset="0"/>
              <a:buChar char="−"/>
            </a:pPr>
            <a:r>
              <a:rPr lang="en-US" sz="2000">
                <a:solidFill>
                  <a:schemeClr val="accent3"/>
                </a:solidFill>
              </a:rPr>
              <a:t>Targeted communications will continue in Spring-Summer 2024 with memos, webinars, and technical assistance.</a:t>
            </a:r>
          </a:p>
          <a:p>
            <a:pPr lvl="1">
              <a:lnSpc>
                <a:spcPct val="110000"/>
              </a:lnSpc>
              <a:spcBef>
                <a:spcPts val="600"/>
              </a:spcBef>
              <a:buClr>
                <a:schemeClr val="tx1"/>
              </a:buClr>
              <a:buFont typeface="Calibri" panose="020F0502020204030204" pitchFamily="34" charset="0"/>
              <a:buChar char="−"/>
            </a:pPr>
            <a:r>
              <a:rPr lang="en-US" sz="2000">
                <a:solidFill>
                  <a:schemeClr val="accent3"/>
                </a:solidFill>
              </a:rPr>
              <a:t>Goal to fully implement and require compliance by 2025.</a:t>
            </a:r>
          </a:p>
        </p:txBody>
      </p:sp>
      <p:sp>
        <p:nvSpPr>
          <p:cNvPr id="5" name="Slide Number Placeholder 4">
            <a:extLst>
              <a:ext uri="{FF2B5EF4-FFF2-40B4-BE49-F238E27FC236}">
                <a16:creationId xmlns:a16="http://schemas.microsoft.com/office/drawing/2014/main" id="{E8FCAE6C-73F7-AB6B-03A2-8335098A0B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4156127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84"/>
        <p:cNvGrpSpPr/>
        <p:nvPr/>
      </p:nvGrpSpPr>
      <p:grpSpPr>
        <a:xfrm>
          <a:off x="0" y="0"/>
          <a:ext cx="0" cy="0"/>
          <a:chOff x="0" y="0"/>
          <a:chExt cx="0" cy="0"/>
        </a:xfrm>
      </p:grpSpPr>
      <p:sp>
        <p:nvSpPr>
          <p:cNvPr id="285" name="Google Shape;285;g1a5e57395b2_0_33"/>
          <p:cNvSpPr txBox="1">
            <a:spLocks noGrp="1"/>
          </p:cNvSpPr>
          <p:nvPr>
            <p:ph type="title"/>
          </p:nvPr>
        </p:nvSpPr>
        <p:spPr>
          <a:xfrm>
            <a:off x="635900" y="2449975"/>
            <a:ext cx="11556000" cy="2852700"/>
          </a:xfrm>
          <a:prstGeom prst="rect">
            <a:avLst/>
          </a:prstGeom>
          <a:noFill/>
          <a:ln>
            <a:noFill/>
          </a:ln>
        </p:spPr>
        <p:txBody>
          <a:bodyPr spcFirstLastPara="1" wrap="square" lIns="91425" tIns="45700" rIns="91425" bIns="45700" anchor="t" anchorCtr="0">
            <a:normAutofit/>
          </a:bodyPr>
          <a:lstStyle/>
          <a:p>
            <a:endParaRPr lang="en-US" sz="4600"/>
          </a:p>
          <a:p>
            <a:r>
              <a:rPr lang="en-US" sz="4600">
                <a:solidFill>
                  <a:schemeClr val="tx1"/>
                </a:solidFill>
              </a:rPr>
              <a:t>Presentation: Draft 2024-2025 Virginia Quality Birth to Five (VQB5) Guidelines</a:t>
            </a:r>
          </a:p>
        </p:txBody>
      </p:sp>
      <p:sp>
        <p:nvSpPr>
          <p:cNvPr id="286" name="Google Shape;286;g1a5e57395b2_0_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FA3"/>
                </a:solidFill>
                <a:effectLst/>
                <a:uLnTx/>
                <a:uFillTx/>
                <a:latin typeface="Georgia"/>
                <a:sym typeface="Georgia"/>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11</a:t>
            </a:fld>
            <a:endParaRPr kumimoji="0" sz="1200" b="0" i="0" u="none" strike="noStrike" kern="0" cap="none" spc="0" normalizeH="0" baseline="0" noProof="0">
              <a:ln>
                <a:noFill/>
              </a:ln>
              <a:solidFill>
                <a:srgbClr val="888FA3"/>
              </a:solidFill>
              <a:effectLst/>
              <a:uLnTx/>
              <a:uFillTx/>
              <a:latin typeface="Georgia"/>
              <a:sym typeface="Georgia"/>
            </a:endParaRPr>
          </a:p>
        </p:txBody>
      </p:sp>
    </p:spTree>
    <p:extLst>
      <p:ext uri="{BB962C8B-B14F-4D97-AF65-F5344CB8AC3E}">
        <p14:creationId xmlns:p14="http://schemas.microsoft.com/office/powerpoint/2010/main" val="84968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311"/>
        <p:cNvGrpSpPr/>
        <p:nvPr/>
      </p:nvGrpSpPr>
      <p:grpSpPr>
        <a:xfrm>
          <a:off x="0" y="0"/>
          <a:ext cx="0" cy="0"/>
          <a:chOff x="0" y="0"/>
          <a:chExt cx="0" cy="0"/>
        </a:xfrm>
      </p:grpSpPr>
      <p:sp>
        <p:nvSpPr>
          <p:cNvPr id="312" name="Google Shape;312;p47"/>
          <p:cNvSpPr txBox="1">
            <a:spLocks noGrp="1"/>
          </p:cNvSpPr>
          <p:nvPr>
            <p:ph type="title"/>
          </p:nvPr>
        </p:nvSpPr>
        <p:spPr>
          <a:xfrm>
            <a:off x="0" y="0"/>
            <a:ext cx="12192000" cy="1324000"/>
          </a:xfrm>
          <a:prstGeom prst="rect">
            <a:avLst/>
          </a:prstGeom>
        </p:spPr>
        <p:txBody>
          <a:bodyPr spcFirstLastPara="1" wrap="square" lIns="822967" tIns="45700" rIns="91433" bIns="45700" anchor="b" anchorCtr="0">
            <a:normAutofit/>
          </a:bodyPr>
          <a:lstStyle/>
          <a:p>
            <a:r>
              <a:rPr lang="en" sz="4000"/>
              <a:t>Our Shared Vision</a:t>
            </a:r>
            <a:endParaRPr lang="en-US" sz="4000"/>
          </a:p>
        </p:txBody>
      </p:sp>
      <p:sp>
        <p:nvSpPr>
          <p:cNvPr id="313" name="Google Shape;313;p47"/>
          <p:cNvSpPr txBox="1">
            <a:spLocks noGrp="1"/>
          </p:cNvSpPr>
          <p:nvPr>
            <p:ph type="body" idx="1"/>
          </p:nvPr>
        </p:nvSpPr>
        <p:spPr>
          <a:xfrm>
            <a:off x="505329" y="1619424"/>
            <a:ext cx="7049600" cy="5138727"/>
          </a:xfrm>
          <a:prstGeom prst="rect">
            <a:avLst/>
          </a:prstGeom>
        </p:spPr>
        <p:txBody>
          <a:bodyPr spcFirstLastPara="1" wrap="square" lIns="91433" tIns="45700" rIns="91433" bIns="45700" anchor="t" anchorCtr="0">
            <a:noAutofit/>
          </a:bodyPr>
          <a:lstStyle/>
          <a:p>
            <a:pPr marL="0" indent="0">
              <a:lnSpc>
                <a:spcPct val="100000"/>
              </a:lnSpc>
              <a:spcBef>
                <a:spcPts val="0"/>
              </a:spcBef>
              <a:buClr>
                <a:srgbClr val="000000"/>
              </a:buClr>
              <a:buSzPts val="1018"/>
              <a:buNone/>
            </a:pPr>
            <a:r>
              <a:rPr lang="en-US" sz="2000" b="1"/>
              <a:t>We envision a Virginia where </a:t>
            </a:r>
            <a:r>
              <a:rPr lang="en-US" sz="2000" b="1" i="1"/>
              <a:t>all </a:t>
            </a:r>
            <a:r>
              <a:rPr lang="en-US" sz="2000" b="1"/>
              <a:t>children have the opportunity to enter school ready.</a:t>
            </a:r>
          </a:p>
          <a:p>
            <a:pPr indent="-440245">
              <a:lnSpc>
                <a:spcPct val="100000"/>
              </a:lnSpc>
              <a:spcBef>
                <a:spcPts val="1200"/>
              </a:spcBef>
              <a:buClr>
                <a:schemeClr val="tx1"/>
              </a:buClr>
              <a:buSzPct val="90000"/>
            </a:pPr>
            <a:r>
              <a:rPr lang="en-US" sz="2000"/>
              <a:t>All families have affordable access to and support to choose the option that meets their unique needs. </a:t>
            </a:r>
          </a:p>
          <a:p>
            <a:pPr indent="-440245">
              <a:lnSpc>
                <a:spcPct val="100000"/>
              </a:lnSpc>
              <a:spcBef>
                <a:spcPts val="1200"/>
              </a:spcBef>
              <a:buClr>
                <a:schemeClr val="tx1"/>
              </a:buClr>
              <a:buSzPct val="90000"/>
            </a:pPr>
            <a:r>
              <a:rPr lang="en-US" sz="2000"/>
              <a:t>All early childhood programs that take public funds benefit from measurement and supports for improvement, ensuring quality choices are available for all families.</a:t>
            </a:r>
          </a:p>
          <a:p>
            <a:pPr indent="-440245">
              <a:lnSpc>
                <a:spcPct val="100000"/>
              </a:lnSpc>
              <a:spcBef>
                <a:spcPts val="1200"/>
              </a:spcBef>
              <a:buClr>
                <a:schemeClr val="tx1"/>
              </a:buClr>
              <a:buSzPct val="90000"/>
            </a:pPr>
            <a:r>
              <a:rPr lang="en-US" sz="2000"/>
              <a:t>Programs are rewarded for continual improvement and educators are adequately compensated.</a:t>
            </a:r>
          </a:p>
          <a:p>
            <a:pPr indent="-440245">
              <a:lnSpc>
                <a:spcPct val="100000"/>
              </a:lnSpc>
              <a:spcBef>
                <a:spcPts val="1200"/>
              </a:spcBef>
              <a:buClr>
                <a:schemeClr val="tx1"/>
              </a:buClr>
              <a:buSzPct val="90000"/>
            </a:pPr>
            <a:r>
              <a:rPr lang="en-US" sz="2000"/>
              <a:t>Overall Virginia’s early childhood system is unified, data-driven, and resource-effective so families can work, go to school, or pursue employment and children have every opportunity to be successful.</a:t>
            </a:r>
          </a:p>
        </p:txBody>
      </p:sp>
      <p:sp>
        <p:nvSpPr>
          <p:cNvPr id="315" name="Google Shape;315;p47"/>
          <p:cNvSpPr/>
          <p:nvPr/>
        </p:nvSpPr>
        <p:spPr>
          <a:xfrm>
            <a:off x="7847112" y="4531239"/>
            <a:ext cx="4084486" cy="1434000"/>
          </a:xfrm>
          <a:prstGeom prst="roundRect">
            <a:avLst>
              <a:gd name="adj" fmla="val 16667"/>
            </a:avLst>
          </a:prstGeom>
          <a:solidFill>
            <a:srgbClr val="CFE2F3"/>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defTabSz="914377">
              <a:buSzPts val="1400"/>
            </a:pPr>
            <a:r>
              <a:rPr lang="en" sz="1600" b="1" i="1">
                <a:solidFill>
                  <a:srgbClr val="555555"/>
                </a:solidFill>
                <a:latin typeface="Georgia"/>
                <a:ea typeface="Georgia"/>
                <a:cs typeface="Georgia"/>
                <a:sym typeface="Georgia"/>
              </a:rPr>
              <a:t>Four out of ten Virginia children enter school without the key literacy, math, and social-emotional skills needed</a:t>
            </a:r>
            <a:r>
              <a:rPr lang="en" sz="1600" b="1" i="1">
                <a:latin typeface="Georgia"/>
                <a:ea typeface="Georgia"/>
                <a:cs typeface="Georgia"/>
                <a:sym typeface="Georgia"/>
              </a:rPr>
              <a:t>.  </a:t>
            </a:r>
            <a:r>
              <a:rPr lang="en" sz="933" b="1" i="1">
                <a:solidFill>
                  <a:srgbClr val="003C71"/>
                </a:solidFill>
                <a:latin typeface="Georgia"/>
                <a:ea typeface="Georgia"/>
                <a:cs typeface="Georgia"/>
                <a:sym typeface="Georgia"/>
              </a:rPr>
              <a:t>(</a:t>
            </a:r>
            <a:r>
              <a:rPr lang="en" sz="933" b="1" i="1" u="sng">
                <a:solidFill>
                  <a:srgbClr val="0563C1"/>
                </a:solidFill>
                <a:latin typeface="Georgia"/>
                <a:ea typeface="Georgia"/>
                <a:cs typeface="Georgia"/>
                <a:sym typeface="Georgia"/>
                <a:hlinkClick r:id="rId3"/>
              </a:rPr>
              <a:t>VKRP fall 2022</a:t>
            </a:r>
            <a:r>
              <a:rPr lang="en" sz="933" b="1" i="1">
                <a:solidFill>
                  <a:srgbClr val="003C71"/>
                </a:solidFill>
                <a:latin typeface="Georgia"/>
                <a:ea typeface="Georgia"/>
                <a:cs typeface="Georgia"/>
                <a:sym typeface="Georgia"/>
              </a:rPr>
              <a:t>)</a:t>
            </a:r>
            <a:endParaRPr sz="133" i="1">
              <a:latin typeface="Georgia"/>
              <a:ea typeface="Georgia"/>
              <a:cs typeface="Georgia"/>
              <a:sym typeface="Georgia"/>
            </a:endParaRPr>
          </a:p>
        </p:txBody>
      </p:sp>
      <p:pic>
        <p:nvPicPr>
          <p:cNvPr id="2" name="Picture 1" descr="Little girl smiling outside">
            <a:extLst>
              <a:ext uri="{FF2B5EF4-FFF2-40B4-BE49-F238E27FC236}">
                <a16:creationId xmlns:a16="http://schemas.microsoft.com/office/drawing/2014/main" id="{903C9DAA-6EDD-713D-F73E-EE3398DB8787}"/>
              </a:ext>
            </a:extLst>
          </p:cNvPr>
          <p:cNvPicPr>
            <a:picLocks noChangeAspect="1"/>
          </p:cNvPicPr>
          <p:nvPr/>
        </p:nvPicPr>
        <p:blipFill>
          <a:blip r:embed="rId4"/>
          <a:stretch>
            <a:fillRect/>
          </a:stretch>
        </p:blipFill>
        <p:spPr>
          <a:xfrm>
            <a:off x="7849984" y="1464464"/>
            <a:ext cx="4090568" cy="2727045"/>
          </a:xfrm>
          <a:prstGeom prst="rect">
            <a:avLst/>
          </a:prstGeom>
          <a:ln w="57150">
            <a:solidFill>
              <a:schemeClr val="tx1"/>
            </a:solidFill>
          </a:ln>
        </p:spPr>
      </p:pic>
      <p:sp>
        <p:nvSpPr>
          <p:cNvPr id="4" name="Slide Number Placeholder 3">
            <a:extLst>
              <a:ext uri="{FF2B5EF4-FFF2-40B4-BE49-F238E27FC236}">
                <a16:creationId xmlns:a16="http://schemas.microsoft.com/office/drawing/2014/main" id="{9099E84A-C767-74A2-90A5-5152F2C0748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2609580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319"/>
        <p:cNvGrpSpPr/>
        <p:nvPr/>
      </p:nvGrpSpPr>
      <p:grpSpPr>
        <a:xfrm>
          <a:off x="0" y="0"/>
          <a:ext cx="0" cy="0"/>
          <a:chOff x="0" y="0"/>
          <a:chExt cx="0" cy="0"/>
        </a:xfrm>
      </p:grpSpPr>
      <p:sp>
        <p:nvSpPr>
          <p:cNvPr id="320" name="Google Shape;320;p48"/>
          <p:cNvSpPr txBox="1">
            <a:spLocks noGrp="1"/>
          </p:cNvSpPr>
          <p:nvPr>
            <p:ph type="body" idx="1"/>
          </p:nvPr>
        </p:nvSpPr>
        <p:spPr>
          <a:xfrm>
            <a:off x="638175" y="1529267"/>
            <a:ext cx="10944225" cy="4718000"/>
          </a:xfrm>
          <a:prstGeom prst="rect">
            <a:avLst/>
          </a:prstGeom>
        </p:spPr>
        <p:txBody>
          <a:bodyPr spcFirstLastPara="1" wrap="square" lIns="91433" tIns="45700" rIns="91433" bIns="45700" anchor="t" anchorCtr="0">
            <a:normAutofit/>
          </a:bodyPr>
          <a:lstStyle/>
          <a:p>
            <a:pPr marL="0" indent="0">
              <a:lnSpc>
                <a:spcPct val="100000"/>
              </a:lnSpc>
              <a:spcBef>
                <a:spcPts val="0"/>
              </a:spcBef>
              <a:buClr>
                <a:schemeClr val="dk1"/>
              </a:buClr>
              <a:buSzPts val="1100"/>
              <a:buNone/>
            </a:pPr>
            <a:r>
              <a:rPr lang="en-US" sz="2400" b="1"/>
              <a:t>To prepare all children for kindergarten, Virginia’s early childhood system must ensure they have access to quality teaching and learning experiences that meet their unique needs. </a:t>
            </a:r>
          </a:p>
          <a:p>
            <a:pPr marL="0" indent="0">
              <a:lnSpc>
                <a:spcPct val="100000"/>
              </a:lnSpc>
              <a:spcBef>
                <a:spcPts val="1200"/>
              </a:spcBef>
              <a:buClr>
                <a:schemeClr val="dk1"/>
              </a:buClr>
              <a:buSzPts val="1100"/>
              <a:buNone/>
            </a:pPr>
            <a:r>
              <a:rPr lang="en-US" sz="2400"/>
              <a:t>Working together, through VQB5, Virginia will:   </a:t>
            </a:r>
            <a:endParaRPr lang="en-US" sz="2400">
              <a:latin typeface="Georgia"/>
              <a:ea typeface="Georgia"/>
              <a:cs typeface="Georgia"/>
              <a:sym typeface="Georgia"/>
            </a:endParaRPr>
          </a:p>
        </p:txBody>
      </p:sp>
      <p:sp>
        <p:nvSpPr>
          <p:cNvPr id="321" name="Google Shape;321;p48"/>
          <p:cNvSpPr txBox="1">
            <a:spLocks noGrp="1"/>
          </p:cNvSpPr>
          <p:nvPr>
            <p:ph type="title"/>
          </p:nvPr>
        </p:nvSpPr>
        <p:spPr>
          <a:xfrm>
            <a:off x="0" y="0"/>
            <a:ext cx="12192000" cy="1324000"/>
          </a:xfrm>
          <a:prstGeom prst="rect">
            <a:avLst/>
          </a:prstGeom>
        </p:spPr>
        <p:txBody>
          <a:bodyPr spcFirstLastPara="1" wrap="square" lIns="822967" tIns="45700" rIns="91433" bIns="45700" anchor="b" anchorCtr="0">
            <a:normAutofit/>
          </a:bodyPr>
          <a:lstStyle/>
          <a:p>
            <a:r>
              <a:rPr lang="en" sz="4000"/>
              <a:t>VQB5 Theory of Change</a:t>
            </a:r>
            <a:endParaRPr lang="en-US" sz="4000"/>
          </a:p>
        </p:txBody>
      </p:sp>
      <p:sp>
        <p:nvSpPr>
          <p:cNvPr id="322" name="Google Shape;322;p48"/>
          <p:cNvSpPr/>
          <p:nvPr/>
        </p:nvSpPr>
        <p:spPr>
          <a:xfrm>
            <a:off x="937733" y="3613267"/>
            <a:ext cx="3294000" cy="2241261"/>
          </a:xfrm>
          <a:prstGeom prst="round2DiagRect">
            <a:avLst>
              <a:gd name="adj1" fmla="val 16667"/>
              <a:gd name="adj2" fmla="val 0"/>
            </a:avLst>
          </a:prstGeom>
          <a:solidFill>
            <a:schemeClr val="tx1"/>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a:spcAft>
                <a:spcPts val="1067"/>
              </a:spcAft>
            </a:pPr>
            <a:r>
              <a:rPr lang="en" sz="2250" b="1">
                <a:solidFill>
                  <a:schemeClr val="bg1"/>
                </a:solidFill>
                <a:latin typeface="Georgia"/>
                <a:ea typeface="Georgia"/>
                <a:cs typeface="Georgia"/>
                <a:sym typeface="Georgia"/>
              </a:rPr>
              <a:t>UNIFY </a:t>
            </a:r>
            <a:r>
              <a:rPr lang="en" sz="2000">
                <a:solidFill>
                  <a:schemeClr val="bg1"/>
                </a:solidFill>
                <a:latin typeface="Georgia"/>
                <a:ea typeface="Georgia"/>
                <a:cs typeface="Georgia"/>
                <a:sym typeface="Georgia"/>
              </a:rPr>
              <a:t>around shared and equitable expectations for quality.</a:t>
            </a:r>
            <a:endParaRPr lang="en-US" sz="2000">
              <a:solidFill>
                <a:schemeClr val="bg1"/>
              </a:solidFill>
              <a:latin typeface="Georgia"/>
              <a:ea typeface="Georgia"/>
              <a:cs typeface="Georgia"/>
            </a:endParaRPr>
          </a:p>
        </p:txBody>
      </p:sp>
      <p:sp>
        <p:nvSpPr>
          <p:cNvPr id="323" name="Google Shape;323;p48"/>
          <p:cNvSpPr/>
          <p:nvPr/>
        </p:nvSpPr>
        <p:spPr>
          <a:xfrm>
            <a:off x="4584167" y="3613267"/>
            <a:ext cx="3492000" cy="2241261"/>
          </a:xfrm>
          <a:prstGeom prst="round2DiagRect">
            <a:avLst>
              <a:gd name="adj1" fmla="val 16667"/>
              <a:gd name="adj2" fmla="val 0"/>
            </a:avLst>
          </a:prstGeom>
          <a:solidFill>
            <a:schemeClr val="tx1"/>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a:endParaRPr sz="133" b="1">
              <a:solidFill>
                <a:schemeClr val="bg1"/>
              </a:solidFill>
              <a:latin typeface="Georgia"/>
              <a:ea typeface="Georgia"/>
              <a:cs typeface="Georgia"/>
              <a:sym typeface="Georgia"/>
            </a:endParaRPr>
          </a:p>
          <a:p>
            <a:pPr algn="ctr">
              <a:spcAft>
                <a:spcPts val="1000"/>
              </a:spcAft>
            </a:pPr>
            <a:r>
              <a:rPr lang="en-US" sz="2250" b="1">
                <a:solidFill>
                  <a:schemeClr val="bg1"/>
                </a:solidFill>
                <a:latin typeface="Georgia"/>
                <a:ea typeface="Georgia"/>
                <a:cs typeface="Georgia"/>
                <a:sym typeface="Georgia"/>
              </a:rPr>
              <a:t>MEASURE</a:t>
            </a:r>
            <a:r>
              <a:rPr lang="en-US" sz="2250">
                <a:solidFill>
                  <a:schemeClr val="bg1"/>
                </a:solidFill>
                <a:latin typeface="Georgia"/>
                <a:ea typeface="Georgia"/>
                <a:cs typeface="Georgia"/>
                <a:sym typeface="Georgia"/>
              </a:rPr>
              <a:t> </a:t>
            </a:r>
            <a:r>
              <a:rPr lang="en-US" sz="2000">
                <a:solidFill>
                  <a:schemeClr val="bg1"/>
                </a:solidFill>
                <a:latin typeface="Georgia"/>
                <a:ea typeface="Georgia"/>
                <a:cs typeface="Georgia"/>
                <a:sym typeface="Georgia"/>
              </a:rPr>
              <a:t>and strengthen teacher-child interactions and curriculum use in all publicly-funded birth-to-five programs.</a:t>
            </a:r>
            <a:endParaRPr lang="en-US" sz="2000" b="1">
              <a:solidFill>
                <a:schemeClr val="bg1"/>
              </a:solidFill>
              <a:latin typeface="Georgia"/>
              <a:ea typeface="Georgia"/>
              <a:cs typeface="Georgia"/>
            </a:endParaRPr>
          </a:p>
        </p:txBody>
      </p:sp>
      <p:sp>
        <p:nvSpPr>
          <p:cNvPr id="324" name="Google Shape;324;p48"/>
          <p:cNvSpPr/>
          <p:nvPr/>
        </p:nvSpPr>
        <p:spPr>
          <a:xfrm>
            <a:off x="8428600" y="3613267"/>
            <a:ext cx="3294000" cy="2241261"/>
          </a:xfrm>
          <a:prstGeom prst="round2DiagRect">
            <a:avLst>
              <a:gd name="adj1" fmla="val 16667"/>
              <a:gd name="adj2" fmla="val 0"/>
            </a:avLst>
          </a:prstGeom>
          <a:solidFill>
            <a:schemeClr val="tx1"/>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a:spcAft>
                <a:spcPts val="1067"/>
              </a:spcAft>
            </a:pPr>
            <a:r>
              <a:rPr lang="en" sz="2250" b="1">
                <a:solidFill>
                  <a:schemeClr val="bg1"/>
                </a:solidFill>
                <a:latin typeface="Georgia"/>
                <a:ea typeface="Georgia"/>
                <a:cs typeface="Georgia"/>
                <a:sym typeface="Georgia"/>
              </a:rPr>
              <a:t>IMPROVE </a:t>
            </a:r>
            <a:r>
              <a:rPr lang="en" sz="2000">
                <a:solidFill>
                  <a:schemeClr val="bg1"/>
                </a:solidFill>
                <a:latin typeface="Georgia"/>
                <a:ea typeface="Georgia"/>
                <a:cs typeface="Georgia"/>
                <a:sym typeface="Georgia"/>
              </a:rPr>
              <a:t>supports for educators, prioritizing those who need it most. </a:t>
            </a:r>
            <a:endParaRPr lang="en-US" sz="2000">
              <a:solidFill>
                <a:schemeClr val="bg1"/>
              </a:solidFill>
              <a:latin typeface="Georgia"/>
              <a:ea typeface="Georgia"/>
              <a:cs typeface="Georgia"/>
            </a:endParaRPr>
          </a:p>
        </p:txBody>
      </p:sp>
      <p:sp>
        <p:nvSpPr>
          <p:cNvPr id="3" name="Slide Number Placeholder 2">
            <a:extLst>
              <a:ext uri="{FF2B5EF4-FFF2-40B4-BE49-F238E27FC236}">
                <a16:creationId xmlns:a16="http://schemas.microsoft.com/office/drawing/2014/main" id="{FEC028D8-C84F-724E-BE03-93C35AFA41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2403533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01237-BDDE-4A42-8447-1C0BA2732A13}"/>
              </a:ext>
            </a:extLst>
          </p:cNvPr>
          <p:cNvSpPr>
            <a:spLocks noGrp="1"/>
          </p:cNvSpPr>
          <p:nvPr>
            <p:ph type="title"/>
          </p:nvPr>
        </p:nvSpPr>
        <p:spPr/>
        <p:txBody>
          <a:bodyPr>
            <a:normAutofit/>
          </a:bodyPr>
          <a:lstStyle/>
          <a:p>
            <a:r>
              <a:rPr lang="en-US" sz="4000"/>
              <a:t>VQB5 Guiding Principles</a:t>
            </a:r>
          </a:p>
        </p:txBody>
      </p:sp>
      <p:sp>
        <p:nvSpPr>
          <p:cNvPr id="4" name="Text Placeholder 3">
            <a:extLst>
              <a:ext uri="{FF2B5EF4-FFF2-40B4-BE49-F238E27FC236}">
                <a16:creationId xmlns:a16="http://schemas.microsoft.com/office/drawing/2014/main" id="{C3D44FF3-9A13-4070-9446-28E96AC52013}"/>
              </a:ext>
            </a:extLst>
          </p:cNvPr>
          <p:cNvSpPr>
            <a:spLocks noGrp="1"/>
          </p:cNvSpPr>
          <p:nvPr>
            <p:ph type="body" idx="1"/>
          </p:nvPr>
        </p:nvSpPr>
        <p:spPr>
          <a:xfrm>
            <a:off x="579863" y="1416206"/>
            <a:ext cx="11017405" cy="5305270"/>
          </a:xfrm>
        </p:spPr>
        <p:txBody>
          <a:bodyPr>
            <a:noAutofit/>
          </a:bodyPr>
          <a:lstStyle/>
          <a:p>
            <a:pPr marL="186055" indent="0">
              <a:lnSpc>
                <a:spcPct val="100000"/>
              </a:lnSpc>
              <a:spcBef>
                <a:spcPts val="0"/>
              </a:spcBef>
              <a:buNone/>
            </a:pPr>
            <a:r>
              <a:rPr lang="en-US" sz="2400" b="1">
                <a:solidFill>
                  <a:schemeClr val="accent3"/>
                </a:solidFill>
              </a:rPr>
              <a:t>VQB5 must…..</a:t>
            </a:r>
            <a:endParaRPr lang="en-US">
              <a:solidFill>
                <a:schemeClr val="accent3"/>
              </a:solidFill>
            </a:endParaRPr>
          </a:p>
          <a:p>
            <a:pPr marL="608965" indent="-422910">
              <a:lnSpc>
                <a:spcPct val="100000"/>
              </a:lnSpc>
              <a:spcBef>
                <a:spcPts val="1200"/>
              </a:spcBef>
              <a:buClr>
                <a:schemeClr val="tx1"/>
              </a:buClr>
              <a:buSzPct val="90000"/>
              <a:buFont typeface="Arial" panose="05000000000000000000" pitchFamily="2" charset="2"/>
              <a:buChar char="•"/>
            </a:pPr>
            <a:r>
              <a:rPr lang="en-US" sz="2200">
                <a:solidFill>
                  <a:schemeClr val="accent3"/>
                </a:solidFill>
              </a:rPr>
              <a:t>Impact quality and result in improved school readiness for children.</a:t>
            </a:r>
          </a:p>
          <a:p>
            <a:pPr marL="608965" indent="-422910" fontAlgn="base">
              <a:lnSpc>
                <a:spcPct val="100000"/>
              </a:lnSpc>
              <a:spcBef>
                <a:spcPts val="1200"/>
              </a:spcBef>
              <a:buClr>
                <a:schemeClr val="tx1"/>
              </a:buClr>
              <a:buSzPct val="90000"/>
              <a:buFont typeface="Arial" panose="05000000000000000000" pitchFamily="2" charset="2"/>
              <a:buChar char="•"/>
            </a:pPr>
            <a:r>
              <a:rPr lang="en-US" sz="2200">
                <a:solidFill>
                  <a:schemeClr val="accent3"/>
                </a:solidFill>
              </a:rPr>
              <a:t>Use measures that can distinguish levels of quality and demonstrate growth over time. </a:t>
            </a:r>
          </a:p>
          <a:p>
            <a:pPr marL="608965" indent="-422910" fontAlgn="base">
              <a:lnSpc>
                <a:spcPct val="100000"/>
              </a:lnSpc>
              <a:spcBef>
                <a:spcPts val="1200"/>
              </a:spcBef>
              <a:buClr>
                <a:schemeClr val="tx1"/>
              </a:buClr>
              <a:buSzPct val="90000"/>
              <a:buFont typeface="Arial" panose="05000000000000000000" pitchFamily="2" charset="2"/>
              <a:buChar char="•"/>
            </a:pPr>
            <a:r>
              <a:rPr lang="en-US" sz="2200">
                <a:solidFill>
                  <a:schemeClr val="accent3"/>
                </a:solidFill>
              </a:rPr>
              <a:t>Provide clear, actionable information, resources, and incentives for improvement. </a:t>
            </a:r>
          </a:p>
          <a:p>
            <a:pPr marL="608965" indent="-422910">
              <a:lnSpc>
                <a:spcPct val="100000"/>
              </a:lnSpc>
              <a:spcBef>
                <a:spcPts val="1200"/>
              </a:spcBef>
              <a:buClr>
                <a:schemeClr val="tx1"/>
              </a:buClr>
              <a:buSzPct val="90000"/>
              <a:buFont typeface="Arial" panose="05000000000000000000" pitchFamily="2" charset="2"/>
              <a:buChar char="•"/>
            </a:pPr>
            <a:r>
              <a:rPr lang="en-US" sz="2200">
                <a:solidFill>
                  <a:schemeClr val="accent3"/>
                </a:solidFill>
              </a:rPr>
              <a:t>Be affordable for providers and the state. </a:t>
            </a:r>
          </a:p>
          <a:p>
            <a:pPr marL="608965" indent="-422910">
              <a:lnSpc>
                <a:spcPct val="100000"/>
              </a:lnSpc>
              <a:spcBef>
                <a:spcPts val="1200"/>
              </a:spcBef>
              <a:buClr>
                <a:schemeClr val="tx1"/>
              </a:buClr>
              <a:buSzPct val="90000"/>
              <a:buFont typeface="Arial" panose="05000000000000000000" pitchFamily="2" charset="2"/>
              <a:buChar char="•"/>
            </a:pPr>
            <a:r>
              <a:rPr lang="en-US" sz="2200">
                <a:solidFill>
                  <a:schemeClr val="accent3"/>
                </a:solidFill>
              </a:rPr>
              <a:t>Scalable for use in 3,500+ sites and 11,000+ classrooms. </a:t>
            </a:r>
          </a:p>
          <a:p>
            <a:pPr marL="608965" indent="-422910">
              <a:lnSpc>
                <a:spcPct val="100000"/>
              </a:lnSpc>
              <a:spcBef>
                <a:spcPts val="1200"/>
              </a:spcBef>
              <a:buClr>
                <a:schemeClr val="tx1"/>
              </a:buClr>
              <a:buSzPct val="90000"/>
              <a:buFont typeface="Arial" panose="05000000000000000000" pitchFamily="2" charset="2"/>
              <a:buChar char="•"/>
            </a:pPr>
            <a:r>
              <a:rPr lang="en-US" sz="2200">
                <a:solidFill>
                  <a:schemeClr val="accent3"/>
                </a:solidFill>
              </a:rPr>
              <a:t>Increase opportunity for all children in 1) the outcomes that are measured, and 2) the process for making and using the system. </a:t>
            </a:r>
          </a:p>
          <a:p>
            <a:pPr marL="608965" indent="-422910">
              <a:lnSpc>
                <a:spcPct val="100000"/>
              </a:lnSpc>
              <a:spcBef>
                <a:spcPts val="1200"/>
              </a:spcBef>
              <a:buClr>
                <a:schemeClr val="tx1"/>
              </a:buClr>
              <a:buSzPct val="90000"/>
              <a:buFont typeface="Arial" panose="05000000000000000000" pitchFamily="2" charset="2"/>
              <a:buChar char="•"/>
            </a:pPr>
            <a:r>
              <a:rPr lang="en-US" sz="2200">
                <a:solidFill>
                  <a:schemeClr val="accent3"/>
                </a:solidFill>
              </a:rPr>
              <a:t>Serve as a resource for families. </a:t>
            </a:r>
          </a:p>
        </p:txBody>
      </p:sp>
      <p:sp>
        <p:nvSpPr>
          <p:cNvPr id="5" name="Slide Number Placeholder 4">
            <a:extLst>
              <a:ext uri="{FF2B5EF4-FFF2-40B4-BE49-F238E27FC236}">
                <a16:creationId xmlns:a16="http://schemas.microsoft.com/office/drawing/2014/main" id="{9B5612A4-DB3A-DD4A-AA8B-CFFB7B1098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274611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C42EA-9CC5-5800-2EAC-20F15534F05D}"/>
              </a:ext>
            </a:extLst>
          </p:cNvPr>
          <p:cNvSpPr>
            <a:spLocks noGrp="1"/>
          </p:cNvSpPr>
          <p:nvPr>
            <p:ph type="title"/>
          </p:nvPr>
        </p:nvSpPr>
        <p:spPr/>
        <p:txBody>
          <a:bodyPr>
            <a:normAutofit/>
          </a:bodyPr>
          <a:lstStyle/>
          <a:p>
            <a:r>
              <a:rPr lang="en-US" sz="4000"/>
              <a:t>Summary of Year 1 Successes</a:t>
            </a:r>
          </a:p>
        </p:txBody>
      </p:sp>
      <p:sp>
        <p:nvSpPr>
          <p:cNvPr id="3" name="Slide Number Placeholder 2">
            <a:extLst>
              <a:ext uri="{FF2B5EF4-FFF2-40B4-BE49-F238E27FC236}">
                <a16:creationId xmlns:a16="http://schemas.microsoft.com/office/drawing/2014/main" id="{62C8D767-CBB8-9C23-288F-802643B6ACB1}"/>
              </a:ext>
            </a:extLst>
          </p:cNvPr>
          <p:cNvSpPr>
            <a:spLocks noGrp="1"/>
          </p:cNvSpPr>
          <p:nvPr>
            <p:ph type="sldNum" idx="12"/>
          </p:nvPr>
        </p:nvSpPr>
        <p:spPr>
          <a:xfrm>
            <a:off x="8674259" y="6447946"/>
            <a:ext cx="2743200" cy="365125"/>
          </a:xfrm>
        </p:spPr>
        <p:txBody>
          <a:bodyPr/>
          <a:lstStyle/>
          <a:p>
            <a:pPr marL="0" lvl="0" indent="0" algn="r" rtl="0">
              <a:spcBef>
                <a:spcPts val="0"/>
              </a:spcBef>
              <a:spcAft>
                <a:spcPts val="0"/>
              </a:spcAft>
              <a:buNone/>
            </a:pPr>
            <a:fld id="{00000000-1234-1234-1234-123412341234}" type="slidenum">
              <a:rPr lang="en-US"/>
              <a:t>15</a:t>
            </a:fld>
            <a:endParaRPr lang="en-US"/>
          </a:p>
        </p:txBody>
      </p:sp>
      <p:graphicFrame>
        <p:nvGraphicFramePr>
          <p:cNvPr id="5" name="Table 4">
            <a:extLst>
              <a:ext uri="{FF2B5EF4-FFF2-40B4-BE49-F238E27FC236}">
                <a16:creationId xmlns:a16="http://schemas.microsoft.com/office/drawing/2014/main" id="{0B78D1B3-11D0-D550-B594-D077B7F6DC9D}"/>
              </a:ext>
            </a:extLst>
          </p:cNvPr>
          <p:cNvGraphicFramePr>
            <a:graphicFrameLocks noGrp="1"/>
          </p:cNvGraphicFramePr>
          <p:nvPr>
            <p:extLst>
              <p:ext uri="{D42A27DB-BD31-4B8C-83A1-F6EECF244321}">
                <p14:modId xmlns:p14="http://schemas.microsoft.com/office/powerpoint/2010/main" val="3171000316"/>
              </p:ext>
            </p:extLst>
          </p:nvPr>
        </p:nvGraphicFramePr>
        <p:xfrm>
          <a:off x="694703" y="1990781"/>
          <a:ext cx="10722756" cy="4466537"/>
        </p:xfrm>
        <a:graphic>
          <a:graphicData uri="http://schemas.openxmlformats.org/drawingml/2006/table">
            <a:tbl>
              <a:tblPr firstRow="1" bandRow="1"/>
              <a:tblGrid>
                <a:gridCol w="2020274">
                  <a:extLst>
                    <a:ext uri="{9D8B030D-6E8A-4147-A177-3AD203B41FA5}">
                      <a16:colId xmlns:a16="http://schemas.microsoft.com/office/drawing/2014/main" val="4049103156"/>
                    </a:ext>
                  </a:extLst>
                </a:gridCol>
                <a:gridCol w="8702482">
                  <a:extLst>
                    <a:ext uri="{9D8B030D-6E8A-4147-A177-3AD203B41FA5}">
                      <a16:colId xmlns:a16="http://schemas.microsoft.com/office/drawing/2014/main" val="2411461438"/>
                    </a:ext>
                  </a:extLst>
                </a:gridCol>
              </a:tblGrid>
              <a:tr h="696013">
                <a:tc>
                  <a:txBody>
                    <a:bodyPr/>
                    <a:lstStyle/>
                    <a:p>
                      <a:r>
                        <a:rPr lang="en-US" sz="1700" b="1">
                          <a:solidFill>
                            <a:schemeClr val="tx2"/>
                          </a:solidFill>
                          <a:latin typeface="Georgia"/>
                        </a:rPr>
                        <a:t>Participation</a:t>
                      </a:r>
                    </a:p>
                  </a:txBody>
                  <a:tcPr anchor="ctr">
                    <a:solidFill>
                      <a:schemeClr val="tx1"/>
                    </a:solidFill>
                  </a:tcPr>
                </a:tc>
                <a:tc>
                  <a:txBody>
                    <a:bodyPr/>
                    <a:lstStyle/>
                    <a:p>
                      <a:pPr marL="171450" lvl="0" indent="-171450">
                        <a:spcAft>
                          <a:spcPts val="600"/>
                        </a:spcAft>
                        <a:buClr>
                          <a:schemeClr val="tx1"/>
                        </a:buClr>
                        <a:buSzPct val="90000"/>
                        <a:buFont typeface="Arial"/>
                        <a:buChar char="•"/>
                      </a:pPr>
                      <a:r>
                        <a:rPr lang="en-US" sz="1600" b="0" i="0" u="none" strike="noStrike" noProof="0">
                          <a:solidFill>
                            <a:srgbClr val="555555"/>
                          </a:solidFill>
                          <a:latin typeface="Georgia"/>
                        </a:rPr>
                        <a:t>100% of publicly-funded programs in Virginia are participating in VQB5.</a:t>
                      </a:r>
                    </a:p>
                    <a:p>
                      <a:pPr marL="171450" marR="0" lvl="0" indent="-171450" algn="l">
                        <a:lnSpc>
                          <a:spcPct val="100000"/>
                        </a:lnSpc>
                        <a:spcBef>
                          <a:spcPts val="0"/>
                        </a:spcBef>
                        <a:spcAft>
                          <a:spcPts val="0"/>
                        </a:spcAft>
                        <a:buClr>
                          <a:schemeClr val="tx1"/>
                        </a:buClr>
                        <a:buSzPct val="90000"/>
                        <a:buFont typeface="Arial"/>
                        <a:buChar char="•"/>
                      </a:pPr>
                      <a:r>
                        <a:rPr lang="en" sz="1600" b="0" i="0" u="none" strike="noStrike" noProof="0">
                          <a:solidFill>
                            <a:srgbClr val="555555"/>
                          </a:solidFill>
                          <a:latin typeface="Georgia"/>
                        </a:rPr>
                        <a:t>Nearly 17,000 educators are receiving financial support through RecognizeB5.</a:t>
                      </a:r>
                    </a:p>
                  </a:txBody>
                  <a:tcPr anchor="ctr"/>
                </a:tc>
                <a:extLst>
                  <a:ext uri="{0D108BD9-81ED-4DB2-BD59-A6C34878D82A}">
                    <a16:rowId xmlns:a16="http://schemas.microsoft.com/office/drawing/2014/main" val="2513160529"/>
                  </a:ext>
                </a:extLst>
              </a:tr>
              <a:tr h="896786">
                <a:tc>
                  <a:txBody>
                    <a:bodyPr/>
                    <a:lstStyle/>
                    <a:p>
                      <a:r>
                        <a:rPr lang="en-US" sz="1700" b="1">
                          <a:solidFill>
                            <a:schemeClr val="tx2"/>
                          </a:solidFill>
                          <a:latin typeface="Georgia"/>
                        </a:rPr>
                        <a:t>Measurement</a:t>
                      </a:r>
                    </a:p>
                  </a:txBody>
                  <a:tcPr anchor="ctr">
                    <a:solidFill>
                      <a:schemeClr val="tx1"/>
                    </a:solidFill>
                  </a:tcPr>
                </a:tc>
                <a:tc>
                  <a:txBody>
                    <a:bodyPr/>
                    <a:lstStyle/>
                    <a:p>
                      <a:pPr marL="171450" lvl="0" indent="-171450">
                        <a:spcAft>
                          <a:spcPts val="600"/>
                        </a:spcAft>
                        <a:buClr>
                          <a:schemeClr val="tx1"/>
                        </a:buClr>
                        <a:buSzPct val="90000"/>
                        <a:buFont typeface="Arial"/>
                        <a:buChar char="•"/>
                      </a:pPr>
                      <a:r>
                        <a:rPr lang="en-US" sz="1600" b="0" i="0" u="none" strike="noStrike" noProof="0">
                          <a:solidFill>
                            <a:srgbClr val="555555"/>
                          </a:solidFill>
                          <a:latin typeface="Georgia"/>
                        </a:rPr>
                        <a:t>99% of VQB5 classrooms completed required fall local CLASS observations through Ready Regions. </a:t>
                      </a:r>
                    </a:p>
                    <a:p>
                      <a:pPr marL="171450" lvl="0" indent="-171450">
                        <a:spcAft>
                          <a:spcPts val="0"/>
                        </a:spcAft>
                        <a:buClr>
                          <a:schemeClr val="tx1"/>
                        </a:buClr>
                        <a:buSzPct val="90000"/>
                        <a:buFont typeface="Arial"/>
                        <a:buChar char="•"/>
                      </a:pPr>
                      <a:r>
                        <a:rPr lang="en-US" sz="1600" b="0" i="0" u="none" strike="noStrike" noProof="0">
                          <a:solidFill>
                            <a:srgbClr val="555555"/>
                          </a:solidFill>
                          <a:latin typeface="Georgia"/>
                        </a:rPr>
                        <a:t>Nearly 80% of sites reported using an approved quality curriculum in the fall.</a:t>
                      </a:r>
                    </a:p>
                  </a:txBody>
                  <a:tcPr anchor="ctr"/>
                </a:tc>
                <a:extLst>
                  <a:ext uri="{0D108BD9-81ED-4DB2-BD59-A6C34878D82A}">
                    <a16:rowId xmlns:a16="http://schemas.microsoft.com/office/drawing/2014/main" val="773410038"/>
                  </a:ext>
                </a:extLst>
              </a:tr>
              <a:tr h="1699882">
                <a:tc>
                  <a:txBody>
                    <a:bodyPr/>
                    <a:lstStyle/>
                    <a:p>
                      <a:r>
                        <a:rPr lang="en-US" sz="1700" b="1">
                          <a:solidFill>
                            <a:schemeClr val="tx2"/>
                          </a:solidFill>
                          <a:latin typeface="Georgia"/>
                        </a:rPr>
                        <a:t>Improvement</a:t>
                      </a:r>
                    </a:p>
                  </a:txBody>
                  <a:tcPr anchor="ctr">
                    <a:solidFill>
                      <a:schemeClr val="tx1"/>
                    </a:solidFill>
                  </a:tcPr>
                </a:tc>
                <a:tc>
                  <a:txBody>
                    <a:bodyPr/>
                    <a:lstStyle/>
                    <a:p>
                      <a:pPr marL="171450" marR="0" lvl="0" indent="-171450" algn="l">
                        <a:lnSpc>
                          <a:spcPct val="100000"/>
                        </a:lnSpc>
                        <a:spcBef>
                          <a:spcPts val="0"/>
                        </a:spcBef>
                        <a:spcAft>
                          <a:spcPts val="600"/>
                        </a:spcAft>
                        <a:buClr>
                          <a:schemeClr val="tx1"/>
                        </a:buClr>
                        <a:buSzPct val="90000"/>
                        <a:buFont typeface="Arial"/>
                        <a:buChar char="•"/>
                      </a:pPr>
                      <a:r>
                        <a:rPr lang="en-US" sz="1600" b="0" i="0" u="none" strike="noStrike" noProof="0">
                          <a:solidFill>
                            <a:schemeClr val="accent3"/>
                          </a:solidFill>
                          <a:latin typeface="Georgia"/>
                        </a:rPr>
                        <a:t>Feedback from 13,000+ fall local and external CLASS observations is being used to identify strengths and areas for improvement this spring. </a:t>
                      </a:r>
                    </a:p>
                    <a:p>
                      <a:pPr marL="171450" marR="0" lvl="0" indent="-171450" algn="l">
                        <a:lnSpc>
                          <a:spcPct val="100000"/>
                        </a:lnSpc>
                        <a:spcBef>
                          <a:spcPts val="0"/>
                        </a:spcBef>
                        <a:spcAft>
                          <a:spcPts val="600"/>
                        </a:spcAft>
                        <a:buClr>
                          <a:schemeClr val="tx1"/>
                        </a:buClr>
                        <a:buSzPct val="90000"/>
                        <a:buFont typeface="Arial"/>
                        <a:buChar char="•"/>
                      </a:pPr>
                      <a:r>
                        <a:rPr lang="en-US" sz="1600" b="0" i="0" u="none" strike="noStrike" noProof="0">
                          <a:solidFill>
                            <a:schemeClr val="accent3"/>
                          </a:solidFill>
                          <a:latin typeface="Georgia"/>
                        </a:rPr>
                        <a:t>60+ curricula are approved, including choices that meet the unique needs of all program types.</a:t>
                      </a:r>
                      <a:endParaRPr lang="en-US" sz="1600" b="0" i="0" u="none" strike="noStrike" noProof="0">
                        <a:solidFill>
                          <a:srgbClr val="000000"/>
                        </a:solidFill>
                        <a:latin typeface="Georgia"/>
                      </a:endParaRPr>
                    </a:p>
                    <a:p>
                      <a:pPr marL="171450" marR="0" lvl="0" indent="-171450" algn="l">
                        <a:lnSpc>
                          <a:spcPct val="100000"/>
                        </a:lnSpc>
                        <a:spcBef>
                          <a:spcPts val="0"/>
                        </a:spcBef>
                        <a:spcAft>
                          <a:spcPts val="0"/>
                        </a:spcAft>
                        <a:buClr>
                          <a:schemeClr val="tx1"/>
                        </a:buClr>
                        <a:buSzPct val="90000"/>
                        <a:buFont typeface="Arial"/>
                        <a:buChar char="•"/>
                      </a:pPr>
                      <a:r>
                        <a:rPr lang="en-US" sz="1600" b="0" i="0" u="none" strike="noStrike" noProof="0">
                          <a:solidFill>
                            <a:schemeClr val="accent3"/>
                          </a:solidFill>
                          <a:latin typeface="Georgia"/>
                        </a:rPr>
                        <a:t>CLASS and curriculum measurements are being used to prioritize coaching supports for classrooms who need it the most.</a:t>
                      </a:r>
                    </a:p>
                  </a:txBody>
                  <a:tcPr anchor="ctr"/>
                </a:tc>
                <a:extLst>
                  <a:ext uri="{0D108BD9-81ED-4DB2-BD59-A6C34878D82A}">
                    <a16:rowId xmlns:a16="http://schemas.microsoft.com/office/drawing/2014/main" val="609906153"/>
                  </a:ext>
                </a:extLst>
              </a:tr>
              <a:tr h="1164484">
                <a:tc>
                  <a:txBody>
                    <a:bodyPr/>
                    <a:lstStyle/>
                    <a:p>
                      <a:pPr lvl="0">
                        <a:buNone/>
                      </a:pPr>
                      <a:r>
                        <a:rPr lang="en-US" sz="1700" b="1">
                          <a:solidFill>
                            <a:schemeClr val="tx2"/>
                          </a:solidFill>
                          <a:latin typeface="Georgia"/>
                        </a:rPr>
                        <a:t>Quality Profile Website </a:t>
                      </a:r>
                      <a:endParaRPr lang="en-US"/>
                    </a:p>
                    <a:p>
                      <a:pPr lvl="0">
                        <a:buNone/>
                      </a:pPr>
                      <a:r>
                        <a:rPr lang="en-US" sz="1700" b="1">
                          <a:solidFill>
                            <a:schemeClr val="tx2"/>
                          </a:solidFill>
                          <a:latin typeface="Georgia"/>
                        </a:rPr>
                        <a:t>Development</a:t>
                      </a:r>
                    </a:p>
                  </a:txBody>
                  <a:tcPr anchor="ctr">
                    <a:solidFill>
                      <a:schemeClr val="tx1"/>
                    </a:solidFill>
                  </a:tcPr>
                </a:tc>
                <a:tc>
                  <a:txBody>
                    <a:bodyPr/>
                    <a:lstStyle/>
                    <a:p>
                      <a:pPr marL="171450" marR="0" lvl="0" indent="-171450" algn="l">
                        <a:lnSpc>
                          <a:spcPct val="100000"/>
                        </a:lnSpc>
                        <a:spcBef>
                          <a:spcPts val="0"/>
                        </a:spcBef>
                        <a:spcAft>
                          <a:spcPts val="600"/>
                        </a:spcAft>
                        <a:buClr>
                          <a:schemeClr val="tx1"/>
                        </a:buClr>
                        <a:buSzPct val="90000"/>
                        <a:buFont typeface="Arial"/>
                        <a:buChar char="•"/>
                      </a:pPr>
                      <a:r>
                        <a:rPr lang="en" sz="1600" b="0" i="0" u="none" strike="noStrike" noProof="0">
                          <a:solidFill>
                            <a:srgbClr val="555555"/>
                          </a:solidFill>
                          <a:latin typeface="Georgia"/>
                        </a:rPr>
                        <a:t>Feedback from Practice Year 2 participants has informed the development of the new public quality profiles.</a:t>
                      </a:r>
                      <a:endParaRPr lang="en-US" sz="1600" b="0" i="0" u="none" strike="noStrike" noProof="0">
                        <a:solidFill>
                          <a:srgbClr val="555555"/>
                        </a:solidFill>
                        <a:latin typeface="Georgia"/>
                      </a:endParaRPr>
                    </a:p>
                    <a:p>
                      <a:pPr marL="171450" marR="0" lvl="0" indent="-171450" algn="l">
                        <a:lnSpc>
                          <a:spcPct val="100000"/>
                        </a:lnSpc>
                        <a:spcBef>
                          <a:spcPts val="0"/>
                        </a:spcBef>
                        <a:spcAft>
                          <a:spcPts val="0"/>
                        </a:spcAft>
                        <a:buClr>
                          <a:schemeClr val="tx1"/>
                        </a:buClr>
                        <a:buSzPct val="90000"/>
                        <a:buFont typeface="Arial"/>
                        <a:buChar char="•"/>
                      </a:pPr>
                      <a:r>
                        <a:rPr lang="en" sz="1600" b="0" i="0" u="none" strike="noStrike" noProof="0">
                          <a:solidFill>
                            <a:srgbClr val="555555"/>
                          </a:solidFill>
                          <a:latin typeface="Georgia"/>
                        </a:rPr>
                        <a:t>VDOE is gathering feedback and preparing for launch of website in Fall 2024. </a:t>
                      </a:r>
                    </a:p>
                  </a:txBody>
                  <a:tcPr anchor="ctr"/>
                </a:tc>
                <a:extLst>
                  <a:ext uri="{0D108BD9-81ED-4DB2-BD59-A6C34878D82A}">
                    <a16:rowId xmlns:a16="http://schemas.microsoft.com/office/drawing/2014/main" val="1458321232"/>
                  </a:ext>
                </a:extLst>
              </a:tr>
            </a:tbl>
          </a:graphicData>
        </a:graphic>
      </p:graphicFrame>
      <p:sp>
        <p:nvSpPr>
          <p:cNvPr id="4" name="TextBox 3">
            <a:extLst>
              <a:ext uri="{FF2B5EF4-FFF2-40B4-BE49-F238E27FC236}">
                <a16:creationId xmlns:a16="http://schemas.microsoft.com/office/drawing/2014/main" id="{2776B02A-2798-D18E-3A40-D55410DF193B}"/>
              </a:ext>
            </a:extLst>
          </p:cNvPr>
          <p:cNvSpPr txBox="1"/>
          <p:nvPr/>
        </p:nvSpPr>
        <p:spPr>
          <a:xfrm>
            <a:off x="694703" y="1459358"/>
            <a:ext cx="11081657" cy="400110"/>
          </a:xfrm>
          <a:prstGeom prst="rect">
            <a:avLst/>
          </a:prstGeom>
          <a:noFill/>
        </p:spPr>
        <p:txBody>
          <a:bodyPr wrap="square" lIns="91440" tIns="45720" rIns="91440" bIns="45720" rtlCol="0" anchor="t">
            <a:spAutoFit/>
          </a:bodyPr>
          <a:lstStyle/>
          <a:p>
            <a:r>
              <a:rPr lang="en-US" sz="2000" b="1">
                <a:solidFill>
                  <a:srgbClr val="555555"/>
                </a:solidFill>
                <a:latin typeface="Georgia"/>
              </a:rPr>
              <a:t>VQB5 full implementation launched in August 2023 and has been a success:</a:t>
            </a:r>
            <a:endParaRPr lang="en-US" sz="2000" b="1">
              <a:solidFill>
                <a:srgbClr val="555555"/>
              </a:solidFill>
              <a:latin typeface="Georgia" panose="02040502050405020303" pitchFamily="18" charset="0"/>
            </a:endParaRPr>
          </a:p>
        </p:txBody>
      </p:sp>
    </p:spTree>
    <p:extLst>
      <p:ext uri="{BB962C8B-B14F-4D97-AF65-F5344CB8AC3E}">
        <p14:creationId xmlns:p14="http://schemas.microsoft.com/office/powerpoint/2010/main" val="4148899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FAF814-E116-932E-AE8D-E69205AD14F4}"/>
              </a:ext>
            </a:extLst>
          </p:cNvPr>
          <p:cNvSpPr>
            <a:spLocks noGrp="1"/>
          </p:cNvSpPr>
          <p:nvPr>
            <p:ph type="title"/>
          </p:nvPr>
        </p:nvSpPr>
        <p:spPr/>
        <p:txBody>
          <a:bodyPr>
            <a:normAutofit/>
          </a:bodyPr>
          <a:lstStyle/>
          <a:p>
            <a:r>
              <a:rPr lang="en-US" sz="3600" i="1">
                <a:solidFill>
                  <a:schemeClr val="tx1"/>
                </a:solidFill>
              </a:rPr>
              <a:t>Proposed VQB5 2024-2025 Guidelines</a:t>
            </a:r>
          </a:p>
        </p:txBody>
      </p:sp>
      <p:sp>
        <p:nvSpPr>
          <p:cNvPr id="3" name="Slide Number Placeholder 2">
            <a:extLst>
              <a:ext uri="{FF2B5EF4-FFF2-40B4-BE49-F238E27FC236}">
                <a16:creationId xmlns:a16="http://schemas.microsoft.com/office/drawing/2014/main" id="{A09A53DE-CE7D-69F4-3F46-FB95F4C7633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792394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37001F-4AC2-0F93-9143-E1F6ED6DF8FC}"/>
              </a:ext>
            </a:extLst>
          </p:cNvPr>
          <p:cNvSpPr>
            <a:spLocks noGrp="1"/>
          </p:cNvSpPr>
          <p:nvPr>
            <p:ph type="title"/>
          </p:nvPr>
        </p:nvSpPr>
        <p:spPr/>
        <p:txBody>
          <a:bodyPr>
            <a:normAutofit/>
          </a:bodyPr>
          <a:lstStyle/>
          <a:p>
            <a:r>
              <a:rPr lang="en-US" sz="4000"/>
              <a:t>Overview of Guidelines 2024-2025</a:t>
            </a:r>
          </a:p>
        </p:txBody>
      </p:sp>
      <p:sp>
        <p:nvSpPr>
          <p:cNvPr id="4" name="Text Placeholder 3">
            <a:extLst>
              <a:ext uri="{FF2B5EF4-FFF2-40B4-BE49-F238E27FC236}">
                <a16:creationId xmlns:a16="http://schemas.microsoft.com/office/drawing/2014/main" id="{F80FCB7B-1E93-7157-9463-790ECFAFDD68}"/>
              </a:ext>
            </a:extLst>
          </p:cNvPr>
          <p:cNvSpPr>
            <a:spLocks noGrp="1"/>
          </p:cNvSpPr>
          <p:nvPr>
            <p:ph type="body" idx="1"/>
          </p:nvPr>
        </p:nvSpPr>
        <p:spPr>
          <a:xfrm>
            <a:off x="563361" y="1482683"/>
            <a:ext cx="10515600" cy="842162"/>
          </a:xfrm>
        </p:spPr>
        <p:txBody>
          <a:bodyPr>
            <a:noAutofit/>
          </a:bodyPr>
          <a:lstStyle/>
          <a:p>
            <a:pPr marL="186055" indent="0">
              <a:lnSpc>
                <a:spcPct val="100000"/>
              </a:lnSpc>
              <a:spcBef>
                <a:spcPts val="0"/>
              </a:spcBef>
              <a:buNone/>
            </a:pPr>
            <a:r>
              <a:rPr lang="en-US" sz="2200" b="1"/>
              <a:t>Proposed VQB5 Guidelines for 2024-2025 follow the same pattern with slight changes for clarity.</a:t>
            </a:r>
          </a:p>
        </p:txBody>
      </p:sp>
      <p:pic>
        <p:nvPicPr>
          <p:cNvPr id="6" name="Picture 5">
            <a:extLst>
              <a:ext uri="{FF2B5EF4-FFF2-40B4-BE49-F238E27FC236}">
                <a16:creationId xmlns:a16="http://schemas.microsoft.com/office/drawing/2014/main" id="{0388F3CB-5086-2AE5-97A1-0CB6DAA62E9C}"/>
              </a:ext>
            </a:extLst>
          </p:cNvPr>
          <p:cNvPicPr>
            <a:picLocks noChangeAspect="1"/>
          </p:cNvPicPr>
          <p:nvPr/>
        </p:nvPicPr>
        <p:blipFill>
          <a:blip r:embed="rId2"/>
          <a:stretch>
            <a:fillRect/>
          </a:stretch>
        </p:blipFill>
        <p:spPr>
          <a:xfrm>
            <a:off x="8370252" y="2483553"/>
            <a:ext cx="3005319" cy="3758314"/>
          </a:xfrm>
          <a:prstGeom prst="rect">
            <a:avLst/>
          </a:prstGeom>
          <a:ln w="19050">
            <a:solidFill>
              <a:schemeClr val="accent1"/>
            </a:solidFill>
          </a:ln>
        </p:spPr>
      </p:pic>
      <p:sp>
        <p:nvSpPr>
          <p:cNvPr id="8" name="TextBox 7">
            <a:extLst>
              <a:ext uri="{FF2B5EF4-FFF2-40B4-BE49-F238E27FC236}">
                <a16:creationId xmlns:a16="http://schemas.microsoft.com/office/drawing/2014/main" id="{5369427F-1ACD-078E-34E4-3393DA709998}"/>
              </a:ext>
            </a:extLst>
          </p:cNvPr>
          <p:cNvSpPr txBox="1"/>
          <p:nvPr/>
        </p:nvSpPr>
        <p:spPr>
          <a:xfrm>
            <a:off x="816429" y="2381953"/>
            <a:ext cx="6955972" cy="3631763"/>
          </a:xfrm>
          <a:prstGeom prst="rect">
            <a:avLst/>
          </a:prstGeom>
          <a:noFill/>
        </p:spPr>
        <p:txBody>
          <a:bodyPr wrap="square" lIns="91440" tIns="45720" rIns="91440" bIns="45720" rtlCol="0" anchor="t">
            <a:spAutoFit/>
          </a:bodyPr>
          <a:lstStyle/>
          <a:p>
            <a:pPr marR="0" algn="l" rtl="0" fontAlgn="t">
              <a:spcBef>
                <a:spcPts val="1200"/>
              </a:spcBef>
              <a:spcAft>
                <a:spcPts val="0"/>
              </a:spcAft>
            </a:pPr>
            <a:r>
              <a:rPr lang="en-US" sz="2000" i="0" u="sng" strike="noStrike">
                <a:solidFill>
                  <a:schemeClr val="accent3"/>
                </a:solidFill>
                <a:effectLst/>
                <a:latin typeface="Georgia"/>
              </a:rPr>
              <a:t>VQB5 Guidelines Contents</a:t>
            </a:r>
            <a:r>
              <a:rPr lang="en-US" sz="2000" u="sng">
                <a:solidFill>
                  <a:schemeClr val="accent3"/>
                </a:solidFill>
                <a:latin typeface="Georgia"/>
              </a:rPr>
              <a:t>:</a:t>
            </a:r>
            <a:endParaRPr lang="en-US" sz="2000" i="0" u="sng" strike="noStrike">
              <a:solidFill>
                <a:schemeClr val="accent3"/>
              </a:solidFill>
              <a:effectLst/>
              <a:latin typeface="Georgia"/>
            </a:endParaRPr>
          </a:p>
          <a:p>
            <a:pPr marL="342900" marR="0" indent="-342900" algn="l" rtl="0" fontAlgn="t">
              <a:spcBef>
                <a:spcPts val="1200"/>
              </a:spcBef>
              <a:spcAft>
                <a:spcPts val="0"/>
              </a:spcAft>
              <a:buClr>
                <a:schemeClr val="tx1"/>
              </a:buClr>
              <a:buSzPct val="90000"/>
              <a:buFont typeface="Arial" panose="020B0604020202020204" pitchFamily="34" charset="0"/>
              <a:buChar char="•"/>
            </a:pPr>
            <a:r>
              <a:rPr lang="en-US" sz="2000" i="0" u="none" strike="noStrike">
                <a:solidFill>
                  <a:schemeClr val="accent3"/>
                </a:solidFill>
                <a:effectLst/>
                <a:latin typeface="Georgia"/>
              </a:rPr>
              <a:t>Sections 1-2: Background, Vision, and Overview of VQB5 </a:t>
            </a:r>
          </a:p>
          <a:p>
            <a:pPr marL="342900" marR="0" indent="-342900" algn="l" rtl="0" fontAlgn="t">
              <a:spcBef>
                <a:spcPts val="1200"/>
              </a:spcBef>
              <a:spcAft>
                <a:spcPts val="0"/>
              </a:spcAft>
              <a:buClr>
                <a:schemeClr val="tx1"/>
              </a:buClr>
              <a:buSzPct val="90000"/>
              <a:buFont typeface="Arial" panose="020B0604020202020204" pitchFamily="34" charset="0"/>
              <a:buChar char="•"/>
            </a:pPr>
            <a:r>
              <a:rPr lang="en-US" sz="2000" b="0" i="0" u="none" strike="noStrike">
                <a:solidFill>
                  <a:schemeClr val="accent3"/>
                </a:solidFill>
                <a:effectLst/>
                <a:latin typeface="Georgia"/>
              </a:rPr>
              <a:t>Section 3: Participation Requirements</a:t>
            </a:r>
          </a:p>
          <a:p>
            <a:pPr marL="342900" marR="0" indent="-342900" algn="l" rtl="0" fontAlgn="t">
              <a:spcBef>
                <a:spcPts val="1200"/>
              </a:spcBef>
              <a:spcAft>
                <a:spcPts val="0"/>
              </a:spcAft>
              <a:buClr>
                <a:schemeClr val="tx1"/>
              </a:buClr>
              <a:buSzPct val="90000"/>
              <a:buFont typeface="Arial" panose="020B0604020202020204" pitchFamily="34" charset="0"/>
              <a:buChar char="•"/>
            </a:pPr>
            <a:r>
              <a:rPr lang="en-US" sz="2000" b="0" i="0" u="none" strike="noStrike">
                <a:solidFill>
                  <a:schemeClr val="accent3"/>
                </a:solidFill>
                <a:effectLst/>
                <a:latin typeface="Georgia"/>
              </a:rPr>
              <a:t>Section 4: CLASS Observation Requirements</a:t>
            </a:r>
          </a:p>
          <a:p>
            <a:pPr marL="342900" marR="0" indent="-342900" algn="l" rtl="0" fontAlgn="t">
              <a:spcBef>
                <a:spcPts val="1200"/>
              </a:spcBef>
              <a:spcAft>
                <a:spcPts val="0"/>
              </a:spcAft>
              <a:buClr>
                <a:schemeClr val="tx1"/>
              </a:buClr>
              <a:buSzPct val="90000"/>
              <a:buFont typeface="Arial" panose="020B0604020202020204" pitchFamily="34" charset="0"/>
              <a:buChar char="•"/>
            </a:pPr>
            <a:r>
              <a:rPr lang="en-US" sz="2000" b="0" i="0" u="none" strike="noStrike">
                <a:solidFill>
                  <a:schemeClr val="accent3"/>
                </a:solidFill>
                <a:effectLst/>
                <a:latin typeface="Georgia"/>
              </a:rPr>
              <a:t>Section 5: Measuring the Use of Quality Curriculum</a:t>
            </a:r>
          </a:p>
          <a:p>
            <a:pPr marL="342900" marR="0" indent="-342900" algn="l" rtl="0" fontAlgn="t">
              <a:spcBef>
                <a:spcPts val="1200"/>
              </a:spcBef>
              <a:spcAft>
                <a:spcPts val="0"/>
              </a:spcAft>
              <a:buClr>
                <a:schemeClr val="tx1"/>
              </a:buClr>
              <a:buSzPct val="90000"/>
              <a:buFont typeface="Arial" panose="020B0604020202020204" pitchFamily="34" charset="0"/>
              <a:buChar char="•"/>
            </a:pPr>
            <a:r>
              <a:rPr lang="en-US" sz="2000" b="0" i="0" u="none" strike="noStrike">
                <a:solidFill>
                  <a:schemeClr val="accent3"/>
                </a:solidFill>
                <a:effectLst/>
                <a:latin typeface="Georgia"/>
              </a:rPr>
              <a:t>Section 6: Determining VQB5 Quality Results</a:t>
            </a:r>
          </a:p>
          <a:p>
            <a:pPr marL="342900" marR="0" indent="-342900" algn="l" rtl="0" fontAlgn="t">
              <a:spcBef>
                <a:spcPts val="1200"/>
              </a:spcBef>
              <a:spcAft>
                <a:spcPts val="0"/>
              </a:spcAft>
              <a:buClr>
                <a:schemeClr val="tx1"/>
              </a:buClr>
              <a:buSzPct val="90000"/>
              <a:buFont typeface="Arial" panose="020B0604020202020204" pitchFamily="34" charset="0"/>
              <a:buChar char="•"/>
            </a:pPr>
            <a:r>
              <a:rPr lang="en-US" sz="2000" b="0" i="0" u="none" strike="noStrike">
                <a:solidFill>
                  <a:schemeClr val="accent3"/>
                </a:solidFill>
                <a:effectLst/>
                <a:latin typeface="Georgia"/>
              </a:rPr>
              <a:t>Section 7 : Supporting Continuous Quality Improvement</a:t>
            </a:r>
          </a:p>
          <a:p>
            <a:pPr marL="342900" marR="0" indent="-342900" algn="l" rtl="0" fontAlgn="t">
              <a:spcBef>
                <a:spcPts val="1200"/>
              </a:spcBef>
              <a:spcAft>
                <a:spcPts val="0"/>
              </a:spcAft>
              <a:buClr>
                <a:schemeClr val="tx1"/>
              </a:buClr>
              <a:buSzPct val="90000"/>
              <a:buFont typeface="Arial" panose="020B0604020202020204" pitchFamily="34" charset="0"/>
              <a:buChar char="•"/>
            </a:pPr>
            <a:r>
              <a:rPr lang="en-US" sz="2000" b="0" i="0" u="none" strike="noStrike">
                <a:solidFill>
                  <a:schemeClr val="accent3"/>
                </a:solidFill>
                <a:effectLst/>
                <a:latin typeface="Georgia"/>
              </a:rPr>
              <a:t>Appendices: Supplemental Details and Data </a:t>
            </a:r>
          </a:p>
        </p:txBody>
      </p:sp>
      <p:sp>
        <p:nvSpPr>
          <p:cNvPr id="5" name="Slide Number Placeholder 4">
            <a:extLst>
              <a:ext uri="{FF2B5EF4-FFF2-40B4-BE49-F238E27FC236}">
                <a16:creationId xmlns:a16="http://schemas.microsoft.com/office/drawing/2014/main" id="{08F889A5-38CB-9A85-9C8D-32F1819A4C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Tree>
    <p:extLst>
      <p:ext uri="{BB962C8B-B14F-4D97-AF65-F5344CB8AC3E}">
        <p14:creationId xmlns:p14="http://schemas.microsoft.com/office/powerpoint/2010/main" val="2629373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075C2-7F79-BFDF-7A9C-6D45557F12BB}"/>
              </a:ext>
            </a:extLst>
          </p:cNvPr>
          <p:cNvSpPr>
            <a:spLocks noGrp="1"/>
          </p:cNvSpPr>
          <p:nvPr>
            <p:ph type="title"/>
          </p:nvPr>
        </p:nvSpPr>
        <p:spPr/>
        <p:txBody>
          <a:bodyPr>
            <a:normAutofit/>
          </a:bodyPr>
          <a:lstStyle/>
          <a:p>
            <a:r>
              <a:rPr lang="en-US" sz="4000"/>
              <a:t>Summary of Proposed Updates</a:t>
            </a:r>
          </a:p>
        </p:txBody>
      </p:sp>
      <p:sp>
        <p:nvSpPr>
          <p:cNvPr id="3" name="Slide Number Placeholder 2">
            <a:extLst>
              <a:ext uri="{FF2B5EF4-FFF2-40B4-BE49-F238E27FC236}">
                <a16:creationId xmlns:a16="http://schemas.microsoft.com/office/drawing/2014/main" id="{BC1D22D6-7C50-A1E0-60E6-857628A3F17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graphicFrame>
        <p:nvGraphicFramePr>
          <p:cNvPr id="6" name="Table 5">
            <a:extLst>
              <a:ext uri="{FF2B5EF4-FFF2-40B4-BE49-F238E27FC236}">
                <a16:creationId xmlns:a16="http://schemas.microsoft.com/office/drawing/2014/main" id="{2B16DA83-ADAD-3F71-B11E-AFF59D923D3B}"/>
              </a:ext>
            </a:extLst>
          </p:cNvPr>
          <p:cNvGraphicFramePr>
            <a:graphicFrameLocks noGrp="1"/>
          </p:cNvGraphicFramePr>
          <p:nvPr>
            <p:extLst>
              <p:ext uri="{D42A27DB-BD31-4B8C-83A1-F6EECF244321}">
                <p14:modId xmlns:p14="http://schemas.microsoft.com/office/powerpoint/2010/main" val="2761915640"/>
              </p:ext>
            </p:extLst>
          </p:nvPr>
        </p:nvGraphicFramePr>
        <p:xfrm>
          <a:off x="376736" y="1506359"/>
          <a:ext cx="11438528" cy="4883953"/>
        </p:xfrm>
        <a:graphic>
          <a:graphicData uri="http://schemas.openxmlformats.org/drawingml/2006/table">
            <a:tbl>
              <a:tblPr/>
              <a:tblGrid>
                <a:gridCol w="2659062">
                  <a:extLst>
                    <a:ext uri="{9D8B030D-6E8A-4147-A177-3AD203B41FA5}">
                      <a16:colId xmlns:a16="http://schemas.microsoft.com/office/drawing/2014/main" val="4142802550"/>
                    </a:ext>
                  </a:extLst>
                </a:gridCol>
                <a:gridCol w="7379561">
                  <a:extLst>
                    <a:ext uri="{9D8B030D-6E8A-4147-A177-3AD203B41FA5}">
                      <a16:colId xmlns:a16="http://schemas.microsoft.com/office/drawing/2014/main" val="12273706"/>
                    </a:ext>
                  </a:extLst>
                </a:gridCol>
                <a:gridCol w="1399905">
                  <a:extLst>
                    <a:ext uri="{9D8B030D-6E8A-4147-A177-3AD203B41FA5}">
                      <a16:colId xmlns:a16="http://schemas.microsoft.com/office/drawing/2014/main" val="2477761979"/>
                    </a:ext>
                  </a:extLst>
                </a:gridCol>
              </a:tblGrid>
              <a:tr h="576254">
                <a:tc>
                  <a:txBody>
                    <a:bodyPr/>
                    <a:lstStyle/>
                    <a:p>
                      <a:pPr algn="l" fontAlgn="base"/>
                      <a:r>
                        <a:rPr lang="en-US" sz="1600" b="1" i="0" u="none" strike="noStrike">
                          <a:solidFill>
                            <a:srgbClr val="FFFFFF"/>
                          </a:solidFill>
                          <a:effectLst/>
                          <a:latin typeface="Georgia"/>
                        </a:rPr>
                        <a:t>Proposed Update</a:t>
                      </a:r>
                      <a:endParaRPr lang="en-US" sz="1600" b="1" i="0">
                        <a:solidFill>
                          <a:srgbClr val="FFFFFF"/>
                        </a:solidFill>
                        <a:effectLst/>
                        <a:latin typeface="Georgia"/>
                      </a:endParaRPr>
                    </a:p>
                  </a:txBody>
                  <a:tcPr marL="66602" marR="66602" marT="33301" marB="3330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3C71"/>
                    </a:solidFill>
                  </a:tcPr>
                </a:tc>
                <a:tc>
                  <a:txBody>
                    <a:bodyPr/>
                    <a:lstStyle/>
                    <a:p>
                      <a:pPr algn="l" fontAlgn="base"/>
                      <a:r>
                        <a:rPr lang="en-US" sz="1600" b="1" i="0" u="none" strike="noStrike">
                          <a:solidFill>
                            <a:srgbClr val="FFFFFF"/>
                          </a:solidFill>
                          <a:effectLst/>
                          <a:latin typeface="Georgia"/>
                        </a:rPr>
                        <a:t>Rationale</a:t>
                      </a:r>
                      <a:r>
                        <a:rPr lang="en-US" sz="1600" b="1" i="0">
                          <a:solidFill>
                            <a:srgbClr val="000000"/>
                          </a:solidFill>
                          <a:effectLst/>
                          <a:latin typeface="Georgia"/>
                        </a:rPr>
                        <a:t>​</a:t>
                      </a:r>
                      <a:endParaRPr lang="en-US" sz="1600" b="1" i="0">
                        <a:solidFill>
                          <a:srgbClr val="FFFFFF"/>
                        </a:solidFill>
                        <a:effectLst/>
                        <a:latin typeface="Georgia"/>
                      </a:endParaRPr>
                    </a:p>
                  </a:txBody>
                  <a:tcPr marL="66602" marR="66602" marT="33301" marB="3330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3C71"/>
                    </a:solidFill>
                  </a:tcPr>
                </a:tc>
                <a:tc>
                  <a:txBody>
                    <a:bodyPr/>
                    <a:lstStyle/>
                    <a:p>
                      <a:pPr algn="l" fontAlgn="base"/>
                      <a:r>
                        <a:rPr lang="en-US" sz="1600" b="1" i="0" u="none" strike="noStrike">
                          <a:solidFill>
                            <a:srgbClr val="FFFFFF"/>
                          </a:solidFill>
                          <a:effectLst/>
                          <a:latin typeface="Georgia"/>
                        </a:rPr>
                        <a:t>Section in </a:t>
                      </a:r>
                    </a:p>
                    <a:p>
                      <a:pPr algn="l" fontAlgn="base"/>
                      <a:r>
                        <a:rPr lang="en-US" sz="1600" b="1" i="0" u="none" strike="noStrike">
                          <a:solidFill>
                            <a:srgbClr val="FFFFFF"/>
                          </a:solidFill>
                          <a:effectLst/>
                          <a:latin typeface="Georgia"/>
                        </a:rPr>
                        <a:t>Guidelines </a:t>
                      </a:r>
                      <a:r>
                        <a:rPr lang="en-US" sz="1600" b="1" i="0">
                          <a:solidFill>
                            <a:srgbClr val="000000"/>
                          </a:solidFill>
                          <a:effectLst/>
                          <a:latin typeface="Georgia"/>
                        </a:rPr>
                        <a:t>​</a:t>
                      </a:r>
                      <a:endParaRPr lang="en-US" sz="1600" b="1" i="0">
                        <a:solidFill>
                          <a:srgbClr val="FFFFFF"/>
                        </a:solidFill>
                        <a:effectLst/>
                        <a:latin typeface="Georgia"/>
                      </a:endParaRPr>
                    </a:p>
                  </a:txBody>
                  <a:tcPr marL="66602" marR="66602" marT="33301" marB="333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3C71"/>
                    </a:solidFill>
                  </a:tcPr>
                </a:tc>
                <a:extLst>
                  <a:ext uri="{0D108BD9-81ED-4DB2-BD59-A6C34878D82A}">
                    <a16:rowId xmlns:a16="http://schemas.microsoft.com/office/drawing/2014/main" val="726765826"/>
                  </a:ext>
                </a:extLst>
              </a:tr>
              <a:tr h="1029177">
                <a:tc>
                  <a:txBody>
                    <a:bodyPr/>
                    <a:lstStyle/>
                    <a:p>
                      <a:pPr algn="l" fontAlgn="base"/>
                      <a:r>
                        <a:rPr lang="en-US" sz="1600" b="1" i="0" u="none" strike="noStrike">
                          <a:solidFill>
                            <a:srgbClr val="555555"/>
                          </a:solidFill>
                          <a:effectLst/>
                          <a:latin typeface="Georgia"/>
                        </a:rPr>
                        <a:t>1. Require the Completion of Classroom Lists</a:t>
                      </a:r>
                      <a:r>
                        <a:rPr lang="en-US" sz="1600" b="0" i="0">
                          <a:solidFill>
                            <a:srgbClr val="555555"/>
                          </a:solidFill>
                          <a:effectLst/>
                          <a:latin typeface="Georgia"/>
                        </a:rPr>
                        <a:t>​ </a:t>
                      </a:r>
                      <a:endParaRPr lang="en-US" sz="1600" b="0" i="0">
                        <a:solidFill>
                          <a:srgbClr val="555555"/>
                        </a:solidFill>
                        <a:effectLst/>
                      </a:endParaRPr>
                    </a:p>
                  </a:txBody>
                  <a:tcPr marL="66602" marR="66602" marT="33301" marB="333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l" fontAlgn="base"/>
                      <a:r>
                        <a:rPr lang="en-US" sz="1600" b="0">
                          <a:solidFill>
                            <a:srgbClr val="555555"/>
                          </a:solidFill>
                          <a:latin typeface="Georgia"/>
                        </a:rPr>
                        <a:t>The use of classroom lists in LinkB5 will allow the state to understand how classroom-level experiences impact school readiness and longer-term child outcomes</a:t>
                      </a:r>
                      <a:r>
                        <a:rPr lang="en-US" sz="1600" b="0" i="0">
                          <a:solidFill>
                            <a:srgbClr val="555555"/>
                          </a:solidFill>
                          <a:effectLst/>
                          <a:latin typeface="Georgia"/>
                        </a:rPr>
                        <a:t>​. Parents will have the choice to opt-out. </a:t>
                      </a:r>
                    </a:p>
                  </a:txBody>
                  <a:tcPr marL="66602" marR="66602" marT="33301" marB="333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l" fontAlgn="base"/>
                      <a:r>
                        <a:rPr lang="en-US" sz="1600" b="0" i="1" u="none" strike="noStrike">
                          <a:solidFill>
                            <a:srgbClr val="555555"/>
                          </a:solidFill>
                          <a:effectLst/>
                          <a:latin typeface="Georgia"/>
                        </a:rPr>
                        <a:t>Section 3</a:t>
                      </a:r>
                      <a:r>
                        <a:rPr lang="en-US" sz="1600" b="0" i="0">
                          <a:solidFill>
                            <a:srgbClr val="555555"/>
                          </a:solidFill>
                          <a:effectLst/>
                          <a:latin typeface="Georgia"/>
                        </a:rPr>
                        <a:t>​.2.3</a:t>
                      </a:r>
                    </a:p>
                  </a:txBody>
                  <a:tcPr marL="66602" marR="66602" marT="33301" marB="333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196373210"/>
                  </a:ext>
                </a:extLst>
              </a:tr>
              <a:tr h="826800">
                <a:tc>
                  <a:txBody>
                    <a:bodyPr/>
                    <a:lstStyle/>
                    <a:p>
                      <a:pPr algn="l" fontAlgn="base"/>
                      <a:r>
                        <a:rPr lang="en-US" sz="1600" b="1" i="0" u="none" strike="noStrike">
                          <a:solidFill>
                            <a:srgbClr val="555555"/>
                          </a:solidFill>
                          <a:effectLst/>
                          <a:latin typeface="Georgia"/>
                        </a:rPr>
                        <a:t>2. Clarify Guidance for CLASS Tool Selection</a:t>
                      </a:r>
                      <a:endParaRPr lang="en-US" sz="1600" b="1" i="0">
                        <a:solidFill>
                          <a:srgbClr val="555555"/>
                        </a:solidFill>
                        <a:effectLst/>
                        <a:latin typeface="Georgia"/>
                      </a:endParaRPr>
                    </a:p>
                  </a:txBody>
                  <a:tcPr marL="66602" marR="66602" marT="33301" marB="333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fontAlgn="base"/>
                      <a:r>
                        <a:rPr lang="en-US" sz="1600" b="0" i="0" u="none" strike="noStrike" cap="none">
                          <a:solidFill>
                            <a:srgbClr val="555555"/>
                          </a:solidFill>
                          <a:effectLst/>
                          <a:latin typeface="Georgia"/>
                          <a:ea typeface="+mn-ea"/>
                          <a:cs typeface="+mn-cs"/>
                          <a:sym typeface="Arial"/>
                        </a:rPr>
                        <a:t>Additional guidance will ensure that CLASS observations provide accurate and supportive feedback that meets the diverse needs of Virginia’s publicly-funded classrooms</a:t>
                      </a:r>
                      <a:r>
                        <a:rPr lang="en-US" sz="1600" b="0" i="0" u="none" strike="noStrike" cap="none">
                          <a:solidFill>
                            <a:srgbClr val="555555"/>
                          </a:solidFill>
                          <a:effectLst/>
                          <a:latin typeface="Georgia"/>
                          <a:ea typeface="+mn-ea"/>
                          <a:cs typeface="+mn-cs"/>
                        </a:rPr>
                        <a:t>.</a:t>
                      </a:r>
                      <a:endParaRPr lang="en-US" sz="1600" b="0" i="0" u="none" strike="noStrike" cap="none">
                        <a:solidFill>
                          <a:srgbClr val="555555"/>
                        </a:solidFill>
                        <a:effectLst/>
                        <a:latin typeface="Georgia"/>
                        <a:ea typeface="+mn-ea"/>
                        <a:cs typeface="+mn-cs"/>
                        <a:sym typeface="Arial"/>
                      </a:endParaRPr>
                    </a:p>
                  </a:txBody>
                  <a:tcPr marL="66602" marR="66602" marT="33301" marB="333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fontAlgn="base"/>
                      <a:r>
                        <a:rPr lang="en-US" sz="1600" b="0" i="1" u="none" strike="noStrike">
                          <a:solidFill>
                            <a:srgbClr val="555555"/>
                          </a:solidFill>
                          <a:effectLst/>
                          <a:latin typeface="Georgia"/>
                        </a:rPr>
                        <a:t>Section 4</a:t>
                      </a:r>
                      <a:r>
                        <a:rPr lang="en-US" sz="1600" b="0" i="0">
                          <a:solidFill>
                            <a:srgbClr val="555555"/>
                          </a:solidFill>
                          <a:effectLst/>
                          <a:latin typeface="Georgia"/>
                        </a:rPr>
                        <a:t>​.2</a:t>
                      </a:r>
                    </a:p>
                  </a:txBody>
                  <a:tcPr marL="66602" marR="66602" marT="33301" marB="333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1722416"/>
                  </a:ext>
                </a:extLst>
              </a:tr>
              <a:tr h="826800">
                <a:tc>
                  <a:txBody>
                    <a:bodyPr/>
                    <a:lstStyle/>
                    <a:p>
                      <a:pPr algn="l" fontAlgn="base"/>
                      <a:r>
                        <a:rPr lang="en-US" sz="1600" b="1" i="0">
                          <a:solidFill>
                            <a:srgbClr val="555555"/>
                          </a:solidFill>
                          <a:effectLst/>
                          <a:latin typeface="Georgia"/>
                        </a:rPr>
                        <a:t>3. Expand Support for Score Replacement</a:t>
                      </a:r>
                    </a:p>
                  </a:txBody>
                  <a:tcPr marL="66602" marR="66602" marT="33301" marB="333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solidFill>
                  </a:tcPr>
                </a:tc>
                <a:tc>
                  <a:txBody>
                    <a:bodyPr/>
                    <a:lstStyle/>
                    <a:p>
                      <a:pPr algn="l" fontAlgn="base"/>
                      <a:r>
                        <a:rPr lang="en-US" sz="1600" b="0" i="0">
                          <a:solidFill>
                            <a:srgbClr val="555555"/>
                          </a:solidFill>
                          <a:effectLst/>
                          <a:latin typeface="Georgia"/>
                        </a:rPr>
                        <a:t>Expanded support will help clarify the score replacement notification process and will provide additional guidance to strengthen regional efforts to support local observers.  </a:t>
                      </a:r>
                    </a:p>
                  </a:txBody>
                  <a:tcPr marL="66602" marR="66602" marT="33301" marB="333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solidFill>
                  </a:tcPr>
                </a:tc>
                <a:tc>
                  <a:txBody>
                    <a:bodyPr/>
                    <a:lstStyle/>
                    <a:p>
                      <a:pPr algn="l" fontAlgn="base"/>
                      <a:r>
                        <a:rPr lang="en-US" sz="1600" b="0" i="1">
                          <a:solidFill>
                            <a:srgbClr val="555555"/>
                          </a:solidFill>
                          <a:effectLst/>
                          <a:latin typeface="Georgia"/>
                        </a:rPr>
                        <a:t>Section 4.7</a:t>
                      </a:r>
                    </a:p>
                  </a:txBody>
                  <a:tcPr marL="66602" marR="66602" marT="33301" marB="333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solidFill>
                  </a:tcPr>
                </a:tc>
                <a:extLst>
                  <a:ext uri="{0D108BD9-81ED-4DB2-BD59-A6C34878D82A}">
                    <a16:rowId xmlns:a16="http://schemas.microsoft.com/office/drawing/2014/main" val="3840002692"/>
                  </a:ext>
                </a:extLst>
              </a:tr>
              <a:tr h="764163">
                <a:tc>
                  <a:txBody>
                    <a:bodyPr/>
                    <a:lstStyle/>
                    <a:p>
                      <a:pPr algn="l" fontAlgn="base"/>
                      <a:r>
                        <a:rPr lang="en-US" sz="1600" b="1" i="0" u="none" strike="noStrike">
                          <a:solidFill>
                            <a:srgbClr val="555555"/>
                          </a:solidFill>
                          <a:effectLst/>
                          <a:latin typeface="Georgia"/>
                        </a:rPr>
                        <a:t>4. Require Improvement Planning for Needs Support Sites </a:t>
                      </a:r>
                    </a:p>
                  </a:txBody>
                  <a:tcPr marL="66602" marR="66602" marT="33301" marB="333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fontAlgn="base"/>
                      <a:r>
                        <a:rPr lang="en-US" sz="1600" b="0" i="0" u="none" strike="noStrike" cap="none">
                          <a:solidFill>
                            <a:srgbClr val="555555"/>
                          </a:solidFill>
                          <a:effectLst/>
                          <a:latin typeface="Georgia"/>
                          <a:ea typeface="+mn-ea"/>
                          <a:cs typeface="+mn-cs"/>
                          <a:sym typeface="Arial"/>
                        </a:rPr>
                        <a:t>Prioritizes improvement resources and opportunities for sites that have demonstrated the most need.</a:t>
                      </a:r>
                      <a:endParaRPr lang="en-US" sz="1600" b="0" i="0">
                        <a:solidFill>
                          <a:srgbClr val="555555"/>
                        </a:solidFill>
                        <a:effectLst/>
                        <a:latin typeface="Georgia"/>
                      </a:endParaRPr>
                    </a:p>
                  </a:txBody>
                  <a:tcPr marL="66602" marR="66602" marT="33301" marB="333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fontAlgn="base"/>
                      <a:r>
                        <a:rPr lang="en-US" sz="1600" b="0" i="1" u="none" strike="noStrike">
                          <a:solidFill>
                            <a:srgbClr val="555555"/>
                          </a:solidFill>
                          <a:effectLst/>
                          <a:latin typeface="Georgia"/>
                        </a:rPr>
                        <a:t>Section 6.1</a:t>
                      </a:r>
                    </a:p>
                    <a:p>
                      <a:pPr algn="l" fontAlgn="base"/>
                      <a:r>
                        <a:rPr lang="en-US" sz="1600" b="0" i="1" u="none" strike="noStrike">
                          <a:solidFill>
                            <a:srgbClr val="555555"/>
                          </a:solidFill>
                          <a:effectLst/>
                          <a:latin typeface="Georgia"/>
                        </a:rPr>
                        <a:t>Section 7.3</a:t>
                      </a:r>
                      <a:endParaRPr lang="en-US" sz="1600" b="0" i="1">
                        <a:solidFill>
                          <a:srgbClr val="555555"/>
                        </a:solidFill>
                        <a:effectLst/>
                      </a:endParaRPr>
                    </a:p>
                  </a:txBody>
                  <a:tcPr marL="66602" marR="66602" marT="33301" marB="333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671509809"/>
                  </a:ext>
                </a:extLst>
              </a:tr>
              <a:tr h="826800">
                <a:tc>
                  <a:txBody>
                    <a:bodyPr/>
                    <a:lstStyle/>
                    <a:p>
                      <a:pPr algn="l" fontAlgn="base"/>
                      <a:r>
                        <a:rPr lang="en-US" sz="1600" b="1" i="0" u="none" strike="noStrike">
                          <a:solidFill>
                            <a:srgbClr val="555555"/>
                          </a:solidFill>
                          <a:effectLst/>
                          <a:latin typeface="Georgia"/>
                        </a:rPr>
                        <a:t>5.  Release Public Quality Profiles</a:t>
                      </a:r>
                      <a:endParaRPr lang="en-US" sz="1600" b="0" i="0">
                        <a:solidFill>
                          <a:srgbClr val="555555"/>
                        </a:solidFill>
                        <a:effectLst/>
                        <a:latin typeface="Georgia"/>
                      </a:endParaRPr>
                    </a:p>
                  </a:txBody>
                  <a:tcPr marL="66602" marR="66602" marT="33301" marB="333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solidFill>
                  </a:tcPr>
                </a:tc>
                <a:tc>
                  <a:txBody>
                    <a:bodyPr/>
                    <a:lstStyle/>
                    <a:p>
                      <a:pPr algn="l" fontAlgn="base"/>
                      <a:r>
                        <a:rPr lang="en-US" sz="1600" b="0" i="0" u="none" strike="noStrike" cap="none">
                          <a:solidFill>
                            <a:srgbClr val="555555"/>
                          </a:solidFill>
                          <a:effectLst/>
                          <a:latin typeface="Georgia"/>
                          <a:ea typeface="+mn-ea"/>
                          <a:cs typeface="+mn-cs"/>
                        </a:rPr>
                        <a:t>Online</a:t>
                      </a:r>
                      <a:r>
                        <a:rPr lang="en-US" sz="1600" b="0" i="0" u="none" strike="noStrike" cap="none">
                          <a:solidFill>
                            <a:srgbClr val="555555"/>
                          </a:solidFill>
                          <a:effectLst/>
                          <a:latin typeface="Georgia"/>
                          <a:ea typeface="+mn-ea"/>
                          <a:cs typeface="+mn-cs"/>
                          <a:sym typeface="Arial"/>
                        </a:rPr>
                        <a:t> quality profiles will provide families and the general public with information about the quality and availability of providers as required by state law.</a:t>
                      </a:r>
                      <a:r>
                        <a:rPr lang="en-US" sz="1600" b="0" i="0" u="none" strike="noStrike" cap="none">
                          <a:solidFill>
                            <a:srgbClr val="555555"/>
                          </a:solidFill>
                          <a:effectLst/>
                          <a:latin typeface="Georgia"/>
                          <a:ea typeface="+mn-ea"/>
                          <a:cs typeface="+mn-cs"/>
                        </a:rPr>
                        <a:t> </a:t>
                      </a:r>
                      <a:endParaRPr lang="en-US" sz="1600" b="0" i="0" u="none" strike="noStrike" cap="none">
                        <a:solidFill>
                          <a:srgbClr val="555555"/>
                        </a:solidFill>
                        <a:effectLst/>
                        <a:latin typeface="Georgia"/>
                        <a:ea typeface="+mn-ea"/>
                        <a:cs typeface="+mn-cs"/>
                        <a:sym typeface="Arial"/>
                      </a:endParaRPr>
                    </a:p>
                  </a:txBody>
                  <a:tcPr marL="66602" marR="66602" marT="33301" marB="333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solidFill>
                  </a:tcPr>
                </a:tc>
                <a:tc>
                  <a:txBody>
                    <a:bodyPr/>
                    <a:lstStyle/>
                    <a:p>
                      <a:pPr algn="l" fontAlgn="base"/>
                      <a:r>
                        <a:rPr lang="en-US" sz="1600" b="0" i="1" u="none" strike="noStrike">
                          <a:solidFill>
                            <a:srgbClr val="555555"/>
                          </a:solidFill>
                          <a:effectLst/>
                          <a:latin typeface="Georgia"/>
                        </a:rPr>
                        <a:t>Section 6.3</a:t>
                      </a:r>
                      <a:endParaRPr lang="en-US" sz="1600" b="0" i="0">
                        <a:solidFill>
                          <a:srgbClr val="555555"/>
                        </a:solidFill>
                        <a:effectLst/>
                        <a:latin typeface="Georgia"/>
                      </a:endParaRPr>
                    </a:p>
                  </a:txBody>
                  <a:tcPr marL="66602" marR="66602" marT="33301" marB="333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solidFill>
                  </a:tcPr>
                </a:tc>
                <a:extLst>
                  <a:ext uri="{0D108BD9-81ED-4DB2-BD59-A6C34878D82A}">
                    <a16:rowId xmlns:a16="http://schemas.microsoft.com/office/drawing/2014/main" val="3013279787"/>
                  </a:ext>
                </a:extLst>
              </a:tr>
            </a:tbl>
          </a:graphicData>
        </a:graphic>
      </p:graphicFrame>
      <p:sp>
        <p:nvSpPr>
          <p:cNvPr id="7" name="Rectangle 1">
            <a:extLst>
              <a:ext uri="{FF2B5EF4-FFF2-40B4-BE49-F238E27FC236}">
                <a16:creationId xmlns:a16="http://schemas.microsoft.com/office/drawing/2014/main" id="{CBED1279-C822-7037-6809-902E27DBA635}"/>
              </a:ext>
            </a:extLst>
          </p:cNvPr>
          <p:cNvSpPr>
            <a:spLocks noChangeArrowheads="1"/>
          </p:cNvSpPr>
          <p:nvPr/>
        </p:nvSpPr>
        <p:spPr bwMode="auto">
          <a:xfrm>
            <a:off x="-1724661" y="1362760"/>
            <a:ext cx="223674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07900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C990B-FF9F-1E39-DAC3-3A9137C75537}"/>
              </a:ext>
            </a:extLst>
          </p:cNvPr>
          <p:cNvSpPr>
            <a:spLocks noGrp="1"/>
          </p:cNvSpPr>
          <p:nvPr>
            <p:ph type="title"/>
          </p:nvPr>
        </p:nvSpPr>
        <p:spPr/>
        <p:txBody>
          <a:bodyPr>
            <a:normAutofit/>
          </a:bodyPr>
          <a:lstStyle/>
          <a:p>
            <a:r>
              <a:rPr lang="en-US" sz="4000"/>
              <a:t>1) Require Classroom Lists</a:t>
            </a:r>
          </a:p>
        </p:txBody>
      </p:sp>
      <p:sp>
        <p:nvSpPr>
          <p:cNvPr id="4" name="Text Placeholder 3">
            <a:extLst>
              <a:ext uri="{FF2B5EF4-FFF2-40B4-BE49-F238E27FC236}">
                <a16:creationId xmlns:a16="http://schemas.microsoft.com/office/drawing/2014/main" id="{A09C3519-144C-8D7D-6ACB-FA0136568869}"/>
              </a:ext>
            </a:extLst>
          </p:cNvPr>
          <p:cNvSpPr>
            <a:spLocks noGrp="1"/>
          </p:cNvSpPr>
          <p:nvPr>
            <p:ph type="body" idx="1"/>
          </p:nvPr>
        </p:nvSpPr>
        <p:spPr>
          <a:xfrm>
            <a:off x="567767" y="1488452"/>
            <a:ext cx="11098052" cy="5259189"/>
          </a:xfrm>
        </p:spPr>
        <p:txBody>
          <a:bodyPr spcFirstLastPara="1" wrap="square" lIns="91425" tIns="45700" rIns="91425" bIns="45700" anchor="t" anchorCtr="0">
            <a:noAutofit/>
          </a:bodyPr>
          <a:lstStyle/>
          <a:p>
            <a:pPr marL="186055" indent="0">
              <a:lnSpc>
                <a:spcPct val="100000"/>
              </a:lnSpc>
              <a:spcBef>
                <a:spcPts val="0"/>
              </a:spcBef>
              <a:buNone/>
            </a:pPr>
            <a:r>
              <a:rPr lang="en-US" sz="1750" b="1"/>
              <a:t>Beginning in 2024-2025, sites will be required to provide information on child enrollment through classroom lists entered in LinkB5 (Section 3.2.3). </a:t>
            </a:r>
          </a:p>
          <a:p>
            <a:pPr marL="471805" indent="-285750">
              <a:lnSpc>
                <a:spcPct val="100000"/>
              </a:lnSpc>
              <a:spcBef>
                <a:spcPts val="1200"/>
              </a:spcBef>
              <a:buClr>
                <a:schemeClr val="tx1"/>
              </a:buClr>
              <a:buSzPct val="90000"/>
            </a:pPr>
            <a:r>
              <a:rPr lang="en-US" sz="1750"/>
              <a:t>Classroom lists enable the VDOE to link VQB5 classroom-level experiences with K-12 longitudinal data to understand and improve child outcomes. This is required by state law. </a:t>
            </a:r>
          </a:p>
          <a:p>
            <a:pPr marL="471805" indent="-285750">
              <a:lnSpc>
                <a:spcPct val="100000"/>
              </a:lnSpc>
              <a:spcBef>
                <a:spcPts val="1200"/>
              </a:spcBef>
              <a:buClr>
                <a:schemeClr val="tx1"/>
              </a:buClr>
              <a:buSzPct val="90000"/>
            </a:pPr>
            <a:r>
              <a:rPr lang="en-US" sz="1750"/>
              <a:t>VDOE will use this information to support improvement in child outcomes and quantify the impact of public investments in supporting quality classrooms and the workforce (e.g., RecognizeB5).</a:t>
            </a:r>
          </a:p>
          <a:p>
            <a:pPr marL="471805" indent="-285750">
              <a:lnSpc>
                <a:spcPct val="100000"/>
              </a:lnSpc>
              <a:spcBef>
                <a:spcPts val="1200"/>
              </a:spcBef>
              <a:buClr>
                <a:schemeClr val="tx1"/>
              </a:buClr>
              <a:buSzPct val="90000"/>
            </a:pPr>
            <a:r>
              <a:rPr lang="en-US" sz="1750">
                <a:cs typeface="Times New Roman"/>
              </a:rPr>
              <a:t>LinkB5 meets all Commonwealth security standards for sensitive data storage and completes ongoing vulnerability scans to ensure the protection of all data types.</a:t>
            </a:r>
            <a:endParaRPr lang="en-US" sz="1750"/>
          </a:p>
          <a:p>
            <a:pPr marL="471805" indent="-285750">
              <a:lnSpc>
                <a:spcPct val="100000"/>
              </a:lnSpc>
              <a:spcBef>
                <a:spcPts val="1200"/>
              </a:spcBef>
              <a:buClr>
                <a:schemeClr val="tx1"/>
              </a:buClr>
              <a:buSzPct val="90000"/>
            </a:pPr>
            <a:r>
              <a:rPr lang="en-US" sz="1750">
                <a:cs typeface="Times New Roman"/>
              </a:rPr>
              <a:t>Parents will be able to opt-out via a request in writing. </a:t>
            </a:r>
          </a:p>
          <a:p>
            <a:pPr marL="186055" indent="0">
              <a:lnSpc>
                <a:spcPct val="100000"/>
              </a:lnSpc>
              <a:spcBef>
                <a:spcPts val="1200"/>
              </a:spcBef>
              <a:buNone/>
            </a:pPr>
            <a:r>
              <a:rPr lang="en-US" sz="1750" b="1"/>
              <a:t>What does this mean for sites in 2024-2025? </a:t>
            </a:r>
            <a:endParaRPr lang="en-US" sz="1750"/>
          </a:p>
          <a:p>
            <a:pPr marL="471805" indent="-285750">
              <a:lnSpc>
                <a:spcPct val="100000"/>
              </a:lnSpc>
              <a:spcBef>
                <a:spcPts val="1200"/>
              </a:spcBef>
              <a:buClr>
                <a:schemeClr val="tx1"/>
              </a:buClr>
              <a:buSzPct val="90000"/>
            </a:pPr>
            <a:r>
              <a:rPr lang="en-US" sz="1750"/>
              <a:t>Sites must enter enrollment information by classroom for all enrolled children in LinkB5 by December 22.</a:t>
            </a:r>
          </a:p>
          <a:p>
            <a:pPr marL="471805" indent="-285750">
              <a:lnSpc>
                <a:spcPct val="100000"/>
              </a:lnSpc>
              <a:spcBef>
                <a:spcPts val="1200"/>
              </a:spcBef>
              <a:buClr>
                <a:schemeClr val="tx1"/>
              </a:buClr>
              <a:buSzPct val="90000"/>
            </a:pPr>
            <a:r>
              <a:rPr lang="en-US" sz="1750"/>
              <a:t>Ready Regions will </a:t>
            </a:r>
            <a:r>
              <a:rPr lang="en-US" sz="1750">
                <a:effectLst/>
                <a:ea typeface="Times New Roman" panose="02020603050405020304" pitchFamily="18" charset="0"/>
              </a:rPr>
              <a:t>provide reminders and technical assistance to assist with meeting the deadline</a:t>
            </a:r>
            <a:r>
              <a:rPr lang="en-US" sz="1750">
                <a:ea typeface="Times New Roman" panose="02020603050405020304" pitchFamily="18" charset="0"/>
              </a:rPr>
              <a:t>.</a:t>
            </a:r>
            <a:endParaRPr lang="en-US" sz="1750"/>
          </a:p>
          <a:p>
            <a:pPr marL="471805" indent="-285750">
              <a:lnSpc>
                <a:spcPct val="100000"/>
              </a:lnSpc>
              <a:spcBef>
                <a:spcPts val="1200"/>
              </a:spcBef>
              <a:buClr>
                <a:schemeClr val="tx1"/>
              </a:buClr>
              <a:buSzPct val="90000"/>
            </a:pPr>
            <a:r>
              <a:rPr lang="en-US" sz="1750">
                <a:effectLst/>
                <a:ea typeface="Times New Roman" panose="02020603050405020304" pitchFamily="18" charset="0"/>
              </a:rPr>
              <a:t>Public schools </a:t>
            </a:r>
            <a:r>
              <a:rPr lang="en-US" sz="1750">
                <a:ea typeface="Times New Roman" panose="02020603050405020304" pitchFamily="18" charset="0"/>
              </a:rPr>
              <a:t>will </a:t>
            </a:r>
            <a:r>
              <a:rPr lang="en-US" sz="1750">
                <a:effectLst/>
                <a:ea typeface="Times New Roman" panose="02020603050405020304" pitchFamily="18" charset="0"/>
              </a:rPr>
              <a:t>not </a:t>
            </a:r>
            <a:r>
              <a:rPr lang="en-US" sz="1750">
                <a:ea typeface="Times New Roman" panose="02020603050405020304" pitchFamily="18" charset="0"/>
              </a:rPr>
              <a:t>use</a:t>
            </a:r>
            <a:r>
              <a:rPr lang="en-US" sz="1750">
                <a:effectLst/>
                <a:ea typeface="Times New Roman" panose="02020603050405020304" pitchFamily="18" charset="0"/>
              </a:rPr>
              <a:t> LinkB5</a:t>
            </a:r>
            <a:r>
              <a:rPr lang="en-US" sz="1750">
                <a:ea typeface="Times New Roman" panose="02020603050405020304" pitchFamily="18" charset="0"/>
              </a:rPr>
              <a:t> for uploading class lists because </a:t>
            </a:r>
            <a:r>
              <a:rPr lang="en-US" sz="1750">
                <a:effectLst/>
                <a:ea typeface="Times New Roman" panose="02020603050405020304" pitchFamily="18" charset="0"/>
              </a:rPr>
              <a:t>this information has already been collected through the required Fall Student Record Collection, managed by the VDOE</a:t>
            </a:r>
            <a:r>
              <a:rPr lang="en-US" sz="1750">
                <a:ea typeface="Times New Roman" panose="02020603050405020304" pitchFamily="18" charset="0"/>
              </a:rPr>
              <a:t>.</a:t>
            </a:r>
            <a:endParaRPr lang="en-US" sz="1750" b="1"/>
          </a:p>
          <a:p>
            <a:pPr marL="186055" indent="0">
              <a:buNone/>
            </a:pPr>
            <a:endParaRPr lang="en-US" sz="2000" b="1">
              <a:solidFill>
                <a:schemeClr val="accent3"/>
              </a:solidFill>
            </a:endParaRPr>
          </a:p>
          <a:p>
            <a:pPr marL="608965" indent="-422910"/>
            <a:endParaRPr lang="en-US" sz="2000">
              <a:solidFill>
                <a:schemeClr val="tx1"/>
              </a:solidFill>
            </a:endParaRPr>
          </a:p>
        </p:txBody>
      </p:sp>
      <p:sp>
        <p:nvSpPr>
          <p:cNvPr id="5" name="Slide Number Placeholder 4">
            <a:extLst>
              <a:ext uri="{FF2B5EF4-FFF2-40B4-BE49-F238E27FC236}">
                <a16:creationId xmlns:a16="http://schemas.microsoft.com/office/drawing/2014/main" id="{22621688-0DA4-BE30-DC2C-C9A42506C3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718648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248"/>
        <p:cNvGrpSpPr/>
        <p:nvPr/>
      </p:nvGrpSpPr>
      <p:grpSpPr>
        <a:xfrm>
          <a:off x="0" y="0"/>
          <a:ext cx="0" cy="0"/>
          <a:chOff x="0" y="0"/>
          <a:chExt cx="0" cy="0"/>
        </a:xfrm>
      </p:grpSpPr>
      <p:sp>
        <p:nvSpPr>
          <p:cNvPr id="249" name="Google Shape;249;p2"/>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lt1"/>
              </a:buClr>
              <a:buSzPts val="4800"/>
              <a:buFont typeface="Georgia"/>
              <a:buNone/>
            </a:pPr>
            <a:r>
              <a:rPr lang="en-US" sz="4000"/>
              <a:t>Agenda</a:t>
            </a:r>
          </a:p>
        </p:txBody>
      </p:sp>
      <p:sp>
        <p:nvSpPr>
          <p:cNvPr id="250" name="Google Shape;25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251" name="Google Shape;251;p2"/>
          <p:cNvSpPr txBox="1">
            <a:spLocks noGrp="1"/>
          </p:cNvSpPr>
          <p:nvPr>
            <p:ph type="body" idx="1"/>
          </p:nvPr>
        </p:nvSpPr>
        <p:spPr>
          <a:xfrm>
            <a:off x="838199" y="1458923"/>
            <a:ext cx="10885715" cy="5181363"/>
          </a:xfrm>
          <a:prstGeom prst="rect">
            <a:avLst/>
          </a:prstGeom>
          <a:noFill/>
          <a:ln>
            <a:noFill/>
          </a:ln>
        </p:spPr>
        <p:txBody>
          <a:bodyPr spcFirstLastPara="1" wrap="square" lIns="91425" tIns="45700" rIns="91425" bIns="45700" anchor="t" anchorCtr="0">
            <a:normAutofit fontScale="92500"/>
          </a:bodyPr>
          <a:lstStyle/>
          <a:p>
            <a:pPr marL="599440" indent="-514350">
              <a:lnSpc>
                <a:spcPct val="100000"/>
              </a:lnSpc>
              <a:spcBef>
                <a:spcPts val="0"/>
              </a:spcBef>
              <a:spcAft>
                <a:spcPts val="600"/>
              </a:spcAft>
              <a:buClr>
                <a:schemeClr val="tx1"/>
              </a:buClr>
              <a:buSzPct val="90000"/>
              <a:buFont typeface="+mj-lt"/>
              <a:buAutoNum type="romanUcPeriod"/>
            </a:pPr>
            <a:r>
              <a:rPr lang="en-US" sz="2400">
                <a:solidFill>
                  <a:schemeClr val="accent3"/>
                </a:solidFill>
              </a:rPr>
              <a:t>Full Advisory Committee Convenes</a:t>
            </a:r>
          </a:p>
          <a:p>
            <a:pPr marL="1311275" lvl="1" indent="-433070">
              <a:lnSpc>
                <a:spcPct val="100000"/>
              </a:lnSpc>
              <a:spcBef>
                <a:spcPts val="0"/>
              </a:spcBef>
              <a:spcAft>
                <a:spcPts val="600"/>
              </a:spcAft>
              <a:buClr>
                <a:schemeClr val="tx1"/>
              </a:buClr>
              <a:buSzPct val="90000"/>
              <a:buFont typeface="Georgia" panose="02040502050405020303" pitchFamily="18" charset="0"/>
              <a:buChar char="−"/>
            </a:pPr>
            <a:r>
              <a:rPr lang="en-US">
                <a:solidFill>
                  <a:schemeClr val="accent3"/>
                </a:solidFill>
              </a:rPr>
              <a:t>2024 ECAC Meeting Schedule Update</a:t>
            </a:r>
          </a:p>
          <a:p>
            <a:pPr marL="1311275" lvl="1" indent="-433070">
              <a:lnSpc>
                <a:spcPct val="100000"/>
              </a:lnSpc>
              <a:spcBef>
                <a:spcPts val="0"/>
              </a:spcBef>
              <a:spcAft>
                <a:spcPts val="600"/>
              </a:spcAft>
              <a:buClr>
                <a:schemeClr val="tx1"/>
              </a:buClr>
              <a:buSzPct val="90000"/>
              <a:buFont typeface="Georgia" panose="02040502050405020303" pitchFamily="18" charset="0"/>
              <a:buChar char="−"/>
            </a:pPr>
            <a:r>
              <a:rPr lang="en-US">
                <a:solidFill>
                  <a:schemeClr val="accent3"/>
                </a:solidFill>
              </a:rPr>
              <a:t>Approval of February Minutes</a:t>
            </a:r>
          </a:p>
          <a:p>
            <a:pPr marL="1311275" lvl="1" indent="-433070">
              <a:lnSpc>
                <a:spcPct val="100000"/>
              </a:lnSpc>
              <a:spcBef>
                <a:spcPts val="0"/>
              </a:spcBef>
              <a:spcAft>
                <a:spcPts val="600"/>
              </a:spcAft>
              <a:buClr>
                <a:schemeClr val="tx1"/>
              </a:buClr>
              <a:buSzPct val="90000"/>
              <a:buFont typeface="Georgia" panose="02040502050405020303" pitchFamily="18" charset="0"/>
              <a:buChar char="−"/>
            </a:pPr>
            <a:r>
              <a:rPr lang="en-US">
                <a:solidFill>
                  <a:schemeClr val="accent3"/>
                </a:solidFill>
              </a:rPr>
              <a:t>ECAC Member Introductions</a:t>
            </a:r>
          </a:p>
          <a:p>
            <a:pPr marL="656590" indent="-571500">
              <a:lnSpc>
                <a:spcPct val="100000"/>
              </a:lnSpc>
              <a:spcBef>
                <a:spcPts val="0"/>
              </a:spcBef>
              <a:spcAft>
                <a:spcPts val="1200"/>
              </a:spcAft>
              <a:buClr>
                <a:schemeClr val="tx1"/>
              </a:buClr>
              <a:buSzPct val="90000"/>
              <a:buFont typeface="+mj-lt"/>
              <a:buAutoNum type="romanUcPeriod"/>
            </a:pPr>
            <a:r>
              <a:rPr lang="en-US" sz="2400">
                <a:solidFill>
                  <a:schemeClr val="accent3"/>
                </a:solidFill>
              </a:rPr>
              <a:t>Update: Fast Track Regulatory Revisions Related to Stock Epinephrine</a:t>
            </a:r>
          </a:p>
          <a:p>
            <a:pPr marL="656590" indent="-571500">
              <a:lnSpc>
                <a:spcPct val="100000"/>
              </a:lnSpc>
              <a:spcBef>
                <a:spcPts val="0"/>
              </a:spcBef>
              <a:spcAft>
                <a:spcPts val="1200"/>
              </a:spcAft>
              <a:buClr>
                <a:schemeClr val="tx1"/>
              </a:buClr>
              <a:buSzPct val="90000"/>
              <a:buAutoNum type="romanUcPeriod"/>
            </a:pPr>
            <a:r>
              <a:rPr lang="en-US" sz="2400">
                <a:solidFill>
                  <a:schemeClr val="accent3"/>
                </a:solidFill>
              </a:rPr>
              <a:t>Update: Review of Public Comments for the Notice of Intended Regulatory Action on 8VAC20-780</a:t>
            </a:r>
          </a:p>
          <a:p>
            <a:pPr marL="656590" indent="-571500">
              <a:lnSpc>
                <a:spcPct val="100000"/>
              </a:lnSpc>
              <a:spcBef>
                <a:spcPts val="0"/>
              </a:spcBef>
              <a:spcAft>
                <a:spcPts val="1200"/>
              </a:spcAft>
              <a:buClr>
                <a:schemeClr val="tx1"/>
              </a:buClr>
              <a:buSzPct val="90000"/>
              <a:buAutoNum type="romanUcPeriod"/>
            </a:pPr>
            <a:r>
              <a:rPr lang="en-US" sz="2400">
                <a:solidFill>
                  <a:schemeClr val="accent3"/>
                </a:solidFill>
              </a:rPr>
              <a:t>Update: Lead Testing for Licensed / Regulated Child Care Programs</a:t>
            </a:r>
          </a:p>
          <a:p>
            <a:pPr marL="656590" indent="-571500">
              <a:lnSpc>
                <a:spcPct val="100000"/>
              </a:lnSpc>
              <a:spcBef>
                <a:spcPts val="0"/>
              </a:spcBef>
              <a:spcAft>
                <a:spcPts val="1200"/>
              </a:spcAft>
              <a:buClr>
                <a:schemeClr val="tx1"/>
              </a:buClr>
              <a:buSzPct val="90000"/>
              <a:buFont typeface="+mj-lt"/>
              <a:buAutoNum type="romanUcPeriod"/>
            </a:pPr>
            <a:r>
              <a:rPr lang="en-US" sz="2400">
                <a:solidFill>
                  <a:schemeClr val="accent3"/>
                </a:solidFill>
              </a:rPr>
              <a:t>Presentation: Draft 2024-2025 Virginia Quality Birth to Five (VQB5) Guidelines</a:t>
            </a:r>
          </a:p>
          <a:p>
            <a:pPr marL="656590" indent="-571500">
              <a:lnSpc>
                <a:spcPct val="100000"/>
              </a:lnSpc>
              <a:spcBef>
                <a:spcPts val="0"/>
              </a:spcBef>
              <a:spcAft>
                <a:spcPts val="1200"/>
              </a:spcAft>
              <a:buClr>
                <a:schemeClr val="tx1"/>
              </a:buClr>
              <a:buSzPct val="90000"/>
              <a:buFont typeface="+mj-lt"/>
              <a:buAutoNum type="romanUcPeriod"/>
            </a:pPr>
            <a:r>
              <a:rPr lang="en-US" sz="2400">
                <a:solidFill>
                  <a:schemeClr val="accent3"/>
                </a:solidFill>
              </a:rPr>
              <a:t>Questions and Discussion</a:t>
            </a:r>
          </a:p>
          <a:p>
            <a:pPr marL="656590" indent="-571500">
              <a:lnSpc>
                <a:spcPct val="100000"/>
              </a:lnSpc>
              <a:spcBef>
                <a:spcPts val="0"/>
              </a:spcBef>
              <a:spcAft>
                <a:spcPts val="1200"/>
              </a:spcAft>
              <a:buClr>
                <a:schemeClr val="tx1"/>
              </a:buClr>
              <a:buSzPct val="90000"/>
              <a:buFont typeface="+mj-lt"/>
              <a:buAutoNum type="romanUcPeriod"/>
            </a:pPr>
            <a:r>
              <a:rPr lang="en-US" sz="2400"/>
              <a:t>Review of Public Comment</a:t>
            </a:r>
            <a:endParaRPr lang="en-US" sz="2400">
              <a:solidFill>
                <a:schemeClr val="accent3"/>
              </a:solidFill>
            </a:endParaRPr>
          </a:p>
          <a:p>
            <a:pPr marL="85090" indent="0">
              <a:lnSpc>
                <a:spcPct val="120000"/>
              </a:lnSpc>
              <a:spcBef>
                <a:spcPts val="0"/>
              </a:spcBef>
              <a:spcAft>
                <a:spcPts val="1200"/>
              </a:spcAft>
              <a:buClr>
                <a:schemeClr val="tx1"/>
              </a:buClr>
              <a:buSzPct val="90000"/>
              <a:buNone/>
            </a:pPr>
            <a:endParaRPr lang="en-US" sz="3400">
              <a:solidFill>
                <a:schemeClr val="accent3"/>
              </a:solidFill>
            </a:endParaRPr>
          </a:p>
          <a:p>
            <a:pPr marL="85090" indent="0">
              <a:lnSpc>
                <a:spcPct val="100000"/>
              </a:lnSpc>
              <a:spcBef>
                <a:spcPts val="100"/>
              </a:spcBef>
              <a:spcAft>
                <a:spcPts val="1200"/>
              </a:spcAft>
              <a:buClr>
                <a:schemeClr val="tx1"/>
              </a:buClr>
              <a:buSzPct val="90000"/>
              <a:buNone/>
            </a:pPr>
            <a:endParaRPr lang="en-US">
              <a:solidFill>
                <a:schemeClr val="accent3"/>
              </a:solidFill>
            </a:endParaRPr>
          </a:p>
          <a:p>
            <a:pPr marL="85090" indent="0">
              <a:lnSpc>
                <a:spcPct val="114999"/>
              </a:lnSpc>
              <a:spcBef>
                <a:spcPts val="0"/>
              </a:spcBef>
              <a:buClr>
                <a:srgbClr val="555555"/>
              </a:buClr>
              <a:buSzPct val="100000"/>
              <a:buNone/>
            </a:pPr>
            <a:endParaRPr lang="en-US" sz="2450">
              <a:solidFill>
                <a:schemeClr val="accent3"/>
              </a:solidFill>
            </a:endParaRPr>
          </a:p>
          <a:p>
            <a:pPr indent="0">
              <a:lnSpc>
                <a:spcPct val="115000"/>
              </a:lnSpc>
              <a:spcBef>
                <a:spcPts val="0"/>
              </a:spcBef>
              <a:buNone/>
            </a:pPr>
            <a:endParaRPr lang="en-US" sz="2000">
              <a:solidFill>
                <a:schemeClr val="accent3"/>
              </a:solidFill>
            </a:endParaRPr>
          </a:p>
          <a:p>
            <a:pPr indent="0">
              <a:lnSpc>
                <a:spcPct val="115000"/>
              </a:lnSpc>
              <a:spcBef>
                <a:spcPts val="0"/>
              </a:spcBef>
              <a:buNone/>
            </a:pPr>
            <a:endParaRPr lang="en-US">
              <a:solidFill>
                <a:schemeClr val="accent3"/>
              </a:solidFill>
            </a:endParaRPr>
          </a:p>
        </p:txBody>
      </p:sp>
    </p:spTree>
    <p:extLst>
      <p:ext uri="{BB962C8B-B14F-4D97-AF65-F5344CB8AC3E}">
        <p14:creationId xmlns:p14="http://schemas.microsoft.com/office/powerpoint/2010/main" val="2154959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D13890-1C90-1388-4D9B-2DC02945300C}"/>
              </a:ext>
            </a:extLst>
          </p:cNvPr>
          <p:cNvSpPr>
            <a:spLocks noGrp="1"/>
          </p:cNvSpPr>
          <p:nvPr>
            <p:ph type="title"/>
          </p:nvPr>
        </p:nvSpPr>
        <p:spPr/>
        <p:txBody>
          <a:bodyPr>
            <a:normAutofit/>
          </a:bodyPr>
          <a:lstStyle/>
          <a:p>
            <a:r>
              <a:rPr lang="en-US" sz="4000"/>
              <a:t>Connecting Birth-to-5 to K-12 and Beyond</a:t>
            </a:r>
          </a:p>
        </p:txBody>
      </p:sp>
      <p:sp>
        <p:nvSpPr>
          <p:cNvPr id="50" name="Slide Number Placeholder 49">
            <a:extLst>
              <a:ext uri="{FF2B5EF4-FFF2-40B4-BE49-F238E27FC236}">
                <a16:creationId xmlns:a16="http://schemas.microsoft.com/office/drawing/2014/main" id="{D56CE832-6ABB-DC1D-09AE-A6765EF9F388}"/>
              </a:ext>
            </a:extLst>
          </p:cNvPr>
          <p:cNvSpPr>
            <a:spLocks noGrp="1"/>
          </p:cNvSpPr>
          <p:nvPr>
            <p:ph type="sldNum" idx="12"/>
          </p:nvPr>
        </p:nvSpPr>
        <p:spPr/>
        <p:txBody>
          <a:bodyPr/>
          <a:lstStyle/>
          <a:p>
            <a:fld id="{00000000-1234-1234-1234-123412341234}" type="slidenum">
              <a:rPr lang="en-US" smtClean="0">
                <a:latin typeface="Georgia" panose="02040502050405020303" pitchFamily="18" charset="0"/>
              </a:rPr>
              <a:pPr/>
              <a:t>20</a:t>
            </a:fld>
            <a:endParaRPr lang="en-US">
              <a:latin typeface="Georgia" panose="02040502050405020303" pitchFamily="18" charset="0"/>
            </a:endParaRPr>
          </a:p>
        </p:txBody>
      </p:sp>
      <p:sp>
        <p:nvSpPr>
          <p:cNvPr id="7" name="TextBox 6">
            <a:extLst>
              <a:ext uri="{FF2B5EF4-FFF2-40B4-BE49-F238E27FC236}">
                <a16:creationId xmlns:a16="http://schemas.microsoft.com/office/drawing/2014/main" id="{995120A0-1A03-BB46-9D44-09B1ED9AF3C5}"/>
              </a:ext>
            </a:extLst>
          </p:cNvPr>
          <p:cNvSpPr txBox="1"/>
          <p:nvPr/>
        </p:nvSpPr>
        <p:spPr>
          <a:xfrm>
            <a:off x="327115" y="2464898"/>
            <a:ext cx="2393768" cy="954107"/>
          </a:xfrm>
          <a:prstGeom prst="rect">
            <a:avLst/>
          </a:prstGeom>
          <a:noFill/>
          <a:ln w="28575">
            <a:solidFill>
              <a:schemeClr val="accent3"/>
            </a:solidFill>
          </a:ln>
        </p:spPr>
        <p:txBody>
          <a:bodyPr wrap="square" rtlCol="0">
            <a:spAutoFit/>
          </a:bodyPr>
          <a:lstStyle/>
          <a:p>
            <a:pPr algn="ctr"/>
            <a:r>
              <a:rPr lang="en-US" sz="1400" b="1">
                <a:solidFill>
                  <a:schemeClr val="accent3"/>
                </a:solidFill>
                <a:latin typeface="Georgia" panose="02040502050405020303" pitchFamily="18" charset="0"/>
              </a:rPr>
              <a:t>Ages 0-2</a:t>
            </a:r>
          </a:p>
          <a:p>
            <a:pPr marL="285744" indent="-285744">
              <a:buFont typeface="Arial" panose="020B0604020202020204" pitchFamily="34" charset="0"/>
              <a:buChar char="•"/>
            </a:pPr>
            <a:r>
              <a:rPr lang="en-US" sz="1400">
                <a:latin typeface="Georgia" panose="02040502050405020303" pitchFamily="18" charset="0"/>
              </a:rPr>
              <a:t>Infant CLASS scores</a:t>
            </a:r>
          </a:p>
          <a:p>
            <a:pPr marL="285744" indent="-285744">
              <a:buFont typeface="Arial" panose="020B0604020202020204" pitchFamily="34" charset="0"/>
              <a:buChar char="•"/>
            </a:pPr>
            <a:r>
              <a:rPr lang="en-US" sz="1400">
                <a:latin typeface="Georgia" panose="02040502050405020303" pitchFamily="18" charset="0"/>
              </a:rPr>
              <a:t>Toddler CLASS scores</a:t>
            </a:r>
          </a:p>
          <a:p>
            <a:pPr marL="285744" indent="-285744">
              <a:buFont typeface="Arial" panose="020B0604020202020204" pitchFamily="34" charset="0"/>
              <a:buChar char="•"/>
            </a:pPr>
            <a:r>
              <a:rPr lang="en-US" sz="1400">
                <a:latin typeface="Georgia" panose="02040502050405020303" pitchFamily="18" charset="0"/>
              </a:rPr>
              <a:t>ECCE experiences</a:t>
            </a:r>
          </a:p>
        </p:txBody>
      </p:sp>
      <p:sp>
        <p:nvSpPr>
          <p:cNvPr id="14" name="Arrow: Right 13">
            <a:extLst>
              <a:ext uri="{FF2B5EF4-FFF2-40B4-BE49-F238E27FC236}">
                <a16:creationId xmlns:a16="http://schemas.microsoft.com/office/drawing/2014/main" id="{23C8DF08-31BE-3307-D9B6-023122BA0B5B}"/>
              </a:ext>
            </a:extLst>
          </p:cNvPr>
          <p:cNvSpPr/>
          <p:nvPr/>
        </p:nvSpPr>
        <p:spPr>
          <a:xfrm>
            <a:off x="156754" y="3918642"/>
            <a:ext cx="11826237" cy="783772"/>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5" name="TextBox 14">
            <a:extLst>
              <a:ext uri="{FF2B5EF4-FFF2-40B4-BE49-F238E27FC236}">
                <a16:creationId xmlns:a16="http://schemas.microsoft.com/office/drawing/2014/main" id="{46402E3D-C344-14A6-FB5C-3C842CD18262}"/>
              </a:ext>
            </a:extLst>
          </p:cNvPr>
          <p:cNvSpPr txBox="1"/>
          <p:nvPr/>
        </p:nvSpPr>
        <p:spPr>
          <a:xfrm>
            <a:off x="2510259" y="5201456"/>
            <a:ext cx="2393768" cy="738664"/>
          </a:xfrm>
          <a:prstGeom prst="rect">
            <a:avLst/>
          </a:prstGeom>
          <a:noFill/>
          <a:ln w="28575">
            <a:solidFill>
              <a:schemeClr val="accent3"/>
            </a:solidFill>
          </a:ln>
        </p:spPr>
        <p:txBody>
          <a:bodyPr wrap="square" lIns="91440" tIns="45720" rIns="91440" bIns="45720" rtlCol="0" anchor="t">
            <a:spAutoFit/>
          </a:bodyPr>
          <a:lstStyle/>
          <a:p>
            <a:pPr algn="ctr"/>
            <a:r>
              <a:rPr lang="en-US" sz="1400" b="1">
                <a:solidFill>
                  <a:schemeClr val="accent3"/>
                </a:solidFill>
                <a:latin typeface="Georgia"/>
              </a:rPr>
              <a:t>Ages 3-4</a:t>
            </a:r>
          </a:p>
          <a:p>
            <a:pPr marL="285115" indent="-285115">
              <a:buFont typeface="Arial" panose="020B0604020202020204" pitchFamily="34" charset="0"/>
              <a:buChar char="•"/>
            </a:pPr>
            <a:r>
              <a:rPr lang="en-US" sz="1400">
                <a:latin typeface="Georgia"/>
              </a:rPr>
              <a:t>Pre-K CLASS scores</a:t>
            </a:r>
          </a:p>
          <a:p>
            <a:pPr marL="285115" indent="-285115">
              <a:buFont typeface="Arial" panose="020B0604020202020204" pitchFamily="34" charset="0"/>
              <a:buChar char="•"/>
            </a:pPr>
            <a:r>
              <a:rPr lang="en-US" sz="1400">
                <a:latin typeface="Georgia"/>
              </a:rPr>
              <a:t>ECCE experiences</a:t>
            </a:r>
          </a:p>
        </p:txBody>
      </p:sp>
      <p:sp>
        <p:nvSpPr>
          <p:cNvPr id="16" name="TextBox 15">
            <a:extLst>
              <a:ext uri="{FF2B5EF4-FFF2-40B4-BE49-F238E27FC236}">
                <a16:creationId xmlns:a16="http://schemas.microsoft.com/office/drawing/2014/main" id="{8D810B40-C4B5-8AF2-9D37-52E7C1B0642D}"/>
              </a:ext>
            </a:extLst>
          </p:cNvPr>
          <p:cNvSpPr txBox="1"/>
          <p:nvPr/>
        </p:nvSpPr>
        <p:spPr>
          <a:xfrm>
            <a:off x="3945853" y="2464898"/>
            <a:ext cx="2490651" cy="954107"/>
          </a:xfrm>
          <a:prstGeom prst="rect">
            <a:avLst/>
          </a:prstGeom>
          <a:noFill/>
          <a:ln w="28575">
            <a:solidFill>
              <a:schemeClr val="tx1"/>
            </a:solidFill>
          </a:ln>
        </p:spPr>
        <p:txBody>
          <a:bodyPr wrap="square" lIns="91440" tIns="45720" rIns="91440" bIns="45720" rtlCol="0" anchor="t">
            <a:spAutoFit/>
          </a:bodyPr>
          <a:lstStyle/>
          <a:p>
            <a:pPr algn="ctr"/>
            <a:r>
              <a:rPr lang="en-US" sz="1400" b="1">
                <a:latin typeface="Georgia"/>
              </a:rPr>
              <a:t>Grades K-2</a:t>
            </a:r>
          </a:p>
          <a:p>
            <a:pPr marL="285115" indent="-285115">
              <a:buFont typeface="Arial" panose="020B0604020202020204" pitchFamily="34" charset="0"/>
              <a:buChar char="•"/>
            </a:pPr>
            <a:r>
              <a:rPr lang="en-US" sz="1400">
                <a:latin typeface="Georgia"/>
              </a:rPr>
              <a:t>Literacy screener outcomes</a:t>
            </a:r>
          </a:p>
          <a:p>
            <a:pPr marL="285115" indent="-285115">
              <a:buFont typeface="Arial" panose="020B0604020202020204" pitchFamily="34" charset="0"/>
              <a:buChar char="•"/>
            </a:pPr>
            <a:r>
              <a:rPr lang="en-US" sz="1400">
                <a:latin typeface="Georgia"/>
              </a:rPr>
              <a:t>Kindergarten readiness</a:t>
            </a:r>
          </a:p>
        </p:txBody>
      </p:sp>
      <p:sp>
        <p:nvSpPr>
          <p:cNvPr id="17" name="TextBox 16">
            <a:extLst>
              <a:ext uri="{FF2B5EF4-FFF2-40B4-BE49-F238E27FC236}">
                <a16:creationId xmlns:a16="http://schemas.microsoft.com/office/drawing/2014/main" id="{6E69C997-9F76-5DB7-DFC7-D0C672A18C46}"/>
              </a:ext>
            </a:extLst>
          </p:cNvPr>
          <p:cNvSpPr txBox="1"/>
          <p:nvPr/>
        </p:nvSpPr>
        <p:spPr>
          <a:xfrm>
            <a:off x="5698015" y="5201456"/>
            <a:ext cx="2468883" cy="954107"/>
          </a:xfrm>
          <a:prstGeom prst="rect">
            <a:avLst/>
          </a:prstGeom>
          <a:noFill/>
          <a:ln w="28575">
            <a:solidFill>
              <a:schemeClr val="tx1"/>
            </a:solidFill>
          </a:ln>
        </p:spPr>
        <p:txBody>
          <a:bodyPr wrap="square" rtlCol="0">
            <a:spAutoFit/>
          </a:bodyPr>
          <a:lstStyle/>
          <a:p>
            <a:pPr algn="ctr"/>
            <a:r>
              <a:rPr lang="en-US" sz="1400" b="1">
                <a:solidFill>
                  <a:schemeClr val="tx1"/>
                </a:solidFill>
                <a:latin typeface="Georgia" panose="02040502050405020303" pitchFamily="18" charset="0"/>
              </a:rPr>
              <a:t>Grades 3-8</a:t>
            </a:r>
          </a:p>
          <a:p>
            <a:pPr marL="285744" indent="-285744">
              <a:buFont typeface="Arial" panose="020B0604020202020204" pitchFamily="34" charset="0"/>
              <a:buChar char="•"/>
            </a:pPr>
            <a:r>
              <a:rPr lang="en-US" sz="1400">
                <a:latin typeface="Georgia" panose="02040502050405020303" pitchFamily="18" charset="0"/>
              </a:rPr>
              <a:t>Literacy screener outcomes</a:t>
            </a:r>
          </a:p>
          <a:p>
            <a:pPr marL="285744" indent="-285744">
              <a:buFont typeface="Arial" panose="020B0604020202020204" pitchFamily="34" charset="0"/>
              <a:buChar char="•"/>
            </a:pPr>
            <a:r>
              <a:rPr lang="en-US" sz="1400">
                <a:latin typeface="Georgia" panose="02040502050405020303" pitchFamily="18" charset="0"/>
              </a:rPr>
              <a:t>SOL scores</a:t>
            </a:r>
          </a:p>
        </p:txBody>
      </p:sp>
      <p:sp>
        <p:nvSpPr>
          <p:cNvPr id="18" name="TextBox 17">
            <a:extLst>
              <a:ext uri="{FF2B5EF4-FFF2-40B4-BE49-F238E27FC236}">
                <a16:creationId xmlns:a16="http://schemas.microsoft.com/office/drawing/2014/main" id="{37153E45-E755-8215-79DA-A329F6C8F3EE}"/>
              </a:ext>
            </a:extLst>
          </p:cNvPr>
          <p:cNvSpPr txBox="1"/>
          <p:nvPr/>
        </p:nvSpPr>
        <p:spPr>
          <a:xfrm>
            <a:off x="7630886" y="2250049"/>
            <a:ext cx="2943497" cy="1169551"/>
          </a:xfrm>
          <a:prstGeom prst="rect">
            <a:avLst/>
          </a:prstGeom>
          <a:noFill/>
          <a:ln w="28575">
            <a:solidFill>
              <a:schemeClr val="tx1"/>
            </a:solidFill>
          </a:ln>
        </p:spPr>
        <p:txBody>
          <a:bodyPr wrap="square" rtlCol="0">
            <a:spAutoFit/>
          </a:bodyPr>
          <a:lstStyle/>
          <a:p>
            <a:pPr algn="ctr"/>
            <a:r>
              <a:rPr lang="en-US" sz="1400" b="1">
                <a:solidFill>
                  <a:schemeClr val="tx1"/>
                </a:solidFill>
                <a:latin typeface="Georgia" panose="02040502050405020303" pitchFamily="18" charset="0"/>
              </a:rPr>
              <a:t>Grades 9-12</a:t>
            </a:r>
          </a:p>
          <a:p>
            <a:pPr marL="285744" indent="-285744">
              <a:buFont typeface="Arial" panose="020B0604020202020204" pitchFamily="34" charset="0"/>
              <a:buChar char="•"/>
            </a:pPr>
            <a:r>
              <a:rPr lang="en-US" sz="1400">
                <a:latin typeface="Georgia" panose="02040502050405020303" pitchFamily="18" charset="0"/>
              </a:rPr>
              <a:t>SOL scores</a:t>
            </a:r>
          </a:p>
          <a:p>
            <a:pPr marL="285744" indent="-285744">
              <a:buFont typeface="Arial" panose="020B0604020202020204" pitchFamily="34" charset="0"/>
              <a:buChar char="•"/>
            </a:pPr>
            <a:r>
              <a:rPr lang="en-US" sz="1400">
                <a:latin typeface="Georgia" panose="02040502050405020303" pitchFamily="18" charset="0"/>
              </a:rPr>
              <a:t>High school graduation</a:t>
            </a:r>
          </a:p>
          <a:p>
            <a:pPr marL="285744" indent="-285744">
              <a:buFont typeface="Arial" panose="020B0604020202020204" pitchFamily="34" charset="0"/>
              <a:buChar char="•"/>
            </a:pPr>
            <a:r>
              <a:rPr lang="en-US" sz="1400">
                <a:latin typeface="Georgia" panose="02040502050405020303" pitchFamily="18" charset="0"/>
              </a:rPr>
              <a:t>PSAT/SAT scores</a:t>
            </a:r>
          </a:p>
          <a:p>
            <a:pPr marL="285744" indent="-285744">
              <a:buFont typeface="Arial" panose="020B0604020202020204" pitchFamily="34" charset="0"/>
              <a:buChar char="•"/>
            </a:pPr>
            <a:r>
              <a:rPr lang="en-US" sz="1400">
                <a:latin typeface="Georgia" panose="02040502050405020303" pitchFamily="18" charset="0"/>
              </a:rPr>
              <a:t>AP test scores</a:t>
            </a:r>
          </a:p>
        </p:txBody>
      </p:sp>
      <p:sp>
        <p:nvSpPr>
          <p:cNvPr id="19" name="TextBox 18">
            <a:extLst>
              <a:ext uri="{FF2B5EF4-FFF2-40B4-BE49-F238E27FC236}">
                <a16:creationId xmlns:a16="http://schemas.microsoft.com/office/drawing/2014/main" id="{FD014906-3FC7-70C3-0158-4864F065838B}"/>
              </a:ext>
            </a:extLst>
          </p:cNvPr>
          <p:cNvSpPr txBox="1"/>
          <p:nvPr/>
        </p:nvSpPr>
        <p:spPr>
          <a:xfrm>
            <a:off x="9102636" y="5201455"/>
            <a:ext cx="2943497" cy="954107"/>
          </a:xfrm>
          <a:prstGeom prst="rect">
            <a:avLst/>
          </a:prstGeom>
          <a:noFill/>
          <a:ln w="28575">
            <a:solidFill>
              <a:schemeClr val="bg2">
                <a:lumMod val="40000"/>
                <a:lumOff val="60000"/>
              </a:schemeClr>
            </a:solidFill>
          </a:ln>
        </p:spPr>
        <p:txBody>
          <a:bodyPr wrap="square" rtlCol="0">
            <a:spAutoFit/>
          </a:bodyPr>
          <a:lstStyle/>
          <a:p>
            <a:pPr algn="ctr"/>
            <a:r>
              <a:rPr lang="en-US" sz="1400" b="1">
                <a:solidFill>
                  <a:schemeClr val="bg2">
                    <a:lumMod val="40000"/>
                    <a:lumOff val="60000"/>
                  </a:schemeClr>
                </a:solidFill>
                <a:latin typeface="Georgia" panose="02040502050405020303" pitchFamily="18" charset="0"/>
              </a:rPr>
              <a:t>Adulthood</a:t>
            </a:r>
          </a:p>
          <a:p>
            <a:pPr marL="285744" indent="-285744">
              <a:buFont typeface="Arial" panose="020B0604020202020204" pitchFamily="34" charset="0"/>
              <a:buChar char="•"/>
            </a:pPr>
            <a:r>
              <a:rPr lang="en-US" sz="1400">
                <a:latin typeface="Georgia" panose="02040502050405020303" pitchFamily="18" charset="0"/>
              </a:rPr>
              <a:t>Higher education enrollment</a:t>
            </a:r>
          </a:p>
          <a:p>
            <a:pPr marL="285744" indent="-285744">
              <a:buFont typeface="Arial" panose="020B0604020202020204" pitchFamily="34" charset="0"/>
              <a:buChar char="•"/>
            </a:pPr>
            <a:r>
              <a:rPr lang="en-US" sz="1400">
                <a:latin typeface="Georgia" panose="02040502050405020303" pitchFamily="18" charset="0"/>
              </a:rPr>
              <a:t>Workforce participation</a:t>
            </a:r>
          </a:p>
          <a:p>
            <a:pPr marL="285744" indent="-285744">
              <a:buFont typeface="Arial" panose="020B0604020202020204" pitchFamily="34" charset="0"/>
              <a:buChar char="•"/>
            </a:pPr>
            <a:r>
              <a:rPr lang="en-US" sz="1400">
                <a:latin typeface="Georgia" panose="02040502050405020303" pitchFamily="18" charset="0"/>
              </a:rPr>
              <a:t>SNAP/TANF recipiency</a:t>
            </a:r>
          </a:p>
        </p:txBody>
      </p:sp>
      <p:sp>
        <p:nvSpPr>
          <p:cNvPr id="20" name="Oval 19">
            <a:extLst>
              <a:ext uri="{FF2B5EF4-FFF2-40B4-BE49-F238E27FC236}">
                <a16:creationId xmlns:a16="http://schemas.microsoft.com/office/drawing/2014/main" id="{F111C9DE-3481-BD03-B644-4ADD8C0D0439}"/>
              </a:ext>
            </a:extLst>
          </p:cNvPr>
          <p:cNvSpPr/>
          <p:nvPr/>
        </p:nvSpPr>
        <p:spPr>
          <a:xfrm>
            <a:off x="1245325" y="4175545"/>
            <a:ext cx="278675" cy="269967"/>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1" name="Oval 20">
            <a:extLst>
              <a:ext uri="{FF2B5EF4-FFF2-40B4-BE49-F238E27FC236}">
                <a16:creationId xmlns:a16="http://schemas.microsoft.com/office/drawing/2014/main" id="{7B5BAF74-75AA-B610-D8FF-031B65448F9E}"/>
              </a:ext>
            </a:extLst>
          </p:cNvPr>
          <p:cNvSpPr/>
          <p:nvPr/>
        </p:nvSpPr>
        <p:spPr>
          <a:xfrm>
            <a:off x="2975717" y="4175545"/>
            <a:ext cx="278675" cy="269967"/>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2" name="Oval 21">
            <a:extLst>
              <a:ext uri="{FF2B5EF4-FFF2-40B4-BE49-F238E27FC236}">
                <a16:creationId xmlns:a16="http://schemas.microsoft.com/office/drawing/2014/main" id="{99D8374A-1D6B-98D9-2962-F27D266F756D}"/>
              </a:ext>
            </a:extLst>
          </p:cNvPr>
          <p:cNvSpPr/>
          <p:nvPr/>
        </p:nvSpPr>
        <p:spPr>
          <a:xfrm>
            <a:off x="4706111" y="4175545"/>
            <a:ext cx="278675" cy="26996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3" name="Oval 22">
            <a:extLst>
              <a:ext uri="{FF2B5EF4-FFF2-40B4-BE49-F238E27FC236}">
                <a16:creationId xmlns:a16="http://schemas.microsoft.com/office/drawing/2014/main" id="{5407E580-E871-7E26-73F2-25AC1D01D9C1}"/>
              </a:ext>
            </a:extLst>
          </p:cNvPr>
          <p:cNvSpPr/>
          <p:nvPr/>
        </p:nvSpPr>
        <p:spPr>
          <a:xfrm>
            <a:off x="6436504" y="4175545"/>
            <a:ext cx="278675" cy="26996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4" name="Oval 23">
            <a:extLst>
              <a:ext uri="{FF2B5EF4-FFF2-40B4-BE49-F238E27FC236}">
                <a16:creationId xmlns:a16="http://schemas.microsoft.com/office/drawing/2014/main" id="{D5D384E3-7B0F-F038-5E79-B9158E017E2A}"/>
              </a:ext>
            </a:extLst>
          </p:cNvPr>
          <p:cNvSpPr/>
          <p:nvPr/>
        </p:nvSpPr>
        <p:spPr>
          <a:xfrm>
            <a:off x="8166897" y="4175545"/>
            <a:ext cx="278675" cy="26996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5" name="Oval 24">
            <a:extLst>
              <a:ext uri="{FF2B5EF4-FFF2-40B4-BE49-F238E27FC236}">
                <a16:creationId xmlns:a16="http://schemas.microsoft.com/office/drawing/2014/main" id="{17FA1138-E723-24A1-2A3A-AB04D74EC2BD}"/>
              </a:ext>
            </a:extLst>
          </p:cNvPr>
          <p:cNvSpPr/>
          <p:nvPr/>
        </p:nvSpPr>
        <p:spPr>
          <a:xfrm>
            <a:off x="9897289" y="4175545"/>
            <a:ext cx="278675" cy="269967"/>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cxnSp>
        <p:nvCxnSpPr>
          <p:cNvPr id="27" name="Straight Connector 26">
            <a:extLst>
              <a:ext uri="{FF2B5EF4-FFF2-40B4-BE49-F238E27FC236}">
                <a16:creationId xmlns:a16="http://schemas.microsoft.com/office/drawing/2014/main" id="{B891689C-0F37-4211-07A8-65AE8F32E7DC}"/>
              </a:ext>
            </a:extLst>
          </p:cNvPr>
          <p:cNvCxnSpPr>
            <a:cxnSpLocks/>
          </p:cNvCxnSpPr>
          <p:nvPr/>
        </p:nvCxnSpPr>
        <p:spPr>
          <a:xfrm>
            <a:off x="1384663" y="3419005"/>
            <a:ext cx="0" cy="75654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1FC1FA-9CA2-C513-DED4-CEA0236A7430}"/>
              </a:ext>
            </a:extLst>
          </p:cNvPr>
          <p:cNvCxnSpPr>
            <a:cxnSpLocks/>
          </p:cNvCxnSpPr>
          <p:nvPr/>
        </p:nvCxnSpPr>
        <p:spPr>
          <a:xfrm>
            <a:off x="3115055" y="4445510"/>
            <a:ext cx="0" cy="75654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FA1CCBF-CAA7-6FC5-4603-412CC0997A1C}"/>
              </a:ext>
            </a:extLst>
          </p:cNvPr>
          <p:cNvCxnSpPr>
            <a:cxnSpLocks/>
          </p:cNvCxnSpPr>
          <p:nvPr/>
        </p:nvCxnSpPr>
        <p:spPr>
          <a:xfrm>
            <a:off x="4845448" y="3419005"/>
            <a:ext cx="0" cy="7565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B606EC7-1B54-2781-26E0-60098342C849}"/>
              </a:ext>
            </a:extLst>
          </p:cNvPr>
          <p:cNvCxnSpPr>
            <a:cxnSpLocks/>
          </p:cNvCxnSpPr>
          <p:nvPr/>
        </p:nvCxnSpPr>
        <p:spPr>
          <a:xfrm>
            <a:off x="6575841" y="4445512"/>
            <a:ext cx="0" cy="7559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CDAB0B4-6EDE-2627-0AE2-20FC94F347AA}"/>
              </a:ext>
            </a:extLst>
          </p:cNvPr>
          <p:cNvCxnSpPr>
            <a:cxnSpLocks/>
          </p:cNvCxnSpPr>
          <p:nvPr/>
        </p:nvCxnSpPr>
        <p:spPr>
          <a:xfrm>
            <a:off x="8306235" y="3419005"/>
            <a:ext cx="0" cy="7565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F00ACFE-1734-DE26-0233-8E13D3042640}"/>
              </a:ext>
            </a:extLst>
          </p:cNvPr>
          <p:cNvCxnSpPr>
            <a:cxnSpLocks/>
          </p:cNvCxnSpPr>
          <p:nvPr/>
        </p:nvCxnSpPr>
        <p:spPr>
          <a:xfrm flipH="1">
            <a:off x="10034887" y="4445512"/>
            <a:ext cx="1741" cy="755945"/>
          </a:xfrm>
          <a:prstGeom prst="line">
            <a:avLst/>
          </a:prstGeom>
          <a:ln w="2857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C266FE6C-141E-7FD1-78D1-7AF38E57B4D2}"/>
              </a:ext>
            </a:extLst>
          </p:cNvPr>
          <p:cNvSpPr txBox="1"/>
          <p:nvPr/>
        </p:nvSpPr>
        <p:spPr>
          <a:xfrm>
            <a:off x="127803" y="5081781"/>
            <a:ext cx="1446719" cy="1107996"/>
          </a:xfrm>
          <a:prstGeom prst="rect">
            <a:avLst/>
          </a:prstGeom>
          <a:noFill/>
          <a:ln w="28575">
            <a:solidFill>
              <a:schemeClr val="accent4"/>
            </a:solidFill>
            <a:prstDash val="sysDash"/>
          </a:ln>
        </p:spPr>
        <p:txBody>
          <a:bodyPr wrap="square" rtlCol="0">
            <a:spAutoFit/>
          </a:bodyPr>
          <a:lstStyle/>
          <a:p>
            <a:pPr algn="ctr"/>
            <a:r>
              <a:rPr lang="en-US" sz="1100" i="1">
                <a:latin typeface="Georgia" panose="02040502050405020303" pitchFamily="18" charset="0"/>
              </a:rPr>
              <a:t>Unique IDs are assigned to publicly-funded students at the beginning of their academic career.</a:t>
            </a:r>
          </a:p>
        </p:txBody>
      </p:sp>
      <p:cxnSp>
        <p:nvCxnSpPr>
          <p:cNvPr id="45" name="Straight Connector 44">
            <a:extLst>
              <a:ext uri="{FF2B5EF4-FFF2-40B4-BE49-F238E27FC236}">
                <a16:creationId xmlns:a16="http://schemas.microsoft.com/office/drawing/2014/main" id="{E42BD6FD-699C-C5EF-F191-86DF3A31736C}"/>
              </a:ext>
            </a:extLst>
          </p:cNvPr>
          <p:cNvCxnSpPr>
            <a:cxnSpLocks/>
          </p:cNvCxnSpPr>
          <p:nvPr/>
        </p:nvCxnSpPr>
        <p:spPr>
          <a:xfrm>
            <a:off x="851163" y="4702414"/>
            <a:ext cx="0" cy="379367"/>
          </a:xfrm>
          <a:prstGeom prst="line">
            <a:avLst/>
          </a:prstGeom>
          <a:ln w="28575">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A3F4C890-B22D-2042-2AD7-76C980C3AAB6}"/>
              </a:ext>
            </a:extLst>
          </p:cNvPr>
          <p:cNvSpPr/>
          <p:nvPr/>
        </p:nvSpPr>
        <p:spPr>
          <a:xfrm>
            <a:off x="748938" y="3918642"/>
            <a:ext cx="3021869" cy="783772"/>
          </a:xfrm>
          <a:prstGeom prst="rect">
            <a:avLst/>
          </a:prstGeom>
          <a:noFill/>
          <a:ln w="28575">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4" name="Text Placeholder 3">
            <a:extLst>
              <a:ext uri="{FF2B5EF4-FFF2-40B4-BE49-F238E27FC236}">
                <a16:creationId xmlns:a16="http://schemas.microsoft.com/office/drawing/2014/main" id="{EC58B3A0-D1F6-D07C-C29A-DDE2278F40B3}"/>
              </a:ext>
            </a:extLst>
          </p:cNvPr>
          <p:cNvSpPr>
            <a:spLocks noGrp="1"/>
          </p:cNvSpPr>
          <p:nvPr>
            <p:ph type="body" idx="1"/>
          </p:nvPr>
        </p:nvSpPr>
        <p:spPr>
          <a:xfrm>
            <a:off x="546600" y="1488452"/>
            <a:ext cx="11098052" cy="5750547"/>
          </a:xfrm>
        </p:spPr>
        <p:txBody>
          <a:bodyPr spcFirstLastPara="1" wrap="square" lIns="91425" tIns="45700" rIns="91425" bIns="45700" anchor="t" anchorCtr="0">
            <a:noAutofit/>
          </a:bodyPr>
          <a:lstStyle/>
          <a:p>
            <a:pPr marL="186055" indent="0">
              <a:buNone/>
            </a:pPr>
            <a:r>
              <a:rPr lang="en-US" sz="2000" b="1">
                <a:solidFill>
                  <a:schemeClr val="accent3"/>
                </a:solidFill>
              </a:rPr>
              <a:t>While always vigilantly protecting child-level data, the VDOE can connect multiple outcomes back to early childhood classroom experiences. </a:t>
            </a:r>
          </a:p>
        </p:txBody>
      </p:sp>
    </p:spTree>
    <p:extLst>
      <p:ext uri="{BB962C8B-B14F-4D97-AF65-F5344CB8AC3E}">
        <p14:creationId xmlns:p14="http://schemas.microsoft.com/office/powerpoint/2010/main" val="929539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C990B-FF9F-1E39-DAC3-3A9137C75537}"/>
              </a:ext>
            </a:extLst>
          </p:cNvPr>
          <p:cNvSpPr>
            <a:spLocks noGrp="1"/>
          </p:cNvSpPr>
          <p:nvPr>
            <p:ph type="title"/>
          </p:nvPr>
        </p:nvSpPr>
        <p:spPr/>
        <p:txBody>
          <a:bodyPr>
            <a:normAutofit/>
          </a:bodyPr>
          <a:lstStyle/>
          <a:p>
            <a:r>
              <a:rPr lang="en-US" sz="4000"/>
              <a:t>2) Clarify Guidance for CLASS Tool Selection</a:t>
            </a:r>
          </a:p>
        </p:txBody>
      </p:sp>
      <p:sp>
        <p:nvSpPr>
          <p:cNvPr id="4" name="Text Placeholder 3">
            <a:extLst>
              <a:ext uri="{FF2B5EF4-FFF2-40B4-BE49-F238E27FC236}">
                <a16:creationId xmlns:a16="http://schemas.microsoft.com/office/drawing/2014/main" id="{A09C3519-144C-8D7D-6ACB-FA0136568869}"/>
              </a:ext>
            </a:extLst>
          </p:cNvPr>
          <p:cNvSpPr>
            <a:spLocks noGrp="1"/>
          </p:cNvSpPr>
          <p:nvPr>
            <p:ph type="body" idx="1"/>
          </p:nvPr>
        </p:nvSpPr>
        <p:spPr>
          <a:xfrm>
            <a:off x="567767" y="1488452"/>
            <a:ext cx="11098052" cy="5750547"/>
          </a:xfrm>
        </p:spPr>
        <p:txBody>
          <a:bodyPr spcFirstLastPara="1" wrap="square" lIns="91425" tIns="45700" rIns="91425" bIns="45700" anchor="t" anchorCtr="0">
            <a:noAutofit/>
          </a:bodyPr>
          <a:lstStyle/>
          <a:p>
            <a:pPr marL="186055" indent="0">
              <a:lnSpc>
                <a:spcPct val="100000"/>
              </a:lnSpc>
              <a:spcBef>
                <a:spcPts val="0"/>
              </a:spcBef>
              <a:buNone/>
            </a:pPr>
            <a:r>
              <a:rPr lang="en-US" sz="1750" b="1">
                <a:solidFill>
                  <a:schemeClr val="accent3"/>
                </a:solidFill>
                <a:latin typeface="Georgia" panose="02040502050405020303" pitchFamily="18" charset="0"/>
              </a:rPr>
              <a:t>The Guidelines will provide additional guidance on CLASS tool selection for mixed age and self-contained classrooms to support consistent and developmentally appropriate use of the CLASS across settings</a:t>
            </a:r>
            <a:r>
              <a:rPr lang="en-US" sz="1750" b="1" i="0" u="none" strike="noStrike">
                <a:solidFill>
                  <a:schemeClr val="accent3"/>
                </a:solidFill>
                <a:effectLst/>
                <a:latin typeface="Georgia" panose="02040502050405020303" pitchFamily="18" charset="0"/>
              </a:rPr>
              <a:t>.</a:t>
            </a:r>
            <a:r>
              <a:rPr lang="en-US" sz="1750" b="1">
                <a:solidFill>
                  <a:schemeClr val="accent3"/>
                </a:solidFill>
                <a:latin typeface="Georgia" panose="02040502050405020303" pitchFamily="18" charset="0"/>
              </a:rPr>
              <a:t> (Section 4.2) </a:t>
            </a:r>
          </a:p>
          <a:p>
            <a:pPr marL="471805" indent="-285750">
              <a:lnSpc>
                <a:spcPct val="100000"/>
              </a:lnSpc>
              <a:spcBef>
                <a:spcPts val="1200"/>
              </a:spcBef>
              <a:buClr>
                <a:schemeClr val="tx1"/>
              </a:buClr>
              <a:buSzPct val="90000"/>
            </a:pPr>
            <a:r>
              <a:rPr lang="en-US" sz="1750">
                <a:solidFill>
                  <a:schemeClr val="accent3"/>
                </a:solidFill>
                <a:latin typeface="Georgia" panose="02040502050405020303" pitchFamily="18" charset="0"/>
                <a:ea typeface="+mn-ea"/>
                <a:cs typeface="+mn-cs"/>
              </a:rPr>
              <a:t>VQB5 uses the Infant, Toddler, and Pre-K CLASS tools. The tool used is determined by the chronological age of the children typically served in the classroom. </a:t>
            </a:r>
            <a:endParaRPr lang="en-US" sz="1750">
              <a:solidFill>
                <a:schemeClr val="accent3"/>
              </a:solidFill>
              <a:latin typeface="Georgia" panose="02040502050405020303" pitchFamily="18" charset="0"/>
              <a:ea typeface="+mn-ea"/>
              <a:cs typeface="+mn-cs"/>
              <a:sym typeface="Arial"/>
            </a:endParaRPr>
          </a:p>
          <a:p>
            <a:pPr lvl="1">
              <a:lnSpc>
                <a:spcPct val="100000"/>
              </a:lnSpc>
              <a:spcBef>
                <a:spcPts val="600"/>
              </a:spcBef>
              <a:buClr>
                <a:schemeClr val="tx1"/>
              </a:buClr>
              <a:buSzPct val="90000"/>
              <a:buFont typeface="Calibri" panose="020F0502020204030204" pitchFamily="34" charset="0"/>
              <a:buChar char="−"/>
            </a:pPr>
            <a:r>
              <a:rPr lang="en-US" sz="1750" b="0" i="0">
                <a:solidFill>
                  <a:schemeClr val="accent3"/>
                </a:solidFill>
                <a:effectLst/>
                <a:latin typeface="Georgia" panose="02040502050405020303" pitchFamily="18" charset="0"/>
              </a:rPr>
              <a:t>Mixed Age Settings use the CLASS tool that aligns with the age of the majority of children typically served during the program year.</a:t>
            </a:r>
          </a:p>
          <a:p>
            <a:pPr>
              <a:lnSpc>
                <a:spcPct val="100000"/>
              </a:lnSpc>
              <a:spcBef>
                <a:spcPts val="1200"/>
              </a:spcBef>
              <a:buClr>
                <a:schemeClr val="tx1"/>
              </a:buClr>
              <a:buSzPct val="90000"/>
            </a:pPr>
            <a:r>
              <a:rPr lang="en-US" sz="1750">
                <a:solidFill>
                  <a:schemeClr val="accent3"/>
                </a:solidFill>
                <a:latin typeface="Georgia" panose="02040502050405020303" pitchFamily="18" charset="0"/>
                <a:ea typeface="+mn-ea"/>
                <a:cs typeface="+mn-cs"/>
              </a:rPr>
              <a:t>VQB5 requires that the same CLASS tool is used in the fall and spring for each classroom, and that both local and external observations use the same CLASS tool. </a:t>
            </a:r>
          </a:p>
          <a:p>
            <a:pPr marL="186055" indent="0">
              <a:lnSpc>
                <a:spcPct val="100000"/>
              </a:lnSpc>
              <a:spcBef>
                <a:spcPts val="1200"/>
              </a:spcBef>
              <a:buClr>
                <a:schemeClr val="tx1"/>
              </a:buClr>
              <a:buNone/>
            </a:pPr>
            <a:r>
              <a:rPr lang="en-US" sz="1750" b="1">
                <a:solidFill>
                  <a:schemeClr val="accent3"/>
                </a:solidFill>
                <a:latin typeface="Georgia" panose="02040502050405020303" pitchFamily="18" charset="0"/>
              </a:rPr>
              <a:t>What does this mean for sites in 2024-2025? </a:t>
            </a:r>
          </a:p>
          <a:p>
            <a:pPr marL="471805" indent="-285750">
              <a:lnSpc>
                <a:spcPct val="100000"/>
              </a:lnSpc>
              <a:spcBef>
                <a:spcPts val="1200"/>
              </a:spcBef>
              <a:buClr>
                <a:schemeClr val="tx1"/>
              </a:buClr>
              <a:buSzPct val="90000"/>
            </a:pPr>
            <a:r>
              <a:rPr lang="en-US" sz="1750">
                <a:solidFill>
                  <a:schemeClr val="accent3"/>
                </a:solidFill>
                <a:latin typeface="Georgia" panose="02040502050405020303" pitchFamily="18" charset="0"/>
              </a:rPr>
              <a:t>This will </a:t>
            </a:r>
            <a:r>
              <a:rPr lang="en-US" sz="1750" u="sng">
                <a:solidFill>
                  <a:schemeClr val="accent3"/>
                </a:solidFill>
                <a:latin typeface="Georgia" panose="02040502050405020303" pitchFamily="18" charset="0"/>
              </a:rPr>
              <a:t>not</a:t>
            </a:r>
            <a:r>
              <a:rPr lang="en-US" sz="1750">
                <a:solidFill>
                  <a:schemeClr val="accent3"/>
                </a:solidFill>
                <a:latin typeface="Georgia" panose="02040502050405020303" pitchFamily="18" charset="0"/>
              </a:rPr>
              <a:t> affect most sites. However, Family Day Homes and ECSE Self-Contained Classrooms will have additional guidance in order to ensure CLASS observations are capturing developmentally appropriate teacher-child interactions. </a:t>
            </a:r>
          </a:p>
          <a:p>
            <a:pPr marL="471805" indent="-285750">
              <a:lnSpc>
                <a:spcPct val="100000"/>
              </a:lnSpc>
              <a:spcBef>
                <a:spcPts val="1200"/>
              </a:spcBef>
              <a:buClr>
                <a:schemeClr val="tx1"/>
              </a:buClr>
              <a:buSzPct val="90000"/>
            </a:pPr>
            <a:r>
              <a:rPr lang="en-US" sz="1750">
                <a:solidFill>
                  <a:schemeClr val="accent3"/>
                </a:solidFill>
                <a:latin typeface="Georgia" panose="02040502050405020303" pitchFamily="18" charset="0"/>
              </a:rPr>
              <a:t>CLASS observation feedback and score comparison will be consistent throughout the year, as the same tool will be used for each observation.</a:t>
            </a:r>
          </a:p>
          <a:p>
            <a:pPr marL="608965" indent="-422910">
              <a:buClr>
                <a:schemeClr val="tx1"/>
              </a:buClr>
            </a:pPr>
            <a:endParaRPr lang="en-US" sz="2000">
              <a:solidFill>
                <a:schemeClr val="tx1"/>
              </a:solidFill>
            </a:endParaRPr>
          </a:p>
        </p:txBody>
      </p:sp>
      <p:sp>
        <p:nvSpPr>
          <p:cNvPr id="5" name="Slide Number Placeholder 4">
            <a:extLst>
              <a:ext uri="{FF2B5EF4-FFF2-40B4-BE49-F238E27FC236}">
                <a16:creationId xmlns:a16="http://schemas.microsoft.com/office/drawing/2014/main" id="{BD1FA213-0B5F-37A5-6AB6-2AF9FD11AA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1289724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DD0B-D19D-632B-014D-3AAB882CE4B6}"/>
              </a:ext>
            </a:extLst>
          </p:cNvPr>
          <p:cNvSpPr>
            <a:spLocks noGrp="1"/>
          </p:cNvSpPr>
          <p:nvPr>
            <p:ph type="title"/>
          </p:nvPr>
        </p:nvSpPr>
        <p:spPr/>
        <p:txBody>
          <a:bodyPr>
            <a:normAutofit/>
          </a:bodyPr>
          <a:lstStyle/>
          <a:p>
            <a:r>
              <a:rPr lang="en-US" sz="4000"/>
              <a:t>Additional Detail on CLASS Tool Selection</a:t>
            </a:r>
          </a:p>
        </p:txBody>
      </p:sp>
      <p:graphicFrame>
        <p:nvGraphicFramePr>
          <p:cNvPr id="5" name="Table 4">
            <a:extLst>
              <a:ext uri="{FF2B5EF4-FFF2-40B4-BE49-F238E27FC236}">
                <a16:creationId xmlns:a16="http://schemas.microsoft.com/office/drawing/2014/main" id="{FE5FF615-B1C9-CA26-E301-7A4AB85BD40F}"/>
              </a:ext>
            </a:extLst>
          </p:cNvPr>
          <p:cNvGraphicFramePr>
            <a:graphicFrameLocks noGrp="1"/>
          </p:cNvGraphicFramePr>
          <p:nvPr>
            <p:extLst>
              <p:ext uri="{D42A27DB-BD31-4B8C-83A1-F6EECF244321}">
                <p14:modId xmlns:p14="http://schemas.microsoft.com/office/powerpoint/2010/main" val="887571728"/>
              </p:ext>
            </p:extLst>
          </p:nvPr>
        </p:nvGraphicFramePr>
        <p:xfrm>
          <a:off x="402166" y="1471082"/>
          <a:ext cx="11484369" cy="4885267"/>
        </p:xfrm>
        <a:graphic>
          <a:graphicData uri="http://schemas.openxmlformats.org/drawingml/2006/table">
            <a:tbl>
              <a:tblPr firstRow="1" bandRow="1">
                <a:tableStyleId>{5940675A-B579-460E-94D1-54222C63F5DA}</a:tableStyleId>
              </a:tblPr>
              <a:tblGrid>
                <a:gridCol w="1776636">
                  <a:extLst>
                    <a:ext uri="{9D8B030D-6E8A-4147-A177-3AD203B41FA5}">
                      <a16:colId xmlns:a16="http://schemas.microsoft.com/office/drawing/2014/main" val="795848307"/>
                    </a:ext>
                  </a:extLst>
                </a:gridCol>
                <a:gridCol w="2865896">
                  <a:extLst>
                    <a:ext uri="{9D8B030D-6E8A-4147-A177-3AD203B41FA5}">
                      <a16:colId xmlns:a16="http://schemas.microsoft.com/office/drawing/2014/main" val="3840390977"/>
                    </a:ext>
                  </a:extLst>
                </a:gridCol>
                <a:gridCol w="6841837">
                  <a:extLst>
                    <a:ext uri="{9D8B030D-6E8A-4147-A177-3AD203B41FA5}">
                      <a16:colId xmlns:a16="http://schemas.microsoft.com/office/drawing/2014/main" val="2273978687"/>
                    </a:ext>
                  </a:extLst>
                </a:gridCol>
              </a:tblGrid>
              <a:tr h="668343">
                <a:tc>
                  <a:txBody>
                    <a:bodyPr/>
                    <a:lstStyle/>
                    <a:p>
                      <a:pPr lvl="0" algn="ctr">
                        <a:buNone/>
                      </a:pPr>
                      <a:r>
                        <a:rPr lang="en-US" sz="1800" b="1">
                          <a:solidFill>
                            <a:schemeClr val="bg1"/>
                          </a:solidFill>
                          <a:latin typeface="Georgia"/>
                        </a:rPr>
                        <a:t>Classroom Type</a:t>
                      </a:r>
                    </a:p>
                  </a:txBody>
                  <a:tcPr anchor="ctr">
                    <a:solidFill>
                      <a:schemeClr val="tx1"/>
                    </a:solidFill>
                  </a:tcPr>
                </a:tc>
                <a:tc>
                  <a:txBody>
                    <a:bodyPr/>
                    <a:lstStyle/>
                    <a:p>
                      <a:pPr algn="ctr"/>
                      <a:r>
                        <a:rPr lang="en-US" sz="1800" b="1">
                          <a:solidFill>
                            <a:schemeClr val="bg1"/>
                          </a:solidFill>
                          <a:latin typeface="Georgia"/>
                        </a:rPr>
                        <a:t>FY25 Guidance</a:t>
                      </a:r>
                    </a:p>
                  </a:txBody>
                  <a:tcPr anchor="ctr">
                    <a:solidFill>
                      <a:schemeClr val="tx1"/>
                    </a:solidFill>
                  </a:tcPr>
                </a:tc>
                <a:tc>
                  <a:txBody>
                    <a:bodyPr/>
                    <a:lstStyle/>
                    <a:p>
                      <a:pPr algn="ctr"/>
                      <a:r>
                        <a:rPr lang="en-US" sz="1800" b="1">
                          <a:solidFill>
                            <a:schemeClr val="bg1"/>
                          </a:solidFill>
                          <a:latin typeface="Georgia"/>
                        </a:rPr>
                        <a:t>Rationale</a:t>
                      </a:r>
                    </a:p>
                  </a:txBody>
                  <a:tcPr anchor="ctr">
                    <a:solidFill>
                      <a:schemeClr val="tx1"/>
                    </a:solidFill>
                  </a:tcPr>
                </a:tc>
                <a:extLst>
                  <a:ext uri="{0D108BD9-81ED-4DB2-BD59-A6C34878D82A}">
                    <a16:rowId xmlns:a16="http://schemas.microsoft.com/office/drawing/2014/main" val="644551795"/>
                  </a:ext>
                </a:extLst>
              </a:tr>
              <a:tr h="2148244">
                <a:tc>
                  <a:txBody>
                    <a:bodyPr/>
                    <a:lstStyle/>
                    <a:p>
                      <a:pPr lvl="0">
                        <a:buNone/>
                      </a:pPr>
                      <a:r>
                        <a:rPr lang="en-US" sz="1700" b="1">
                          <a:solidFill>
                            <a:srgbClr val="555555"/>
                          </a:solidFill>
                          <a:latin typeface="Georgia"/>
                        </a:rPr>
                        <a:t>Family Day Home </a:t>
                      </a:r>
                    </a:p>
                    <a:p>
                      <a:pPr lvl="0">
                        <a:buNone/>
                      </a:pPr>
                      <a:r>
                        <a:rPr lang="en-US" sz="1700" b="1">
                          <a:solidFill>
                            <a:srgbClr val="555555"/>
                          </a:solidFill>
                          <a:latin typeface="Georgia"/>
                        </a:rPr>
                        <a:t>Mixed-Age Classroom</a:t>
                      </a:r>
                    </a:p>
                  </a:txBody>
                  <a:tcPr anchor="ctr"/>
                </a:tc>
                <a:tc>
                  <a:txBody>
                    <a:bodyPr/>
                    <a:lstStyle/>
                    <a:p>
                      <a:pPr marL="186055" marR="0" lvl="0" indent="0" algn="l">
                        <a:lnSpc>
                          <a:spcPct val="90000"/>
                        </a:lnSpc>
                        <a:spcBef>
                          <a:spcPts val="1000"/>
                        </a:spcBef>
                        <a:spcAft>
                          <a:spcPts val="0"/>
                        </a:spcAft>
                        <a:buNone/>
                      </a:pPr>
                      <a:r>
                        <a:rPr lang="en-US" sz="1700" u="none" strike="noStrike" noProof="0">
                          <a:solidFill>
                            <a:srgbClr val="555555"/>
                          </a:solidFill>
                          <a:latin typeface="Georgia"/>
                        </a:rPr>
                        <a:t>The Toddler CLASS tool will be used in Mixed-age Family Day Homes whose enrollment typically fluctuates throughout the year. </a:t>
                      </a:r>
                      <a:endParaRPr lang="en-US" sz="1700">
                        <a:solidFill>
                          <a:srgbClr val="555555"/>
                        </a:solidFill>
                      </a:endParaRPr>
                    </a:p>
                  </a:txBody>
                  <a:tcPr anchor="ctr"/>
                </a:tc>
                <a:tc>
                  <a:txBody>
                    <a:bodyPr/>
                    <a:lstStyle/>
                    <a:p>
                      <a:pPr marL="285750" lvl="0" indent="-285750">
                        <a:spcAft>
                          <a:spcPts val="600"/>
                        </a:spcAft>
                        <a:buClr>
                          <a:schemeClr val="tx1"/>
                        </a:buClr>
                        <a:buSzPct val="90000"/>
                        <a:buFont typeface="Arial"/>
                        <a:buChar char="•"/>
                      </a:pPr>
                      <a:r>
                        <a:rPr lang="en-US" sz="1700" u="none" strike="noStrike" noProof="0">
                          <a:solidFill>
                            <a:srgbClr val="555555"/>
                          </a:solidFill>
                          <a:latin typeface="Georgia"/>
                        </a:rPr>
                        <a:t>The Toddler version of CLASS incorporates some aspects of Infant CLASS and some aspects of Pre-K CLASS and has broader applicability than either of the other two versions.</a:t>
                      </a:r>
                    </a:p>
                    <a:p>
                      <a:pPr marL="285750" lvl="0" indent="-285750">
                        <a:spcAft>
                          <a:spcPts val="600"/>
                        </a:spcAft>
                        <a:buClr>
                          <a:schemeClr val="tx1"/>
                        </a:buClr>
                        <a:buSzPct val="90000"/>
                        <a:buFont typeface="Arial"/>
                        <a:buChar char="•"/>
                      </a:pPr>
                      <a:r>
                        <a:rPr lang="en-US" sz="1700" u="none" strike="noStrike" noProof="0">
                          <a:solidFill>
                            <a:srgbClr val="555555"/>
                          </a:solidFill>
                          <a:latin typeface="Georgia"/>
                        </a:rPr>
                        <a:t>The assigned observer will know which tool they will use in advance and will not have to make an in-the-field decision.</a:t>
                      </a:r>
                      <a:endParaRPr lang="en-US" sz="1700">
                        <a:solidFill>
                          <a:srgbClr val="555555"/>
                        </a:solidFill>
                        <a:latin typeface="Georgia"/>
                      </a:endParaRPr>
                    </a:p>
                    <a:p>
                      <a:pPr marL="285750" lvl="0" indent="-285750">
                        <a:spcAft>
                          <a:spcPts val="600"/>
                        </a:spcAft>
                        <a:buClr>
                          <a:schemeClr val="tx1"/>
                        </a:buClr>
                        <a:buSzPct val="90000"/>
                        <a:buFont typeface="Arial"/>
                        <a:buChar char="•"/>
                      </a:pPr>
                      <a:r>
                        <a:rPr lang="en-US" sz="1700" u="none" strike="noStrike" noProof="0">
                          <a:solidFill>
                            <a:srgbClr val="555555"/>
                          </a:solidFill>
                          <a:latin typeface="Georgia"/>
                        </a:rPr>
                        <a:t>Family Day Home providers will only need to be familiar with one age level, making it easier to set improvement goals. </a:t>
                      </a:r>
                      <a:endParaRPr lang="en-US" sz="1700">
                        <a:solidFill>
                          <a:srgbClr val="555555"/>
                        </a:solidFill>
                        <a:latin typeface="Georgia"/>
                      </a:endParaRPr>
                    </a:p>
                  </a:txBody>
                  <a:tcPr anchor="ctr"/>
                </a:tc>
                <a:extLst>
                  <a:ext uri="{0D108BD9-81ED-4DB2-BD59-A6C34878D82A}">
                    <a16:rowId xmlns:a16="http://schemas.microsoft.com/office/drawing/2014/main" val="4043369053"/>
                  </a:ext>
                </a:extLst>
              </a:tr>
              <a:tr h="2068680">
                <a:tc>
                  <a:txBody>
                    <a:bodyPr/>
                    <a:lstStyle/>
                    <a:p>
                      <a:pPr lvl="0">
                        <a:buNone/>
                      </a:pPr>
                      <a:r>
                        <a:rPr lang="en-US" sz="1700" b="1">
                          <a:solidFill>
                            <a:srgbClr val="555555"/>
                          </a:solidFill>
                          <a:latin typeface="Georgia"/>
                        </a:rPr>
                        <a:t>ECSE Self-Contained Pre-K Classrooms </a:t>
                      </a:r>
                    </a:p>
                  </a:txBody>
                  <a:tcPr anchor="ctr"/>
                </a:tc>
                <a:tc>
                  <a:txBody>
                    <a:bodyPr/>
                    <a:lstStyle/>
                    <a:p>
                      <a:pPr marL="186055" marR="0" lvl="0" indent="0" algn="l">
                        <a:lnSpc>
                          <a:spcPct val="90000"/>
                        </a:lnSpc>
                        <a:spcBef>
                          <a:spcPts val="1000"/>
                        </a:spcBef>
                        <a:spcAft>
                          <a:spcPts val="0"/>
                        </a:spcAft>
                        <a:buNone/>
                      </a:pPr>
                      <a:r>
                        <a:rPr lang="en-US" sz="1700" u="none" strike="noStrike" noProof="0">
                          <a:solidFill>
                            <a:srgbClr val="555555"/>
                          </a:solidFill>
                          <a:latin typeface="Georgia"/>
                        </a:rPr>
                        <a:t>The Toddler CLASS tool can continue to be used if approved by VDOE based on </a:t>
                      </a:r>
                      <a:r>
                        <a:rPr lang="en-US" sz="1700" b="0" i="0" u="none" strike="noStrike" noProof="0">
                          <a:solidFill>
                            <a:srgbClr val="555555"/>
                          </a:solidFill>
                          <a:latin typeface="Georgia"/>
                        </a:rPr>
                        <a:t>children’s developmental age and IEP goals.</a:t>
                      </a:r>
                      <a:endParaRPr lang="en-US" sz="1700" u="none" strike="noStrike" noProof="0">
                        <a:solidFill>
                          <a:srgbClr val="555555"/>
                        </a:solidFill>
                        <a:latin typeface="Georgia"/>
                      </a:endParaRPr>
                    </a:p>
                  </a:txBody>
                  <a:tcPr anchor="ctr"/>
                </a:tc>
                <a:tc>
                  <a:txBody>
                    <a:bodyPr/>
                    <a:lstStyle/>
                    <a:p>
                      <a:pPr marL="285750" lvl="0" indent="-285750">
                        <a:spcAft>
                          <a:spcPts val="600"/>
                        </a:spcAft>
                        <a:buClr>
                          <a:schemeClr val="tx1"/>
                        </a:buClr>
                        <a:buSzPct val="90000"/>
                        <a:buFont typeface="Arial"/>
                        <a:buChar char="•"/>
                      </a:pPr>
                      <a:r>
                        <a:rPr lang="en-US" sz="1700" u="none" strike="noStrike" noProof="0">
                          <a:solidFill>
                            <a:srgbClr val="555555"/>
                          </a:solidFill>
                          <a:latin typeface="Georgia"/>
                        </a:rPr>
                        <a:t>The Toddler CLASS provides more realistic expectations about what interactions should look like in classrooms that primarily serve children with disabilities who require more support. </a:t>
                      </a:r>
                      <a:endParaRPr lang="en-US" sz="1700">
                        <a:solidFill>
                          <a:srgbClr val="555555"/>
                        </a:solidFill>
                        <a:latin typeface="Georgia"/>
                      </a:endParaRPr>
                    </a:p>
                    <a:p>
                      <a:pPr marL="285750" lvl="0" indent="-285750">
                        <a:spcAft>
                          <a:spcPts val="600"/>
                        </a:spcAft>
                        <a:buClr>
                          <a:schemeClr val="tx1"/>
                        </a:buClr>
                        <a:buSzPct val="90000"/>
                        <a:buFont typeface="Arial"/>
                        <a:buChar char="•"/>
                      </a:pPr>
                      <a:r>
                        <a:rPr lang="en-US" sz="1700" u="none" strike="noStrike" noProof="0">
                          <a:solidFill>
                            <a:srgbClr val="555555"/>
                          </a:solidFill>
                          <a:latin typeface="Georgia"/>
                        </a:rPr>
                        <a:t>Using the Toddler CLASS will provide reassurance for ECSE educators that the observer is looking for interactions that are more appropriate for the developmental skills of the children in the classroom. </a:t>
                      </a:r>
                      <a:endParaRPr lang="en-US" sz="1700">
                        <a:solidFill>
                          <a:srgbClr val="555555"/>
                        </a:solidFill>
                        <a:latin typeface="Georgia"/>
                      </a:endParaRPr>
                    </a:p>
                  </a:txBody>
                  <a:tcPr anchor="ctr"/>
                </a:tc>
                <a:extLst>
                  <a:ext uri="{0D108BD9-81ED-4DB2-BD59-A6C34878D82A}">
                    <a16:rowId xmlns:a16="http://schemas.microsoft.com/office/drawing/2014/main" val="1117164451"/>
                  </a:ext>
                </a:extLst>
              </a:tr>
            </a:tbl>
          </a:graphicData>
        </a:graphic>
      </p:graphicFrame>
      <p:sp>
        <p:nvSpPr>
          <p:cNvPr id="4" name="Slide Number Placeholder 3">
            <a:extLst>
              <a:ext uri="{FF2B5EF4-FFF2-40B4-BE49-F238E27FC236}">
                <a16:creationId xmlns:a16="http://schemas.microsoft.com/office/drawing/2014/main" id="{1C569824-3393-B4A2-982C-FCCE06172F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Tree>
    <p:extLst>
      <p:ext uri="{BB962C8B-B14F-4D97-AF65-F5344CB8AC3E}">
        <p14:creationId xmlns:p14="http://schemas.microsoft.com/office/powerpoint/2010/main" val="160426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C990B-FF9F-1E39-DAC3-3A9137C75537}"/>
              </a:ext>
            </a:extLst>
          </p:cNvPr>
          <p:cNvSpPr>
            <a:spLocks noGrp="1"/>
          </p:cNvSpPr>
          <p:nvPr>
            <p:ph type="title"/>
          </p:nvPr>
        </p:nvSpPr>
        <p:spPr/>
        <p:txBody>
          <a:bodyPr>
            <a:normAutofit/>
          </a:bodyPr>
          <a:lstStyle/>
          <a:p>
            <a:r>
              <a:rPr lang="en-US" sz="4000"/>
              <a:t>3) Expand Support for Score Replacement</a:t>
            </a:r>
          </a:p>
        </p:txBody>
      </p:sp>
      <p:sp>
        <p:nvSpPr>
          <p:cNvPr id="4" name="Text Placeholder 3">
            <a:extLst>
              <a:ext uri="{FF2B5EF4-FFF2-40B4-BE49-F238E27FC236}">
                <a16:creationId xmlns:a16="http://schemas.microsoft.com/office/drawing/2014/main" id="{A09C3519-144C-8D7D-6ACB-FA0136568869}"/>
              </a:ext>
            </a:extLst>
          </p:cNvPr>
          <p:cNvSpPr>
            <a:spLocks noGrp="1"/>
          </p:cNvSpPr>
          <p:nvPr>
            <p:ph type="body" idx="1"/>
          </p:nvPr>
        </p:nvSpPr>
        <p:spPr>
          <a:xfrm>
            <a:off x="567767" y="1488453"/>
            <a:ext cx="11098052" cy="5154394"/>
          </a:xfrm>
        </p:spPr>
        <p:txBody>
          <a:bodyPr spcFirstLastPara="1" wrap="square" lIns="91425" tIns="45700" rIns="91425" bIns="45700" anchor="t" anchorCtr="0">
            <a:noAutofit/>
          </a:bodyPr>
          <a:lstStyle/>
          <a:p>
            <a:pPr marL="186055" indent="0">
              <a:lnSpc>
                <a:spcPct val="100000"/>
              </a:lnSpc>
              <a:spcBef>
                <a:spcPts val="0"/>
              </a:spcBef>
              <a:buNone/>
            </a:pPr>
            <a:r>
              <a:rPr lang="en-US" sz="1750" b="1"/>
              <a:t>Guidelines will add</a:t>
            </a:r>
            <a:r>
              <a:rPr lang="en-US" sz="1750" b="1" i="0">
                <a:effectLst/>
              </a:rPr>
              <a:t> </a:t>
            </a:r>
            <a:r>
              <a:rPr lang="en-US" sz="1750" b="1"/>
              <a:t>more detail on </a:t>
            </a:r>
            <a:r>
              <a:rPr lang="en-US" sz="1750" b="1" i="0">
                <a:effectLst/>
              </a:rPr>
              <a:t>score replacement notification process and</a:t>
            </a:r>
            <a:r>
              <a:rPr lang="en-US" sz="1750" b="1"/>
              <a:t> </a:t>
            </a:r>
            <a:r>
              <a:rPr lang="en-US" sz="1750" b="1" i="0">
                <a:effectLst/>
              </a:rPr>
              <a:t>provide additional guidance to strengthen Ready Region’s efforts to support sites and local observers.</a:t>
            </a:r>
            <a:r>
              <a:rPr lang="en-US" sz="1750" b="0" i="0">
                <a:effectLst/>
              </a:rPr>
              <a:t> </a:t>
            </a:r>
            <a:r>
              <a:rPr lang="en-US" sz="1750" b="1"/>
              <a:t>(Section 4.7) </a:t>
            </a:r>
          </a:p>
          <a:p>
            <a:pPr marL="528955">
              <a:lnSpc>
                <a:spcPct val="100000"/>
              </a:lnSpc>
              <a:spcBef>
                <a:spcPts val="1200"/>
              </a:spcBef>
              <a:buClr>
                <a:schemeClr val="tx1"/>
              </a:buClr>
              <a:buSzPct val="90000"/>
            </a:pPr>
            <a:r>
              <a:rPr lang="en-US" sz="1750"/>
              <a:t>Comparison of local and external CLASS results during Practice Year 2 informed the development of the score replacement protocol, which is being implemented this year to ensure consistency and accuracy statewide.</a:t>
            </a:r>
          </a:p>
          <a:p>
            <a:pPr marL="528955">
              <a:lnSpc>
                <a:spcPct val="100000"/>
              </a:lnSpc>
              <a:spcBef>
                <a:spcPts val="1200"/>
              </a:spcBef>
              <a:buClr>
                <a:schemeClr val="tx1"/>
              </a:buClr>
              <a:buSzPct val="90000"/>
            </a:pPr>
            <a:r>
              <a:rPr lang="en-US" sz="1750"/>
              <a:t>Fall 2023 Score Replacement data analysis and feedback from the field indicate a need for more ongoing support. </a:t>
            </a:r>
          </a:p>
          <a:p>
            <a:pPr marL="186055" indent="0">
              <a:lnSpc>
                <a:spcPct val="100000"/>
              </a:lnSpc>
              <a:spcBef>
                <a:spcPts val="1200"/>
              </a:spcBef>
              <a:buNone/>
            </a:pPr>
            <a:r>
              <a:rPr lang="en-US" sz="1750" b="1"/>
              <a:t>What does this mean for Ready Regions and sites in 2024-2025? </a:t>
            </a:r>
          </a:p>
          <a:p>
            <a:pPr>
              <a:lnSpc>
                <a:spcPct val="100000"/>
              </a:lnSpc>
              <a:spcBef>
                <a:spcPts val="1200"/>
              </a:spcBef>
              <a:buClr>
                <a:schemeClr val="tx1"/>
              </a:buClr>
              <a:buSzPct val="90000"/>
            </a:pPr>
            <a:r>
              <a:rPr lang="en-US" sz="1750"/>
              <a:t>VDOE will conduct in-depth analysis of 2023-2024 score replacement rates by region, age-level, site type and program type. Results will be shared with Ready Regions and the field.</a:t>
            </a:r>
          </a:p>
          <a:p>
            <a:pPr>
              <a:lnSpc>
                <a:spcPct val="100000"/>
              </a:lnSpc>
              <a:spcBef>
                <a:spcPts val="1200"/>
              </a:spcBef>
              <a:buClr>
                <a:schemeClr val="tx1"/>
              </a:buClr>
              <a:buSzPct val="90000"/>
            </a:pPr>
            <a:r>
              <a:rPr lang="en-US" sz="1750"/>
              <a:t>Ready Regions will receive ongoing support from VDOE to strengthen the use of local-external score replacement data to support site leaders and to strengthen local observer capacity. </a:t>
            </a:r>
          </a:p>
          <a:p>
            <a:pPr>
              <a:lnSpc>
                <a:spcPct val="100000"/>
              </a:lnSpc>
              <a:spcBef>
                <a:spcPts val="1200"/>
              </a:spcBef>
              <a:buClr>
                <a:schemeClr val="tx1"/>
              </a:buClr>
              <a:buSzPct val="90000"/>
            </a:pPr>
            <a:r>
              <a:rPr lang="en-US" sz="1750"/>
              <a:t>VDOE will develop new resources and webinars for site leaders at least twice a year to support the use of score replacement information for improvement.</a:t>
            </a:r>
          </a:p>
        </p:txBody>
      </p:sp>
      <p:sp>
        <p:nvSpPr>
          <p:cNvPr id="5" name="Slide Number Placeholder 4">
            <a:extLst>
              <a:ext uri="{FF2B5EF4-FFF2-40B4-BE49-F238E27FC236}">
                <a16:creationId xmlns:a16="http://schemas.microsoft.com/office/drawing/2014/main" id="{7E4889F8-BB51-DCF5-157E-CD9059D395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Tree>
    <p:extLst>
      <p:ext uri="{BB962C8B-B14F-4D97-AF65-F5344CB8AC3E}">
        <p14:creationId xmlns:p14="http://schemas.microsoft.com/office/powerpoint/2010/main" val="3831546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58E4E-EE24-745E-96A3-1834C59ED263}"/>
              </a:ext>
            </a:extLst>
          </p:cNvPr>
          <p:cNvSpPr>
            <a:spLocks noGrp="1"/>
          </p:cNvSpPr>
          <p:nvPr>
            <p:ph type="title"/>
          </p:nvPr>
        </p:nvSpPr>
        <p:spPr/>
        <p:txBody>
          <a:bodyPr>
            <a:normAutofit/>
          </a:bodyPr>
          <a:lstStyle/>
          <a:p>
            <a:r>
              <a:rPr lang="en-US" sz="4000"/>
              <a:t>2023-2024 Local and External Observations</a:t>
            </a:r>
          </a:p>
        </p:txBody>
      </p:sp>
      <p:sp>
        <p:nvSpPr>
          <p:cNvPr id="3" name="Slide Number Placeholder 2">
            <a:extLst>
              <a:ext uri="{FF2B5EF4-FFF2-40B4-BE49-F238E27FC236}">
                <a16:creationId xmlns:a16="http://schemas.microsoft.com/office/drawing/2014/main" id="{5CFF4DD4-1AC5-15F8-7D71-AEE01BFB38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24</a:t>
            </a:fld>
            <a:endParaRPr lang="en"/>
          </a:p>
        </p:txBody>
      </p:sp>
      <p:sp>
        <p:nvSpPr>
          <p:cNvPr id="4" name="Text Placeholder 3">
            <a:extLst>
              <a:ext uri="{FF2B5EF4-FFF2-40B4-BE49-F238E27FC236}">
                <a16:creationId xmlns:a16="http://schemas.microsoft.com/office/drawing/2014/main" id="{546043EB-0FB1-28B6-C483-BBC755AFC62F}"/>
              </a:ext>
            </a:extLst>
          </p:cNvPr>
          <p:cNvSpPr>
            <a:spLocks noGrp="1"/>
          </p:cNvSpPr>
          <p:nvPr>
            <p:ph type="body" idx="1"/>
          </p:nvPr>
        </p:nvSpPr>
        <p:spPr>
          <a:xfrm>
            <a:off x="838200" y="1492061"/>
            <a:ext cx="10515600" cy="4718000"/>
          </a:xfrm>
        </p:spPr>
        <p:txBody>
          <a:bodyPr/>
          <a:lstStyle/>
          <a:p>
            <a:endParaRPr lang="en-US"/>
          </a:p>
          <a:p>
            <a:endParaRPr lang="en-US"/>
          </a:p>
        </p:txBody>
      </p:sp>
      <p:graphicFrame>
        <p:nvGraphicFramePr>
          <p:cNvPr id="5" name="Table 4">
            <a:extLst>
              <a:ext uri="{FF2B5EF4-FFF2-40B4-BE49-F238E27FC236}">
                <a16:creationId xmlns:a16="http://schemas.microsoft.com/office/drawing/2014/main" id="{6FCEF72E-87F3-6B45-1EE8-EBDCE261CD7A}"/>
              </a:ext>
            </a:extLst>
          </p:cNvPr>
          <p:cNvGraphicFramePr>
            <a:graphicFrameLocks noGrp="1"/>
          </p:cNvGraphicFramePr>
          <p:nvPr>
            <p:extLst>
              <p:ext uri="{D42A27DB-BD31-4B8C-83A1-F6EECF244321}">
                <p14:modId xmlns:p14="http://schemas.microsoft.com/office/powerpoint/2010/main" val="2110665451"/>
              </p:ext>
            </p:extLst>
          </p:nvPr>
        </p:nvGraphicFramePr>
        <p:xfrm>
          <a:off x="1651000" y="2534718"/>
          <a:ext cx="8127998" cy="2021840"/>
        </p:xfrm>
        <a:graphic>
          <a:graphicData uri="http://schemas.openxmlformats.org/drawingml/2006/table">
            <a:tbl>
              <a:tblPr firstRow="1" bandRow="1"/>
              <a:tblGrid>
                <a:gridCol w="2032000">
                  <a:extLst>
                    <a:ext uri="{9D8B030D-6E8A-4147-A177-3AD203B41FA5}">
                      <a16:colId xmlns:a16="http://schemas.microsoft.com/office/drawing/2014/main" val="240519886"/>
                    </a:ext>
                  </a:extLst>
                </a:gridCol>
                <a:gridCol w="1960755">
                  <a:extLst>
                    <a:ext uri="{9D8B030D-6E8A-4147-A177-3AD203B41FA5}">
                      <a16:colId xmlns:a16="http://schemas.microsoft.com/office/drawing/2014/main" val="2575857991"/>
                    </a:ext>
                  </a:extLst>
                </a:gridCol>
                <a:gridCol w="2295292">
                  <a:extLst>
                    <a:ext uri="{9D8B030D-6E8A-4147-A177-3AD203B41FA5}">
                      <a16:colId xmlns:a16="http://schemas.microsoft.com/office/drawing/2014/main" val="3810435697"/>
                    </a:ext>
                  </a:extLst>
                </a:gridCol>
                <a:gridCol w="1839951">
                  <a:extLst>
                    <a:ext uri="{9D8B030D-6E8A-4147-A177-3AD203B41FA5}">
                      <a16:colId xmlns:a16="http://schemas.microsoft.com/office/drawing/2014/main" val="634582806"/>
                    </a:ext>
                  </a:extLst>
                </a:gridCol>
              </a:tblGrid>
              <a:tr h="370840">
                <a:tc>
                  <a:txBody>
                    <a:bodyPr/>
                    <a:lstStyle/>
                    <a:p>
                      <a:endParaRPr lang="en-US" sz="1800">
                        <a:solidFill>
                          <a:schemeClr val="bg1"/>
                        </a:solidFill>
                        <a:latin typeface="Georgia"/>
                      </a:endParaRPr>
                    </a:p>
                  </a:txBody>
                  <a:tcPr>
                    <a:solidFill>
                      <a:schemeClr val="tx1"/>
                    </a:solidFill>
                  </a:tcPr>
                </a:tc>
                <a:tc>
                  <a:txBody>
                    <a:bodyPr/>
                    <a:lstStyle/>
                    <a:p>
                      <a:r>
                        <a:rPr lang="en-US" sz="1800">
                          <a:solidFill>
                            <a:schemeClr val="bg1"/>
                          </a:solidFill>
                          <a:latin typeface="Georgia"/>
                        </a:rPr>
                        <a:t>Fall Completed</a:t>
                      </a:r>
                    </a:p>
                  </a:txBody>
                  <a:tcPr>
                    <a:solidFill>
                      <a:schemeClr val="tx1"/>
                    </a:solidFill>
                  </a:tcPr>
                </a:tc>
                <a:tc>
                  <a:txBody>
                    <a:bodyPr/>
                    <a:lstStyle/>
                    <a:p>
                      <a:r>
                        <a:rPr lang="en-US" sz="1800">
                          <a:solidFill>
                            <a:schemeClr val="bg1"/>
                          </a:solidFill>
                          <a:latin typeface="Georgia"/>
                        </a:rPr>
                        <a:t>Spring Expected*</a:t>
                      </a:r>
                    </a:p>
                  </a:txBody>
                  <a:tcPr>
                    <a:solidFill>
                      <a:schemeClr val="tx1"/>
                    </a:solidFill>
                  </a:tcPr>
                </a:tc>
                <a:tc>
                  <a:txBody>
                    <a:bodyPr/>
                    <a:lstStyle/>
                    <a:p>
                      <a:r>
                        <a:rPr lang="en-US" sz="1800">
                          <a:solidFill>
                            <a:schemeClr val="bg1"/>
                          </a:solidFill>
                          <a:latin typeface="Georgia"/>
                        </a:rPr>
                        <a:t>Total </a:t>
                      </a:r>
                    </a:p>
                  </a:txBody>
                  <a:tcPr>
                    <a:solidFill>
                      <a:schemeClr val="tx1"/>
                    </a:solidFill>
                  </a:tcPr>
                </a:tc>
                <a:extLst>
                  <a:ext uri="{0D108BD9-81ED-4DB2-BD59-A6C34878D82A}">
                    <a16:rowId xmlns:a16="http://schemas.microsoft.com/office/drawing/2014/main" val="1192004974"/>
                  </a:ext>
                </a:extLst>
              </a:tr>
              <a:tr h="370840">
                <a:tc>
                  <a:txBody>
                    <a:bodyPr/>
                    <a:lstStyle/>
                    <a:p>
                      <a:r>
                        <a:rPr lang="en-US" sz="1800">
                          <a:solidFill>
                            <a:schemeClr val="accent3"/>
                          </a:solidFill>
                          <a:latin typeface="Georgia"/>
                        </a:rPr>
                        <a:t>Local Observations</a:t>
                      </a:r>
                    </a:p>
                  </a:txBody>
                  <a:tcPr/>
                </a:tc>
                <a:tc>
                  <a:txBody>
                    <a:bodyPr/>
                    <a:lstStyle/>
                    <a:p>
                      <a:r>
                        <a:rPr lang="en-US" sz="1800">
                          <a:solidFill>
                            <a:schemeClr val="accent3"/>
                          </a:solidFill>
                          <a:latin typeface="Georgia"/>
                        </a:rPr>
                        <a:t>10,674</a:t>
                      </a:r>
                    </a:p>
                  </a:txBody>
                  <a:tcPr/>
                </a:tc>
                <a:tc>
                  <a:txBody>
                    <a:bodyPr/>
                    <a:lstStyle/>
                    <a:p>
                      <a:r>
                        <a:rPr lang="en-US" sz="1800">
                          <a:solidFill>
                            <a:schemeClr val="accent3"/>
                          </a:solidFill>
                          <a:latin typeface="Georgia"/>
                        </a:rPr>
                        <a:t>10,764</a:t>
                      </a:r>
                    </a:p>
                  </a:txBody>
                  <a:tcPr/>
                </a:tc>
                <a:tc>
                  <a:txBody>
                    <a:bodyPr/>
                    <a:lstStyle/>
                    <a:p>
                      <a:r>
                        <a:rPr lang="en-US" sz="1800">
                          <a:solidFill>
                            <a:schemeClr val="accent3"/>
                          </a:solidFill>
                          <a:latin typeface="Georgia"/>
                        </a:rPr>
                        <a:t>21,438</a:t>
                      </a:r>
                    </a:p>
                  </a:txBody>
                  <a:tcPr/>
                </a:tc>
                <a:extLst>
                  <a:ext uri="{0D108BD9-81ED-4DB2-BD59-A6C34878D82A}">
                    <a16:rowId xmlns:a16="http://schemas.microsoft.com/office/drawing/2014/main" val="176080938"/>
                  </a:ext>
                </a:extLst>
              </a:tr>
              <a:tr h="370840">
                <a:tc>
                  <a:txBody>
                    <a:bodyPr/>
                    <a:lstStyle/>
                    <a:p>
                      <a:r>
                        <a:rPr lang="en-US" sz="1800">
                          <a:solidFill>
                            <a:schemeClr val="accent3"/>
                          </a:solidFill>
                          <a:latin typeface="Georgia"/>
                        </a:rPr>
                        <a:t>External Observations</a:t>
                      </a:r>
                    </a:p>
                  </a:txBody>
                  <a:tcPr/>
                </a:tc>
                <a:tc>
                  <a:txBody>
                    <a:bodyPr/>
                    <a:lstStyle/>
                    <a:p>
                      <a:r>
                        <a:rPr lang="en-US" sz="1800">
                          <a:solidFill>
                            <a:schemeClr val="accent3"/>
                          </a:solidFill>
                          <a:latin typeface="Georgia"/>
                        </a:rPr>
                        <a:t>2,881</a:t>
                      </a:r>
                    </a:p>
                  </a:txBody>
                  <a:tcPr/>
                </a:tc>
                <a:tc>
                  <a:txBody>
                    <a:bodyPr/>
                    <a:lstStyle/>
                    <a:p>
                      <a:r>
                        <a:rPr lang="en-US" sz="1800">
                          <a:solidFill>
                            <a:schemeClr val="accent3"/>
                          </a:solidFill>
                          <a:latin typeface="Georgia"/>
                        </a:rPr>
                        <a:t>5,192</a:t>
                      </a:r>
                    </a:p>
                  </a:txBody>
                  <a:tcPr/>
                </a:tc>
                <a:tc>
                  <a:txBody>
                    <a:bodyPr/>
                    <a:lstStyle/>
                    <a:p>
                      <a:r>
                        <a:rPr lang="en-US" sz="1800">
                          <a:solidFill>
                            <a:schemeClr val="accent3"/>
                          </a:solidFill>
                          <a:latin typeface="Georgia"/>
                        </a:rPr>
                        <a:t>8,073</a:t>
                      </a:r>
                    </a:p>
                  </a:txBody>
                  <a:tcPr/>
                </a:tc>
                <a:extLst>
                  <a:ext uri="{0D108BD9-81ED-4DB2-BD59-A6C34878D82A}">
                    <a16:rowId xmlns:a16="http://schemas.microsoft.com/office/drawing/2014/main" val="970175051"/>
                  </a:ext>
                </a:extLst>
              </a:tr>
              <a:tr h="370840">
                <a:tc>
                  <a:txBody>
                    <a:bodyPr/>
                    <a:lstStyle/>
                    <a:p>
                      <a:r>
                        <a:rPr lang="en-US" sz="1800" b="1">
                          <a:solidFill>
                            <a:schemeClr val="accent3"/>
                          </a:solidFill>
                          <a:latin typeface="Georgia"/>
                        </a:rPr>
                        <a:t>TOTAL</a:t>
                      </a:r>
                    </a:p>
                  </a:txBody>
                  <a:tcPr/>
                </a:tc>
                <a:tc>
                  <a:txBody>
                    <a:bodyPr/>
                    <a:lstStyle/>
                    <a:p>
                      <a:r>
                        <a:rPr lang="en-US" sz="1800" b="1">
                          <a:solidFill>
                            <a:schemeClr val="accent3"/>
                          </a:solidFill>
                          <a:latin typeface="Georgia"/>
                        </a:rPr>
                        <a:t>13,555</a:t>
                      </a:r>
                    </a:p>
                  </a:txBody>
                  <a:tcPr/>
                </a:tc>
                <a:tc>
                  <a:txBody>
                    <a:bodyPr/>
                    <a:lstStyle/>
                    <a:p>
                      <a:r>
                        <a:rPr lang="en-US" sz="1800" b="1">
                          <a:solidFill>
                            <a:schemeClr val="accent3"/>
                          </a:solidFill>
                          <a:latin typeface="Georgia"/>
                        </a:rPr>
                        <a:t>15,956</a:t>
                      </a:r>
                    </a:p>
                  </a:txBody>
                  <a:tcPr/>
                </a:tc>
                <a:tc>
                  <a:txBody>
                    <a:bodyPr/>
                    <a:lstStyle/>
                    <a:p>
                      <a:r>
                        <a:rPr lang="en-US" sz="1800" b="1">
                          <a:solidFill>
                            <a:schemeClr val="accent3"/>
                          </a:solidFill>
                          <a:latin typeface="Georgia"/>
                        </a:rPr>
                        <a:t>29,511</a:t>
                      </a:r>
                    </a:p>
                  </a:txBody>
                  <a:tcPr/>
                </a:tc>
                <a:extLst>
                  <a:ext uri="{0D108BD9-81ED-4DB2-BD59-A6C34878D82A}">
                    <a16:rowId xmlns:a16="http://schemas.microsoft.com/office/drawing/2014/main" val="1878210428"/>
                  </a:ext>
                </a:extLst>
              </a:tr>
            </a:tbl>
          </a:graphicData>
        </a:graphic>
      </p:graphicFrame>
      <p:sp>
        <p:nvSpPr>
          <p:cNvPr id="6" name="TextBox 5">
            <a:extLst>
              <a:ext uri="{FF2B5EF4-FFF2-40B4-BE49-F238E27FC236}">
                <a16:creationId xmlns:a16="http://schemas.microsoft.com/office/drawing/2014/main" id="{2DFD11CA-969E-C458-DF2B-69E4BF902BB3}"/>
              </a:ext>
            </a:extLst>
          </p:cNvPr>
          <p:cNvSpPr txBox="1"/>
          <p:nvPr/>
        </p:nvSpPr>
        <p:spPr>
          <a:xfrm>
            <a:off x="1051367" y="6220667"/>
            <a:ext cx="9327263" cy="461665"/>
          </a:xfrm>
          <a:prstGeom prst="rect">
            <a:avLst/>
          </a:prstGeom>
          <a:noFill/>
        </p:spPr>
        <p:txBody>
          <a:bodyPr wrap="square" lIns="91440" tIns="45720" rIns="91440" bIns="45720" rtlCol="0" anchor="t">
            <a:spAutoFit/>
          </a:bodyPr>
          <a:lstStyle/>
          <a:p>
            <a:r>
              <a:rPr lang="en-US" sz="1200" i="1">
                <a:latin typeface="Georgia"/>
              </a:rPr>
              <a:t>*</a:t>
            </a:r>
            <a:r>
              <a:rPr lang="en-US" sz="1200" i="1">
                <a:solidFill>
                  <a:srgbClr val="555555"/>
                </a:solidFill>
                <a:latin typeface="Georgia"/>
              </a:rPr>
              <a:t>Local observations based on number of VQB5 eligible classrooms in LinkB5 as of January 2023. External observations are to be completed in approximately 75% of all VQB5 eligible classrooms during the 2023-2024 year.</a:t>
            </a:r>
          </a:p>
        </p:txBody>
      </p:sp>
      <p:sp>
        <p:nvSpPr>
          <p:cNvPr id="7" name="Rectangle 6">
            <a:extLst>
              <a:ext uri="{FF2B5EF4-FFF2-40B4-BE49-F238E27FC236}">
                <a16:creationId xmlns:a16="http://schemas.microsoft.com/office/drawing/2014/main" id="{96F4E655-389A-D87C-907C-A58870EF7A4D}"/>
              </a:ext>
            </a:extLst>
          </p:cNvPr>
          <p:cNvSpPr/>
          <p:nvPr/>
        </p:nvSpPr>
        <p:spPr>
          <a:xfrm>
            <a:off x="740230" y="1426889"/>
            <a:ext cx="10974250" cy="9233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1900" b="1" i="0" u="none" strike="noStrike">
                <a:solidFill>
                  <a:schemeClr val="accent3"/>
                </a:solidFill>
                <a:effectLst/>
                <a:latin typeface="Georgia" panose="02040502050405020303" pitchFamily="18" charset="0"/>
              </a:rPr>
              <a:t>VQB5 primarily relies on local observations and local feedback to produce site quality ratings </a:t>
            </a:r>
            <a:r>
              <a:rPr lang="en-US" sz="1900" b="1" i="0" u="sng" strike="noStrike">
                <a:solidFill>
                  <a:schemeClr val="accent3"/>
                </a:solidFill>
                <a:effectLst/>
                <a:latin typeface="Georgia" panose="02040502050405020303" pitchFamily="18" charset="0"/>
              </a:rPr>
              <a:t>and</a:t>
            </a:r>
            <a:r>
              <a:rPr lang="en-US" sz="1900" b="1" i="0" u="none" strike="noStrike">
                <a:solidFill>
                  <a:schemeClr val="accent3"/>
                </a:solidFill>
                <a:effectLst/>
                <a:latin typeface="Georgia" panose="02040502050405020303" pitchFamily="18" charset="0"/>
              </a:rPr>
              <a:t> drive quality improvement across all of Virginia’s publicly-funded classroom settings.</a:t>
            </a:r>
            <a:r>
              <a:rPr lang="en-US" sz="1900" b="0" i="0" u="none" strike="noStrike">
                <a:solidFill>
                  <a:schemeClr val="accent3"/>
                </a:solidFill>
                <a:effectLst/>
                <a:latin typeface="Georgia" panose="02040502050405020303" pitchFamily="18" charset="0"/>
              </a:rPr>
              <a:t>​</a:t>
            </a:r>
            <a:r>
              <a:rPr lang="en-US" sz="1900" b="0" i="0">
                <a:solidFill>
                  <a:schemeClr val="accent3"/>
                </a:solidFill>
                <a:effectLst/>
                <a:latin typeface="Georgia" panose="02040502050405020303" pitchFamily="18" charset="0"/>
              </a:rPr>
              <a:t>​</a:t>
            </a:r>
          </a:p>
          <a:p>
            <a:endParaRPr lang="en-US" sz="2000">
              <a:solidFill>
                <a:srgbClr val="000000"/>
              </a:solidFill>
              <a:latin typeface="Georgia" panose="02040502050405020303" pitchFamily="18" charset="0"/>
              <a:cs typeface="Arial"/>
            </a:endParaRPr>
          </a:p>
        </p:txBody>
      </p:sp>
      <p:sp>
        <p:nvSpPr>
          <p:cNvPr id="8" name="TextBox 7">
            <a:extLst>
              <a:ext uri="{FF2B5EF4-FFF2-40B4-BE49-F238E27FC236}">
                <a16:creationId xmlns:a16="http://schemas.microsoft.com/office/drawing/2014/main" id="{BB2EFA76-766D-691A-952C-D282B1463871}"/>
              </a:ext>
            </a:extLst>
          </p:cNvPr>
          <p:cNvSpPr txBox="1"/>
          <p:nvPr/>
        </p:nvSpPr>
        <p:spPr>
          <a:xfrm>
            <a:off x="838198" y="4820432"/>
            <a:ext cx="10341431" cy="969496"/>
          </a:xfrm>
          <a:prstGeom prst="rect">
            <a:avLst/>
          </a:prstGeom>
          <a:noFill/>
        </p:spPr>
        <p:txBody>
          <a:bodyPr wrap="square" rtlCol="0">
            <a:spAutoFit/>
          </a:bodyPr>
          <a:lstStyle/>
          <a:p>
            <a:r>
              <a:rPr lang="en-US" sz="1900" b="0" i="0" u="none" strike="noStrike">
                <a:solidFill>
                  <a:srgbClr val="555555"/>
                </a:solidFill>
                <a:effectLst/>
                <a:latin typeface="Georgia" panose="02040502050405020303" pitchFamily="18" charset="0"/>
              </a:rPr>
              <a:t>Considering VQB5 includes thousands of observers who observe 1o,000+ classrooms across diverse age groups and settings, the VDOE must ensure the consistency, reliability, and accuracy of these local observations.</a:t>
            </a:r>
            <a:endParaRPr lang="en-US" sz="1900">
              <a:solidFill>
                <a:srgbClr val="555555"/>
              </a:solidFill>
              <a:latin typeface="Georgia" panose="02040502050405020303" pitchFamily="18" charset="0"/>
              <a:cs typeface="Arial"/>
            </a:endParaRPr>
          </a:p>
        </p:txBody>
      </p:sp>
    </p:spTree>
    <p:extLst>
      <p:ext uri="{BB962C8B-B14F-4D97-AF65-F5344CB8AC3E}">
        <p14:creationId xmlns:p14="http://schemas.microsoft.com/office/powerpoint/2010/main" val="2376972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F85C-7BDD-9913-7A47-407F8664C07E}"/>
              </a:ext>
            </a:extLst>
          </p:cNvPr>
          <p:cNvSpPr>
            <a:spLocks noGrp="1"/>
          </p:cNvSpPr>
          <p:nvPr>
            <p:ph type="title"/>
          </p:nvPr>
        </p:nvSpPr>
        <p:spPr/>
        <p:txBody>
          <a:bodyPr>
            <a:normAutofit/>
          </a:bodyPr>
          <a:lstStyle/>
          <a:p>
            <a:r>
              <a:rPr lang="en-US" sz="4000"/>
              <a:t>Fall 2023 Score Replacement Summary</a:t>
            </a:r>
          </a:p>
        </p:txBody>
      </p:sp>
      <p:sp>
        <p:nvSpPr>
          <p:cNvPr id="3" name="Slide Number Placeholder 2">
            <a:extLst>
              <a:ext uri="{FF2B5EF4-FFF2-40B4-BE49-F238E27FC236}">
                <a16:creationId xmlns:a16="http://schemas.microsoft.com/office/drawing/2014/main" id="{29EA4657-1B07-FA63-B7C0-A71F73AB07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25</a:t>
            </a:fld>
            <a:endParaRPr lang="en"/>
          </a:p>
        </p:txBody>
      </p:sp>
      <p:sp>
        <p:nvSpPr>
          <p:cNvPr id="4" name="Text Placeholder 3">
            <a:extLst>
              <a:ext uri="{FF2B5EF4-FFF2-40B4-BE49-F238E27FC236}">
                <a16:creationId xmlns:a16="http://schemas.microsoft.com/office/drawing/2014/main" id="{94C89CFA-F29B-8961-F2D6-08E7E7B17E63}"/>
              </a:ext>
            </a:extLst>
          </p:cNvPr>
          <p:cNvSpPr>
            <a:spLocks noGrp="1"/>
          </p:cNvSpPr>
          <p:nvPr>
            <p:ph type="body" idx="1"/>
          </p:nvPr>
        </p:nvSpPr>
        <p:spPr>
          <a:xfrm>
            <a:off x="457200" y="1676400"/>
            <a:ext cx="11315699" cy="4853642"/>
          </a:xfrm>
        </p:spPr>
        <p:txBody>
          <a:bodyPr spcFirstLastPara="1" wrap="square" lIns="91425" tIns="45700" rIns="91425" bIns="45700" anchor="t" anchorCtr="0">
            <a:noAutofit/>
          </a:bodyPr>
          <a:lstStyle/>
          <a:p>
            <a:pPr marL="186055" indent="0">
              <a:lnSpc>
                <a:spcPct val="100000"/>
              </a:lnSpc>
              <a:spcBef>
                <a:spcPts val="0"/>
              </a:spcBef>
              <a:buNone/>
            </a:pPr>
            <a:r>
              <a:rPr lang="en-US" sz="2200" b="1"/>
              <a:t>In Fall 2023, 2,668 classrooms received a local and an external observation using the same age-level tool. These observations were compared using the score replacement protocol.  </a:t>
            </a:r>
            <a:endParaRPr lang="en-US" sz="2200"/>
          </a:p>
          <a:p>
            <a:pPr marL="568325">
              <a:lnSpc>
                <a:spcPct val="100000"/>
              </a:lnSpc>
              <a:spcBef>
                <a:spcPts val="1200"/>
              </a:spcBef>
              <a:buClr>
                <a:schemeClr val="tx1"/>
              </a:buClr>
              <a:buSzPct val="90000"/>
            </a:pPr>
            <a:r>
              <a:rPr lang="en-US" sz="2200"/>
              <a:t>Score replacement in 1 or more domains occurred in 1,452 paired observations (54%), with some variation across age-levels. </a:t>
            </a:r>
          </a:p>
          <a:p>
            <a:pPr marL="568325">
              <a:lnSpc>
                <a:spcPct val="100000"/>
              </a:lnSpc>
              <a:spcBef>
                <a:spcPts val="1200"/>
              </a:spcBef>
              <a:buClr>
                <a:schemeClr val="tx1"/>
              </a:buClr>
              <a:buSzPct val="90000"/>
            </a:pPr>
            <a:r>
              <a:rPr lang="en-US" sz="2200">
                <a:latin typeface="Georgia" panose="02040502050405020303" pitchFamily="18" charset="0"/>
              </a:rPr>
              <a:t>Score replacement in only 1 domain was the most common type of replacement in the fall. This means most score replacements only impacted part of the local observation score. </a:t>
            </a:r>
          </a:p>
          <a:p>
            <a:pPr marL="568325">
              <a:lnSpc>
                <a:spcPct val="100000"/>
              </a:lnSpc>
              <a:spcBef>
                <a:spcPts val="1200"/>
              </a:spcBef>
              <a:buClr>
                <a:schemeClr val="tx1"/>
              </a:buClr>
              <a:buSzPct val="90000"/>
            </a:pPr>
            <a:r>
              <a:rPr lang="en-US" sz="2200"/>
              <a:t>Score replacement rates varied by domain, with emotional/behavioral domains being more consistent and instructional domains being less consistent. </a:t>
            </a:r>
          </a:p>
        </p:txBody>
      </p:sp>
    </p:spTree>
    <p:extLst>
      <p:ext uri="{BB962C8B-B14F-4D97-AF65-F5344CB8AC3E}">
        <p14:creationId xmlns:p14="http://schemas.microsoft.com/office/powerpoint/2010/main" val="3033178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D3296-E429-E704-5672-1D7C013EEDF9}"/>
              </a:ext>
            </a:extLst>
          </p:cNvPr>
          <p:cNvSpPr>
            <a:spLocks noGrp="1"/>
          </p:cNvSpPr>
          <p:nvPr>
            <p:ph type="title"/>
          </p:nvPr>
        </p:nvSpPr>
        <p:spPr/>
        <p:txBody>
          <a:bodyPr>
            <a:noAutofit/>
          </a:bodyPr>
          <a:lstStyle/>
          <a:p>
            <a:r>
              <a:rPr lang="en-US" sz="4000"/>
              <a:t>Analysis: Impact of Score Replacement</a:t>
            </a:r>
            <a:endParaRPr lang="en-US" sz="4000">
              <a:latin typeface="Georgia" panose="02040502050405020303" pitchFamily="18" charset="0"/>
            </a:endParaRPr>
          </a:p>
        </p:txBody>
      </p:sp>
      <p:sp>
        <p:nvSpPr>
          <p:cNvPr id="3" name="Text Placeholder 2">
            <a:extLst>
              <a:ext uri="{FF2B5EF4-FFF2-40B4-BE49-F238E27FC236}">
                <a16:creationId xmlns:a16="http://schemas.microsoft.com/office/drawing/2014/main" id="{1AA5C679-DA5A-D119-08E8-4D9C89F5D7C5}"/>
              </a:ext>
            </a:extLst>
          </p:cNvPr>
          <p:cNvSpPr>
            <a:spLocks noGrp="1"/>
          </p:cNvSpPr>
          <p:nvPr>
            <p:ph type="body" idx="1"/>
          </p:nvPr>
        </p:nvSpPr>
        <p:spPr>
          <a:xfrm>
            <a:off x="838200" y="1418285"/>
            <a:ext cx="10515600" cy="2771669"/>
          </a:xfrm>
        </p:spPr>
        <p:txBody>
          <a:bodyPr>
            <a:normAutofit/>
          </a:bodyPr>
          <a:lstStyle/>
          <a:p>
            <a:pPr marL="114300" indent="0">
              <a:lnSpc>
                <a:spcPct val="100000"/>
              </a:lnSpc>
              <a:spcBef>
                <a:spcPts val="0"/>
              </a:spcBef>
              <a:buNone/>
            </a:pPr>
            <a:r>
              <a:rPr lang="en-US" sz="2000" b="1">
                <a:solidFill>
                  <a:schemeClr val="accent3"/>
                </a:solidFill>
              </a:rPr>
              <a:t>In Fall 2023, there was</a:t>
            </a:r>
            <a:r>
              <a:rPr lang="en-US" sz="2000" b="1" u="sng">
                <a:solidFill>
                  <a:schemeClr val="accent3"/>
                </a:solidFill>
              </a:rPr>
              <a:t> </a:t>
            </a:r>
            <a:r>
              <a:rPr lang="en-US" sz="2000" b="1">
                <a:solidFill>
                  <a:schemeClr val="accent3"/>
                </a:solidFill>
              </a:rPr>
              <a:t>score replacement in 54% of all paired local and external observations. </a:t>
            </a:r>
          </a:p>
          <a:p>
            <a:pPr>
              <a:lnSpc>
                <a:spcPct val="100000"/>
              </a:lnSpc>
              <a:spcBef>
                <a:spcPts val="600"/>
              </a:spcBef>
              <a:buClr>
                <a:schemeClr val="tx1"/>
              </a:buClr>
              <a:buSzPct val="90000"/>
            </a:pPr>
            <a:r>
              <a:rPr lang="en-US" sz="2000">
                <a:solidFill>
                  <a:schemeClr val="accent3"/>
                </a:solidFill>
              </a:rPr>
              <a:t>When there was a score replacement, external scores were higher in about a third of all classrooms. </a:t>
            </a:r>
          </a:p>
          <a:p>
            <a:pPr>
              <a:lnSpc>
                <a:spcPct val="100000"/>
              </a:lnSpc>
              <a:spcBef>
                <a:spcPts val="600"/>
              </a:spcBef>
              <a:buClr>
                <a:schemeClr val="tx1"/>
              </a:buClr>
              <a:buSzPct val="90000"/>
            </a:pPr>
            <a:r>
              <a:rPr lang="en-US" sz="2000">
                <a:solidFill>
                  <a:schemeClr val="accent3"/>
                </a:solidFill>
              </a:rPr>
              <a:t>Nearly half of classrooms with paired observations had </a:t>
            </a:r>
            <a:r>
              <a:rPr lang="en-US" sz="2000" u="sng">
                <a:solidFill>
                  <a:schemeClr val="accent3"/>
                </a:solidFill>
              </a:rPr>
              <a:t>no</a:t>
            </a:r>
            <a:r>
              <a:rPr lang="en-US" sz="2000">
                <a:solidFill>
                  <a:schemeClr val="accent3"/>
                </a:solidFill>
              </a:rPr>
              <a:t> replacement. </a:t>
            </a:r>
          </a:p>
          <a:p>
            <a:pPr marL="114300" indent="0">
              <a:lnSpc>
                <a:spcPct val="100000"/>
              </a:lnSpc>
              <a:buNone/>
            </a:pPr>
            <a:endParaRPr lang="en-US" sz="1800"/>
          </a:p>
        </p:txBody>
      </p:sp>
      <p:graphicFrame>
        <p:nvGraphicFramePr>
          <p:cNvPr id="4" name="Table 3">
            <a:extLst>
              <a:ext uri="{FF2B5EF4-FFF2-40B4-BE49-F238E27FC236}">
                <a16:creationId xmlns:a16="http://schemas.microsoft.com/office/drawing/2014/main" id="{062E4000-37BB-6EED-3D8B-1853FF3C8A21}"/>
              </a:ext>
            </a:extLst>
          </p:cNvPr>
          <p:cNvGraphicFramePr>
            <a:graphicFrameLocks noGrp="1"/>
          </p:cNvGraphicFramePr>
          <p:nvPr>
            <p:extLst>
              <p:ext uri="{D42A27DB-BD31-4B8C-83A1-F6EECF244321}">
                <p14:modId xmlns:p14="http://schemas.microsoft.com/office/powerpoint/2010/main" val="3734362919"/>
              </p:ext>
            </p:extLst>
          </p:nvPr>
        </p:nvGraphicFramePr>
        <p:xfrm>
          <a:off x="639458" y="3388360"/>
          <a:ext cx="11116906" cy="2771669"/>
        </p:xfrm>
        <a:graphic>
          <a:graphicData uri="http://schemas.openxmlformats.org/drawingml/2006/table">
            <a:tbl>
              <a:tblPr firstRow="1" bandRow="1">
                <a:tableStyleId>{5940675A-B579-460E-94D1-54222C63F5DA}</a:tableStyleId>
              </a:tblPr>
              <a:tblGrid>
                <a:gridCol w="4008437">
                  <a:extLst>
                    <a:ext uri="{9D8B030D-6E8A-4147-A177-3AD203B41FA5}">
                      <a16:colId xmlns:a16="http://schemas.microsoft.com/office/drawing/2014/main" val="2088615393"/>
                    </a:ext>
                  </a:extLst>
                </a:gridCol>
                <a:gridCol w="1096953">
                  <a:extLst>
                    <a:ext uri="{9D8B030D-6E8A-4147-A177-3AD203B41FA5}">
                      <a16:colId xmlns:a16="http://schemas.microsoft.com/office/drawing/2014/main" val="87116170"/>
                    </a:ext>
                  </a:extLst>
                </a:gridCol>
                <a:gridCol w="1008537">
                  <a:extLst>
                    <a:ext uri="{9D8B030D-6E8A-4147-A177-3AD203B41FA5}">
                      <a16:colId xmlns:a16="http://schemas.microsoft.com/office/drawing/2014/main" val="488045647"/>
                    </a:ext>
                  </a:extLst>
                </a:gridCol>
                <a:gridCol w="1002055">
                  <a:extLst>
                    <a:ext uri="{9D8B030D-6E8A-4147-A177-3AD203B41FA5}">
                      <a16:colId xmlns:a16="http://schemas.microsoft.com/office/drawing/2014/main" val="3659226320"/>
                    </a:ext>
                  </a:extLst>
                </a:gridCol>
                <a:gridCol w="923802">
                  <a:extLst>
                    <a:ext uri="{9D8B030D-6E8A-4147-A177-3AD203B41FA5}">
                      <a16:colId xmlns:a16="http://schemas.microsoft.com/office/drawing/2014/main" val="4059282687"/>
                    </a:ext>
                  </a:extLst>
                </a:gridCol>
                <a:gridCol w="485018">
                  <a:extLst>
                    <a:ext uri="{9D8B030D-6E8A-4147-A177-3AD203B41FA5}">
                      <a16:colId xmlns:a16="http://schemas.microsoft.com/office/drawing/2014/main" val="2443756521"/>
                    </a:ext>
                  </a:extLst>
                </a:gridCol>
                <a:gridCol w="973354">
                  <a:extLst>
                    <a:ext uri="{9D8B030D-6E8A-4147-A177-3AD203B41FA5}">
                      <a16:colId xmlns:a16="http://schemas.microsoft.com/office/drawing/2014/main" val="1077213683"/>
                    </a:ext>
                  </a:extLst>
                </a:gridCol>
                <a:gridCol w="1618750">
                  <a:extLst>
                    <a:ext uri="{9D8B030D-6E8A-4147-A177-3AD203B41FA5}">
                      <a16:colId xmlns:a16="http://schemas.microsoft.com/office/drawing/2014/main" val="2793018209"/>
                    </a:ext>
                  </a:extLst>
                </a:gridCol>
              </a:tblGrid>
              <a:tr h="648229">
                <a:tc>
                  <a:txBody>
                    <a:bodyPr/>
                    <a:lstStyle/>
                    <a:p>
                      <a:pPr lvl="0" algn="l">
                        <a:buNone/>
                      </a:pPr>
                      <a:r>
                        <a:rPr lang="en-US" sz="1800" b="1">
                          <a:solidFill>
                            <a:schemeClr val="tx2"/>
                          </a:solidFill>
                          <a:latin typeface="Georgia"/>
                        </a:rPr>
                        <a:t>Fall 2023</a:t>
                      </a:r>
                    </a:p>
                  </a:txBody>
                  <a:tcPr anchor="ctr">
                    <a:solidFill>
                      <a:schemeClr val="tx1"/>
                    </a:solidFill>
                  </a:tcPr>
                </a:tc>
                <a:tc gridSpan="4">
                  <a:txBody>
                    <a:bodyPr/>
                    <a:lstStyle/>
                    <a:p>
                      <a:pPr lvl="0" algn="ctr">
                        <a:buNone/>
                      </a:pPr>
                      <a:r>
                        <a:rPr lang="en-US" sz="1800" b="1">
                          <a:solidFill>
                            <a:schemeClr val="tx2"/>
                          </a:solidFill>
                          <a:latin typeface="Georgia"/>
                        </a:rPr>
                        <a:t>Classrooms with Score Replacement</a:t>
                      </a:r>
                    </a:p>
                  </a:txBody>
                  <a:tcPr anchor="ctr">
                    <a:solidFill>
                      <a:schemeClr val="tx1"/>
                    </a:solidFill>
                  </a:tcPr>
                </a:tc>
                <a:tc hMerge="1">
                  <a:txBody>
                    <a:bodyPr/>
                    <a:lstStyle/>
                    <a:p>
                      <a:endParaRPr lang="en-US"/>
                    </a:p>
                  </a:txBody>
                  <a:tcPr/>
                </a:tc>
                <a:tc hMerge="1">
                  <a:txBody>
                    <a:bodyPr/>
                    <a:lstStyle/>
                    <a:p>
                      <a:endParaRPr lang="en-US"/>
                    </a:p>
                  </a:txBody>
                  <a:tcPr marL="0" marR="0" marT="0" marB="0" horzOverflow="overflow"/>
                </a:tc>
                <a:tc hMerge="1">
                  <a:txBody>
                    <a:bodyPr/>
                    <a:lstStyle/>
                    <a:p>
                      <a:endParaRPr lang="en-US"/>
                    </a:p>
                  </a:txBody>
                  <a:tcPr/>
                </a:tc>
                <a:tc rowSpan="6">
                  <a:txBody>
                    <a:bodyPr/>
                    <a:lstStyle/>
                    <a:p>
                      <a:pPr lvl="0" algn="ctr">
                        <a:buNone/>
                      </a:pPr>
                      <a:endParaRPr lang="en-US" sz="1800" b="1">
                        <a:solidFill>
                          <a:schemeClr val="tx2"/>
                        </a:solidFill>
                        <a:latin typeface="Georgia"/>
                      </a:endParaRPr>
                    </a:p>
                  </a:txBody>
                  <a:tcPr anchor="ctr">
                    <a:solidFill>
                      <a:schemeClr val="bg2"/>
                    </a:solidFill>
                  </a:tcPr>
                </a:tc>
                <a:tc gridSpan="2">
                  <a:txBody>
                    <a:bodyPr/>
                    <a:lstStyle/>
                    <a:p>
                      <a:pPr lvl="0" algn="ctr">
                        <a:buNone/>
                      </a:pPr>
                      <a:r>
                        <a:rPr lang="en-US" sz="1800" b="1">
                          <a:solidFill>
                            <a:schemeClr val="tx2"/>
                          </a:solidFill>
                          <a:latin typeface="Georgia"/>
                        </a:rPr>
                        <a:t>No Score Replacement</a:t>
                      </a:r>
                    </a:p>
                  </a:txBody>
                  <a:tcPr anchor="ctr">
                    <a:solidFill>
                      <a:schemeClr val="tx1"/>
                    </a:solidFill>
                  </a:tcPr>
                </a:tc>
                <a:tc hMerge="1">
                  <a:txBody>
                    <a:bodyPr/>
                    <a:lstStyle/>
                    <a:p>
                      <a:endParaRPr lang="en-US"/>
                    </a:p>
                  </a:txBody>
                  <a:tcPr/>
                </a:tc>
                <a:extLst>
                  <a:ext uri="{0D108BD9-81ED-4DB2-BD59-A6C34878D82A}">
                    <a16:rowId xmlns:a16="http://schemas.microsoft.com/office/drawing/2014/main" val="3780494888"/>
                  </a:ext>
                </a:extLst>
              </a:tr>
              <a:tr h="370840">
                <a:tc>
                  <a:txBody>
                    <a:bodyPr/>
                    <a:lstStyle/>
                    <a:p>
                      <a:pPr lvl="0" algn="ctr">
                        <a:buNone/>
                      </a:pPr>
                      <a:r>
                        <a:rPr lang="en-US" sz="1800">
                          <a:solidFill>
                            <a:srgbClr val="555555"/>
                          </a:solidFill>
                          <a:latin typeface="Georgia"/>
                        </a:rPr>
                        <a:t>Classroom Type</a:t>
                      </a:r>
                    </a:p>
                  </a:txBody>
                  <a:tcPr anchor="ctr">
                    <a:solidFill>
                      <a:schemeClr val="tx2">
                        <a:lumMod val="85000"/>
                      </a:schemeClr>
                    </a:solidFill>
                  </a:tcPr>
                </a:tc>
                <a:tc gridSpan="2">
                  <a:txBody>
                    <a:bodyPr/>
                    <a:lstStyle/>
                    <a:p>
                      <a:pPr algn="ctr"/>
                      <a:r>
                        <a:rPr lang="en-US" sz="1800">
                          <a:solidFill>
                            <a:srgbClr val="555555"/>
                          </a:solidFill>
                          <a:latin typeface="Georgia"/>
                        </a:rPr>
                        <a:t>External Scored Higher</a:t>
                      </a:r>
                    </a:p>
                  </a:txBody>
                  <a:tcPr anchor="ctr">
                    <a:solidFill>
                      <a:schemeClr val="tx2">
                        <a:lumMod val="85000"/>
                      </a:schemeClr>
                    </a:solidFill>
                  </a:tcPr>
                </a:tc>
                <a:tc hMerge="1">
                  <a:txBody>
                    <a:bodyPr/>
                    <a:lstStyle/>
                    <a:p>
                      <a:endParaRPr lang="en-US"/>
                    </a:p>
                  </a:txBody>
                  <a:tcPr/>
                </a:tc>
                <a:tc gridSpan="2">
                  <a:txBody>
                    <a:bodyPr/>
                    <a:lstStyle/>
                    <a:p>
                      <a:pPr algn="ctr"/>
                      <a:r>
                        <a:rPr lang="en-US" sz="1800">
                          <a:solidFill>
                            <a:srgbClr val="555555"/>
                          </a:solidFill>
                          <a:latin typeface="Georgia"/>
                        </a:rPr>
                        <a:t>External Scored Lower</a:t>
                      </a:r>
                    </a:p>
                  </a:txBody>
                  <a:tcPr anchor="ctr">
                    <a:solidFill>
                      <a:schemeClr val="tx2">
                        <a:lumMod val="85000"/>
                      </a:schemeClr>
                    </a:solidFill>
                  </a:tcPr>
                </a:tc>
                <a:tc hMerge="1">
                  <a:txBody>
                    <a:bodyPr/>
                    <a:lstStyle/>
                    <a:p>
                      <a:endParaRPr lang="en-US"/>
                    </a:p>
                  </a:txBody>
                  <a:tcPr/>
                </a:tc>
                <a:tc vMerge="1">
                  <a:txBody>
                    <a:bodyPr/>
                    <a:lstStyle/>
                    <a:p>
                      <a:endParaRPr lang="en-US"/>
                    </a:p>
                  </a:txBody>
                  <a:tcPr>
                    <a:solidFill>
                      <a:schemeClr val="tx2">
                        <a:lumMod val="85000"/>
                      </a:schemeClr>
                    </a:solidFill>
                  </a:tcPr>
                </a:tc>
                <a:tc gridSpan="2">
                  <a:txBody>
                    <a:bodyPr/>
                    <a:lstStyle/>
                    <a:p>
                      <a:pPr algn="ctr"/>
                      <a:r>
                        <a:rPr lang="en-US" sz="1800">
                          <a:solidFill>
                            <a:srgbClr val="555555"/>
                          </a:solidFill>
                          <a:latin typeface="Georgia"/>
                        </a:rPr>
                        <a:t>Local and External Scores were Consistent </a:t>
                      </a:r>
                    </a:p>
                  </a:txBody>
                  <a:tcPr anchor="ctr">
                    <a:solidFill>
                      <a:schemeClr val="tx2">
                        <a:lumMod val="85000"/>
                      </a:schemeClr>
                    </a:solidFill>
                  </a:tcPr>
                </a:tc>
                <a:tc hMerge="1">
                  <a:txBody>
                    <a:bodyPr/>
                    <a:lstStyle/>
                    <a:p>
                      <a:endParaRPr lang="en-US"/>
                    </a:p>
                  </a:txBody>
                  <a:tcPr/>
                </a:tc>
                <a:extLst>
                  <a:ext uri="{0D108BD9-81ED-4DB2-BD59-A6C34878D82A}">
                    <a16:rowId xmlns:a16="http://schemas.microsoft.com/office/drawing/2014/main" val="2192431792"/>
                  </a:ext>
                </a:extLst>
              </a:tr>
              <a:tr h="370840">
                <a:tc>
                  <a:txBody>
                    <a:bodyPr/>
                    <a:lstStyle/>
                    <a:p>
                      <a:pPr lvl="0">
                        <a:buNone/>
                      </a:pPr>
                      <a:r>
                        <a:rPr lang="en-US" sz="1800">
                          <a:solidFill>
                            <a:srgbClr val="555555"/>
                          </a:solidFill>
                          <a:latin typeface="Georgia"/>
                        </a:rPr>
                        <a:t>Infant</a:t>
                      </a:r>
                    </a:p>
                  </a:txBody>
                  <a:tcPr/>
                </a:tc>
                <a:tc>
                  <a:txBody>
                    <a:bodyPr/>
                    <a:lstStyle/>
                    <a:p>
                      <a:pPr algn="ctr"/>
                      <a:r>
                        <a:rPr lang="en-US" sz="1800" b="1">
                          <a:solidFill>
                            <a:srgbClr val="555555"/>
                          </a:solidFill>
                          <a:latin typeface="Georgia"/>
                        </a:rPr>
                        <a:t>49</a:t>
                      </a:r>
                    </a:p>
                  </a:txBody>
                  <a:tcPr/>
                </a:tc>
                <a:tc>
                  <a:txBody>
                    <a:bodyPr/>
                    <a:lstStyle/>
                    <a:p>
                      <a:pPr algn="ctr"/>
                      <a:r>
                        <a:rPr lang="en-US" sz="1800" b="0">
                          <a:solidFill>
                            <a:srgbClr val="555555"/>
                          </a:solidFill>
                          <a:latin typeface="Georgia"/>
                        </a:rPr>
                        <a:t>16%</a:t>
                      </a:r>
                    </a:p>
                  </a:txBody>
                  <a:tcPr/>
                </a:tc>
                <a:tc>
                  <a:txBody>
                    <a:bodyPr/>
                    <a:lstStyle/>
                    <a:p>
                      <a:pPr algn="ctr"/>
                      <a:r>
                        <a:rPr lang="en-US" sz="1800" b="1">
                          <a:solidFill>
                            <a:srgbClr val="555555"/>
                          </a:solidFill>
                          <a:latin typeface="Georgia"/>
                        </a:rPr>
                        <a:t>104</a:t>
                      </a:r>
                    </a:p>
                  </a:txBody>
                  <a:tcPr/>
                </a:tc>
                <a:tc>
                  <a:txBody>
                    <a:bodyPr/>
                    <a:lstStyle/>
                    <a:p>
                      <a:pPr algn="ctr"/>
                      <a:r>
                        <a:rPr lang="en-US" sz="1800" b="0">
                          <a:solidFill>
                            <a:srgbClr val="555555"/>
                          </a:solidFill>
                          <a:latin typeface="Georgia"/>
                        </a:rPr>
                        <a:t>24%</a:t>
                      </a:r>
                    </a:p>
                  </a:txBody>
                  <a:tcPr/>
                </a:tc>
                <a:tc vMerge="1">
                  <a:txBody>
                    <a:bodyPr/>
                    <a:lstStyle/>
                    <a:p>
                      <a:endParaRPr lang="en-US"/>
                    </a:p>
                  </a:txBody>
                  <a:tcPr/>
                </a:tc>
                <a:tc>
                  <a:txBody>
                    <a:bodyPr/>
                    <a:lstStyle/>
                    <a:p>
                      <a:pPr algn="ctr"/>
                      <a:r>
                        <a:rPr lang="en-US" sz="1800" b="1">
                          <a:solidFill>
                            <a:srgbClr val="555555"/>
                          </a:solidFill>
                          <a:latin typeface="Georgia"/>
                        </a:rPr>
                        <a:t>280</a:t>
                      </a:r>
                    </a:p>
                  </a:txBody>
                  <a:tcPr/>
                </a:tc>
                <a:tc>
                  <a:txBody>
                    <a:bodyPr/>
                    <a:lstStyle/>
                    <a:p>
                      <a:pPr algn="ctr"/>
                      <a:r>
                        <a:rPr lang="en-US" sz="1800" b="0">
                          <a:solidFill>
                            <a:srgbClr val="555555"/>
                          </a:solidFill>
                          <a:latin typeface="Georgia"/>
                        </a:rPr>
                        <a:t>65%</a:t>
                      </a:r>
                    </a:p>
                  </a:txBody>
                  <a:tcPr/>
                </a:tc>
                <a:extLst>
                  <a:ext uri="{0D108BD9-81ED-4DB2-BD59-A6C34878D82A}">
                    <a16:rowId xmlns:a16="http://schemas.microsoft.com/office/drawing/2014/main" val="2962718865"/>
                  </a:ext>
                </a:extLst>
              </a:tr>
              <a:tr h="370840">
                <a:tc>
                  <a:txBody>
                    <a:bodyPr/>
                    <a:lstStyle/>
                    <a:p>
                      <a:pPr lvl="0">
                        <a:buNone/>
                      </a:pPr>
                      <a:r>
                        <a:rPr lang="en-US" sz="1800">
                          <a:solidFill>
                            <a:srgbClr val="555555"/>
                          </a:solidFill>
                          <a:latin typeface="Georgia"/>
                        </a:rPr>
                        <a:t>Toddler </a:t>
                      </a:r>
                    </a:p>
                  </a:txBody>
                  <a:tcPr/>
                </a:tc>
                <a:tc>
                  <a:txBody>
                    <a:bodyPr/>
                    <a:lstStyle/>
                    <a:p>
                      <a:pPr algn="ctr"/>
                      <a:r>
                        <a:rPr lang="en-US" sz="1800" b="1">
                          <a:solidFill>
                            <a:srgbClr val="555555"/>
                          </a:solidFill>
                          <a:latin typeface="Georgia"/>
                        </a:rPr>
                        <a:t>112</a:t>
                      </a:r>
                    </a:p>
                  </a:txBody>
                  <a:tcPr/>
                </a:tc>
                <a:tc>
                  <a:txBody>
                    <a:bodyPr/>
                    <a:lstStyle/>
                    <a:p>
                      <a:pPr lvl="0" algn="ctr">
                        <a:buNone/>
                      </a:pPr>
                      <a:r>
                        <a:rPr lang="en-US" sz="1800" b="0">
                          <a:solidFill>
                            <a:srgbClr val="555555"/>
                          </a:solidFill>
                          <a:latin typeface="Georgia"/>
                        </a:rPr>
                        <a:t>18%</a:t>
                      </a:r>
                    </a:p>
                  </a:txBody>
                  <a:tcPr/>
                </a:tc>
                <a:tc>
                  <a:txBody>
                    <a:bodyPr/>
                    <a:lstStyle/>
                    <a:p>
                      <a:pPr algn="ctr"/>
                      <a:r>
                        <a:rPr lang="en-US" sz="1800" b="1">
                          <a:solidFill>
                            <a:srgbClr val="555555"/>
                          </a:solidFill>
                          <a:latin typeface="Georgia"/>
                        </a:rPr>
                        <a:t>255</a:t>
                      </a:r>
                    </a:p>
                  </a:txBody>
                  <a:tcPr/>
                </a:tc>
                <a:tc>
                  <a:txBody>
                    <a:bodyPr/>
                    <a:lstStyle/>
                    <a:p>
                      <a:pPr lvl="0" algn="ctr">
                        <a:buNone/>
                      </a:pPr>
                      <a:r>
                        <a:rPr lang="en-US" sz="1800" b="0">
                          <a:solidFill>
                            <a:srgbClr val="555555"/>
                          </a:solidFill>
                          <a:latin typeface="Georgia"/>
                        </a:rPr>
                        <a:t>37%</a:t>
                      </a:r>
                    </a:p>
                  </a:txBody>
                  <a:tcPr/>
                </a:tc>
                <a:tc vMerge="1">
                  <a:txBody>
                    <a:bodyPr/>
                    <a:lstStyle/>
                    <a:p>
                      <a:endParaRPr lang="en-US"/>
                    </a:p>
                  </a:txBody>
                  <a:tcPr/>
                </a:tc>
                <a:tc>
                  <a:txBody>
                    <a:bodyPr/>
                    <a:lstStyle/>
                    <a:p>
                      <a:pPr algn="ctr"/>
                      <a:r>
                        <a:rPr lang="en-US" sz="1800" b="1">
                          <a:solidFill>
                            <a:srgbClr val="555555"/>
                          </a:solidFill>
                          <a:latin typeface="Georgia"/>
                        </a:rPr>
                        <a:t>322</a:t>
                      </a:r>
                    </a:p>
                  </a:txBody>
                  <a:tcPr/>
                </a:tc>
                <a:tc>
                  <a:txBody>
                    <a:bodyPr/>
                    <a:lstStyle/>
                    <a:p>
                      <a:pPr lvl="0" algn="ctr">
                        <a:buNone/>
                      </a:pPr>
                      <a:r>
                        <a:rPr lang="en-US" sz="1800" b="0">
                          <a:solidFill>
                            <a:srgbClr val="555555"/>
                          </a:solidFill>
                          <a:latin typeface="Georgia"/>
                        </a:rPr>
                        <a:t>47%</a:t>
                      </a:r>
                    </a:p>
                  </a:txBody>
                  <a:tcPr/>
                </a:tc>
                <a:extLst>
                  <a:ext uri="{0D108BD9-81ED-4DB2-BD59-A6C34878D82A}">
                    <a16:rowId xmlns:a16="http://schemas.microsoft.com/office/drawing/2014/main" val="1253690247"/>
                  </a:ext>
                </a:extLst>
              </a:tr>
              <a:tr h="370840">
                <a:tc>
                  <a:txBody>
                    <a:bodyPr/>
                    <a:lstStyle/>
                    <a:p>
                      <a:pPr lvl="0">
                        <a:buNone/>
                      </a:pPr>
                      <a:r>
                        <a:rPr lang="en-US" sz="1800">
                          <a:solidFill>
                            <a:srgbClr val="555555"/>
                          </a:solidFill>
                          <a:latin typeface="Georgia"/>
                        </a:rPr>
                        <a:t>Pre-K</a:t>
                      </a:r>
                    </a:p>
                  </a:txBody>
                  <a:tcPr/>
                </a:tc>
                <a:tc>
                  <a:txBody>
                    <a:bodyPr/>
                    <a:lstStyle/>
                    <a:p>
                      <a:pPr algn="ctr"/>
                      <a:r>
                        <a:rPr lang="en-US" sz="1800" b="1">
                          <a:solidFill>
                            <a:srgbClr val="555555"/>
                          </a:solidFill>
                          <a:latin typeface="Georgia"/>
                        </a:rPr>
                        <a:t>277</a:t>
                      </a:r>
                    </a:p>
                  </a:txBody>
                  <a:tcPr/>
                </a:tc>
                <a:tc>
                  <a:txBody>
                    <a:bodyPr/>
                    <a:lstStyle/>
                    <a:p>
                      <a:pPr lvl="0" algn="ctr">
                        <a:buNone/>
                      </a:pPr>
                      <a:r>
                        <a:rPr lang="en-US" sz="1800" b="0">
                          <a:solidFill>
                            <a:srgbClr val="555555"/>
                          </a:solidFill>
                          <a:latin typeface="Georgia"/>
                        </a:rPr>
                        <a:t>16%</a:t>
                      </a:r>
                    </a:p>
                  </a:txBody>
                  <a:tcPr/>
                </a:tc>
                <a:tc>
                  <a:txBody>
                    <a:bodyPr/>
                    <a:lstStyle/>
                    <a:p>
                      <a:pPr algn="ctr"/>
                      <a:r>
                        <a:rPr lang="en-US" sz="1800" b="1">
                          <a:solidFill>
                            <a:srgbClr val="555555"/>
                          </a:solidFill>
                          <a:latin typeface="Georgia"/>
                        </a:rPr>
                        <a:t>635</a:t>
                      </a:r>
                    </a:p>
                  </a:txBody>
                  <a:tcPr/>
                </a:tc>
                <a:tc>
                  <a:txBody>
                    <a:bodyPr/>
                    <a:lstStyle/>
                    <a:p>
                      <a:pPr lvl="0" algn="ctr">
                        <a:buNone/>
                      </a:pPr>
                      <a:r>
                        <a:rPr lang="en-US" sz="1800" b="0">
                          <a:solidFill>
                            <a:srgbClr val="555555"/>
                          </a:solidFill>
                          <a:latin typeface="Georgia"/>
                        </a:rPr>
                        <a:t>41%</a:t>
                      </a:r>
                    </a:p>
                  </a:txBody>
                  <a:tcPr/>
                </a:tc>
                <a:tc vMerge="1">
                  <a:txBody>
                    <a:bodyPr/>
                    <a:lstStyle/>
                    <a:p>
                      <a:endParaRPr lang="en-US"/>
                    </a:p>
                  </a:txBody>
                  <a:tcPr/>
                </a:tc>
                <a:tc>
                  <a:txBody>
                    <a:bodyPr/>
                    <a:lstStyle/>
                    <a:p>
                      <a:pPr algn="ctr"/>
                      <a:r>
                        <a:rPr lang="en-US" sz="1800" b="1">
                          <a:solidFill>
                            <a:srgbClr val="555555"/>
                          </a:solidFill>
                          <a:latin typeface="Georgia"/>
                        </a:rPr>
                        <a:t>634</a:t>
                      </a:r>
                    </a:p>
                  </a:txBody>
                  <a:tcPr/>
                </a:tc>
                <a:tc>
                  <a:txBody>
                    <a:bodyPr/>
                    <a:lstStyle/>
                    <a:p>
                      <a:pPr lvl="0" algn="ctr">
                        <a:buNone/>
                      </a:pPr>
                      <a:r>
                        <a:rPr lang="en-US" sz="1800" b="0">
                          <a:solidFill>
                            <a:srgbClr val="555555"/>
                          </a:solidFill>
                          <a:latin typeface="Georgia"/>
                        </a:rPr>
                        <a:t>41%</a:t>
                      </a:r>
                    </a:p>
                  </a:txBody>
                  <a:tcPr/>
                </a:tc>
                <a:extLst>
                  <a:ext uri="{0D108BD9-81ED-4DB2-BD59-A6C34878D82A}">
                    <a16:rowId xmlns:a16="http://schemas.microsoft.com/office/drawing/2014/main" val="226227827"/>
                  </a:ext>
                </a:extLst>
              </a:tr>
              <a:tr h="370840">
                <a:tc>
                  <a:txBody>
                    <a:bodyPr/>
                    <a:lstStyle/>
                    <a:p>
                      <a:pPr lvl="0">
                        <a:buNone/>
                      </a:pPr>
                      <a:r>
                        <a:rPr lang="en-US" sz="1800" b="1">
                          <a:solidFill>
                            <a:srgbClr val="555555"/>
                          </a:solidFill>
                          <a:latin typeface="Georgia"/>
                        </a:rPr>
                        <a:t>All Age-Levels Combined</a:t>
                      </a:r>
                    </a:p>
                  </a:txBody>
                  <a:tcPr/>
                </a:tc>
                <a:tc>
                  <a:txBody>
                    <a:bodyPr/>
                    <a:lstStyle/>
                    <a:p>
                      <a:pPr algn="ctr"/>
                      <a:r>
                        <a:rPr lang="en-US" sz="1800" b="1">
                          <a:solidFill>
                            <a:srgbClr val="555555"/>
                          </a:solidFill>
                          <a:latin typeface="Georgia"/>
                        </a:rPr>
                        <a:t>438</a:t>
                      </a:r>
                    </a:p>
                  </a:txBody>
                  <a:tcPr/>
                </a:tc>
                <a:tc>
                  <a:txBody>
                    <a:bodyPr/>
                    <a:lstStyle/>
                    <a:p>
                      <a:pPr lvl="0" algn="ctr">
                        <a:buNone/>
                      </a:pPr>
                      <a:r>
                        <a:rPr lang="en-US" sz="1800" b="0">
                          <a:solidFill>
                            <a:srgbClr val="555555"/>
                          </a:solidFill>
                          <a:latin typeface="Georgia"/>
                        </a:rPr>
                        <a:t>16%</a:t>
                      </a:r>
                    </a:p>
                  </a:txBody>
                  <a:tcPr/>
                </a:tc>
                <a:tc>
                  <a:txBody>
                    <a:bodyPr/>
                    <a:lstStyle/>
                    <a:p>
                      <a:pPr algn="ctr"/>
                      <a:r>
                        <a:rPr lang="en-US" sz="1800" b="1">
                          <a:solidFill>
                            <a:srgbClr val="555555"/>
                          </a:solidFill>
                          <a:latin typeface="Georgia"/>
                        </a:rPr>
                        <a:t>994</a:t>
                      </a:r>
                    </a:p>
                  </a:txBody>
                  <a:tcPr/>
                </a:tc>
                <a:tc>
                  <a:txBody>
                    <a:bodyPr/>
                    <a:lstStyle/>
                    <a:p>
                      <a:pPr lvl="0" algn="ctr">
                        <a:buNone/>
                      </a:pPr>
                      <a:r>
                        <a:rPr lang="en-US" sz="1800" b="0">
                          <a:solidFill>
                            <a:srgbClr val="555555"/>
                          </a:solidFill>
                          <a:latin typeface="Georgia"/>
                        </a:rPr>
                        <a:t>37%</a:t>
                      </a:r>
                    </a:p>
                  </a:txBody>
                  <a:tcPr/>
                </a:tc>
                <a:tc vMerge="1">
                  <a:txBody>
                    <a:bodyPr/>
                    <a:lstStyle/>
                    <a:p>
                      <a:endParaRPr lang="en-US"/>
                    </a:p>
                  </a:txBody>
                  <a:tcPr/>
                </a:tc>
                <a:tc>
                  <a:txBody>
                    <a:bodyPr/>
                    <a:lstStyle/>
                    <a:p>
                      <a:pPr algn="ctr"/>
                      <a:r>
                        <a:rPr lang="en-US" sz="1800" b="1">
                          <a:solidFill>
                            <a:srgbClr val="555555"/>
                          </a:solidFill>
                          <a:latin typeface="Georgia"/>
                        </a:rPr>
                        <a:t>1,236</a:t>
                      </a:r>
                    </a:p>
                  </a:txBody>
                  <a:tcPr/>
                </a:tc>
                <a:tc>
                  <a:txBody>
                    <a:bodyPr/>
                    <a:lstStyle/>
                    <a:p>
                      <a:pPr lvl="0" algn="ctr">
                        <a:buNone/>
                      </a:pPr>
                      <a:r>
                        <a:rPr lang="en-US" sz="1800" b="0">
                          <a:solidFill>
                            <a:srgbClr val="555555"/>
                          </a:solidFill>
                          <a:latin typeface="Georgia"/>
                        </a:rPr>
                        <a:t>46%</a:t>
                      </a:r>
                    </a:p>
                  </a:txBody>
                  <a:tcPr/>
                </a:tc>
                <a:extLst>
                  <a:ext uri="{0D108BD9-81ED-4DB2-BD59-A6C34878D82A}">
                    <a16:rowId xmlns:a16="http://schemas.microsoft.com/office/drawing/2014/main" val="2924654507"/>
                  </a:ext>
                </a:extLst>
              </a:tr>
            </a:tbl>
          </a:graphicData>
        </a:graphic>
      </p:graphicFrame>
      <p:sp>
        <p:nvSpPr>
          <p:cNvPr id="6" name="TextBox 5">
            <a:extLst>
              <a:ext uri="{FF2B5EF4-FFF2-40B4-BE49-F238E27FC236}">
                <a16:creationId xmlns:a16="http://schemas.microsoft.com/office/drawing/2014/main" id="{BEE753EB-B4E5-B63C-8E32-721241C0E434}"/>
              </a:ext>
            </a:extLst>
          </p:cNvPr>
          <p:cNvSpPr txBox="1"/>
          <p:nvPr/>
        </p:nvSpPr>
        <p:spPr>
          <a:xfrm>
            <a:off x="9900921" y="6202792"/>
            <a:ext cx="2067560" cy="281722"/>
          </a:xfrm>
          <a:prstGeom prst="rect">
            <a:avLst/>
          </a:prstGeom>
          <a:noFill/>
        </p:spPr>
        <p:txBody>
          <a:bodyPr wrap="square" rtlCol="0">
            <a:spAutoFit/>
          </a:bodyPr>
          <a:lstStyle/>
          <a:p>
            <a:r>
              <a:rPr lang="en-US" sz="1200" i="1">
                <a:solidFill>
                  <a:srgbClr val="555555"/>
                </a:solidFill>
                <a:latin typeface="Georgia" panose="02040502050405020303" pitchFamily="18" charset="0"/>
              </a:rPr>
              <a:t>As of December 22, 2023</a:t>
            </a:r>
          </a:p>
        </p:txBody>
      </p:sp>
      <p:sp>
        <p:nvSpPr>
          <p:cNvPr id="7" name="Slide Number Placeholder 6">
            <a:extLst>
              <a:ext uri="{FF2B5EF4-FFF2-40B4-BE49-F238E27FC236}">
                <a16:creationId xmlns:a16="http://schemas.microsoft.com/office/drawing/2014/main" id="{C8BBD03A-22AB-7198-376C-8E3344B09BF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Tree>
    <p:extLst>
      <p:ext uri="{BB962C8B-B14F-4D97-AF65-F5344CB8AC3E}">
        <p14:creationId xmlns:p14="http://schemas.microsoft.com/office/powerpoint/2010/main" val="3577428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75646-8279-A2DE-F4F2-4827DA8D32CD}"/>
              </a:ext>
            </a:extLst>
          </p:cNvPr>
          <p:cNvSpPr>
            <a:spLocks noGrp="1"/>
          </p:cNvSpPr>
          <p:nvPr>
            <p:ph type="title"/>
          </p:nvPr>
        </p:nvSpPr>
        <p:spPr/>
        <p:txBody>
          <a:bodyPr>
            <a:normAutofit/>
          </a:bodyPr>
          <a:lstStyle/>
          <a:p>
            <a:r>
              <a:rPr lang="en-US" sz="4000"/>
              <a:t>Analysis: Order of Observations</a:t>
            </a:r>
          </a:p>
        </p:txBody>
      </p:sp>
      <p:sp>
        <p:nvSpPr>
          <p:cNvPr id="3" name="Text Placeholder 2">
            <a:extLst>
              <a:ext uri="{FF2B5EF4-FFF2-40B4-BE49-F238E27FC236}">
                <a16:creationId xmlns:a16="http://schemas.microsoft.com/office/drawing/2014/main" id="{DF2D1386-CC51-3E11-CEE3-23930B5E1C83}"/>
              </a:ext>
            </a:extLst>
          </p:cNvPr>
          <p:cNvSpPr>
            <a:spLocks noGrp="1"/>
          </p:cNvSpPr>
          <p:nvPr>
            <p:ph type="body" idx="1"/>
          </p:nvPr>
        </p:nvSpPr>
        <p:spPr>
          <a:xfrm>
            <a:off x="835305" y="1532051"/>
            <a:ext cx="10762956" cy="864712"/>
          </a:xfrm>
        </p:spPr>
        <p:txBody>
          <a:bodyPr>
            <a:normAutofit/>
          </a:bodyPr>
          <a:lstStyle/>
          <a:p>
            <a:pPr marL="114300" indent="0">
              <a:lnSpc>
                <a:spcPct val="100000"/>
              </a:lnSpc>
              <a:spcBef>
                <a:spcPts val="0"/>
              </a:spcBef>
              <a:buNone/>
            </a:pPr>
            <a:r>
              <a:rPr lang="en-US" sz="2000" b="1">
                <a:solidFill>
                  <a:schemeClr val="accent3"/>
                </a:solidFill>
              </a:rPr>
              <a:t>The rate of score replacement in the fall did not appear to be impacted by which observation happened first</a:t>
            </a:r>
            <a:r>
              <a:rPr lang="en-US" sz="2000">
                <a:solidFill>
                  <a:schemeClr val="accent3"/>
                </a:solidFill>
              </a:rPr>
              <a:t>. </a:t>
            </a:r>
            <a:endParaRPr lang="en-US">
              <a:solidFill>
                <a:schemeClr val="accent3"/>
              </a:solidFill>
            </a:endParaRPr>
          </a:p>
          <a:p>
            <a:pPr marL="114300" indent="0">
              <a:buNone/>
            </a:pPr>
            <a:endParaRPr lang="en-US" sz="2500"/>
          </a:p>
          <a:p>
            <a:pPr marL="114300" indent="0">
              <a:buNone/>
            </a:pPr>
            <a:endParaRPr lang="en-US" sz="2500"/>
          </a:p>
          <a:p>
            <a:pPr marL="114300" indent="0">
              <a:buNone/>
            </a:pPr>
            <a:endParaRPr lang="en-US" sz="2500"/>
          </a:p>
          <a:p>
            <a:pPr marL="114300" indent="0">
              <a:buNone/>
            </a:pPr>
            <a:endParaRPr lang="en-US" sz="2500"/>
          </a:p>
          <a:p>
            <a:pPr marL="114300" indent="0">
              <a:buNone/>
            </a:pPr>
            <a:endParaRPr lang="en-US" sz="2500"/>
          </a:p>
          <a:p>
            <a:pPr marL="114300" indent="0">
              <a:buNone/>
            </a:pPr>
            <a:endParaRPr lang="en-US" sz="2500"/>
          </a:p>
          <a:p>
            <a:pPr marL="114300" indent="0">
              <a:buNone/>
            </a:pPr>
            <a:endParaRPr lang="en-US" sz="2500"/>
          </a:p>
          <a:p>
            <a:pPr marL="114300" indent="0">
              <a:buNone/>
            </a:pPr>
            <a:endParaRPr lang="en-US" sz="1600" i="1"/>
          </a:p>
        </p:txBody>
      </p:sp>
      <p:graphicFrame>
        <p:nvGraphicFramePr>
          <p:cNvPr id="4" name="Table 3">
            <a:extLst>
              <a:ext uri="{FF2B5EF4-FFF2-40B4-BE49-F238E27FC236}">
                <a16:creationId xmlns:a16="http://schemas.microsoft.com/office/drawing/2014/main" id="{18DC2C9B-F928-E817-0C6A-40A205759293}"/>
              </a:ext>
            </a:extLst>
          </p:cNvPr>
          <p:cNvGraphicFramePr>
            <a:graphicFrameLocks noGrp="1"/>
          </p:cNvGraphicFramePr>
          <p:nvPr>
            <p:extLst>
              <p:ext uri="{D42A27DB-BD31-4B8C-83A1-F6EECF244321}">
                <p14:modId xmlns:p14="http://schemas.microsoft.com/office/powerpoint/2010/main" val="4063659841"/>
              </p:ext>
            </p:extLst>
          </p:nvPr>
        </p:nvGraphicFramePr>
        <p:xfrm>
          <a:off x="1021291" y="2454061"/>
          <a:ext cx="10036069" cy="2661920"/>
        </p:xfrm>
        <a:graphic>
          <a:graphicData uri="http://schemas.openxmlformats.org/drawingml/2006/table">
            <a:tbl>
              <a:tblPr firstRow="1" bandRow="1"/>
              <a:tblGrid>
                <a:gridCol w="3499485">
                  <a:extLst>
                    <a:ext uri="{9D8B030D-6E8A-4147-A177-3AD203B41FA5}">
                      <a16:colId xmlns:a16="http://schemas.microsoft.com/office/drawing/2014/main" val="2755993399"/>
                    </a:ext>
                  </a:extLst>
                </a:gridCol>
                <a:gridCol w="3191228">
                  <a:extLst>
                    <a:ext uri="{9D8B030D-6E8A-4147-A177-3AD203B41FA5}">
                      <a16:colId xmlns:a16="http://schemas.microsoft.com/office/drawing/2014/main" val="1967549866"/>
                    </a:ext>
                  </a:extLst>
                </a:gridCol>
                <a:gridCol w="3345356">
                  <a:extLst>
                    <a:ext uri="{9D8B030D-6E8A-4147-A177-3AD203B41FA5}">
                      <a16:colId xmlns:a16="http://schemas.microsoft.com/office/drawing/2014/main" val="1181167663"/>
                    </a:ext>
                  </a:extLst>
                </a:gridCol>
              </a:tblGrid>
              <a:tr h="370840">
                <a:tc>
                  <a:txBody>
                    <a:bodyPr/>
                    <a:lstStyle/>
                    <a:p>
                      <a:pPr algn="ctr"/>
                      <a:r>
                        <a:rPr lang="en-US" sz="1800" b="1">
                          <a:solidFill>
                            <a:schemeClr val="tx2"/>
                          </a:solidFill>
                          <a:latin typeface="Georgia" panose="02040502050405020303" pitchFamily="18" charset="0"/>
                        </a:rPr>
                        <a:t>Order of Observations</a:t>
                      </a:r>
                    </a:p>
                    <a:p>
                      <a:pPr algn="ctr"/>
                      <a:r>
                        <a:rPr lang="en-US" sz="1800" b="1">
                          <a:solidFill>
                            <a:schemeClr val="tx2"/>
                          </a:solidFill>
                          <a:latin typeface="Georgia" panose="02040502050405020303" pitchFamily="18" charset="0"/>
                        </a:rPr>
                        <a:t>Fall 2023</a:t>
                      </a:r>
                    </a:p>
                  </a:txBody>
                  <a:tcPr>
                    <a:solidFill>
                      <a:schemeClr val="tx1"/>
                    </a:solidFill>
                  </a:tcPr>
                </a:tc>
                <a:tc>
                  <a:txBody>
                    <a:bodyPr/>
                    <a:lstStyle/>
                    <a:p>
                      <a:pPr algn="ctr"/>
                      <a:r>
                        <a:rPr lang="en-US" sz="1800" b="1">
                          <a:solidFill>
                            <a:schemeClr val="tx2"/>
                          </a:solidFill>
                          <a:latin typeface="Georgia" panose="02040502050405020303" pitchFamily="18" charset="0"/>
                        </a:rPr>
                        <a:t>Classrooms with Score Replacement</a:t>
                      </a:r>
                    </a:p>
                  </a:txBody>
                  <a:tcPr>
                    <a:solidFill>
                      <a:schemeClr val="tx1"/>
                    </a:solidFill>
                  </a:tcPr>
                </a:tc>
                <a:tc>
                  <a:txBody>
                    <a:bodyPr/>
                    <a:lstStyle/>
                    <a:p>
                      <a:pPr algn="ctr"/>
                      <a:r>
                        <a:rPr lang="en-US" sz="1800" b="1">
                          <a:solidFill>
                            <a:schemeClr val="tx2"/>
                          </a:solidFill>
                          <a:latin typeface="Georgia" panose="02040502050405020303" pitchFamily="18" charset="0"/>
                        </a:rPr>
                        <a:t>Classrooms without Score Replacement</a:t>
                      </a:r>
                    </a:p>
                  </a:txBody>
                  <a:tcPr>
                    <a:solidFill>
                      <a:schemeClr val="tx1"/>
                    </a:solidFill>
                  </a:tcPr>
                </a:tc>
                <a:extLst>
                  <a:ext uri="{0D108BD9-81ED-4DB2-BD59-A6C34878D82A}">
                    <a16:rowId xmlns:a16="http://schemas.microsoft.com/office/drawing/2014/main" val="2888638586"/>
                  </a:ext>
                </a:extLst>
              </a:tr>
              <a:tr h="370840">
                <a:tc>
                  <a:txBody>
                    <a:bodyPr/>
                    <a:lstStyle/>
                    <a:p>
                      <a:r>
                        <a:rPr lang="en-US" sz="1800">
                          <a:solidFill>
                            <a:srgbClr val="555555"/>
                          </a:solidFill>
                          <a:latin typeface="Georgia" panose="02040502050405020303" pitchFamily="18" charset="0"/>
                        </a:rPr>
                        <a:t>Local Observation was first*</a:t>
                      </a:r>
                    </a:p>
                  </a:txBody>
                  <a:tcPr/>
                </a:tc>
                <a:tc>
                  <a:txBody>
                    <a:bodyPr/>
                    <a:lstStyle/>
                    <a:p>
                      <a:pPr algn="ctr"/>
                      <a:r>
                        <a:rPr lang="en-US" sz="1800">
                          <a:solidFill>
                            <a:srgbClr val="555555"/>
                          </a:solidFill>
                          <a:latin typeface="Georgia" panose="02040502050405020303" pitchFamily="18" charset="0"/>
                        </a:rPr>
                        <a:t>935   </a:t>
                      </a:r>
                    </a:p>
                  </a:txBody>
                  <a:tcPr/>
                </a:tc>
                <a:tc>
                  <a:txBody>
                    <a:bodyPr/>
                    <a:lstStyle/>
                    <a:p>
                      <a:pPr algn="ctr"/>
                      <a:r>
                        <a:rPr lang="en-US" sz="1800">
                          <a:solidFill>
                            <a:srgbClr val="555555"/>
                          </a:solidFill>
                          <a:latin typeface="Georgia" panose="02040502050405020303" pitchFamily="18" charset="0"/>
                        </a:rPr>
                        <a:t>788  </a:t>
                      </a:r>
                    </a:p>
                  </a:txBody>
                  <a:tcPr/>
                </a:tc>
                <a:extLst>
                  <a:ext uri="{0D108BD9-81ED-4DB2-BD59-A6C34878D82A}">
                    <a16:rowId xmlns:a16="http://schemas.microsoft.com/office/drawing/2014/main" val="1256071567"/>
                  </a:ext>
                </a:extLst>
              </a:tr>
              <a:tr h="370840">
                <a:tc>
                  <a:txBody>
                    <a:bodyPr/>
                    <a:lstStyle/>
                    <a:p>
                      <a:r>
                        <a:rPr lang="en-US" sz="1800">
                          <a:solidFill>
                            <a:srgbClr val="555555"/>
                          </a:solidFill>
                          <a:latin typeface="Georgia" panose="02040502050405020303" pitchFamily="18" charset="0"/>
                        </a:rPr>
                        <a:t>External Observation was first</a:t>
                      </a:r>
                    </a:p>
                  </a:txBody>
                  <a:tcPr/>
                </a:tc>
                <a:tc>
                  <a:txBody>
                    <a:bodyPr/>
                    <a:lstStyle/>
                    <a:p>
                      <a:pPr algn="ctr"/>
                      <a:r>
                        <a:rPr lang="en-US" sz="1800">
                          <a:solidFill>
                            <a:srgbClr val="555555"/>
                          </a:solidFill>
                          <a:latin typeface="Georgia" panose="02040502050405020303" pitchFamily="18" charset="0"/>
                        </a:rPr>
                        <a:t>489 </a:t>
                      </a:r>
                    </a:p>
                  </a:txBody>
                  <a:tcPr/>
                </a:tc>
                <a:tc>
                  <a:txBody>
                    <a:bodyPr/>
                    <a:lstStyle/>
                    <a:p>
                      <a:pPr algn="ctr"/>
                      <a:r>
                        <a:rPr lang="en-US" sz="1800">
                          <a:solidFill>
                            <a:srgbClr val="555555"/>
                          </a:solidFill>
                          <a:latin typeface="Georgia" panose="02040502050405020303" pitchFamily="18" charset="0"/>
                        </a:rPr>
                        <a:t>444 </a:t>
                      </a:r>
                    </a:p>
                  </a:txBody>
                  <a:tcPr/>
                </a:tc>
                <a:extLst>
                  <a:ext uri="{0D108BD9-81ED-4DB2-BD59-A6C34878D82A}">
                    <a16:rowId xmlns:a16="http://schemas.microsoft.com/office/drawing/2014/main" val="1149685082"/>
                  </a:ext>
                </a:extLst>
              </a:tr>
              <a:tr h="370839">
                <a:tc>
                  <a:txBody>
                    <a:bodyPr/>
                    <a:lstStyle/>
                    <a:p>
                      <a:pPr lvl="0">
                        <a:buNone/>
                      </a:pPr>
                      <a:r>
                        <a:rPr lang="en-US" sz="1800">
                          <a:solidFill>
                            <a:srgbClr val="555555"/>
                          </a:solidFill>
                          <a:latin typeface="Georgia" panose="02040502050405020303" pitchFamily="18" charset="0"/>
                        </a:rPr>
                        <a:t>Observations occurred on the same day</a:t>
                      </a:r>
                    </a:p>
                  </a:txBody>
                  <a:tcPr/>
                </a:tc>
                <a:tc>
                  <a:txBody>
                    <a:bodyPr/>
                    <a:lstStyle/>
                    <a:p>
                      <a:pPr lvl="0" algn="ctr">
                        <a:buNone/>
                      </a:pPr>
                      <a:r>
                        <a:rPr lang="en-US" sz="1800">
                          <a:solidFill>
                            <a:srgbClr val="555555"/>
                          </a:solidFill>
                          <a:latin typeface="Georgia" panose="02040502050405020303" pitchFamily="18" charset="0"/>
                        </a:rPr>
                        <a:t>8 </a:t>
                      </a:r>
                    </a:p>
                  </a:txBody>
                  <a:tcPr/>
                </a:tc>
                <a:tc>
                  <a:txBody>
                    <a:bodyPr/>
                    <a:lstStyle/>
                    <a:p>
                      <a:pPr lvl="0" algn="ctr">
                        <a:buNone/>
                      </a:pPr>
                      <a:r>
                        <a:rPr lang="en-US" sz="1800">
                          <a:solidFill>
                            <a:srgbClr val="555555"/>
                          </a:solidFill>
                          <a:latin typeface="Georgia" panose="02040502050405020303" pitchFamily="18" charset="0"/>
                        </a:rPr>
                        <a:t>4 </a:t>
                      </a:r>
                    </a:p>
                  </a:txBody>
                  <a:tcPr/>
                </a:tc>
                <a:extLst>
                  <a:ext uri="{0D108BD9-81ED-4DB2-BD59-A6C34878D82A}">
                    <a16:rowId xmlns:a16="http://schemas.microsoft.com/office/drawing/2014/main" val="3619029565"/>
                  </a:ext>
                </a:extLst>
              </a:tr>
              <a:tr h="370838">
                <a:tc>
                  <a:txBody>
                    <a:bodyPr/>
                    <a:lstStyle/>
                    <a:p>
                      <a:pPr lvl="0">
                        <a:buNone/>
                      </a:pPr>
                      <a:r>
                        <a:rPr lang="en-US" sz="1800" b="1">
                          <a:solidFill>
                            <a:srgbClr val="555555"/>
                          </a:solidFill>
                          <a:latin typeface="Georgia" panose="02040502050405020303" pitchFamily="18" charset="0"/>
                        </a:rPr>
                        <a:t>Total Paired Observations</a:t>
                      </a:r>
                    </a:p>
                    <a:p>
                      <a:pPr lvl="0">
                        <a:buNone/>
                      </a:pPr>
                      <a:r>
                        <a:rPr lang="en-US" sz="1800" b="1">
                          <a:solidFill>
                            <a:srgbClr val="555555"/>
                          </a:solidFill>
                          <a:latin typeface="Georgia" panose="02040502050405020303" pitchFamily="18" charset="0"/>
                        </a:rPr>
                        <a:t>(n=2,688)</a:t>
                      </a:r>
                    </a:p>
                  </a:txBody>
                  <a:tcPr/>
                </a:tc>
                <a:tc>
                  <a:txBody>
                    <a:bodyPr/>
                    <a:lstStyle/>
                    <a:p>
                      <a:pPr lvl="0" algn="ctr">
                        <a:buNone/>
                      </a:pPr>
                      <a:r>
                        <a:rPr lang="en-US" sz="1800" b="1">
                          <a:solidFill>
                            <a:srgbClr val="555555"/>
                          </a:solidFill>
                          <a:latin typeface="Georgia" panose="02040502050405020303" pitchFamily="18" charset="0"/>
                        </a:rPr>
                        <a:t>1,432</a:t>
                      </a:r>
                    </a:p>
                  </a:txBody>
                  <a:tcPr/>
                </a:tc>
                <a:tc>
                  <a:txBody>
                    <a:bodyPr/>
                    <a:lstStyle/>
                    <a:p>
                      <a:pPr lvl="0" algn="ctr">
                        <a:buNone/>
                      </a:pPr>
                      <a:r>
                        <a:rPr lang="en-US" sz="1800" b="1">
                          <a:solidFill>
                            <a:srgbClr val="555555"/>
                          </a:solidFill>
                          <a:latin typeface="Georgia" panose="02040502050405020303" pitchFamily="18" charset="0"/>
                        </a:rPr>
                        <a:t>1,236</a:t>
                      </a:r>
                    </a:p>
                  </a:txBody>
                  <a:tcPr/>
                </a:tc>
                <a:extLst>
                  <a:ext uri="{0D108BD9-81ED-4DB2-BD59-A6C34878D82A}">
                    <a16:rowId xmlns:a16="http://schemas.microsoft.com/office/drawing/2014/main" val="2814583147"/>
                  </a:ext>
                </a:extLst>
              </a:tr>
            </a:tbl>
          </a:graphicData>
        </a:graphic>
      </p:graphicFrame>
      <p:sp>
        <p:nvSpPr>
          <p:cNvPr id="5" name="TextBox 4">
            <a:extLst>
              <a:ext uri="{FF2B5EF4-FFF2-40B4-BE49-F238E27FC236}">
                <a16:creationId xmlns:a16="http://schemas.microsoft.com/office/drawing/2014/main" id="{664A131D-AF90-E397-A7E3-933EC9AB310F}"/>
              </a:ext>
            </a:extLst>
          </p:cNvPr>
          <p:cNvSpPr txBox="1"/>
          <p:nvPr/>
        </p:nvSpPr>
        <p:spPr>
          <a:xfrm>
            <a:off x="1021291" y="5173279"/>
            <a:ext cx="10036069"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i="1">
                <a:solidFill>
                  <a:srgbClr val="555555"/>
                </a:solidFill>
                <a:latin typeface="Georgia"/>
              </a:rPr>
              <a:t>*Note - In the fall, local observations occurred first 65% of the time. This is likely due to the fact that external observations did not begin until October.   </a:t>
            </a:r>
            <a:endParaRPr lang="en-US" sz="1300">
              <a:solidFill>
                <a:srgbClr val="555555"/>
              </a:solidFill>
              <a:latin typeface="Georgia"/>
            </a:endParaRPr>
          </a:p>
        </p:txBody>
      </p:sp>
      <p:sp>
        <p:nvSpPr>
          <p:cNvPr id="6" name="TextBox 5">
            <a:extLst>
              <a:ext uri="{FF2B5EF4-FFF2-40B4-BE49-F238E27FC236}">
                <a16:creationId xmlns:a16="http://schemas.microsoft.com/office/drawing/2014/main" id="{6CBB00B4-7D69-FC91-CF3D-E973C5827A3C}"/>
              </a:ext>
            </a:extLst>
          </p:cNvPr>
          <p:cNvSpPr txBox="1"/>
          <p:nvPr/>
        </p:nvSpPr>
        <p:spPr>
          <a:xfrm>
            <a:off x="9194185" y="5595537"/>
            <a:ext cx="2911244" cy="276999"/>
          </a:xfrm>
          <a:prstGeom prst="rect">
            <a:avLst/>
          </a:prstGeom>
          <a:noFill/>
        </p:spPr>
        <p:txBody>
          <a:bodyPr wrap="square" rtlCol="0">
            <a:spAutoFit/>
          </a:bodyPr>
          <a:lstStyle/>
          <a:p>
            <a:r>
              <a:rPr lang="en-US" sz="1200" i="1">
                <a:solidFill>
                  <a:srgbClr val="555555"/>
                </a:solidFill>
                <a:latin typeface="Georgia" panose="02040502050405020303" pitchFamily="18" charset="0"/>
              </a:rPr>
              <a:t>As of December 22, 2023</a:t>
            </a:r>
          </a:p>
        </p:txBody>
      </p:sp>
      <p:sp>
        <p:nvSpPr>
          <p:cNvPr id="8" name="Slide Number Placeholder 7">
            <a:extLst>
              <a:ext uri="{FF2B5EF4-FFF2-40B4-BE49-F238E27FC236}">
                <a16:creationId xmlns:a16="http://schemas.microsoft.com/office/drawing/2014/main" id="{5E748054-F373-CE5D-79D3-7DB1109779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Tree>
    <p:extLst>
      <p:ext uri="{BB962C8B-B14F-4D97-AF65-F5344CB8AC3E}">
        <p14:creationId xmlns:p14="http://schemas.microsoft.com/office/powerpoint/2010/main" val="3337735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1220CD-A654-D4E5-3AC6-A08F95D4D0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476677-9625-0753-5576-0908DCA842A8}"/>
              </a:ext>
            </a:extLst>
          </p:cNvPr>
          <p:cNvSpPr>
            <a:spLocks noGrp="1"/>
          </p:cNvSpPr>
          <p:nvPr>
            <p:ph type="title"/>
          </p:nvPr>
        </p:nvSpPr>
        <p:spPr/>
        <p:txBody>
          <a:bodyPr>
            <a:noAutofit/>
          </a:bodyPr>
          <a:lstStyle/>
          <a:p>
            <a:r>
              <a:rPr lang="en-US" sz="4000"/>
              <a:t>Analysis: Time Between Observations </a:t>
            </a:r>
          </a:p>
        </p:txBody>
      </p:sp>
      <p:sp>
        <p:nvSpPr>
          <p:cNvPr id="3" name="Text Placeholder 2">
            <a:extLst>
              <a:ext uri="{FF2B5EF4-FFF2-40B4-BE49-F238E27FC236}">
                <a16:creationId xmlns:a16="http://schemas.microsoft.com/office/drawing/2014/main" id="{EE907C35-FC78-9D12-5485-2B73D7879A7A}"/>
              </a:ext>
            </a:extLst>
          </p:cNvPr>
          <p:cNvSpPr>
            <a:spLocks noGrp="1"/>
          </p:cNvSpPr>
          <p:nvPr>
            <p:ph type="body" idx="1"/>
          </p:nvPr>
        </p:nvSpPr>
        <p:spPr>
          <a:xfrm>
            <a:off x="433137" y="1516803"/>
            <a:ext cx="11473113" cy="4718033"/>
          </a:xfrm>
        </p:spPr>
        <p:txBody>
          <a:bodyPr>
            <a:noAutofit/>
          </a:bodyPr>
          <a:lstStyle/>
          <a:p>
            <a:pPr marL="114300" indent="0">
              <a:lnSpc>
                <a:spcPct val="100000"/>
              </a:lnSpc>
              <a:spcBef>
                <a:spcPts val="0"/>
              </a:spcBef>
              <a:buNone/>
            </a:pPr>
            <a:r>
              <a:rPr lang="en-US" sz="2000" b="1"/>
              <a:t>Length of time between the local and external observations in Fall 2023 did </a:t>
            </a:r>
            <a:r>
              <a:rPr lang="en-US" sz="2000" b="1" u="sng"/>
              <a:t>not</a:t>
            </a:r>
            <a:r>
              <a:rPr lang="en-US" sz="2000" b="1"/>
              <a:t> appear to have an impact on the rate of score replacement.</a:t>
            </a:r>
          </a:p>
          <a:p>
            <a:pPr>
              <a:lnSpc>
                <a:spcPct val="100000"/>
              </a:lnSpc>
              <a:spcBef>
                <a:spcPts val="1200"/>
              </a:spcBef>
              <a:spcAft>
                <a:spcPts val="600"/>
              </a:spcAft>
              <a:buClr>
                <a:schemeClr val="tx1"/>
              </a:buClr>
            </a:pPr>
            <a:r>
              <a:rPr lang="en-US" sz="2000"/>
              <a:t>Statewide </a:t>
            </a:r>
            <a:r>
              <a:rPr lang="en-US" sz="2000" b="1"/>
              <a:t>average</a:t>
            </a:r>
            <a:r>
              <a:rPr lang="en-US" sz="2000"/>
              <a:t> length of time between local and external observations in Fall 2023:</a:t>
            </a:r>
          </a:p>
          <a:p>
            <a:pPr>
              <a:buClr>
                <a:schemeClr val="tx1"/>
              </a:buClr>
            </a:pPr>
            <a:endParaRPr lang="en-US" sz="2000"/>
          </a:p>
          <a:p>
            <a:pPr marL="114300" indent="0">
              <a:buClr>
                <a:schemeClr val="tx1"/>
              </a:buClr>
              <a:buNone/>
            </a:pPr>
            <a:endParaRPr lang="en-US" sz="2000"/>
          </a:p>
          <a:p>
            <a:pPr marL="114300" indent="0">
              <a:buClr>
                <a:schemeClr val="tx1"/>
              </a:buClr>
              <a:buNone/>
            </a:pPr>
            <a:endParaRPr lang="en-US" sz="2000"/>
          </a:p>
          <a:p>
            <a:pPr>
              <a:lnSpc>
                <a:spcPct val="100000"/>
              </a:lnSpc>
              <a:spcBef>
                <a:spcPts val="1200"/>
              </a:spcBef>
              <a:spcAft>
                <a:spcPts val="600"/>
              </a:spcAft>
              <a:buClr>
                <a:schemeClr val="tx1"/>
              </a:buClr>
            </a:pPr>
            <a:r>
              <a:rPr lang="en-US" sz="2000"/>
              <a:t>Statewide </a:t>
            </a:r>
            <a:r>
              <a:rPr lang="en-US" sz="2000" b="1"/>
              <a:t>range</a:t>
            </a:r>
            <a:r>
              <a:rPr lang="en-US" sz="2000"/>
              <a:t> of length of time between local and external observations in Fall 2023:</a:t>
            </a:r>
            <a:endParaRPr lang="en-US"/>
          </a:p>
          <a:p>
            <a:pPr marL="857250" lvl="1" indent="-285750">
              <a:buClr>
                <a:schemeClr val="tx1"/>
              </a:buClr>
            </a:pPr>
            <a:endParaRPr lang="en-US" sz="2000"/>
          </a:p>
          <a:p>
            <a:pPr marL="114300" indent="0">
              <a:buNone/>
            </a:pPr>
            <a:endParaRPr lang="en-US" sz="2000"/>
          </a:p>
          <a:p>
            <a:pPr marL="114300" indent="0">
              <a:buNone/>
            </a:pPr>
            <a:endParaRPr lang="en-US" sz="2400"/>
          </a:p>
          <a:p>
            <a:pPr marL="114300" indent="0">
              <a:buNone/>
            </a:pPr>
            <a:endParaRPr lang="en-US" sz="2400"/>
          </a:p>
          <a:p>
            <a:pPr marL="114300" indent="0">
              <a:buNone/>
            </a:pPr>
            <a:endParaRPr lang="en-US" sz="2400"/>
          </a:p>
          <a:p>
            <a:pPr marL="114300" indent="0">
              <a:buNone/>
            </a:pPr>
            <a:endParaRPr lang="en-US" sz="2400"/>
          </a:p>
          <a:p>
            <a:pPr marL="114300" indent="0">
              <a:buNone/>
            </a:pPr>
            <a:endParaRPr lang="en-US" sz="1600" i="1"/>
          </a:p>
        </p:txBody>
      </p:sp>
      <p:sp>
        <p:nvSpPr>
          <p:cNvPr id="4" name="TextBox 3">
            <a:extLst>
              <a:ext uri="{FF2B5EF4-FFF2-40B4-BE49-F238E27FC236}">
                <a16:creationId xmlns:a16="http://schemas.microsoft.com/office/drawing/2014/main" id="{E39800C7-A001-1462-5874-92A108253793}"/>
              </a:ext>
            </a:extLst>
          </p:cNvPr>
          <p:cNvSpPr txBox="1"/>
          <p:nvPr/>
        </p:nvSpPr>
        <p:spPr>
          <a:xfrm>
            <a:off x="8888804" y="5665915"/>
            <a:ext cx="3156697" cy="276999"/>
          </a:xfrm>
          <a:prstGeom prst="rect">
            <a:avLst/>
          </a:prstGeom>
          <a:noFill/>
        </p:spPr>
        <p:txBody>
          <a:bodyPr wrap="square" rtlCol="0">
            <a:spAutoFit/>
          </a:bodyPr>
          <a:lstStyle/>
          <a:p>
            <a:r>
              <a:rPr lang="en-US" sz="1200" i="1">
                <a:solidFill>
                  <a:srgbClr val="555555"/>
                </a:solidFill>
                <a:latin typeface="Georgia" panose="02040502050405020303" pitchFamily="18" charset="0"/>
              </a:rPr>
              <a:t>As of December 22, 2023</a:t>
            </a:r>
          </a:p>
        </p:txBody>
      </p:sp>
      <p:graphicFrame>
        <p:nvGraphicFramePr>
          <p:cNvPr id="5" name="Table 4">
            <a:extLst>
              <a:ext uri="{FF2B5EF4-FFF2-40B4-BE49-F238E27FC236}">
                <a16:creationId xmlns:a16="http://schemas.microsoft.com/office/drawing/2014/main" id="{9CEB4638-E1F2-9378-415F-0DDB23D41DE3}"/>
              </a:ext>
            </a:extLst>
          </p:cNvPr>
          <p:cNvGraphicFramePr>
            <a:graphicFrameLocks noGrp="1"/>
          </p:cNvGraphicFramePr>
          <p:nvPr>
            <p:extLst>
              <p:ext uri="{D42A27DB-BD31-4B8C-83A1-F6EECF244321}">
                <p14:modId xmlns:p14="http://schemas.microsoft.com/office/powerpoint/2010/main" val="1363574061"/>
              </p:ext>
            </p:extLst>
          </p:nvPr>
        </p:nvGraphicFramePr>
        <p:xfrm>
          <a:off x="1450763" y="2763299"/>
          <a:ext cx="9279927" cy="1112520"/>
        </p:xfrm>
        <a:graphic>
          <a:graphicData uri="http://schemas.openxmlformats.org/drawingml/2006/table">
            <a:tbl>
              <a:tblPr firstRow="1" bandRow="1">
                <a:tableStyleId>{5C22544A-7EE6-4342-B048-85BDC9FD1C3A}</a:tableStyleId>
              </a:tblPr>
              <a:tblGrid>
                <a:gridCol w="3082395">
                  <a:extLst>
                    <a:ext uri="{9D8B030D-6E8A-4147-A177-3AD203B41FA5}">
                      <a16:colId xmlns:a16="http://schemas.microsoft.com/office/drawing/2014/main" val="620807983"/>
                    </a:ext>
                  </a:extLst>
                </a:gridCol>
                <a:gridCol w="6197532">
                  <a:extLst>
                    <a:ext uri="{9D8B030D-6E8A-4147-A177-3AD203B41FA5}">
                      <a16:colId xmlns:a16="http://schemas.microsoft.com/office/drawing/2014/main" val="2982083268"/>
                    </a:ext>
                  </a:extLst>
                </a:gridCol>
              </a:tblGrid>
              <a:tr h="370840">
                <a:tc>
                  <a:txBody>
                    <a:bodyPr/>
                    <a:lstStyle/>
                    <a:p>
                      <a:r>
                        <a:rPr lang="en-US" sz="1600">
                          <a:latin typeface="Georgia"/>
                        </a:rPr>
                        <a:t>Status</a:t>
                      </a:r>
                    </a:p>
                  </a:txBody>
                  <a:tcPr/>
                </a:tc>
                <a:tc>
                  <a:txBody>
                    <a:bodyPr/>
                    <a:lstStyle/>
                    <a:p>
                      <a:r>
                        <a:rPr lang="en-US" sz="1600">
                          <a:latin typeface="Georgia"/>
                        </a:rPr>
                        <a:t>Average Length of Time between Observations </a:t>
                      </a:r>
                    </a:p>
                  </a:txBody>
                  <a:tcPr/>
                </a:tc>
                <a:extLst>
                  <a:ext uri="{0D108BD9-81ED-4DB2-BD59-A6C34878D82A}">
                    <a16:rowId xmlns:a16="http://schemas.microsoft.com/office/drawing/2014/main" val="2162506503"/>
                  </a:ext>
                </a:extLst>
              </a:tr>
              <a:tr h="370840">
                <a:tc>
                  <a:txBody>
                    <a:bodyPr/>
                    <a:lstStyle/>
                    <a:p>
                      <a:r>
                        <a:rPr lang="en-US" sz="1600">
                          <a:solidFill>
                            <a:srgbClr val="555555"/>
                          </a:solidFill>
                          <a:latin typeface="Georgia"/>
                        </a:rPr>
                        <a:t>With score replacement</a:t>
                      </a:r>
                    </a:p>
                  </a:txBody>
                  <a:tcPr/>
                </a:tc>
                <a:tc>
                  <a:txBody>
                    <a:bodyPr/>
                    <a:lstStyle/>
                    <a:p>
                      <a:r>
                        <a:rPr lang="en-US" sz="1600">
                          <a:solidFill>
                            <a:srgbClr val="555555"/>
                          </a:solidFill>
                          <a:latin typeface="Georgia"/>
                        </a:rPr>
                        <a:t>15 days</a:t>
                      </a:r>
                    </a:p>
                  </a:txBody>
                  <a:tcPr/>
                </a:tc>
                <a:extLst>
                  <a:ext uri="{0D108BD9-81ED-4DB2-BD59-A6C34878D82A}">
                    <a16:rowId xmlns:a16="http://schemas.microsoft.com/office/drawing/2014/main" val="2743339940"/>
                  </a:ext>
                </a:extLst>
              </a:tr>
              <a:tr h="370840">
                <a:tc>
                  <a:txBody>
                    <a:bodyPr/>
                    <a:lstStyle/>
                    <a:p>
                      <a:r>
                        <a:rPr lang="en-US" sz="1600">
                          <a:solidFill>
                            <a:srgbClr val="555555"/>
                          </a:solidFill>
                          <a:latin typeface="Georgia"/>
                        </a:rPr>
                        <a:t>With no score replacement</a:t>
                      </a:r>
                    </a:p>
                  </a:txBody>
                  <a:tcPr/>
                </a:tc>
                <a:tc>
                  <a:txBody>
                    <a:bodyPr/>
                    <a:lstStyle/>
                    <a:p>
                      <a:r>
                        <a:rPr lang="en-US" sz="1600">
                          <a:solidFill>
                            <a:srgbClr val="555555"/>
                          </a:solidFill>
                          <a:latin typeface="Georgia"/>
                        </a:rPr>
                        <a:t>15 days</a:t>
                      </a:r>
                    </a:p>
                  </a:txBody>
                  <a:tcPr/>
                </a:tc>
                <a:extLst>
                  <a:ext uri="{0D108BD9-81ED-4DB2-BD59-A6C34878D82A}">
                    <a16:rowId xmlns:a16="http://schemas.microsoft.com/office/drawing/2014/main" val="250238796"/>
                  </a:ext>
                </a:extLst>
              </a:tr>
            </a:tbl>
          </a:graphicData>
        </a:graphic>
      </p:graphicFrame>
      <p:graphicFrame>
        <p:nvGraphicFramePr>
          <p:cNvPr id="6" name="Table 5">
            <a:extLst>
              <a:ext uri="{FF2B5EF4-FFF2-40B4-BE49-F238E27FC236}">
                <a16:creationId xmlns:a16="http://schemas.microsoft.com/office/drawing/2014/main" id="{67ACBC7B-76EA-9849-6B0C-40B052B4138F}"/>
              </a:ext>
            </a:extLst>
          </p:cNvPr>
          <p:cNvGraphicFramePr>
            <a:graphicFrameLocks noGrp="1"/>
          </p:cNvGraphicFramePr>
          <p:nvPr>
            <p:extLst>
              <p:ext uri="{D42A27DB-BD31-4B8C-83A1-F6EECF244321}">
                <p14:modId xmlns:p14="http://schemas.microsoft.com/office/powerpoint/2010/main" val="1914398407"/>
              </p:ext>
            </p:extLst>
          </p:nvPr>
        </p:nvGraphicFramePr>
        <p:xfrm>
          <a:off x="1450762" y="4499067"/>
          <a:ext cx="9279927" cy="1112520"/>
        </p:xfrm>
        <a:graphic>
          <a:graphicData uri="http://schemas.openxmlformats.org/drawingml/2006/table">
            <a:tbl>
              <a:tblPr firstRow="1" bandRow="1">
                <a:tableStyleId>{5C22544A-7EE6-4342-B048-85BDC9FD1C3A}</a:tableStyleId>
              </a:tblPr>
              <a:tblGrid>
                <a:gridCol w="3082395">
                  <a:extLst>
                    <a:ext uri="{9D8B030D-6E8A-4147-A177-3AD203B41FA5}">
                      <a16:colId xmlns:a16="http://schemas.microsoft.com/office/drawing/2014/main" val="620807983"/>
                    </a:ext>
                  </a:extLst>
                </a:gridCol>
                <a:gridCol w="6197532">
                  <a:extLst>
                    <a:ext uri="{9D8B030D-6E8A-4147-A177-3AD203B41FA5}">
                      <a16:colId xmlns:a16="http://schemas.microsoft.com/office/drawing/2014/main" val="2982083268"/>
                    </a:ext>
                  </a:extLst>
                </a:gridCol>
              </a:tblGrid>
              <a:tr h="370840">
                <a:tc>
                  <a:txBody>
                    <a:bodyPr/>
                    <a:lstStyle/>
                    <a:p>
                      <a:r>
                        <a:rPr lang="en-US" sz="1600">
                          <a:latin typeface="Georgia"/>
                        </a:rPr>
                        <a:t>Status</a:t>
                      </a:r>
                    </a:p>
                  </a:txBody>
                  <a:tcPr/>
                </a:tc>
                <a:tc>
                  <a:txBody>
                    <a:bodyPr/>
                    <a:lstStyle/>
                    <a:p>
                      <a:pPr lvl="0">
                        <a:buNone/>
                      </a:pPr>
                      <a:r>
                        <a:rPr lang="en-US" sz="1600">
                          <a:latin typeface="Georgia"/>
                        </a:rPr>
                        <a:t>Range of Number of Days between Observations</a:t>
                      </a:r>
                    </a:p>
                  </a:txBody>
                  <a:tcPr/>
                </a:tc>
                <a:extLst>
                  <a:ext uri="{0D108BD9-81ED-4DB2-BD59-A6C34878D82A}">
                    <a16:rowId xmlns:a16="http://schemas.microsoft.com/office/drawing/2014/main" val="2162506503"/>
                  </a:ext>
                </a:extLst>
              </a:tr>
              <a:tr h="370840">
                <a:tc>
                  <a:txBody>
                    <a:bodyPr/>
                    <a:lstStyle/>
                    <a:p>
                      <a:r>
                        <a:rPr lang="en-US" sz="1600">
                          <a:solidFill>
                            <a:srgbClr val="555555"/>
                          </a:solidFill>
                          <a:latin typeface="Georgia"/>
                        </a:rPr>
                        <a:t>With score replacement</a:t>
                      </a:r>
                    </a:p>
                  </a:txBody>
                  <a:tcPr/>
                </a:tc>
                <a:tc>
                  <a:txBody>
                    <a:bodyPr/>
                    <a:lstStyle/>
                    <a:p>
                      <a:r>
                        <a:rPr lang="en-US" sz="1600">
                          <a:solidFill>
                            <a:srgbClr val="555555"/>
                          </a:solidFill>
                          <a:latin typeface="Georgia"/>
                        </a:rPr>
                        <a:t>6 - 28 days</a:t>
                      </a:r>
                    </a:p>
                  </a:txBody>
                  <a:tcPr/>
                </a:tc>
                <a:extLst>
                  <a:ext uri="{0D108BD9-81ED-4DB2-BD59-A6C34878D82A}">
                    <a16:rowId xmlns:a16="http://schemas.microsoft.com/office/drawing/2014/main" val="2743339940"/>
                  </a:ext>
                </a:extLst>
              </a:tr>
              <a:tr h="370840">
                <a:tc>
                  <a:txBody>
                    <a:bodyPr/>
                    <a:lstStyle/>
                    <a:p>
                      <a:r>
                        <a:rPr lang="en-US" sz="1600">
                          <a:solidFill>
                            <a:srgbClr val="555555"/>
                          </a:solidFill>
                          <a:latin typeface="Georgia"/>
                        </a:rPr>
                        <a:t>With no score replacement</a:t>
                      </a:r>
                    </a:p>
                  </a:txBody>
                  <a:tcPr/>
                </a:tc>
                <a:tc>
                  <a:txBody>
                    <a:bodyPr/>
                    <a:lstStyle/>
                    <a:p>
                      <a:r>
                        <a:rPr lang="en-US" sz="1600">
                          <a:solidFill>
                            <a:srgbClr val="555555"/>
                          </a:solidFill>
                          <a:latin typeface="Georgia"/>
                        </a:rPr>
                        <a:t>2 – 32 days</a:t>
                      </a:r>
                    </a:p>
                  </a:txBody>
                  <a:tcPr/>
                </a:tc>
                <a:extLst>
                  <a:ext uri="{0D108BD9-81ED-4DB2-BD59-A6C34878D82A}">
                    <a16:rowId xmlns:a16="http://schemas.microsoft.com/office/drawing/2014/main" val="250238796"/>
                  </a:ext>
                </a:extLst>
              </a:tr>
            </a:tbl>
          </a:graphicData>
        </a:graphic>
      </p:graphicFrame>
      <p:sp>
        <p:nvSpPr>
          <p:cNvPr id="8" name="Slide Number Placeholder 7">
            <a:extLst>
              <a:ext uri="{FF2B5EF4-FFF2-40B4-BE49-F238E27FC236}">
                <a16:creationId xmlns:a16="http://schemas.microsoft.com/office/drawing/2014/main" id="{593FC4D7-C112-E0CC-8B20-ACB06ED36F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spTree>
    <p:extLst>
      <p:ext uri="{BB962C8B-B14F-4D97-AF65-F5344CB8AC3E}">
        <p14:creationId xmlns:p14="http://schemas.microsoft.com/office/powerpoint/2010/main" val="4263887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B594A-50E7-A21C-E795-5D031F762C86}"/>
              </a:ext>
            </a:extLst>
          </p:cNvPr>
          <p:cNvSpPr>
            <a:spLocks noGrp="1"/>
          </p:cNvSpPr>
          <p:nvPr>
            <p:ph type="title"/>
          </p:nvPr>
        </p:nvSpPr>
        <p:spPr/>
        <p:txBody>
          <a:bodyPr>
            <a:normAutofit/>
          </a:bodyPr>
          <a:lstStyle/>
          <a:p>
            <a:r>
              <a:rPr lang="en-US" sz="4000"/>
              <a:t>Analysis: Different Educators</a:t>
            </a:r>
          </a:p>
        </p:txBody>
      </p:sp>
      <p:sp>
        <p:nvSpPr>
          <p:cNvPr id="3" name="Slide Number Placeholder 2">
            <a:extLst>
              <a:ext uri="{FF2B5EF4-FFF2-40B4-BE49-F238E27FC236}">
                <a16:creationId xmlns:a16="http://schemas.microsoft.com/office/drawing/2014/main" id="{B5D58BC6-F8A6-5C33-39BD-261197B21BC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sp>
        <p:nvSpPr>
          <p:cNvPr id="4" name="Text Placeholder 3">
            <a:extLst>
              <a:ext uri="{FF2B5EF4-FFF2-40B4-BE49-F238E27FC236}">
                <a16:creationId xmlns:a16="http://schemas.microsoft.com/office/drawing/2014/main" id="{2AB0E5F1-490D-EB46-FF56-280786A7187C}"/>
              </a:ext>
            </a:extLst>
          </p:cNvPr>
          <p:cNvSpPr>
            <a:spLocks noGrp="1"/>
          </p:cNvSpPr>
          <p:nvPr>
            <p:ph type="body" idx="1"/>
          </p:nvPr>
        </p:nvSpPr>
        <p:spPr>
          <a:xfrm>
            <a:off x="838200" y="1458930"/>
            <a:ext cx="10515600" cy="4623061"/>
          </a:xfrm>
        </p:spPr>
        <p:txBody>
          <a:bodyPr/>
          <a:lstStyle/>
          <a:p>
            <a:pPr marL="114300" indent="0">
              <a:lnSpc>
                <a:spcPct val="100000"/>
              </a:lnSpc>
              <a:buNone/>
            </a:pPr>
            <a:r>
              <a:rPr lang="en-US" sz="2000" b="1"/>
              <a:t>Nearly 90% of paired observations from Fall 2023 involved the same teacher. However, rates of score replacement did not vary significantly when the observations did involve different educators. In other words, having different teachers was not a key driver of score replacement. </a:t>
            </a:r>
            <a:endParaRPr lang="en-US"/>
          </a:p>
          <a:p>
            <a:pPr marL="114300" indent="0">
              <a:buNone/>
            </a:pPr>
            <a:endParaRPr lang="en-US"/>
          </a:p>
        </p:txBody>
      </p:sp>
      <p:graphicFrame>
        <p:nvGraphicFramePr>
          <p:cNvPr id="5" name="Table 4">
            <a:extLst>
              <a:ext uri="{FF2B5EF4-FFF2-40B4-BE49-F238E27FC236}">
                <a16:creationId xmlns:a16="http://schemas.microsoft.com/office/drawing/2014/main" id="{1BA11DF5-C911-EF8C-3E7A-A56D229BCCFD}"/>
              </a:ext>
            </a:extLst>
          </p:cNvPr>
          <p:cNvGraphicFramePr>
            <a:graphicFrameLocks noGrp="1"/>
          </p:cNvGraphicFramePr>
          <p:nvPr>
            <p:extLst>
              <p:ext uri="{D42A27DB-BD31-4B8C-83A1-F6EECF244321}">
                <p14:modId xmlns:p14="http://schemas.microsoft.com/office/powerpoint/2010/main" val="76862929"/>
              </p:ext>
            </p:extLst>
          </p:nvPr>
        </p:nvGraphicFramePr>
        <p:xfrm>
          <a:off x="1379981" y="2999391"/>
          <a:ext cx="8734416" cy="2743200"/>
        </p:xfrm>
        <a:graphic>
          <a:graphicData uri="http://schemas.openxmlformats.org/drawingml/2006/table">
            <a:tbl>
              <a:tblPr firstRow="1" firstCol="1" bandRow="1"/>
              <a:tblGrid>
                <a:gridCol w="1690532">
                  <a:extLst>
                    <a:ext uri="{9D8B030D-6E8A-4147-A177-3AD203B41FA5}">
                      <a16:colId xmlns:a16="http://schemas.microsoft.com/office/drawing/2014/main" val="3274930892"/>
                    </a:ext>
                  </a:extLst>
                </a:gridCol>
                <a:gridCol w="1291378">
                  <a:extLst>
                    <a:ext uri="{9D8B030D-6E8A-4147-A177-3AD203B41FA5}">
                      <a16:colId xmlns:a16="http://schemas.microsoft.com/office/drawing/2014/main" val="4123808389"/>
                    </a:ext>
                  </a:extLst>
                </a:gridCol>
                <a:gridCol w="1244418">
                  <a:extLst>
                    <a:ext uri="{9D8B030D-6E8A-4147-A177-3AD203B41FA5}">
                      <a16:colId xmlns:a16="http://schemas.microsoft.com/office/drawing/2014/main" val="3462573877"/>
                    </a:ext>
                  </a:extLst>
                </a:gridCol>
                <a:gridCol w="1127023">
                  <a:extLst>
                    <a:ext uri="{9D8B030D-6E8A-4147-A177-3AD203B41FA5}">
                      <a16:colId xmlns:a16="http://schemas.microsoft.com/office/drawing/2014/main" val="2636452884"/>
                    </a:ext>
                  </a:extLst>
                </a:gridCol>
                <a:gridCol w="285442">
                  <a:extLst>
                    <a:ext uri="{9D8B030D-6E8A-4147-A177-3AD203B41FA5}">
                      <a16:colId xmlns:a16="http://schemas.microsoft.com/office/drawing/2014/main" val="1736215772"/>
                    </a:ext>
                  </a:extLst>
                </a:gridCol>
                <a:gridCol w="1533292">
                  <a:extLst>
                    <a:ext uri="{9D8B030D-6E8A-4147-A177-3AD203B41FA5}">
                      <a16:colId xmlns:a16="http://schemas.microsoft.com/office/drawing/2014/main" val="89937008"/>
                    </a:ext>
                  </a:extLst>
                </a:gridCol>
                <a:gridCol w="1562331">
                  <a:extLst>
                    <a:ext uri="{9D8B030D-6E8A-4147-A177-3AD203B41FA5}">
                      <a16:colId xmlns:a16="http://schemas.microsoft.com/office/drawing/2014/main" val="190327244"/>
                    </a:ext>
                  </a:extLst>
                </a:gridCol>
              </a:tblGrid>
              <a:tr h="368300">
                <a:tc>
                  <a:txBody>
                    <a:bodyPr/>
                    <a:lstStyle/>
                    <a:p>
                      <a:pPr algn="ctr"/>
                      <a:r>
                        <a:rPr lang="en-US" sz="1800" b="1">
                          <a:solidFill>
                            <a:schemeClr val="tx2"/>
                          </a:solidFill>
                          <a:effectLst/>
                          <a:latin typeface="Georgia"/>
                        </a:rPr>
                        <a:t>Status</a:t>
                      </a:r>
                      <a:endParaRPr lang="en-US" sz="1800" b="1">
                        <a:solidFill>
                          <a:schemeClr val="tx2"/>
                        </a:solidFill>
                        <a:effectLst/>
                        <a:latin typeface="Georgia" panose="02040502050405020303" pitchFamily="18" charset="0"/>
                      </a:endParaRPr>
                    </a:p>
                  </a:txBody>
                  <a:tcPr marL="68580" marR="68580" marT="0" marB="0" anchor="ctr">
                    <a:solidFill>
                      <a:schemeClr val="tx1"/>
                    </a:solidFill>
                  </a:tcPr>
                </a:tc>
                <a:tc>
                  <a:txBody>
                    <a:bodyPr/>
                    <a:lstStyle/>
                    <a:p>
                      <a:pPr marL="0" marR="0" algn="ctr">
                        <a:spcBef>
                          <a:spcPts val="0"/>
                        </a:spcBef>
                        <a:spcAft>
                          <a:spcPts val="0"/>
                        </a:spcAft>
                      </a:pPr>
                      <a:r>
                        <a:rPr lang="en-US" sz="1800" b="1">
                          <a:solidFill>
                            <a:schemeClr val="tx2"/>
                          </a:solidFill>
                          <a:effectLst/>
                          <a:latin typeface="Georgia"/>
                        </a:rPr>
                        <a:t>Different Educator</a:t>
                      </a:r>
                      <a:endParaRPr lang="en-US" sz="1800" b="1">
                        <a:solidFill>
                          <a:schemeClr val="tx2"/>
                        </a:solidFill>
                        <a:effectLst/>
                        <a:latin typeface="Georgia"/>
                        <a:ea typeface="Calibri" panose="020F0502020204030204" pitchFamily="34" charset="0"/>
                      </a:endParaRPr>
                    </a:p>
                  </a:txBody>
                  <a:tcPr marL="68580" marR="68580" marT="0" marB="0" anchor="ctr">
                    <a:solidFill>
                      <a:schemeClr val="tx1"/>
                    </a:solidFill>
                  </a:tcPr>
                </a:tc>
                <a:tc>
                  <a:txBody>
                    <a:bodyPr/>
                    <a:lstStyle/>
                    <a:p>
                      <a:pPr marL="0" marR="0" algn="ctr">
                        <a:spcBef>
                          <a:spcPts val="0"/>
                        </a:spcBef>
                        <a:spcAft>
                          <a:spcPts val="0"/>
                        </a:spcAft>
                      </a:pPr>
                      <a:r>
                        <a:rPr lang="en-US" sz="1800" b="1">
                          <a:solidFill>
                            <a:schemeClr val="tx2"/>
                          </a:solidFill>
                          <a:effectLst/>
                          <a:latin typeface="Georgia"/>
                        </a:rPr>
                        <a:t>Same Educator</a:t>
                      </a:r>
                      <a:endParaRPr lang="en-US" sz="1800" b="1">
                        <a:solidFill>
                          <a:schemeClr val="tx2"/>
                        </a:solidFill>
                        <a:effectLst/>
                        <a:latin typeface="Georgia"/>
                        <a:ea typeface="Calibri" panose="020F0502020204030204" pitchFamily="34" charset="0"/>
                      </a:endParaRPr>
                    </a:p>
                  </a:txBody>
                  <a:tcPr marL="68580" marR="68580" marT="0" marB="0" anchor="ctr">
                    <a:solidFill>
                      <a:schemeClr val="tx1"/>
                    </a:solidFill>
                  </a:tcPr>
                </a:tc>
                <a:tc>
                  <a:txBody>
                    <a:bodyPr/>
                    <a:lstStyle/>
                    <a:p>
                      <a:pPr marL="0" marR="0" algn="ctr">
                        <a:spcBef>
                          <a:spcPts val="0"/>
                        </a:spcBef>
                        <a:spcAft>
                          <a:spcPts val="0"/>
                        </a:spcAft>
                      </a:pPr>
                      <a:r>
                        <a:rPr lang="en-US" sz="1800" b="1">
                          <a:solidFill>
                            <a:schemeClr val="tx2"/>
                          </a:solidFill>
                          <a:effectLst/>
                          <a:latin typeface="Georgia"/>
                        </a:rPr>
                        <a:t>Total</a:t>
                      </a:r>
                      <a:endParaRPr lang="en-US" sz="1800" b="1">
                        <a:solidFill>
                          <a:schemeClr val="tx2"/>
                        </a:solidFill>
                        <a:effectLst/>
                        <a:latin typeface="Georgia"/>
                        <a:ea typeface="Calibri" panose="020F0502020204030204" pitchFamily="34" charset="0"/>
                      </a:endParaRPr>
                    </a:p>
                  </a:txBody>
                  <a:tcPr marL="68580" marR="68580" marT="0" marB="0" anchor="ctr">
                    <a:solidFill>
                      <a:schemeClr val="tx1"/>
                    </a:solidFill>
                  </a:tcPr>
                </a:tc>
                <a:tc rowSpan="4">
                  <a:txBody>
                    <a:bodyPr/>
                    <a:lstStyle/>
                    <a:p>
                      <a:pPr marL="0" marR="0" algn="ctr">
                        <a:spcBef>
                          <a:spcPts val="0"/>
                        </a:spcBef>
                        <a:spcAft>
                          <a:spcPts val="0"/>
                        </a:spcAft>
                      </a:pPr>
                      <a:endParaRPr lang="en-US" sz="1800" b="1">
                        <a:solidFill>
                          <a:schemeClr val="tx2"/>
                        </a:solidFill>
                        <a:effectLst/>
                        <a:latin typeface="Georgia" panose="02040502050405020303" pitchFamily="18" charset="0"/>
                        <a:ea typeface="Calibri" panose="020F0502020204030204" pitchFamily="34" charset="0"/>
                      </a:endParaRPr>
                    </a:p>
                  </a:txBody>
                  <a:tcPr marL="68580" marR="68580" marT="0" marB="0" anchor="ctr">
                    <a:solidFill>
                      <a:schemeClr val="tx1"/>
                    </a:solidFill>
                  </a:tcPr>
                </a:tc>
                <a:tc>
                  <a:txBody>
                    <a:bodyPr/>
                    <a:lstStyle/>
                    <a:p>
                      <a:pPr marL="0" marR="0" algn="ctr">
                        <a:spcBef>
                          <a:spcPts val="0"/>
                        </a:spcBef>
                        <a:spcAft>
                          <a:spcPts val="0"/>
                        </a:spcAft>
                      </a:pPr>
                      <a:r>
                        <a:rPr lang="en-US" sz="1800" b="1">
                          <a:solidFill>
                            <a:schemeClr val="tx2"/>
                          </a:solidFill>
                          <a:effectLst/>
                          <a:latin typeface="Georgia"/>
                        </a:rPr>
                        <a:t>Different Educator</a:t>
                      </a:r>
                      <a:endParaRPr lang="en-US" sz="1800" b="1">
                        <a:solidFill>
                          <a:schemeClr val="tx2"/>
                        </a:solidFill>
                        <a:effectLst/>
                        <a:latin typeface="Georgia"/>
                        <a:ea typeface="Calibri" panose="020F0502020204030204" pitchFamily="34" charset="0"/>
                      </a:endParaRPr>
                    </a:p>
                  </a:txBody>
                  <a:tcPr marL="68580" marR="68580" marT="0" marB="0" anchor="ctr">
                    <a:solidFill>
                      <a:schemeClr val="tx1"/>
                    </a:solidFill>
                  </a:tcPr>
                </a:tc>
                <a:tc>
                  <a:txBody>
                    <a:bodyPr/>
                    <a:lstStyle/>
                    <a:p>
                      <a:pPr marL="0" marR="0" algn="ctr">
                        <a:spcBef>
                          <a:spcPts val="0"/>
                        </a:spcBef>
                        <a:spcAft>
                          <a:spcPts val="0"/>
                        </a:spcAft>
                      </a:pPr>
                      <a:r>
                        <a:rPr lang="en-US" sz="1800" b="1">
                          <a:solidFill>
                            <a:schemeClr val="tx2"/>
                          </a:solidFill>
                          <a:effectLst/>
                          <a:latin typeface="Georgia"/>
                        </a:rPr>
                        <a:t>Same Educator</a:t>
                      </a:r>
                      <a:endParaRPr lang="en-US" sz="1800" b="1">
                        <a:solidFill>
                          <a:schemeClr val="tx2"/>
                        </a:solidFill>
                        <a:effectLst/>
                        <a:latin typeface="Georgia"/>
                        <a:ea typeface="Calibri" panose="020F0502020204030204" pitchFamily="34" charset="0"/>
                      </a:endParaRPr>
                    </a:p>
                  </a:txBody>
                  <a:tcPr marL="68580" marR="68580" marT="0" marB="0" anchor="ctr">
                    <a:solidFill>
                      <a:schemeClr val="tx1"/>
                    </a:solidFill>
                  </a:tcPr>
                </a:tc>
                <a:extLst>
                  <a:ext uri="{0D108BD9-81ED-4DB2-BD59-A6C34878D82A}">
                    <a16:rowId xmlns:a16="http://schemas.microsoft.com/office/drawing/2014/main" val="1769159277"/>
                  </a:ext>
                </a:extLst>
              </a:tr>
              <a:tr h="368300">
                <a:tc>
                  <a:txBody>
                    <a:bodyPr/>
                    <a:lstStyle/>
                    <a:p>
                      <a:pPr marL="0" marR="0">
                        <a:spcBef>
                          <a:spcPts val="0"/>
                        </a:spcBef>
                        <a:spcAft>
                          <a:spcPts val="0"/>
                        </a:spcAft>
                      </a:pPr>
                      <a:r>
                        <a:rPr lang="en-US" sz="1800">
                          <a:solidFill>
                            <a:schemeClr val="accent3"/>
                          </a:solidFill>
                          <a:effectLst/>
                          <a:latin typeface="Georgia"/>
                        </a:rPr>
                        <a:t>Scores Replaced</a:t>
                      </a:r>
                    </a:p>
                    <a:p>
                      <a:pPr marL="0" marR="0">
                        <a:spcBef>
                          <a:spcPts val="0"/>
                        </a:spcBef>
                        <a:spcAft>
                          <a:spcPts val="0"/>
                        </a:spcAft>
                      </a:pPr>
                      <a:endParaRPr lang="en-US" sz="1800">
                        <a:solidFill>
                          <a:schemeClr val="accent3"/>
                        </a:solidFill>
                        <a:effectLst/>
                        <a:latin typeface="Georgia"/>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solidFill>
                            <a:schemeClr val="accent3"/>
                          </a:solidFill>
                          <a:effectLst/>
                          <a:latin typeface="Georgia"/>
                        </a:rPr>
                        <a:t>209</a:t>
                      </a:r>
                      <a:endParaRPr lang="en-US" sz="1800">
                        <a:solidFill>
                          <a:schemeClr val="accent3"/>
                        </a:solidFill>
                        <a:effectLst/>
                        <a:latin typeface="Georgia"/>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solidFill>
                            <a:schemeClr val="accent3"/>
                          </a:solidFill>
                          <a:effectLst/>
                          <a:latin typeface="Georgia"/>
                        </a:rPr>
                        <a:t>1,214</a:t>
                      </a:r>
                      <a:endParaRPr lang="en-US" sz="1800">
                        <a:solidFill>
                          <a:schemeClr val="accent3"/>
                        </a:solidFill>
                        <a:effectLst/>
                        <a:latin typeface="Georgia"/>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solidFill>
                            <a:schemeClr val="accent3"/>
                          </a:solidFill>
                          <a:effectLst/>
                          <a:latin typeface="Georgia"/>
                        </a:rPr>
                        <a:t>1,423</a:t>
                      </a:r>
                      <a:endParaRPr lang="en-US" sz="1800">
                        <a:solidFill>
                          <a:schemeClr val="accent3"/>
                        </a:solidFill>
                        <a:effectLst/>
                        <a:latin typeface="Georgia"/>
                        <a:ea typeface="Calibri" panose="020F0502020204030204" pitchFamily="34" charset="0"/>
                      </a:endParaRPr>
                    </a:p>
                  </a:txBody>
                  <a:tcPr marL="68580" marR="68580" marT="0" marB="0" anchor="ctr"/>
                </a:tc>
                <a:tc vMerge="1">
                  <a:txBody>
                    <a:bodyPr/>
                    <a:lstStyle/>
                    <a:p>
                      <a:pPr marL="0" marR="0" algn="ctr">
                        <a:spcBef>
                          <a:spcPts val="0"/>
                        </a:spcBef>
                        <a:spcAft>
                          <a:spcPts val="0"/>
                        </a:spcAft>
                      </a:pPr>
                      <a:endParaRPr lang="en-US" sz="1800">
                        <a:effectLst/>
                        <a:latin typeface="Georgia" panose="02040502050405020303" pitchFamily="18" charset="0"/>
                        <a:ea typeface="Calibri" panose="020F0502020204030204" pitchFamily="34" charset="0"/>
                      </a:endParaRPr>
                    </a:p>
                  </a:txBody>
                  <a:tcPr marL="68580" marR="68580" marT="0" marB="0" anchor="ctr">
                    <a:solidFill>
                      <a:schemeClr val="tx1"/>
                    </a:solidFill>
                  </a:tcPr>
                </a:tc>
                <a:tc>
                  <a:txBody>
                    <a:bodyPr/>
                    <a:lstStyle/>
                    <a:p>
                      <a:pPr marL="0" marR="0" algn="ctr">
                        <a:spcBef>
                          <a:spcPts val="0"/>
                        </a:spcBef>
                        <a:spcAft>
                          <a:spcPts val="0"/>
                        </a:spcAft>
                      </a:pPr>
                      <a:r>
                        <a:rPr lang="en-US" sz="1800">
                          <a:solidFill>
                            <a:schemeClr val="accent3"/>
                          </a:solidFill>
                          <a:effectLst/>
                          <a:latin typeface="Georgia"/>
                        </a:rPr>
                        <a:t>59%</a:t>
                      </a:r>
                      <a:endParaRPr lang="en-US" sz="1800">
                        <a:solidFill>
                          <a:schemeClr val="accent3"/>
                        </a:solidFill>
                        <a:effectLst/>
                        <a:latin typeface="Georgia"/>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solidFill>
                            <a:schemeClr val="accent3"/>
                          </a:solidFill>
                          <a:effectLst/>
                          <a:latin typeface="Georgia"/>
                        </a:rPr>
                        <a:t>53%</a:t>
                      </a:r>
                      <a:endParaRPr lang="en-US" sz="1800">
                        <a:solidFill>
                          <a:schemeClr val="accent3"/>
                        </a:solidFill>
                        <a:effectLst/>
                        <a:latin typeface="Georgia"/>
                        <a:ea typeface="Calibri" panose="020F0502020204030204" pitchFamily="34" charset="0"/>
                      </a:endParaRPr>
                    </a:p>
                  </a:txBody>
                  <a:tcPr marL="68580" marR="68580" marT="0" marB="0" anchor="ctr"/>
                </a:tc>
                <a:extLst>
                  <a:ext uri="{0D108BD9-81ED-4DB2-BD59-A6C34878D82A}">
                    <a16:rowId xmlns:a16="http://schemas.microsoft.com/office/drawing/2014/main" val="2413479829"/>
                  </a:ext>
                </a:extLst>
              </a:tr>
              <a:tr h="368300">
                <a:tc>
                  <a:txBody>
                    <a:bodyPr/>
                    <a:lstStyle/>
                    <a:p>
                      <a:pPr marL="0" marR="0" lvl="0">
                        <a:spcBef>
                          <a:spcPts val="0"/>
                        </a:spcBef>
                        <a:spcAft>
                          <a:spcPts val="0"/>
                        </a:spcAft>
                        <a:buNone/>
                      </a:pPr>
                      <a:r>
                        <a:rPr lang="en-US" sz="1800">
                          <a:solidFill>
                            <a:schemeClr val="accent3"/>
                          </a:solidFill>
                          <a:effectLst/>
                          <a:latin typeface="Georgia"/>
                        </a:rPr>
                        <a:t>No Score Replacement</a:t>
                      </a:r>
                      <a:endParaRPr lang="en-US"/>
                    </a:p>
                    <a:p>
                      <a:pPr marL="0" marR="0" lvl="0">
                        <a:spcBef>
                          <a:spcPts val="0"/>
                        </a:spcBef>
                        <a:spcAft>
                          <a:spcPts val="0"/>
                        </a:spcAft>
                        <a:buNone/>
                      </a:pPr>
                      <a:endParaRPr lang="en-US" sz="1800">
                        <a:solidFill>
                          <a:schemeClr val="accent3"/>
                        </a:solidFill>
                        <a:effectLst/>
                        <a:latin typeface="Georgia"/>
                      </a:endParaRPr>
                    </a:p>
                  </a:txBody>
                  <a:tcPr marL="68580" marR="68580" marT="0" marB="0" anchor="ctr"/>
                </a:tc>
                <a:tc>
                  <a:txBody>
                    <a:bodyPr/>
                    <a:lstStyle/>
                    <a:p>
                      <a:pPr marL="0" marR="0" lvl="0" algn="ctr">
                        <a:spcBef>
                          <a:spcPts val="0"/>
                        </a:spcBef>
                        <a:spcAft>
                          <a:spcPts val="0"/>
                        </a:spcAft>
                        <a:buNone/>
                      </a:pPr>
                      <a:r>
                        <a:rPr lang="en-US" sz="1800">
                          <a:solidFill>
                            <a:schemeClr val="accent3"/>
                          </a:solidFill>
                          <a:effectLst/>
                          <a:latin typeface="Georgia"/>
                        </a:rPr>
                        <a:t>145</a:t>
                      </a:r>
                      <a:endParaRPr lang="en-US"/>
                    </a:p>
                  </a:txBody>
                  <a:tcPr marL="68580" marR="68580" marT="0" marB="0" anchor="ctr"/>
                </a:tc>
                <a:tc>
                  <a:txBody>
                    <a:bodyPr/>
                    <a:lstStyle/>
                    <a:p>
                      <a:pPr marL="0" marR="0" lvl="0" algn="ctr">
                        <a:spcBef>
                          <a:spcPts val="0"/>
                        </a:spcBef>
                        <a:spcAft>
                          <a:spcPts val="0"/>
                        </a:spcAft>
                        <a:buNone/>
                      </a:pPr>
                      <a:r>
                        <a:rPr lang="en-US" sz="1800">
                          <a:solidFill>
                            <a:schemeClr val="accent3"/>
                          </a:solidFill>
                          <a:effectLst/>
                          <a:latin typeface="Georgia"/>
                        </a:rPr>
                        <a:t>1,086</a:t>
                      </a:r>
                      <a:endParaRPr lang="en-US"/>
                    </a:p>
                  </a:txBody>
                  <a:tcPr marL="68580" marR="68580" marT="0" marB="0" anchor="ctr"/>
                </a:tc>
                <a:tc>
                  <a:txBody>
                    <a:bodyPr/>
                    <a:lstStyle/>
                    <a:p>
                      <a:pPr marL="0" marR="0" lvl="0" algn="ctr">
                        <a:spcBef>
                          <a:spcPts val="0"/>
                        </a:spcBef>
                        <a:spcAft>
                          <a:spcPts val="0"/>
                        </a:spcAft>
                        <a:buNone/>
                      </a:pPr>
                      <a:r>
                        <a:rPr lang="en-US" sz="1800">
                          <a:solidFill>
                            <a:schemeClr val="accent3"/>
                          </a:solidFill>
                          <a:effectLst/>
                          <a:latin typeface="Georgia"/>
                        </a:rPr>
                        <a:t>1,231</a:t>
                      </a:r>
                      <a:endParaRPr lang="en-US"/>
                    </a:p>
                  </a:txBody>
                  <a:tcPr marL="68580" marR="68580" marT="0" marB="0" anchor="ctr"/>
                </a:tc>
                <a:tc vMerge="1">
                  <a:txBody>
                    <a:bodyPr/>
                    <a:lstStyle/>
                    <a:p>
                      <a:endParaRPr lang="en-US"/>
                    </a:p>
                  </a:txBody>
                  <a:tcPr/>
                </a:tc>
                <a:tc>
                  <a:txBody>
                    <a:bodyPr/>
                    <a:lstStyle/>
                    <a:p>
                      <a:pPr marL="0" marR="0" lvl="0" algn="ctr">
                        <a:spcBef>
                          <a:spcPts val="0"/>
                        </a:spcBef>
                        <a:spcAft>
                          <a:spcPts val="0"/>
                        </a:spcAft>
                        <a:buNone/>
                      </a:pPr>
                      <a:r>
                        <a:rPr lang="en-US" sz="1800">
                          <a:solidFill>
                            <a:schemeClr val="accent3"/>
                          </a:solidFill>
                          <a:effectLst/>
                          <a:latin typeface="Georgia"/>
                        </a:rPr>
                        <a:t>41%</a:t>
                      </a:r>
                      <a:endParaRPr lang="en-US"/>
                    </a:p>
                  </a:txBody>
                  <a:tcPr marL="68580" marR="68580" marT="0" marB="0" anchor="ctr"/>
                </a:tc>
                <a:tc>
                  <a:txBody>
                    <a:bodyPr/>
                    <a:lstStyle/>
                    <a:p>
                      <a:pPr marL="0" marR="0" lvl="0" algn="ctr">
                        <a:spcBef>
                          <a:spcPts val="0"/>
                        </a:spcBef>
                        <a:spcAft>
                          <a:spcPts val="0"/>
                        </a:spcAft>
                        <a:buNone/>
                      </a:pPr>
                      <a:r>
                        <a:rPr lang="en-US" sz="1800">
                          <a:solidFill>
                            <a:schemeClr val="accent3"/>
                          </a:solidFill>
                          <a:effectLst/>
                          <a:latin typeface="Georgia"/>
                        </a:rPr>
                        <a:t>47%</a:t>
                      </a:r>
                      <a:endParaRPr lang="en-US"/>
                    </a:p>
                  </a:txBody>
                  <a:tcPr marL="68580" marR="68580" marT="0" marB="0" anchor="ctr"/>
                </a:tc>
                <a:extLst>
                  <a:ext uri="{0D108BD9-81ED-4DB2-BD59-A6C34878D82A}">
                    <a16:rowId xmlns:a16="http://schemas.microsoft.com/office/drawing/2014/main" val="1410070623"/>
                  </a:ext>
                </a:extLst>
              </a:tr>
              <a:tr h="184150">
                <a:tc>
                  <a:txBody>
                    <a:bodyPr/>
                    <a:lstStyle/>
                    <a:p>
                      <a:pPr marL="0" marR="0" lvl="0">
                        <a:spcBef>
                          <a:spcPts val="0"/>
                        </a:spcBef>
                        <a:spcAft>
                          <a:spcPts val="0"/>
                        </a:spcAft>
                        <a:buNone/>
                      </a:pPr>
                      <a:r>
                        <a:rPr lang="en-US" sz="1800" b="1">
                          <a:solidFill>
                            <a:schemeClr val="accent3"/>
                          </a:solidFill>
                          <a:effectLst/>
                          <a:latin typeface="Georgia"/>
                        </a:rPr>
                        <a:t>Total</a:t>
                      </a:r>
                      <a:endParaRPr lang="en-US" sz="1800" b="1">
                        <a:solidFill>
                          <a:schemeClr val="accent3"/>
                        </a:solidFill>
                        <a:effectLst/>
                        <a:latin typeface="Georgia"/>
                        <a:ea typeface="Calibri" panose="020F0502020204030204" pitchFamily="34" charset="0"/>
                      </a:endParaRPr>
                    </a:p>
                  </a:txBody>
                  <a:tcPr marL="68580" marR="68580" marT="0" marB="0" anchor="ctr"/>
                </a:tc>
                <a:tc>
                  <a:txBody>
                    <a:bodyPr/>
                    <a:lstStyle/>
                    <a:p>
                      <a:pPr marL="0" marR="0" lvl="0" algn="ctr">
                        <a:spcBef>
                          <a:spcPts val="0"/>
                        </a:spcBef>
                        <a:spcAft>
                          <a:spcPts val="0"/>
                        </a:spcAft>
                        <a:buNone/>
                      </a:pPr>
                      <a:r>
                        <a:rPr lang="en-US" sz="1800">
                          <a:solidFill>
                            <a:schemeClr val="accent3"/>
                          </a:solidFill>
                          <a:effectLst/>
                          <a:latin typeface="Georgia"/>
                        </a:rPr>
                        <a:t>354</a:t>
                      </a:r>
                    </a:p>
                    <a:p>
                      <a:pPr marL="0" marR="0" lvl="0" algn="ctr">
                        <a:spcBef>
                          <a:spcPts val="0"/>
                        </a:spcBef>
                        <a:spcAft>
                          <a:spcPts val="0"/>
                        </a:spcAft>
                        <a:buNone/>
                      </a:pPr>
                      <a:r>
                        <a:rPr lang="en-US" sz="1800">
                          <a:solidFill>
                            <a:schemeClr val="accent3"/>
                          </a:solidFill>
                          <a:effectLst/>
                          <a:latin typeface="Georgia"/>
                        </a:rPr>
                        <a:t>(13%)</a:t>
                      </a:r>
                      <a:endParaRPr lang="en-US" sz="1800">
                        <a:solidFill>
                          <a:schemeClr val="accent3"/>
                        </a:solidFill>
                        <a:effectLst/>
                        <a:latin typeface="Georgia"/>
                        <a:ea typeface="Calibri" panose="020F0502020204030204" pitchFamily="34" charset="0"/>
                      </a:endParaRPr>
                    </a:p>
                  </a:txBody>
                  <a:tcPr marL="68580" marR="68580" marT="0" marB="0" anchor="ctr"/>
                </a:tc>
                <a:tc>
                  <a:txBody>
                    <a:bodyPr/>
                    <a:lstStyle/>
                    <a:p>
                      <a:pPr marL="0" marR="0" lvl="0" algn="ctr">
                        <a:spcBef>
                          <a:spcPts val="0"/>
                        </a:spcBef>
                        <a:spcAft>
                          <a:spcPts val="0"/>
                        </a:spcAft>
                        <a:buNone/>
                      </a:pPr>
                      <a:r>
                        <a:rPr lang="en-US" sz="1800">
                          <a:solidFill>
                            <a:schemeClr val="accent3"/>
                          </a:solidFill>
                          <a:effectLst/>
                          <a:latin typeface="Georgia"/>
                        </a:rPr>
                        <a:t>2,300 </a:t>
                      </a:r>
                    </a:p>
                    <a:p>
                      <a:pPr marL="0" marR="0" lvl="0" algn="ctr">
                        <a:spcBef>
                          <a:spcPts val="0"/>
                        </a:spcBef>
                        <a:spcAft>
                          <a:spcPts val="0"/>
                        </a:spcAft>
                        <a:buNone/>
                      </a:pPr>
                      <a:r>
                        <a:rPr lang="en-US" sz="1800">
                          <a:solidFill>
                            <a:schemeClr val="accent3"/>
                          </a:solidFill>
                          <a:effectLst/>
                          <a:latin typeface="Georgia"/>
                        </a:rPr>
                        <a:t>(87%)</a:t>
                      </a:r>
                      <a:endParaRPr lang="en-US" sz="1800">
                        <a:solidFill>
                          <a:schemeClr val="accent3"/>
                        </a:solidFill>
                        <a:effectLst/>
                        <a:latin typeface="Georgia"/>
                        <a:ea typeface="Calibri" panose="020F0502020204030204" pitchFamily="34" charset="0"/>
                      </a:endParaRPr>
                    </a:p>
                  </a:txBody>
                  <a:tcPr marL="68580" marR="68580" marT="0" marB="0" anchor="ctr"/>
                </a:tc>
                <a:tc>
                  <a:txBody>
                    <a:bodyPr/>
                    <a:lstStyle/>
                    <a:p>
                      <a:pPr marL="0" marR="0" lvl="0" algn="ctr">
                        <a:spcBef>
                          <a:spcPts val="0"/>
                        </a:spcBef>
                        <a:spcAft>
                          <a:spcPts val="0"/>
                        </a:spcAft>
                        <a:buNone/>
                      </a:pPr>
                      <a:r>
                        <a:rPr lang="en-US" sz="1800">
                          <a:solidFill>
                            <a:schemeClr val="accent3"/>
                          </a:solidFill>
                          <a:effectLst/>
                          <a:latin typeface="Georgia"/>
                        </a:rPr>
                        <a:t>2,654 (100%)</a:t>
                      </a:r>
                      <a:endParaRPr lang="en-US" sz="1800">
                        <a:solidFill>
                          <a:schemeClr val="accent3"/>
                        </a:solidFill>
                        <a:effectLst/>
                        <a:latin typeface="Georgia"/>
                        <a:ea typeface="Calibri" panose="020F0502020204030204" pitchFamily="34" charset="0"/>
                      </a:endParaRPr>
                    </a:p>
                  </a:txBody>
                  <a:tcPr marL="68580" marR="68580" marT="0" marB="0" anchor="ctr"/>
                </a:tc>
                <a:tc vMerge="1">
                  <a:txBody>
                    <a:bodyPr/>
                    <a:lstStyle/>
                    <a:p>
                      <a:endParaRPr lang="en-US"/>
                    </a:p>
                  </a:txBody>
                  <a:tcPr marL="68580" marR="68580" marT="0" marB="0" anchor="ctr">
                    <a:solidFill>
                      <a:schemeClr val="tx1"/>
                    </a:solidFill>
                  </a:tcPr>
                </a:tc>
                <a:tc>
                  <a:txBody>
                    <a:bodyPr/>
                    <a:lstStyle/>
                    <a:p>
                      <a:pPr marL="0" marR="0" lvl="0" algn="ctr">
                        <a:spcBef>
                          <a:spcPts val="0"/>
                        </a:spcBef>
                        <a:spcAft>
                          <a:spcPts val="0"/>
                        </a:spcAft>
                        <a:buNone/>
                      </a:pPr>
                      <a:r>
                        <a:rPr lang="en-US" sz="1800" b="1">
                          <a:solidFill>
                            <a:schemeClr val="accent3"/>
                          </a:solidFill>
                          <a:effectLst/>
                          <a:latin typeface="Georgia"/>
                        </a:rPr>
                        <a:t>100%</a:t>
                      </a:r>
                      <a:endParaRPr lang="en-US" sz="1800" b="1">
                        <a:solidFill>
                          <a:schemeClr val="accent3"/>
                        </a:solidFill>
                        <a:effectLst/>
                        <a:latin typeface="Georgia"/>
                        <a:ea typeface="Calibri" panose="020F0502020204030204" pitchFamily="34" charset="0"/>
                      </a:endParaRPr>
                    </a:p>
                  </a:txBody>
                  <a:tcPr marL="68580" marR="68580" marT="0" marB="0" anchor="ctr"/>
                </a:tc>
                <a:tc>
                  <a:txBody>
                    <a:bodyPr/>
                    <a:lstStyle/>
                    <a:p>
                      <a:pPr marL="0" marR="0" lvl="0" algn="ctr">
                        <a:spcBef>
                          <a:spcPts val="0"/>
                        </a:spcBef>
                        <a:spcAft>
                          <a:spcPts val="0"/>
                        </a:spcAft>
                        <a:buNone/>
                      </a:pPr>
                      <a:r>
                        <a:rPr lang="en-US" sz="1800" b="1">
                          <a:solidFill>
                            <a:schemeClr val="accent3"/>
                          </a:solidFill>
                          <a:effectLst/>
                          <a:latin typeface="Georgia"/>
                        </a:rPr>
                        <a:t>100%</a:t>
                      </a:r>
                      <a:endParaRPr lang="en-US" b="1"/>
                    </a:p>
                  </a:txBody>
                  <a:tcPr marL="68580" marR="68580" marT="0" marB="0" anchor="ctr"/>
                </a:tc>
                <a:extLst>
                  <a:ext uri="{0D108BD9-81ED-4DB2-BD59-A6C34878D82A}">
                    <a16:rowId xmlns:a16="http://schemas.microsoft.com/office/drawing/2014/main" val="1261455002"/>
                  </a:ext>
                </a:extLst>
              </a:tr>
            </a:tbl>
          </a:graphicData>
        </a:graphic>
      </p:graphicFrame>
      <p:sp>
        <p:nvSpPr>
          <p:cNvPr id="6" name="TextBox 5">
            <a:extLst>
              <a:ext uri="{FF2B5EF4-FFF2-40B4-BE49-F238E27FC236}">
                <a16:creationId xmlns:a16="http://schemas.microsoft.com/office/drawing/2014/main" id="{B3028C84-EFC2-B828-4725-38E8597D0352}"/>
              </a:ext>
            </a:extLst>
          </p:cNvPr>
          <p:cNvSpPr txBox="1"/>
          <p:nvPr/>
        </p:nvSpPr>
        <p:spPr>
          <a:xfrm>
            <a:off x="8322571" y="5855071"/>
            <a:ext cx="1959349" cy="281569"/>
          </a:xfrm>
          <a:prstGeom prst="rect">
            <a:avLst/>
          </a:prstGeom>
          <a:noFill/>
        </p:spPr>
        <p:txBody>
          <a:bodyPr wrap="square" rtlCol="0">
            <a:spAutoFit/>
          </a:bodyPr>
          <a:lstStyle/>
          <a:p>
            <a:r>
              <a:rPr lang="en-US" sz="1200" i="1">
                <a:solidFill>
                  <a:srgbClr val="555555"/>
                </a:solidFill>
                <a:latin typeface="Georgia" panose="02040502050405020303" pitchFamily="18" charset="0"/>
              </a:rPr>
              <a:t>As of December 22, 2023</a:t>
            </a:r>
          </a:p>
        </p:txBody>
      </p:sp>
    </p:spTree>
    <p:extLst>
      <p:ext uri="{BB962C8B-B14F-4D97-AF65-F5344CB8AC3E}">
        <p14:creationId xmlns:p14="http://schemas.microsoft.com/office/powerpoint/2010/main" val="638103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284"/>
        <p:cNvGrpSpPr/>
        <p:nvPr/>
      </p:nvGrpSpPr>
      <p:grpSpPr>
        <a:xfrm>
          <a:off x="0" y="0"/>
          <a:ext cx="0" cy="0"/>
          <a:chOff x="0" y="0"/>
          <a:chExt cx="0" cy="0"/>
        </a:xfrm>
      </p:grpSpPr>
      <p:sp>
        <p:nvSpPr>
          <p:cNvPr id="285" name="Google Shape;285;g1a5e57395b2_0_33"/>
          <p:cNvSpPr txBox="1">
            <a:spLocks noGrp="1"/>
          </p:cNvSpPr>
          <p:nvPr>
            <p:ph type="title"/>
          </p:nvPr>
        </p:nvSpPr>
        <p:spPr>
          <a:xfrm>
            <a:off x="454925" y="2145525"/>
            <a:ext cx="11556000" cy="2852700"/>
          </a:xfrm>
          <a:prstGeom prst="rect">
            <a:avLst/>
          </a:prstGeom>
          <a:noFill/>
          <a:ln>
            <a:noFill/>
          </a:ln>
        </p:spPr>
        <p:txBody>
          <a:bodyPr spcFirstLastPara="1" wrap="square" lIns="91425" tIns="45700" rIns="91425" bIns="45700" anchor="t" anchorCtr="0">
            <a:normAutofit/>
          </a:bodyPr>
          <a:lstStyle/>
          <a:p>
            <a:endParaRPr lang="en-US" sz="4600"/>
          </a:p>
          <a:p>
            <a:r>
              <a:rPr lang="en-US" sz="4600">
                <a:solidFill>
                  <a:schemeClr val="tx1"/>
                </a:solidFill>
              </a:rPr>
              <a:t>Update: Fast Track Regulatory Revisions Related to Stock Epinephrine</a:t>
            </a:r>
          </a:p>
        </p:txBody>
      </p:sp>
      <p:sp>
        <p:nvSpPr>
          <p:cNvPr id="286" name="Google Shape;286;g1a5e57395b2_0_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FA3"/>
                </a:solidFill>
                <a:effectLst/>
                <a:uLnTx/>
                <a:uFillTx/>
                <a:latin typeface="Georgia"/>
                <a:sym typeface="Georgia"/>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a:t>
            </a:fld>
            <a:endParaRPr kumimoji="0" sz="1200" b="0" i="0" u="none" strike="noStrike" kern="0" cap="none" spc="0" normalizeH="0" baseline="0" noProof="0">
              <a:ln>
                <a:noFill/>
              </a:ln>
              <a:solidFill>
                <a:srgbClr val="888FA3"/>
              </a:solidFill>
              <a:effectLst/>
              <a:uLnTx/>
              <a:uFillTx/>
              <a:latin typeface="Georgia"/>
              <a:sym typeface="Georgia"/>
            </a:endParaRPr>
          </a:p>
        </p:txBody>
      </p:sp>
    </p:spTree>
    <p:extLst>
      <p:ext uri="{BB962C8B-B14F-4D97-AF65-F5344CB8AC3E}">
        <p14:creationId xmlns:p14="http://schemas.microsoft.com/office/powerpoint/2010/main" val="3651854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C990B-FF9F-1E39-DAC3-3A9137C75537}"/>
              </a:ext>
            </a:extLst>
          </p:cNvPr>
          <p:cNvSpPr>
            <a:spLocks noGrp="1"/>
          </p:cNvSpPr>
          <p:nvPr>
            <p:ph type="title"/>
          </p:nvPr>
        </p:nvSpPr>
        <p:spPr/>
        <p:txBody>
          <a:bodyPr>
            <a:normAutofit/>
          </a:bodyPr>
          <a:lstStyle/>
          <a:p>
            <a:r>
              <a:rPr lang="en-US" sz="4000"/>
              <a:t>4) Require Improvement Planning for Needs Support Sites</a:t>
            </a:r>
          </a:p>
        </p:txBody>
      </p:sp>
      <p:sp>
        <p:nvSpPr>
          <p:cNvPr id="4" name="Text Placeholder 3">
            <a:extLst>
              <a:ext uri="{FF2B5EF4-FFF2-40B4-BE49-F238E27FC236}">
                <a16:creationId xmlns:a16="http://schemas.microsoft.com/office/drawing/2014/main" id="{A09C3519-144C-8D7D-6ACB-FA0136568869}"/>
              </a:ext>
            </a:extLst>
          </p:cNvPr>
          <p:cNvSpPr>
            <a:spLocks noGrp="1"/>
          </p:cNvSpPr>
          <p:nvPr>
            <p:ph type="body" idx="1"/>
          </p:nvPr>
        </p:nvSpPr>
        <p:spPr>
          <a:xfrm>
            <a:off x="434416" y="1323974"/>
            <a:ext cx="11224183" cy="5534025"/>
          </a:xfrm>
        </p:spPr>
        <p:txBody>
          <a:bodyPr spcFirstLastPara="1" wrap="square" lIns="91425" tIns="45700" rIns="91425" bIns="45700" anchor="t" anchorCtr="0">
            <a:noAutofit/>
          </a:bodyPr>
          <a:lstStyle/>
          <a:p>
            <a:pPr marL="186055" indent="0">
              <a:lnSpc>
                <a:spcPct val="100000"/>
              </a:lnSpc>
              <a:spcBef>
                <a:spcPts val="0"/>
              </a:spcBef>
              <a:buNone/>
            </a:pPr>
            <a:r>
              <a:rPr lang="en-US" sz="1750" b="1"/>
              <a:t>Sites who receive a Needs Support Rating will be required to participate in Quality Improvement Planning in 2024-2025. (Section 6.2 and Section 7.3) </a:t>
            </a:r>
          </a:p>
          <a:p>
            <a:pPr marL="471805" indent="-285750">
              <a:lnSpc>
                <a:spcPct val="100000"/>
              </a:lnSpc>
              <a:spcBef>
                <a:spcPts val="1200"/>
              </a:spcBef>
              <a:buClr>
                <a:schemeClr val="tx1"/>
              </a:buClr>
              <a:buSzPct val="90000"/>
            </a:pPr>
            <a:r>
              <a:rPr lang="en-US" sz="1750"/>
              <a:t>Quality Improvement Planning is facilitated by VDOE and is the formal mechanism for: </a:t>
            </a:r>
          </a:p>
          <a:p>
            <a:pPr marL="986155" lvl="1">
              <a:lnSpc>
                <a:spcPct val="100000"/>
              </a:lnSpc>
              <a:spcBef>
                <a:spcPts val="600"/>
              </a:spcBef>
              <a:buClr>
                <a:schemeClr val="tx1"/>
              </a:buClr>
              <a:buSzPct val="90000"/>
              <a:buFont typeface="+mj-lt"/>
              <a:buAutoNum type="arabicParenR"/>
            </a:pPr>
            <a:r>
              <a:rPr lang="en-US" sz="1750"/>
              <a:t>Prioritizing improvement resources and opportunities for sites with the most need.</a:t>
            </a:r>
          </a:p>
          <a:p>
            <a:pPr marL="986155" lvl="1">
              <a:lnSpc>
                <a:spcPct val="100000"/>
              </a:lnSpc>
              <a:spcBef>
                <a:spcPts val="600"/>
              </a:spcBef>
              <a:buClr>
                <a:schemeClr val="tx1"/>
              </a:buClr>
              <a:buSzPct val="90000"/>
              <a:buFont typeface="+mj-lt"/>
              <a:buAutoNum type="arabicParenR"/>
            </a:pPr>
            <a:r>
              <a:rPr lang="en-US" sz="1750"/>
              <a:t>Monitoring progress throughout the year to ensure sites are improving interactions and will meet expectations in the future. </a:t>
            </a:r>
          </a:p>
          <a:p>
            <a:pPr marL="986155" lvl="1">
              <a:buClr>
                <a:schemeClr val="tx1"/>
              </a:buClr>
              <a:buSzPct val="90000"/>
              <a:buAutoNum type="arabicParenR"/>
            </a:pPr>
            <a:endParaRPr lang="en-US" sz="1800"/>
          </a:p>
          <a:p>
            <a:pPr marL="986155" lvl="1">
              <a:buClr>
                <a:schemeClr val="tx1"/>
              </a:buClr>
              <a:buSzPct val="90000"/>
              <a:buAutoNum type="arabicParenR"/>
            </a:pPr>
            <a:endParaRPr lang="en-US" sz="1800"/>
          </a:p>
          <a:p>
            <a:pPr marL="528955">
              <a:buClr>
                <a:schemeClr val="tx1"/>
              </a:buClr>
              <a:buSzPct val="90000"/>
            </a:pPr>
            <a:endParaRPr lang="en-US" sz="1800"/>
          </a:p>
          <a:p>
            <a:pPr marL="186055" indent="0">
              <a:lnSpc>
                <a:spcPct val="100000"/>
              </a:lnSpc>
              <a:spcBef>
                <a:spcPts val="0"/>
              </a:spcBef>
              <a:buNone/>
            </a:pPr>
            <a:endParaRPr lang="en-US" sz="2000" b="1"/>
          </a:p>
          <a:p>
            <a:pPr marL="186055" indent="0">
              <a:lnSpc>
                <a:spcPct val="100000"/>
              </a:lnSpc>
              <a:spcBef>
                <a:spcPts val="0"/>
              </a:spcBef>
              <a:buNone/>
            </a:pPr>
            <a:r>
              <a:rPr lang="en-US" sz="1750" b="1"/>
              <a:t>What does this mean for Needs Support sites in 2024-2025? </a:t>
            </a:r>
            <a:endParaRPr lang="en-US" sz="1750"/>
          </a:p>
          <a:p>
            <a:pPr marL="471805" indent="-285750">
              <a:lnSpc>
                <a:spcPct val="100000"/>
              </a:lnSpc>
              <a:spcBef>
                <a:spcPts val="1200"/>
              </a:spcBef>
              <a:buClr>
                <a:schemeClr val="tx1"/>
              </a:buClr>
              <a:buSzPct val="90000"/>
            </a:pPr>
            <a:r>
              <a:rPr lang="en-US" sz="1750" b="0" i="0">
                <a:effectLst/>
              </a:rPr>
              <a:t>Sites will be required to work with a VDOE Quality Consultant who</a:t>
            </a:r>
            <a:r>
              <a:rPr lang="en-US" sz="1750"/>
              <a:t> will help them conduct a needs assessment and a quality improvement plan.</a:t>
            </a:r>
          </a:p>
          <a:p>
            <a:pPr marL="471805" indent="-285750">
              <a:lnSpc>
                <a:spcPct val="100000"/>
              </a:lnSpc>
              <a:spcBef>
                <a:spcPts val="1200"/>
              </a:spcBef>
              <a:buClr>
                <a:schemeClr val="tx1"/>
              </a:buClr>
              <a:buSzPct val="90000"/>
            </a:pPr>
            <a:r>
              <a:rPr lang="en-US" sz="1750"/>
              <a:t>Sites will receive frequent in-person and virtual communication from their Quality Consultant. </a:t>
            </a:r>
            <a:endParaRPr lang="en-US" sz="1750">
              <a:latin typeface="Georgia" panose="02040502050405020303" pitchFamily="18" charset="0"/>
            </a:endParaRPr>
          </a:p>
          <a:p>
            <a:pPr marL="471805" indent="-285750">
              <a:lnSpc>
                <a:spcPct val="100000"/>
              </a:lnSpc>
              <a:spcBef>
                <a:spcPts val="1200"/>
              </a:spcBef>
              <a:buClr>
                <a:schemeClr val="tx1"/>
              </a:buClr>
              <a:buSzPct val="90000"/>
            </a:pPr>
            <a:r>
              <a:rPr lang="en-US" sz="1750"/>
              <a:t>Sites will receive coaching services from a state funded coaching partner to improve interactions as measured by CLASS.</a:t>
            </a:r>
          </a:p>
          <a:p>
            <a:pPr marL="186055" indent="0">
              <a:buNone/>
            </a:pPr>
            <a:endParaRPr lang="en-US" sz="2000" b="1">
              <a:solidFill>
                <a:schemeClr val="accent3"/>
              </a:solidFill>
            </a:endParaRPr>
          </a:p>
          <a:p>
            <a:pPr marL="608965" indent="-422910"/>
            <a:endParaRPr lang="en-US" sz="2000">
              <a:solidFill>
                <a:schemeClr val="tx1"/>
              </a:solidFill>
            </a:endParaRPr>
          </a:p>
        </p:txBody>
      </p:sp>
      <p:graphicFrame>
        <p:nvGraphicFramePr>
          <p:cNvPr id="3" name="Table 2">
            <a:extLst>
              <a:ext uri="{FF2B5EF4-FFF2-40B4-BE49-F238E27FC236}">
                <a16:creationId xmlns:a16="http://schemas.microsoft.com/office/drawing/2014/main" id="{95DC8305-523B-8F87-AA4C-94422AF76A87}"/>
              </a:ext>
            </a:extLst>
          </p:cNvPr>
          <p:cNvGraphicFramePr>
            <a:graphicFrameLocks noGrp="1"/>
          </p:cNvGraphicFramePr>
          <p:nvPr>
            <p:extLst>
              <p:ext uri="{D42A27DB-BD31-4B8C-83A1-F6EECF244321}">
                <p14:modId xmlns:p14="http://schemas.microsoft.com/office/powerpoint/2010/main" val="1957211722"/>
              </p:ext>
            </p:extLst>
          </p:nvPr>
        </p:nvGraphicFramePr>
        <p:xfrm>
          <a:off x="1064683" y="3357282"/>
          <a:ext cx="8618449" cy="1112519"/>
        </p:xfrm>
        <a:graphic>
          <a:graphicData uri="http://schemas.openxmlformats.org/drawingml/2006/table">
            <a:tbl>
              <a:tblPr firstRow="1" bandRow="1">
                <a:tableStyleId>{5C22544A-7EE6-4342-B048-85BDC9FD1C3A}</a:tableStyleId>
              </a:tblPr>
              <a:tblGrid>
                <a:gridCol w="5543019">
                  <a:extLst>
                    <a:ext uri="{9D8B030D-6E8A-4147-A177-3AD203B41FA5}">
                      <a16:colId xmlns:a16="http://schemas.microsoft.com/office/drawing/2014/main" val="3972103731"/>
                    </a:ext>
                  </a:extLst>
                </a:gridCol>
                <a:gridCol w="1918229">
                  <a:extLst>
                    <a:ext uri="{9D8B030D-6E8A-4147-A177-3AD203B41FA5}">
                      <a16:colId xmlns:a16="http://schemas.microsoft.com/office/drawing/2014/main" val="2611802820"/>
                    </a:ext>
                  </a:extLst>
                </a:gridCol>
                <a:gridCol w="1157201">
                  <a:extLst>
                    <a:ext uri="{9D8B030D-6E8A-4147-A177-3AD203B41FA5}">
                      <a16:colId xmlns:a16="http://schemas.microsoft.com/office/drawing/2014/main" val="3774810112"/>
                    </a:ext>
                  </a:extLst>
                </a:gridCol>
              </a:tblGrid>
              <a:tr h="370839">
                <a:tc>
                  <a:txBody>
                    <a:bodyPr/>
                    <a:lstStyle/>
                    <a:p>
                      <a:r>
                        <a:rPr lang="en-US">
                          <a:latin typeface="Georgia"/>
                        </a:rPr>
                        <a:t>Out of 27 Needs Support Sites from Practice Year 2:</a:t>
                      </a:r>
                    </a:p>
                  </a:txBody>
                  <a:tcPr/>
                </a:tc>
                <a:tc>
                  <a:txBody>
                    <a:bodyPr/>
                    <a:lstStyle/>
                    <a:p>
                      <a:pPr algn="ctr"/>
                      <a:r>
                        <a:rPr lang="en-US">
                          <a:latin typeface="Georgia"/>
                        </a:rPr>
                        <a:t>#</a:t>
                      </a:r>
                    </a:p>
                  </a:txBody>
                  <a:tcPr/>
                </a:tc>
                <a:tc>
                  <a:txBody>
                    <a:bodyPr/>
                    <a:lstStyle/>
                    <a:p>
                      <a:pPr algn="ctr"/>
                      <a:r>
                        <a:rPr lang="en-US">
                          <a:latin typeface="Georgia"/>
                        </a:rPr>
                        <a:t>%</a:t>
                      </a:r>
                    </a:p>
                  </a:txBody>
                  <a:tcPr/>
                </a:tc>
                <a:extLst>
                  <a:ext uri="{0D108BD9-81ED-4DB2-BD59-A6C34878D82A}">
                    <a16:rowId xmlns:a16="http://schemas.microsoft.com/office/drawing/2014/main" val="3821213146"/>
                  </a:ext>
                </a:extLst>
              </a:tr>
              <a:tr h="370840">
                <a:tc>
                  <a:txBody>
                    <a:bodyPr/>
                    <a:lstStyle/>
                    <a:p>
                      <a:r>
                        <a:rPr lang="en-US">
                          <a:latin typeface="Georgia"/>
                        </a:rPr>
                        <a:t>Participated in Site Improvement in 2023-2024</a:t>
                      </a:r>
                    </a:p>
                  </a:txBody>
                  <a:tcPr/>
                </a:tc>
                <a:tc>
                  <a:txBody>
                    <a:bodyPr/>
                    <a:lstStyle/>
                    <a:p>
                      <a:pPr lvl="0" algn="ctr">
                        <a:buNone/>
                      </a:pPr>
                      <a:r>
                        <a:rPr lang="en-US">
                          <a:latin typeface="Georgia"/>
                        </a:rPr>
                        <a:t>19</a:t>
                      </a:r>
                    </a:p>
                  </a:txBody>
                  <a:tcPr/>
                </a:tc>
                <a:tc>
                  <a:txBody>
                    <a:bodyPr/>
                    <a:lstStyle/>
                    <a:p>
                      <a:pPr algn="ctr"/>
                      <a:r>
                        <a:rPr lang="en-US">
                          <a:latin typeface="Georgia"/>
                        </a:rPr>
                        <a:t>70%</a:t>
                      </a:r>
                    </a:p>
                  </a:txBody>
                  <a:tcPr/>
                </a:tc>
                <a:extLst>
                  <a:ext uri="{0D108BD9-81ED-4DB2-BD59-A6C34878D82A}">
                    <a16:rowId xmlns:a16="http://schemas.microsoft.com/office/drawing/2014/main" val="48866555"/>
                  </a:ext>
                </a:extLst>
              </a:tr>
              <a:tr h="370840">
                <a:tc>
                  <a:txBody>
                    <a:bodyPr/>
                    <a:lstStyle/>
                    <a:p>
                      <a:r>
                        <a:rPr lang="en-US">
                          <a:latin typeface="Georgia"/>
                        </a:rPr>
                        <a:t>Did </a:t>
                      </a:r>
                      <a:r>
                        <a:rPr lang="en-US" u="sng">
                          <a:latin typeface="Georgia"/>
                        </a:rPr>
                        <a:t>not</a:t>
                      </a:r>
                      <a:r>
                        <a:rPr lang="en-US" u="none">
                          <a:latin typeface="Georgia"/>
                        </a:rPr>
                        <a:t> participate in Site Improvement in 2023-2024</a:t>
                      </a:r>
                      <a:endParaRPr lang="en-US">
                        <a:latin typeface="Georgia"/>
                      </a:endParaRPr>
                    </a:p>
                  </a:txBody>
                  <a:tcPr/>
                </a:tc>
                <a:tc>
                  <a:txBody>
                    <a:bodyPr/>
                    <a:lstStyle/>
                    <a:p>
                      <a:pPr algn="ctr"/>
                      <a:r>
                        <a:rPr lang="en-US">
                          <a:latin typeface="Georgia"/>
                        </a:rPr>
                        <a:t>8</a:t>
                      </a:r>
                    </a:p>
                  </a:txBody>
                  <a:tcPr/>
                </a:tc>
                <a:tc>
                  <a:txBody>
                    <a:bodyPr/>
                    <a:lstStyle/>
                    <a:p>
                      <a:pPr algn="ctr"/>
                      <a:r>
                        <a:rPr lang="en-US">
                          <a:latin typeface="Georgia"/>
                        </a:rPr>
                        <a:t>30%</a:t>
                      </a:r>
                    </a:p>
                  </a:txBody>
                  <a:tcPr/>
                </a:tc>
                <a:extLst>
                  <a:ext uri="{0D108BD9-81ED-4DB2-BD59-A6C34878D82A}">
                    <a16:rowId xmlns:a16="http://schemas.microsoft.com/office/drawing/2014/main" val="1571140257"/>
                  </a:ext>
                </a:extLst>
              </a:tr>
            </a:tbl>
          </a:graphicData>
        </a:graphic>
      </p:graphicFrame>
      <p:sp>
        <p:nvSpPr>
          <p:cNvPr id="6" name="Slide Number Placeholder 5">
            <a:extLst>
              <a:ext uri="{FF2B5EF4-FFF2-40B4-BE49-F238E27FC236}">
                <a16:creationId xmlns:a16="http://schemas.microsoft.com/office/drawing/2014/main" id="{14DBA178-59AC-5BC5-A269-E19F6325AD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Tree>
    <p:extLst>
      <p:ext uri="{BB962C8B-B14F-4D97-AF65-F5344CB8AC3E}">
        <p14:creationId xmlns:p14="http://schemas.microsoft.com/office/powerpoint/2010/main" val="3129603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C977D-7CFC-E9EE-D56E-327B540A9585}"/>
              </a:ext>
            </a:extLst>
          </p:cNvPr>
          <p:cNvSpPr>
            <a:spLocks noGrp="1"/>
          </p:cNvSpPr>
          <p:nvPr>
            <p:ph type="title"/>
          </p:nvPr>
        </p:nvSpPr>
        <p:spPr/>
        <p:txBody>
          <a:bodyPr>
            <a:normAutofit/>
          </a:bodyPr>
          <a:lstStyle/>
          <a:p>
            <a:r>
              <a:rPr lang="en-US" sz="4000"/>
              <a:t>Improvement Planning Steps</a:t>
            </a:r>
          </a:p>
        </p:txBody>
      </p:sp>
      <p:sp>
        <p:nvSpPr>
          <p:cNvPr id="3" name="Slide Number Placeholder 2">
            <a:extLst>
              <a:ext uri="{FF2B5EF4-FFF2-40B4-BE49-F238E27FC236}">
                <a16:creationId xmlns:a16="http://schemas.microsoft.com/office/drawing/2014/main" id="{2B8765F9-7A3F-30DE-5B0A-7453FE45260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31</a:t>
            </a:fld>
            <a:endParaRPr lang="en-US"/>
          </a:p>
        </p:txBody>
      </p:sp>
      <p:sp>
        <p:nvSpPr>
          <p:cNvPr id="4" name="Text Placeholder 3">
            <a:extLst>
              <a:ext uri="{FF2B5EF4-FFF2-40B4-BE49-F238E27FC236}">
                <a16:creationId xmlns:a16="http://schemas.microsoft.com/office/drawing/2014/main" id="{D8DA976A-ED3B-C1E4-848E-F7D817D4B792}"/>
              </a:ext>
            </a:extLst>
          </p:cNvPr>
          <p:cNvSpPr>
            <a:spLocks noGrp="1"/>
          </p:cNvSpPr>
          <p:nvPr>
            <p:ph type="body" idx="1"/>
          </p:nvPr>
        </p:nvSpPr>
        <p:spPr>
          <a:xfrm>
            <a:off x="637117" y="1483360"/>
            <a:ext cx="10515600" cy="5132593"/>
          </a:xfrm>
        </p:spPr>
        <p:txBody>
          <a:bodyPr>
            <a:normAutofit/>
          </a:bodyPr>
          <a:lstStyle/>
          <a:p>
            <a:pPr marL="114300" indent="0">
              <a:buNone/>
            </a:pPr>
            <a:r>
              <a:rPr lang="en-US" sz="2000" b="1" dirty="0">
                <a:solidFill>
                  <a:schemeClr val="accent3"/>
                </a:solidFill>
                <a:effectLst/>
                <a:ea typeface="Times New Roman" panose="02020603050405020304" pitchFamily="18" charset="0"/>
              </a:rPr>
              <a:t>Each Quality Improvement Consultant</a:t>
            </a:r>
            <a:r>
              <a:rPr lang="en-US" sz="2000" b="1" dirty="0">
                <a:solidFill>
                  <a:schemeClr val="accent3"/>
                </a:solidFill>
                <a:ea typeface="Times New Roman" panose="02020603050405020304" pitchFamily="18" charset="0"/>
              </a:rPr>
              <a:t> will support a </a:t>
            </a:r>
            <a:r>
              <a:rPr lang="en-US" sz="2000" b="1" dirty="0">
                <a:solidFill>
                  <a:schemeClr val="accent3"/>
                </a:solidFill>
                <a:effectLst/>
                <a:ea typeface="Times New Roman" panose="02020603050405020304" pitchFamily="18" charset="0"/>
              </a:rPr>
              <a:t>small caseload of “Needs </a:t>
            </a:r>
            <a:r>
              <a:rPr lang="en-US" sz="2000" b="1">
                <a:solidFill>
                  <a:schemeClr val="accent3"/>
                </a:solidFill>
                <a:effectLst/>
                <a:ea typeface="Times New Roman" panose="02020603050405020304" pitchFamily="18" charset="0"/>
              </a:rPr>
              <a:t>Support” sites </a:t>
            </a:r>
            <a:r>
              <a:rPr lang="en-US" sz="2000" b="1">
                <a:solidFill>
                  <a:schemeClr val="accent3"/>
                </a:solidFill>
                <a:ea typeface="Times New Roman" panose="02020603050405020304" pitchFamily="18" charset="0"/>
              </a:rPr>
              <a:t>using the</a:t>
            </a:r>
            <a:r>
              <a:rPr lang="en-US" sz="2000" b="1">
                <a:solidFill>
                  <a:schemeClr val="accent3"/>
                </a:solidFill>
                <a:effectLst/>
                <a:ea typeface="Times New Roman" panose="02020603050405020304" pitchFamily="18" charset="0"/>
              </a:rPr>
              <a:t> following </a:t>
            </a:r>
            <a:r>
              <a:rPr lang="en-US" sz="2000" b="1">
                <a:solidFill>
                  <a:schemeClr val="accent3"/>
                </a:solidFill>
                <a:ea typeface="Times New Roman" panose="02020603050405020304" pitchFamily="18" charset="0"/>
              </a:rPr>
              <a:t>Site Improvement</a:t>
            </a:r>
            <a:r>
              <a:rPr lang="en-US" sz="2000" b="1">
                <a:solidFill>
                  <a:schemeClr val="accent3"/>
                </a:solidFill>
                <a:effectLst/>
                <a:ea typeface="Times New Roman" panose="02020603050405020304" pitchFamily="18" charset="0"/>
              </a:rPr>
              <a:t> Planning</a:t>
            </a:r>
            <a:r>
              <a:rPr lang="en-US" sz="2000" b="1">
                <a:solidFill>
                  <a:schemeClr val="accent3"/>
                </a:solidFill>
                <a:ea typeface="Times New Roman" panose="02020603050405020304" pitchFamily="18" charset="0"/>
              </a:rPr>
              <a:t> process</a:t>
            </a:r>
            <a:r>
              <a:rPr lang="en-US" sz="2000" b="1">
                <a:solidFill>
                  <a:schemeClr val="accent3"/>
                </a:solidFill>
                <a:effectLst/>
                <a:ea typeface="Times New Roman" panose="02020603050405020304" pitchFamily="18" charset="0"/>
              </a:rPr>
              <a:t>.</a:t>
            </a:r>
            <a:endParaRPr lang="en-US" sz="2000" b="1">
              <a:solidFill>
                <a:schemeClr val="accent3"/>
              </a:solidFill>
            </a:endParaRPr>
          </a:p>
        </p:txBody>
      </p:sp>
      <p:graphicFrame>
        <p:nvGraphicFramePr>
          <p:cNvPr id="5" name="Diagram 4">
            <a:extLst>
              <a:ext uri="{FF2B5EF4-FFF2-40B4-BE49-F238E27FC236}">
                <a16:creationId xmlns:a16="http://schemas.microsoft.com/office/drawing/2014/main" id="{47557D23-F192-2FAA-708D-0E9FB69B1385}"/>
              </a:ext>
            </a:extLst>
          </p:cNvPr>
          <p:cNvGraphicFramePr/>
          <p:nvPr>
            <p:extLst>
              <p:ext uri="{D42A27DB-BD31-4B8C-83A1-F6EECF244321}">
                <p14:modId xmlns:p14="http://schemas.microsoft.com/office/powerpoint/2010/main" val="1918761738"/>
              </p:ext>
            </p:extLst>
          </p:nvPr>
        </p:nvGraphicFramePr>
        <p:xfrm>
          <a:off x="-1064682" y="2390406"/>
          <a:ext cx="13195904" cy="3966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3799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5A3E1-F6A7-CA47-8302-05B5873122C0}"/>
              </a:ext>
            </a:extLst>
          </p:cNvPr>
          <p:cNvSpPr>
            <a:spLocks noGrp="1"/>
          </p:cNvSpPr>
          <p:nvPr>
            <p:ph type="title"/>
          </p:nvPr>
        </p:nvSpPr>
        <p:spPr/>
        <p:txBody>
          <a:bodyPr>
            <a:normAutofit/>
          </a:bodyPr>
          <a:lstStyle/>
          <a:p>
            <a:r>
              <a:rPr lang="en-US" sz="4000"/>
              <a:t>VQB5 Needs Assessment </a:t>
            </a:r>
          </a:p>
        </p:txBody>
      </p:sp>
      <p:sp>
        <p:nvSpPr>
          <p:cNvPr id="3" name="Slide Number Placeholder 2">
            <a:extLst>
              <a:ext uri="{FF2B5EF4-FFF2-40B4-BE49-F238E27FC236}">
                <a16:creationId xmlns:a16="http://schemas.microsoft.com/office/drawing/2014/main" id="{C31F924D-FDB9-0463-6709-73C6FF71CC7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32</a:t>
            </a:fld>
            <a:endParaRPr lang="en"/>
          </a:p>
        </p:txBody>
      </p:sp>
      <p:sp>
        <p:nvSpPr>
          <p:cNvPr id="4" name="Text Placeholder 3">
            <a:extLst>
              <a:ext uri="{FF2B5EF4-FFF2-40B4-BE49-F238E27FC236}">
                <a16:creationId xmlns:a16="http://schemas.microsoft.com/office/drawing/2014/main" id="{687E94FF-2F8B-CA1E-34D8-410AE8FBAFB0}"/>
              </a:ext>
            </a:extLst>
          </p:cNvPr>
          <p:cNvSpPr>
            <a:spLocks noGrp="1"/>
          </p:cNvSpPr>
          <p:nvPr>
            <p:ph type="body" idx="1"/>
          </p:nvPr>
        </p:nvSpPr>
        <p:spPr>
          <a:xfrm>
            <a:off x="721784" y="1638846"/>
            <a:ext cx="6350000" cy="4718000"/>
          </a:xfrm>
        </p:spPr>
        <p:txBody>
          <a:bodyPr>
            <a:normAutofit/>
          </a:bodyPr>
          <a:lstStyle/>
          <a:p>
            <a:pPr marL="186055" indent="0">
              <a:lnSpc>
                <a:spcPct val="100000"/>
              </a:lnSpc>
              <a:spcBef>
                <a:spcPts val="0"/>
              </a:spcBef>
              <a:buNone/>
            </a:pPr>
            <a:r>
              <a:rPr lang="en-US" sz="2000" b="1"/>
              <a:t>The VQB5 Needs Assessment has 6 sections:</a:t>
            </a:r>
          </a:p>
          <a:p>
            <a:pPr marL="914400" indent="-457200">
              <a:lnSpc>
                <a:spcPct val="100000"/>
              </a:lnSpc>
              <a:spcBef>
                <a:spcPts val="1200"/>
              </a:spcBef>
              <a:buClr>
                <a:schemeClr val="tx1"/>
              </a:buClr>
              <a:buAutoNum type="arabicParenR"/>
            </a:pPr>
            <a:r>
              <a:rPr lang="en-US" sz="2000"/>
              <a:t>Site Information</a:t>
            </a:r>
          </a:p>
          <a:p>
            <a:pPr marL="914400" indent="-457200">
              <a:lnSpc>
                <a:spcPct val="100000"/>
              </a:lnSpc>
              <a:spcBef>
                <a:spcPts val="1200"/>
              </a:spcBef>
              <a:buClr>
                <a:schemeClr val="tx1"/>
              </a:buClr>
              <a:buAutoNum type="arabicParenR"/>
            </a:pPr>
            <a:r>
              <a:rPr lang="en-US" sz="2000"/>
              <a:t>Interactions Information (CLASS)</a:t>
            </a:r>
          </a:p>
          <a:p>
            <a:pPr marL="914400" indent="-457200">
              <a:lnSpc>
                <a:spcPct val="100000"/>
              </a:lnSpc>
              <a:spcBef>
                <a:spcPts val="1200"/>
              </a:spcBef>
              <a:buClr>
                <a:schemeClr val="tx1"/>
              </a:buClr>
              <a:buAutoNum type="arabicParenR"/>
            </a:pPr>
            <a:r>
              <a:rPr lang="en-US" sz="2000"/>
              <a:t>Curriculum Information</a:t>
            </a:r>
          </a:p>
          <a:p>
            <a:pPr marL="914400" indent="-457200">
              <a:lnSpc>
                <a:spcPct val="100000"/>
              </a:lnSpc>
              <a:spcBef>
                <a:spcPts val="1200"/>
              </a:spcBef>
              <a:buClr>
                <a:schemeClr val="tx1"/>
              </a:buClr>
              <a:buAutoNum type="arabicParenR"/>
            </a:pPr>
            <a:r>
              <a:rPr lang="en-US" sz="2000"/>
              <a:t>Staff Experience and Professional Development Information</a:t>
            </a:r>
          </a:p>
          <a:p>
            <a:pPr marL="914400" indent="-457200">
              <a:lnSpc>
                <a:spcPct val="100000"/>
              </a:lnSpc>
              <a:spcBef>
                <a:spcPts val="1200"/>
              </a:spcBef>
              <a:buClr>
                <a:schemeClr val="tx1"/>
              </a:buClr>
              <a:buAutoNum type="arabicParenR"/>
            </a:pPr>
            <a:r>
              <a:rPr lang="en-US" sz="2000"/>
              <a:t>Ready Regions Information</a:t>
            </a:r>
          </a:p>
          <a:p>
            <a:pPr marL="914400" indent="-457200">
              <a:lnSpc>
                <a:spcPct val="100000"/>
              </a:lnSpc>
              <a:spcBef>
                <a:spcPts val="1200"/>
              </a:spcBef>
              <a:spcAft>
                <a:spcPts val="600"/>
              </a:spcAft>
              <a:buClr>
                <a:schemeClr val="tx1"/>
              </a:buClr>
              <a:buAutoNum type="arabicParenR"/>
            </a:pPr>
            <a:r>
              <a:rPr lang="en-US" sz="2000"/>
              <a:t>Site Leader Reflections</a:t>
            </a:r>
          </a:p>
          <a:p>
            <a:pPr marL="186055" indent="0">
              <a:lnSpc>
                <a:spcPct val="100000"/>
              </a:lnSpc>
              <a:spcBef>
                <a:spcPts val="1200"/>
              </a:spcBef>
              <a:buNone/>
            </a:pPr>
            <a:r>
              <a:rPr lang="en-US" sz="2000"/>
              <a:t>Forms vary slightly based on whether site is center or family day home. </a:t>
            </a:r>
          </a:p>
        </p:txBody>
      </p:sp>
      <p:pic>
        <p:nvPicPr>
          <p:cNvPr id="9" name="Picture 8">
            <a:extLst>
              <a:ext uri="{FF2B5EF4-FFF2-40B4-BE49-F238E27FC236}">
                <a16:creationId xmlns:a16="http://schemas.microsoft.com/office/drawing/2014/main" id="{7A11BCF1-CDB5-8C98-E449-93BE0E3B46EB}"/>
              </a:ext>
            </a:extLst>
          </p:cNvPr>
          <p:cNvPicPr>
            <a:picLocks noChangeAspect="1"/>
          </p:cNvPicPr>
          <p:nvPr/>
        </p:nvPicPr>
        <p:blipFill>
          <a:blip r:embed="rId2"/>
          <a:stretch>
            <a:fillRect/>
          </a:stretch>
        </p:blipFill>
        <p:spPr>
          <a:xfrm>
            <a:off x="7344043" y="1544217"/>
            <a:ext cx="4648439" cy="2914800"/>
          </a:xfrm>
          <a:prstGeom prst="rect">
            <a:avLst/>
          </a:prstGeom>
          <a:ln w="34925">
            <a:solidFill>
              <a:schemeClr val="accent1"/>
            </a:solidFill>
          </a:ln>
        </p:spPr>
      </p:pic>
      <p:pic>
        <p:nvPicPr>
          <p:cNvPr id="11" name="Picture 10">
            <a:extLst>
              <a:ext uri="{FF2B5EF4-FFF2-40B4-BE49-F238E27FC236}">
                <a16:creationId xmlns:a16="http://schemas.microsoft.com/office/drawing/2014/main" id="{94D2D03F-8EB9-A155-F6B8-6F06AF5FCC15}"/>
              </a:ext>
            </a:extLst>
          </p:cNvPr>
          <p:cNvPicPr>
            <a:picLocks noChangeAspect="1"/>
          </p:cNvPicPr>
          <p:nvPr/>
        </p:nvPicPr>
        <p:blipFill>
          <a:blip r:embed="rId3"/>
          <a:stretch>
            <a:fillRect/>
          </a:stretch>
        </p:blipFill>
        <p:spPr>
          <a:xfrm>
            <a:off x="7554163" y="3674900"/>
            <a:ext cx="4286470" cy="2502029"/>
          </a:xfrm>
          <a:prstGeom prst="rect">
            <a:avLst/>
          </a:prstGeom>
          <a:ln w="47625">
            <a:solidFill>
              <a:schemeClr val="accent1"/>
            </a:solidFill>
          </a:ln>
        </p:spPr>
      </p:pic>
    </p:spTree>
    <p:extLst>
      <p:ext uri="{BB962C8B-B14F-4D97-AF65-F5344CB8AC3E}">
        <p14:creationId xmlns:p14="http://schemas.microsoft.com/office/powerpoint/2010/main" val="1320140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2DE7-838A-02B7-37E4-841136E45C22}"/>
              </a:ext>
            </a:extLst>
          </p:cNvPr>
          <p:cNvSpPr>
            <a:spLocks noGrp="1"/>
          </p:cNvSpPr>
          <p:nvPr>
            <p:ph type="title"/>
          </p:nvPr>
        </p:nvSpPr>
        <p:spPr/>
        <p:txBody>
          <a:bodyPr>
            <a:normAutofit/>
          </a:bodyPr>
          <a:lstStyle/>
          <a:p>
            <a:r>
              <a:rPr lang="en-US" sz="4000"/>
              <a:t>VQB5 Quality Improvement Plan</a:t>
            </a:r>
          </a:p>
        </p:txBody>
      </p:sp>
      <p:sp>
        <p:nvSpPr>
          <p:cNvPr id="3" name="Slide Number Placeholder 2">
            <a:extLst>
              <a:ext uri="{FF2B5EF4-FFF2-40B4-BE49-F238E27FC236}">
                <a16:creationId xmlns:a16="http://schemas.microsoft.com/office/drawing/2014/main" id="{000B3409-9622-D583-43D7-5F2DEDFE49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33</a:t>
            </a:fld>
            <a:endParaRPr lang="en"/>
          </a:p>
        </p:txBody>
      </p:sp>
      <p:pic>
        <p:nvPicPr>
          <p:cNvPr id="8" name="Picture 7">
            <a:extLst>
              <a:ext uri="{FF2B5EF4-FFF2-40B4-BE49-F238E27FC236}">
                <a16:creationId xmlns:a16="http://schemas.microsoft.com/office/drawing/2014/main" id="{E8612D0E-3350-4B82-E81D-79EC7A286C78}"/>
              </a:ext>
            </a:extLst>
          </p:cNvPr>
          <p:cNvPicPr>
            <a:picLocks noChangeAspect="1"/>
          </p:cNvPicPr>
          <p:nvPr/>
        </p:nvPicPr>
        <p:blipFill>
          <a:blip r:embed="rId3"/>
          <a:stretch>
            <a:fillRect/>
          </a:stretch>
        </p:blipFill>
        <p:spPr>
          <a:xfrm>
            <a:off x="3004153" y="2270637"/>
            <a:ext cx="6186477" cy="4309495"/>
          </a:xfrm>
          <a:prstGeom prst="rect">
            <a:avLst/>
          </a:prstGeom>
          <a:ln w="47625">
            <a:solidFill>
              <a:schemeClr val="accent1"/>
            </a:solidFill>
          </a:ln>
        </p:spPr>
      </p:pic>
      <p:sp>
        <p:nvSpPr>
          <p:cNvPr id="5" name="TextBox 4">
            <a:extLst>
              <a:ext uri="{FF2B5EF4-FFF2-40B4-BE49-F238E27FC236}">
                <a16:creationId xmlns:a16="http://schemas.microsoft.com/office/drawing/2014/main" id="{AFAF3C23-F1A1-2644-AFDB-3827F50A5861}"/>
              </a:ext>
            </a:extLst>
          </p:cNvPr>
          <p:cNvSpPr txBox="1"/>
          <p:nvPr/>
        </p:nvSpPr>
        <p:spPr>
          <a:xfrm>
            <a:off x="742041" y="1500599"/>
            <a:ext cx="10428516" cy="707886"/>
          </a:xfrm>
          <a:prstGeom prst="rect">
            <a:avLst/>
          </a:prstGeom>
          <a:noFill/>
        </p:spPr>
        <p:txBody>
          <a:bodyPr wrap="square" lIns="91440" tIns="45720" rIns="91440" bIns="45720" anchor="t">
            <a:spAutoFit/>
          </a:bodyPr>
          <a:lstStyle/>
          <a:p>
            <a:r>
              <a:rPr lang="en-US" sz="2000" b="1">
                <a:solidFill>
                  <a:srgbClr val="555555"/>
                </a:solidFill>
                <a:latin typeface="Georgia"/>
              </a:rPr>
              <a:t>Plans use most recent VQB5 results and should have</a:t>
            </a:r>
            <a:r>
              <a:rPr lang="en-US" sz="2000" b="1" i="0">
                <a:solidFill>
                  <a:srgbClr val="555555"/>
                </a:solidFill>
                <a:effectLst/>
                <a:latin typeface="Georgia"/>
              </a:rPr>
              <a:t> at least 3 goals related to teacher-child interactions</a:t>
            </a:r>
            <a:r>
              <a:rPr lang="en-US" sz="2000" b="1">
                <a:solidFill>
                  <a:srgbClr val="555555"/>
                </a:solidFill>
                <a:latin typeface="Georgia"/>
              </a:rPr>
              <a:t>.</a:t>
            </a:r>
          </a:p>
        </p:txBody>
      </p:sp>
    </p:spTree>
    <p:extLst>
      <p:ext uri="{BB962C8B-B14F-4D97-AF65-F5344CB8AC3E}">
        <p14:creationId xmlns:p14="http://schemas.microsoft.com/office/powerpoint/2010/main" val="3997498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C990B-FF9F-1E39-DAC3-3A9137C75537}"/>
              </a:ext>
            </a:extLst>
          </p:cNvPr>
          <p:cNvSpPr>
            <a:spLocks noGrp="1"/>
          </p:cNvSpPr>
          <p:nvPr>
            <p:ph type="title"/>
          </p:nvPr>
        </p:nvSpPr>
        <p:spPr/>
        <p:txBody>
          <a:bodyPr>
            <a:normAutofit/>
          </a:bodyPr>
          <a:lstStyle/>
          <a:p>
            <a:r>
              <a:rPr lang="en-US" sz="4000"/>
              <a:t>5) Release Public Quality Profiles</a:t>
            </a:r>
          </a:p>
        </p:txBody>
      </p:sp>
      <p:sp>
        <p:nvSpPr>
          <p:cNvPr id="4" name="Text Placeholder 3">
            <a:extLst>
              <a:ext uri="{FF2B5EF4-FFF2-40B4-BE49-F238E27FC236}">
                <a16:creationId xmlns:a16="http://schemas.microsoft.com/office/drawing/2014/main" id="{A09C3519-144C-8D7D-6ACB-FA0136568869}"/>
              </a:ext>
            </a:extLst>
          </p:cNvPr>
          <p:cNvSpPr>
            <a:spLocks noGrp="1"/>
          </p:cNvSpPr>
          <p:nvPr>
            <p:ph type="body" idx="1"/>
          </p:nvPr>
        </p:nvSpPr>
        <p:spPr>
          <a:xfrm>
            <a:off x="567767" y="1488453"/>
            <a:ext cx="11098052" cy="5055782"/>
          </a:xfrm>
        </p:spPr>
        <p:txBody>
          <a:bodyPr spcFirstLastPara="1" wrap="square" lIns="91425" tIns="45700" rIns="91425" bIns="45700" anchor="t" anchorCtr="0">
            <a:noAutofit/>
          </a:bodyPr>
          <a:lstStyle/>
          <a:p>
            <a:pPr marL="186055" indent="0">
              <a:lnSpc>
                <a:spcPct val="100000"/>
              </a:lnSpc>
              <a:spcBef>
                <a:spcPts val="0"/>
              </a:spcBef>
              <a:buNone/>
            </a:pPr>
            <a:r>
              <a:rPr lang="en-US" sz="2000" b="1" i="0">
                <a:effectLst/>
              </a:rPr>
              <a:t>VQB5 Quality Profiles, which include the site quality rating, will be posted </a:t>
            </a:r>
            <a:r>
              <a:rPr lang="en-US" sz="2000" b="1"/>
              <a:t>online </a:t>
            </a:r>
            <a:r>
              <a:rPr lang="en-US" sz="2000" b="1" i="0">
                <a:effectLst/>
              </a:rPr>
              <a:t>starting in the fall of 2024</a:t>
            </a:r>
            <a:r>
              <a:rPr lang="en-US" sz="2000" b="1"/>
              <a:t> (Section 6.3). </a:t>
            </a:r>
            <a:endParaRPr lang="en-US" sz="2000" b="0" i="0">
              <a:effectLst/>
            </a:endParaRPr>
          </a:p>
          <a:p>
            <a:pPr marL="471805" indent="-285750">
              <a:lnSpc>
                <a:spcPct val="100000"/>
              </a:lnSpc>
              <a:spcBef>
                <a:spcPts val="1200"/>
              </a:spcBef>
            </a:pPr>
            <a:r>
              <a:rPr lang="en-US" sz="2000" b="0" i="0" u="none" strike="noStrike">
                <a:effectLst/>
              </a:rPr>
              <a:t>VQB5 </a:t>
            </a:r>
            <a:r>
              <a:rPr lang="en-US" sz="2000"/>
              <a:t>Quality</a:t>
            </a:r>
            <a:r>
              <a:rPr lang="en-US" sz="2000" b="0" i="0" u="none" strike="noStrike">
                <a:effectLst/>
              </a:rPr>
              <a:t> </a:t>
            </a:r>
            <a:r>
              <a:rPr lang="en-US" sz="2000"/>
              <a:t>Profiles</a:t>
            </a:r>
            <a:r>
              <a:rPr lang="en-US" sz="2000" b="0" i="0" u="none" strike="noStrike">
                <a:effectLst/>
              </a:rPr>
              <a:t> will include site performance and site information, building on the success of sharing practice year profiles with sites in 2022-2023.</a:t>
            </a:r>
            <a:endParaRPr lang="en-US" sz="2000"/>
          </a:p>
          <a:p>
            <a:pPr marL="471805" indent="-285750">
              <a:lnSpc>
                <a:spcPct val="100000"/>
              </a:lnSpc>
              <a:spcBef>
                <a:spcPts val="1200"/>
              </a:spcBef>
            </a:pPr>
            <a:r>
              <a:rPr lang="en-US" sz="2000"/>
              <a:t>Families will </a:t>
            </a:r>
            <a:r>
              <a:rPr lang="en-US" sz="2000">
                <a:effectLst/>
                <a:ea typeface="Times New Roman" panose="02020603050405020304" pitchFamily="18" charset="0"/>
              </a:rPr>
              <a:t>have information and access about quality options, as required by state law.</a:t>
            </a:r>
            <a:endParaRPr lang="en-US" sz="2000" b="0" i="0">
              <a:effectLst/>
            </a:endParaRPr>
          </a:p>
          <a:p>
            <a:pPr marL="186055" indent="0">
              <a:lnSpc>
                <a:spcPct val="100000"/>
              </a:lnSpc>
              <a:spcBef>
                <a:spcPts val="1200"/>
              </a:spcBef>
              <a:buNone/>
            </a:pPr>
            <a:r>
              <a:rPr lang="en-US" sz="2000" b="1"/>
              <a:t>What does this mean for sites in 2024-2025? </a:t>
            </a:r>
          </a:p>
          <a:p>
            <a:pPr marL="528955">
              <a:lnSpc>
                <a:spcPct val="100000"/>
              </a:lnSpc>
              <a:spcBef>
                <a:spcPts val="1200"/>
              </a:spcBef>
              <a:buClr>
                <a:schemeClr val="tx1"/>
              </a:buClr>
            </a:pPr>
            <a:r>
              <a:rPr lang="en-US" sz="2000"/>
              <a:t>All publicly-funded sites, and non-publicly-funded sites who opt-in to VQB5 will have an online quality profile.</a:t>
            </a:r>
            <a:endParaRPr lang="en-US" sz="2000">
              <a:latin typeface="Georgia" panose="02040502050405020303" pitchFamily="18" charset="0"/>
            </a:endParaRPr>
          </a:p>
          <a:p>
            <a:pPr lvl="1">
              <a:lnSpc>
                <a:spcPct val="100000"/>
              </a:lnSpc>
              <a:spcBef>
                <a:spcPts val="600"/>
              </a:spcBef>
              <a:buClr>
                <a:schemeClr val="tx1"/>
              </a:buClr>
              <a:buFont typeface="Calibri" panose="020F0502020204030204" pitchFamily="34" charset="0"/>
              <a:buChar char="−"/>
            </a:pPr>
            <a:r>
              <a:rPr lang="en-US" sz="2000"/>
              <a:t>Sites will also receive </a:t>
            </a:r>
            <a:r>
              <a:rPr lang="en-US" sz="2000">
                <a:latin typeface="Georgia"/>
              </a:rPr>
              <a:t>a certificate to document their annual quality rating for optional display.</a:t>
            </a:r>
            <a:endParaRPr lang="en-US" sz="2000">
              <a:latin typeface="Georgia" panose="02040502050405020303" pitchFamily="18" charset="0"/>
            </a:endParaRPr>
          </a:p>
          <a:p>
            <a:pPr marL="528955">
              <a:lnSpc>
                <a:spcPct val="100000"/>
              </a:lnSpc>
              <a:spcBef>
                <a:spcPts val="1200"/>
              </a:spcBef>
              <a:buClr>
                <a:schemeClr val="tx1"/>
              </a:buClr>
            </a:pPr>
            <a:r>
              <a:rPr lang="en-US" sz="2000"/>
              <a:t>Sites will have the opportunity to preview their quality ratings during summer data verification, prior to the fall release.</a:t>
            </a:r>
          </a:p>
          <a:p>
            <a:pPr marL="608965" indent="-422910"/>
            <a:endParaRPr lang="en-US" sz="2000">
              <a:solidFill>
                <a:schemeClr val="tx1"/>
              </a:solidFill>
            </a:endParaRPr>
          </a:p>
        </p:txBody>
      </p:sp>
      <p:sp>
        <p:nvSpPr>
          <p:cNvPr id="5" name="Slide Number Placeholder 4">
            <a:extLst>
              <a:ext uri="{FF2B5EF4-FFF2-40B4-BE49-F238E27FC236}">
                <a16:creationId xmlns:a16="http://schemas.microsoft.com/office/drawing/2014/main" id="{2B8562AE-2D7B-8698-10DA-D2E78C5F02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a:p>
        </p:txBody>
      </p:sp>
    </p:spTree>
    <p:extLst>
      <p:ext uri="{BB962C8B-B14F-4D97-AF65-F5344CB8AC3E}">
        <p14:creationId xmlns:p14="http://schemas.microsoft.com/office/powerpoint/2010/main" val="1002661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AEA7-C0BF-D4F4-D7B1-4F76F77F22AC}"/>
              </a:ext>
            </a:extLst>
          </p:cNvPr>
          <p:cNvSpPr>
            <a:spLocks noGrp="1"/>
          </p:cNvSpPr>
          <p:nvPr>
            <p:ph type="title"/>
          </p:nvPr>
        </p:nvSpPr>
        <p:spPr/>
        <p:txBody>
          <a:bodyPr>
            <a:normAutofit/>
          </a:bodyPr>
          <a:lstStyle/>
          <a:p>
            <a:r>
              <a:rPr lang="en-US" sz="4000"/>
              <a:t> Quality Profile Mock-Ups</a:t>
            </a:r>
          </a:p>
        </p:txBody>
      </p:sp>
      <p:sp>
        <p:nvSpPr>
          <p:cNvPr id="3" name="Slide Number Placeholder 2">
            <a:extLst>
              <a:ext uri="{FF2B5EF4-FFF2-40B4-BE49-F238E27FC236}">
                <a16:creationId xmlns:a16="http://schemas.microsoft.com/office/drawing/2014/main" id="{BED32D79-E380-3C83-2FFF-CF176B4A25D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srgbClr val="888FA3"/>
                </a:solidFill>
                <a:effectLst/>
                <a:uLnTx/>
                <a:uFillTx/>
                <a:latin typeface="Georgia"/>
                <a:sym typeface="Georgia"/>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35</a:t>
            </a:fld>
            <a:endParaRPr kumimoji="0" lang="en-US" sz="1200" b="0" i="0" u="none" strike="noStrike" kern="1200" cap="none" spc="0" normalizeH="0" baseline="0" noProof="0">
              <a:ln>
                <a:noFill/>
              </a:ln>
              <a:solidFill>
                <a:srgbClr val="888FA3"/>
              </a:solidFill>
              <a:effectLst/>
              <a:uLnTx/>
              <a:uFillTx/>
              <a:latin typeface="Georgia"/>
              <a:sym typeface="Georgia"/>
            </a:endParaRPr>
          </a:p>
        </p:txBody>
      </p:sp>
      <p:sp>
        <p:nvSpPr>
          <p:cNvPr id="4" name="Text Placeholder 3">
            <a:extLst>
              <a:ext uri="{FF2B5EF4-FFF2-40B4-BE49-F238E27FC236}">
                <a16:creationId xmlns:a16="http://schemas.microsoft.com/office/drawing/2014/main" id="{93BA4FEF-9A54-21D6-FB01-5114495AD59B}"/>
              </a:ext>
            </a:extLst>
          </p:cNvPr>
          <p:cNvSpPr>
            <a:spLocks noGrp="1"/>
          </p:cNvSpPr>
          <p:nvPr>
            <p:ph type="body" idx="1"/>
          </p:nvPr>
        </p:nvSpPr>
        <p:spPr>
          <a:xfrm>
            <a:off x="619760" y="1323975"/>
            <a:ext cx="11304610" cy="944754"/>
          </a:xfrm>
        </p:spPr>
        <p:txBody>
          <a:bodyPr>
            <a:normAutofit/>
          </a:bodyPr>
          <a:lstStyle/>
          <a:p>
            <a:pPr marL="114300" indent="0">
              <a:buNone/>
            </a:pPr>
            <a:r>
              <a:rPr lang="en-US" sz="2000" b="1">
                <a:solidFill>
                  <a:schemeClr val="accent3"/>
                </a:solidFill>
              </a:rPr>
              <a:t>VDOE will continue to gather and use feedback to finalize the VQB5 Quality Profiles which will be shared publicly online in Fall 2024.</a:t>
            </a:r>
            <a:endParaRPr lang="en-US" sz="2000">
              <a:solidFill>
                <a:schemeClr val="accent3"/>
              </a:solidFill>
            </a:endParaRPr>
          </a:p>
        </p:txBody>
      </p:sp>
      <p:pic>
        <p:nvPicPr>
          <p:cNvPr id="6" name="Picture 5">
            <a:extLst>
              <a:ext uri="{FF2B5EF4-FFF2-40B4-BE49-F238E27FC236}">
                <a16:creationId xmlns:a16="http://schemas.microsoft.com/office/drawing/2014/main" id="{F9AD031E-A3BF-2C25-BCBF-81AC163A3749}"/>
              </a:ext>
            </a:extLst>
          </p:cNvPr>
          <p:cNvPicPr>
            <a:picLocks noChangeAspect="1"/>
          </p:cNvPicPr>
          <p:nvPr/>
        </p:nvPicPr>
        <p:blipFill>
          <a:blip r:embed="rId2"/>
          <a:stretch>
            <a:fillRect/>
          </a:stretch>
        </p:blipFill>
        <p:spPr>
          <a:xfrm>
            <a:off x="1609916" y="2254830"/>
            <a:ext cx="3245331" cy="4359397"/>
          </a:xfrm>
          <a:prstGeom prst="rect">
            <a:avLst/>
          </a:prstGeom>
          <a:ln>
            <a:solidFill>
              <a:srgbClr val="4472C4"/>
            </a:solidFill>
          </a:ln>
        </p:spPr>
      </p:pic>
      <p:pic>
        <p:nvPicPr>
          <p:cNvPr id="8" name="Picture 7">
            <a:extLst>
              <a:ext uri="{FF2B5EF4-FFF2-40B4-BE49-F238E27FC236}">
                <a16:creationId xmlns:a16="http://schemas.microsoft.com/office/drawing/2014/main" id="{43A19D05-D86F-D984-F220-38077D7D5874}"/>
              </a:ext>
            </a:extLst>
          </p:cNvPr>
          <p:cNvPicPr>
            <a:picLocks noChangeAspect="1"/>
          </p:cNvPicPr>
          <p:nvPr/>
        </p:nvPicPr>
        <p:blipFill>
          <a:blip r:embed="rId3"/>
          <a:stretch>
            <a:fillRect/>
          </a:stretch>
        </p:blipFill>
        <p:spPr>
          <a:xfrm>
            <a:off x="6169154" y="2254830"/>
            <a:ext cx="3836268" cy="4359397"/>
          </a:xfrm>
          <a:prstGeom prst="rect">
            <a:avLst/>
          </a:prstGeom>
          <a:ln>
            <a:solidFill>
              <a:schemeClr val="accent1"/>
            </a:solidFill>
          </a:ln>
        </p:spPr>
      </p:pic>
    </p:spTree>
    <p:extLst>
      <p:ext uri="{BB962C8B-B14F-4D97-AF65-F5344CB8AC3E}">
        <p14:creationId xmlns:p14="http://schemas.microsoft.com/office/powerpoint/2010/main" val="1684363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BD5D-696B-032C-2B1A-BDC966B0AD31}"/>
              </a:ext>
            </a:extLst>
          </p:cNvPr>
          <p:cNvSpPr>
            <a:spLocks noGrp="1"/>
          </p:cNvSpPr>
          <p:nvPr>
            <p:ph type="title"/>
          </p:nvPr>
        </p:nvSpPr>
        <p:spPr/>
        <p:txBody>
          <a:bodyPr>
            <a:normAutofit/>
          </a:bodyPr>
          <a:lstStyle/>
          <a:p>
            <a:r>
              <a:rPr lang="en-US" sz="4000"/>
              <a:t>Engaging the Field On Profiles</a:t>
            </a:r>
          </a:p>
        </p:txBody>
      </p:sp>
      <p:sp>
        <p:nvSpPr>
          <p:cNvPr id="3" name="Slide Number Placeholder 2">
            <a:extLst>
              <a:ext uri="{FF2B5EF4-FFF2-40B4-BE49-F238E27FC236}">
                <a16:creationId xmlns:a16="http://schemas.microsoft.com/office/drawing/2014/main" id="{AD112EBA-C6EB-6AB9-1330-005C5CC6F2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sp>
        <p:nvSpPr>
          <p:cNvPr id="4" name="Text Placeholder 3">
            <a:extLst>
              <a:ext uri="{FF2B5EF4-FFF2-40B4-BE49-F238E27FC236}">
                <a16:creationId xmlns:a16="http://schemas.microsoft.com/office/drawing/2014/main" id="{6506903B-FC27-003C-4D1F-E9A695DF660C}"/>
              </a:ext>
            </a:extLst>
          </p:cNvPr>
          <p:cNvSpPr>
            <a:spLocks noGrp="1"/>
          </p:cNvSpPr>
          <p:nvPr>
            <p:ph type="body" idx="1"/>
          </p:nvPr>
        </p:nvSpPr>
        <p:spPr>
          <a:xfrm>
            <a:off x="309033" y="1458930"/>
            <a:ext cx="11314007" cy="5262545"/>
          </a:xfrm>
        </p:spPr>
        <p:txBody>
          <a:bodyPr>
            <a:normAutofit/>
          </a:bodyPr>
          <a:lstStyle/>
          <a:p>
            <a:pPr marL="457200" lvl="1" indent="0" fontAlgn="base">
              <a:lnSpc>
                <a:spcPct val="100000"/>
              </a:lnSpc>
              <a:spcBef>
                <a:spcPts val="0"/>
              </a:spcBef>
              <a:buNone/>
              <a:tabLst>
                <a:tab pos="11033125" algn="l"/>
              </a:tabLst>
            </a:pPr>
            <a:r>
              <a:rPr lang="en-US" sz="2000" b="1">
                <a:ea typeface="MS Gothic"/>
                <a:cs typeface="Times New Roman"/>
              </a:rPr>
              <a:t>VDOE will continue to share </a:t>
            </a:r>
            <a:r>
              <a:rPr lang="en-US" sz="2000" b="1">
                <a:effectLst/>
                <a:ea typeface="MS Gothic"/>
                <a:cs typeface="Times New Roman"/>
              </a:rPr>
              <a:t>the profile</a:t>
            </a:r>
            <a:r>
              <a:rPr lang="en-US" sz="2000" b="1">
                <a:ea typeface="MS Gothic"/>
                <a:cs typeface="Times New Roman"/>
              </a:rPr>
              <a:t> and website</a:t>
            </a:r>
            <a:r>
              <a:rPr lang="en-US" sz="2000" b="1">
                <a:effectLst/>
                <a:ea typeface="MS Gothic"/>
                <a:cs typeface="Times New Roman"/>
              </a:rPr>
              <a:t> ‘mock-ups’ </a:t>
            </a:r>
            <a:r>
              <a:rPr lang="en-US" sz="2000" b="1">
                <a:ea typeface="MS Gothic"/>
                <a:cs typeface="Times New Roman"/>
              </a:rPr>
              <a:t>with a wide variety of </a:t>
            </a:r>
            <a:r>
              <a:rPr lang="en-US" sz="2000" b="1">
                <a:effectLst/>
                <a:ea typeface="MS Gothic"/>
                <a:cs typeface="Times New Roman"/>
              </a:rPr>
              <a:t>stakeholders </a:t>
            </a:r>
            <a:r>
              <a:rPr lang="en-US" sz="2000" b="1">
                <a:ea typeface="MS Gothic"/>
                <a:cs typeface="Times New Roman"/>
              </a:rPr>
              <a:t>to gather </a:t>
            </a:r>
            <a:r>
              <a:rPr lang="en-US" sz="2000" b="1">
                <a:effectLst/>
                <a:ea typeface="MS Gothic"/>
                <a:cs typeface="Times New Roman"/>
              </a:rPr>
              <a:t>feedback</a:t>
            </a:r>
            <a:r>
              <a:rPr lang="en-US" sz="2000" b="1">
                <a:ea typeface="MS Gothic"/>
                <a:cs typeface="Times New Roman"/>
              </a:rPr>
              <a:t> and revise design</a:t>
            </a:r>
            <a:r>
              <a:rPr lang="en-US" sz="2000" b="1">
                <a:effectLst/>
                <a:ea typeface="MS Gothic"/>
                <a:cs typeface="Times New Roman"/>
              </a:rPr>
              <a:t>.</a:t>
            </a:r>
            <a:r>
              <a:rPr lang="en-US" sz="2000" b="1">
                <a:ea typeface="MS Gothic"/>
                <a:cs typeface="Times New Roman"/>
              </a:rPr>
              <a:t> </a:t>
            </a:r>
            <a:endParaRPr lang="en-US" sz="2000" b="1">
              <a:effectLst/>
              <a:latin typeface="Georgia" panose="02040502050405020303" pitchFamily="18" charset="0"/>
              <a:ea typeface="MS Gothic" panose="020B0609070205080204" pitchFamily="49" charset="-128"/>
              <a:cs typeface="Times New Roman" panose="02020603050405020304" pitchFamily="18" charset="0"/>
            </a:endParaRPr>
          </a:p>
          <a:p>
            <a:pPr lvl="1" fontAlgn="base">
              <a:lnSpc>
                <a:spcPct val="100000"/>
              </a:lnSpc>
              <a:spcBef>
                <a:spcPts val="1200"/>
              </a:spcBef>
              <a:buFont typeface="Arial" panose="020B0604020202020204" pitchFamily="34" charset="0"/>
              <a:buChar char="•"/>
            </a:pPr>
            <a:r>
              <a:rPr lang="en-US" sz="2000">
                <a:ea typeface="MS Gothic"/>
                <a:cs typeface="Times New Roman"/>
              </a:rPr>
              <a:t>Targeted engagement sessions are planned for:</a:t>
            </a:r>
          </a:p>
          <a:p>
            <a:pPr marL="1482725" lvl="2" indent="-342900">
              <a:lnSpc>
                <a:spcPct val="100000"/>
              </a:lnSpc>
              <a:spcBef>
                <a:spcPts val="600"/>
              </a:spcBef>
              <a:buClr>
                <a:schemeClr val="tx1"/>
              </a:buClr>
              <a:buSzPct val="90000"/>
              <a:buFont typeface="Georgia" panose="02040502050405020303" pitchFamily="18" charset="0"/>
              <a:buChar char="−"/>
            </a:pPr>
            <a:r>
              <a:rPr lang="en-US" sz="1800">
                <a:ea typeface="MS Gothic"/>
                <a:cs typeface="Times New Roman"/>
              </a:rPr>
              <a:t>Families</a:t>
            </a:r>
          </a:p>
          <a:p>
            <a:pPr marL="1482725" lvl="2" indent="-342900">
              <a:lnSpc>
                <a:spcPct val="100000"/>
              </a:lnSpc>
              <a:spcBef>
                <a:spcPts val="600"/>
              </a:spcBef>
              <a:buClr>
                <a:schemeClr val="tx1"/>
              </a:buClr>
              <a:buSzPct val="90000"/>
              <a:buFont typeface="Georgia" panose="02040502050405020303" pitchFamily="18" charset="0"/>
              <a:buChar char="−"/>
            </a:pPr>
            <a:r>
              <a:rPr lang="en-US" sz="1800">
                <a:ea typeface="MS Gothic"/>
                <a:cs typeface="Times New Roman"/>
              </a:rPr>
              <a:t>Ready Regions </a:t>
            </a:r>
          </a:p>
          <a:p>
            <a:pPr marL="1482725" lvl="2" indent="-342900">
              <a:lnSpc>
                <a:spcPct val="100000"/>
              </a:lnSpc>
              <a:spcBef>
                <a:spcPts val="600"/>
              </a:spcBef>
              <a:buClr>
                <a:schemeClr val="tx1"/>
              </a:buClr>
              <a:buSzPct val="90000"/>
              <a:buFont typeface="Georgia" panose="02040502050405020303" pitchFamily="18" charset="0"/>
              <a:buChar char="−"/>
            </a:pPr>
            <a:r>
              <a:rPr lang="en-US" sz="1800">
                <a:ea typeface="MS Gothic"/>
                <a:cs typeface="Times New Roman"/>
              </a:rPr>
              <a:t>Program leaders (Head Start, VPI, Mixed Delivery, Early Childhood Special Education)</a:t>
            </a:r>
          </a:p>
          <a:p>
            <a:pPr marL="1482725" lvl="2" indent="-342900">
              <a:lnSpc>
                <a:spcPct val="100000"/>
              </a:lnSpc>
              <a:spcBef>
                <a:spcPts val="600"/>
              </a:spcBef>
              <a:buClr>
                <a:schemeClr val="tx1"/>
              </a:buClr>
              <a:buSzPct val="90000"/>
              <a:buFont typeface="Georgia" panose="02040502050405020303" pitchFamily="18" charset="0"/>
              <a:buChar char="−"/>
            </a:pPr>
            <a:r>
              <a:rPr lang="en-US" sz="1800">
                <a:ea typeface="MS Gothic"/>
                <a:cs typeface="Times New Roman"/>
              </a:rPr>
              <a:t>Family Day Home providers</a:t>
            </a:r>
          </a:p>
          <a:p>
            <a:pPr marL="1482725" lvl="2" indent="-342900">
              <a:lnSpc>
                <a:spcPct val="100000"/>
              </a:lnSpc>
              <a:spcBef>
                <a:spcPts val="600"/>
              </a:spcBef>
              <a:buClr>
                <a:schemeClr val="tx1"/>
              </a:buClr>
              <a:buSzPct val="90000"/>
              <a:buFont typeface="Georgia" panose="02040502050405020303" pitchFamily="18" charset="0"/>
              <a:buChar char="−"/>
            </a:pPr>
            <a:r>
              <a:rPr lang="en-US" sz="1800">
                <a:ea typeface="MS Gothic"/>
                <a:cs typeface="Times New Roman"/>
              </a:rPr>
              <a:t>Improvement partners and Associations (VAAEYC March 14-15)</a:t>
            </a:r>
          </a:p>
          <a:p>
            <a:pPr lvl="1">
              <a:lnSpc>
                <a:spcPct val="100000"/>
              </a:lnSpc>
              <a:spcBef>
                <a:spcPts val="1200"/>
              </a:spcBef>
              <a:buClr>
                <a:schemeClr val="tx1"/>
              </a:buClr>
              <a:buSzPct val="90000"/>
              <a:buFont typeface="Arial" panose="020B0604020202020204" pitchFamily="34" charset="0"/>
              <a:buChar char="•"/>
            </a:pPr>
            <a:r>
              <a:rPr lang="en-US" sz="2000">
                <a:ea typeface="MS Gothic"/>
                <a:cs typeface="Times New Roman"/>
              </a:rPr>
              <a:t>Sessions</a:t>
            </a:r>
            <a:r>
              <a:rPr lang="en-US" sz="2000">
                <a:effectLst/>
                <a:ea typeface="MS Gothic"/>
                <a:cs typeface="Times New Roman"/>
              </a:rPr>
              <a:t> will focus on q</a:t>
            </a:r>
            <a:r>
              <a:rPr lang="en-US" sz="2000" i="0" u="none" strike="noStrike">
                <a:effectLst/>
              </a:rPr>
              <a:t>uality profile content, search functions, filters, data download features, images, and overall look/feel</a:t>
            </a:r>
            <a:r>
              <a:rPr lang="en-US" sz="2000" i="0">
                <a:effectLst/>
              </a:rPr>
              <a:t>​</a:t>
            </a:r>
            <a:r>
              <a:rPr lang="en-US" sz="2000"/>
              <a:t>.</a:t>
            </a:r>
          </a:p>
          <a:p>
            <a:pPr lvl="1">
              <a:lnSpc>
                <a:spcPct val="100000"/>
              </a:lnSpc>
              <a:spcBef>
                <a:spcPts val="1200"/>
              </a:spcBef>
              <a:buClr>
                <a:schemeClr val="tx1"/>
              </a:buClr>
              <a:buSzPct val="90000"/>
              <a:buFont typeface="Arial" panose="020B0604020202020204" pitchFamily="34" charset="0"/>
              <a:buChar char="•"/>
            </a:pPr>
            <a:r>
              <a:rPr lang="en-US" sz="2000"/>
              <a:t>Feedback will be collected through an online survey, via email, and in-person.</a:t>
            </a:r>
            <a:endParaRPr lang="en-US" sz="2000" i="0">
              <a:effectLst/>
            </a:endParaRPr>
          </a:p>
        </p:txBody>
      </p:sp>
      <p:sp>
        <p:nvSpPr>
          <p:cNvPr id="6" name="TextBox 5">
            <a:extLst>
              <a:ext uri="{FF2B5EF4-FFF2-40B4-BE49-F238E27FC236}">
                <a16:creationId xmlns:a16="http://schemas.microsoft.com/office/drawing/2014/main" id="{A513E452-6828-F856-2AF3-49DEA8FB1EB1}"/>
              </a:ext>
            </a:extLst>
          </p:cNvPr>
          <p:cNvSpPr txBox="1"/>
          <p:nvPr/>
        </p:nvSpPr>
        <p:spPr>
          <a:xfrm>
            <a:off x="1321859" y="5852063"/>
            <a:ext cx="9548282" cy="369332"/>
          </a:xfrm>
          <a:prstGeom prst="rect">
            <a:avLst/>
          </a:prstGeom>
          <a:solidFill>
            <a:schemeClr val="tx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1" algn="ctr"/>
            <a:r>
              <a:rPr lang="en-US" b="1">
                <a:solidFill>
                  <a:schemeClr val="bg1"/>
                </a:solidFill>
                <a:latin typeface="Georgia"/>
                <a:cs typeface="Arial"/>
              </a:rPr>
              <a:t>Save the Date: Quality Profile Preview Webinar – March 19 at 2pm​</a:t>
            </a:r>
            <a:endParaRPr lang="en-US">
              <a:solidFill>
                <a:schemeClr val="bg1"/>
              </a:solidFill>
              <a:cs typeface="Arial"/>
            </a:endParaRPr>
          </a:p>
        </p:txBody>
      </p:sp>
    </p:spTree>
    <p:extLst>
      <p:ext uri="{BB962C8B-B14F-4D97-AF65-F5344CB8AC3E}">
        <p14:creationId xmlns:p14="http://schemas.microsoft.com/office/powerpoint/2010/main" val="30192613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3DD170-8E59-BDA4-CC43-7A950F7FBB09}"/>
              </a:ext>
            </a:extLst>
          </p:cNvPr>
          <p:cNvSpPr>
            <a:spLocks noGrp="1"/>
          </p:cNvSpPr>
          <p:nvPr>
            <p:ph type="title"/>
          </p:nvPr>
        </p:nvSpPr>
        <p:spPr/>
        <p:txBody>
          <a:bodyPr>
            <a:normAutofit/>
          </a:bodyPr>
          <a:lstStyle/>
          <a:p>
            <a:r>
              <a:rPr lang="en-US" sz="3600" i="1"/>
              <a:t>VQB5 Guidelines - Next Steps</a:t>
            </a:r>
          </a:p>
        </p:txBody>
      </p:sp>
      <p:sp>
        <p:nvSpPr>
          <p:cNvPr id="6" name="Text Placeholder 5">
            <a:extLst>
              <a:ext uri="{FF2B5EF4-FFF2-40B4-BE49-F238E27FC236}">
                <a16:creationId xmlns:a16="http://schemas.microsoft.com/office/drawing/2014/main" id="{9249BD52-3AED-9DB2-B829-86081B9ECA05}"/>
              </a:ext>
            </a:extLst>
          </p:cNvPr>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F85F38DA-A741-A690-6C6D-52732E6F71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a:p>
        </p:txBody>
      </p:sp>
    </p:spTree>
    <p:extLst>
      <p:ext uri="{BB962C8B-B14F-4D97-AF65-F5344CB8AC3E}">
        <p14:creationId xmlns:p14="http://schemas.microsoft.com/office/powerpoint/2010/main" val="1910089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7B810-3A14-774C-3C46-6381C3B1AC09}"/>
              </a:ext>
            </a:extLst>
          </p:cNvPr>
          <p:cNvSpPr>
            <a:spLocks noGrp="1"/>
          </p:cNvSpPr>
          <p:nvPr>
            <p:ph type="title"/>
          </p:nvPr>
        </p:nvSpPr>
        <p:spPr/>
        <p:txBody>
          <a:bodyPr>
            <a:normAutofit/>
          </a:bodyPr>
          <a:lstStyle/>
          <a:p>
            <a:r>
              <a:rPr lang="en-US" sz="4000"/>
              <a:t>VQB5 Next Steps – Spring 2024</a:t>
            </a:r>
          </a:p>
        </p:txBody>
      </p:sp>
      <p:sp>
        <p:nvSpPr>
          <p:cNvPr id="3" name="Text Placeholder 2">
            <a:extLst>
              <a:ext uri="{FF2B5EF4-FFF2-40B4-BE49-F238E27FC236}">
                <a16:creationId xmlns:a16="http://schemas.microsoft.com/office/drawing/2014/main" id="{38B8CA70-B5A3-8D28-7801-9475EBB169D4}"/>
              </a:ext>
            </a:extLst>
          </p:cNvPr>
          <p:cNvSpPr>
            <a:spLocks noGrp="1"/>
          </p:cNvSpPr>
          <p:nvPr>
            <p:ph type="body" idx="1"/>
          </p:nvPr>
        </p:nvSpPr>
        <p:spPr>
          <a:xfrm>
            <a:off x="476374" y="1466638"/>
            <a:ext cx="11139287" cy="5108077"/>
          </a:xfrm>
        </p:spPr>
        <p:txBody>
          <a:bodyPr>
            <a:noAutofit/>
          </a:bodyPr>
          <a:lstStyle/>
          <a:p>
            <a:pPr marL="186055" indent="0">
              <a:lnSpc>
                <a:spcPct val="100000"/>
              </a:lnSpc>
              <a:spcBef>
                <a:spcPts val="0"/>
              </a:spcBef>
              <a:buNone/>
            </a:pPr>
            <a:r>
              <a:rPr lang="en-US" sz="2000" b="1" i="1" dirty="0"/>
              <a:t>March</a:t>
            </a:r>
            <a:r>
              <a:rPr lang="en-US" sz="2000" dirty="0"/>
              <a:t> </a:t>
            </a:r>
            <a:endParaRPr lang="en-US" dirty="0"/>
          </a:p>
          <a:p>
            <a:pPr lvl="1">
              <a:lnSpc>
                <a:spcPct val="100000"/>
              </a:lnSpc>
              <a:spcBef>
                <a:spcPts val="600"/>
              </a:spcBef>
              <a:buClr>
                <a:schemeClr val="tx1"/>
              </a:buClr>
              <a:buSzPct val="90000"/>
              <a:buFont typeface="Arial" panose="020B0604020202020204" pitchFamily="34" charset="0"/>
              <a:buChar char="•"/>
            </a:pPr>
            <a:r>
              <a:rPr lang="en-US" sz="2000"/>
              <a:t>ECAC completes first review of 2024-2025 Guidelines </a:t>
            </a:r>
          </a:p>
          <a:p>
            <a:pPr lvl="1">
              <a:lnSpc>
                <a:spcPct val="100000"/>
              </a:lnSpc>
              <a:spcBef>
                <a:spcPts val="600"/>
              </a:spcBef>
              <a:buClr>
                <a:schemeClr val="tx1"/>
              </a:buClr>
              <a:buSzPct val="90000"/>
              <a:buFont typeface="Arial" panose="020B0604020202020204" pitchFamily="34" charset="0"/>
              <a:buChar char="•"/>
            </a:pPr>
            <a:r>
              <a:rPr lang="en-US" sz="2000" dirty="0"/>
              <a:t>BOE completes first review of Notice of Intended Regulatory Action (NOIRA)</a:t>
            </a:r>
          </a:p>
          <a:p>
            <a:pPr lvl="1">
              <a:lnSpc>
                <a:spcPct val="100000"/>
              </a:lnSpc>
              <a:spcBef>
                <a:spcPts val="600"/>
              </a:spcBef>
              <a:spcAft>
                <a:spcPts val="600"/>
              </a:spcAft>
              <a:buClr>
                <a:schemeClr val="tx1"/>
              </a:buClr>
              <a:buSzPct val="90000"/>
              <a:buFont typeface="Arial" panose="020B0604020202020204" pitchFamily="34" charset="0"/>
              <a:buChar char="•"/>
            </a:pPr>
            <a:r>
              <a:rPr lang="en-US" sz="2000" dirty="0"/>
              <a:t>Engagement begins with families/field on Quality Profiles</a:t>
            </a:r>
          </a:p>
          <a:p>
            <a:pPr marL="228600" lvl="1" indent="0">
              <a:lnSpc>
                <a:spcPct val="100000"/>
              </a:lnSpc>
              <a:spcBef>
                <a:spcPts val="1200"/>
              </a:spcBef>
              <a:buNone/>
            </a:pPr>
            <a:r>
              <a:rPr lang="en-US" sz="2000" b="1" i="1" dirty="0"/>
              <a:t>April</a:t>
            </a:r>
            <a:r>
              <a:rPr lang="en-US" sz="2000" dirty="0"/>
              <a:t> </a:t>
            </a:r>
          </a:p>
          <a:p>
            <a:pPr lvl="1">
              <a:lnSpc>
                <a:spcPct val="100000"/>
              </a:lnSpc>
              <a:spcBef>
                <a:spcPts val="600"/>
              </a:spcBef>
              <a:buClr>
                <a:schemeClr val="tx1"/>
              </a:buClr>
              <a:buSzPct val="90000"/>
              <a:buFont typeface="Arial" panose="020B0604020202020204" pitchFamily="34" charset="0"/>
              <a:buChar char="•"/>
            </a:pPr>
            <a:r>
              <a:rPr lang="en-US" sz="2000" dirty="0"/>
              <a:t>VDOE completes statewide webinar on 2024-2025 VQB5 Guidelines</a:t>
            </a:r>
          </a:p>
          <a:p>
            <a:pPr lvl="1">
              <a:lnSpc>
                <a:spcPct val="100000"/>
              </a:lnSpc>
              <a:spcBef>
                <a:spcPts val="600"/>
              </a:spcBef>
              <a:buClr>
                <a:schemeClr val="tx1"/>
              </a:buClr>
              <a:buSzPct val="90000"/>
              <a:buFont typeface="Arial" panose="020B0604020202020204" pitchFamily="34" charset="0"/>
              <a:buChar char="•"/>
            </a:pPr>
            <a:r>
              <a:rPr lang="en-US" sz="2000" dirty="0"/>
              <a:t>BOE completes first review of proposed 2024-2025 VQB5 Guidelines </a:t>
            </a:r>
          </a:p>
          <a:p>
            <a:pPr lvl="1">
              <a:lnSpc>
                <a:spcPct val="100000"/>
              </a:lnSpc>
              <a:spcBef>
                <a:spcPts val="600"/>
              </a:spcBef>
              <a:spcAft>
                <a:spcPts val="600"/>
              </a:spcAft>
              <a:buClr>
                <a:schemeClr val="tx1"/>
              </a:buClr>
              <a:buSzPct val="90000"/>
              <a:buFont typeface="Arial" panose="020B0604020202020204" pitchFamily="34" charset="0"/>
              <a:buChar char="•"/>
            </a:pPr>
            <a:r>
              <a:rPr lang="en-US" sz="2000" dirty="0"/>
              <a:t>BOE completes second review of Notice of Intended Regulatory Action (NOIRA)</a:t>
            </a:r>
          </a:p>
          <a:p>
            <a:pPr marL="114300" indent="0">
              <a:lnSpc>
                <a:spcPct val="100000"/>
              </a:lnSpc>
              <a:spcBef>
                <a:spcPts val="1200"/>
              </a:spcBef>
              <a:buClr>
                <a:schemeClr val="tx1"/>
              </a:buClr>
              <a:buSzPct val="90000"/>
              <a:buNone/>
            </a:pPr>
            <a:r>
              <a:rPr lang="en-US" sz="2000" dirty="0"/>
              <a:t> </a:t>
            </a:r>
            <a:r>
              <a:rPr lang="en-US" sz="2000" b="1" i="1" dirty="0"/>
              <a:t>May</a:t>
            </a:r>
          </a:p>
          <a:p>
            <a:pPr lvl="1">
              <a:lnSpc>
                <a:spcPct val="100000"/>
              </a:lnSpc>
              <a:spcBef>
                <a:spcPts val="600"/>
              </a:spcBef>
              <a:buClr>
                <a:schemeClr val="tx1"/>
              </a:buClr>
              <a:buSzPct val="90000"/>
              <a:buFont typeface="Arial" panose="020B0604020202020204" pitchFamily="34" charset="0"/>
              <a:buChar char="•"/>
            </a:pPr>
            <a:r>
              <a:rPr lang="en-US" sz="2000" dirty="0"/>
              <a:t>Spring observation window closes on May 31</a:t>
            </a:r>
          </a:p>
          <a:p>
            <a:pPr lvl="1">
              <a:lnSpc>
                <a:spcPct val="100000"/>
              </a:lnSpc>
              <a:spcBef>
                <a:spcPts val="600"/>
              </a:spcBef>
              <a:buClr>
                <a:schemeClr val="tx1"/>
              </a:buClr>
              <a:buSzPct val="90000"/>
              <a:buFont typeface="Arial" panose="020B0604020202020204" pitchFamily="34" charset="0"/>
              <a:buChar char="•"/>
            </a:pPr>
            <a:r>
              <a:rPr lang="en-US" sz="2000" dirty="0"/>
              <a:t>Curriculum use information updated by May 31</a:t>
            </a:r>
          </a:p>
        </p:txBody>
      </p:sp>
      <p:sp>
        <p:nvSpPr>
          <p:cNvPr id="5" name="Slide Number Placeholder 4">
            <a:extLst>
              <a:ext uri="{FF2B5EF4-FFF2-40B4-BE49-F238E27FC236}">
                <a16:creationId xmlns:a16="http://schemas.microsoft.com/office/drawing/2014/main" id="{6C55C955-7335-A39F-B829-FBBFDC709B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38</a:t>
            </a:fld>
            <a:endParaRPr lang="en-US"/>
          </a:p>
        </p:txBody>
      </p:sp>
    </p:spTree>
    <p:extLst>
      <p:ext uri="{BB962C8B-B14F-4D97-AF65-F5344CB8AC3E}">
        <p14:creationId xmlns:p14="http://schemas.microsoft.com/office/powerpoint/2010/main" val="1564389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7B810-3A14-774C-3C46-6381C3B1AC09}"/>
              </a:ext>
            </a:extLst>
          </p:cNvPr>
          <p:cNvSpPr>
            <a:spLocks noGrp="1"/>
          </p:cNvSpPr>
          <p:nvPr>
            <p:ph type="title"/>
          </p:nvPr>
        </p:nvSpPr>
        <p:spPr/>
        <p:txBody>
          <a:bodyPr>
            <a:normAutofit/>
          </a:bodyPr>
          <a:lstStyle/>
          <a:p>
            <a:r>
              <a:rPr lang="en-US" sz="4000"/>
              <a:t>VQB5 Next Steps – Summer 2024</a:t>
            </a:r>
          </a:p>
        </p:txBody>
      </p:sp>
      <p:sp>
        <p:nvSpPr>
          <p:cNvPr id="3" name="Text Placeholder 2">
            <a:extLst>
              <a:ext uri="{FF2B5EF4-FFF2-40B4-BE49-F238E27FC236}">
                <a16:creationId xmlns:a16="http://schemas.microsoft.com/office/drawing/2014/main" id="{38B8CA70-B5A3-8D28-7801-9475EBB169D4}"/>
              </a:ext>
            </a:extLst>
          </p:cNvPr>
          <p:cNvSpPr>
            <a:spLocks noGrp="1"/>
          </p:cNvSpPr>
          <p:nvPr>
            <p:ph type="body" idx="1"/>
          </p:nvPr>
        </p:nvSpPr>
        <p:spPr>
          <a:xfrm>
            <a:off x="571624" y="1588558"/>
            <a:ext cx="11052201" cy="5274049"/>
          </a:xfrm>
        </p:spPr>
        <p:txBody>
          <a:bodyPr>
            <a:noAutofit/>
          </a:bodyPr>
          <a:lstStyle/>
          <a:p>
            <a:pPr marL="643255" lvl="1">
              <a:lnSpc>
                <a:spcPct val="100000"/>
              </a:lnSpc>
              <a:spcBef>
                <a:spcPts val="0"/>
              </a:spcBef>
              <a:buFont typeface="Calibri"/>
              <a:buNone/>
            </a:pPr>
            <a:r>
              <a:rPr lang="en-US" sz="2000" b="1" i="1">
                <a:solidFill>
                  <a:schemeClr val="accent3"/>
                </a:solidFill>
              </a:rPr>
              <a:t>June </a:t>
            </a:r>
            <a:endParaRPr lang="en-US"/>
          </a:p>
          <a:p>
            <a:pPr lvl="1">
              <a:lnSpc>
                <a:spcPct val="100000"/>
              </a:lnSpc>
              <a:spcBef>
                <a:spcPts val="600"/>
              </a:spcBef>
              <a:buClr>
                <a:schemeClr val="tx1"/>
              </a:buClr>
              <a:buSzPct val="90000"/>
              <a:buFont typeface="Arial" panose="020B0604020202020204" pitchFamily="34" charset="0"/>
              <a:buChar char="•"/>
            </a:pPr>
            <a:r>
              <a:rPr lang="en-US" sz="2000"/>
              <a:t>Feedback on Quality Profiles will be used to finalize Quality Profiles</a:t>
            </a:r>
          </a:p>
          <a:p>
            <a:pPr lvl="1">
              <a:lnSpc>
                <a:spcPct val="100000"/>
              </a:lnSpc>
              <a:spcBef>
                <a:spcPts val="600"/>
              </a:spcBef>
              <a:buClr>
                <a:schemeClr val="tx1"/>
              </a:buClr>
              <a:buSzPct val="90000"/>
              <a:buFont typeface="Arial" panose="020B0604020202020204" pitchFamily="34" charset="0"/>
              <a:buChar char="•"/>
            </a:pPr>
            <a:r>
              <a:rPr lang="en-US" sz="2000">
                <a:solidFill>
                  <a:schemeClr val="accent3"/>
                </a:solidFill>
              </a:rPr>
              <a:t>ECAC reviews updates on VQB5 Site Quality Profile Development </a:t>
            </a:r>
          </a:p>
          <a:p>
            <a:pPr lvl="1">
              <a:lnSpc>
                <a:spcPct val="100000"/>
              </a:lnSpc>
              <a:spcBef>
                <a:spcPts val="600"/>
              </a:spcBef>
              <a:buClr>
                <a:schemeClr val="tx1"/>
              </a:buClr>
              <a:buSzPct val="90000"/>
              <a:buFont typeface="Arial" panose="020B0604020202020204" pitchFamily="34" charset="0"/>
              <a:buChar char="•"/>
            </a:pPr>
            <a:r>
              <a:rPr lang="en-US" sz="2000">
                <a:solidFill>
                  <a:schemeClr val="accent3"/>
                </a:solidFill>
              </a:rPr>
              <a:t>BOE completes second review of proposed 2024-2025 VQB5 Guidelines </a:t>
            </a:r>
          </a:p>
          <a:p>
            <a:pPr lvl="1">
              <a:lnSpc>
                <a:spcPct val="100000"/>
              </a:lnSpc>
              <a:spcBef>
                <a:spcPts val="600"/>
              </a:spcBef>
              <a:spcAft>
                <a:spcPts val="1200"/>
              </a:spcAft>
              <a:buClr>
                <a:schemeClr val="tx1"/>
              </a:buClr>
              <a:buSzPct val="90000"/>
              <a:buFont typeface="Arial" panose="020B0604020202020204" pitchFamily="34" charset="0"/>
              <a:buChar char="•"/>
            </a:pPr>
            <a:r>
              <a:rPr lang="en-US" sz="2000">
                <a:solidFill>
                  <a:schemeClr val="accent3"/>
                </a:solidFill>
              </a:rPr>
              <a:t>VDOE uses results from 2023-2024 measurements to calculate site quality ratings</a:t>
            </a:r>
          </a:p>
          <a:p>
            <a:pPr marL="114300" indent="0">
              <a:lnSpc>
                <a:spcPct val="100000"/>
              </a:lnSpc>
              <a:spcBef>
                <a:spcPts val="1200"/>
              </a:spcBef>
              <a:buClr>
                <a:schemeClr val="tx1"/>
              </a:buClr>
              <a:buSzPct val="90000"/>
              <a:buNone/>
            </a:pPr>
            <a:r>
              <a:rPr lang="en-US" sz="2000">
                <a:solidFill>
                  <a:schemeClr val="accent3"/>
                </a:solidFill>
              </a:rPr>
              <a:t>    </a:t>
            </a:r>
            <a:r>
              <a:rPr lang="en-US" sz="2000" b="1" i="1">
                <a:solidFill>
                  <a:schemeClr val="accent3"/>
                </a:solidFill>
              </a:rPr>
              <a:t>July</a:t>
            </a:r>
          </a:p>
          <a:p>
            <a:pPr lvl="1">
              <a:lnSpc>
                <a:spcPct val="100000"/>
              </a:lnSpc>
              <a:spcBef>
                <a:spcPts val="600"/>
              </a:spcBef>
              <a:buClr>
                <a:schemeClr val="tx1"/>
              </a:buClr>
              <a:buSzPct val="90000"/>
              <a:buFont typeface="Arial" panose="020B0604020202020204" pitchFamily="34" charset="0"/>
              <a:buChar char="•"/>
            </a:pPr>
            <a:r>
              <a:rPr lang="en-US" sz="2000">
                <a:solidFill>
                  <a:schemeClr val="accent3"/>
                </a:solidFill>
              </a:rPr>
              <a:t>Sites review and confirm quality profile information during data verification</a:t>
            </a:r>
          </a:p>
          <a:p>
            <a:pPr lvl="1">
              <a:lnSpc>
                <a:spcPct val="100000"/>
              </a:lnSpc>
              <a:spcBef>
                <a:spcPts val="600"/>
              </a:spcBef>
              <a:spcAft>
                <a:spcPts val="1200"/>
              </a:spcAft>
              <a:buClr>
                <a:schemeClr val="tx1"/>
              </a:buClr>
              <a:buSzPct val="90000"/>
              <a:buFont typeface="Arial" panose="020B0604020202020204" pitchFamily="34" charset="0"/>
              <a:buChar char="•"/>
            </a:pPr>
            <a:r>
              <a:rPr lang="en-US" sz="2000" b="0" i="0">
                <a:solidFill>
                  <a:schemeClr val="accent3"/>
                </a:solidFill>
                <a:effectLst/>
              </a:rPr>
              <a:t>VDOE makes changes to quality profiles as necessary, and finalize before publication</a:t>
            </a:r>
          </a:p>
          <a:p>
            <a:pPr marL="114300" indent="0">
              <a:lnSpc>
                <a:spcPct val="100000"/>
              </a:lnSpc>
              <a:spcBef>
                <a:spcPts val="1200"/>
              </a:spcBef>
              <a:buClr>
                <a:schemeClr val="tx1"/>
              </a:buClr>
              <a:buSzPct val="90000"/>
              <a:buNone/>
            </a:pPr>
            <a:r>
              <a:rPr lang="en-US" sz="2000">
                <a:solidFill>
                  <a:schemeClr val="accent3"/>
                </a:solidFill>
              </a:rPr>
              <a:t>   </a:t>
            </a:r>
            <a:r>
              <a:rPr lang="en-US" sz="2000" b="1" i="1">
                <a:solidFill>
                  <a:schemeClr val="accent3"/>
                </a:solidFill>
              </a:rPr>
              <a:t>August</a:t>
            </a:r>
          </a:p>
          <a:p>
            <a:pPr lvl="1">
              <a:lnSpc>
                <a:spcPct val="100000"/>
              </a:lnSpc>
              <a:spcBef>
                <a:spcPts val="600"/>
              </a:spcBef>
              <a:spcAft>
                <a:spcPts val="1200"/>
              </a:spcAft>
              <a:buClr>
                <a:schemeClr val="tx1"/>
              </a:buClr>
              <a:buSzPct val="90000"/>
              <a:buFont typeface="Arial" panose="020B0604020202020204" pitchFamily="34" charset="0"/>
              <a:buChar char="•"/>
            </a:pPr>
            <a:r>
              <a:rPr lang="en-US" sz="2000">
                <a:solidFill>
                  <a:schemeClr val="accent3"/>
                </a:solidFill>
              </a:rPr>
              <a:t>Registration and Fall CLASS Observations begin on August 15 </a:t>
            </a:r>
            <a:endParaRPr lang="en-US" sz="2000">
              <a:solidFill>
                <a:schemeClr val="accent3"/>
              </a:solidFill>
              <a:latin typeface="Georgia" panose="02040502050405020303" pitchFamily="18" charset="0"/>
            </a:endParaRPr>
          </a:p>
          <a:p>
            <a:pPr marL="114300" indent="0">
              <a:lnSpc>
                <a:spcPct val="100000"/>
              </a:lnSpc>
              <a:spcBef>
                <a:spcPts val="1200"/>
              </a:spcBef>
              <a:buClr>
                <a:schemeClr val="tx1"/>
              </a:buClr>
              <a:buSzPct val="90000"/>
              <a:buNone/>
            </a:pPr>
            <a:r>
              <a:rPr lang="en-US" sz="2000" b="1">
                <a:solidFill>
                  <a:schemeClr val="accent3"/>
                </a:solidFill>
              </a:rPr>
              <a:t>Fall 2024 – Public Quality Profiles released</a:t>
            </a:r>
          </a:p>
          <a:p>
            <a:pPr>
              <a:lnSpc>
                <a:spcPct val="100000"/>
              </a:lnSpc>
              <a:buClr>
                <a:schemeClr val="tx1"/>
              </a:buClr>
              <a:buSzPct val="90000"/>
              <a:buFont typeface="Arial" panose="020B0604020202020204" pitchFamily="34" charset="0"/>
              <a:buChar char="•"/>
            </a:pPr>
            <a:endParaRPr lang="en-US" sz="2200"/>
          </a:p>
        </p:txBody>
      </p:sp>
      <p:sp>
        <p:nvSpPr>
          <p:cNvPr id="5" name="Slide Number Placeholder 4">
            <a:extLst>
              <a:ext uri="{FF2B5EF4-FFF2-40B4-BE49-F238E27FC236}">
                <a16:creationId xmlns:a16="http://schemas.microsoft.com/office/drawing/2014/main" id="{CB60A299-8933-DE43-E64B-31C07F5ADD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39</a:t>
            </a:fld>
            <a:endParaRPr lang="en-US"/>
          </a:p>
        </p:txBody>
      </p:sp>
    </p:spTree>
    <p:extLst>
      <p:ext uri="{BB962C8B-B14F-4D97-AF65-F5344CB8AC3E}">
        <p14:creationId xmlns:p14="http://schemas.microsoft.com/office/powerpoint/2010/main" val="2299302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9422B-D49E-B0B6-9FEC-02F1A435B036}"/>
              </a:ext>
            </a:extLst>
          </p:cNvPr>
          <p:cNvSpPr>
            <a:spLocks noGrp="1"/>
          </p:cNvSpPr>
          <p:nvPr>
            <p:ph type="title"/>
          </p:nvPr>
        </p:nvSpPr>
        <p:spPr/>
        <p:txBody>
          <a:bodyPr>
            <a:normAutofit/>
          </a:bodyPr>
          <a:lstStyle/>
          <a:p>
            <a:r>
              <a:rPr lang="en-US" sz="4000"/>
              <a:t>Regulatory Changes to Implement § 22.1-289.059</a:t>
            </a:r>
          </a:p>
        </p:txBody>
      </p:sp>
      <p:sp>
        <p:nvSpPr>
          <p:cNvPr id="3" name="Content Placeholder 2">
            <a:extLst>
              <a:ext uri="{FF2B5EF4-FFF2-40B4-BE49-F238E27FC236}">
                <a16:creationId xmlns:a16="http://schemas.microsoft.com/office/drawing/2014/main" id="{B6B78398-E339-6FA1-F094-DD185A5213B8}"/>
              </a:ext>
            </a:extLst>
          </p:cNvPr>
          <p:cNvSpPr>
            <a:spLocks noGrp="1"/>
          </p:cNvSpPr>
          <p:nvPr>
            <p:ph type="body" idx="1"/>
          </p:nvPr>
        </p:nvSpPr>
        <p:spPr>
          <a:xfrm>
            <a:off x="645459" y="1483504"/>
            <a:ext cx="10515600" cy="5168308"/>
          </a:xfrm>
        </p:spPr>
        <p:txBody>
          <a:bodyPr spcFirstLastPara="1" vert="horz" wrap="square" lIns="91440" tIns="45720" rIns="91440" bIns="45720" rtlCol="0" anchor="t" anchorCtr="0">
            <a:noAutofit/>
          </a:bodyPr>
          <a:lstStyle/>
          <a:p>
            <a:pPr marL="114300" indent="0">
              <a:lnSpc>
                <a:spcPct val="100000"/>
              </a:lnSpc>
              <a:spcBef>
                <a:spcPts val="0"/>
              </a:spcBef>
              <a:spcAft>
                <a:spcPts val="1200"/>
              </a:spcAft>
              <a:buNone/>
            </a:pPr>
            <a:r>
              <a:rPr lang="en-US" sz="2000" b="1" cap="small">
                <a:solidFill>
                  <a:schemeClr val="accent3"/>
                </a:solidFill>
              </a:rPr>
              <a:t>§</a:t>
            </a:r>
            <a:r>
              <a:rPr lang="en-US" sz="2000" b="1">
                <a:solidFill>
                  <a:schemeClr val="accent3"/>
                </a:solidFill>
              </a:rPr>
              <a:t> </a:t>
            </a:r>
            <a:r>
              <a:rPr lang="en-US" sz="2000" b="1">
                <a:solidFill>
                  <a:schemeClr val="accent3"/>
                </a:solidFill>
                <a:hlinkClick r:id="rId3">
                  <a:extLst>
                    <a:ext uri="{A12FA001-AC4F-418D-AE19-62706E023703}">
                      <ahyp:hlinkClr xmlns:ahyp="http://schemas.microsoft.com/office/drawing/2018/hyperlinkcolor" val="tx"/>
                    </a:ext>
                  </a:extLst>
                </a:hlinkClick>
              </a:rPr>
              <a:t>22.1-289.059</a:t>
            </a:r>
            <a:r>
              <a:rPr lang="en-US" sz="2000" b="1">
                <a:solidFill>
                  <a:schemeClr val="accent3"/>
                </a:solidFill>
              </a:rPr>
              <a:t> Possession and administration of an appropriate weight-based dosage of epinephrine by employees.</a:t>
            </a:r>
          </a:p>
          <a:p>
            <a:pPr>
              <a:lnSpc>
                <a:spcPct val="100000"/>
              </a:lnSpc>
              <a:spcBef>
                <a:spcPts val="0"/>
              </a:spcBef>
              <a:spcAft>
                <a:spcPts val="1200"/>
              </a:spcAft>
              <a:buClr>
                <a:schemeClr val="tx1"/>
              </a:buClr>
            </a:pPr>
            <a:r>
              <a:rPr lang="en-US" sz="2000">
                <a:solidFill>
                  <a:schemeClr val="accent3"/>
                </a:solidFill>
              </a:rPr>
              <a:t>Initial action presented to the Board of Education in July 2023.</a:t>
            </a:r>
          </a:p>
          <a:p>
            <a:pPr>
              <a:lnSpc>
                <a:spcPct val="100000"/>
              </a:lnSpc>
              <a:spcBef>
                <a:spcPts val="0"/>
              </a:spcBef>
              <a:buClr>
                <a:schemeClr val="tx1"/>
              </a:buClr>
            </a:pPr>
            <a:r>
              <a:rPr lang="en-US" sz="2000">
                <a:solidFill>
                  <a:schemeClr val="accent3"/>
                </a:solidFill>
              </a:rPr>
              <a:t>The following chapters are affected:</a:t>
            </a:r>
          </a:p>
          <a:p>
            <a:pPr lvl="1">
              <a:lnSpc>
                <a:spcPct val="100000"/>
              </a:lnSpc>
              <a:spcBef>
                <a:spcPts val="600"/>
              </a:spcBef>
              <a:buClr>
                <a:schemeClr val="tx1"/>
              </a:buClr>
              <a:buFont typeface="Calibri" panose="020F0502020204030204" pitchFamily="34" charset="0"/>
              <a:buChar char="−"/>
            </a:pPr>
            <a:r>
              <a:rPr lang="en-US" sz="2000">
                <a:solidFill>
                  <a:schemeClr val="accent3"/>
                </a:solidFill>
              </a:rPr>
              <a:t>8VAC20-780 Standards for Licensed Child Day Centers</a:t>
            </a:r>
          </a:p>
          <a:p>
            <a:pPr lvl="1">
              <a:lnSpc>
                <a:spcPct val="100000"/>
              </a:lnSpc>
              <a:spcBef>
                <a:spcPts val="600"/>
              </a:spcBef>
              <a:buClr>
                <a:schemeClr val="tx1"/>
              </a:buClr>
              <a:buFont typeface="Calibri" panose="020F0502020204030204" pitchFamily="34" charset="0"/>
              <a:buChar char="−"/>
            </a:pPr>
            <a:r>
              <a:rPr lang="en-US" sz="2000">
                <a:solidFill>
                  <a:schemeClr val="accent3"/>
                </a:solidFill>
              </a:rPr>
              <a:t>8VAC20-790 Child Day Program (Subsidy)</a:t>
            </a:r>
          </a:p>
          <a:p>
            <a:pPr lvl="1">
              <a:lnSpc>
                <a:spcPct val="100000"/>
              </a:lnSpc>
              <a:spcBef>
                <a:spcPts val="600"/>
              </a:spcBef>
              <a:buClr>
                <a:schemeClr val="tx1"/>
              </a:buClr>
              <a:buFont typeface="Calibri" panose="020F0502020204030204" pitchFamily="34" charset="0"/>
              <a:buChar char="−"/>
            </a:pPr>
            <a:r>
              <a:rPr lang="en-US" sz="2000">
                <a:solidFill>
                  <a:schemeClr val="accent3"/>
                </a:solidFill>
              </a:rPr>
              <a:t>8VAC20-800 Standards for Licensed Family Day Homes</a:t>
            </a:r>
          </a:p>
          <a:p>
            <a:pPr lvl="1">
              <a:lnSpc>
                <a:spcPct val="100000"/>
              </a:lnSpc>
              <a:spcBef>
                <a:spcPts val="600"/>
              </a:spcBef>
              <a:buClr>
                <a:schemeClr val="tx1"/>
              </a:buClr>
              <a:buFont typeface="Calibri" panose="020F0502020204030204" pitchFamily="34" charset="0"/>
              <a:buChar char="−"/>
            </a:pPr>
            <a:r>
              <a:rPr lang="en-US" sz="2000">
                <a:solidFill>
                  <a:schemeClr val="accent3"/>
                </a:solidFill>
              </a:rPr>
              <a:t>8VAC20-850 Voluntary Registration of Family Day Homes – Requirements for Providers</a:t>
            </a:r>
          </a:p>
          <a:p>
            <a:pPr>
              <a:lnSpc>
                <a:spcPct val="100000"/>
              </a:lnSpc>
              <a:spcBef>
                <a:spcPts val="1200"/>
              </a:spcBef>
              <a:buClr>
                <a:schemeClr val="tx1"/>
              </a:buClr>
            </a:pPr>
            <a:r>
              <a:rPr lang="en-US" sz="2000">
                <a:solidFill>
                  <a:schemeClr val="accent3"/>
                </a:solidFill>
              </a:rPr>
              <a:t>The original version of the amendments only made reference to the Code requirement. The Office of Attorney General (OAG) must certify the regulation. The OAG has reviewed and requested changes to clarify the Code requirement by adding more detail. Amendments are currently underway.</a:t>
            </a:r>
          </a:p>
        </p:txBody>
      </p:sp>
      <p:sp>
        <p:nvSpPr>
          <p:cNvPr id="5" name="Slide Number Placeholder 4">
            <a:extLst>
              <a:ext uri="{FF2B5EF4-FFF2-40B4-BE49-F238E27FC236}">
                <a16:creationId xmlns:a16="http://schemas.microsoft.com/office/drawing/2014/main" id="{8EB5DF48-1E2E-ED06-36BD-966748C28D9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971420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284"/>
        <p:cNvGrpSpPr/>
        <p:nvPr/>
      </p:nvGrpSpPr>
      <p:grpSpPr>
        <a:xfrm>
          <a:off x="0" y="0"/>
          <a:ext cx="0" cy="0"/>
          <a:chOff x="0" y="0"/>
          <a:chExt cx="0" cy="0"/>
        </a:xfrm>
      </p:grpSpPr>
      <p:sp>
        <p:nvSpPr>
          <p:cNvPr id="285" name="Google Shape;285;g1a5e57395b2_0_33"/>
          <p:cNvSpPr txBox="1">
            <a:spLocks noGrp="1"/>
          </p:cNvSpPr>
          <p:nvPr>
            <p:ph type="title"/>
          </p:nvPr>
        </p:nvSpPr>
        <p:spPr>
          <a:xfrm>
            <a:off x="635900" y="2449975"/>
            <a:ext cx="11556000" cy="2852700"/>
          </a:xfrm>
          <a:prstGeom prst="rect">
            <a:avLst/>
          </a:prstGeom>
          <a:noFill/>
          <a:ln>
            <a:noFill/>
          </a:ln>
        </p:spPr>
        <p:txBody>
          <a:bodyPr spcFirstLastPara="1" wrap="square" lIns="91425" tIns="45700" rIns="91425" bIns="45700" anchor="t" anchorCtr="0">
            <a:normAutofit/>
          </a:bodyPr>
          <a:lstStyle/>
          <a:p>
            <a:endParaRPr sz="4600"/>
          </a:p>
          <a:p>
            <a:r>
              <a:rPr lang="en-US" sz="4600"/>
              <a:t>Review of Public Comment</a:t>
            </a:r>
          </a:p>
        </p:txBody>
      </p:sp>
      <p:sp>
        <p:nvSpPr>
          <p:cNvPr id="286" name="Google Shape;286;g1a5e57395b2_0_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40</a:t>
            </a:fld>
            <a:endParaRPr/>
          </a:p>
        </p:txBody>
      </p:sp>
    </p:spTree>
    <p:extLst>
      <p:ext uri="{BB962C8B-B14F-4D97-AF65-F5344CB8AC3E}">
        <p14:creationId xmlns:p14="http://schemas.microsoft.com/office/powerpoint/2010/main" val="3955825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698"/>
        <p:cNvGrpSpPr/>
        <p:nvPr/>
      </p:nvGrpSpPr>
      <p:grpSpPr>
        <a:xfrm>
          <a:off x="0" y="0"/>
          <a:ext cx="0" cy="0"/>
          <a:chOff x="0" y="0"/>
          <a:chExt cx="0" cy="0"/>
        </a:xfrm>
      </p:grpSpPr>
      <p:sp>
        <p:nvSpPr>
          <p:cNvPr id="699" name="Google Shape;699;g1a5e57395b2_0_38"/>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Georgia"/>
              <a:buNone/>
            </a:pPr>
            <a:r>
              <a:rPr lang="en-US" sz="3200"/>
              <a:t>We are experiencing technical difficulties</a:t>
            </a:r>
            <a:endParaRPr sz="3200"/>
          </a:p>
        </p:txBody>
      </p:sp>
      <p:sp>
        <p:nvSpPr>
          <p:cNvPr id="700" name="Google Shape;700;g1a5e57395b2_0_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FA3"/>
              </a:buClr>
              <a:buSzPts val="1200"/>
              <a:buFont typeface="Calibri"/>
              <a:buNone/>
              <a:tabLst/>
              <a:defRPr/>
            </a:pPr>
            <a:fld id="{00000000-1234-1234-1234-123412341234}" type="slidenum">
              <a:rPr kumimoji="0" lang="en-US" sz="1200" b="0" i="0" u="none" strike="noStrike" kern="0" cap="none" spc="0" normalizeH="0" baseline="0" noProof="0">
                <a:ln>
                  <a:noFill/>
                </a:ln>
                <a:solidFill>
                  <a:srgbClr val="888FA3"/>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888FA3"/>
                </a:buClr>
                <a:buSzPts val="1200"/>
                <a:buFont typeface="Calibri"/>
                <a:buNone/>
                <a:tabLst/>
                <a:defRPr/>
              </a:pPr>
              <a:t>41</a:t>
            </a:fld>
            <a:endParaRPr kumimoji="0" sz="1200" b="0" i="0" u="none" strike="noStrike" kern="0" cap="none" spc="0" normalizeH="0" baseline="0" noProof="0">
              <a:ln>
                <a:noFill/>
              </a:ln>
              <a:solidFill>
                <a:srgbClr val="888FA3"/>
              </a:solidFill>
              <a:effectLst/>
              <a:uLnTx/>
              <a:uFillTx/>
              <a:latin typeface="Calibri"/>
              <a:ea typeface="Calibri"/>
              <a:cs typeface="Calibri"/>
              <a:sym typeface="Calibri"/>
            </a:endParaRPr>
          </a:p>
        </p:txBody>
      </p:sp>
      <p:sp>
        <p:nvSpPr>
          <p:cNvPr id="701" name="Google Shape;701;g1a5e57395b2_0_38"/>
          <p:cNvSpPr txBox="1"/>
          <p:nvPr/>
        </p:nvSpPr>
        <p:spPr>
          <a:xfrm>
            <a:off x="947050" y="4800600"/>
            <a:ext cx="10482900" cy="461700"/>
          </a:xfrm>
          <a:prstGeom prst="rect">
            <a:avLst/>
          </a:prstGeom>
          <a:noFill/>
          <a:ln>
            <a:noFill/>
          </a:ln>
        </p:spPr>
        <p:txBody>
          <a:bodyPr spcFirstLastPara="1" wrap="square" lIns="91425" tIns="91425" rIns="91425" bIns="91425"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555555"/>
                </a:solidFill>
                <a:effectLst/>
                <a:uLnTx/>
                <a:uFillTx/>
                <a:latin typeface="Georgia"/>
                <a:ea typeface="Georgia"/>
                <a:cs typeface="Georgia"/>
                <a:sym typeface="Georgia"/>
              </a:rPr>
              <a:t>The livestream will return momentarily</a:t>
            </a:r>
            <a:endParaRPr kumimoji="0" sz="1800" b="0" i="0" u="none" strike="noStrike" kern="0" cap="none" spc="0" normalizeH="0" baseline="0" noProof="0">
              <a:ln>
                <a:noFill/>
              </a:ln>
              <a:solidFill>
                <a:srgbClr val="555555"/>
              </a:solidFill>
              <a:effectLst/>
              <a:uLnTx/>
              <a:uFillTx/>
              <a:latin typeface="Georgia"/>
              <a:ea typeface="Georgia"/>
              <a:cs typeface="Georgia"/>
              <a:sym typeface="Georgi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a5e57395b2_0_33"/>
          <p:cNvSpPr txBox="1">
            <a:spLocks noGrp="1"/>
          </p:cNvSpPr>
          <p:nvPr>
            <p:ph type="title"/>
          </p:nvPr>
        </p:nvSpPr>
        <p:spPr>
          <a:xfrm>
            <a:off x="635900" y="2449975"/>
            <a:ext cx="11556000" cy="2852700"/>
          </a:xfrm>
          <a:prstGeom prst="rect">
            <a:avLst/>
          </a:prstGeom>
          <a:noFill/>
          <a:ln>
            <a:noFill/>
          </a:ln>
        </p:spPr>
        <p:txBody>
          <a:bodyPr spcFirstLastPara="1" wrap="square" lIns="91425" tIns="45700" rIns="91425" bIns="45700" anchor="t" anchorCtr="0">
            <a:normAutofit/>
          </a:bodyPr>
          <a:lstStyle/>
          <a:p>
            <a:endParaRPr sz="4600"/>
          </a:p>
          <a:p>
            <a:r>
              <a:rPr lang="en-US" sz="4600"/>
              <a:t>Appendix A: Section-by-Section Overview of 2024-2025 VQB5 Guidelines</a:t>
            </a:r>
          </a:p>
        </p:txBody>
      </p:sp>
      <p:sp>
        <p:nvSpPr>
          <p:cNvPr id="286" name="Google Shape;286;g1a5e57395b2_0_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42</a:t>
            </a:fld>
            <a:endParaRPr/>
          </a:p>
        </p:txBody>
      </p:sp>
    </p:spTree>
    <p:extLst>
      <p:ext uri="{BB962C8B-B14F-4D97-AF65-F5344CB8AC3E}">
        <p14:creationId xmlns:p14="http://schemas.microsoft.com/office/powerpoint/2010/main" val="33548004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8EA12-4004-5C30-65F9-0E908356DC2D}"/>
              </a:ext>
            </a:extLst>
          </p:cNvPr>
          <p:cNvSpPr>
            <a:spLocks noGrp="1"/>
          </p:cNvSpPr>
          <p:nvPr>
            <p:ph type="title"/>
          </p:nvPr>
        </p:nvSpPr>
        <p:spPr/>
        <p:txBody>
          <a:bodyPr>
            <a:noAutofit/>
          </a:bodyPr>
          <a:lstStyle/>
          <a:p>
            <a:pPr>
              <a:lnSpc>
                <a:spcPct val="100000"/>
              </a:lnSpc>
            </a:pPr>
            <a:r>
              <a:rPr lang="en-US" sz="4000"/>
              <a:t>Section 1: Background, Vision, and Overview of VQB5 </a:t>
            </a:r>
          </a:p>
        </p:txBody>
      </p:sp>
      <p:sp>
        <p:nvSpPr>
          <p:cNvPr id="3" name="Text Placeholder 2">
            <a:extLst>
              <a:ext uri="{FF2B5EF4-FFF2-40B4-BE49-F238E27FC236}">
                <a16:creationId xmlns:a16="http://schemas.microsoft.com/office/drawing/2014/main" id="{49C45B98-9C23-FE2E-388D-BAF8122DBFEE}"/>
              </a:ext>
            </a:extLst>
          </p:cNvPr>
          <p:cNvSpPr>
            <a:spLocks noGrp="1"/>
          </p:cNvSpPr>
          <p:nvPr>
            <p:ph type="body" idx="1"/>
          </p:nvPr>
        </p:nvSpPr>
        <p:spPr>
          <a:xfrm>
            <a:off x="636997" y="1460769"/>
            <a:ext cx="10954928" cy="4895582"/>
          </a:xfrm>
        </p:spPr>
        <p:txBody>
          <a:bodyPr>
            <a:normAutofit/>
          </a:bodyPr>
          <a:lstStyle/>
          <a:p>
            <a:pPr marL="186055" indent="0">
              <a:lnSpc>
                <a:spcPct val="100000"/>
              </a:lnSpc>
              <a:spcBef>
                <a:spcPts val="0"/>
              </a:spcBef>
              <a:buNone/>
            </a:pPr>
            <a:r>
              <a:rPr lang="en" sz="2200" b="1"/>
              <a:t>Section 1 and 2 provide the background and vision for VQB5, and explain the guiding principles that have informed the systems design. The sections identify teacher-child interactions and curriculum as the key quality measures for VQB5. </a:t>
            </a:r>
          </a:p>
          <a:p>
            <a:pPr marL="186055" indent="0">
              <a:lnSpc>
                <a:spcPct val="100000"/>
              </a:lnSpc>
              <a:spcBef>
                <a:spcPts val="1200"/>
              </a:spcBef>
              <a:buNone/>
            </a:pPr>
            <a:r>
              <a:rPr lang="en" sz="2200" i="1"/>
              <a:t>Key Changes in Section 1 and 2: </a:t>
            </a:r>
            <a:endParaRPr lang="en" sz="2200"/>
          </a:p>
          <a:p>
            <a:pPr marL="800100" indent="-457200">
              <a:lnSpc>
                <a:spcPct val="100000"/>
              </a:lnSpc>
              <a:spcBef>
                <a:spcPts val="1200"/>
              </a:spcBef>
              <a:buClr>
                <a:schemeClr val="tx1"/>
              </a:buClr>
              <a:buSzPct val="90000"/>
            </a:pPr>
            <a:r>
              <a:rPr lang="en-US" sz="2200"/>
              <a:t>There are no key changes to Section 1 and 2. The proposed guidelines include updates on progress of Ready Regions and Virginia's engagement with the conclusion of practice year 2 and the first year of required participation.</a:t>
            </a:r>
          </a:p>
          <a:p>
            <a:pPr marL="342900" indent="0">
              <a:spcAft>
                <a:spcPts val="600"/>
              </a:spcAft>
              <a:buClr>
                <a:schemeClr val="tx1"/>
              </a:buClr>
              <a:buSzPct val="90000"/>
              <a:buNone/>
            </a:pPr>
            <a:endParaRPr lang="en-US">
              <a:solidFill>
                <a:srgbClr val="000000"/>
              </a:solidFill>
            </a:endParaRPr>
          </a:p>
          <a:p>
            <a:pPr marL="342900" indent="0">
              <a:spcAft>
                <a:spcPts val="600"/>
              </a:spcAft>
              <a:buNone/>
            </a:pPr>
            <a:endParaRPr lang="en-US">
              <a:solidFill>
                <a:srgbClr val="000000"/>
              </a:solidFill>
            </a:endParaRPr>
          </a:p>
          <a:p>
            <a:pPr marL="685800" indent="-342900">
              <a:spcAft>
                <a:spcPts val="600"/>
              </a:spcAft>
            </a:pPr>
            <a:endParaRPr lang="en-US">
              <a:solidFill>
                <a:srgbClr val="000000"/>
              </a:solidFill>
            </a:endParaRPr>
          </a:p>
          <a:p>
            <a:pPr marL="608965" indent="-422910">
              <a:buFont typeface="Wingdings"/>
              <a:buChar char="v"/>
            </a:pPr>
            <a:endParaRPr lang="en">
              <a:solidFill>
                <a:schemeClr val="accent3">
                  <a:lumMod val="50000"/>
                </a:schemeClr>
              </a:solidFill>
            </a:endParaRPr>
          </a:p>
          <a:p>
            <a:pPr marL="608965" indent="-422910">
              <a:buFont typeface="Wingdings"/>
              <a:buChar char="v"/>
            </a:pPr>
            <a:endParaRPr lang="en">
              <a:solidFill>
                <a:schemeClr val="accent3">
                  <a:lumMod val="50000"/>
                </a:schemeClr>
              </a:solidFill>
            </a:endParaRPr>
          </a:p>
        </p:txBody>
      </p:sp>
      <p:sp>
        <p:nvSpPr>
          <p:cNvPr id="4" name="Slide Number Placeholder 3">
            <a:extLst>
              <a:ext uri="{FF2B5EF4-FFF2-40B4-BE49-F238E27FC236}">
                <a16:creationId xmlns:a16="http://schemas.microsoft.com/office/drawing/2014/main" id="{4264F634-4802-279F-A7E7-9264B56F73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43</a:t>
            </a:fld>
            <a:endParaRPr lang="en-US"/>
          </a:p>
        </p:txBody>
      </p:sp>
    </p:spTree>
    <p:extLst>
      <p:ext uri="{BB962C8B-B14F-4D97-AF65-F5344CB8AC3E}">
        <p14:creationId xmlns:p14="http://schemas.microsoft.com/office/powerpoint/2010/main" val="1585384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8EA12-4004-5C30-65F9-0E908356DC2D}"/>
              </a:ext>
            </a:extLst>
          </p:cNvPr>
          <p:cNvSpPr>
            <a:spLocks noGrp="1"/>
          </p:cNvSpPr>
          <p:nvPr>
            <p:ph type="title"/>
          </p:nvPr>
        </p:nvSpPr>
        <p:spPr/>
        <p:txBody>
          <a:bodyPr>
            <a:noAutofit/>
          </a:bodyPr>
          <a:lstStyle/>
          <a:p>
            <a:pPr>
              <a:lnSpc>
                <a:spcPct val="100000"/>
              </a:lnSpc>
            </a:pPr>
            <a:r>
              <a:rPr lang="en-US" sz="4000"/>
              <a:t>Section 3: Summary of Changes to Participation Requirements </a:t>
            </a:r>
          </a:p>
        </p:txBody>
      </p:sp>
      <p:sp>
        <p:nvSpPr>
          <p:cNvPr id="3" name="Text Placeholder 2">
            <a:extLst>
              <a:ext uri="{FF2B5EF4-FFF2-40B4-BE49-F238E27FC236}">
                <a16:creationId xmlns:a16="http://schemas.microsoft.com/office/drawing/2014/main" id="{49C45B98-9C23-FE2E-388D-BAF8122DBFEE}"/>
              </a:ext>
            </a:extLst>
          </p:cNvPr>
          <p:cNvSpPr>
            <a:spLocks noGrp="1"/>
          </p:cNvSpPr>
          <p:nvPr>
            <p:ph type="body" idx="1"/>
          </p:nvPr>
        </p:nvSpPr>
        <p:spPr>
          <a:xfrm>
            <a:off x="636997" y="1460769"/>
            <a:ext cx="10954928" cy="4895582"/>
          </a:xfrm>
        </p:spPr>
        <p:txBody>
          <a:bodyPr>
            <a:normAutofit/>
          </a:bodyPr>
          <a:lstStyle/>
          <a:p>
            <a:pPr marL="186055" indent="0">
              <a:lnSpc>
                <a:spcPct val="100000"/>
              </a:lnSpc>
              <a:spcBef>
                <a:spcPts val="0"/>
              </a:spcBef>
              <a:buNone/>
            </a:pPr>
            <a:r>
              <a:rPr lang="en" sz="2200" b="1"/>
              <a:t>Section 3 explains which sites are legislatively required to participate in VQB5, specifies the key activities that a participating site must complete, and discusses consequences for refusal to participate.  </a:t>
            </a:r>
            <a:endParaRPr lang="en" sz="2200"/>
          </a:p>
          <a:p>
            <a:pPr marL="186055" indent="0">
              <a:lnSpc>
                <a:spcPct val="100000"/>
              </a:lnSpc>
              <a:spcBef>
                <a:spcPts val="1200"/>
              </a:spcBef>
              <a:buNone/>
            </a:pPr>
            <a:r>
              <a:rPr lang="en" sz="2200" i="1"/>
              <a:t>Key Changes in Section 3: </a:t>
            </a:r>
            <a:endParaRPr lang="en" sz="2200"/>
          </a:p>
          <a:p>
            <a:pPr marL="800100" indent="-457200">
              <a:lnSpc>
                <a:spcPct val="100000"/>
              </a:lnSpc>
              <a:spcBef>
                <a:spcPts val="1200"/>
              </a:spcBef>
              <a:buClr>
                <a:schemeClr val="tx1"/>
              </a:buClr>
              <a:buSzPct val="90000"/>
              <a:buAutoNum type="arabicPeriod"/>
            </a:pPr>
            <a:r>
              <a:rPr lang="en-US" sz="2200"/>
              <a:t>Further clarifies classroom type designation during registration for family day homes whose enrollment typically fluctuates during the year.  </a:t>
            </a:r>
          </a:p>
          <a:p>
            <a:pPr marL="800100" indent="-457200">
              <a:lnSpc>
                <a:spcPct val="100000"/>
              </a:lnSpc>
              <a:spcBef>
                <a:spcPts val="1200"/>
              </a:spcBef>
              <a:buClr>
                <a:schemeClr val="tx1"/>
              </a:buClr>
              <a:buSzPct val="90000"/>
              <a:buAutoNum type="arabicPeriod"/>
            </a:pPr>
            <a:r>
              <a:rPr lang="en-US" sz="2200"/>
              <a:t>Details the requirement to complete classroom lists.</a:t>
            </a:r>
            <a:endParaRPr lang="en-US"/>
          </a:p>
          <a:p>
            <a:pPr marL="342900" indent="0">
              <a:spcAft>
                <a:spcPts val="600"/>
              </a:spcAft>
              <a:buNone/>
            </a:pPr>
            <a:endParaRPr lang="en-US">
              <a:solidFill>
                <a:srgbClr val="000000"/>
              </a:solidFill>
            </a:endParaRPr>
          </a:p>
          <a:p>
            <a:pPr marL="685800" indent="-342900">
              <a:spcAft>
                <a:spcPts val="600"/>
              </a:spcAft>
            </a:pPr>
            <a:endParaRPr lang="en-US">
              <a:solidFill>
                <a:srgbClr val="000000"/>
              </a:solidFill>
            </a:endParaRPr>
          </a:p>
          <a:p>
            <a:pPr marL="608965" indent="-422910">
              <a:buFont typeface="Wingdings"/>
              <a:buChar char="v"/>
            </a:pPr>
            <a:endParaRPr lang="en">
              <a:solidFill>
                <a:schemeClr val="accent3">
                  <a:lumMod val="50000"/>
                </a:schemeClr>
              </a:solidFill>
            </a:endParaRPr>
          </a:p>
          <a:p>
            <a:pPr marL="608965" indent="-422910">
              <a:buFont typeface="Wingdings"/>
              <a:buChar char="v"/>
            </a:pPr>
            <a:endParaRPr lang="en">
              <a:solidFill>
                <a:schemeClr val="accent3">
                  <a:lumMod val="50000"/>
                </a:schemeClr>
              </a:solidFill>
            </a:endParaRPr>
          </a:p>
        </p:txBody>
      </p:sp>
      <p:sp>
        <p:nvSpPr>
          <p:cNvPr id="4" name="Slide Number Placeholder 3">
            <a:extLst>
              <a:ext uri="{FF2B5EF4-FFF2-40B4-BE49-F238E27FC236}">
                <a16:creationId xmlns:a16="http://schemas.microsoft.com/office/drawing/2014/main" id="{0483697C-60E1-B4A9-1F9F-54283F9E5E5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44</a:t>
            </a:fld>
            <a:endParaRPr lang="en-US"/>
          </a:p>
        </p:txBody>
      </p:sp>
    </p:spTree>
    <p:extLst>
      <p:ext uri="{BB962C8B-B14F-4D97-AF65-F5344CB8AC3E}">
        <p14:creationId xmlns:p14="http://schemas.microsoft.com/office/powerpoint/2010/main" val="2778616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8EA12-4004-5C30-65F9-0E908356DC2D}"/>
              </a:ext>
            </a:extLst>
          </p:cNvPr>
          <p:cNvSpPr>
            <a:spLocks noGrp="1"/>
          </p:cNvSpPr>
          <p:nvPr>
            <p:ph type="title"/>
          </p:nvPr>
        </p:nvSpPr>
        <p:spPr/>
        <p:txBody>
          <a:bodyPr>
            <a:noAutofit/>
          </a:bodyPr>
          <a:lstStyle/>
          <a:p>
            <a:pPr>
              <a:lnSpc>
                <a:spcPct val="100000"/>
              </a:lnSpc>
            </a:pPr>
            <a:r>
              <a:rPr lang="en-US" sz="4000"/>
              <a:t>Section 4: Summary of Changes to CLASS Observation Requirements </a:t>
            </a:r>
          </a:p>
        </p:txBody>
      </p:sp>
      <p:sp>
        <p:nvSpPr>
          <p:cNvPr id="3" name="Text Placeholder 2">
            <a:extLst>
              <a:ext uri="{FF2B5EF4-FFF2-40B4-BE49-F238E27FC236}">
                <a16:creationId xmlns:a16="http://schemas.microsoft.com/office/drawing/2014/main" id="{49C45B98-9C23-FE2E-388D-BAF8122DBFEE}"/>
              </a:ext>
            </a:extLst>
          </p:cNvPr>
          <p:cNvSpPr>
            <a:spLocks noGrp="1"/>
          </p:cNvSpPr>
          <p:nvPr>
            <p:ph type="body" idx="1"/>
          </p:nvPr>
        </p:nvSpPr>
        <p:spPr>
          <a:xfrm>
            <a:off x="607689" y="1439276"/>
            <a:ext cx="10954928" cy="4895582"/>
          </a:xfrm>
        </p:spPr>
        <p:txBody>
          <a:bodyPr>
            <a:normAutofit/>
          </a:bodyPr>
          <a:lstStyle/>
          <a:p>
            <a:pPr marL="186055" indent="0">
              <a:lnSpc>
                <a:spcPct val="100000"/>
              </a:lnSpc>
              <a:spcBef>
                <a:spcPts val="0"/>
              </a:spcBef>
              <a:buNone/>
            </a:pPr>
            <a:r>
              <a:rPr lang="en" sz="2200" b="1"/>
              <a:t>Section 4 explains how the CLASS tool is used to measure the quality of interactions, the specific requirements and observation protocols for local and external CLASS observations, and consequences for not completing required CLASS observations. </a:t>
            </a:r>
            <a:endParaRPr lang="en" sz="2200"/>
          </a:p>
          <a:p>
            <a:pPr marL="186055" indent="0">
              <a:lnSpc>
                <a:spcPct val="100000"/>
              </a:lnSpc>
              <a:spcBef>
                <a:spcPts val="1200"/>
              </a:spcBef>
              <a:buNone/>
            </a:pPr>
            <a:r>
              <a:rPr lang="en" sz="2200" i="1"/>
              <a:t>Key Changes in Section 4: </a:t>
            </a:r>
            <a:endParaRPr lang="en" sz="2200"/>
          </a:p>
          <a:p>
            <a:pPr marL="643255" indent="-457200">
              <a:lnSpc>
                <a:spcPct val="100000"/>
              </a:lnSpc>
              <a:spcBef>
                <a:spcPts val="1200"/>
              </a:spcBef>
              <a:buClr>
                <a:schemeClr val="tx1"/>
              </a:buClr>
              <a:buSzPct val="90000"/>
              <a:buAutoNum type="arabicPeriod"/>
            </a:pPr>
            <a:r>
              <a:rPr lang="en-US" sz="2000"/>
              <a:t>Further clarifies guidance for determining which CLASS tool to use for observations: 1) Tool used should match the classroom type in LinkB5,</a:t>
            </a:r>
            <a:r>
              <a:rPr lang="en-US" sz="2000" b="1"/>
              <a:t> </a:t>
            </a:r>
            <a:r>
              <a:rPr lang="en-US" sz="2000"/>
              <a:t>2) Classroom type in LinkB5 is based on the typical age-level served for the program year, 3) Family Day homes whose enrollment typically fluctuates will use the Toddler CLASS tool.</a:t>
            </a:r>
          </a:p>
          <a:p>
            <a:pPr marL="643255" indent="-457200">
              <a:lnSpc>
                <a:spcPct val="100000"/>
              </a:lnSpc>
              <a:spcBef>
                <a:spcPts val="1200"/>
              </a:spcBef>
              <a:buSzPct val="90000"/>
              <a:buAutoNum type="arabicPeriod"/>
            </a:pPr>
            <a:r>
              <a:rPr lang="en-US" sz="2000">
                <a:solidFill>
                  <a:schemeClr val="accent3"/>
                </a:solidFill>
              </a:rPr>
              <a:t>Expands support for score replacement to help clarify the score replacement notification process and provides additional guidance to strengthen regional efforts for supporting local observers. </a:t>
            </a:r>
          </a:p>
          <a:p>
            <a:pPr marL="800100" indent="-457200">
              <a:spcAft>
                <a:spcPts val="600"/>
              </a:spcAft>
              <a:buAutoNum type="arabicPeriod"/>
            </a:pPr>
            <a:endParaRPr lang="en-US" sz="2000"/>
          </a:p>
          <a:p>
            <a:pPr marL="685800" indent="-342900">
              <a:spcAft>
                <a:spcPts val="600"/>
              </a:spcAft>
            </a:pPr>
            <a:endParaRPr lang="en-US" sz="2000">
              <a:solidFill>
                <a:srgbClr val="000000"/>
              </a:solidFill>
            </a:endParaRPr>
          </a:p>
          <a:p>
            <a:pPr marL="685800" indent="-342900">
              <a:spcAft>
                <a:spcPts val="600"/>
              </a:spcAft>
            </a:pPr>
            <a:endParaRPr lang="en-US" sz="2000">
              <a:solidFill>
                <a:srgbClr val="000000"/>
              </a:solidFill>
            </a:endParaRPr>
          </a:p>
          <a:p>
            <a:pPr marL="685800">
              <a:spcAft>
                <a:spcPts val="600"/>
              </a:spcAft>
            </a:pPr>
            <a:endParaRPr lang="en-US" sz="2000">
              <a:solidFill>
                <a:srgbClr val="000000"/>
              </a:solidFill>
            </a:endParaRPr>
          </a:p>
          <a:p>
            <a:pPr marL="608965" indent="-422910">
              <a:buFont typeface="Wingdings"/>
              <a:buChar char="v"/>
            </a:pPr>
            <a:endParaRPr lang="en" sz="2000">
              <a:solidFill>
                <a:schemeClr val="accent3">
                  <a:lumMod val="50000"/>
                </a:schemeClr>
              </a:solidFill>
            </a:endParaRPr>
          </a:p>
          <a:p>
            <a:pPr marL="608965" indent="-422910">
              <a:buFont typeface="Wingdings"/>
              <a:buChar char="v"/>
            </a:pPr>
            <a:endParaRPr lang="en" sz="2000">
              <a:solidFill>
                <a:schemeClr val="accent3">
                  <a:lumMod val="50000"/>
                </a:schemeClr>
              </a:solidFill>
            </a:endParaRPr>
          </a:p>
        </p:txBody>
      </p:sp>
      <p:sp>
        <p:nvSpPr>
          <p:cNvPr id="4" name="Slide Number Placeholder 3">
            <a:extLst>
              <a:ext uri="{FF2B5EF4-FFF2-40B4-BE49-F238E27FC236}">
                <a16:creationId xmlns:a16="http://schemas.microsoft.com/office/drawing/2014/main" id="{4BEFE083-4E35-B60A-7F2C-0ABE56E23E0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45</a:t>
            </a:fld>
            <a:endParaRPr lang="en-US"/>
          </a:p>
        </p:txBody>
      </p:sp>
    </p:spTree>
    <p:extLst>
      <p:ext uri="{BB962C8B-B14F-4D97-AF65-F5344CB8AC3E}">
        <p14:creationId xmlns:p14="http://schemas.microsoft.com/office/powerpoint/2010/main" val="34584136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09F4A-D75B-0D7E-BF55-B9A676F4BACB}"/>
              </a:ext>
            </a:extLst>
          </p:cNvPr>
          <p:cNvSpPr>
            <a:spLocks noGrp="1"/>
          </p:cNvSpPr>
          <p:nvPr>
            <p:ph type="title"/>
          </p:nvPr>
        </p:nvSpPr>
        <p:spPr/>
        <p:txBody>
          <a:bodyPr>
            <a:normAutofit/>
          </a:bodyPr>
          <a:lstStyle/>
          <a:p>
            <a:r>
              <a:rPr lang="en-US" sz="4000"/>
              <a:t>Section 5: Summary of Changes to Curriculum Measurement</a:t>
            </a:r>
          </a:p>
        </p:txBody>
      </p:sp>
      <p:sp>
        <p:nvSpPr>
          <p:cNvPr id="4" name="Text Placeholder 3">
            <a:extLst>
              <a:ext uri="{FF2B5EF4-FFF2-40B4-BE49-F238E27FC236}">
                <a16:creationId xmlns:a16="http://schemas.microsoft.com/office/drawing/2014/main" id="{843BC952-B452-9549-DD63-E8FE24795822}"/>
              </a:ext>
            </a:extLst>
          </p:cNvPr>
          <p:cNvSpPr>
            <a:spLocks noGrp="1"/>
          </p:cNvSpPr>
          <p:nvPr>
            <p:ph type="body" idx="1"/>
          </p:nvPr>
        </p:nvSpPr>
        <p:spPr>
          <a:xfrm>
            <a:off x="566056" y="1458929"/>
            <a:ext cx="11132037" cy="4718000"/>
          </a:xfrm>
        </p:spPr>
        <p:txBody>
          <a:bodyPr>
            <a:normAutofit/>
          </a:bodyPr>
          <a:lstStyle/>
          <a:p>
            <a:pPr marL="186055" indent="0">
              <a:lnSpc>
                <a:spcPct val="100000"/>
              </a:lnSpc>
              <a:spcBef>
                <a:spcPts val="0"/>
              </a:spcBef>
              <a:buNone/>
            </a:pPr>
            <a:r>
              <a:rPr lang="en" sz="2200" b="1"/>
              <a:t>Section 5 explains how Virginia's Early Learning Standards (ELDS) are foundational to the use of quality curriculum, the optional role of curriculum in VQB5, and the curriculum reporting requirement. </a:t>
            </a:r>
            <a:endParaRPr lang="en-US" sz="2200" b="1"/>
          </a:p>
          <a:p>
            <a:pPr marL="186055" indent="0">
              <a:lnSpc>
                <a:spcPct val="100000"/>
              </a:lnSpc>
              <a:spcBef>
                <a:spcPts val="1200"/>
              </a:spcBef>
              <a:buNone/>
            </a:pPr>
            <a:r>
              <a:rPr lang="en" sz="2200" i="1"/>
              <a:t>Key Changes in Section 5: </a:t>
            </a:r>
          </a:p>
          <a:p>
            <a:pPr marL="342900">
              <a:lnSpc>
                <a:spcPct val="100000"/>
              </a:lnSpc>
              <a:spcBef>
                <a:spcPts val="1200"/>
              </a:spcBef>
              <a:buClr>
                <a:schemeClr val="tx1"/>
              </a:buClr>
              <a:buSzPct val="90000"/>
            </a:pPr>
            <a:r>
              <a:rPr lang="en-US" sz="2200"/>
              <a:t>No key changes – lists the updated (to date) list of approved curriculum options for all age-levels, including options specifically for Family Day Homes, faith based providers and options  in Spanish</a:t>
            </a:r>
          </a:p>
          <a:p>
            <a:pPr marL="0" indent="0">
              <a:buNone/>
            </a:pPr>
            <a:endParaRPr lang="en-US">
              <a:solidFill>
                <a:schemeClr val="accent5">
                  <a:lumMod val="50000"/>
                </a:schemeClr>
              </a:solidFill>
            </a:endParaRPr>
          </a:p>
          <a:p>
            <a:pPr marL="0" indent="0">
              <a:buNone/>
            </a:pPr>
            <a:endParaRPr lang="en-US">
              <a:solidFill>
                <a:schemeClr val="accent5">
                  <a:lumMod val="50000"/>
                </a:schemeClr>
              </a:solidFill>
            </a:endParaRPr>
          </a:p>
          <a:p>
            <a:pPr marL="186055" indent="0">
              <a:buNone/>
            </a:pPr>
            <a:endParaRPr lang="en-US">
              <a:solidFill>
                <a:srgbClr val="002F5B"/>
              </a:solidFill>
            </a:endParaRPr>
          </a:p>
        </p:txBody>
      </p:sp>
      <p:sp>
        <p:nvSpPr>
          <p:cNvPr id="5" name="TextBox 4">
            <a:extLst>
              <a:ext uri="{FF2B5EF4-FFF2-40B4-BE49-F238E27FC236}">
                <a16:creationId xmlns:a16="http://schemas.microsoft.com/office/drawing/2014/main" id="{66010DB6-BBCB-10C1-D845-6EB999E2B2B8}"/>
              </a:ext>
            </a:extLst>
          </p:cNvPr>
          <p:cNvSpPr txBox="1"/>
          <p:nvPr/>
        </p:nvSpPr>
        <p:spPr>
          <a:xfrm>
            <a:off x="630209" y="5509799"/>
            <a:ext cx="10935260" cy="707886"/>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FFFFFF"/>
                </a:solidFill>
                <a:latin typeface="Georgia"/>
              </a:rPr>
              <a:t>In</a:t>
            </a:r>
            <a:r>
              <a:rPr lang="en-US" sz="2000" b="1">
                <a:solidFill>
                  <a:srgbClr val="FFFFFF"/>
                </a:solidFill>
                <a:latin typeface="Georgia"/>
                <a:ea typeface="+mn-lt"/>
                <a:cs typeface="+mn-lt"/>
              </a:rPr>
              <a:t> VQB5 the use of an approved curriculum is optional; there is no curriculum requirement</a:t>
            </a:r>
            <a:endParaRPr lang="en-US" sz="2000" b="1">
              <a:solidFill>
                <a:srgbClr val="FFFFFF"/>
              </a:solidFill>
              <a:latin typeface="Georgia"/>
              <a:cs typeface="Arial"/>
            </a:endParaRPr>
          </a:p>
        </p:txBody>
      </p:sp>
      <p:sp>
        <p:nvSpPr>
          <p:cNvPr id="3" name="Slide Number Placeholder 2">
            <a:extLst>
              <a:ext uri="{FF2B5EF4-FFF2-40B4-BE49-F238E27FC236}">
                <a16:creationId xmlns:a16="http://schemas.microsoft.com/office/drawing/2014/main" id="{C7A108FE-A06B-6917-0B78-109B60975F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46</a:t>
            </a:fld>
            <a:endParaRPr lang="en-US"/>
          </a:p>
        </p:txBody>
      </p:sp>
    </p:spTree>
    <p:extLst>
      <p:ext uri="{BB962C8B-B14F-4D97-AF65-F5344CB8AC3E}">
        <p14:creationId xmlns:p14="http://schemas.microsoft.com/office/powerpoint/2010/main" val="18363727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DE2D-AAB0-6DB5-AF91-9CBFAE2EDC14}"/>
              </a:ext>
            </a:extLst>
          </p:cNvPr>
          <p:cNvSpPr>
            <a:spLocks noGrp="1"/>
          </p:cNvSpPr>
          <p:nvPr>
            <p:ph type="title"/>
          </p:nvPr>
        </p:nvSpPr>
        <p:spPr/>
        <p:txBody>
          <a:bodyPr>
            <a:normAutofit/>
          </a:bodyPr>
          <a:lstStyle/>
          <a:p>
            <a:r>
              <a:rPr lang="en-US" sz="4000"/>
              <a:t>Section 6: Summary of Changes to Determining VQB5 Results</a:t>
            </a:r>
          </a:p>
        </p:txBody>
      </p:sp>
      <p:sp>
        <p:nvSpPr>
          <p:cNvPr id="3" name="Text Placeholder 2">
            <a:extLst>
              <a:ext uri="{FF2B5EF4-FFF2-40B4-BE49-F238E27FC236}">
                <a16:creationId xmlns:a16="http://schemas.microsoft.com/office/drawing/2014/main" id="{7F9B8D75-C763-3672-3B81-34665BB5940D}"/>
              </a:ext>
            </a:extLst>
          </p:cNvPr>
          <p:cNvSpPr>
            <a:spLocks noGrp="1"/>
          </p:cNvSpPr>
          <p:nvPr>
            <p:ph type="body" idx="1"/>
          </p:nvPr>
        </p:nvSpPr>
        <p:spPr>
          <a:xfrm>
            <a:off x="635620" y="1380864"/>
            <a:ext cx="10939346" cy="4959444"/>
          </a:xfrm>
        </p:spPr>
        <p:txBody>
          <a:bodyPr>
            <a:normAutofit/>
          </a:bodyPr>
          <a:lstStyle/>
          <a:p>
            <a:pPr marL="186055" indent="0">
              <a:lnSpc>
                <a:spcPct val="100000"/>
              </a:lnSpc>
              <a:spcBef>
                <a:spcPts val="0"/>
              </a:spcBef>
              <a:buNone/>
            </a:pPr>
            <a:r>
              <a:rPr lang="en-US" sz="2200" b="1"/>
              <a:t>Section 6 explains how VQB5 quality ratings are determined, details the process for creating and disseminating VQB5 Quality Profiles, and includes information about the data verification process that sites will use to confirm accuracy of results. </a:t>
            </a:r>
          </a:p>
          <a:p>
            <a:pPr marL="186055" indent="0">
              <a:lnSpc>
                <a:spcPct val="100000"/>
              </a:lnSpc>
              <a:spcBef>
                <a:spcPts val="1200"/>
              </a:spcBef>
              <a:buNone/>
            </a:pPr>
            <a:r>
              <a:rPr lang="en-US" sz="2200" i="1">
                <a:latin typeface="Georgia"/>
              </a:rPr>
              <a:t>Key changes in Section 6: </a:t>
            </a:r>
          </a:p>
          <a:p>
            <a:pPr marL="643255" indent="-457200">
              <a:lnSpc>
                <a:spcPct val="100000"/>
              </a:lnSpc>
              <a:spcBef>
                <a:spcPts val="1200"/>
              </a:spcBef>
              <a:buClr>
                <a:schemeClr val="tx1"/>
              </a:buClr>
              <a:buSzPct val="90000"/>
              <a:buAutoNum type="arabicPeriod"/>
            </a:pPr>
            <a:r>
              <a:rPr lang="en-US" sz="2200"/>
              <a:t>Provides a progress update on the development of the new public Quality Profiles, including describing how VDOE will gather feedback on the development of the VQB5</a:t>
            </a:r>
            <a:r>
              <a:rPr lang="en-US" sz="2200">
                <a:latin typeface="Georgia"/>
              </a:rPr>
              <a:t> Quality Profiles prior to being made publicly available in fall 2024. </a:t>
            </a:r>
          </a:p>
          <a:p>
            <a:pPr marL="643255" indent="-457200">
              <a:lnSpc>
                <a:spcPct val="100000"/>
              </a:lnSpc>
              <a:spcBef>
                <a:spcPts val="1200"/>
              </a:spcBef>
              <a:buClr>
                <a:schemeClr val="tx1"/>
              </a:buClr>
              <a:buSzPct val="90000"/>
              <a:buAutoNum type="arabicPeriod"/>
            </a:pPr>
            <a:r>
              <a:rPr lang="en-US" sz="2200"/>
              <a:t>Outlines the consequence for sites who receive a Needs Support rating.</a:t>
            </a:r>
          </a:p>
          <a:p>
            <a:pPr marL="186055" indent="0">
              <a:buNone/>
            </a:pPr>
            <a:endParaRPr lang="en-US" sz="2000">
              <a:latin typeface="Georgia"/>
            </a:endParaRPr>
          </a:p>
        </p:txBody>
      </p:sp>
      <p:sp>
        <p:nvSpPr>
          <p:cNvPr id="4" name="Slide Number Placeholder 3">
            <a:extLst>
              <a:ext uri="{FF2B5EF4-FFF2-40B4-BE49-F238E27FC236}">
                <a16:creationId xmlns:a16="http://schemas.microsoft.com/office/drawing/2014/main" id="{29F9DA54-9643-845D-D39D-CBF0A422C0B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47</a:t>
            </a:fld>
            <a:endParaRPr lang="en-US"/>
          </a:p>
        </p:txBody>
      </p:sp>
    </p:spTree>
    <p:extLst>
      <p:ext uri="{BB962C8B-B14F-4D97-AF65-F5344CB8AC3E}">
        <p14:creationId xmlns:p14="http://schemas.microsoft.com/office/powerpoint/2010/main" val="37657870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DE2D-AAB0-6DB5-AF91-9CBFAE2EDC14}"/>
              </a:ext>
            </a:extLst>
          </p:cNvPr>
          <p:cNvSpPr>
            <a:spLocks noGrp="1"/>
          </p:cNvSpPr>
          <p:nvPr>
            <p:ph type="title"/>
          </p:nvPr>
        </p:nvSpPr>
        <p:spPr/>
        <p:txBody>
          <a:bodyPr>
            <a:normAutofit/>
          </a:bodyPr>
          <a:lstStyle/>
          <a:p>
            <a:r>
              <a:rPr lang="en-US" sz="4000"/>
              <a:t>Section 7: Summary of Changes to Supporting Quality Improvement </a:t>
            </a:r>
          </a:p>
        </p:txBody>
      </p:sp>
      <p:sp>
        <p:nvSpPr>
          <p:cNvPr id="3" name="Text Placeholder 2">
            <a:extLst>
              <a:ext uri="{FF2B5EF4-FFF2-40B4-BE49-F238E27FC236}">
                <a16:creationId xmlns:a16="http://schemas.microsoft.com/office/drawing/2014/main" id="{7F9B8D75-C763-3672-3B81-34665BB5940D}"/>
              </a:ext>
            </a:extLst>
          </p:cNvPr>
          <p:cNvSpPr>
            <a:spLocks noGrp="1"/>
          </p:cNvSpPr>
          <p:nvPr>
            <p:ph type="body" idx="1"/>
          </p:nvPr>
        </p:nvSpPr>
        <p:spPr>
          <a:xfrm>
            <a:off x="624114" y="1458929"/>
            <a:ext cx="10972800" cy="4718000"/>
          </a:xfrm>
        </p:spPr>
        <p:txBody>
          <a:bodyPr>
            <a:normAutofit/>
          </a:bodyPr>
          <a:lstStyle/>
          <a:p>
            <a:pPr marL="186055" indent="0">
              <a:lnSpc>
                <a:spcPct val="100000"/>
              </a:lnSpc>
              <a:spcBef>
                <a:spcPts val="0"/>
              </a:spcBef>
              <a:buNone/>
            </a:pPr>
            <a:r>
              <a:rPr lang="en-US" sz="2200" b="1">
                <a:latin typeface="Georgia"/>
              </a:rPr>
              <a:t>Section 7 explains how VQB5 is designed to support continuous quality improvement, including providing both universal and targeted supports.</a:t>
            </a:r>
          </a:p>
          <a:p>
            <a:pPr marL="186055" indent="0">
              <a:lnSpc>
                <a:spcPct val="100000"/>
              </a:lnSpc>
              <a:spcBef>
                <a:spcPts val="1200"/>
              </a:spcBef>
              <a:buNone/>
            </a:pPr>
            <a:r>
              <a:rPr lang="en-US" sz="2200" i="1">
                <a:latin typeface="Georgia"/>
              </a:rPr>
              <a:t>Key change in Section 7: </a:t>
            </a:r>
            <a:endParaRPr lang="en-US" sz="2200"/>
          </a:p>
          <a:p>
            <a:pPr marL="643255" indent="-457200">
              <a:lnSpc>
                <a:spcPct val="100000"/>
              </a:lnSpc>
              <a:spcBef>
                <a:spcPts val="1200"/>
              </a:spcBef>
              <a:buClr>
                <a:schemeClr val="tx1"/>
              </a:buClr>
              <a:buSzPct val="90000"/>
              <a:buAutoNum type="arabicPeriod"/>
            </a:pPr>
            <a:r>
              <a:rPr lang="en-US" sz="2200"/>
              <a:t>Required</a:t>
            </a:r>
            <a:r>
              <a:rPr lang="en-US" sz="2200">
                <a:latin typeface="Georgia"/>
              </a:rPr>
              <a:t> Improvement Planning for Needs Support Sites</a:t>
            </a:r>
            <a:r>
              <a:rPr lang="en-US" sz="2200"/>
              <a:t>.</a:t>
            </a:r>
            <a:endParaRPr lang="en-US" sz="2200">
              <a:latin typeface="Georgia"/>
            </a:endParaRPr>
          </a:p>
          <a:p>
            <a:pPr marL="643255" indent="-457200">
              <a:buAutoNum type="arabicPeriod"/>
            </a:pPr>
            <a:endParaRPr lang="en-US" sz="2000">
              <a:solidFill>
                <a:schemeClr val="accent5">
                  <a:lumMod val="50000"/>
                </a:schemeClr>
              </a:solidFill>
            </a:endParaRPr>
          </a:p>
        </p:txBody>
      </p:sp>
      <p:sp>
        <p:nvSpPr>
          <p:cNvPr id="4" name="Slide Number Placeholder 3">
            <a:extLst>
              <a:ext uri="{FF2B5EF4-FFF2-40B4-BE49-F238E27FC236}">
                <a16:creationId xmlns:a16="http://schemas.microsoft.com/office/drawing/2014/main" id="{EDE1EEC3-C19A-5E5F-DD71-60EEC85526E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48</a:t>
            </a:fld>
            <a:endParaRPr lang="en-US"/>
          </a:p>
        </p:txBody>
      </p:sp>
    </p:spTree>
    <p:extLst>
      <p:ext uri="{BB962C8B-B14F-4D97-AF65-F5344CB8AC3E}">
        <p14:creationId xmlns:p14="http://schemas.microsoft.com/office/powerpoint/2010/main" val="1842164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84"/>
        <p:cNvGrpSpPr/>
        <p:nvPr/>
      </p:nvGrpSpPr>
      <p:grpSpPr>
        <a:xfrm>
          <a:off x="0" y="0"/>
          <a:ext cx="0" cy="0"/>
          <a:chOff x="0" y="0"/>
          <a:chExt cx="0" cy="0"/>
        </a:xfrm>
      </p:grpSpPr>
      <p:sp>
        <p:nvSpPr>
          <p:cNvPr id="285" name="Google Shape;285;g1a5e57395b2_0_33"/>
          <p:cNvSpPr txBox="1">
            <a:spLocks noGrp="1"/>
          </p:cNvSpPr>
          <p:nvPr>
            <p:ph type="title"/>
          </p:nvPr>
        </p:nvSpPr>
        <p:spPr>
          <a:xfrm>
            <a:off x="635900" y="2449975"/>
            <a:ext cx="11556000" cy="2852700"/>
          </a:xfrm>
          <a:prstGeom prst="rect">
            <a:avLst/>
          </a:prstGeom>
          <a:noFill/>
          <a:ln>
            <a:noFill/>
          </a:ln>
        </p:spPr>
        <p:txBody>
          <a:bodyPr spcFirstLastPara="1" wrap="square" lIns="91425" tIns="45700" rIns="91425" bIns="45700" anchor="t" anchorCtr="0">
            <a:normAutofit/>
          </a:bodyPr>
          <a:lstStyle/>
          <a:p>
            <a:endParaRPr sz="4600"/>
          </a:p>
          <a:p>
            <a:r>
              <a:rPr lang="en-US" sz="4600">
                <a:solidFill>
                  <a:schemeClr val="tx1"/>
                </a:solidFill>
              </a:rPr>
              <a:t>Update: Review of Public Comments for the Notice of Intended Regulatory Action on 8VAC20-780</a:t>
            </a:r>
          </a:p>
        </p:txBody>
      </p:sp>
      <p:sp>
        <p:nvSpPr>
          <p:cNvPr id="286" name="Google Shape;286;g1a5e57395b2_0_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FA3"/>
                </a:solidFill>
                <a:effectLst/>
                <a:uLnTx/>
                <a:uFillTx/>
                <a:latin typeface="Georgia"/>
                <a:sym typeface="Georgia"/>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sz="1200" b="0" i="0" u="none" strike="noStrike" kern="0" cap="none" spc="0" normalizeH="0" baseline="0" noProof="0">
              <a:ln>
                <a:noFill/>
              </a:ln>
              <a:solidFill>
                <a:srgbClr val="888FA3"/>
              </a:solidFill>
              <a:effectLst/>
              <a:uLnTx/>
              <a:uFillTx/>
              <a:latin typeface="Georgia"/>
              <a:sym typeface="Georgia"/>
            </a:endParaRPr>
          </a:p>
        </p:txBody>
      </p:sp>
    </p:spTree>
    <p:extLst>
      <p:ext uri="{BB962C8B-B14F-4D97-AF65-F5344CB8AC3E}">
        <p14:creationId xmlns:p14="http://schemas.microsoft.com/office/powerpoint/2010/main" val="3018488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9422B-D49E-B0B6-9FEC-02F1A435B036}"/>
              </a:ext>
            </a:extLst>
          </p:cNvPr>
          <p:cNvSpPr>
            <a:spLocks noGrp="1"/>
          </p:cNvSpPr>
          <p:nvPr>
            <p:ph type="title"/>
          </p:nvPr>
        </p:nvSpPr>
        <p:spPr/>
        <p:txBody>
          <a:bodyPr>
            <a:normAutofit/>
          </a:bodyPr>
          <a:lstStyle/>
          <a:p>
            <a:r>
              <a:rPr lang="en-US" sz="4000"/>
              <a:t>NOIRA 8VAC20-780 – Public Comment Review</a:t>
            </a:r>
          </a:p>
        </p:txBody>
      </p:sp>
      <p:sp>
        <p:nvSpPr>
          <p:cNvPr id="3" name="Content Placeholder 2">
            <a:extLst>
              <a:ext uri="{FF2B5EF4-FFF2-40B4-BE49-F238E27FC236}">
                <a16:creationId xmlns:a16="http://schemas.microsoft.com/office/drawing/2014/main" id="{B6B78398-E339-6FA1-F094-DD185A5213B8}"/>
              </a:ext>
            </a:extLst>
          </p:cNvPr>
          <p:cNvSpPr>
            <a:spLocks noGrp="1"/>
          </p:cNvSpPr>
          <p:nvPr>
            <p:ph type="body" idx="1"/>
          </p:nvPr>
        </p:nvSpPr>
        <p:spPr>
          <a:xfrm>
            <a:off x="681318" y="1591082"/>
            <a:ext cx="10515600" cy="4838032"/>
          </a:xfrm>
        </p:spPr>
        <p:txBody>
          <a:bodyPr vert="horz" lIns="91440" tIns="45720" rIns="91440" bIns="45720" rtlCol="0" anchor="t">
            <a:normAutofit/>
          </a:bodyPr>
          <a:lstStyle/>
          <a:p>
            <a:pPr fontAlgn="base">
              <a:lnSpc>
                <a:spcPct val="100000"/>
              </a:lnSpc>
              <a:spcBef>
                <a:spcPts val="0"/>
              </a:spcBef>
              <a:buClr>
                <a:schemeClr val="tx1"/>
              </a:buClr>
              <a:buSzPct val="90000"/>
            </a:pPr>
            <a:r>
              <a:rPr lang="en-US" sz="2000">
                <a:solidFill>
                  <a:schemeClr val="accent3"/>
                </a:solidFill>
              </a:rPr>
              <a:t>Public comment ended on January 31, 2024</a:t>
            </a:r>
          </a:p>
          <a:p>
            <a:pPr>
              <a:lnSpc>
                <a:spcPct val="100000"/>
              </a:lnSpc>
              <a:spcBef>
                <a:spcPts val="1200"/>
              </a:spcBef>
              <a:buClr>
                <a:schemeClr val="tx1"/>
              </a:buClr>
              <a:buSzPct val="90000"/>
            </a:pPr>
            <a:r>
              <a:rPr lang="en-US" sz="2000">
                <a:solidFill>
                  <a:schemeClr val="accent3"/>
                </a:solidFill>
              </a:rPr>
              <a:t>240+ comments were received and all related to draft regulations.</a:t>
            </a:r>
          </a:p>
          <a:p>
            <a:pPr>
              <a:lnSpc>
                <a:spcPct val="100000"/>
              </a:lnSpc>
              <a:spcBef>
                <a:spcPts val="1200"/>
              </a:spcBef>
              <a:buClr>
                <a:schemeClr val="tx1"/>
              </a:buClr>
              <a:buSzPct val="90000"/>
            </a:pPr>
            <a:r>
              <a:rPr lang="en-US" sz="2000">
                <a:solidFill>
                  <a:schemeClr val="accent3"/>
                </a:solidFill>
              </a:rPr>
              <a:t>Comments were specific and requested amendments to clarify, strengthen, or remove requirements.</a:t>
            </a:r>
          </a:p>
          <a:p>
            <a:pPr>
              <a:lnSpc>
                <a:spcPct val="100000"/>
              </a:lnSpc>
              <a:spcBef>
                <a:spcPts val="1200"/>
              </a:spcBef>
              <a:spcAft>
                <a:spcPts val="600"/>
              </a:spcAft>
              <a:buClr>
                <a:schemeClr val="tx1"/>
              </a:buClr>
              <a:buSzPct val="90000"/>
            </a:pPr>
            <a:r>
              <a:rPr lang="en-US" sz="2000">
                <a:solidFill>
                  <a:schemeClr val="accent3"/>
                </a:solidFill>
              </a:rPr>
              <a:t>Areas with the most concern:</a:t>
            </a:r>
          </a:p>
          <a:p>
            <a:pPr>
              <a:lnSpc>
                <a:spcPct val="100000"/>
              </a:lnSpc>
              <a:spcBef>
                <a:spcPts val="0"/>
              </a:spcBef>
              <a:spcAft>
                <a:spcPts val="1200"/>
              </a:spcAft>
            </a:pPr>
            <a:endParaRPr lang="en-US" sz="2200">
              <a:solidFill>
                <a:schemeClr val="accent3"/>
              </a:solidFill>
            </a:endParaRPr>
          </a:p>
          <a:p>
            <a:pPr>
              <a:lnSpc>
                <a:spcPct val="100000"/>
              </a:lnSpc>
              <a:spcBef>
                <a:spcPts val="0"/>
              </a:spcBef>
              <a:spcAft>
                <a:spcPts val="1200"/>
              </a:spcAft>
            </a:pPr>
            <a:endParaRPr lang="en-US" sz="2200">
              <a:solidFill>
                <a:srgbClr val="003C71"/>
              </a:solidFill>
              <a:latin typeface="Arial" panose="020B0604020202020204" pitchFamily="34" charset="0"/>
            </a:endParaRPr>
          </a:p>
        </p:txBody>
      </p:sp>
      <p:graphicFrame>
        <p:nvGraphicFramePr>
          <p:cNvPr id="4" name="Table 3">
            <a:extLst>
              <a:ext uri="{FF2B5EF4-FFF2-40B4-BE49-F238E27FC236}">
                <a16:creationId xmlns:a16="http://schemas.microsoft.com/office/drawing/2014/main" id="{55068D6A-C05C-32CA-4B04-609F9C427921}"/>
              </a:ext>
            </a:extLst>
          </p:cNvPr>
          <p:cNvGraphicFramePr>
            <a:graphicFrameLocks noGrp="1"/>
          </p:cNvGraphicFramePr>
          <p:nvPr>
            <p:extLst>
              <p:ext uri="{D42A27DB-BD31-4B8C-83A1-F6EECF244321}">
                <p14:modId xmlns:p14="http://schemas.microsoft.com/office/powerpoint/2010/main" val="3528803501"/>
              </p:ext>
            </p:extLst>
          </p:nvPr>
        </p:nvGraphicFramePr>
        <p:xfrm>
          <a:off x="1250830" y="3693064"/>
          <a:ext cx="10758290" cy="2214879"/>
        </p:xfrm>
        <a:graphic>
          <a:graphicData uri="http://schemas.openxmlformats.org/drawingml/2006/table">
            <a:tbl>
              <a:tblPr firstRow="1" bandRow="1">
                <a:tableStyleId>{5C22544A-7EE6-4342-B048-85BDC9FD1C3A}</a:tableStyleId>
              </a:tblPr>
              <a:tblGrid>
                <a:gridCol w="5291302">
                  <a:extLst>
                    <a:ext uri="{9D8B030D-6E8A-4147-A177-3AD203B41FA5}">
                      <a16:colId xmlns:a16="http://schemas.microsoft.com/office/drawing/2014/main" val="407512677"/>
                    </a:ext>
                  </a:extLst>
                </a:gridCol>
                <a:gridCol w="5466988">
                  <a:extLst>
                    <a:ext uri="{9D8B030D-6E8A-4147-A177-3AD203B41FA5}">
                      <a16:colId xmlns:a16="http://schemas.microsoft.com/office/drawing/2014/main" val="1975838521"/>
                    </a:ext>
                  </a:extLst>
                </a:gridCol>
              </a:tblGrid>
              <a:tr h="370840">
                <a:tc>
                  <a:txBody>
                    <a:bodyPr/>
                    <a:lstStyle/>
                    <a:p>
                      <a:pPr marL="285750" indent="-285750">
                        <a:buClr>
                          <a:schemeClr val="tx1"/>
                        </a:buClr>
                        <a:buFont typeface="Georgia" panose="02040502050405020303" pitchFamily="18" charset="0"/>
                        <a:buChar char="–"/>
                      </a:pPr>
                      <a:r>
                        <a:rPr lang="en-US" sz="1800" b="0">
                          <a:solidFill>
                            <a:schemeClr val="accent3"/>
                          </a:solidFill>
                          <a:latin typeface="Georgia"/>
                        </a:rPr>
                        <a:t>Policies and procedures</a:t>
                      </a:r>
                    </a:p>
                  </a:txBody>
                  <a:tcPr>
                    <a:noFill/>
                  </a:tcPr>
                </a:tc>
                <a:tc>
                  <a:txBody>
                    <a:bodyPr/>
                    <a:lstStyle/>
                    <a:p>
                      <a:pPr marL="285750" indent="-285750">
                        <a:buClr>
                          <a:schemeClr val="tx1"/>
                        </a:buClr>
                        <a:buFont typeface="Georgia" panose="02040502050405020303" pitchFamily="18" charset="0"/>
                        <a:buChar char="–"/>
                      </a:pPr>
                      <a:r>
                        <a:rPr lang="en-US" sz="1800" b="0">
                          <a:solidFill>
                            <a:schemeClr val="accent3"/>
                          </a:solidFill>
                          <a:latin typeface="Georgia"/>
                        </a:rPr>
                        <a:t>Screen time</a:t>
                      </a:r>
                    </a:p>
                  </a:txBody>
                  <a:tcPr>
                    <a:noFill/>
                  </a:tcPr>
                </a:tc>
                <a:extLst>
                  <a:ext uri="{0D108BD9-81ED-4DB2-BD59-A6C34878D82A}">
                    <a16:rowId xmlns:a16="http://schemas.microsoft.com/office/drawing/2014/main" val="3375049630"/>
                  </a:ext>
                </a:extLst>
              </a:tr>
              <a:tr h="370839">
                <a:tc>
                  <a:txBody>
                    <a:bodyPr/>
                    <a:lstStyle/>
                    <a:p>
                      <a:pPr marL="285750" lvl="0" indent="-285750">
                        <a:buClr>
                          <a:schemeClr val="tx1"/>
                        </a:buClr>
                        <a:buFont typeface="Georgia" panose="02040502050405020303" pitchFamily="18" charset="0"/>
                        <a:buChar char="–"/>
                      </a:pPr>
                      <a:r>
                        <a:rPr lang="en-US" sz="1800" b="0">
                          <a:solidFill>
                            <a:schemeClr val="accent3"/>
                          </a:solidFill>
                          <a:latin typeface="Georgia"/>
                        </a:rPr>
                        <a:t>Training and orientation</a:t>
                      </a:r>
                    </a:p>
                  </a:txBody>
                  <a:tcPr>
                    <a:noFill/>
                  </a:tcPr>
                </a:tc>
                <a:tc>
                  <a:txBody>
                    <a:bodyPr/>
                    <a:lstStyle/>
                    <a:p>
                      <a:pPr marL="285750" lvl="0" indent="-285750">
                        <a:buClr>
                          <a:schemeClr val="tx1"/>
                        </a:buClr>
                        <a:buFont typeface="Georgia" panose="02040502050405020303" pitchFamily="18" charset="0"/>
                        <a:buChar char="–"/>
                      </a:pPr>
                      <a:r>
                        <a:rPr lang="en-US" sz="1800" b="0">
                          <a:solidFill>
                            <a:schemeClr val="accent3"/>
                          </a:solidFill>
                          <a:latin typeface="Georgia"/>
                        </a:rPr>
                        <a:t>School-age supervision</a:t>
                      </a:r>
                    </a:p>
                  </a:txBody>
                  <a:tcPr>
                    <a:noFill/>
                  </a:tcPr>
                </a:tc>
                <a:extLst>
                  <a:ext uri="{0D108BD9-81ED-4DB2-BD59-A6C34878D82A}">
                    <a16:rowId xmlns:a16="http://schemas.microsoft.com/office/drawing/2014/main" val="288316695"/>
                  </a:ext>
                </a:extLst>
              </a:tr>
              <a:tr h="370840">
                <a:tc>
                  <a:txBody>
                    <a:bodyPr/>
                    <a:lstStyle/>
                    <a:p>
                      <a:pPr marL="285750" indent="-285750">
                        <a:buClr>
                          <a:schemeClr val="tx1"/>
                        </a:buClr>
                        <a:buFont typeface="Georgia" panose="02040502050405020303" pitchFamily="18" charset="0"/>
                        <a:buChar char="–"/>
                      </a:pPr>
                      <a:r>
                        <a:rPr lang="en-US" sz="1800" b="0">
                          <a:solidFill>
                            <a:schemeClr val="accent3"/>
                          </a:solidFill>
                          <a:latin typeface="Georgia"/>
                        </a:rPr>
                        <a:t>Qualifications</a:t>
                      </a:r>
                    </a:p>
                  </a:txBody>
                  <a:tcPr>
                    <a:noFill/>
                  </a:tcPr>
                </a:tc>
                <a:tc>
                  <a:txBody>
                    <a:bodyPr/>
                    <a:lstStyle/>
                    <a:p>
                      <a:pPr marL="285750" indent="-285750">
                        <a:buClr>
                          <a:schemeClr val="tx1"/>
                        </a:buClr>
                        <a:buFont typeface="Georgia" panose="02040502050405020303" pitchFamily="18" charset="0"/>
                        <a:buChar char="–"/>
                      </a:pPr>
                      <a:r>
                        <a:rPr lang="en-US" sz="1800" b="0">
                          <a:solidFill>
                            <a:schemeClr val="accent3"/>
                          </a:solidFill>
                          <a:latin typeface="Georgia"/>
                        </a:rPr>
                        <a:t>Handwashing</a:t>
                      </a:r>
                    </a:p>
                  </a:txBody>
                  <a:tcPr>
                    <a:noFill/>
                  </a:tcPr>
                </a:tc>
                <a:extLst>
                  <a:ext uri="{0D108BD9-81ED-4DB2-BD59-A6C34878D82A}">
                    <a16:rowId xmlns:a16="http://schemas.microsoft.com/office/drawing/2014/main" val="4259025224"/>
                  </a:ext>
                </a:extLst>
              </a:tr>
              <a:tr h="370840">
                <a:tc>
                  <a:txBody>
                    <a:bodyPr/>
                    <a:lstStyle/>
                    <a:p>
                      <a:pPr marL="285750" indent="-285750">
                        <a:buClr>
                          <a:schemeClr val="tx1"/>
                        </a:buClr>
                        <a:buFont typeface="Georgia" panose="02040502050405020303" pitchFamily="18" charset="0"/>
                        <a:buChar char="–"/>
                      </a:pPr>
                      <a:r>
                        <a:rPr lang="en-US" sz="1800" b="0">
                          <a:solidFill>
                            <a:schemeClr val="accent3"/>
                          </a:solidFill>
                          <a:latin typeface="Georgia"/>
                        </a:rPr>
                        <a:t>Recordkeeping (topical ointment, attendance)</a:t>
                      </a:r>
                    </a:p>
                  </a:txBody>
                  <a:tcPr>
                    <a:noFill/>
                  </a:tcPr>
                </a:tc>
                <a:tc>
                  <a:txBody>
                    <a:bodyPr/>
                    <a:lstStyle/>
                    <a:p>
                      <a:pPr marL="285750" indent="-285750">
                        <a:buClr>
                          <a:schemeClr val="tx1"/>
                        </a:buClr>
                        <a:buFont typeface="Georgia" panose="02040502050405020303" pitchFamily="18" charset="0"/>
                        <a:buChar char="–"/>
                      </a:pPr>
                      <a:r>
                        <a:rPr lang="en-US" sz="1800" b="0">
                          <a:solidFill>
                            <a:schemeClr val="accent3"/>
                          </a:solidFill>
                          <a:latin typeface="Georgia"/>
                        </a:rPr>
                        <a:t>Reptiles and other pets</a:t>
                      </a:r>
                    </a:p>
                  </a:txBody>
                  <a:tcPr>
                    <a:noFill/>
                  </a:tcPr>
                </a:tc>
                <a:extLst>
                  <a:ext uri="{0D108BD9-81ED-4DB2-BD59-A6C34878D82A}">
                    <a16:rowId xmlns:a16="http://schemas.microsoft.com/office/drawing/2014/main" val="1624184124"/>
                  </a:ext>
                </a:extLst>
              </a:tr>
              <a:tr h="362857">
                <a:tc>
                  <a:txBody>
                    <a:bodyPr/>
                    <a:lstStyle/>
                    <a:p>
                      <a:pPr marL="285750" indent="-285750">
                        <a:buClr>
                          <a:schemeClr val="tx1"/>
                        </a:buClr>
                        <a:buFont typeface="Georgia" panose="02040502050405020303" pitchFamily="18" charset="0"/>
                        <a:buChar char="–"/>
                      </a:pPr>
                      <a:r>
                        <a:rPr lang="en-US" sz="1800" b="0">
                          <a:solidFill>
                            <a:schemeClr val="accent3"/>
                          </a:solidFill>
                          <a:latin typeface="Georgia"/>
                        </a:rPr>
                        <a:t>Safe sleep</a:t>
                      </a:r>
                    </a:p>
                  </a:txBody>
                  <a:tcPr>
                    <a:noFill/>
                  </a:tcPr>
                </a:tc>
                <a:tc>
                  <a:txBody>
                    <a:bodyPr/>
                    <a:lstStyle/>
                    <a:p>
                      <a:pPr marL="285750" indent="-285750">
                        <a:buClr>
                          <a:schemeClr val="tx1"/>
                        </a:buClr>
                        <a:buFont typeface="Georgia" panose="02040502050405020303" pitchFamily="18" charset="0"/>
                        <a:buChar char="–"/>
                      </a:pPr>
                      <a:r>
                        <a:rPr lang="en-US" sz="1800" b="0">
                          <a:solidFill>
                            <a:schemeClr val="accent3"/>
                          </a:solidFill>
                          <a:latin typeface="Georgia"/>
                        </a:rPr>
                        <a:t>Epinephrine</a:t>
                      </a:r>
                    </a:p>
                  </a:txBody>
                  <a:tcPr>
                    <a:noFill/>
                  </a:tcPr>
                </a:tc>
                <a:extLst>
                  <a:ext uri="{0D108BD9-81ED-4DB2-BD59-A6C34878D82A}">
                    <a16:rowId xmlns:a16="http://schemas.microsoft.com/office/drawing/2014/main" val="3171520427"/>
                  </a:ext>
                </a:extLst>
              </a:tr>
              <a:tr h="292560">
                <a:tc>
                  <a:txBody>
                    <a:bodyPr/>
                    <a:lstStyle/>
                    <a:p>
                      <a:pPr marL="285750" indent="-285750">
                        <a:buClr>
                          <a:schemeClr val="tx1"/>
                        </a:buClr>
                        <a:buFont typeface="Georgia" panose="02040502050405020303" pitchFamily="18" charset="0"/>
                        <a:buChar char="–"/>
                      </a:pPr>
                      <a:r>
                        <a:rPr lang="en-US" sz="1800" b="0">
                          <a:solidFill>
                            <a:schemeClr val="accent3"/>
                          </a:solidFill>
                          <a:latin typeface="Georgia"/>
                        </a:rPr>
                        <a:t>Mixed age playground use</a:t>
                      </a:r>
                    </a:p>
                  </a:txBody>
                  <a:tcPr>
                    <a:noFill/>
                  </a:tcPr>
                </a:tc>
                <a:tc>
                  <a:txBody>
                    <a:bodyPr/>
                    <a:lstStyle/>
                    <a:p>
                      <a:pPr marL="285750" marR="0" lvl="0" indent="-285750" algn="l" defTabSz="914400" rtl="0" eaLnBrk="1" fontAlgn="auto" latinLnBrk="0" hangingPunct="1">
                        <a:lnSpc>
                          <a:spcPct val="100000"/>
                        </a:lnSpc>
                        <a:spcBef>
                          <a:spcPts val="0"/>
                        </a:spcBef>
                        <a:spcAft>
                          <a:spcPts val="0"/>
                        </a:spcAft>
                        <a:buClr>
                          <a:schemeClr val="tx1"/>
                        </a:buClr>
                        <a:buSzTx/>
                        <a:buFont typeface="Georgia" panose="02040502050405020303" pitchFamily="18" charset="0"/>
                        <a:buChar char="–"/>
                        <a:tabLst/>
                        <a:defRPr/>
                      </a:pPr>
                      <a:r>
                        <a:rPr lang="en-US" sz="1800" b="0">
                          <a:solidFill>
                            <a:schemeClr val="accent3"/>
                          </a:solidFill>
                          <a:latin typeface="Georgia"/>
                        </a:rPr>
                        <a:t>Drinking water lead testing</a:t>
                      </a:r>
                    </a:p>
                  </a:txBody>
                  <a:tcPr>
                    <a:noFill/>
                  </a:tcPr>
                </a:tc>
                <a:extLst>
                  <a:ext uri="{0D108BD9-81ED-4DB2-BD59-A6C34878D82A}">
                    <a16:rowId xmlns:a16="http://schemas.microsoft.com/office/drawing/2014/main" val="91796097"/>
                  </a:ext>
                </a:extLst>
              </a:tr>
            </a:tbl>
          </a:graphicData>
        </a:graphic>
      </p:graphicFrame>
      <p:sp>
        <p:nvSpPr>
          <p:cNvPr id="6" name="Slide Number Placeholder 5">
            <a:extLst>
              <a:ext uri="{FF2B5EF4-FFF2-40B4-BE49-F238E27FC236}">
                <a16:creationId xmlns:a16="http://schemas.microsoft.com/office/drawing/2014/main" id="{43AA682D-AE8D-5A55-0CC5-491CD57A92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3999406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2A67B-B80B-D8B9-CA09-C9132AF18BBF}"/>
              </a:ext>
            </a:extLst>
          </p:cNvPr>
          <p:cNvSpPr>
            <a:spLocks noGrp="1"/>
          </p:cNvSpPr>
          <p:nvPr>
            <p:ph type="title"/>
          </p:nvPr>
        </p:nvSpPr>
        <p:spPr/>
        <p:txBody>
          <a:bodyPr>
            <a:normAutofit/>
          </a:bodyPr>
          <a:lstStyle/>
          <a:p>
            <a:r>
              <a:rPr lang="en-US" sz="4000"/>
              <a:t>Process Going Forward</a:t>
            </a:r>
          </a:p>
        </p:txBody>
      </p:sp>
      <p:sp>
        <p:nvSpPr>
          <p:cNvPr id="3" name="Slide Number Placeholder 2">
            <a:extLst>
              <a:ext uri="{FF2B5EF4-FFF2-40B4-BE49-F238E27FC236}">
                <a16:creationId xmlns:a16="http://schemas.microsoft.com/office/drawing/2014/main" id="{94B22750-944F-0EF9-DE9B-29E1199413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7</a:t>
            </a:fld>
            <a:endParaRPr lang="en-US"/>
          </a:p>
        </p:txBody>
      </p:sp>
      <p:sp>
        <p:nvSpPr>
          <p:cNvPr id="4" name="Text Placeholder 3">
            <a:extLst>
              <a:ext uri="{FF2B5EF4-FFF2-40B4-BE49-F238E27FC236}">
                <a16:creationId xmlns:a16="http://schemas.microsoft.com/office/drawing/2014/main" id="{D839D592-072C-F773-4EC5-14106E117F5E}"/>
              </a:ext>
            </a:extLst>
          </p:cNvPr>
          <p:cNvSpPr>
            <a:spLocks noGrp="1"/>
          </p:cNvSpPr>
          <p:nvPr>
            <p:ph type="body" idx="1"/>
          </p:nvPr>
        </p:nvSpPr>
        <p:spPr>
          <a:xfrm>
            <a:off x="838200" y="1458930"/>
            <a:ext cx="10506308" cy="5174952"/>
          </a:xfrm>
        </p:spPr>
        <p:txBody>
          <a:bodyPr>
            <a:normAutofit fontScale="92500" lnSpcReduction="10000"/>
          </a:bodyPr>
          <a:lstStyle/>
          <a:p>
            <a:pPr>
              <a:lnSpc>
                <a:spcPct val="110000"/>
              </a:lnSpc>
              <a:spcBef>
                <a:spcPts val="0"/>
              </a:spcBef>
              <a:buClr>
                <a:schemeClr val="tx1"/>
              </a:buClr>
              <a:buSzPct val="90000"/>
            </a:pPr>
            <a:r>
              <a:rPr lang="en-US" sz="2400"/>
              <a:t>Comments will inform the Department's official proposed draft to be considered by the Board of Education in June 2024. The Board of Education is expected to conduct its second review in July. </a:t>
            </a:r>
          </a:p>
          <a:p>
            <a:pPr>
              <a:lnSpc>
                <a:spcPct val="110000"/>
              </a:lnSpc>
              <a:spcBef>
                <a:spcPts val="1200"/>
              </a:spcBef>
              <a:buClr>
                <a:schemeClr val="tx1"/>
              </a:buClr>
              <a:buSzPct val="90000"/>
            </a:pPr>
            <a:r>
              <a:rPr lang="en-US" sz="2400"/>
              <a:t>A comprehensive review of comments is underway. Substantive changes will be presented to ECAC for review and endorsement at a May meeting.</a:t>
            </a:r>
          </a:p>
          <a:p>
            <a:pPr>
              <a:lnSpc>
                <a:spcPct val="110000"/>
              </a:lnSpc>
              <a:spcBef>
                <a:spcPts val="1200"/>
              </a:spcBef>
              <a:spcAft>
                <a:spcPts val="600"/>
              </a:spcAft>
              <a:buClr>
                <a:schemeClr val="tx1"/>
              </a:buClr>
              <a:buSzPct val="90000"/>
            </a:pPr>
            <a:r>
              <a:rPr lang="en-US" sz="2400"/>
              <a:t>Items presented to the Board in June:</a:t>
            </a:r>
          </a:p>
          <a:p>
            <a:pPr lvl="1">
              <a:lnSpc>
                <a:spcPct val="110000"/>
              </a:lnSpc>
              <a:spcBef>
                <a:spcPts val="0"/>
              </a:spcBef>
              <a:spcAft>
                <a:spcPts val="600"/>
              </a:spcAft>
              <a:buClr>
                <a:schemeClr val="tx1"/>
              </a:buClr>
              <a:buSzPct val="90000"/>
              <a:buFont typeface="Calibri" panose="020F0502020204030204" pitchFamily="34" charset="0"/>
              <a:buChar char="−"/>
            </a:pPr>
            <a:r>
              <a:rPr lang="en-US" sz="2200"/>
              <a:t>Formal proposed regulation, 8VAC20-781</a:t>
            </a:r>
          </a:p>
          <a:p>
            <a:pPr lvl="1">
              <a:lnSpc>
                <a:spcPct val="110000"/>
              </a:lnSpc>
              <a:spcBef>
                <a:spcPts val="600"/>
              </a:spcBef>
              <a:buClr>
                <a:schemeClr val="tx1"/>
              </a:buClr>
              <a:buSzPct val="90000"/>
              <a:buFont typeface="Calibri" panose="020F0502020204030204" pitchFamily="34" charset="0"/>
              <a:buChar char="−"/>
            </a:pPr>
            <a:r>
              <a:rPr lang="en-US" sz="2200" i="1"/>
              <a:t>Proposed Regulation Agency Background Document</a:t>
            </a:r>
            <a:r>
              <a:rPr lang="en-US" sz="2200"/>
              <a:t> – a detailed account of the rationale for revised or new requirements, including responses to comments (TH-02)</a:t>
            </a:r>
          </a:p>
          <a:p>
            <a:pPr>
              <a:lnSpc>
                <a:spcPct val="110000"/>
              </a:lnSpc>
              <a:spcBef>
                <a:spcPts val="1200"/>
              </a:spcBef>
              <a:buClr>
                <a:schemeClr val="tx1"/>
              </a:buClr>
              <a:buSzPct val="90000"/>
            </a:pPr>
            <a:r>
              <a:rPr lang="en-US" sz="2400"/>
              <a:t>If the Board approves the final proposed draft in July, the executive review process will follow (Attorney General, Secretary, Department of Planning and Budget, Office of Regulatory Management, Governor).</a:t>
            </a:r>
          </a:p>
        </p:txBody>
      </p:sp>
    </p:spTree>
    <p:extLst>
      <p:ext uri="{BB962C8B-B14F-4D97-AF65-F5344CB8AC3E}">
        <p14:creationId xmlns:p14="http://schemas.microsoft.com/office/powerpoint/2010/main" val="504468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84"/>
        <p:cNvGrpSpPr/>
        <p:nvPr/>
      </p:nvGrpSpPr>
      <p:grpSpPr>
        <a:xfrm>
          <a:off x="0" y="0"/>
          <a:ext cx="0" cy="0"/>
          <a:chOff x="0" y="0"/>
          <a:chExt cx="0" cy="0"/>
        </a:xfrm>
      </p:grpSpPr>
      <p:sp>
        <p:nvSpPr>
          <p:cNvPr id="285" name="Google Shape;285;g1a5e57395b2_0_33"/>
          <p:cNvSpPr txBox="1">
            <a:spLocks noGrp="1"/>
          </p:cNvSpPr>
          <p:nvPr>
            <p:ph type="title"/>
          </p:nvPr>
        </p:nvSpPr>
        <p:spPr>
          <a:xfrm>
            <a:off x="635900" y="2449975"/>
            <a:ext cx="11556000" cy="2852700"/>
          </a:xfrm>
          <a:prstGeom prst="rect">
            <a:avLst/>
          </a:prstGeom>
          <a:noFill/>
          <a:ln>
            <a:noFill/>
          </a:ln>
        </p:spPr>
        <p:txBody>
          <a:bodyPr spcFirstLastPara="1" wrap="square" lIns="91425" tIns="45700" rIns="91425" bIns="45700" anchor="t" anchorCtr="0">
            <a:normAutofit/>
          </a:bodyPr>
          <a:lstStyle/>
          <a:p>
            <a:endParaRPr lang="en-US" sz="4600"/>
          </a:p>
          <a:p>
            <a:r>
              <a:rPr lang="en-US" sz="4600">
                <a:solidFill>
                  <a:schemeClr val="tx1"/>
                </a:solidFill>
              </a:rPr>
              <a:t>Update: Lead Testing for Licensed / Regulated Child Care Programs</a:t>
            </a:r>
          </a:p>
        </p:txBody>
      </p:sp>
      <p:sp>
        <p:nvSpPr>
          <p:cNvPr id="286" name="Google Shape;286;g1a5e57395b2_0_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FA3"/>
                </a:solidFill>
                <a:effectLst/>
                <a:uLnTx/>
                <a:uFillTx/>
                <a:latin typeface="Georgia"/>
                <a:sym typeface="Georgia"/>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8</a:t>
            </a:fld>
            <a:endParaRPr kumimoji="0" sz="1200" b="0" i="0" u="none" strike="noStrike" kern="0" cap="none" spc="0" normalizeH="0" baseline="0" noProof="0">
              <a:ln>
                <a:noFill/>
              </a:ln>
              <a:solidFill>
                <a:srgbClr val="888FA3"/>
              </a:solidFill>
              <a:effectLst/>
              <a:uLnTx/>
              <a:uFillTx/>
              <a:latin typeface="Georgia"/>
              <a:sym typeface="Georgia"/>
            </a:endParaRPr>
          </a:p>
        </p:txBody>
      </p:sp>
    </p:spTree>
    <p:extLst>
      <p:ext uri="{BB962C8B-B14F-4D97-AF65-F5344CB8AC3E}">
        <p14:creationId xmlns:p14="http://schemas.microsoft.com/office/powerpoint/2010/main" val="1618919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9422B-D49E-B0B6-9FEC-02F1A435B036}"/>
              </a:ext>
            </a:extLst>
          </p:cNvPr>
          <p:cNvSpPr>
            <a:spLocks noGrp="1"/>
          </p:cNvSpPr>
          <p:nvPr>
            <p:ph type="title"/>
          </p:nvPr>
        </p:nvSpPr>
        <p:spPr/>
        <p:txBody>
          <a:bodyPr>
            <a:noAutofit/>
          </a:bodyPr>
          <a:lstStyle/>
          <a:p>
            <a:r>
              <a:rPr lang="en-US" sz="4000"/>
              <a:t> Lead Testing in Child Day Programs (1 of 2) </a:t>
            </a:r>
          </a:p>
        </p:txBody>
      </p:sp>
      <p:sp>
        <p:nvSpPr>
          <p:cNvPr id="3" name="Content Placeholder 2">
            <a:extLst>
              <a:ext uri="{FF2B5EF4-FFF2-40B4-BE49-F238E27FC236}">
                <a16:creationId xmlns:a16="http://schemas.microsoft.com/office/drawing/2014/main" id="{B6B78398-E339-6FA1-F094-DD185A5213B8}"/>
              </a:ext>
            </a:extLst>
          </p:cNvPr>
          <p:cNvSpPr>
            <a:spLocks noGrp="1"/>
          </p:cNvSpPr>
          <p:nvPr>
            <p:ph type="body" idx="1"/>
          </p:nvPr>
        </p:nvSpPr>
        <p:spPr>
          <a:xfrm>
            <a:off x="681318" y="1591082"/>
            <a:ext cx="10515600" cy="4981168"/>
          </a:xfrm>
        </p:spPr>
        <p:txBody>
          <a:bodyPr spcFirstLastPara="1" vert="horz" wrap="square" lIns="91440" tIns="45720" rIns="91440" bIns="45720" rtlCol="0" anchor="t" anchorCtr="0">
            <a:noAutofit/>
          </a:bodyPr>
          <a:lstStyle/>
          <a:p>
            <a:pPr marL="114300" indent="0" fontAlgn="base">
              <a:lnSpc>
                <a:spcPct val="100000"/>
              </a:lnSpc>
              <a:spcBef>
                <a:spcPts val="0"/>
              </a:spcBef>
              <a:spcAft>
                <a:spcPts val="1200"/>
              </a:spcAft>
              <a:buNone/>
            </a:pPr>
            <a:r>
              <a:rPr lang="en-US" sz="2200" b="1" cap="small">
                <a:solidFill>
                  <a:schemeClr val="accent3"/>
                </a:solidFill>
              </a:rPr>
              <a:t>§ </a:t>
            </a:r>
            <a:r>
              <a:rPr lang="en-US" sz="2200" b="1" cap="small">
                <a:solidFill>
                  <a:schemeClr val="accent3"/>
                </a:solidFill>
                <a:hlinkClick r:id="rId3">
                  <a:extLst>
                    <a:ext uri="{A12FA001-AC4F-418D-AE19-62706E023703}">
                      <ahyp:hlinkClr xmlns:ahyp="http://schemas.microsoft.com/office/drawing/2018/hyperlinkcolor" val="tx"/>
                    </a:ext>
                  </a:extLst>
                </a:hlinkClick>
              </a:rPr>
              <a:t>2</a:t>
            </a:r>
            <a:r>
              <a:rPr lang="en-US" sz="2200" b="1">
                <a:solidFill>
                  <a:schemeClr val="accent3"/>
                </a:solidFill>
                <a:hlinkClick r:id="rId3">
                  <a:extLst>
                    <a:ext uri="{A12FA001-AC4F-418D-AE19-62706E023703}">
                      <ahyp:hlinkClr xmlns:ahyp="http://schemas.microsoft.com/office/drawing/2018/hyperlinkcolor" val="tx"/>
                    </a:ext>
                  </a:extLst>
                </a:hlinkClick>
              </a:rPr>
              <a:t>2.1-289.057</a:t>
            </a:r>
            <a:r>
              <a:rPr lang="en-US" sz="2200" b="1">
                <a:solidFill>
                  <a:schemeClr val="accent3"/>
                </a:solidFill>
              </a:rPr>
              <a:t> was added to Code of Virginia in 2020 to prevent early childhood lead exposure in child day programs. </a:t>
            </a:r>
          </a:p>
          <a:p>
            <a:pPr>
              <a:lnSpc>
                <a:spcPct val="100000"/>
              </a:lnSpc>
              <a:spcBef>
                <a:spcPts val="0"/>
              </a:spcBef>
              <a:spcAft>
                <a:spcPts val="1200"/>
              </a:spcAft>
              <a:buClr>
                <a:schemeClr val="tx1"/>
              </a:buClr>
              <a:buSzPct val="90000"/>
            </a:pPr>
            <a:r>
              <a:rPr lang="en-US" sz="2000">
                <a:solidFill>
                  <a:schemeClr val="accent3"/>
                </a:solidFill>
              </a:rPr>
              <a:t>Law requires licensed child day programs and certain exempt programs that serve preschool-age children to develop and implement a plan to test potable drinking water.</a:t>
            </a:r>
          </a:p>
          <a:p>
            <a:pPr>
              <a:lnSpc>
                <a:spcPct val="100000"/>
              </a:lnSpc>
              <a:spcBef>
                <a:spcPts val="0"/>
              </a:spcBef>
              <a:spcAft>
                <a:spcPts val="1200"/>
              </a:spcAft>
              <a:buClr>
                <a:schemeClr val="tx1"/>
              </a:buClr>
              <a:buSzPct val="90000"/>
            </a:pPr>
            <a:r>
              <a:rPr lang="en-US" sz="2000">
                <a:solidFill>
                  <a:schemeClr val="accent3"/>
                </a:solidFill>
              </a:rPr>
              <a:t>Plans and test results must be submitted to the Virginia Department of Health (VDH) Office of Drinking Water (ODW).</a:t>
            </a:r>
          </a:p>
          <a:p>
            <a:pPr>
              <a:lnSpc>
                <a:spcPct val="100000"/>
              </a:lnSpc>
              <a:spcBef>
                <a:spcPts val="0"/>
              </a:spcBef>
              <a:spcAft>
                <a:spcPts val="1200"/>
              </a:spcAft>
              <a:buClr>
                <a:schemeClr val="tx1"/>
              </a:buClr>
              <a:buSzPct val="90000"/>
            </a:pPr>
            <a:r>
              <a:rPr lang="en-US" sz="2000">
                <a:solidFill>
                  <a:schemeClr val="accent3"/>
                </a:solidFill>
              </a:rPr>
              <a:t>If results indicate elevated lead levels, the program shall remediate, retest, and resubmit results to ODW.</a:t>
            </a:r>
          </a:p>
          <a:p>
            <a:pPr>
              <a:lnSpc>
                <a:spcPct val="100000"/>
              </a:lnSpc>
              <a:spcBef>
                <a:spcPts val="0"/>
              </a:spcBef>
              <a:spcAft>
                <a:spcPts val="1200"/>
              </a:spcAft>
              <a:buClr>
                <a:schemeClr val="tx1"/>
              </a:buClr>
              <a:buSzPct val="90000"/>
            </a:pPr>
            <a:r>
              <a:rPr lang="en-US" sz="2000">
                <a:solidFill>
                  <a:schemeClr val="accent3"/>
                </a:solidFill>
              </a:rPr>
              <a:t>In lieu of developing a plan for testing and remediation, programs can choose to use bottled water that meets FDA standards for bottled water.</a:t>
            </a:r>
          </a:p>
          <a:p>
            <a:pPr>
              <a:lnSpc>
                <a:spcPct val="100000"/>
              </a:lnSpc>
              <a:spcBef>
                <a:spcPts val="0"/>
              </a:spcBef>
              <a:spcAft>
                <a:spcPts val="1200"/>
              </a:spcAft>
              <a:buClr>
                <a:schemeClr val="tx1"/>
              </a:buClr>
              <a:buSzPct val="90000"/>
            </a:pPr>
            <a:r>
              <a:rPr lang="en-US" sz="2000">
                <a:solidFill>
                  <a:schemeClr val="accent3"/>
                </a:solidFill>
              </a:rPr>
              <a:t>Implementation has been delayed since 2020.</a:t>
            </a:r>
          </a:p>
          <a:p>
            <a:pPr marL="114300" indent="0">
              <a:lnSpc>
                <a:spcPct val="100000"/>
              </a:lnSpc>
              <a:spcBef>
                <a:spcPts val="0"/>
              </a:spcBef>
              <a:spcAft>
                <a:spcPts val="1200"/>
              </a:spcAft>
              <a:buNone/>
            </a:pPr>
            <a:endParaRPr lang="en-US" sz="2400">
              <a:solidFill>
                <a:schemeClr val="accent3"/>
              </a:solidFill>
            </a:endParaRPr>
          </a:p>
        </p:txBody>
      </p:sp>
      <p:sp>
        <p:nvSpPr>
          <p:cNvPr id="5" name="Slide Number Placeholder 4">
            <a:extLst>
              <a:ext uri="{FF2B5EF4-FFF2-40B4-BE49-F238E27FC236}">
                <a16:creationId xmlns:a16="http://schemas.microsoft.com/office/drawing/2014/main" id="{C9E32C41-4308-EAAC-D3C1-232B4595310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2866371325"/>
      </p:ext>
    </p:extLst>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293262E4066D4DBA8FBA2AF6BB44DF" ma:contentTypeVersion="6" ma:contentTypeDescription="Create a new document." ma:contentTypeScope="" ma:versionID="f0a5cfd9936cc2bd56f20922e985cd27">
  <xsd:schema xmlns:xsd="http://www.w3.org/2001/XMLSchema" xmlns:xs="http://www.w3.org/2001/XMLSchema" xmlns:p="http://schemas.microsoft.com/office/2006/metadata/properties" xmlns:ns2="f3e704d1-8a2b-4b84-a79b-5b324d7b2d51" xmlns:ns3="bc3a640e-20c3-42b7-bff6-254cfe215f71" targetNamespace="http://schemas.microsoft.com/office/2006/metadata/properties" ma:root="true" ma:fieldsID="ae970f2586e9350371c7363ebbd2db47" ns2:_="" ns3:_="">
    <xsd:import namespace="f3e704d1-8a2b-4b84-a79b-5b324d7b2d51"/>
    <xsd:import namespace="bc3a640e-20c3-42b7-bff6-254cfe215f7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e704d1-8a2b-4b84-a79b-5b324d7b2d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3a640e-20c3-42b7-bff6-254cfe215f7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bc3a640e-20c3-42b7-bff6-254cfe215f71">
      <UserInfo>
        <DisplayName>Ullrich, Rebecca (DOE)</DisplayName>
        <AccountId>12</AccountId>
        <AccountType/>
      </UserInfo>
      <UserInfo>
        <DisplayName>Williams, Jeff (DOE)</DisplayName>
        <AccountId>44</AccountId>
        <AccountType/>
      </UserInfo>
      <UserInfo>
        <DisplayName>Currier, Missy (DOE)</DisplayName>
        <AccountId>45</AccountId>
        <AccountType/>
      </UserInfo>
      <UserInfo>
        <DisplayName>Jeffries, Taundwa (DOE)</DisplayName>
        <AccountId>27</AccountId>
        <AccountType/>
      </UserInfo>
      <UserInfo>
        <DisplayName>Lamonica-sarro, Marie (DOE)</DisplayName>
        <AccountId>47</AccountId>
        <AccountType/>
      </UserInfo>
      <UserInfo>
        <DisplayName>Dawson, Victoria (DOE)</DisplayName>
        <AccountId>29</AccountId>
        <AccountType/>
      </UserInfo>
      <UserInfo>
        <DisplayName>Silva, Jessica (DOE)</DisplayName>
        <AccountId>31</AccountId>
        <AccountType/>
      </UserInfo>
      <UserInfo>
        <DisplayName>Meyers, Kris (DOE)</DisplayName>
        <AccountId>25</AccountId>
        <AccountType/>
      </UserInfo>
      <UserInfo>
        <DisplayName>Sledge, Ayasha (DOE)</DisplayName>
        <AccountId>48</AccountId>
        <AccountType/>
      </UserInfo>
      <UserInfo>
        <DisplayName>Carroll, Erin (DOE)</DisplayName>
        <AccountId>18</AccountId>
        <AccountType/>
      </UserInfo>
      <UserInfo>
        <DisplayName>Conway, Jenna (DOE)</DisplayName>
        <AccountId>14</AccountId>
        <AccountType/>
      </UserInfo>
      <UserInfo>
        <DisplayName>Meehling, Tiffanie (DOE)</DisplayName>
        <AccountId>46</AccountId>
        <AccountType/>
      </UserInfo>
      <UserInfo>
        <DisplayName>Hendricks, Dawn (DOE)</DisplayName>
        <AccountId>49</AccountId>
        <AccountType/>
      </UserInfo>
      <UserInfo>
        <DisplayName>Armstrong, Tatanishia (DOE)</DisplayName>
        <AccountId>53</AccountId>
        <AccountType/>
      </UserInfo>
      <UserInfo>
        <DisplayName>Williams, Alyson (DOE)</DisplayName>
        <AccountId>52</AccountId>
        <AccountType/>
      </UserInfo>
      <UserInfo>
        <DisplayName>Allan, Mark (DOE)</DisplayName>
        <AccountId>68</AccountId>
        <AccountType/>
      </UserInfo>
      <UserInfo>
        <DisplayName>Mcpherson, Alexandra (DOE)</DisplayName>
        <AccountId>24</AccountId>
        <AccountType/>
      </UserInfo>
      <UserInfo>
        <DisplayName>Lewis, Alieyyah (DOE)</DisplayName>
        <AccountId>13</AccountId>
        <AccountType/>
      </UserInfo>
      <UserInfo>
        <DisplayName>Mitzner, Lucy (DOE)</DisplayName>
        <AccountId>33</AccountId>
        <AccountType/>
      </UserInfo>
      <UserInfo>
        <DisplayName>Diamond, Melissa (DOE)</DisplayName>
        <AccountId>134</AccountId>
        <AccountType/>
      </UserInfo>
      <UserInfo>
        <DisplayName>Snellings, Lauren (DOE)</DisplayName>
        <AccountId>81</AccountId>
        <AccountType/>
      </UserInfo>
      <UserInfo>
        <DisplayName>Edmondson, Amy (DOE)</DisplayName>
        <AccountId>133</AccountId>
        <AccountType/>
      </UserInfo>
    </SharedWithUsers>
  </documentManagement>
</p:properties>
</file>

<file path=customXml/itemProps1.xml><?xml version="1.0" encoding="utf-8"?>
<ds:datastoreItem xmlns:ds="http://schemas.openxmlformats.org/officeDocument/2006/customXml" ds:itemID="{FC43B315-C9D5-4FD2-8977-29500CCAB7B8}">
  <ds:schemaRefs>
    <ds:schemaRef ds:uri="http://schemas.microsoft.com/sharepoint/v3/contenttype/forms"/>
  </ds:schemaRefs>
</ds:datastoreItem>
</file>

<file path=customXml/itemProps2.xml><?xml version="1.0" encoding="utf-8"?>
<ds:datastoreItem xmlns:ds="http://schemas.openxmlformats.org/officeDocument/2006/customXml" ds:itemID="{1AEE8F5C-3799-4207-BC35-3FB35362B27B}">
  <ds:schemaRefs>
    <ds:schemaRef ds:uri="bc3a640e-20c3-42b7-bff6-254cfe215f71"/>
    <ds:schemaRef ds:uri="f3e704d1-8a2b-4b84-a79b-5b324d7b2d5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F4ADB6E-F891-4DE0-B031-DD4284C1E3AB}">
  <ds:schemaRefs>
    <ds:schemaRef ds:uri="bc3a640e-20c3-42b7-bff6-254cfe215f71"/>
    <ds:schemaRef ds:uri="f3e704d1-8a2b-4b84-a79b-5b324d7b2d5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4448</Words>
  <Application>Microsoft Office PowerPoint</Application>
  <PresentationFormat>Widescreen</PresentationFormat>
  <Paragraphs>546</Paragraphs>
  <Slides>48</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Courier New</vt:lpstr>
      <vt:lpstr>Georgia</vt:lpstr>
      <vt:lpstr>Times New Roman</vt:lpstr>
      <vt:lpstr>Trebuchet MS</vt:lpstr>
      <vt:lpstr>Wingdings</vt:lpstr>
      <vt:lpstr>Office Theme</vt:lpstr>
      <vt:lpstr>Virginia’s Early Childhood Advisory Committee (ECAC)</vt:lpstr>
      <vt:lpstr>Agenda</vt:lpstr>
      <vt:lpstr> Update: Fast Track Regulatory Revisions Related to Stock Epinephrine</vt:lpstr>
      <vt:lpstr>Regulatory Changes to Implement § 22.1-289.059</vt:lpstr>
      <vt:lpstr> Update: Review of Public Comments for the Notice of Intended Regulatory Action on 8VAC20-780</vt:lpstr>
      <vt:lpstr>NOIRA 8VAC20-780 – Public Comment Review</vt:lpstr>
      <vt:lpstr>Process Going Forward</vt:lpstr>
      <vt:lpstr> Update: Lead Testing for Licensed / Regulated Child Care Programs</vt:lpstr>
      <vt:lpstr> Lead Testing in Child Day Programs (1 of 2) </vt:lpstr>
      <vt:lpstr> Lead Testing in Child Day Programs (2 of 2) </vt:lpstr>
      <vt:lpstr> Presentation: Draft 2024-2025 Virginia Quality Birth to Five (VQB5) Guidelines</vt:lpstr>
      <vt:lpstr>Our Shared Vision</vt:lpstr>
      <vt:lpstr>VQB5 Theory of Change</vt:lpstr>
      <vt:lpstr>VQB5 Guiding Principles</vt:lpstr>
      <vt:lpstr>Summary of Year 1 Successes</vt:lpstr>
      <vt:lpstr>Proposed VQB5 2024-2025 Guidelines</vt:lpstr>
      <vt:lpstr>Overview of Guidelines 2024-2025</vt:lpstr>
      <vt:lpstr>Summary of Proposed Updates</vt:lpstr>
      <vt:lpstr>1) Require Classroom Lists</vt:lpstr>
      <vt:lpstr>Connecting Birth-to-5 to K-12 and Beyond</vt:lpstr>
      <vt:lpstr>2) Clarify Guidance for CLASS Tool Selection</vt:lpstr>
      <vt:lpstr>Additional Detail on CLASS Tool Selection</vt:lpstr>
      <vt:lpstr>3) Expand Support for Score Replacement</vt:lpstr>
      <vt:lpstr>2023-2024 Local and External Observations</vt:lpstr>
      <vt:lpstr>Fall 2023 Score Replacement Summary</vt:lpstr>
      <vt:lpstr>Analysis: Impact of Score Replacement</vt:lpstr>
      <vt:lpstr>Analysis: Order of Observations</vt:lpstr>
      <vt:lpstr>Analysis: Time Between Observations </vt:lpstr>
      <vt:lpstr>Analysis: Different Educators</vt:lpstr>
      <vt:lpstr>4) Require Improvement Planning for Needs Support Sites</vt:lpstr>
      <vt:lpstr>Improvement Planning Steps</vt:lpstr>
      <vt:lpstr>VQB5 Needs Assessment </vt:lpstr>
      <vt:lpstr>VQB5 Quality Improvement Plan</vt:lpstr>
      <vt:lpstr>5) Release Public Quality Profiles</vt:lpstr>
      <vt:lpstr> Quality Profile Mock-Ups</vt:lpstr>
      <vt:lpstr>Engaging the Field On Profiles</vt:lpstr>
      <vt:lpstr>VQB5 Guidelines - Next Steps</vt:lpstr>
      <vt:lpstr>VQB5 Next Steps – Spring 2024</vt:lpstr>
      <vt:lpstr>VQB5 Next Steps – Summer 2024</vt:lpstr>
      <vt:lpstr> Review of Public Comment</vt:lpstr>
      <vt:lpstr>We are experiencing technical difficulties</vt:lpstr>
      <vt:lpstr> Appendix A: Section-by-Section Overview of 2024-2025 VQB5 Guidelines</vt:lpstr>
      <vt:lpstr>Section 1: Background, Vision, and Overview of VQB5 </vt:lpstr>
      <vt:lpstr>Section 3: Summary of Changes to Participation Requirements </vt:lpstr>
      <vt:lpstr>Section 4: Summary of Changes to CLASS Observation Requirements </vt:lpstr>
      <vt:lpstr>Section 5: Summary of Changes to Curriculum Measurement</vt:lpstr>
      <vt:lpstr>Section 6: Summary of Changes to Determining VQB5 Results</vt:lpstr>
      <vt:lpstr>Section 7: Summary of Changes to Supporting Quality Improvement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Alieyyah (DOE)</dc:creator>
  <cp:lastModifiedBy>Lewis, Alieyyah (DOE)</cp:lastModifiedBy>
  <cp:revision>19</cp:revision>
  <dcterms:created xsi:type="dcterms:W3CDTF">2023-05-19T15:04:34Z</dcterms:created>
  <dcterms:modified xsi:type="dcterms:W3CDTF">2024-03-06T21:52:16Z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0x0101000A293262E4066D4DBA8FBA2AF6BB44DF</vt:lpwstr>
  </property>
</Properties>
</file>