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7" r:id="rId2"/>
    <p:sldId id="299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2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9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4852" autoAdjust="0"/>
  </p:normalViewPr>
  <p:slideViewPr>
    <p:cSldViewPr>
      <p:cViewPr varScale="1">
        <p:scale>
          <a:sx n="141" d="100"/>
          <a:sy n="141" d="100"/>
        </p:scale>
        <p:origin x="4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492A-AEB1-4812-B0FB-A93560B1914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2B156-61A1-4AF9-942A-806FC7948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/>
              <a:t>Utilice SSWS Crash and Incident Tracking para ayudar a capacitar nuevamente a su división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7164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BEA2-4504-465C-B12D-8B709E2A88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Jackie.Johnson@doe.virginia.gov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C1136-CC05-6A8B-9E4B-B9C0E083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62181"/>
            <a:ext cx="5029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CDFEF-3E79-AF4B-1A1B-EB8AA208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58371"/>
            <a:ext cx="5181600" cy="35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2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8229600" cy="3352799"/>
          </a:xfrm>
        </p:spPr>
        <p:txBody>
          <a:bodyPr>
            <a:normAutofit/>
          </a:bodyPr>
          <a:lstStyle/>
          <a:p>
            <a:r>
              <a:rPr lang="es-US" altLang="en-US" sz="2400" b="1" dirty="0">
                <a:latin typeface="Times New Roman" panose="02020603050405020304" pitchFamily="18" charset="0"/>
              </a:rPr>
              <a:t>El autobús deberá llevar un botiquín de primeros auxilios, tipo unidad, montado a la vista y en un lugar accesible en la parte delantera del autobús e identificado como botiquín de primeros auxilios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</a:rPr>
              <a:t>El autobús también debe tener equipo de protección personal, guantes y una barrera facial o máscara 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</a:rPr>
              <a:t>Siempre tenga cuidado al manipular fluidos corporales 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9635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51"/>
            <a:ext cx="8534400" cy="32004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US" altLang="en-US" sz="8000" b="1" dirty="0">
                <a:latin typeface="Times New Roman" panose="02020603050405020304" pitchFamily="18" charset="0"/>
              </a:rPr>
              <a:t>Todos deben saber cómo operar un extintor de incendios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s-US" altLang="en-US" sz="8000" b="1" dirty="0">
                <a:latin typeface="Times New Roman" panose="02020603050405020304" pitchFamily="18" charset="0"/>
              </a:rPr>
              <a:t>Recuerde el acrónimo PASS </a:t>
            </a:r>
          </a:p>
          <a:p>
            <a:pPr marL="8016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US" altLang="en-US" sz="8000" b="1" dirty="0" err="1">
                <a:latin typeface="Times New Roman" panose="02020603050405020304" pitchFamily="18" charset="0"/>
              </a:rPr>
              <a:t>Pull</a:t>
            </a:r>
            <a:r>
              <a:rPr lang="es-US" altLang="en-US" sz="8000" b="1" dirty="0">
                <a:latin typeface="Times New Roman" panose="02020603050405020304" pitchFamily="18" charset="0"/>
              </a:rPr>
              <a:t> pin (jale el Pasador)</a:t>
            </a:r>
          </a:p>
          <a:p>
            <a:pPr marL="8016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US" altLang="en-US" sz="8000" b="1" dirty="0" err="1">
                <a:latin typeface="Times New Roman" panose="02020603050405020304" pitchFamily="18" charset="0"/>
              </a:rPr>
              <a:t>Aim</a:t>
            </a:r>
            <a:r>
              <a:rPr lang="es-US" altLang="en-US" sz="8000" b="1" dirty="0">
                <a:latin typeface="Times New Roman" panose="02020603050405020304" pitchFamily="18" charset="0"/>
              </a:rPr>
              <a:t> at the base of the fire (Apunte a la base del fuego)</a:t>
            </a:r>
          </a:p>
          <a:p>
            <a:pPr marL="8016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US" altLang="en-US" sz="8000" b="1" dirty="0" err="1">
                <a:latin typeface="Times New Roman" panose="02020603050405020304" pitchFamily="18" charset="0"/>
              </a:rPr>
              <a:t>Squeeze</a:t>
            </a:r>
            <a:r>
              <a:rPr lang="es-US" altLang="en-US" sz="8000" b="1" dirty="0">
                <a:latin typeface="Times New Roman" panose="02020603050405020304" pitchFamily="18" charset="0"/>
              </a:rPr>
              <a:t> top handle lever (apriete la palanca de la manija Superior)</a:t>
            </a:r>
          </a:p>
          <a:p>
            <a:pPr marL="801688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US" altLang="en-US" sz="8000" b="1" dirty="0" err="1">
                <a:latin typeface="Times New Roman" panose="02020603050405020304" pitchFamily="18" charset="0"/>
              </a:rPr>
              <a:t>Sweep</a:t>
            </a:r>
            <a:r>
              <a:rPr lang="es-US" altLang="en-US" sz="8000" b="1" dirty="0">
                <a:latin typeface="Times New Roman" panose="02020603050405020304" pitchFamily="18" charset="0"/>
              </a:rPr>
              <a:t> </a:t>
            </a:r>
            <a:r>
              <a:rPr lang="es-US" altLang="en-US" sz="8000" b="1" dirty="0" err="1">
                <a:latin typeface="Times New Roman" panose="02020603050405020304" pitchFamily="18" charset="0"/>
              </a:rPr>
              <a:t>from</a:t>
            </a:r>
            <a:r>
              <a:rPr lang="es-US" altLang="en-US" sz="8000" b="1" dirty="0">
                <a:latin typeface="Times New Roman" panose="02020603050405020304" pitchFamily="18" charset="0"/>
              </a:rPr>
              <a:t> </a:t>
            </a:r>
            <a:r>
              <a:rPr lang="es-US" altLang="en-US" sz="8000" b="1" dirty="0" err="1">
                <a:latin typeface="Times New Roman" panose="02020603050405020304" pitchFamily="18" charset="0"/>
              </a:rPr>
              <a:t>side</a:t>
            </a:r>
            <a:r>
              <a:rPr lang="es-US" altLang="en-US" sz="8000" b="1" dirty="0">
                <a:latin typeface="Times New Roman" panose="02020603050405020304" pitchFamily="18" charset="0"/>
              </a:rPr>
              <a:t> </a:t>
            </a:r>
            <a:r>
              <a:rPr lang="es-US" altLang="en-US" sz="8000" b="1" dirty="0" err="1">
                <a:latin typeface="Times New Roman" panose="02020603050405020304" pitchFamily="18" charset="0"/>
              </a:rPr>
              <a:t>to</a:t>
            </a:r>
            <a:r>
              <a:rPr lang="es-US" altLang="en-US" sz="8000" b="1" dirty="0">
                <a:latin typeface="Times New Roman" panose="02020603050405020304" pitchFamily="18" charset="0"/>
              </a:rPr>
              <a:t> </a:t>
            </a:r>
            <a:r>
              <a:rPr lang="es-US" altLang="en-US" sz="8000" b="1" dirty="0" err="1">
                <a:latin typeface="Times New Roman" panose="02020603050405020304" pitchFamily="18" charset="0"/>
              </a:rPr>
              <a:t>side</a:t>
            </a:r>
            <a:r>
              <a:rPr lang="es-US" altLang="en-US" sz="8000" b="1" dirty="0">
                <a:latin typeface="Times New Roman" panose="02020603050405020304" pitchFamily="18" charset="0"/>
              </a:rPr>
              <a:t> (Siga rociando con el extintor de lado a lado)</a:t>
            </a:r>
          </a:p>
          <a:p>
            <a:pPr marL="801688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US" altLang="en-US" sz="8000" b="1" dirty="0">
                <a:latin typeface="Times New Roman" panose="02020603050405020304" pitchFamily="18" charset="0"/>
              </a:rPr>
              <a:t>Colóquese en donde tenga un medio de escape antes de intentar extinguir</a:t>
            </a:r>
          </a:p>
          <a:p>
            <a:pPr marL="0" indent="0">
              <a:spcBef>
                <a:spcPct val="0"/>
              </a:spcBef>
              <a:buNone/>
            </a:pPr>
            <a:endParaRPr lang="es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7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35280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simulacros de emergencia deben realizarse al menos dos veces durante el año escolar (8VAC20-70-110)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Evacúe por la puerta delantera, trasera o divida entre las dos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posible que deba utilizar las salidas laterales de emergencia o posiblemente la escotilla de emergencia del techo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simulacros deben cronometrarse y completarse en 2 minutos </a:t>
            </a:r>
          </a:p>
          <a:p>
            <a:pPr>
              <a:spcBef>
                <a:spcPct val="0"/>
              </a:spcBef>
              <a:buFontTx/>
              <a:buNone/>
            </a:pPr>
            <a:endParaRPr lang="es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881059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550"/>
            <a:ext cx="7848600" cy="3352800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s-US" altLang="en-US" sz="2200" b="1" dirty="0">
                <a:latin typeface="Times New Roman" panose="02020603050405020304" pitchFamily="18" charset="0"/>
              </a:rPr>
              <a:t>Las salidas de evacuación se determinan por la emergencia.</a:t>
            </a:r>
          </a:p>
          <a:p>
            <a:pPr>
              <a:spcBef>
                <a:spcPts val="0"/>
              </a:spcBef>
            </a:pPr>
            <a:r>
              <a:rPr lang="es-US" altLang="en-US" sz="2200" b="1" dirty="0">
                <a:latin typeface="Times New Roman" panose="02020603050405020304" pitchFamily="18" charset="0"/>
              </a:rPr>
              <a:t>Todos los pasajeros por la puerta delantera</a:t>
            </a:r>
          </a:p>
          <a:p>
            <a:pPr>
              <a:spcBef>
                <a:spcPts val="0"/>
              </a:spcBef>
            </a:pPr>
            <a:r>
              <a:rPr lang="es-US" altLang="en-US" sz="2200" b="1" dirty="0">
                <a:latin typeface="Times New Roman" panose="02020603050405020304" pitchFamily="18" charset="0"/>
              </a:rPr>
              <a:t>Todos los pasajeros por la puerta trasera</a:t>
            </a:r>
          </a:p>
          <a:p>
            <a:pPr>
              <a:spcBef>
                <a:spcPts val="0"/>
              </a:spcBef>
            </a:pPr>
            <a:r>
              <a:rPr lang="es-US" altLang="en-US" sz="2200" b="1" dirty="0">
                <a:latin typeface="Times New Roman" panose="02020603050405020304" pitchFamily="18" charset="0"/>
              </a:rPr>
              <a:t>Los pasajeros en la mitad delantera a través de la puerta delantera; los pasajeros en la mitad trasera por la puerta trasera</a:t>
            </a:r>
          </a:p>
          <a:p>
            <a:pPr>
              <a:spcBef>
                <a:spcPts val="0"/>
              </a:spcBef>
            </a:pPr>
            <a:r>
              <a:rPr lang="es-US" altLang="en-US" sz="2200" b="1" dirty="0">
                <a:latin typeface="Times New Roman" panose="02020603050405020304" pitchFamily="18" charset="0"/>
              </a:rPr>
              <a:t>Los pasajeros salen únicamente por la puerta lateral o en combinación con las opciones anteriores.</a:t>
            </a:r>
          </a:p>
          <a:p>
            <a:pPr>
              <a:spcBef>
                <a:spcPts val="0"/>
              </a:spcBef>
            </a:pPr>
            <a:r>
              <a:rPr lang="es-US" altLang="en-US" sz="2200" b="1" dirty="0">
                <a:latin typeface="Times New Roman" panose="02020603050405020304" pitchFamily="18" charset="0"/>
              </a:rPr>
              <a:t>Los pasajeros a través de la escotilla del techo si esta es la única opción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s-US" altLang="en-US" sz="2400" b="1" u="sng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3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              </a:t>
            </a:r>
          </a:p>
        </p:txBody>
      </p:sp>
      <p:pic>
        <p:nvPicPr>
          <p:cNvPr id="4" name="Content Placeholder 3" descr="Diagram of a front door evacuation." title="Front Door Evacuation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>
            <a:fillRect/>
          </a:stretch>
        </p:blipFill>
        <p:spPr bwMode="auto">
          <a:xfrm>
            <a:off x="0" y="895350"/>
            <a:ext cx="5105400" cy="35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6573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Evacuación por la puerta delantera</a:t>
            </a:r>
          </a:p>
        </p:txBody>
      </p:sp>
    </p:spTree>
    <p:extLst>
      <p:ext uri="{BB962C8B-B14F-4D97-AF65-F5344CB8AC3E}">
        <p14:creationId xmlns:p14="http://schemas.microsoft.com/office/powerpoint/2010/main" val="249405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               </a:t>
            </a:r>
          </a:p>
        </p:txBody>
      </p:sp>
      <p:pic>
        <p:nvPicPr>
          <p:cNvPr id="5" name="Content Placeholder 4" descr="auto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11485"/>
          <a:stretch>
            <a:fillRect/>
          </a:stretch>
        </p:blipFill>
        <p:spPr bwMode="auto">
          <a:xfrm>
            <a:off x="63992" y="971550"/>
            <a:ext cx="40508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21907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Evacuación por la puerta trasera
</a:t>
            </a:r>
          </a:p>
        </p:txBody>
      </p:sp>
    </p:spTree>
    <p:extLst>
      <p:ext uri="{BB962C8B-B14F-4D97-AF65-F5344CB8AC3E}">
        <p14:creationId xmlns:p14="http://schemas.microsoft.com/office/powerpoint/2010/main" val="53048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                 </a:t>
            </a:r>
          </a:p>
        </p:txBody>
      </p:sp>
      <p:pic>
        <p:nvPicPr>
          <p:cNvPr id="4" name="Content Placeholder 3" descr="auto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/>
          <a:stretch>
            <a:fillRect/>
          </a:stretch>
        </p:blipFill>
        <p:spPr bwMode="auto">
          <a:xfrm>
            <a:off x="0" y="898192"/>
            <a:ext cx="4038600" cy="35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228003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/>
              <a:t>Evacuación por las puertas delantera y trasera</a:t>
            </a:r>
          </a:p>
        </p:txBody>
      </p:sp>
    </p:spTree>
    <p:extLst>
      <p:ext uri="{BB962C8B-B14F-4D97-AF65-F5344CB8AC3E}">
        <p14:creationId xmlns:p14="http://schemas.microsoft.com/office/powerpoint/2010/main" val="217615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953000" cy="312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Jackie.Johnson@doe.virginia.gov</a:t>
            </a:r>
            <a:endParaRPr lang="nl-N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90999" y="3105150"/>
            <a:ext cx="2995071" cy="87526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27659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s-US" altLang="en-US" sz="2600" b="1" dirty="0">
                <a:latin typeface="Times New Roman" panose="02020603050405020304" pitchFamily="18" charset="0"/>
              </a:rPr>
              <a:t>Falta de atención del estudiante durante el proceso de ascenso y descenso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US" altLang="en-US" sz="2600" b="1" dirty="0">
                <a:latin typeface="Times New Roman" panose="02020603050405020304" pitchFamily="18" charset="0"/>
              </a:rPr>
              <a:t>Falta de atención del conductor: debido a los estudiantes, el vehículo o su entorno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US" altLang="en-US" sz="2600" b="1" dirty="0">
                <a:latin typeface="Times New Roman" panose="02020603050405020304" pitchFamily="18" charset="0"/>
              </a:rPr>
              <a:t>Espejos mal ajustados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US" altLang="en-US" sz="2600" b="1" dirty="0">
                <a:latin typeface="Times New Roman" panose="02020603050405020304" pitchFamily="18" charset="0"/>
              </a:rPr>
              <a:t>Errores de juicio del conductor al retroceder, dar vuelta o detenerse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US" altLang="en-US" sz="2600" b="1" dirty="0">
                <a:latin typeface="Times New Roman" panose="02020603050405020304" pitchFamily="18" charset="0"/>
              </a:rPr>
              <a:t>Componentes defectuosos en el vehículo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3456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Haga hincapié en todas las precauciones de seguridad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Preste mucha atención a la tarea de conducción 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Adquiera las habilidades adecuadas necesarias para maniobrar el autobús 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Haga uso del buen juicio profesional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Mantenga todos los espejos en el ajuste adecuado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Realice una inspección exhaustiva antes y después del viaje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Retroceda solo cuando sea necesario y si es seguro hacerlo</a:t>
            </a:r>
          </a:p>
          <a:p>
            <a:pPr>
              <a:spcBef>
                <a:spcPct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Informe a los funcionarios cuando existan peligros</a:t>
            </a:r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406232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3200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s-US" altLang="en-US" sz="2400" b="1" dirty="0">
                <a:latin typeface="Times New Roman" panose="02020603050405020304" pitchFamily="18" charset="0"/>
              </a:rPr>
              <a:t>Cuanto más sepamos sobre las causas de los accidentes, más probabilidades tendremos de evitarlos en el futuro.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US" altLang="en-US" sz="2400" b="1" dirty="0">
                <a:latin typeface="Times New Roman" panose="02020603050405020304" pitchFamily="18" charset="0"/>
              </a:rPr>
              <a:t>El aprendizaje del accidente se logra a través del proceso de investigación del accidente.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US" altLang="en-US" sz="2400" b="1" dirty="0">
                <a:latin typeface="Times New Roman" panose="02020603050405020304" pitchFamily="18" charset="0"/>
              </a:rPr>
              <a:t>Reduzca o elimine los peligros: Un peligro es cualquier condición real o potencial que puede conducir o causar lesiones o la muerte; daños o pérdida de equipo o bienes. </a:t>
            </a:r>
          </a:p>
        </p:txBody>
      </p:sp>
    </p:spTree>
    <p:extLst>
      <p:ext uri="{BB962C8B-B14F-4D97-AF65-F5344CB8AC3E}">
        <p14:creationId xmlns:p14="http://schemas.microsoft.com/office/powerpoint/2010/main" val="331225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Mantenga la calma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Asegure el autobús 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Mantenga a los estudiantes en el autobús 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Informe al supervisor de inmediato 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Revise a los estudiantes en busca de lesiones y para ayudarlos si es necesario 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Coloque los triángulos reflectantes de acuerdo con las pautas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No permita que los estudiantes abandonen el lugar de los hechos</a:t>
            </a:r>
          </a:p>
          <a:p>
            <a:pPr>
              <a:spcBef>
                <a:spcPct val="0"/>
              </a:spcBef>
            </a:pPr>
            <a:r>
              <a:rPr lang="es-US" altLang="en-US" sz="2100" b="1" dirty="0">
                <a:latin typeface="Times New Roman" panose="02020603050405020304" pitchFamily="18" charset="0"/>
              </a:rPr>
              <a:t>Recopile la información necesaria y siga las políticas locales </a:t>
            </a:r>
          </a:p>
          <a:p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369842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49"/>
            <a:ext cx="8229600" cy="3428999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ct val="0"/>
              </a:spcBef>
            </a:pPr>
            <a:r>
              <a:rPr lang="es-US" sz="5100" b="1" dirty="0">
                <a:latin typeface="Times New Roman" pitchFamily="18" charset="0"/>
              </a:rPr>
              <a:t>La negligencia ocurre cuando alguien actúa descuidadamente o no actúa en absoluto, lo que resulta en lesiones o pérdida para otra persona </a:t>
            </a:r>
          </a:p>
          <a:p>
            <a:pPr>
              <a:spcBef>
                <a:spcPct val="0"/>
              </a:spcBef>
            </a:pPr>
            <a:r>
              <a:rPr lang="es-US" sz="5100" b="1" dirty="0">
                <a:latin typeface="Times New Roman" pitchFamily="18" charset="0"/>
              </a:rPr>
              <a:t>El conductor puede ser considerado personalmente responsable si se toma un riesgo y ocurre un accidente</a:t>
            </a:r>
          </a:p>
          <a:p>
            <a:pPr>
              <a:spcBef>
                <a:spcPct val="0"/>
              </a:spcBef>
            </a:pPr>
            <a:r>
              <a:rPr lang="es-US" altLang="en-US" sz="5100" b="1" dirty="0">
                <a:latin typeface="Times New Roman" pitchFamily="18" charset="0"/>
              </a:rPr>
              <a:t>La principal prioridad de los conductores de autobuses escolares es proporcionar transporte SEGURO</a:t>
            </a:r>
          </a:p>
          <a:p>
            <a:pPr>
              <a:spcBef>
                <a:spcPct val="0"/>
              </a:spcBef>
            </a:pPr>
            <a:r>
              <a:rPr lang="es-US" altLang="en-US" sz="5100" b="1" dirty="0">
                <a:latin typeface="Times New Roman" pitchFamily="18" charset="0"/>
              </a:rPr>
              <a:t>¿Come o bebe mientras conduce? </a:t>
            </a:r>
          </a:p>
          <a:p>
            <a:pPr>
              <a:spcBef>
                <a:spcPct val="0"/>
              </a:spcBef>
            </a:pPr>
            <a:r>
              <a:rPr lang="es-US" altLang="en-US" sz="5100" b="1" dirty="0">
                <a:latin typeface="Times New Roman" pitchFamily="18" charset="0"/>
              </a:rPr>
              <a:t>¿Habla por teléfono celular mientras conduce? </a:t>
            </a:r>
          </a:p>
          <a:p>
            <a:pPr>
              <a:spcBef>
                <a:spcPct val="0"/>
              </a:spcBef>
            </a:pPr>
            <a:r>
              <a:rPr lang="es-US" altLang="en-US" sz="5100" b="1" dirty="0">
                <a:latin typeface="Times New Roman" pitchFamily="18" charset="0"/>
              </a:rPr>
              <a:t>¿Envía mensajes de texto mientras conduce?</a:t>
            </a:r>
          </a:p>
          <a:p>
            <a:pPr>
              <a:spcBef>
                <a:spcPct val="0"/>
              </a:spcBef>
            </a:pPr>
            <a:r>
              <a:rPr lang="es-US" altLang="en-US" sz="5100" b="1" dirty="0">
                <a:latin typeface="Times New Roman" pitchFamily="18" charset="0"/>
              </a:rPr>
              <a:t>¿Conduce bajo los efectos de medicamentos recetados?</a:t>
            </a:r>
          </a:p>
          <a:p>
            <a:pPr marL="609600" indent="-609600">
              <a:buNone/>
              <a:defRPr/>
            </a:pPr>
            <a:r>
              <a:rPr lang="es-US" sz="5100" b="1" dirty="0">
                <a:latin typeface="Times New Roman" pitchFamily="18" charset="0"/>
              </a:rPr>
              <a:t> 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631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s-US" altLang="en-US" sz="2400" b="1" dirty="0">
                <a:latin typeface="Times New Roman" panose="02020603050405020304" pitchFamily="18" charset="0"/>
              </a:rPr>
              <a:t>Si tiene una avería mecánica, debe tratar de mover el autobús a un lugar seguro, si es posible, y asegurar el autobús.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haga descender a los pasajeros a menos que exista un peligro potencial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Coloque triángulos reflectantes de acuerdo con las pautas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Comuníquese por radio o teléfono para obtener ayuda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Termine la ruta cuando se repare el autobús o se suministre un autobús de reemplazo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8956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8371"/>
            <a:ext cx="8610600" cy="346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8VAC20-70-230 Materiales requeridos "Todos los vehículos utilizados principalmente para transportar estudiantes hacia y desde la escuela o a actividades relacionadas con la escuela deberán llevar triángulos reflectantes, botiquín de primeros auxilios, kit de limpieza de fluidos corporales y extintor de incendios". </a:t>
            </a:r>
          </a:p>
          <a:p>
            <a:pPr marL="0" indent="0"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cortador de cinturón de seguridad debe estar en el autobús en un área a la que pueda acceder el conductor del autobús escolar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8015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Accidentes y emergencias</a:t>
            </a:r>
            <a:r>
              <a:rPr lang="es-US" dirty="0"/>
              <a:t>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AE32C-44F6-9F30-8074-C4E9A688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95350"/>
            <a:ext cx="4565952" cy="35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l-blank-template (2).pptx" id="{2E08254E-80F5-4E34-BE7A-B357B94C10AD}" vid="{E42A49A8-5A37-4497-A48F-2618D3A5B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Transportation Curriculum </Template>
  <TotalTime>486</TotalTime>
  <Words>852</Words>
  <Application>Microsoft Office PowerPoint</Application>
  <PresentationFormat>On-screen Show (16:9)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Accidentes y emergencias</vt:lpstr>
      <vt:lpstr>Accidentes y emergencias </vt:lpstr>
      <vt:lpstr>Accidentes y emergencias  </vt:lpstr>
      <vt:lpstr>Accidentes y emergencias   </vt:lpstr>
      <vt:lpstr>Accidentes y emergencias    </vt:lpstr>
      <vt:lpstr>Accidentes y emergencias     </vt:lpstr>
      <vt:lpstr>Accidentes y emergencias      </vt:lpstr>
      <vt:lpstr>Accidentes y emergencias       </vt:lpstr>
      <vt:lpstr>Accidentes y emergencias        </vt:lpstr>
      <vt:lpstr>Accidentes y emergencias         </vt:lpstr>
      <vt:lpstr>Accidentes y emergencias          </vt:lpstr>
      <vt:lpstr>Accidentes y emergencias           </vt:lpstr>
      <vt:lpstr>Accidentes y emergencias</vt:lpstr>
      <vt:lpstr>Accidentes y emergencias            </vt:lpstr>
      <vt:lpstr>Accidentes y emergencias             </vt:lpstr>
      <vt:lpstr>Accidentes y emergencias              </vt:lpstr>
      <vt:lpstr>Accidentes y emergencias               </vt:lpstr>
      <vt:lpstr>Accidentes y emergencias                 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VITA Program</dc:creator>
  <cp:lastModifiedBy>Johnson, Jackie (DOE)</cp:lastModifiedBy>
  <cp:revision>34</cp:revision>
  <cp:lastPrinted>2019-11-20T21:06:34Z</cp:lastPrinted>
  <dcterms:created xsi:type="dcterms:W3CDTF">2019-11-06T20:18:12Z</dcterms:created>
  <dcterms:modified xsi:type="dcterms:W3CDTF">2024-02-13T17:02:41Z</dcterms:modified>
</cp:coreProperties>
</file>