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7" r:id="rId2"/>
    <p:sldId id="314" r:id="rId3"/>
    <p:sldId id="328" r:id="rId4"/>
    <p:sldId id="327" r:id="rId5"/>
    <p:sldId id="298" r:id="rId6"/>
    <p:sldId id="308" r:id="rId7"/>
    <p:sldId id="310" r:id="rId8"/>
    <p:sldId id="323" r:id="rId9"/>
    <p:sldId id="313" r:id="rId10"/>
    <p:sldId id="324" r:id="rId11"/>
    <p:sldId id="309" r:id="rId12"/>
    <p:sldId id="316" r:id="rId13"/>
    <p:sldId id="325" r:id="rId14"/>
    <p:sldId id="315" r:id="rId15"/>
    <p:sldId id="318" r:id="rId16"/>
    <p:sldId id="320" r:id="rId17"/>
    <p:sldId id="317" r:id="rId18"/>
    <p:sldId id="321" r:id="rId19"/>
    <p:sldId id="326" r:id="rId20"/>
    <p:sldId id="32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4852" autoAdjust="0"/>
  </p:normalViewPr>
  <p:slideViewPr>
    <p:cSldViewPr>
      <p:cViewPr varScale="1">
        <p:scale>
          <a:sx n="141" d="100"/>
          <a:sy n="141" d="100"/>
        </p:scale>
        <p:origin x="870" y="102"/>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2/13/2024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a:t>
            </a:fld>
            <a:endParaRPr lang="en-US"/>
          </a:p>
        </p:txBody>
      </p:sp>
    </p:spTree>
    <p:extLst>
      <p:ext uri="{BB962C8B-B14F-4D97-AF65-F5344CB8AC3E}">
        <p14:creationId xmlns:p14="http://schemas.microsoft.com/office/powerpoint/2010/main" val="32263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a:p>
        </p:txBody>
      </p:sp>
    </p:spTree>
    <p:extLst>
      <p:ext uri="{BB962C8B-B14F-4D97-AF65-F5344CB8AC3E}">
        <p14:creationId xmlns:p14="http://schemas.microsoft.com/office/powerpoint/2010/main" val="2059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a:t>
            </a:fld>
            <a:endParaRPr lang="en-US"/>
          </a:p>
        </p:txBody>
      </p:sp>
    </p:spTree>
    <p:extLst>
      <p:ext uri="{BB962C8B-B14F-4D97-AF65-F5344CB8AC3E}">
        <p14:creationId xmlns:p14="http://schemas.microsoft.com/office/powerpoint/2010/main" val="83068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a:t>
            </a:fld>
            <a:endParaRPr lang="en-US"/>
          </a:p>
        </p:txBody>
      </p:sp>
    </p:spTree>
    <p:extLst>
      <p:ext uri="{BB962C8B-B14F-4D97-AF65-F5344CB8AC3E}">
        <p14:creationId xmlns:p14="http://schemas.microsoft.com/office/powerpoint/2010/main" val="403537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altLang="en-US" sz="1200" dirty="0">
                <a:solidFill>
                  <a:srgbClr val="000000"/>
                </a:solidFill>
                <a:latin typeface="Times New Roman" panose="02020603050405020304" pitchFamily="18" charset="0"/>
              </a:rPr>
              <a:t>Cualquier persona que opere dicho autobús y no equipe o se niegue a equipar dicho vehículo que conduce con dicho equipo, o que no use dichos dispositivos de advertencia en la operación de dicho vehículo, será culpable de un delito menor de Clase 3.</a:t>
            </a:r>
            <a:r>
              <a:rPr lang="es-US" altLang="en-US" sz="1200" dirty="0">
                <a:latin typeface="Times New Roman" panose="02020603050405020304" pitchFamily="18" charset="0"/>
              </a:rPr>
              <a:t> (Código de Virginia 46.2-1090)</a:t>
            </a:r>
          </a:p>
          <a:p>
            <a:endParaRPr lang="es-US" dirty="0"/>
          </a:p>
        </p:txBody>
      </p:sp>
      <p:sp>
        <p:nvSpPr>
          <p:cNvPr id="4" name="Slide Number Placeholder 3"/>
          <p:cNvSpPr>
            <a:spLocks noGrp="1"/>
          </p:cNvSpPr>
          <p:nvPr>
            <p:ph type="sldNum" sz="quarter" idx="10"/>
          </p:nvPr>
        </p:nvSpPr>
        <p:spPr/>
        <p:txBody>
          <a:bodyPr/>
          <a:lstStyle/>
          <a:p>
            <a:fld id="{162FBEA2-4504-465C-B12D-8B709E2A88A9}" type="slidenum">
              <a:rPr lang="en-US" smtClean="0"/>
              <a:t>5</a:t>
            </a:fld>
            <a:endParaRPr lang="es-US"/>
          </a:p>
        </p:txBody>
      </p:sp>
    </p:spTree>
    <p:extLst>
      <p:ext uri="{BB962C8B-B14F-4D97-AF65-F5344CB8AC3E}">
        <p14:creationId xmlns:p14="http://schemas.microsoft.com/office/powerpoint/2010/main" val="172220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altLang="en-US" dirty="0">
                <a:latin typeface="Times New Roman" pitchFamily="18" charset="0"/>
              </a:rPr>
              <a:t>Las paradas de autobús nunca deben estar en una curva o colina, y deben ser claramente visibles </a:t>
            </a:r>
          </a:p>
          <a:p>
            <a:endParaRPr lang="es-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s-US"/>
          </a:p>
        </p:txBody>
      </p:sp>
    </p:spTree>
    <p:extLst>
      <p:ext uri="{BB962C8B-B14F-4D97-AF65-F5344CB8AC3E}">
        <p14:creationId xmlns:p14="http://schemas.microsoft.com/office/powerpoint/2010/main" val="33511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altLang="en-US" dirty="0">
                <a:latin typeface="Times New Roman" pitchFamily="18" charset="0"/>
              </a:rPr>
              <a:t>Las paradas de autobús nunca deben estar en una curva o colina, y deben ser claramente visibles </a:t>
            </a:r>
          </a:p>
          <a:p>
            <a:endParaRPr lang="es-US" dirty="0"/>
          </a:p>
        </p:txBody>
      </p:sp>
      <p:sp>
        <p:nvSpPr>
          <p:cNvPr id="4" name="Slide Number Placeholder 3"/>
          <p:cNvSpPr>
            <a:spLocks noGrp="1"/>
          </p:cNvSpPr>
          <p:nvPr>
            <p:ph type="sldNum" sz="quarter" idx="10"/>
          </p:nvPr>
        </p:nvSpPr>
        <p:spPr/>
        <p:txBody>
          <a:bodyPr/>
          <a:lstStyle/>
          <a:p>
            <a:fld id="{162FBEA2-4504-465C-B12D-8B709E2A88A9}" type="slidenum">
              <a:rPr lang="en-US" smtClean="0"/>
              <a:t>8</a:t>
            </a:fld>
            <a:endParaRPr lang="es-US"/>
          </a:p>
        </p:txBody>
      </p:sp>
    </p:spTree>
    <p:extLst>
      <p:ext uri="{BB962C8B-B14F-4D97-AF65-F5344CB8AC3E}">
        <p14:creationId xmlns:p14="http://schemas.microsoft.com/office/powerpoint/2010/main" val="405500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2144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12</a:t>
            </a:fld>
            <a:endParaRPr lang="en-US"/>
          </a:p>
        </p:txBody>
      </p:sp>
    </p:spTree>
    <p:extLst>
      <p:ext uri="{BB962C8B-B14F-4D97-AF65-F5344CB8AC3E}">
        <p14:creationId xmlns:p14="http://schemas.microsoft.com/office/powerpoint/2010/main" val="144177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13</a:t>
            </a:fld>
            <a:endParaRPr lang="en-US"/>
          </a:p>
        </p:txBody>
      </p:sp>
    </p:spTree>
    <p:extLst>
      <p:ext uri="{BB962C8B-B14F-4D97-AF65-F5344CB8AC3E}">
        <p14:creationId xmlns:p14="http://schemas.microsoft.com/office/powerpoint/2010/main" val="1291560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066800" y="1200151"/>
            <a:ext cx="76200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a:t>Click to edit Master title style</a:t>
            </a:r>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5998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4430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Jackie.Johnson@doe.virginia.gov"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46.2-918/"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law.lis.virginia.gov/vacode/46.2-89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s-US" sz="2800" b="1" dirty="0">
                <a:latin typeface="Times New Roman" panose="02020603050405020304" pitchFamily="18" charset="0"/>
                <a:cs typeface="Times New Roman" panose="02020603050405020304" pitchFamily="18" charset="0"/>
              </a:rPr>
              <a:t>Ascenso y descenso de pasajeros</a:t>
            </a:r>
          </a:p>
        </p:txBody>
      </p:sp>
      <p:sp>
        <p:nvSpPr>
          <p:cNvPr id="3" name="Subtitle 2"/>
          <p:cNvSpPr>
            <a:spLocks noGrp="1"/>
          </p:cNvSpPr>
          <p:nvPr>
            <p:ph type="subTitle" idx="1"/>
          </p:nvPr>
        </p:nvSpPr>
        <p:spPr/>
        <p:txBody>
          <a:bodyPr>
            <a:normAutofit lnSpcReduction="10000"/>
          </a:bodyPr>
          <a:lstStyle/>
          <a:p>
            <a:r>
              <a:rPr lang="es-US" b="1" i="0" dirty="0">
                <a:latin typeface="Times New Roman" panose="02020603050405020304" pitchFamily="18" charset="0"/>
                <a:cs typeface="Times New Roman" panose="02020603050405020304" pitchFamily="18" charset="0"/>
              </a:rPr>
              <a:t>UNIDAD E</a:t>
            </a:r>
            <a:r>
              <a:rPr lang="es-US" dirty="0"/>
              <a:t> </a:t>
            </a:r>
          </a:p>
        </p:txBody>
      </p:sp>
    </p:spTree>
    <p:extLst>
      <p:ext uri="{BB962C8B-B14F-4D97-AF65-F5344CB8AC3E}">
        <p14:creationId xmlns:p14="http://schemas.microsoft.com/office/powerpoint/2010/main" val="239790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         </a:t>
            </a:r>
            <a:r>
              <a:rPr lang="es-US" dirty="0"/>
              <a:t>    </a:t>
            </a:r>
          </a:p>
        </p:txBody>
      </p:sp>
      <p:sp>
        <p:nvSpPr>
          <p:cNvPr id="3" name="Content Placeholder 2"/>
          <p:cNvSpPr>
            <a:spLocks noGrp="1"/>
          </p:cNvSpPr>
          <p:nvPr>
            <p:ph idx="1"/>
          </p:nvPr>
        </p:nvSpPr>
        <p:spPr>
          <a:xfrm>
            <a:off x="457200" y="1200150"/>
            <a:ext cx="8229600" cy="3352800"/>
          </a:xfrm>
        </p:spPr>
        <p:txBody>
          <a:bodyPr>
            <a:normAutofit fontScale="92500"/>
          </a:bodyPr>
          <a:lstStyle/>
          <a:p>
            <a:pPr>
              <a:spcBef>
                <a:spcPct val="50000"/>
              </a:spcBef>
            </a:pPr>
            <a:r>
              <a:rPr lang="es-US" altLang="en-US" sz="2200" b="1" dirty="0">
                <a:latin typeface="Times New Roman" panose="02020603050405020304" pitchFamily="18" charset="0"/>
              </a:rPr>
              <a:t>El conductor del autobús escolar debe contar a cada estudiante mientras pasan por las zonas de peligro</a:t>
            </a:r>
          </a:p>
          <a:p>
            <a:pPr>
              <a:spcBef>
                <a:spcPct val="50000"/>
              </a:spcBef>
            </a:pPr>
            <a:r>
              <a:rPr lang="es-US" altLang="en-US" sz="2200" b="1" dirty="0">
                <a:latin typeface="Times New Roman" panose="02020603050405020304" pitchFamily="18" charset="0"/>
              </a:rPr>
              <a:t>Verifique los espejos y cuente a todos los estudiantes antes de continuar</a:t>
            </a:r>
          </a:p>
          <a:p>
            <a:pPr>
              <a:spcBef>
                <a:spcPct val="50000"/>
              </a:spcBef>
            </a:pPr>
            <a:r>
              <a:rPr lang="es-US" altLang="en-US" sz="2200" b="1" dirty="0">
                <a:latin typeface="Times New Roman" panose="02020603050405020304" pitchFamily="18" charset="0"/>
              </a:rPr>
              <a:t>Los estudiantes nunca deben cruzar detrás de los autobuses o entre ellos</a:t>
            </a:r>
          </a:p>
          <a:p>
            <a:pPr>
              <a:spcBef>
                <a:spcPct val="50000"/>
              </a:spcBef>
            </a:pPr>
            <a:r>
              <a:rPr lang="es-US" sz="2200" b="1" dirty="0">
                <a:latin typeface="Times New Roman" panose="02020603050405020304" pitchFamily="18" charset="0"/>
                <a:cs typeface="Times New Roman" panose="02020603050405020304" pitchFamily="18" charset="0"/>
              </a:rPr>
              <a:t>Se debe evitar que los estudiantes crucen el camino para ascender y/o descender de un autobús escolar, incluso si esto significa agregar tiempo/distancia adicional a la ruta del autobús</a:t>
            </a:r>
          </a:p>
          <a:p>
            <a:pPr>
              <a:spcBef>
                <a:spcPct val="50000"/>
              </a:spcBef>
            </a:pPr>
            <a:endParaRPr lang="es-US" altLang="en-US" sz="2400" b="1" dirty="0">
              <a:latin typeface="Times New Roman" panose="02020603050405020304" pitchFamily="18" charset="0"/>
            </a:endParaRPr>
          </a:p>
          <a:p>
            <a:pPr marL="0" indent="0">
              <a:buNone/>
            </a:pPr>
            <a:endParaRPr lang="es-US" dirty="0"/>
          </a:p>
        </p:txBody>
      </p:sp>
    </p:spTree>
    <p:extLst>
      <p:ext uri="{BB962C8B-B14F-4D97-AF65-F5344CB8AC3E}">
        <p14:creationId xmlns:p14="http://schemas.microsoft.com/office/powerpoint/2010/main" val="424408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a:t>
            </a:r>
            <a:r>
              <a:rPr lang="es-US" dirty="0"/>
              <a:t>     </a:t>
            </a:r>
          </a:p>
        </p:txBody>
      </p:sp>
      <p:sp>
        <p:nvSpPr>
          <p:cNvPr id="3" name="Content Placeholder 2"/>
          <p:cNvSpPr>
            <a:spLocks noGrp="1"/>
          </p:cNvSpPr>
          <p:nvPr>
            <p:ph idx="1"/>
          </p:nvPr>
        </p:nvSpPr>
        <p:spPr>
          <a:xfrm>
            <a:off x="304800" y="1047751"/>
            <a:ext cx="8382000" cy="3276600"/>
          </a:xfrm>
        </p:spPr>
        <p:txBody>
          <a:bodyPr>
            <a:noAutofit/>
          </a:bodyPr>
          <a:lstStyle/>
          <a:p>
            <a:pPr marL="0" indent="0">
              <a:buNone/>
            </a:pPr>
            <a:r>
              <a:rPr lang="es-US" sz="2400" b="1" dirty="0">
                <a:latin typeface="Times New Roman" panose="02020603050405020304" pitchFamily="18" charset="0"/>
                <a:cs typeface="Times New Roman" panose="02020603050405020304" pitchFamily="18" charset="0"/>
              </a:rPr>
              <a:t>En los últimos diez años</a:t>
            </a:r>
          </a:p>
          <a:p>
            <a:r>
              <a:rPr lang="es-US" sz="2400" b="1" dirty="0">
                <a:latin typeface="Times New Roman" panose="02020603050405020304" pitchFamily="18" charset="0"/>
                <a:cs typeface="Times New Roman" panose="02020603050405020304" pitchFamily="18" charset="0"/>
              </a:rPr>
              <a:t>87 estudiantes murieron en las zonas de peligro de los autobuses escolares</a:t>
            </a:r>
          </a:p>
          <a:p>
            <a:r>
              <a:rPr lang="es-US" sz="2400" b="1" dirty="0">
                <a:latin typeface="Times New Roman" panose="02020603050405020304" pitchFamily="18" charset="0"/>
                <a:cs typeface="Times New Roman" panose="02020603050405020304" pitchFamily="18" charset="0"/>
              </a:rPr>
              <a:t>46 de estas tragedias fueron de estudiantes que cruzaban la calle</a:t>
            </a:r>
          </a:p>
          <a:p>
            <a:pPr marL="0" indent="0">
              <a:buNone/>
            </a:pPr>
            <a:r>
              <a:rPr lang="es-US" sz="2400" b="1" dirty="0">
                <a:latin typeface="Times New Roman" panose="02020603050405020304" pitchFamily="18" charset="0"/>
                <a:cs typeface="Times New Roman" panose="02020603050405020304" pitchFamily="18" charset="0"/>
              </a:rPr>
              <a:t> </a:t>
            </a:r>
            <a:endParaRPr lang="es-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1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a:t>
            </a:r>
            <a:r>
              <a:rPr lang="es-US" dirty="0"/>
              <a:t>      </a:t>
            </a:r>
          </a:p>
        </p:txBody>
      </p:sp>
      <p:sp>
        <p:nvSpPr>
          <p:cNvPr id="3" name="Content Placeholder 2"/>
          <p:cNvSpPr>
            <a:spLocks noGrp="1"/>
          </p:cNvSpPr>
          <p:nvPr>
            <p:ph idx="1"/>
          </p:nvPr>
        </p:nvSpPr>
        <p:spPr/>
        <p:txBody>
          <a:bodyPr>
            <a:normAutofit fontScale="92500" lnSpcReduction="10000"/>
          </a:bodyPr>
          <a:lstStyle/>
          <a:p>
            <a:pPr marL="0" indent="0">
              <a:spcAft>
                <a:spcPts val="1200"/>
              </a:spcAft>
              <a:buNone/>
            </a:pPr>
            <a:r>
              <a:rPr lang="es-US" sz="2400" b="1" dirty="0">
                <a:latin typeface="Times New Roman" panose="02020603050405020304" pitchFamily="18" charset="0"/>
                <a:cs typeface="Times New Roman" panose="02020603050405020304" pitchFamily="18" charset="0"/>
              </a:rPr>
              <a:t>Si un estudiante debe cruzar el camino, usted debe asegurarse de que seguir los procedimientos de cruce seguro sea la prioridad</a:t>
            </a:r>
          </a:p>
          <a:p>
            <a:pPr>
              <a:spcAft>
                <a:spcPts val="600"/>
              </a:spcAft>
            </a:pPr>
            <a:r>
              <a:rPr lang="es-US" sz="2400" b="1" dirty="0">
                <a:latin typeface="Times New Roman" panose="02020603050405020304" pitchFamily="18" charset="0"/>
                <a:cs typeface="Times New Roman" panose="02020603050405020304" pitchFamily="18" charset="0"/>
              </a:rPr>
              <a:t>Con dispositivos de advertencia en funcionamiento </a:t>
            </a:r>
          </a:p>
          <a:p>
            <a:r>
              <a:rPr lang="es-US" sz="2400" b="1" dirty="0">
                <a:latin typeface="Times New Roman" panose="02020603050405020304" pitchFamily="18" charset="0"/>
                <a:cs typeface="Times New Roman" panose="02020603050405020304" pitchFamily="18" charset="0"/>
              </a:rPr>
              <a:t>Los estudiantes bajan del autobús y caminan 10 pies alejándose del autobús (si es posible) y se detienen, estableciendo contacto visual con el conductor del autobús escolar</a:t>
            </a:r>
          </a:p>
          <a:p>
            <a:pPr marL="0" indent="0">
              <a:buNone/>
            </a:pPr>
            <a:endParaRPr lang="es-US" sz="2400" b="1" dirty="0">
              <a:latin typeface="Times New Roman" panose="02020603050405020304" pitchFamily="18" charset="0"/>
              <a:cs typeface="Times New Roman" panose="02020603050405020304" pitchFamily="18" charset="0"/>
            </a:endParaRPr>
          </a:p>
          <a:p>
            <a:pPr marL="0" indent="0">
              <a:buNone/>
            </a:pPr>
            <a:r>
              <a:rPr lang="es-US" sz="1800" dirty="0">
                <a:latin typeface="Times New Roman" panose="02020603050405020304" pitchFamily="18" charset="0"/>
                <a:cs typeface="Times New Roman" panose="02020603050405020304" pitchFamily="18" charset="0"/>
              </a:rPr>
              <a:t> </a:t>
            </a:r>
          </a:p>
          <a:p>
            <a:pPr marL="0" indent="0">
              <a:buNone/>
            </a:pPr>
            <a:endParaRPr lang="es-US" dirty="0"/>
          </a:p>
        </p:txBody>
      </p:sp>
    </p:spTree>
    <p:extLst>
      <p:ext uri="{BB962C8B-B14F-4D97-AF65-F5344CB8AC3E}">
        <p14:creationId xmlns:p14="http://schemas.microsoft.com/office/powerpoint/2010/main" val="416100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        </a:t>
            </a:r>
            <a:r>
              <a:rPr lang="es-US" dirty="0"/>
              <a:t>      </a:t>
            </a:r>
          </a:p>
        </p:txBody>
      </p:sp>
      <p:sp>
        <p:nvSpPr>
          <p:cNvPr id="3" name="Content Placeholder 2"/>
          <p:cNvSpPr>
            <a:spLocks noGrp="1"/>
          </p:cNvSpPr>
          <p:nvPr>
            <p:ph idx="1"/>
          </p:nvPr>
        </p:nvSpPr>
        <p:spPr>
          <a:xfrm>
            <a:off x="457200" y="1276351"/>
            <a:ext cx="8229600" cy="3124199"/>
          </a:xfrm>
        </p:spPr>
        <p:txBody>
          <a:bodyPr>
            <a:normAutofit lnSpcReduction="10000"/>
          </a:bodyPr>
          <a:lstStyle/>
          <a:p>
            <a:r>
              <a:rPr lang="es-US" sz="2400" b="1" dirty="0">
                <a:latin typeface="Times New Roman" panose="02020603050405020304" pitchFamily="18" charset="0"/>
                <a:cs typeface="Times New Roman" panose="02020603050405020304" pitchFamily="18" charset="0"/>
              </a:rPr>
              <a:t>Una vez que se establece contacto visual, el conductor revisará los espejos e indicará a los estudiantes que caminen hasta el lugar alineado con el parachoques del autobús escolar y se detengan</a:t>
            </a:r>
          </a:p>
          <a:p>
            <a:r>
              <a:rPr lang="es-US" sz="2400" b="1" dirty="0">
                <a:latin typeface="Times New Roman" panose="02020603050405020304" pitchFamily="18" charset="0"/>
                <a:cs typeface="Times New Roman" panose="02020603050405020304" pitchFamily="18" charset="0"/>
              </a:rPr>
              <a:t>Los estudiantes deben mirar a la izquierda, derecha e izquierda nuevamente, si está despejado, mirar al conductor y esperar la señal con la mano del conductor antes de comenzar a cruzar el camino.</a:t>
            </a:r>
          </a:p>
          <a:p>
            <a:pPr marL="0" indent="0">
              <a:buNone/>
            </a:pPr>
            <a:r>
              <a:rPr lang="es-US" sz="1800" dirty="0">
                <a:latin typeface="Times New Roman" panose="02020603050405020304" pitchFamily="18" charset="0"/>
                <a:cs typeface="Times New Roman" panose="02020603050405020304" pitchFamily="18" charset="0"/>
              </a:rPr>
              <a:t> </a:t>
            </a:r>
          </a:p>
          <a:p>
            <a:pPr marL="0" indent="0">
              <a:buNone/>
            </a:pPr>
            <a:endParaRPr lang="es-US" dirty="0"/>
          </a:p>
        </p:txBody>
      </p:sp>
    </p:spTree>
    <p:extLst>
      <p:ext uri="{BB962C8B-B14F-4D97-AF65-F5344CB8AC3E}">
        <p14:creationId xmlns:p14="http://schemas.microsoft.com/office/powerpoint/2010/main" val="168586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a:t>
            </a:r>
            <a:r>
              <a:rPr lang="es-US" dirty="0"/>
              <a:t>       </a:t>
            </a:r>
          </a:p>
        </p:txBody>
      </p:sp>
      <p:sp>
        <p:nvSpPr>
          <p:cNvPr id="3" name="Content Placeholder 2"/>
          <p:cNvSpPr>
            <a:spLocks noGrp="1"/>
          </p:cNvSpPr>
          <p:nvPr>
            <p:ph idx="1"/>
          </p:nvPr>
        </p:nvSpPr>
        <p:spPr>
          <a:xfrm>
            <a:off x="457200" y="1123950"/>
            <a:ext cx="8229600" cy="3124200"/>
          </a:xfrm>
        </p:spPr>
        <p:txBody>
          <a:bodyPr>
            <a:noAutofit/>
          </a:bodyPr>
          <a:lstStyle/>
          <a:p>
            <a:r>
              <a:rPr lang="es-US" sz="2400" b="1" dirty="0">
                <a:latin typeface="Times New Roman" panose="02020603050405020304" pitchFamily="18" charset="0"/>
                <a:cs typeface="Times New Roman" panose="02020603050405020304" pitchFamily="18" charset="0"/>
              </a:rPr>
              <a:t>Recuérdeles a los estudiantes que nunca deben recoger nada que pudieran dejar caer cerca de las ruedas, debajo del autobús o frente al autobús</a:t>
            </a:r>
          </a:p>
          <a:p>
            <a:r>
              <a:rPr lang="es-US" sz="2400" b="1" dirty="0">
                <a:latin typeface="Times New Roman" panose="02020603050405020304" pitchFamily="18" charset="0"/>
                <a:cs typeface="Times New Roman" panose="02020603050405020304" pitchFamily="18" charset="0"/>
              </a:rPr>
              <a:t>Dígales a los estudiantes que le informen al conductor y que el conductor recogerá el objeto </a:t>
            </a:r>
          </a:p>
          <a:p>
            <a:r>
              <a:rPr lang="es-US" sz="2400" b="1" dirty="0">
                <a:latin typeface="Times New Roman" panose="02020603050405020304" pitchFamily="18" charset="0"/>
                <a:cs typeface="Times New Roman" panose="02020603050405020304" pitchFamily="18" charset="0"/>
              </a:rPr>
              <a:t>Nunca tolere el juego, los empujones o los jaloneos, y los estudiantes nunca deben cruzar detrás de los autobuses ni entre ellos.</a:t>
            </a:r>
          </a:p>
          <a:p>
            <a:pPr marL="0" indent="0">
              <a:buNone/>
            </a:pPr>
            <a:endParaRPr lang="es-US" sz="2400" dirty="0"/>
          </a:p>
        </p:txBody>
      </p:sp>
    </p:spTree>
    <p:extLst>
      <p:ext uri="{BB962C8B-B14F-4D97-AF65-F5344CB8AC3E}">
        <p14:creationId xmlns:p14="http://schemas.microsoft.com/office/powerpoint/2010/main" val="49575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a:t>
            </a:r>
            <a:r>
              <a:rPr lang="es-US" dirty="0"/>
              <a:t>        </a:t>
            </a:r>
          </a:p>
        </p:txBody>
      </p:sp>
      <p:sp>
        <p:nvSpPr>
          <p:cNvPr id="3" name="Content Placeholder 2"/>
          <p:cNvSpPr>
            <a:spLocks noGrp="1"/>
          </p:cNvSpPr>
          <p:nvPr>
            <p:ph idx="1"/>
          </p:nvPr>
        </p:nvSpPr>
        <p:spPr>
          <a:xfrm>
            <a:off x="457200" y="1123951"/>
            <a:ext cx="8229600" cy="3124199"/>
          </a:xfrm>
        </p:spPr>
        <p:txBody>
          <a:bodyPr>
            <a:normAutofit fontScale="92500"/>
          </a:bodyPr>
          <a:lstStyle/>
          <a:p>
            <a:pPr>
              <a:spcBef>
                <a:spcPct val="50000"/>
              </a:spcBef>
              <a:buFontTx/>
              <a:buChar char="•"/>
            </a:pPr>
            <a:r>
              <a:rPr lang="es-US" sz="2400" b="1" dirty="0">
                <a:latin typeface="Times New Roman" panose="02020603050405020304" pitchFamily="18" charset="0"/>
                <a:cs typeface="Times New Roman" panose="02020603050405020304" pitchFamily="18" charset="0"/>
              </a:rPr>
              <a:t>Los estudiantes nunca deben correr para alcanzar el autobús, esto es muy peligroso. Ha habido muchas muertes causadas por estudiantes que corren para alcanzar el autobús y caen bajo las ruedas o son atropellados por un automóvil mientras corren por la calle</a:t>
            </a:r>
            <a:endParaRPr lang="es-US" altLang="en-US" sz="2400" dirty="0">
              <a:latin typeface="Times New Roman" panose="02020603050405020304" pitchFamily="18" charset="0"/>
            </a:endParaRPr>
          </a:p>
          <a:p>
            <a:pPr>
              <a:spcBef>
                <a:spcPct val="50000"/>
              </a:spcBef>
              <a:buFontTx/>
              <a:buChar char="•"/>
            </a:pPr>
            <a:r>
              <a:rPr lang="es-US" altLang="en-US" sz="2400" b="1" dirty="0">
                <a:latin typeface="Times New Roman" panose="02020603050405020304" pitchFamily="18" charset="0"/>
              </a:rPr>
              <a:t>Durante el proceso de ascenso y descenso, más estudiantes resultan heridos mortalmente por su autobús escolar que por otros vehículos involucrados en accidentes durante ese proceso</a:t>
            </a:r>
          </a:p>
          <a:p>
            <a:endParaRPr lang="es-US" dirty="0"/>
          </a:p>
        </p:txBody>
      </p:sp>
    </p:spTree>
    <p:extLst>
      <p:ext uri="{BB962C8B-B14F-4D97-AF65-F5344CB8AC3E}">
        <p14:creationId xmlns:p14="http://schemas.microsoft.com/office/powerpoint/2010/main" val="224365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a:t>
            </a:r>
            <a:r>
              <a:rPr lang="es-US" dirty="0"/>
              <a:t>         </a:t>
            </a:r>
          </a:p>
        </p:txBody>
      </p:sp>
      <p:sp>
        <p:nvSpPr>
          <p:cNvPr id="3" name="Content Placeholder 2"/>
          <p:cNvSpPr>
            <a:spLocks noGrp="1"/>
          </p:cNvSpPr>
          <p:nvPr>
            <p:ph idx="1"/>
          </p:nvPr>
        </p:nvSpPr>
        <p:spPr/>
        <p:txBody>
          <a:bodyPr/>
          <a:lstStyle/>
          <a:p>
            <a:r>
              <a:rPr lang="es-US" altLang="en-US" sz="2400" b="1" dirty="0">
                <a:latin typeface="Times New Roman" panose="02020603050405020304" pitchFamily="18" charset="0"/>
              </a:rPr>
              <a:t>Los estudiantes de primaria tienen más probabilidades de sufrir lesiones mortales</a:t>
            </a:r>
          </a:p>
          <a:p>
            <a:r>
              <a:rPr lang="es-US" altLang="en-US" sz="2400" b="1" dirty="0">
                <a:latin typeface="Times New Roman" panose="02020603050405020304" pitchFamily="18" charset="0"/>
              </a:rPr>
              <a:t>Los estudiantes heridos de muerte en accidentes relacionados con autobuses escolares se lesionan durante el día en buenas condiciones climáticas</a:t>
            </a:r>
          </a:p>
          <a:p>
            <a:r>
              <a:rPr lang="es-US" altLang="en-US" sz="2400" b="1" dirty="0">
                <a:latin typeface="Times New Roman" panose="02020603050405020304" pitchFamily="18" charset="0"/>
              </a:rPr>
              <a:t>Nunca deje que un estudiante baje del autobús cuando exista una situación peligrosa fuera del autobús escolar</a:t>
            </a:r>
          </a:p>
          <a:p>
            <a:endParaRPr lang="es-US" altLang="en-US" sz="2400" b="1" dirty="0">
              <a:latin typeface="Times New Roman" panose="02020603050405020304" pitchFamily="18" charset="0"/>
            </a:endParaRPr>
          </a:p>
          <a:p>
            <a:endParaRPr lang="es-US" dirty="0"/>
          </a:p>
        </p:txBody>
      </p:sp>
    </p:spTree>
    <p:extLst>
      <p:ext uri="{BB962C8B-B14F-4D97-AF65-F5344CB8AC3E}">
        <p14:creationId xmlns:p14="http://schemas.microsoft.com/office/powerpoint/2010/main" val="2472184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a:t>
            </a:r>
            <a:r>
              <a:rPr lang="es-US" dirty="0"/>
              <a:t>          </a:t>
            </a:r>
          </a:p>
        </p:txBody>
      </p:sp>
      <p:sp>
        <p:nvSpPr>
          <p:cNvPr id="3" name="Content Placeholder 2"/>
          <p:cNvSpPr>
            <a:spLocks noGrp="1"/>
          </p:cNvSpPr>
          <p:nvPr>
            <p:ph idx="1"/>
          </p:nvPr>
        </p:nvSpPr>
        <p:spPr>
          <a:xfrm>
            <a:off x="457200" y="1276351"/>
            <a:ext cx="8229600" cy="3124199"/>
          </a:xfrm>
        </p:spPr>
        <p:txBody>
          <a:bodyPr>
            <a:normAutofit lnSpcReduction="10000"/>
          </a:bodyPr>
          <a:lstStyle/>
          <a:p>
            <a:pPr>
              <a:spcBef>
                <a:spcPct val="0"/>
              </a:spcBef>
              <a:spcAft>
                <a:spcPts val="600"/>
              </a:spcAft>
              <a:buNone/>
            </a:pPr>
            <a:r>
              <a:rPr lang="es-US" altLang="en-US" sz="2400" b="1" dirty="0">
                <a:latin typeface="Times New Roman" panose="02020603050405020304" pitchFamily="18" charset="0"/>
              </a:rPr>
              <a:t>Una inspección después del viaje es parte del proceso de descenso</a:t>
            </a:r>
          </a:p>
          <a:p>
            <a:pPr>
              <a:spcBef>
                <a:spcPct val="0"/>
              </a:spcBef>
              <a:spcAft>
                <a:spcPts val="600"/>
              </a:spcAft>
            </a:pPr>
            <a:r>
              <a:rPr lang="es-US" altLang="en-US" sz="2400" b="1" dirty="0">
                <a:latin typeface="Times New Roman" panose="02020603050405020304" pitchFamily="18" charset="0"/>
              </a:rPr>
              <a:t>Una inspección adecuada después del viaje asegurará que ningún pasajero se quede atrás o permanezca en el vehículo al final de una ruta, un turno de trabajo o la jornada laboral.</a:t>
            </a:r>
          </a:p>
          <a:p>
            <a:pPr>
              <a:spcBef>
                <a:spcPct val="0"/>
              </a:spcBef>
            </a:pPr>
            <a:r>
              <a:rPr lang="es-US" altLang="en-US" sz="2400" b="1" dirty="0">
                <a:latin typeface="Times New Roman" panose="02020603050405020304" pitchFamily="18" charset="0"/>
              </a:rPr>
              <a:t>Esta inspección es fundamental para la seguridad de los alumnos pasajeros</a:t>
            </a:r>
            <a:endParaRPr lang="es-US" sz="2400" b="1" dirty="0"/>
          </a:p>
        </p:txBody>
      </p:sp>
    </p:spTree>
    <p:extLst>
      <p:ext uri="{BB962C8B-B14F-4D97-AF65-F5344CB8AC3E}">
        <p14:creationId xmlns:p14="http://schemas.microsoft.com/office/powerpoint/2010/main" val="4287032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a:t>
            </a:r>
            <a:r>
              <a:rPr lang="es-US" dirty="0"/>
              <a:t>           </a:t>
            </a:r>
          </a:p>
        </p:txBody>
      </p:sp>
      <p:sp>
        <p:nvSpPr>
          <p:cNvPr id="3" name="Content Placeholder 2"/>
          <p:cNvSpPr>
            <a:spLocks noGrp="1"/>
          </p:cNvSpPr>
          <p:nvPr>
            <p:ph idx="1"/>
          </p:nvPr>
        </p:nvSpPr>
        <p:spPr>
          <a:xfrm>
            <a:off x="457200" y="1047749"/>
            <a:ext cx="8229600" cy="3276601"/>
          </a:xfrm>
        </p:spPr>
        <p:txBody>
          <a:bodyPr>
            <a:normAutofit/>
          </a:bodyPr>
          <a:lstStyle/>
          <a:p>
            <a:r>
              <a:rPr lang="es-US" sz="2400" b="1" dirty="0">
                <a:latin typeface="Times New Roman" panose="02020603050405020304" pitchFamily="18" charset="0"/>
                <a:cs typeface="Times New Roman" panose="02020603050405020304" pitchFamily="18" charset="0"/>
              </a:rPr>
              <a:t>La razón principal para una inspección después del viaje es verificar que no haya estudiantes durmiendo o escondiéndose. Los estudiantes que se quedan en un autobús escolar desatendido están en grave peligro: en un día de 80 grados, el interior de un autobús escolar puede alcanzar los 110 grados en solo 10 minutos. Siempre haga una inspección después del viaje</a:t>
            </a:r>
          </a:p>
        </p:txBody>
      </p:sp>
    </p:spTree>
    <p:extLst>
      <p:ext uri="{BB962C8B-B14F-4D97-AF65-F5344CB8AC3E}">
        <p14:creationId xmlns:p14="http://schemas.microsoft.com/office/powerpoint/2010/main" val="2432971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    </a:t>
            </a:r>
            <a:r>
              <a:rPr lang="es-US" dirty="0"/>
              <a:t>           </a:t>
            </a:r>
          </a:p>
        </p:txBody>
      </p:sp>
      <p:sp>
        <p:nvSpPr>
          <p:cNvPr id="3" name="Content Placeholder 2"/>
          <p:cNvSpPr>
            <a:spLocks noGrp="1"/>
          </p:cNvSpPr>
          <p:nvPr>
            <p:ph idx="1"/>
          </p:nvPr>
        </p:nvSpPr>
        <p:spPr>
          <a:xfrm>
            <a:off x="457200" y="971551"/>
            <a:ext cx="8229600" cy="3352800"/>
          </a:xfrm>
        </p:spPr>
        <p:txBody>
          <a:bodyPr>
            <a:noAutofit/>
          </a:bodyPr>
          <a:lstStyle/>
          <a:p>
            <a:r>
              <a:rPr lang="es-US" sz="2300" b="1" dirty="0"/>
              <a:t>La inspección después del viaje debe consistir en que el conductor del autobús verifique si hay estudiantes durmiendo o escondidos, artículos olvidados, asientos no asegurados y cualquier otra cosa en el interior del autobús</a:t>
            </a:r>
          </a:p>
          <a:p>
            <a:r>
              <a:rPr lang="es-US" sz="2300" b="1" dirty="0"/>
              <a:t>La inspección después del viaje también debe realizarse fuera y alrededor del autobús</a:t>
            </a:r>
          </a:p>
          <a:p>
            <a:r>
              <a:rPr lang="es-US" sz="2300" b="1" dirty="0"/>
              <a:t>Hacer un inspección precisa después del viaje puede ayudar a prevenir accidentes, aumentar la seguridad, limitar el tiempo de inactividad y llevar a los conductores a sus destinos</a:t>
            </a:r>
          </a:p>
        </p:txBody>
      </p:sp>
    </p:spTree>
    <p:extLst>
      <p:ext uri="{BB962C8B-B14F-4D97-AF65-F5344CB8AC3E}">
        <p14:creationId xmlns:p14="http://schemas.microsoft.com/office/powerpoint/2010/main" val="356915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s-US" sz="2800" b="1" dirty="0">
                <a:latin typeface="Times New Roman" panose="02020603050405020304" pitchFamily="18" charset="0"/>
                <a:cs typeface="Times New Roman" panose="02020603050405020304" pitchFamily="18" charset="0"/>
              </a:rPr>
              <a:t>Ascenso y descenso </a:t>
            </a:r>
          </a:p>
        </p:txBody>
      </p:sp>
      <p:sp>
        <p:nvSpPr>
          <p:cNvPr id="3" name="Content Placeholder 2"/>
          <p:cNvSpPr>
            <a:spLocks noGrp="1"/>
          </p:cNvSpPr>
          <p:nvPr>
            <p:ph idx="1"/>
          </p:nvPr>
        </p:nvSpPr>
        <p:spPr>
          <a:xfrm>
            <a:off x="381000" y="858371"/>
            <a:ext cx="8305800" cy="3465980"/>
          </a:xfrm>
        </p:spPr>
        <p:txBody>
          <a:bodyPr>
            <a:noAutofit/>
          </a:bodyPr>
          <a:lstStyle/>
          <a:p>
            <a:pPr marL="0" indent="0" fontAlgn="base">
              <a:buNone/>
            </a:pPr>
            <a:r>
              <a:rPr lang="es-US" sz="2400" b="1" dirty="0">
                <a:latin typeface="Times New Roman" panose="02020603050405020304" pitchFamily="18" charset="0"/>
                <a:cs typeface="Times New Roman" panose="02020603050405020304" pitchFamily="18" charset="0"/>
              </a:rPr>
              <a:t>8VAC20-70-80. Ascenso o descenso de alumnos.</a:t>
            </a:r>
          </a:p>
          <a:p>
            <a:pPr marL="0" indent="0" fontAlgn="base">
              <a:buNone/>
            </a:pPr>
            <a:r>
              <a:rPr lang="es-US" sz="2400" b="1" dirty="0">
                <a:latin typeface="Times New Roman" panose="02020603050405020304" pitchFamily="18" charset="0"/>
                <a:cs typeface="Times New Roman" panose="02020603050405020304" pitchFamily="18" charset="0"/>
              </a:rPr>
              <a:t>Durante el ascenso o descenso de alumnos en la carretera, las paradas se harán en el carril derecho y se realizarán únicamente en los puntos designados donde el autobús pueda verse claramente a una distancia segura de ambas direcciones. Se deberá recoger y dejar bajar a los alumnos únicamente en las paradas de autobús escolar designadas, aprobadas por la división escolar local, excepto en el caso de una emergencia. </a:t>
            </a:r>
          </a:p>
        </p:txBody>
      </p:sp>
    </p:spTree>
    <p:extLst>
      <p:ext uri="{BB962C8B-B14F-4D97-AF65-F5344CB8AC3E}">
        <p14:creationId xmlns:p14="http://schemas.microsoft.com/office/powerpoint/2010/main" val="152942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s-US" sz="2800" b="1" dirty="0">
                <a:latin typeface="Times New Roman" panose="02020603050405020304" pitchFamily="18" charset="0"/>
                <a:cs typeface="Times New Roman" panose="02020603050405020304" pitchFamily="18" charset="0"/>
              </a:rPr>
              <a:t>Conéctese con DOE</a:t>
            </a:r>
          </a:p>
        </p:txBody>
      </p:sp>
      <p:sp>
        <p:nvSpPr>
          <p:cNvPr id="3" name="Content Placeholder 2"/>
          <p:cNvSpPr>
            <a:spLocks noGrp="1"/>
          </p:cNvSpPr>
          <p:nvPr>
            <p:ph idx="1"/>
          </p:nvPr>
        </p:nvSpPr>
        <p:spPr>
          <a:xfrm>
            <a:off x="4038600" y="971551"/>
            <a:ext cx="5105400" cy="2743200"/>
          </a:xfrm>
        </p:spPr>
        <p:txBody>
          <a:bodyPr>
            <a:normAutofit/>
          </a:bodyPr>
          <a:lstStyle/>
          <a:p>
            <a:pPr marL="0" indent="0">
              <a:buNone/>
            </a:pPr>
            <a:r>
              <a:rPr lang="nl-NL" sz="2400" b="1" dirty="0">
                <a:latin typeface="Times New Roman" panose="02020603050405020304" pitchFamily="18" charset="0"/>
                <a:cs typeface="Times New Roman" panose="02020603050405020304" pitchFamily="18" charset="0"/>
                <a:hlinkClick r:id="rId3"/>
              </a:rPr>
              <a:t>Jackie.Johnson@doe.virginia.gov</a:t>
            </a:r>
            <a:endParaRPr lang="nl-NL" sz="2400" b="1" dirty="0">
              <a:latin typeface="Times New Roman" panose="02020603050405020304" pitchFamily="18" charset="0"/>
              <a:cs typeface="Times New Roman" panose="02020603050405020304" pitchFamily="18" charset="0"/>
            </a:endParaRPr>
          </a:p>
          <a:p>
            <a:pPr marL="0" indent="0">
              <a:buNone/>
            </a:pPr>
            <a:r>
              <a:rPr lang="nl-NL" sz="2400" b="1" dirty="0">
                <a:latin typeface="Times New Roman" panose="02020603050405020304" pitchFamily="18" charset="0"/>
                <a:cs typeface="Times New Roman" panose="02020603050405020304" pitchFamily="18" charset="0"/>
              </a:rPr>
              <a:t> Twitter: @VDOE_News
Facebook: @VDOENews</a:t>
            </a:r>
          </a:p>
          <a:p>
            <a:pPr marL="0" indent="0">
              <a:buNone/>
            </a:pPr>
            <a:r>
              <a:rPr lang="nl-NL" sz="2400" b="1" dirty="0">
                <a:latin typeface="Times New Roman" panose="02020603050405020304" pitchFamily="18" charset="0"/>
                <a:cs typeface="Times New Roman" panose="02020603050405020304" pitchFamily="18" charset="0"/>
              </a:rPr>
              <a:t>#VAis4Learners #EdEquityVA</a:t>
            </a:r>
            <a:endParaRPr lang="es-US" sz="2400" b="1" dirty="0">
              <a:latin typeface="Times New Roman" panose="02020603050405020304" pitchFamily="18" charset="0"/>
              <a:cs typeface="Times New Roman" panose="02020603050405020304" pitchFamily="18" charset="0"/>
            </a:endParaRPr>
          </a:p>
        </p:txBody>
      </p:sp>
      <p:grpSp>
        <p:nvGrpSpPr>
          <p:cNvPr id="8" name="Group 7" title="social media logos: Twitter, Facebook, and LinkedIn"/>
          <p:cNvGrpSpPr/>
          <p:nvPr/>
        </p:nvGrpSpPr>
        <p:grpSpPr>
          <a:xfrm>
            <a:off x="4191000" y="3105150"/>
            <a:ext cx="2438400" cy="653695"/>
            <a:chOff x="2235200" y="5089418"/>
            <a:chExt cx="5791200" cy="1692383"/>
          </a:xfrm>
        </p:grpSpPr>
        <p:pic>
          <p:nvPicPr>
            <p:cNvPr id="9" name="Picture 8" title="twitter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10" name="Picture 9" title="LinkedIn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11" name="Picture 10" title="facebook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174129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s-US" sz="2800" b="1" dirty="0">
                <a:latin typeface="Times New Roman" panose="02020603050405020304" pitchFamily="18" charset="0"/>
                <a:cs typeface="Times New Roman" panose="02020603050405020304" pitchFamily="18" charset="0"/>
              </a:rPr>
              <a:t>Ascenso y descenso                 </a:t>
            </a:r>
          </a:p>
        </p:txBody>
      </p:sp>
      <p:sp>
        <p:nvSpPr>
          <p:cNvPr id="3" name="Content Placeholder 2"/>
          <p:cNvSpPr>
            <a:spLocks noGrp="1"/>
          </p:cNvSpPr>
          <p:nvPr>
            <p:ph idx="1"/>
          </p:nvPr>
        </p:nvSpPr>
        <p:spPr>
          <a:xfrm>
            <a:off x="381000" y="1047750"/>
            <a:ext cx="8305800" cy="3465980"/>
          </a:xfrm>
        </p:spPr>
        <p:txBody>
          <a:bodyPr>
            <a:noAutofit/>
          </a:bodyPr>
          <a:lstStyle/>
          <a:p>
            <a:pPr marL="0" indent="0" fontAlgn="base">
              <a:buNone/>
            </a:pPr>
            <a:r>
              <a:rPr lang="es-US" sz="2000" b="1" dirty="0">
                <a:latin typeface="Times New Roman" panose="02020603050405020304" pitchFamily="18" charset="0"/>
                <a:cs typeface="Times New Roman" panose="02020603050405020304" pitchFamily="18" charset="0"/>
              </a:rPr>
              <a:t>8VAC20-70-80. Ascenso o descenso de alumnos. (continuación)</a:t>
            </a:r>
          </a:p>
          <a:p>
            <a:pPr marL="0" indent="0" fontAlgn="base">
              <a:buNone/>
            </a:pPr>
            <a:r>
              <a:rPr lang="es-US" sz="2000" b="1" dirty="0">
                <a:latin typeface="Times New Roman" panose="02020603050405020304" pitchFamily="18" charset="0"/>
                <a:cs typeface="Times New Roman" panose="02020603050405020304" pitchFamily="18" charset="0"/>
              </a:rPr>
              <a:t>Mientras esté detenido, el conductor deberá mantener en funcionamiento los dispositivos de advertencia del autobús escolar para advertir al tráfico que se aproxima que se detenga y permitir que los alumnos crucen la carretera de manera segura. Los alumnos que deban cruzar el camino deberán cruzar delante del autobús. Se les pedirá que caminen hasta un punto de 10 pies o más frente al autobús, se detengan antes de llegar a una posición alineada con el lado izquierdo del autobús y esperen una señal con las manos del conductor del autobús antes de comenzar a cruzar la carretera.</a:t>
            </a:r>
          </a:p>
          <a:p>
            <a:pPr marL="0" indent="0" fontAlgn="base">
              <a:buNone/>
            </a:pPr>
            <a:endParaRPr lang="es-US" sz="2000" dirty="0">
              <a:latin typeface="Times New Roman" panose="02020603050405020304" pitchFamily="18" charset="0"/>
              <a:cs typeface="Times New Roman" panose="02020603050405020304" pitchFamily="18" charset="0"/>
            </a:endParaRPr>
          </a:p>
          <a:p>
            <a:pPr marL="0" indent="0" fontAlgn="base">
              <a:buNone/>
            </a:pPr>
            <a:endParaRPr lang="es-US" sz="2000" dirty="0">
              <a:latin typeface="Times New Roman" panose="02020603050405020304" pitchFamily="18" charset="0"/>
              <a:cs typeface="Times New Roman" panose="02020603050405020304" pitchFamily="18" charset="0"/>
            </a:endParaRPr>
          </a:p>
          <a:p>
            <a:endParaRPr lang="es-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61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s-US" sz="2800" b="1" dirty="0">
                <a:latin typeface="Times New Roman" panose="02020603050405020304" pitchFamily="18" charset="0"/>
                <a:cs typeface="Times New Roman" panose="02020603050405020304" pitchFamily="18" charset="0"/>
              </a:rPr>
              <a:t>Ascenso y descenso                </a:t>
            </a:r>
          </a:p>
        </p:txBody>
      </p:sp>
      <p:sp>
        <p:nvSpPr>
          <p:cNvPr id="3" name="Content Placeholder 2"/>
          <p:cNvSpPr>
            <a:spLocks noGrp="1"/>
          </p:cNvSpPr>
          <p:nvPr>
            <p:ph idx="1"/>
          </p:nvPr>
        </p:nvSpPr>
        <p:spPr>
          <a:xfrm>
            <a:off x="381000" y="971550"/>
            <a:ext cx="8305800" cy="3352801"/>
          </a:xfrm>
        </p:spPr>
        <p:txBody>
          <a:bodyPr>
            <a:normAutofit/>
          </a:bodyPr>
          <a:lstStyle/>
          <a:p>
            <a:pPr marL="0" indent="0" fontAlgn="base">
              <a:buNone/>
            </a:pPr>
            <a:r>
              <a:rPr lang="es-US" sz="2400" b="1" dirty="0">
                <a:latin typeface="Times New Roman" panose="02020603050405020304" pitchFamily="18" charset="0"/>
                <a:cs typeface="Times New Roman" panose="02020603050405020304" pitchFamily="18" charset="0"/>
              </a:rPr>
              <a:t>En las carreteras duales divididas por una barrera física, un área sin pavimentar o una carretera de cinco carriles con carril para dar vuelta, los autobuses tendrán una ruta de manera que se recoja y baje a los alumnos del lado del camino en el que viven. (Consulte las §§ </a:t>
            </a:r>
            <a:r>
              <a:rPr lang="es-US" sz="2400" b="1" dirty="0">
                <a:latin typeface="Times New Roman" panose="02020603050405020304" pitchFamily="18" charset="0"/>
                <a:cs typeface="Times New Roman" panose="02020603050405020304" pitchFamily="18" charset="0"/>
                <a:hlinkClick r:id="rId3"/>
              </a:rPr>
              <a:t>46.2-893</a:t>
            </a:r>
            <a:r>
              <a:rPr lang="es-US" sz="2400" b="1" dirty="0">
                <a:latin typeface="Times New Roman" panose="02020603050405020304" pitchFamily="18" charset="0"/>
                <a:cs typeface="Times New Roman" panose="02020603050405020304" pitchFamily="18" charset="0"/>
              </a:rPr>
              <a:t> y </a:t>
            </a:r>
            <a:r>
              <a:rPr lang="es-US" sz="2400" b="1" dirty="0">
                <a:latin typeface="Times New Roman" panose="02020603050405020304" pitchFamily="18" charset="0"/>
                <a:cs typeface="Times New Roman" panose="02020603050405020304" pitchFamily="18" charset="0"/>
                <a:hlinkClick r:id="rId4"/>
              </a:rPr>
              <a:t>46.2-918</a:t>
            </a:r>
            <a:r>
              <a:rPr lang="es-US" sz="2400" b="1" dirty="0">
                <a:latin typeface="Times New Roman" panose="02020603050405020304" pitchFamily="18" charset="0"/>
                <a:cs typeface="Times New Roman" panose="02020603050405020304" pitchFamily="18" charset="0"/>
              </a:rPr>
              <a:t> del Código de Virginia).</a:t>
            </a:r>
          </a:p>
          <a:p>
            <a:pPr marL="0" indent="0">
              <a:buNone/>
            </a:pPr>
            <a:endParaRPr lang="es-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18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s-US" sz="2800" b="1" dirty="0">
                <a:latin typeface="Times New Roman" panose="02020603050405020304" pitchFamily="18" charset="0"/>
                <a:cs typeface="Times New Roman" panose="02020603050405020304" pitchFamily="18" charset="0"/>
              </a:rPr>
              <a:t>Ascenso y descenso</a:t>
            </a:r>
          </a:p>
        </p:txBody>
      </p:sp>
      <p:sp>
        <p:nvSpPr>
          <p:cNvPr id="3" name="Content Placeholder 2"/>
          <p:cNvSpPr>
            <a:spLocks noGrp="1"/>
          </p:cNvSpPr>
          <p:nvPr>
            <p:ph idx="1"/>
          </p:nvPr>
        </p:nvSpPr>
        <p:spPr>
          <a:xfrm>
            <a:off x="457200" y="1163171"/>
            <a:ext cx="8229600" cy="3465979"/>
          </a:xfrm>
        </p:spPr>
        <p:txBody>
          <a:bodyPr>
            <a:normAutofit/>
          </a:bodyPr>
          <a:lstStyle/>
          <a:p>
            <a:pPr>
              <a:spcBef>
                <a:spcPct val="0"/>
              </a:spcBef>
            </a:pPr>
            <a:r>
              <a:rPr lang="es-US" altLang="en-US" sz="2400" b="1" dirty="0">
                <a:latin typeface="Times New Roman" panose="02020603050405020304" pitchFamily="18" charset="0"/>
              </a:rPr>
              <a:t>Debe utilizar luces de advertencia al permitir el ascenso o descenso</a:t>
            </a:r>
          </a:p>
          <a:p>
            <a:pPr>
              <a:spcBef>
                <a:spcPct val="0"/>
              </a:spcBef>
            </a:pPr>
            <a:r>
              <a:rPr lang="es-US" altLang="en-US" sz="2400" b="1" dirty="0">
                <a:latin typeface="Times New Roman" panose="02020603050405020304" pitchFamily="18" charset="0"/>
              </a:rPr>
              <a:t>Calzadas de menos de 35 mph: Active el sistema intermitente de advertencia al menos 100 pies antes de hacer una parada. </a:t>
            </a:r>
          </a:p>
          <a:p>
            <a:pPr>
              <a:spcBef>
                <a:spcPct val="0"/>
              </a:spcBef>
            </a:pPr>
            <a:r>
              <a:rPr lang="es-US" altLang="en-US" sz="2400" b="1" dirty="0">
                <a:latin typeface="Times New Roman" panose="02020603050405020304" pitchFamily="18" charset="0"/>
              </a:rPr>
              <a:t>Calzadas de 35 mph o más: Active el sistema intermitente de advertencia al menos 200 pies antes de hacer una parada.</a:t>
            </a:r>
          </a:p>
          <a:p>
            <a:endParaRPr lang="es-US" dirty="0"/>
          </a:p>
        </p:txBody>
      </p:sp>
    </p:spTree>
    <p:extLst>
      <p:ext uri="{BB962C8B-B14F-4D97-AF65-F5344CB8AC3E}">
        <p14:creationId xmlns:p14="http://schemas.microsoft.com/office/powerpoint/2010/main" val="134494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a:t>
            </a:r>
            <a:r>
              <a:rPr lang="es-US" dirty="0"/>
              <a:t>  </a:t>
            </a:r>
          </a:p>
        </p:txBody>
      </p:sp>
      <p:sp>
        <p:nvSpPr>
          <p:cNvPr id="3" name="Content Placeholder 2"/>
          <p:cNvSpPr>
            <a:spLocks noGrp="1"/>
          </p:cNvSpPr>
          <p:nvPr>
            <p:ph idx="1"/>
          </p:nvPr>
        </p:nvSpPr>
        <p:spPr>
          <a:xfrm>
            <a:off x="304800" y="1123950"/>
            <a:ext cx="8382000" cy="3352800"/>
          </a:xfrm>
        </p:spPr>
        <p:txBody>
          <a:bodyPr>
            <a:normAutofit lnSpcReduction="10000"/>
          </a:bodyPr>
          <a:lstStyle/>
          <a:p>
            <a:pPr>
              <a:spcBef>
                <a:spcPct val="50000"/>
              </a:spcBef>
              <a:buFontTx/>
              <a:buChar char="•"/>
            </a:pPr>
            <a:r>
              <a:rPr lang="es-US" altLang="en-US" sz="2400" b="1" dirty="0">
                <a:latin typeface="Times New Roman" panose="02020603050405020304" pitchFamily="18" charset="0"/>
              </a:rPr>
              <a:t>Encienda las luces de advertencia de tráfico ámbar a la distancia adecuada. Cuando el autobús esté detenido, abra la puerta, esto desactivará las señales de advertencia de tráfico ámbar y activará las señales </a:t>
            </a:r>
            <a:r>
              <a:rPr lang="es-US" altLang="en-US" sz="2400" b="1" dirty="0">
                <a:solidFill>
                  <a:srgbClr val="FF3300"/>
                </a:solidFill>
                <a:latin typeface="Times New Roman" panose="02020603050405020304" pitchFamily="18" charset="0"/>
              </a:rPr>
              <a:t>rojas </a:t>
            </a:r>
            <a:r>
              <a:rPr lang="es-US" altLang="en-US" sz="2400" b="1" dirty="0">
                <a:latin typeface="Times New Roman" panose="02020603050405020304" pitchFamily="18" charset="0"/>
              </a:rPr>
              <a:t>de advertencia de tráfico, el brazo de control de cruce y la señal de advertencia de tráfico. Al cerrar la puerta, se desactivan los dispositivos de advertencia de tráfico. Si las luces ámbar están activadas y no se requiere parada, use el interruptor de cancelación para las luces de advertencia ámbar.</a:t>
            </a:r>
          </a:p>
          <a:p>
            <a:pPr marL="0" indent="0">
              <a:spcBef>
                <a:spcPct val="0"/>
              </a:spcBef>
              <a:buNone/>
            </a:pPr>
            <a:endParaRPr lang="es-US" dirty="0"/>
          </a:p>
        </p:txBody>
      </p:sp>
    </p:spTree>
    <p:extLst>
      <p:ext uri="{BB962C8B-B14F-4D97-AF65-F5344CB8AC3E}">
        <p14:creationId xmlns:p14="http://schemas.microsoft.com/office/powerpoint/2010/main" val="252434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a:t>
            </a:r>
            <a:r>
              <a:rPr lang="es-US" dirty="0"/>
              <a:t>   </a:t>
            </a:r>
          </a:p>
        </p:txBody>
      </p:sp>
      <p:sp>
        <p:nvSpPr>
          <p:cNvPr id="3" name="Content Placeholder 2"/>
          <p:cNvSpPr>
            <a:spLocks noGrp="1"/>
          </p:cNvSpPr>
          <p:nvPr>
            <p:ph idx="1"/>
          </p:nvPr>
        </p:nvSpPr>
        <p:spPr>
          <a:xfrm>
            <a:off x="304800" y="1200150"/>
            <a:ext cx="8686800" cy="3468221"/>
          </a:xfrm>
        </p:spPr>
        <p:txBody>
          <a:bodyPr>
            <a:normAutofit fontScale="70000" lnSpcReduction="20000"/>
          </a:bodyPr>
          <a:lstStyle/>
          <a:p>
            <a:pPr>
              <a:spcBef>
                <a:spcPct val="50000"/>
              </a:spcBef>
            </a:pPr>
            <a:r>
              <a:rPr lang="es-US" altLang="en-US" b="1" dirty="0">
                <a:latin typeface="Times New Roman" panose="02020603050405020304" pitchFamily="18" charset="0"/>
              </a:rPr>
              <a:t>Revise todos los espejos, permaneciendo en el carril de circulación</a:t>
            </a:r>
          </a:p>
          <a:p>
            <a:pPr>
              <a:spcBef>
                <a:spcPct val="50000"/>
              </a:spcBef>
            </a:pPr>
            <a:r>
              <a:rPr lang="es-US" altLang="en-US" b="1" dirty="0">
                <a:latin typeface="Times New Roman" panose="02020603050405020304" pitchFamily="18" charset="0"/>
              </a:rPr>
              <a:t>Reduzca la velocidad y active las luces de advertencia a la distancia adecuada</a:t>
            </a:r>
          </a:p>
          <a:p>
            <a:pPr>
              <a:spcBef>
                <a:spcPct val="50000"/>
              </a:spcBef>
            </a:pPr>
            <a:r>
              <a:rPr lang="es-US" altLang="en-US" b="1" dirty="0">
                <a:latin typeface="Times New Roman" panose="02020603050405020304" pitchFamily="18" charset="0"/>
              </a:rPr>
              <a:t>Detenga el autobús </a:t>
            </a:r>
            <a:r>
              <a:rPr lang="es-US" altLang="en-US" b="1" i="1" dirty="0">
                <a:latin typeface="Times New Roman" panose="02020603050405020304" pitchFamily="18" charset="0"/>
              </a:rPr>
              <a:t>antes</a:t>
            </a:r>
            <a:r>
              <a:rPr lang="es-US" altLang="en-US" b="1" dirty="0">
                <a:latin typeface="Times New Roman" panose="02020603050405020304" pitchFamily="18" charset="0"/>
              </a:rPr>
              <a:t> de llegar al punto donde están parados los niños</a:t>
            </a:r>
          </a:p>
          <a:p>
            <a:pPr>
              <a:defRPr/>
            </a:pPr>
            <a:r>
              <a:rPr lang="es-US" altLang="en-US" b="1" dirty="0">
                <a:latin typeface="Times New Roman" panose="02020603050405020304" pitchFamily="18" charset="0"/>
              </a:rPr>
              <a:t>Coloque la transmisión en estacionamiento o punto muerto y active el freno de emergencia </a:t>
            </a:r>
          </a:p>
          <a:p>
            <a:pPr>
              <a:defRPr/>
            </a:pPr>
            <a:r>
              <a:rPr lang="es-US" altLang="en-US" b="1" dirty="0">
                <a:latin typeface="Times New Roman" panose="02020603050405020304" pitchFamily="18" charset="0"/>
              </a:rPr>
              <a:t>Verifique si hay tráfico antes de indicar a los estudiantes que se acerquen </a:t>
            </a:r>
          </a:p>
          <a:p>
            <a:pPr marL="0" indent="0">
              <a:buNone/>
              <a:defRPr/>
            </a:pPr>
            <a:r>
              <a:rPr lang="es-US" altLang="en-US" dirty="0">
                <a:latin typeface="Times New Roman" panose="02020603050405020304" pitchFamily="18" charset="0"/>
              </a:rPr>
              <a:t> </a:t>
            </a:r>
          </a:p>
          <a:p>
            <a:pPr marL="0" indent="0">
              <a:buNone/>
            </a:pPr>
            <a:endParaRPr lang="es-US" dirty="0"/>
          </a:p>
        </p:txBody>
      </p:sp>
    </p:spTree>
    <p:extLst>
      <p:ext uri="{BB962C8B-B14F-4D97-AF65-F5344CB8AC3E}">
        <p14:creationId xmlns:p14="http://schemas.microsoft.com/office/powerpoint/2010/main" val="253674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         </a:t>
            </a:r>
            <a:r>
              <a:rPr lang="es-US" dirty="0"/>
              <a:t>   </a:t>
            </a:r>
          </a:p>
        </p:txBody>
      </p:sp>
      <p:sp>
        <p:nvSpPr>
          <p:cNvPr id="3" name="Content Placeholder 2"/>
          <p:cNvSpPr>
            <a:spLocks noGrp="1"/>
          </p:cNvSpPr>
          <p:nvPr>
            <p:ph idx="1"/>
          </p:nvPr>
        </p:nvSpPr>
        <p:spPr>
          <a:xfrm>
            <a:off x="304800" y="971550"/>
            <a:ext cx="8229600" cy="3581400"/>
          </a:xfrm>
        </p:spPr>
        <p:txBody>
          <a:bodyPr>
            <a:normAutofit lnSpcReduction="10000"/>
          </a:bodyPr>
          <a:lstStyle/>
          <a:p>
            <a:pPr>
              <a:spcBef>
                <a:spcPct val="50000"/>
              </a:spcBef>
            </a:pPr>
            <a:r>
              <a:rPr lang="es-US" altLang="en-US" sz="2400" b="1" dirty="0">
                <a:latin typeface="Times New Roman" panose="02020603050405020304" pitchFamily="18" charset="0"/>
              </a:rPr>
              <a:t>Los estudiantes deben establecer contacto visual con el conductor antes de abordar </a:t>
            </a:r>
          </a:p>
          <a:p>
            <a:pPr>
              <a:defRPr/>
            </a:pPr>
            <a:r>
              <a:rPr lang="es-US" altLang="en-US" sz="2400" b="1" dirty="0">
                <a:latin typeface="Times New Roman" panose="02020603050405020304" pitchFamily="18" charset="0"/>
              </a:rPr>
              <a:t>El conductor abre la puerta, saluda y cuenta a cada estudiante conforme abordan </a:t>
            </a:r>
          </a:p>
          <a:p>
            <a:pPr>
              <a:defRPr/>
            </a:pPr>
            <a:r>
              <a:rPr lang="es-US" altLang="en-US" sz="2400" b="1" dirty="0">
                <a:latin typeface="Times New Roman" panose="02020603050405020304" pitchFamily="18" charset="0"/>
              </a:rPr>
              <a:t>Se debe alentar a los estudiantes a usar los pasamanos al abordar y quitar las cuerdas colgantes de las chaquetas y mochilas</a:t>
            </a:r>
          </a:p>
          <a:p>
            <a:pPr>
              <a:defRPr/>
            </a:pPr>
            <a:r>
              <a:rPr lang="es-US" altLang="en-US" sz="2400" b="1" dirty="0">
                <a:latin typeface="Times New Roman" panose="02020603050405020304" pitchFamily="18" charset="0"/>
              </a:rPr>
              <a:t>Cierre la puerta y proceda después de que se haya contado a todos los estudiantes y estén sentados de manera segura </a:t>
            </a:r>
          </a:p>
          <a:p>
            <a:pPr marL="0" indent="0">
              <a:buNone/>
            </a:pPr>
            <a:endParaRPr lang="es-US" dirty="0"/>
          </a:p>
        </p:txBody>
      </p:sp>
    </p:spTree>
    <p:extLst>
      <p:ext uri="{BB962C8B-B14F-4D97-AF65-F5344CB8AC3E}">
        <p14:creationId xmlns:p14="http://schemas.microsoft.com/office/powerpoint/2010/main" val="227087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2800" b="1" dirty="0">
                <a:latin typeface="Times New Roman" panose="02020603050405020304" pitchFamily="18" charset="0"/>
                <a:cs typeface="Times New Roman" panose="02020603050405020304" pitchFamily="18" charset="0"/>
              </a:rPr>
              <a:t>Ascenso y descenso</a:t>
            </a:r>
            <a:r>
              <a:rPr lang="es-US" dirty="0"/>
              <a:t>    </a:t>
            </a:r>
          </a:p>
        </p:txBody>
      </p:sp>
      <p:sp>
        <p:nvSpPr>
          <p:cNvPr id="3" name="Content Placeholder 2"/>
          <p:cNvSpPr>
            <a:spLocks noGrp="1"/>
          </p:cNvSpPr>
          <p:nvPr>
            <p:ph idx="1"/>
          </p:nvPr>
        </p:nvSpPr>
        <p:spPr>
          <a:xfrm>
            <a:off x="457200" y="1123950"/>
            <a:ext cx="8153400" cy="3352800"/>
          </a:xfrm>
        </p:spPr>
        <p:txBody>
          <a:bodyPr>
            <a:normAutofit fontScale="92500"/>
          </a:bodyPr>
          <a:lstStyle/>
          <a:p>
            <a:pPr>
              <a:spcBef>
                <a:spcPct val="50000"/>
              </a:spcBef>
            </a:pPr>
            <a:r>
              <a:rPr lang="es-US" altLang="en-US" sz="2400" b="1" dirty="0">
                <a:latin typeface="Times New Roman" panose="02020603050405020304" pitchFamily="18" charset="0"/>
              </a:rPr>
              <a:t>Al permitir descender a los estudiantes, revise los espejos para ver si hay tráfico que se aproxima desde todas las áreas</a:t>
            </a:r>
          </a:p>
          <a:p>
            <a:pPr>
              <a:spcBef>
                <a:spcPct val="50000"/>
              </a:spcBef>
            </a:pPr>
            <a:r>
              <a:rPr lang="es-US" altLang="en-US" sz="2400" b="1" dirty="0">
                <a:latin typeface="Times New Roman" panose="02020603050405020304" pitchFamily="18" charset="0"/>
              </a:rPr>
              <a:t>Dígales a los estudiantes que no se pongan de pie hasta que el autobús se haya detenido por completo.</a:t>
            </a:r>
          </a:p>
          <a:p>
            <a:pPr>
              <a:spcBef>
                <a:spcPct val="50000"/>
              </a:spcBef>
            </a:pPr>
            <a:r>
              <a:rPr lang="es-US" altLang="en-US" sz="2400" b="1" dirty="0">
                <a:latin typeface="Times New Roman" panose="02020603050405020304" pitchFamily="18" charset="0"/>
              </a:rPr>
              <a:t>Cuando sea seguro hacerlo, los estudiantes deberían bajar del autobús en el lado en el que viven, evitando el peligro de que crucen el camino y se los exponga a un riesgo mayor e innecesario</a:t>
            </a:r>
            <a:endParaRPr lang="es-US" sz="2400" b="1" dirty="0"/>
          </a:p>
        </p:txBody>
      </p:sp>
    </p:spTree>
    <p:extLst>
      <p:ext uri="{BB962C8B-B14F-4D97-AF65-F5344CB8AC3E}">
        <p14:creationId xmlns:p14="http://schemas.microsoft.com/office/powerpoint/2010/main" val="4218316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3583</TotalTime>
  <Words>1427</Words>
  <Application>Microsoft Office PowerPoint</Application>
  <PresentationFormat>On-screen Show (16:9)</PresentationFormat>
  <Paragraphs>91</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Ascenso y descenso de pasajeros</vt:lpstr>
      <vt:lpstr>Ascenso y descenso </vt:lpstr>
      <vt:lpstr>Ascenso y descenso                 </vt:lpstr>
      <vt:lpstr>Ascenso y descenso                </vt:lpstr>
      <vt:lpstr>Ascenso y descenso</vt:lpstr>
      <vt:lpstr>Ascenso y descenso  </vt:lpstr>
      <vt:lpstr>Ascenso y descenso   </vt:lpstr>
      <vt:lpstr>Ascenso y descenso            </vt:lpstr>
      <vt:lpstr>Ascenso y descenso    </vt:lpstr>
      <vt:lpstr>Ascenso y descenso             </vt:lpstr>
      <vt:lpstr>Ascenso y descenso     </vt:lpstr>
      <vt:lpstr>Ascenso y descenso      </vt:lpstr>
      <vt:lpstr>Ascenso y descenso              </vt:lpstr>
      <vt:lpstr>Ascenso y descenso       </vt:lpstr>
      <vt:lpstr>Ascenso y descenso        </vt:lpstr>
      <vt:lpstr>Ascenso y descenso         </vt:lpstr>
      <vt:lpstr>Ascenso y descenso          </vt:lpstr>
      <vt:lpstr>Ascenso y descenso           </vt:lpstr>
      <vt:lpstr>Ascenso y descenso               </vt:lpstr>
      <vt:lpstr>Conéctese con DOE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crb29104</dc:creator>
  <cp:lastModifiedBy>Johnson, Jackie (DOE)</cp:lastModifiedBy>
  <cp:revision>80</cp:revision>
  <dcterms:created xsi:type="dcterms:W3CDTF">2019-02-13T14:37:28Z</dcterms:created>
  <dcterms:modified xsi:type="dcterms:W3CDTF">2024-02-13T17:01:07Z</dcterms:modified>
</cp:coreProperties>
</file>