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7" r:id="rId2"/>
    <p:sldId id="299" r:id="rId3"/>
    <p:sldId id="310" r:id="rId4"/>
    <p:sldId id="311" r:id="rId5"/>
    <p:sldId id="312" r:id="rId6"/>
    <p:sldId id="313" r:id="rId7"/>
    <p:sldId id="298" r:id="rId8"/>
    <p:sldId id="314" r:id="rId9"/>
    <p:sldId id="315" r:id="rId10"/>
    <p:sldId id="316" r:id="rId11"/>
    <p:sldId id="317" r:id="rId12"/>
    <p:sldId id="318" r:id="rId13"/>
    <p:sldId id="322" r:id="rId14"/>
    <p:sldId id="319" r:id="rId15"/>
    <p:sldId id="320" r:id="rId16"/>
    <p:sldId id="321" r:id="rId17"/>
    <p:sldId id="326" r:id="rId18"/>
    <p:sldId id="324" r:id="rId19"/>
    <p:sldId id="325" r:id="rId20"/>
    <p:sldId id="323" r:id="rId21"/>
    <p:sldId id="343" r:id="rId22"/>
    <p:sldId id="327" r:id="rId23"/>
    <p:sldId id="328" r:id="rId24"/>
    <p:sldId id="329" r:id="rId25"/>
    <p:sldId id="330" r:id="rId26"/>
    <p:sldId id="333" r:id="rId27"/>
    <p:sldId id="344" r:id="rId28"/>
    <p:sldId id="332" r:id="rId29"/>
    <p:sldId id="337" r:id="rId30"/>
    <p:sldId id="331" r:id="rId31"/>
    <p:sldId id="345" r:id="rId32"/>
    <p:sldId id="336" r:id="rId33"/>
    <p:sldId id="335" r:id="rId34"/>
    <p:sldId id="342" r:id="rId35"/>
    <p:sldId id="341" r:id="rId36"/>
    <p:sldId id="340" r:id="rId37"/>
    <p:sldId id="339" r:id="rId38"/>
    <p:sldId id="338" r:id="rId39"/>
    <p:sldId id="295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84852" autoAdjust="0"/>
  </p:normalViewPr>
  <p:slideViewPr>
    <p:cSldViewPr>
      <p:cViewPr varScale="1">
        <p:scale>
          <a:sx n="153" d="100"/>
          <a:sy n="153" d="100"/>
        </p:scale>
        <p:origin x="15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ABS, ? ??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4561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de conducción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Frenar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770"/>
            <a:ext cx="8229600" cy="346598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distancia de frenado cambia con las condiciones del camino y la velocidad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distancia de frenado es mayor en una superficie mojada que en una seca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distancia de frenado a 40 mph es cuatro veces más larga que a 20 mph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medida que la velocidad se duplica, la distancia de frenado aumenta por 4</a:t>
            </a:r>
          </a:p>
        </p:txBody>
      </p:sp>
    </p:spTree>
    <p:extLst>
      <p:ext uri="{BB962C8B-B14F-4D97-AF65-F5344CB8AC3E}">
        <p14:creationId xmlns:p14="http://schemas.microsoft.com/office/powerpoint/2010/main" val="227518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Virar y dar vueltas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conductor debe asumir la posición para viraje correcta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Prepárese para las vueltas mirando hacia adelante de 12 a 15 segundos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los espejos y de la vuelta de forma suave y correcta utilizando el método de viraje adecuado</a:t>
            </a:r>
          </a:p>
        </p:txBody>
      </p:sp>
    </p:spTree>
    <p:extLst>
      <p:ext uri="{BB962C8B-B14F-4D97-AF65-F5344CB8AC3E}">
        <p14:creationId xmlns:p14="http://schemas.microsoft.com/office/powerpoint/2010/main" val="238455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vuelta perfecta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vuelta perfecta es cuando todo el autobús libra la acera en la esquina y el autobús permanece lo más dentro posible de su propio carril </a:t>
            </a:r>
          </a:p>
        </p:txBody>
      </p:sp>
    </p:spTree>
    <p:extLst>
      <p:ext uri="{BB962C8B-B14F-4D97-AF65-F5344CB8AC3E}">
        <p14:creationId xmlns:p14="http://schemas.microsoft.com/office/powerpoint/2010/main" val="50576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vuelta a la derecha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465979"/>
          </a:xfrm>
        </p:spPr>
        <p:txBody>
          <a:bodyPr>
            <a:noAutofit/>
          </a:bodyPr>
          <a:lstStyle/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el tráfico que rodea el autobús</a:t>
            </a:r>
          </a:p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Señalice ampliamente acorde a la velocidad y distancia actuales</a:t>
            </a:r>
          </a:p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Muévase al carril de la extrema derecha y disminuya la velocidad </a:t>
            </a:r>
          </a:p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y obedezca todas las señales y letreros de tránsito. </a:t>
            </a:r>
          </a:p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Reduzca la velocidad a 10 mph o menos; dar la vuelta lentamente da tiempo al conductor y a los demás para evitar problemas.</a:t>
            </a:r>
          </a:p>
          <a:p>
            <a:r>
              <a:rPr lang="es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dar vuelta, deje suficiente espacio para evitar subirse a la acera o golpear los vehículos estacionados </a:t>
            </a:r>
          </a:p>
        </p:txBody>
      </p:sp>
    </p:spTree>
    <p:extLst>
      <p:ext uri="{BB962C8B-B14F-4D97-AF65-F5344CB8AC3E}">
        <p14:creationId xmlns:p14="http://schemas.microsoft.com/office/powerpoint/2010/main" val="336611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vuelta a la derecha</a:t>
            </a:r>
            <a:r>
              <a:rPr lang="es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505200"/>
          </a:xfrm>
        </p:spPr>
        <p:txBody>
          <a:bodyPr/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si hay peatones y verifique el tráfico a izquierda y derecha, ceda el paso a todos los peatones y vehículos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 vuelta tan amplia como se necesite para completarla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la vuelta y apague la luz de señalización de ser necesario 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0547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vuelta a la izquierda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65979"/>
          </a:xfrm>
        </p:spPr>
        <p:txBody>
          <a:bodyPr>
            <a:noAutofit/>
          </a:bodyPr>
          <a:lstStyle/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el tráfico, señalice la intención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Muévase al carril de la extrema izquierda o al carril exterior derecho si hay 2 carriles para dar vuelta a la izquierda.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Reduzca la velocidad a 10 mph o menos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 el espacio para evitar la acera y los vehículos estacionados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y ceda el paso a ciclistas y peatones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el tráfico a la izquierda, a la derecha y hacia adelante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Llegue al centro de la intersección y comience el giro</a:t>
            </a:r>
          </a:p>
          <a:p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Apague las luces de señalización si es necesario 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2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Retroceder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52801"/>
          </a:xfrm>
        </p:spPr>
        <p:txBody>
          <a:bodyPr>
            <a:normAutofit fontScale="85000" lnSpcReduction="20000"/>
          </a:bodyPr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las cuatro luces intermitentes de emergencia al menos 100 pies antes de detenerse</a:t>
            </a:r>
          </a:p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Detenga el autobús en la posición correcta para retroceder</a:t>
            </a:r>
          </a:p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el espacio libre hacia los lados y hacia arriba</a:t>
            </a:r>
          </a:p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y durante la maniobra de retroceso, revise constantemente los espejos para ver que el camino esté despejado. Si tiene duda, no retroceda.</a:t>
            </a:r>
          </a:p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Toque la bocina y vuelva a verificar los espejos </a:t>
            </a:r>
          </a:p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Retroceda con lentitud y suavidad 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1737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Retroceso compensado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2209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retroceso compensado tiene los mismos procedimientos, excepto por el paso final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Retroceda lenta y suavemente hacia el carril opuesto hasta que la parte delantera del vehículo haya pasado el límite de estacionamiento </a:t>
            </a:r>
          </a:p>
        </p:txBody>
      </p:sp>
    </p:spTree>
    <p:extLst>
      <p:ext uri="{BB962C8B-B14F-4D97-AF65-F5344CB8AC3E}">
        <p14:creationId xmlns:p14="http://schemas.microsoft.com/office/powerpoint/2010/main" val="320909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regla para retroceder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Haga el ascenso antes de retroceder </a:t>
            </a:r>
          </a:p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retroceda antes de hacer el descenso </a:t>
            </a:r>
          </a:p>
        </p:txBody>
      </p:sp>
    </p:spTree>
    <p:extLst>
      <p:ext uri="{BB962C8B-B14F-4D97-AF65-F5344CB8AC3E}">
        <p14:creationId xmlns:p14="http://schemas.microsoft.com/office/powerpoint/2010/main" val="228344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Estacionar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76600"/>
          </a:xfrm>
        </p:spPr>
        <p:txBody>
          <a:bodyPr>
            <a:normAutofit fontScale="32500" lnSpcReduction="20000"/>
          </a:bodyPr>
          <a:lstStyle/>
          <a:p>
            <a:r>
              <a:rPr lang="es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el autobús esté estacionado en un terreno nivelado o una subida, cambie la marcha a baja y gire las ruedas delanteras hacia el lado contrario de donde está la acera</a:t>
            </a:r>
          </a:p>
          <a:p>
            <a:r>
              <a:rPr lang="es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el autobús esté estacionado en una bajada, cambie la marcha a reversa y gire las ruedas delanteras hacia la acera o hacia el borde del camino</a:t>
            </a:r>
          </a:p>
          <a:p>
            <a:r>
              <a:rPr lang="es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Apague el motor, retire la llave y ponga el freno de mano</a:t>
            </a:r>
          </a:p>
          <a:p>
            <a:r>
              <a:rPr lang="es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que sea posible, el conductor debe estacionar el autobús de una manera que elimine la posibilidad de retroceder. 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397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de conducción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0"/>
            <a:ext cx="8229600" cy="312419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Conducción exitosa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 operativas: los conductores deben tener el conjunto de habilidades necesarias para operar el autobús escolar de manera segura.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Conciencia del vehículo: los conductores deben estar constantemente conscientes de las dimensiones del autobús escolar y comprender su funcionamiento. </a:t>
            </a:r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Estacionar el autobús en paralelo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276600"/>
          </a:xfrm>
        </p:spPr>
        <p:txBody>
          <a:bodyPr>
            <a:noAutofit/>
          </a:bodyPr>
          <a:lstStyle/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Asegúrese de saber el tamaño del autobús que está conduciendo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Ponga la luz de señalización del lado en el que desea estacionar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Alinee el autobús en paralelo con el vehículo estacionado, coloque el autobús a unos 3 pies de distancia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las cuatro luces intermitentes de emergencia, verifique los espejos para asegurarse de que está despejado para comenzar a retroceder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transmisión en reversa comience a retroceder el autobús con lentitud </a:t>
            </a:r>
          </a:p>
        </p:txBody>
      </p:sp>
    </p:spTree>
    <p:extLst>
      <p:ext uri="{BB962C8B-B14F-4D97-AF65-F5344CB8AC3E}">
        <p14:creationId xmlns:p14="http://schemas.microsoft.com/office/powerpoint/2010/main" val="342961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Estacionar el autobús en paralelo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971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 el volante con fuerza en la dirección opuesta a la que desea retroceder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visualmente alrededor del autobús y al frente con frecuencia, continúe retrocediendo el autobús hasta que esté predominantemente en el espacio de estacionamiento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Avance lentamente para enderezar el autobús </a:t>
            </a:r>
          </a:p>
        </p:txBody>
      </p:sp>
    </p:spTree>
    <p:extLst>
      <p:ext uri="{BB962C8B-B14F-4D97-AF65-F5344CB8AC3E}">
        <p14:creationId xmlns:p14="http://schemas.microsoft.com/office/powerpoint/2010/main" val="110736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Posicionar del autobús en la calzada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carriles de estacionamiento son para vehículos de emergencia o condiciones de emergencia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Conduzca en el carril más hacia la derecha cuando sea posible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caminos sin marcas, coloque el autobús a la derecha del centro del camino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caminos rurales pueden tener bordes exteriores débiles y cunetas blandas </a:t>
            </a:r>
          </a:p>
          <a:p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Mantenga siempre una distancia de seguimiento segura</a:t>
            </a:r>
          </a:p>
        </p:txBody>
      </p:sp>
    </p:spTree>
    <p:extLst>
      <p:ext uri="{BB962C8B-B14F-4D97-AF65-F5344CB8AC3E}">
        <p14:creationId xmlns:p14="http://schemas.microsoft.com/office/powerpoint/2010/main" val="366884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Intersecciones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Ceda el paso a todos los peatones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Obedezca todas las señales, letreros y leyes de tránsito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Acérquese a las intersecciones con precaución y observe todo el tráfico circundante. El conductor debe estar preparado para detenerse si es necesario, aunque tenga el derecho de paso </a:t>
            </a:r>
          </a:p>
        </p:txBody>
      </p:sp>
    </p:spTree>
    <p:extLst>
      <p:ext uri="{BB962C8B-B14F-4D97-AF65-F5344CB8AC3E}">
        <p14:creationId xmlns:p14="http://schemas.microsoft.com/office/powerpoint/2010/main" val="399141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 para la distancia de seguimiento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a 40 mph</a:t>
            </a:r>
            <a:b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segundo por cada 10 pies de su vehículo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de 40 mph </a:t>
            </a:r>
            <a:b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Añadir 1 segundo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0 a 40 mph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Vehículo de 40 pies = 4 segundos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de 40 mph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Vehículo de 40 pies = 5 segundos </a:t>
            </a:r>
          </a:p>
        </p:txBody>
      </p:sp>
    </p:spTree>
    <p:extLst>
      <p:ext uri="{BB962C8B-B14F-4D97-AF65-F5344CB8AC3E}">
        <p14:creationId xmlns:p14="http://schemas.microsoft.com/office/powerpoint/2010/main" val="273574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Fuera de las ciudades y pueblos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1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Manténgase al menos 200 pies detrás de otros camiones y autobuses, NUNCA siga a otro vehículo a una distancia menor que la longitud de su autobús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puntos ciegos son áreas alrededor de los vehículos más grandes donde es más probable que ocurran choques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puntos ciegos en los laterales y las partes delantera y trasera también incluyen áreas donde los automóviles y otros vehículos desaparecen de la vista del conductor</a:t>
            </a:r>
          </a:p>
        </p:txBody>
      </p:sp>
    </p:spTree>
    <p:extLst>
      <p:ext uri="{BB962C8B-B14F-4D97-AF65-F5344CB8AC3E}">
        <p14:creationId xmlns:p14="http://schemas.microsoft.com/office/powerpoint/2010/main" val="4095971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Adelantar y ser adelantado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general, el conductor del autobús escolar no tendrá que adelantar a otro vehículo, pero cuando sea necesario, el conductor debe hacerlo solo donde esté permitido y adelantarlo por la izquierda a una distancia segura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adelantar o conducir lado a lado con otro autobús escolar</a:t>
            </a:r>
          </a:p>
        </p:txBody>
      </p:sp>
    </p:spTree>
    <p:extLst>
      <p:ext uri="{BB962C8B-B14F-4D97-AF65-F5344CB8AC3E}">
        <p14:creationId xmlns:p14="http://schemas.microsoft.com/office/powerpoint/2010/main" val="7842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Adelantar y ser adelantado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81940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adelante a otro vehículo que zigzaguee o que parezca estar fuera de control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lo adelante otro vehículo, permanezca en el carril derecho, continúe a la misma velocidad o disminúyala y permita que el vehículo se adelante </a:t>
            </a:r>
          </a:p>
        </p:txBody>
      </p:sp>
    </p:spTree>
    <p:extLst>
      <p:ext uri="{BB962C8B-B14F-4D97-AF65-F5344CB8AC3E}">
        <p14:creationId xmlns:p14="http://schemas.microsoft.com/office/powerpoint/2010/main" val="206398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Cruce ferroviario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618379"/>
          </a:xfrm>
        </p:spPr>
        <p:txBody>
          <a:bodyPr>
            <a:noAutofit/>
          </a:bodyPr>
          <a:lstStyle/>
          <a:p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Toque el freno de servicio para alertar a los conductores detrás del autobús</a:t>
            </a:r>
          </a:p>
          <a:p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las 4 luces intermitentes de emergencia y detenga el autobús dentro de 50 pies, pero a no menos de 15 pies del cruce ferroviario </a:t>
            </a:r>
          </a:p>
          <a:p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el autobús parado, aplique el freno de emergencia y coloque la marcha en estacionamiento o punto muerto</a:t>
            </a:r>
          </a:p>
          <a:p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Apague todos los equipos ruidosos, abra la puerta de entrada y la ventana del conductor para mirar y escuchar un tren en ambas direcciones</a:t>
            </a:r>
          </a:p>
          <a:p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sea seguro cruzar, cierre las puertas de entrada y apague las 4 luces intermitentes de emergencia y cruce las vías sin cambiar de </a:t>
            </a:r>
            <a:b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marcha</a:t>
            </a:r>
          </a:p>
        </p:txBody>
      </p:sp>
    </p:spTree>
    <p:extLst>
      <p:ext uri="{BB962C8B-B14F-4D97-AF65-F5344CB8AC3E}">
        <p14:creationId xmlns:p14="http://schemas.microsoft.com/office/powerpoint/2010/main" val="381884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Límites de velocidad para autobuses escolares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límite de velocidad máxima para autobuses escolares será de 45 mph o la velocidad mínima permitida, la que sea mayor, en cualquier carretera donde el límite de velocidad máxima sea de 55 mph o menos y de 60 mph en todas las carreteras interestatales y en otras carreteras donde el límite de velocidad máxima sea superior a 55 mph </a:t>
            </a:r>
          </a:p>
        </p:txBody>
      </p:sp>
    </p:spTree>
    <p:extLst>
      <p:ext uri="{BB962C8B-B14F-4D97-AF65-F5344CB8AC3E}">
        <p14:creationId xmlns:p14="http://schemas.microsoft.com/office/powerpoint/2010/main" val="17330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autobuses escolares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5280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A1: puerta de entrada detrás de las ruedas delanteras, 10,000 lb o menos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A2: puerta de entrada detrás de las ruedas delanteras, superior a 10,000 lb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C: utiliza un chasis con un conjunto delantero de capó y guardabarros, la puerta de entrada está detrás de las ruedas delanteras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D: construido con un chasis desnudo, la puerta de entrada está por delante de las ruedas delanteras </a:t>
            </a:r>
          </a:p>
        </p:txBody>
      </p:sp>
    </p:spTree>
    <p:extLst>
      <p:ext uri="{BB962C8B-B14F-4D97-AF65-F5344CB8AC3E}">
        <p14:creationId xmlns:p14="http://schemas.microsoft.com/office/powerpoint/2010/main" val="377504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en los terrenos de la escuela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Manténgase alerta y proceda con lentitud y cautela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Deténgase en el lugar designado para ascenso y descenso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 siempre las reglas del camino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desactive las luces de advertencia durante el ascenso y/o descenso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adelante ni permita que lo adelante otro vehículo mientras esté el ascenso y descenso   </a:t>
            </a:r>
          </a:p>
        </p:txBody>
      </p:sp>
    </p:spTree>
    <p:extLst>
      <p:ext uri="{BB962C8B-B14F-4D97-AF65-F5344CB8AC3E}">
        <p14:creationId xmlns:p14="http://schemas.microsoft.com/office/powerpoint/2010/main" val="4149301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en los terrenos de la escuela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moverse, verifique los espejos con frecuencia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Salga de los terrenos de la escuela de manera segura y ordenada </a:t>
            </a:r>
          </a:p>
        </p:txBody>
      </p:sp>
    </p:spTree>
    <p:extLst>
      <p:ext uri="{BB962C8B-B14F-4D97-AF65-F5344CB8AC3E}">
        <p14:creationId xmlns:p14="http://schemas.microsoft.com/office/powerpoint/2010/main" val="3586888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en condiciones especiales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429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condiciones de manejo varían mucho según la ubicación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condiciones especiales imponen responsabilidades especiales al conductor. El conductor profesional modifica cómo abordar la conducción ante condiciones de conducción desfavorables.</a:t>
            </a:r>
          </a:p>
        </p:txBody>
      </p:sp>
    </p:spTree>
    <p:extLst>
      <p:ext uri="{BB962C8B-B14F-4D97-AF65-F5344CB8AC3E}">
        <p14:creationId xmlns:p14="http://schemas.microsoft.com/office/powerpoint/2010/main" val="1627822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Conducción rural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429001"/>
          </a:xfrm>
        </p:spPr>
        <p:txBody>
          <a:bodyPr/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Conduzca con precaución y reduzca la velocidad en caminos estrechos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Tenga cuidado con animales salvajes como ciervos que pueden saltar frente al autobús  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6142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Conducción urbana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1"/>
            <a:ext cx="8229600" cy="34290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Tenga en cuenta la frecuencia de intersecciones y las rutas de escape limitadas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del vehículo debe ser consistente con la del tráfico en el carril de no acelerar </a:t>
            </a:r>
          </a:p>
        </p:txBody>
      </p:sp>
    </p:spTree>
    <p:extLst>
      <p:ext uri="{BB962C8B-B14F-4D97-AF65-F5344CB8AC3E}">
        <p14:creationId xmlns:p14="http://schemas.microsoft.com/office/powerpoint/2010/main" val="3660462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Conducción en autopista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65979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Asegúrese de que está entrando en la rampa correcta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el tráfico a su alrededor, señalice y busque un espacio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Acelere la velocidad para integrarse al tráfico sin problemas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Tenga cuidado al integrarse, apague la luz de señalización y ajuste la velocidad </a:t>
            </a:r>
          </a:p>
        </p:txBody>
      </p:sp>
    </p:spTree>
    <p:extLst>
      <p:ext uri="{BB962C8B-B14F-4D97-AF65-F5344CB8AC3E}">
        <p14:creationId xmlns:p14="http://schemas.microsoft.com/office/powerpoint/2010/main" val="3779852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en la oscuridad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1"/>
            <a:ext cx="8229600" cy="34290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el autobús mediante una revisión antes del viaje, revise y limpie los faros, las luces traseras, las luces de señalización y las ventanas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luces no le ayudarán a ver mejor en el crepúsculo temprano, pero harán que otros conductores lo vean más fácilmente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reduzca la velocidad y aumente su distancia de seguimiento </a:t>
            </a:r>
          </a:p>
        </p:txBody>
      </p:sp>
    </p:spTree>
    <p:extLst>
      <p:ext uri="{BB962C8B-B14F-4D97-AF65-F5344CB8AC3E}">
        <p14:creationId xmlns:p14="http://schemas.microsoft.com/office/powerpoint/2010/main" val="3075635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Viajes de actividades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80"/>
          </a:xfrm>
        </p:spPr>
        <p:txBody>
          <a:bodyPr>
            <a:no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Prepárese para un viaje familiarizándose con la ruta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 al maestro o al entrenador para que mantenga el comportamiento seguro dentro del autobús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permita que se bloqueen las salidas de emergencia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asegure los artículos sueltos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 a todos los pasajeros sobre los procedimientos de emergencia y cómo usar el equipo de emergencia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Manténgase dentro de lo programado </a:t>
            </a:r>
          </a:p>
        </p:txBody>
      </p:sp>
    </p:spTree>
    <p:extLst>
      <p:ext uri="{BB962C8B-B14F-4D97-AF65-F5344CB8AC3E}">
        <p14:creationId xmlns:p14="http://schemas.microsoft.com/office/powerpoint/2010/main" val="76326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SIPDE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1"/>
            <a:ext cx="8229600" cy="34290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(buscar): busque peligros potenciales de manera proactiva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(identificar): localice peligros y posibles conflictos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(predecir): anticipe cómo podría afectarle el peligro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(decidir): determine cómo reducir el peligro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(ejecutar): lleve a cabo lo que decidió </a:t>
            </a:r>
          </a:p>
        </p:txBody>
      </p:sp>
    </p:spTree>
    <p:extLst>
      <p:ext uri="{BB962C8B-B14F-4D97-AF65-F5344CB8AC3E}">
        <p14:creationId xmlns:p14="http://schemas.microsoft.com/office/powerpoint/2010/main" val="2052046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47751"/>
            <a:ext cx="4953000" cy="32766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Jackie.Johnson@doe.virginia.gov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90999" y="3028950"/>
            <a:ext cx="2995071" cy="87526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combustible de los autobuses escolares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Eléctrico</a:t>
            </a:r>
          </a:p>
          <a:p>
            <a:pPr>
              <a:spcBef>
                <a:spcPts val="1200"/>
              </a:spcBef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Propano</a:t>
            </a:r>
          </a:p>
          <a:p>
            <a:pPr>
              <a:spcBef>
                <a:spcPts val="1200"/>
              </a:spcBef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Diésel </a:t>
            </a:r>
          </a:p>
          <a:p>
            <a:pPr>
              <a:spcBef>
                <a:spcPts val="1200"/>
              </a:spcBef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Gasolina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32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del autobús escolar</a:t>
            </a:r>
            <a:r>
              <a:rPr lang="es-US" dirty="0"/>
              <a:t> </a:t>
            </a:r>
          </a:p>
        </p:txBody>
      </p:sp>
      <p:graphicFrame>
        <p:nvGraphicFramePr>
          <p:cNvPr id="4" name="Content Placeholder 3" descr="School Bus Types with size of each type." title="School Bus Siz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792490"/>
              </p:ext>
            </p:extLst>
          </p:nvPr>
        </p:nvGraphicFramePr>
        <p:xfrm>
          <a:off x="457200" y="120015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2532340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7593932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372998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83156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Tipo de autobús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Tipo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Tipo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Tipo 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9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Hasta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18,000 a 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27,000 a 37,000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7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Altura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9.1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9.9 pies a 10.4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9.9 pies a 10.4 pies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2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Ancho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93 pulgadas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93 a 96 pulgadas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93 a 96 pulgadas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9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Distancia entre ejes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138 pulgadas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149.6 a 276 pulgadas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136 a 276 pulgadas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3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Radio de giro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25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23 a 38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21.3 a 34.24 pies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8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dirty="0"/>
                        <a:t>Longitud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13 a 17.5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20.9 A 38.9 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27.3 a 39.11 pies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4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47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Arrancar el autobús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el asiento del conductor y los espejos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Abróchese el cinturón de seguridad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el freno de mano y coloque la transmisión en punto muerto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 la llave de encendido hacia la derecha para revisar los indicadores</a:t>
            </a:r>
          </a:p>
        </p:txBody>
      </p:sp>
    </p:spTree>
    <p:extLst>
      <p:ext uri="{BB962C8B-B14F-4D97-AF65-F5344CB8AC3E}">
        <p14:creationId xmlns:p14="http://schemas.microsoft.com/office/powerpoint/2010/main" val="329972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Verificación de los indicadores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335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Operación de verificación del aceite (consulte el manual del propietario)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Combustible: al menos ½ tanque lleno, idealmente debe estar lleno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de aire: 100 + lb por pulgada cuadrada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Voltímetro: verifique el funcionamiento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del motor: verifique el funcionamiento </a:t>
            </a:r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Arrancar y acelerar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Aplique el freno de servicio y libere el freno de mano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Coloque el autobús en "Marcha" si usa transmisión automática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 los espejos para detectar el tráfico que se aproxima y señale sus intenciones. 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Oprima el acelerador </a:t>
            </a:r>
          </a:p>
        </p:txBody>
      </p:sp>
    </p:spTree>
    <p:extLst>
      <p:ext uri="{BB962C8B-B14F-4D97-AF65-F5344CB8AC3E}">
        <p14:creationId xmlns:p14="http://schemas.microsoft.com/office/powerpoint/2010/main" val="29059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Parada suave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1"/>
            <a:ext cx="7467600" cy="3429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Requiere que piense y planifique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 total de frenado = Distancia de percepción + Distancia de reacción + Retraso de frenado + Distancia de frenado</a:t>
            </a:r>
          </a:p>
        </p:txBody>
      </p:sp>
    </p:spTree>
    <p:extLst>
      <p:ext uri="{BB962C8B-B14F-4D97-AF65-F5344CB8AC3E}">
        <p14:creationId xmlns:p14="http://schemas.microsoft.com/office/powerpoint/2010/main" val="98121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_d_driving_fundamentals.potx" id="{A43134B2-95E6-4F47-B222-6A049EA66400}" vid="{E13A246F-95A5-4397-A0CC-A2E61F2E0F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unit_d_driving_fundamentals</Template>
  <TotalTime>382</TotalTime>
  <Words>2050</Words>
  <Application>Microsoft Office PowerPoint</Application>
  <PresentationFormat>On-screen Show (16:9)</PresentationFormat>
  <Paragraphs>206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Fundamentos de conducción</vt:lpstr>
      <vt:lpstr>Fundamentos de conducción </vt:lpstr>
      <vt:lpstr>Tipos de autobuses escolares </vt:lpstr>
      <vt:lpstr>Tipos de combustible de los autobuses escolares </vt:lpstr>
      <vt:lpstr>Tamaño del autobús escolar </vt:lpstr>
      <vt:lpstr>Arrancar el autobús </vt:lpstr>
      <vt:lpstr>Verificación de los indicadores </vt:lpstr>
      <vt:lpstr>Arrancar y acelerar </vt:lpstr>
      <vt:lpstr>Parada suave</vt:lpstr>
      <vt:lpstr>Frenar </vt:lpstr>
      <vt:lpstr>Virar y dar vueltas </vt:lpstr>
      <vt:lpstr>La vuelta perfecta </vt:lpstr>
      <vt:lpstr>Dar vuelta a la derecha </vt:lpstr>
      <vt:lpstr>Dar vuelta a la derecha  </vt:lpstr>
      <vt:lpstr>Dar vuelta a la izquierda </vt:lpstr>
      <vt:lpstr>Retroceder</vt:lpstr>
      <vt:lpstr>Retroceso compensado</vt:lpstr>
      <vt:lpstr>La regla para retroceder </vt:lpstr>
      <vt:lpstr>Estacionar </vt:lpstr>
      <vt:lpstr>Estacionar el autobús en paralelo</vt:lpstr>
      <vt:lpstr>Estacionar el autobús en paralelo </vt:lpstr>
      <vt:lpstr>Posicionar del autobús en la calzada</vt:lpstr>
      <vt:lpstr>Intersecciones </vt:lpstr>
      <vt:lpstr>Regla para la distancia de seguimiento</vt:lpstr>
      <vt:lpstr>Fuera de las ciudades y pueblos </vt:lpstr>
      <vt:lpstr>Adelantar y ser adelantado</vt:lpstr>
      <vt:lpstr>Adelantar y ser adelantado </vt:lpstr>
      <vt:lpstr>Cruce ferroviario </vt:lpstr>
      <vt:lpstr>Límites de velocidad para autobuses escolares </vt:lpstr>
      <vt:lpstr>Conducir en los terrenos de la escuela </vt:lpstr>
      <vt:lpstr>Conducir en los terrenos de la escuela  </vt:lpstr>
      <vt:lpstr>Conducir en condiciones especiales</vt:lpstr>
      <vt:lpstr>Conducción rural</vt:lpstr>
      <vt:lpstr>Conducción urbana </vt:lpstr>
      <vt:lpstr>Conducción en autopista </vt:lpstr>
      <vt:lpstr>Conducir en la oscuridad </vt:lpstr>
      <vt:lpstr>Viajes de actividades </vt:lpstr>
      <vt:lpstr>Técnica SIPDE 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conducción</dc:title>
  <dc:creator>VITA Program</dc:creator>
  <cp:lastModifiedBy>Johnson, Jackie (DOE)</cp:lastModifiedBy>
  <cp:revision>46</cp:revision>
  <dcterms:created xsi:type="dcterms:W3CDTF">2019-11-06T14:16:15Z</dcterms:created>
  <dcterms:modified xsi:type="dcterms:W3CDTF">2024-02-13T17:00:04Z</dcterms:modified>
</cp:coreProperties>
</file>