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57" r:id="rId5"/>
    <p:sldId id="506" r:id="rId6"/>
    <p:sldId id="316" r:id="rId7"/>
    <p:sldId id="564" r:id="rId8"/>
    <p:sldId id="565" r:id="rId9"/>
    <p:sldId id="566" r:id="rId10"/>
    <p:sldId id="567" r:id="rId11"/>
    <p:sldId id="507" r:id="rId12"/>
    <p:sldId id="511" r:id="rId13"/>
    <p:sldId id="674" r:id="rId14"/>
    <p:sldId id="1042" r:id="rId15"/>
    <p:sldId id="675" r:id="rId16"/>
    <p:sldId id="284" r:id="rId17"/>
    <p:sldId id="300" r:id="rId18"/>
    <p:sldId id="1040" r:id="rId19"/>
    <p:sldId id="313" r:id="rId20"/>
    <p:sldId id="514" r:id="rId21"/>
    <p:sldId id="575" r:id="rId22"/>
    <p:sldId id="581" r:id="rId23"/>
    <p:sldId id="580" r:id="rId24"/>
    <p:sldId id="513" r:id="rId25"/>
    <p:sldId id="508" r:id="rId26"/>
    <p:sldId id="1041" r:id="rId27"/>
    <p:sldId id="503" r:id="rId28"/>
    <p:sldId id="1050" r:id="rId29"/>
    <p:sldId id="1051" r:id="rId30"/>
    <p:sldId id="523" r:id="rId31"/>
    <p:sldId id="1052" r:id="rId32"/>
    <p:sldId id="1053" r:id="rId33"/>
    <p:sldId id="1054" r:id="rId34"/>
    <p:sldId id="1055" r:id="rId35"/>
    <p:sldId id="1056" r:id="rId36"/>
    <p:sldId id="1057" r:id="rId37"/>
    <p:sldId id="676" r:id="rId38"/>
    <p:sldId id="1058" r:id="rId39"/>
    <p:sldId id="1059" r:id="rId40"/>
    <p:sldId id="1060" r:id="rId41"/>
    <p:sldId id="1061" r:id="rId42"/>
    <p:sldId id="677" r:id="rId43"/>
    <p:sldId id="1062" r:id="rId44"/>
    <p:sldId id="1063" r:id="rId45"/>
    <p:sldId id="1064" r:id="rId46"/>
    <p:sldId id="1065" r:id="rId47"/>
    <p:sldId id="1066" r:id="rId48"/>
    <p:sldId id="1067" r:id="rId49"/>
    <p:sldId id="1068" r:id="rId50"/>
    <p:sldId id="1069" r:id="rId51"/>
    <p:sldId id="1070" r:id="rId52"/>
    <p:sldId id="1071" r:id="rId53"/>
    <p:sldId id="1072" r:id="rId54"/>
    <p:sldId id="558" r:id="rId55"/>
    <p:sldId id="1073" r:id="rId56"/>
    <p:sldId id="1074" r:id="rId57"/>
    <p:sldId id="1075" r:id="rId58"/>
    <p:sldId id="678" r:id="rId59"/>
    <p:sldId id="1076" r:id="rId60"/>
    <p:sldId id="1077" r:id="rId61"/>
    <p:sldId id="1078" r:id="rId62"/>
    <p:sldId id="1079" r:id="rId63"/>
    <p:sldId id="1080" r:id="rId64"/>
    <p:sldId id="1081" r:id="rId65"/>
    <p:sldId id="504" r:id="rId66"/>
    <p:sldId id="1082" r:id="rId67"/>
    <p:sldId id="1083" r:id="rId68"/>
    <p:sldId id="1084" r:id="rId69"/>
    <p:sldId id="456" r:id="rId70"/>
    <p:sldId id="30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00E02-EDA0-A211-EAE1-22722186720C}" name="Ullrich, Rebecca (DOE)" initials="UR(" userId="S::Rebecca.Ullrich@doe.virginia.gov::21f24c1b-3c1d-479f-959f-cc8655c3d077" providerId="AD"/>
  <p188:author id="{90463608-F68D-4724-84C6-0BD9E43C2D1E}" name="Rebecca Ullrich (DOE)" initials="RU" userId="Rebecca Ullrich (DOE)" providerId="None"/>
  <p188:author id="{CB0B9F0C-520E-4E4B-F1DA-E18236657FED}" name="Carroll, Erin (DOE)" initials="" userId="S::Erin.Carroll@doe.virginia.gov::de77b364-7ec6-4daf-8747-600d7b5ee91f" providerId="AD"/>
  <p188:author id="{A829BC11-067C-9A38-D6F5-CA81B11225F9}" name="Conway, Jenna (DOE)" initials="" userId="S::Jenna.Conway@doe.virginia.gov::da588274-f37c-454d-8548-dcbcfca12eb4" providerId="AD"/>
  <p188:author id="{90ACCF35-C068-221B-E1C5-B8A3E115AFC6}" name="Meyers, Kris (DOE)" initials="M(" userId="S::kris.meyers@doe.virginia.gov::50142cab-4367-48b0-8975-b70aaa041464" providerId="AD"/>
  <p188:author id="{B1444539-BE4D-34E3-FAC4-2EF8977910AA}" name="Edmondson, Amy (DOE)" initials="E(" userId="S::amy.edmondson@doe.virginia.gov::89edbbb2-b498-45c3-b36e-cbe0b856523a" providerId="AD"/>
  <p188:author id="{C23C093C-EAA5-22BE-7359-F00A68B7CF3A}" name="Williams, Jeff (DOE)" initials="W(" userId="S::jeff.williams@doe.virginia.gov::81f6353a-f281-4cb3-9e8d-a2c3b4191e92" providerId="AD"/>
  <p188:author id="{C5585B55-210F-B1C2-1DB4-04F6D2712228}" name="Lamonica-sarro, Marie (DOE)" initials="L(" userId="S::marie.lamonica-sarro@doe.virginia.gov::8f8f348e-2f90-42f1-83e8-2ca1e9f9d3b4" providerId="AD"/>
  <p188:author id="{F40E6F77-4BF1-1087-9F1B-A618C3D06642}" name="Ullrich, Rebecca (DOE)" initials="U(" userId="S::rebecca.ullrich@doe.virginia.gov::21f24c1b-3c1d-479f-959f-cc8655c3d077" providerId="AD"/>
  <p188:author id="{D620FB94-ADF3-149C-E62A-5217F9942DCD}" name="Allan, Mark (DOE)" initials="A(" userId="S::mark.allan1@doe.virginia.gov::6813abd1-2df4-47e8-aae0-ffc042a2a99b" providerId="AD"/>
  <p188:author id="{8251AFBA-72B3-2263-65AE-F126AD94227D}" name="Silva, Jessica (DOE)" initials="" userId="S::Jessica.Silva@doe.virginia.gov::4c15eef4-92d0-4862-84d6-50c846f24a4e" providerId="AD"/>
  <p188:author id="{9FB83FBE-D66E-6759-E6C9-3F2AD2A94134}" name="Meyers, Kris (DOE)" initials="" userId="S::Kris.Meyers@doe.virginia.gov::50142cab-4367-48b0-8975-b70aaa041464" providerId="AD"/>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0D29ACD5-F33D-CB40-A602-3B24A9212823}" name="Lewis, Alieyyah (DOE)" initials="LA(" userId="S::Alieyyah.Lewis@doe.virginia.gov::3634c69b-c875-408b-9dfd-5c27433a6acb" providerId="AD"/>
  <p188:author id="{0F5BB9E2-967D-8F4A-1C57-307AEE4C180E}" name="West, Tierah (DOE)" initials="W(" userId="S::tierah.west@doe.virginia.gov::68903e63-2acf-468c-b7a0-b648f4fef136" providerId="AD"/>
  <p188:author id="{A25E0BED-760B-E88D-1B08-2F627EC13FEC}" name="Conway, Jenna (DOE)" initials="C(" userId="S::jenna.conway@doe.virginia.gov::da588274-f37c-454d-8548-dcbcfca12eb4" providerId="AD"/>
  <p188:author id="{8CCA8AF7-000D-16BA-C7B3-C789E173B23E}" name="Carroll, Erin (DOE)" initials="C(" userId="S::erin.carroll@doe.virginia.gov::de77b364-7ec6-4daf-8747-600d7b5ee91f" providerId="AD"/>
  <p188:author id="{453507F8-C913-81C0-52AF-5F0304C432F8}" name="West, Tierah (DOE)" initials="WT(" userId="S::Tierah.West@doe.virginia.gov::68903e63-2acf-468c-b7a0-b648f4fef1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covgov-my.sharepoint.com/personal/amy_edmondson_doe_virginia_gov/Documents/AE%20Working%20PY2%20DDD/AE_Working_VQB5_Complete_Incomplete_Site_List_2023-07-1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rik04638\Documents\My%20Data\10_6%20Curriculim%20Reg%20Summary\Curr%20Registration_2023_Classroom_Profile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oleObject" Target="https://covgov-my.sharepoint.com/personal/amy_edmondson_doe_virginia_gov/Documents/AE%20Working%20PY2%20DDD/Regional/Prelim_PY2_VQB5_Sores_2023-07-13%20v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ik04638\Documents\Data\7_13%20Data%20Analysis%20Plan\AE%20Working_Prelim_PY2_VQB5_Scores_2023-07-1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covgov-my.sharepoint.com/personal/amy_edmondson_doe_virginia_gov/Documents/AE%20Working%20PY2%20DDD/Regional/Prelim_PY2_VQB5_Sores_2023-07-13%20vi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2" Type="http://schemas.openxmlformats.org/officeDocument/2006/relationships/oleObject" Target="file:///C:\Users\rik04638\Documents\My%20Data\1_10%20Fall%20Curriculum%20Slides\Graphs%20for%20Curr.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24261811023617E-2"/>
          <c:y val="9.6072371645918753E-2"/>
          <c:w val="0.88392265419947502"/>
          <c:h val="0.7270379803288104"/>
        </c:manualLayout>
      </c:layout>
      <c:barChart>
        <c:barDir val="bar"/>
        <c:grouping val="percentStacked"/>
        <c:varyColors val="0"/>
        <c:ser>
          <c:idx val="0"/>
          <c:order val="0"/>
          <c:tx>
            <c:strRef>
              <c:f>CInC!$A$3</c:f>
              <c:strCache>
                <c:ptCount val="1"/>
                <c:pt idx="0">
                  <c:v>Complete</c:v>
                </c:pt>
              </c:strCache>
            </c:strRef>
          </c:tx>
          <c:spPr>
            <a:solidFill>
              <a:srgbClr val="003C71"/>
            </a:solidFill>
            <a:ln>
              <a:noFill/>
            </a:ln>
            <a:effectLst/>
          </c:spPr>
          <c:invertIfNegative val="0"/>
          <c:dPt>
            <c:idx val="0"/>
            <c:invertIfNegative val="0"/>
            <c:bubble3D val="0"/>
            <c:extLst>
              <c:ext xmlns:c16="http://schemas.microsoft.com/office/drawing/2014/chart" uri="{C3380CC4-5D6E-409C-BE32-E72D297353CC}">
                <c16:uniqueId val="{00000000-748D-4019-900F-789B4C1645C6}"/>
              </c:ext>
            </c:extLst>
          </c:dPt>
          <c:dLbls>
            <c:dLbl>
              <c:idx val="0"/>
              <c:tx>
                <c:rich>
                  <a:bodyPr/>
                  <a:lstStyle/>
                  <a:p>
                    <a:pPr>
                      <a:defRPr>
                        <a:solidFill>
                          <a:schemeClr val="bg1"/>
                        </a:solidFill>
                      </a:defRPr>
                    </a:pPr>
                    <a:fld id="{928FB7E5-A945-432A-AA53-9272C2B430DE}" type="VALUE">
                      <a:rPr lang="en-US" b="1" smtClean="0"/>
                      <a:pPr>
                        <a:defRPr>
                          <a:solidFill>
                            <a:schemeClr val="bg1"/>
                          </a:solidFill>
                        </a:defRPr>
                      </a:pPr>
                      <a:t>[VALUE]</a:t>
                    </a:fld>
                    <a:r>
                      <a:rPr lang="en-US"/>
                      <a:t> sites</a:t>
                    </a:r>
                  </a:p>
                  <a:p>
                    <a:pPr>
                      <a:defRPr>
                        <a:solidFill>
                          <a:schemeClr val="bg1"/>
                        </a:solidFill>
                      </a:defRPr>
                    </a:pPr>
                    <a:r>
                      <a:rPr lang="en-US"/>
                      <a:t>83.5%</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8D-4019-900F-789B4C1645C6}"/>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CInC!$B$3</c:f>
              <c:numCache>
                <c:formatCode>General</c:formatCode>
                <c:ptCount val="1"/>
                <c:pt idx="0">
                  <c:v>2178</c:v>
                </c:pt>
              </c:numCache>
            </c:numRef>
          </c:val>
          <c:extLst>
            <c:ext xmlns:c16="http://schemas.microsoft.com/office/drawing/2014/chart" uri="{C3380CC4-5D6E-409C-BE32-E72D297353CC}">
              <c16:uniqueId val="{00000001-748D-4019-900F-789B4C1645C6}"/>
            </c:ext>
          </c:extLst>
        </c:ser>
        <c:ser>
          <c:idx val="1"/>
          <c:order val="1"/>
          <c:tx>
            <c:strRef>
              <c:f>CInC!$A$4</c:f>
              <c:strCache>
                <c:ptCount val="1"/>
                <c:pt idx="0">
                  <c:v>Incomplete</c:v>
                </c:pt>
              </c:strCache>
            </c:strRef>
          </c:tx>
          <c:spPr>
            <a:solidFill>
              <a:srgbClr val="595959"/>
            </a:solidFill>
            <a:ln>
              <a:noFill/>
            </a:ln>
            <a:effectLst/>
          </c:spPr>
          <c:invertIfNegative val="0"/>
          <c:dPt>
            <c:idx val="0"/>
            <c:invertIfNegative val="0"/>
            <c:bubble3D val="0"/>
            <c:extLst>
              <c:ext xmlns:c16="http://schemas.microsoft.com/office/drawing/2014/chart" uri="{C3380CC4-5D6E-409C-BE32-E72D297353CC}">
                <c16:uniqueId val="{00000002-748D-4019-900F-789B4C1645C6}"/>
              </c:ext>
            </c:extLst>
          </c:dPt>
          <c:dLbls>
            <c:dLbl>
              <c:idx val="0"/>
              <c:tx>
                <c:rich>
                  <a:bodyPr/>
                  <a:lstStyle/>
                  <a:p>
                    <a:fld id="{2C17D013-1F89-4BDE-A368-9F8C7D193AC6}" type="VALUE">
                      <a:rPr lang="en-US" sz="2000" b="1" smtClean="0">
                        <a:solidFill>
                          <a:schemeClr val="bg1"/>
                        </a:solidFill>
                      </a:rPr>
                      <a:pPr/>
                      <a:t>[VALUE]</a:t>
                    </a:fld>
                    <a:r>
                      <a:rPr lang="en-US" sz="2000">
                        <a:solidFill>
                          <a:schemeClr val="bg1"/>
                        </a:solidFill>
                      </a:rPr>
                      <a:t> sites</a:t>
                    </a:r>
                  </a:p>
                  <a:p>
                    <a:r>
                      <a:rPr lang="en-US" sz="2000">
                        <a:solidFill>
                          <a:schemeClr val="bg1"/>
                        </a:solidFill>
                      </a:rPr>
                      <a:t>16.5%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8D-4019-900F-789B4C1645C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CInC!$B$4</c:f>
              <c:numCache>
                <c:formatCode>General</c:formatCode>
                <c:ptCount val="1"/>
                <c:pt idx="0">
                  <c:v>431</c:v>
                </c:pt>
              </c:numCache>
            </c:numRef>
          </c:val>
          <c:extLst>
            <c:ext xmlns:c16="http://schemas.microsoft.com/office/drawing/2014/chart" uri="{C3380CC4-5D6E-409C-BE32-E72D297353CC}">
              <c16:uniqueId val="{00000003-748D-4019-900F-789B4C1645C6}"/>
            </c:ext>
          </c:extLst>
        </c:ser>
        <c:dLbls>
          <c:dLblPos val="ctr"/>
          <c:showLegendKey val="0"/>
          <c:showVal val="1"/>
          <c:showCatName val="0"/>
          <c:showSerName val="0"/>
          <c:showPercent val="0"/>
          <c:showBubbleSize val="0"/>
        </c:dLbls>
        <c:gapWidth val="149"/>
        <c:overlap val="100"/>
        <c:axId val="1146328768"/>
        <c:axId val="1146329248"/>
      </c:barChart>
      <c:catAx>
        <c:axId val="1146328768"/>
        <c:scaling>
          <c:orientation val="minMax"/>
        </c:scaling>
        <c:delete val="1"/>
        <c:axPos val="l"/>
        <c:title>
          <c:tx>
            <c:rich>
              <a:bodyPr rot="0" vert="horz"/>
              <a:lstStyle/>
              <a:p>
                <a:pPr>
                  <a:defRPr sz="1600"/>
                </a:pPr>
                <a:r>
                  <a:rPr lang="en-US" sz="1600"/>
                  <a:t>Virginia</a:t>
                </a:r>
              </a:p>
            </c:rich>
          </c:tx>
          <c:layout>
            <c:manualLayout>
              <c:xMode val="edge"/>
              <c:yMode val="edge"/>
              <c:x val="0"/>
              <c:y val="0.45528601733002544"/>
            </c:manualLayout>
          </c:layout>
          <c:overlay val="0"/>
        </c:title>
        <c:numFmt formatCode="General" sourceLinked="1"/>
        <c:majorTickMark val="none"/>
        <c:minorTickMark val="none"/>
        <c:tickLblPos val="nextTo"/>
        <c:crossAx val="1146329248"/>
        <c:crosses val="autoZero"/>
        <c:auto val="1"/>
        <c:lblAlgn val="ctr"/>
        <c:lblOffset val="100"/>
        <c:noMultiLvlLbl val="0"/>
      </c:catAx>
      <c:valAx>
        <c:axId val="1146329248"/>
        <c:scaling>
          <c:orientation val="minMax"/>
          <c:min val="0"/>
        </c:scaling>
        <c:delete val="0"/>
        <c:axPos val="b"/>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146328768"/>
        <c:crosses val="autoZero"/>
        <c:crossBetween val="between"/>
      </c:valAx>
    </c:plotArea>
    <c:legend>
      <c:legendPos val="b"/>
      <c:layout>
        <c:manualLayout>
          <c:xMode val="edge"/>
          <c:yMode val="edge"/>
          <c:x val="0.40932365485564304"/>
          <c:y val="0.9391408310653121"/>
          <c:w val="0.25426935695538055"/>
          <c:h val="6.0859168934687929E-2"/>
        </c:manualLayout>
      </c:layout>
      <c:overlay val="0"/>
      <c:spPr>
        <a:noFill/>
        <a:ln>
          <a:noFill/>
        </a:ln>
        <a:effectLst/>
      </c:spPr>
      <c:txPr>
        <a:bodyPr rot="0" vert="horz"/>
        <a:lstStyle/>
        <a:p>
          <a:pPr>
            <a:defRPr/>
          </a:pPr>
          <a:endParaRPr lang="en-US"/>
        </a:p>
      </c:txPr>
    </c:legend>
    <c:plotVisOnly val="1"/>
    <c:dispBlanksAs val="gap"/>
    <c:showDLblsOverMax val="0"/>
    <c:extLst/>
  </c:chart>
  <c:txPr>
    <a:bodyPr/>
    <a:lstStyle/>
    <a:p>
      <a:pPr>
        <a:defRPr sz="1800">
          <a:solidFill>
            <a:srgbClr val="003C71"/>
          </a:solidFill>
          <a:latin typeface="Georgia" panose="02040502050405020303" pitchFamily="18"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96031561354294"/>
          <c:y val="2.5243832472748137E-2"/>
          <c:w val="0.80516730685427385"/>
          <c:h val="0.7612446217558575"/>
        </c:manualLayout>
      </c:layout>
      <c:barChart>
        <c:barDir val="bar"/>
        <c:grouping val="percentStacked"/>
        <c:varyColors val="0"/>
        <c:ser>
          <c:idx val="0"/>
          <c:order val="0"/>
          <c:tx>
            <c:strRef>
              <c:f>Sheet2!$D$1</c:f>
              <c:strCache>
                <c:ptCount val="1"/>
                <c:pt idx="0">
                  <c:v>Classrooms Not Using Approved Curriculum</c:v>
                </c:pt>
              </c:strCache>
            </c:strRef>
          </c:tx>
          <c:spPr>
            <a:solidFill>
              <a:srgbClr val="A6A6A6"/>
            </a:solidFill>
            <a:ln>
              <a:noFill/>
            </a:ln>
            <a:effectLst/>
          </c:spPr>
          <c:invertIfNegative val="0"/>
          <c:dLbls>
            <c:dLbl>
              <c:idx val="2"/>
              <c:layout>
                <c:manualLayout>
                  <c:x val="1.81481490821272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D9-4255-8866-1E7B6067860C}"/>
                </c:ext>
              </c:extLst>
            </c:dLbl>
            <c:spPr>
              <a:noFill/>
              <a:ln>
                <a:noFill/>
              </a:ln>
              <a:effectLst/>
            </c:spPr>
            <c:txPr>
              <a:bodyPr rot="0" vert="horz"/>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Center</c:v>
                </c:pt>
                <c:pt idx="1">
                  <c:v>Family Day Home</c:v>
                </c:pt>
                <c:pt idx="2">
                  <c:v>Public School</c:v>
                </c:pt>
              </c:strCache>
            </c:strRef>
          </c:cat>
          <c:val>
            <c:numRef>
              <c:f>Sheet2!$D$2:$D$4</c:f>
              <c:numCache>
                <c:formatCode>0%</c:formatCode>
                <c:ptCount val="3"/>
                <c:pt idx="0">
                  <c:v>0.23</c:v>
                </c:pt>
                <c:pt idx="1">
                  <c:v>0.46</c:v>
                </c:pt>
                <c:pt idx="2">
                  <c:v>0.01</c:v>
                </c:pt>
              </c:numCache>
            </c:numRef>
          </c:val>
          <c:extLst>
            <c:ext xmlns:c16="http://schemas.microsoft.com/office/drawing/2014/chart" uri="{C3380CC4-5D6E-409C-BE32-E72D297353CC}">
              <c16:uniqueId val="{00000000-D6D9-4255-8866-1E7B6067860C}"/>
            </c:ext>
          </c:extLst>
        </c:ser>
        <c:ser>
          <c:idx val="1"/>
          <c:order val="1"/>
          <c:tx>
            <c:strRef>
              <c:f>Sheet2!$E$1</c:f>
              <c:strCache>
                <c:ptCount val="1"/>
                <c:pt idx="0">
                  <c:v>Classrooms Using Approved Curriculum</c:v>
                </c:pt>
              </c:strCache>
            </c:strRef>
          </c:tx>
          <c:spPr>
            <a:solidFill>
              <a:srgbClr val="003C71"/>
            </a:solidFill>
            <a:ln>
              <a:noFill/>
            </a:ln>
            <a:effectLst/>
          </c:spPr>
          <c:invertIfNegative val="0"/>
          <c:dLbls>
            <c:spPr>
              <a:noFill/>
              <a:ln>
                <a:noFill/>
              </a:ln>
              <a:effectLst/>
            </c:spPr>
            <c:txPr>
              <a:bodyPr rot="0" vert="horz"/>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Center</c:v>
                </c:pt>
                <c:pt idx="1">
                  <c:v>Family Day Home</c:v>
                </c:pt>
                <c:pt idx="2">
                  <c:v>Public School</c:v>
                </c:pt>
              </c:strCache>
            </c:strRef>
          </c:cat>
          <c:val>
            <c:numRef>
              <c:f>Sheet2!$E$2:$E$4</c:f>
              <c:numCache>
                <c:formatCode>0%</c:formatCode>
                <c:ptCount val="3"/>
                <c:pt idx="0">
                  <c:v>0.77</c:v>
                </c:pt>
                <c:pt idx="1">
                  <c:v>0.54</c:v>
                </c:pt>
                <c:pt idx="2">
                  <c:v>0.99</c:v>
                </c:pt>
              </c:numCache>
            </c:numRef>
          </c:val>
          <c:extLst>
            <c:ext xmlns:c16="http://schemas.microsoft.com/office/drawing/2014/chart" uri="{C3380CC4-5D6E-409C-BE32-E72D297353CC}">
              <c16:uniqueId val="{00000001-D6D9-4255-8866-1E7B6067860C}"/>
            </c:ext>
          </c:extLst>
        </c:ser>
        <c:dLbls>
          <c:dLblPos val="ctr"/>
          <c:showLegendKey val="0"/>
          <c:showVal val="1"/>
          <c:showCatName val="0"/>
          <c:showSerName val="0"/>
          <c:showPercent val="0"/>
          <c:showBubbleSize val="0"/>
        </c:dLbls>
        <c:gapWidth val="100"/>
        <c:overlap val="100"/>
        <c:axId val="936334688"/>
        <c:axId val="936338048"/>
      </c:barChart>
      <c:catAx>
        <c:axId val="93633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936338048"/>
        <c:crosses val="autoZero"/>
        <c:auto val="1"/>
        <c:lblAlgn val="ctr"/>
        <c:lblOffset val="100"/>
        <c:noMultiLvlLbl val="0"/>
      </c:catAx>
      <c:valAx>
        <c:axId val="936338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936334688"/>
        <c:crosses val="autoZero"/>
        <c:crossBetween val="between"/>
      </c:valAx>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solidFill>
            <a:srgbClr val="003C71"/>
          </a:solidFill>
          <a:latin typeface="Georgia" panose="02040502050405020303"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1853674540684"/>
          <c:y val="2.5243832472748137E-2"/>
          <c:w val="0.86902837926509191"/>
          <c:h val="0.75396247799232985"/>
        </c:manualLayout>
      </c:layout>
      <c:barChart>
        <c:barDir val="bar"/>
        <c:grouping val="percentStacked"/>
        <c:varyColors val="0"/>
        <c:ser>
          <c:idx val="0"/>
          <c:order val="0"/>
          <c:tx>
            <c:strRef>
              <c:f>Sheet3!$D$1</c:f>
              <c:strCache>
                <c:ptCount val="1"/>
                <c:pt idx="0">
                  <c:v>Using Approved Curriculum</c:v>
                </c:pt>
              </c:strCache>
            </c:strRef>
          </c:tx>
          <c:spPr>
            <a:solidFill>
              <a:srgbClr val="003C71"/>
            </a:solidFill>
            <a:ln>
              <a:noFill/>
            </a:ln>
            <a:effectLst/>
          </c:spPr>
          <c:invertIfNegative val="0"/>
          <c:dLbls>
            <c:spPr>
              <a:noFill/>
              <a:ln>
                <a:noFill/>
              </a:ln>
              <a:effectLst/>
            </c:spPr>
            <c:txPr>
              <a:bodyPr rot="0" vert="horz"/>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Pre-k</c:v>
                </c:pt>
                <c:pt idx="1">
                  <c:v>Toddler</c:v>
                </c:pt>
                <c:pt idx="2">
                  <c:v>Infant</c:v>
                </c:pt>
              </c:strCache>
            </c:strRef>
          </c:cat>
          <c:val>
            <c:numRef>
              <c:f>Sheet3!$D$2:$D$4</c:f>
              <c:numCache>
                <c:formatCode>0%</c:formatCode>
                <c:ptCount val="3"/>
                <c:pt idx="0">
                  <c:v>0.85665694849368323</c:v>
                </c:pt>
                <c:pt idx="1">
                  <c:v>0.73596028544834002</c:v>
                </c:pt>
                <c:pt idx="2">
                  <c:v>0.73401534526854217</c:v>
                </c:pt>
              </c:numCache>
            </c:numRef>
          </c:val>
          <c:extLst>
            <c:ext xmlns:c16="http://schemas.microsoft.com/office/drawing/2014/chart" uri="{C3380CC4-5D6E-409C-BE32-E72D297353CC}">
              <c16:uniqueId val="{00000000-EB05-4AA3-BACE-845362534220}"/>
            </c:ext>
          </c:extLst>
        </c:ser>
        <c:ser>
          <c:idx val="1"/>
          <c:order val="1"/>
          <c:tx>
            <c:strRef>
              <c:f>Sheet3!$E$1</c:f>
              <c:strCache>
                <c:ptCount val="1"/>
                <c:pt idx="0">
                  <c:v>Not Using Approved Curriculum</c:v>
                </c:pt>
              </c:strCache>
            </c:strRef>
          </c:tx>
          <c:spPr>
            <a:solidFill>
              <a:srgbClr val="A6A6A6"/>
            </a:solidFill>
            <a:ln>
              <a:noFill/>
            </a:ln>
            <a:effectLst/>
          </c:spPr>
          <c:invertIfNegative val="0"/>
          <c:dLbls>
            <c:spPr>
              <a:noFill/>
              <a:ln>
                <a:noFill/>
              </a:ln>
              <a:effectLst/>
            </c:spPr>
            <c:txPr>
              <a:bodyPr rot="0" vert="horz"/>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Pre-k</c:v>
                </c:pt>
                <c:pt idx="1">
                  <c:v>Toddler</c:v>
                </c:pt>
                <c:pt idx="2">
                  <c:v>Infant</c:v>
                </c:pt>
              </c:strCache>
            </c:strRef>
          </c:cat>
          <c:val>
            <c:numRef>
              <c:f>Sheet3!$E$2:$E$4</c:f>
              <c:numCache>
                <c:formatCode>0%</c:formatCode>
                <c:ptCount val="3"/>
                <c:pt idx="0">
                  <c:v>0.14334305150631682</c:v>
                </c:pt>
                <c:pt idx="1">
                  <c:v>0.26403971455165992</c:v>
                </c:pt>
                <c:pt idx="2">
                  <c:v>0.26598465473145783</c:v>
                </c:pt>
              </c:numCache>
            </c:numRef>
          </c:val>
          <c:extLst>
            <c:ext xmlns:c16="http://schemas.microsoft.com/office/drawing/2014/chart" uri="{C3380CC4-5D6E-409C-BE32-E72D297353CC}">
              <c16:uniqueId val="{00000001-EB05-4AA3-BACE-845362534220}"/>
            </c:ext>
          </c:extLst>
        </c:ser>
        <c:dLbls>
          <c:dLblPos val="ctr"/>
          <c:showLegendKey val="0"/>
          <c:showVal val="1"/>
          <c:showCatName val="0"/>
          <c:showSerName val="0"/>
          <c:showPercent val="0"/>
          <c:showBubbleSize val="0"/>
        </c:dLbls>
        <c:gapWidth val="100"/>
        <c:overlap val="100"/>
        <c:axId val="936334688"/>
        <c:axId val="936338048"/>
      </c:barChart>
      <c:catAx>
        <c:axId val="93633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936338048"/>
        <c:crosses val="autoZero"/>
        <c:auto val="1"/>
        <c:lblAlgn val="ctr"/>
        <c:lblOffset val="100"/>
        <c:noMultiLvlLbl val="0"/>
      </c:catAx>
      <c:valAx>
        <c:axId val="936338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1800"/>
            </a:pPr>
            <a:endParaRPr lang="en-US"/>
          </a:p>
        </c:txPr>
        <c:crossAx val="936334688"/>
        <c:crosses val="autoZero"/>
        <c:crossBetween val="between"/>
      </c:valAx>
    </c:plotArea>
    <c:legend>
      <c:legendPos val="b"/>
      <c:overlay val="0"/>
      <c:spPr>
        <a:noFill/>
        <a:ln>
          <a:noFill/>
        </a:ln>
        <a:effectLst/>
      </c:spPr>
      <c:txPr>
        <a:bodyPr rot="0" vert="horz"/>
        <a:lstStyle/>
        <a:p>
          <a:pPr>
            <a:defRPr sz="1600">
              <a:solidFill>
                <a:srgbClr val="555555"/>
              </a:solidFill>
            </a:defRPr>
          </a:pPr>
          <a:endParaRPr lang="en-US"/>
        </a:p>
      </c:txPr>
    </c:legend>
    <c:plotVisOnly val="1"/>
    <c:dispBlanksAs val="gap"/>
    <c:showDLblsOverMax val="0"/>
    <c:extLst/>
  </c:chart>
  <c:txPr>
    <a:bodyPr/>
    <a:lstStyle/>
    <a:p>
      <a:pPr>
        <a:defRPr sz="2000">
          <a:solidFill>
            <a:srgbClr val="003C71"/>
          </a:solidFill>
          <a:latin typeface="Georgia" panose="02040502050405020303"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61650126270679E-2"/>
          <c:y val="2.8373172865666284E-2"/>
          <c:w val="0.89084375907884772"/>
          <c:h val="0.88680967306138503"/>
        </c:manualLayout>
      </c:layout>
      <c:barChart>
        <c:barDir val="col"/>
        <c:grouping val="clustered"/>
        <c:varyColors val="0"/>
        <c:ser>
          <c:idx val="0"/>
          <c:order val="0"/>
          <c:tx>
            <c:strRef>
              <c:f>'[Prelim_PY2_VQB5_Sores_2023-07-13 vis.xlsx]Sheet2'!$B$1</c:f>
              <c:strCache>
                <c:ptCount val="1"/>
                <c:pt idx="0">
                  <c:v># of Sites</c:v>
                </c:pt>
              </c:strCache>
            </c:strRef>
          </c:tx>
          <c:spPr>
            <a:solidFill>
              <a:srgbClr val="003C71"/>
            </a:solidFill>
            <a:ln>
              <a:noFill/>
            </a:ln>
            <a:effectLst/>
          </c:spPr>
          <c:invertIfNegative val="0"/>
          <c:dPt>
            <c:idx val="0"/>
            <c:invertIfNegative val="0"/>
            <c:bubble3D val="0"/>
            <c:extLst>
              <c:ext xmlns:c16="http://schemas.microsoft.com/office/drawing/2014/chart" uri="{C3380CC4-5D6E-409C-BE32-E72D297353CC}">
                <c16:uniqueId val="{00000001-30EB-46A9-BE14-553BC7BB504A}"/>
              </c:ext>
            </c:extLst>
          </c:dPt>
          <c:dLbls>
            <c:numFmt formatCode="#,##0" sourceLinked="0"/>
            <c:spPr>
              <a:noFill/>
              <a:ln>
                <a:noFill/>
              </a:ln>
              <a:effectLst/>
            </c:spPr>
            <c:txPr>
              <a:bodyPr rot="0" vert="horz"/>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'[Prelim_PY2_VQB5_Sores_2023-07-13 vis.xlsx]Sheet2'!$A$2:$A$4</c:f>
              <c:strCache>
                <c:ptCount val="3"/>
                <c:pt idx="0">
                  <c:v>Exceeds Expectations</c:v>
                </c:pt>
                <c:pt idx="1">
                  <c:v>Meets Expectations</c:v>
                </c:pt>
                <c:pt idx="2">
                  <c:v>Needs Support</c:v>
                </c:pt>
              </c:strCache>
            </c:strRef>
          </c:cat>
          <c:val>
            <c:numRef>
              <c:f>'[Prelim_PY2_VQB5_Sores_2023-07-13 vis.xlsx]Sheet2'!$B$2:$B$4</c:f>
              <c:numCache>
                <c:formatCode>General</c:formatCode>
                <c:ptCount val="3"/>
                <c:pt idx="0">
                  <c:v>172</c:v>
                </c:pt>
                <c:pt idx="1">
                  <c:v>1979</c:v>
                </c:pt>
                <c:pt idx="2">
                  <c:v>27</c:v>
                </c:pt>
              </c:numCache>
            </c:numRef>
          </c:val>
          <c:extLst>
            <c:ext xmlns:c16="http://schemas.microsoft.com/office/drawing/2014/chart" uri="{C3380CC4-5D6E-409C-BE32-E72D297353CC}">
              <c16:uniqueId val="{00000002-30EB-46A9-BE14-553BC7BB504A}"/>
            </c:ext>
          </c:extLst>
        </c:ser>
        <c:dLbls>
          <c:dLblPos val="outEnd"/>
          <c:showLegendKey val="0"/>
          <c:showVal val="1"/>
          <c:showCatName val="0"/>
          <c:showSerName val="0"/>
          <c:showPercent val="0"/>
          <c:showBubbleSize val="0"/>
        </c:dLbls>
        <c:gapWidth val="80"/>
        <c:overlap val="-27"/>
        <c:axId val="1146328768"/>
        <c:axId val="1146329248"/>
      </c:barChart>
      <c:catAx>
        <c:axId val="1146328768"/>
        <c:scaling>
          <c:orientation val="minMax"/>
        </c:scaling>
        <c:delete val="0"/>
        <c:axPos val="b"/>
        <c:numFmt formatCode="General" sourceLinked="1"/>
        <c:majorTickMark val="none"/>
        <c:minorTickMark val="none"/>
        <c:tickLblPos val="nextTo"/>
        <c:spPr>
          <a:noFill/>
          <a:ln w="9525" cap="flat" cmpd="sng" algn="ctr">
            <a:solidFill>
              <a:srgbClr val="D9D9D9"/>
            </a:solidFill>
            <a:round/>
          </a:ln>
          <a:effectLst/>
        </c:spPr>
        <c:txPr>
          <a:bodyPr rot="-60000000" vert="horz"/>
          <a:lstStyle/>
          <a:p>
            <a:pPr>
              <a:defRPr/>
            </a:pPr>
            <a:endParaRPr lang="en-US"/>
          </a:p>
        </c:txPr>
        <c:crossAx val="1146329248"/>
        <c:crosses val="autoZero"/>
        <c:auto val="1"/>
        <c:lblAlgn val="ctr"/>
        <c:lblOffset val="100"/>
        <c:noMultiLvlLbl val="0"/>
      </c:catAx>
      <c:valAx>
        <c:axId val="1146329248"/>
        <c:scaling>
          <c:orientation val="minMax"/>
          <c:max val="2100"/>
          <c:min val="0"/>
        </c:scaling>
        <c:delete val="0"/>
        <c:axPos val="l"/>
        <c:majorGridlines>
          <c:spPr>
            <a:ln w="9525" cap="flat" cmpd="sng" algn="ctr">
              <a:solidFill>
                <a:srgbClr val="D9D9D9"/>
              </a:solidFill>
              <a:round/>
            </a:ln>
            <a:effectLst/>
          </c:spPr>
        </c:majorGridlines>
        <c:title>
          <c:tx>
            <c:rich>
              <a:bodyPr rot="-5400000" vert="horz"/>
              <a:lstStyle/>
              <a:p>
                <a:pPr>
                  <a:defRPr/>
                </a:pPr>
                <a:r>
                  <a:rPr lang="en-US"/>
                  <a:t># of Sites</a:t>
                </a:r>
              </a:p>
            </c:rich>
          </c:tx>
          <c:layout>
            <c:manualLayout>
              <c:xMode val="edge"/>
              <c:yMode val="edge"/>
              <c:x val="1.9818804609671383E-3"/>
              <c:y val="0.40331980547109325"/>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146328768"/>
        <c:crosses val="autoZero"/>
        <c:crossBetween val="between"/>
      </c:valAx>
    </c:plotArea>
    <c:plotVisOnly val="1"/>
    <c:dispBlanksAs val="gap"/>
    <c:showDLblsOverMax val="0"/>
    <c:extLst/>
  </c:chart>
  <c:txPr>
    <a:bodyPr/>
    <a:lstStyle/>
    <a:p>
      <a:pPr>
        <a:defRPr sz="1600">
          <a:solidFill>
            <a:srgbClr val="003C71"/>
          </a:solidFill>
          <a:latin typeface="Georgia" panose="02040502050405020303"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39607939632546"/>
          <c:y val="2.5243832472748137E-2"/>
          <c:w val="0.86382004593175854"/>
          <c:h val="0.78742814819030216"/>
        </c:manualLayout>
      </c:layout>
      <c:barChart>
        <c:barDir val="bar"/>
        <c:grouping val="percentStacked"/>
        <c:varyColors val="0"/>
        <c:ser>
          <c:idx val="0"/>
          <c:order val="0"/>
          <c:tx>
            <c:strRef>
              <c:f>Sheet4!$B$2</c:f>
              <c:strCache>
                <c:ptCount val="1"/>
                <c:pt idx="0">
                  <c:v>Exceeds Expectations</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Sheet4!$A$3:$A$5</c:f>
              <c:strCache>
                <c:ptCount val="3"/>
                <c:pt idx="0">
                  <c:v>Public School</c:v>
                </c:pt>
                <c:pt idx="1">
                  <c:v>Family Day Home</c:v>
                </c:pt>
                <c:pt idx="2">
                  <c:v>Center</c:v>
                </c:pt>
              </c:strCache>
            </c:strRef>
          </c:cat>
          <c:val>
            <c:numRef>
              <c:f>Sheet4!$B$3:$B$5</c:f>
              <c:numCache>
                <c:formatCode>0%</c:formatCode>
                <c:ptCount val="3"/>
                <c:pt idx="0">
                  <c:v>0.12569832402234637</c:v>
                </c:pt>
                <c:pt idx="1">
                  <c:v>9.0909090909090912E-2</c:v>
                </c:pt>
                <c:pt idx="2">
                  <c:v>3.8262668045501554E-2</c:v>
                </c:pt>
              </c:numCache>
            </c:numRef>
          </c:val>
          <c:extLst>
            <c:ext xmlns:c16="http://schemas.microsoft.com/office/drawing/2014/chart" uri="{C3380CC4-5D6E-409C-BE32-E72D297353CC}">
              <c16:uniqueId val="{00000000-BA2E-4DC2-B030-B18664FB258B}"/>
            </c:ext>
          </c:extLst>
        </c:ser>
        <c:ser>
          <c:idx val="1"/>
          <c:order val="1"/>
          <c:tx>
            <c:strRef>
              <c:f>Sheet4!$C$2</c:f>
              <c:strCache>
                <c:ptCount val="1"/>
                <c:pt idx="0">
                  <c:v>Meets Expectations</c:v>
                </c:pt>
              </c:strCache>
            </c:strRef>
          </c:tx>
          <c:spPr>
            <a:solidFill>
              <a:srgbClr val="003C71"/>
            </a:solidFill>
            <a:ln>
              <a:solidFill>
                <a:srgbClr val="003C7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Sheet4!$A$3:$A$5</c:f>
              <c:strCache>
                <c:ptCount val="3"/>
                <c:pt idx="0">
                  <c:v>Public School</c:v>
                </c:pt>
                <c:pt idx="1">
                  <c:v>Family Day Home</c:v>
                </c:pt>
                <c:pt idx="2">
                  <c:v>Center</c:v>
                </c:pt>
              </c:strCache>
            </c:strRef>
          </c:cat>
          <c:val>
            <c:numRef>
              <c:f>Sheet4!$C$3:$C$5</c:f>
              <c:numCache>
                <c:formatCode>0%</c:formatCode>
                <c:ptCount val="3"/>
                <c:pt idx="0">
                  <c:v>0.87430167597765363</c:v>
                </c:pt>
                <c:pt idx="1">
                  <c:v>0.87878787878787878</c:v>
                </c:pt>
                <c:pt idx="2">
                  <c:v>0.94932781799379529</c:v>
                </c:pt>
              </c:numCache>
            </c:numRef>
          </c:val>
          <c:extLst>
            <c:ext xmlns:c16="http://schemas.microsoft.com/office/drawing/2014/chart" uri="{C3380CC4-5D6E-409C-BE32-E72D297353CC}">
              <c16:uniqueId val="{00000001-BA2E-4DC2-B030-B18664FB258B}"/>
            </c:ext>
          </c:extLst>
        </c:ser>
        <c:ser>
          <c:idx val="2"/>
          <c:order val="2"/>
          <c:tx>
            <c:strRef>
              <c:f>Sheet4!$D$2</c:f>
              <c:strCache>
                <c:ptCount val="1"/>
                <c:pt idx="0">
                  <c:v>Needs Support</c:v>
                </c:pt>
              </c:strCache>
            </c:strRef>
          </c:tx>
          <c:spPr>
            <a:solidFill>
              <a:srgbClr val="595959"/>
            </a:solidFill>
            <a:ln>
              <a:solidFill>
                <a:srgbClr val="595959"/>
              </a:solid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2E-4DC2-B030-B18664FB258B}"/>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2E-4DC2-B030-B18664FB258B}"/>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Sheet4!$A$3:$A$5</c:f>
              <c:strCache>
                <c:ptCount val="3"/>
                <c:pt idx="0">
                  <c:v>Public School</c:v>
                </c:pt>
                <c:pt idx="1">
                  <c:v>Family Day Home</c:v>
                </c:pt>
                <c:pt idx="2">
                  <c:v>Center</c:v>
                </c:pt>
              </c:strCache>
            </c:strRef>
          </c:cat>
          <c:val>
            <c:numRef>
              <c:f>Sheet4!$D$3:$D$5</c:f>
              <c:numCache>
                <c:formatCode>0%</c:formatCode>
                <c:ptCount val="3"/>
                <c:pt idx="0">
                  <c:v>0</c:v>
                </c:pt>
                <c:pt idx="1">
                  <c:v>3.0303030303030304E-2</c:v>
                </c:pt>
                <c:pt idx="2">
                  <c:v>1.2409513960703205E-2</c:v>
                </c:pt>
              </c:numCache>
            </c:numRef>
          </c:val>
          <c:extLst>
            <c:ext xmlns:c16="http://schemas.microsoft.com/office/drawing/2014/chart" uri="{C3380CC4-5D6E-409C-BE32-E72D297353CC}">
              <c16:uniqueId val="{00000002-BA2E-4DC2-B030-B18664FB258B}"/>
            </c:ext>
          </c:extLst>
        </c:ser>
        <c:dLbls>
          <c:dLblPos val="ctr"/>
          <c:showLegendKey val="0"/>
          <c:showVal val="1"/>
          <c:showCatName val="0"/>
          <c:showSerName val="0"/>
          <c:showPercent val="0"/>
          <c:showBubbleSize val="0"/>
        </c:dLbls>
        <c:gapWidth val="100"/>
        <c:overlap val="100"/>
        <c:axId val="936334688"/>
        <c:axId val="936338048"/>
      </c:barChart>
      <c:catAx>
        <c:axId val="93633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crossAx val="936338048"/>
        <c:crosses val="autoZero"/>
        <c:auto val="1"/>
        <c:lblAlgn val="ctr"/>
        <c:lblOffset val="100"/>
        <c:noMultiLvlLbl val="0"/>
      </c:catAx>
      <c:valAx>
        <c:axId val="936338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crossAx val="93633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3C71"/>
          </a:solidFill>
          <a:latin typeface="Georgia" panose="02040502050405020303"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608677447811"/>
          <c:y val="3.7681912627188008E-2"/>
          <c:w val="0.87929663589353391"/>
          <c:h val="0.76853808885951058"/>
        </c:manualLayout>
      </c:layout>
      <c:barChart>
        <c:barDir val="col"/>
        <c:grouping val="stacked"/>
        <c:varyColors val="0"/>
        <c:ser>
          <c:idx val="0"/>
          <c:order val="0"/>
          <c:tx>
            <c:strRef>
              <c:f>Sheet1!$A$2</c:f>
              <c:strCache>
                <c:ptCount val="1"/>
                <c:pt idx="0">
                  <c:v>Uses Approved Curriculum</c:v>
                </c:pt>
              </c:strCache>
            </c:strRef>
          </c:tx>
          <c:spPr>
            <a:solidFill>
              <a:srgbClr val="003C7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5B7-489A-9CD1-C1773AB39E4F}"/>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Exceeds Expectations</c:v>
                </c:pt>
                <c:pt idx="1">
                  <c:v>Meets Expectations</c:v>
                </c:pt>
                <c:pt idx="2">
                  <c:v>Needs Support</c:v>
                </c:pt>
              </c:strCache>
            </c:strRef>
          </c:cat>
          <c:val>
            <c:numRef>
              <c:f>Sheet1!$B$2:$D$2</c:f>
              <c:numCache>
                <c:formatCode>#,##0</c:formatCode>
                <c:ptCount val="3"/>
                <c:pt idx="0">
                  <c:v>172</c:v>
                </c:pt>
                <c:pt idx="1">
                  <c:v>1673</c:v>
                </c:pt>
                <c:pt idx="2">
                  <c:v>0</c:v>
                </c:pt>
              </c:numCache>
            </c:numRef>
          </c:val>
          <c:extLst>
            <c:ext xmlns:c16="http://schemas.microsoft.com/office/drawing/2014/chart" uri="{C3380CC4-5D6E-409C-BE32-E72D297353CC}">
              <c16:uniqueId val="{00000001-A5B7-489A-9CD1-C1773AB39E4F}"/>
            </c:ext>
          </c:extLst>
        </c:ser>
        <c:ser>
          <c:idx val="1"/>
          <c:order val="1"/>
          <c:tx>
            <c:strRef>
              <c:f>Sheet1!$A$3</c:f>
              <c:strCache>
                <c:ptCount val="1"/>
                <c:pt idx="0">
                  <c:v>Does Not Use Approved Curriculum</c:v>
                </c:pt>
              </c:strCache>
            </c:strRef>
          </c:tx>
          <c:spPr>
            <a:solidFill>
              <a:srgbClr val="555555"/>
            </a:solidFill>
            <a:ln>
              <a:noFill/>
            </a:ln>
            <a:effectLst/>
          </c:spPr>
          <c:invertIfNegative val="0"/>
          <c:dLbls>
            <c:dLbl>
              <c:idx val="0"/>
              <c:layout>
                <c:manualLayout>
                  <c:x val="-2.3339429086631177E-17"/>
                  <c:y val="-2.4345709068776627E-2"/>
                </c:manualLayout>
              </c:layout>
              <c:tx>
                <c:rich>
                  <a:bodyPr/>
                  <a:lstStyle/>
                  <a:p>
                    <a:fld id="{1176C164-DEBA-4AC2-A411-22407DD2C0B1}" type="VALUE">
                      <a:rPr lang="en-US">
                        <a:solidFill>
                          <a:srgbClr val="003C7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B7-489A-9CD1-C1773AB39E4F}"/>
                </c:ext>
              </c:extLst>
            </c:dLbl>
            <c:dLbl>
              <c:idx val="2"/>
              <c:layout>
                <c:manualLayout>
                  <c:x val="5.0121042223838312E-8"/>
                  <c:y val="-5.2343274497869664E-2"/>
                </c:manualLayout>
              </c:layout>
              <c:spPr>
                <a:noFill/>
                <a:ln>
                  <a:noFill/>
                </a:ln>
                <a:effectLst/>
              </c:spPr>
              <c:txPr>
                <a:bodyPr rot="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2.8682367918523227E-2"/>
                      <c:h val="5.8210590383444921E-2"/>
                    </c:manualLayout>
                  </c15:layout>
                </c:ext>
                <c:ext xmlns:c16="http://schemas.microsoft.com/office/drawing/2014/chart" uri="{C3380CC4-5D6E-409C-BE32-E72D297353CC}">
                  <c16:uniqueId val="{00000004-A5B7-489A-9CD1-C1773AB39E4F}"/>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Exceeds Expectations</c:v>
                </c:pt>
                <c:pt idx="1">
                  <c:v>Meets Expectations</c:v>
                </c:pt>
                <c:pt idx="2">
                  <c:v>Needs Support</c:v>
                </c:pt>
              </c:strCache>
            </c:strRef>
          </c:cat>
          <c:val>
            <c:numRef>
              <c:f>Sheet1!$B$3:$D$3</c:f>
              <c:numCache>
                <c:formatCode>#,##0</c:formatCode>
                <c:ptCount val="3"/>
                <c:pt idx="0">
                  <c:v>0</c:v>
                </c:pt>
                <c:pt idx="1">
                  <c:v>306</c:v>
                </c:pt>
                <c:pt idx="2">
                  <c:v>27</c:v>
                </c:pt>
              </c:numCache>
            </c:numRef>
          </c:val>
          <c:extLst>
            <c:ext xmlns:c16="http://schemas.microsoft.com/office/drawing/2014/chart" uri="{C3380CC4-5D6E-409C-BE32-E72D297353CC}">
              <c16:uniqueId val="{00000005-A5B7-489A-9CD1-C1773AB39E4F}"/>
            </c:ext>
          </c:extLst>
        </c:ser>
        <c:dLbls>
          <c:dLblPos val="ctr"/>
          <c:showLegendKey val="0"/>
          <c:showVal val="1"/>
          <c:showCatName val="0"/>
          <c:showSerName val="0"/>
          <c:showPercent val="0"/>
          <c:showBubbleSize val="0"/>
        </c:dLbls>
        <c:gapWidth val="80"/>
        <c:overlap val="100"/>
        <c:axId val="1301147440"/>
        <c:axId val="1301159504"/>
      </c:barChart>
      <c:catAx>
        <c:axId val="130114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crossAx val="1301159504"/>
        <c:crosses val="autoZero"/>
        <c:auto val="1"/>
        <c:lblAlgn val="ctr"/>
        <c:lblOffset val="100"/>
        <c:noMultiLvlLbl val="0"/>
      </c:catAx>
      <c:valAx>
        <c:axId val="1301159504"/>
        <c:scaling>
          <c:orientation val="minMax"/>
          <c:max val="20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r>
                  <a:rPr lang="en-US"/>
                  <a:t># of Sites</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crossAx val="130114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3C7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600">
          <a:solidFill>
            <a:srgbClr val="003C71"/>
          </a:solidFill>
          <a:latin typeface="Georgia" panose="02040502050405020303"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32505685707593E-2"/>
          <c:y val="9.6072371645918753E-2"/>
          <c:w val="0.90579769424300793"/>
          <c:h val="0.77196630578160175"/>
        </c:manualLayout>
      </c:layout>
      <c:barChart>
        <c:barDir val="col"/>
        <c:grouping val="stacked"/>
        <c:varyColors val="0"/>
        <c:ser>
          <c:idx val="0"/>
          <c:order val="0"/>
          <c:spPr>
            <a:solidFill>
              <a:srgbClr val="003C71"/>
            </a:solidFill>
          </c:spPr>
          <c:invertIfNegative val="0"/>
          <c:dLbls>
            <c:dLbl>
              <c:idx val="0"/>
              <c:layout>
                <c:manualLayout>
                  <c:x val="-6.2770669291338586E-4"/>
                  <c:y val="-4.1430062206079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EE-4AFD-9CDE-52B65F2E4EE8}"/>
                </c:ext>
              </c:extLst>
            </c:dLbl>
            <c:dLbl>
              <c:idx val="1"/>
              <c:layout>
                <c:manualLayout>
                  <c:x val="0"/>
                  <c:y val="-5.08597833917546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EE-4AFD-9CDE-52B65F2E4EE8}"/>
                </c:ext>
              </c:extLst>
            </c:dLbl>
            <c:dLbl>
              <c:idx val="2"/>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0CEE-4AFD-9CDE-52B65F2E4EE8}"/>
                </c:ext>
              </c:extLst>
            </c:dLbl>
            <c:dLbl>
              <c:idx val="3"/>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0CEE-4AFD-9CDE-52B65F2E4EE8}"/>
                </c:ext>
              </c:extLst>
            </c:dLbl>
            <c:dLbl>
              <c:idx val="4"/>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0CEE-4AFD-9CDE-52B65F2E4EE8}"/>
                </c:ext>
              </c:extLst>
            </c:dLbl>
            <c:dLbl>
              <c:idx val="5"/>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0CEE-4AFD-9CDE-52B65F2E4EE8}"/>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200-299</c:v>
                </c:pt>
                <c:pt idx="1">
                  <c:v>300-399</c:v>
                </c:pt>
                <c:pt idx="2">
                  <c:v>400-499</c:v>
                </c:pt>
                <c:pt idx="3">
                  <c:v>500-599</c:v>
                </c:pt>
                <c:pt idx="4">
                  <c:v>600-699</c:v>
                </c:pt>
                <c:pt idx="5">
                  <c:v>700-800</c:v>
                </c:pt>
              </c:strCache>
            </c:strRef>
          </c:cat>
          <c:val>
            <c:numRef>
              <c:f>Sheet1!$B$2:$B$7</c:f>
              <c:numCache>
                <c:formatCode>General</c:formatCode>
                <c:ptCount val="6"/>
                <c:pt idx="0">
                  <c:v>1</c:v>
                </c:pt>
                <c:pt idx="1">
                  <c:v>26</c:v>
                </c:pt>
                <c:pt idx="2">
                  <c:v>219</c:v>
                </c:pt>
                <c:pt idx="3">
                  <c:v>752</c:v>
                </c:pt>
                <c:pt idx="4" formatCode="#,##0">
                  <c:v>1008</c:v>
                </c:pt>
                <c:pt idx="5">
                  <c:v>172</c:v>
                </c:pt>
              </c:numCache>
            </c:numRef>
          </c:val>
          <c:extLst>
            <c:ext xmlns:c16="http://schemas.microsoft.com/office/drawing/2014/chart" uri="{C3380CC4-5D6E-409C-BE32-E72D297353CC}">
              <c16:uniqueId val="{00000006-0CEE-4AFD-9CDE-52B65F2E4EE8}"/>
            </c:ext>
          </c:extLst>
        </c:ser>
        <c:dLbls>
          <c:dLblPos val="inEnd"/>
          <c:showLegendKey val="0"/>
          <c:showVal val="1"/>
          <c:showCatName val="0"/>
          <c:showSerName val="0"/>
          <c:showPercent val="0"/>
          <c:showBubbleSize val="0"/>
        </c:dLbls>
        <c:gapWidth val="49"/>
        <c:overlap val="100"/>
        <c:axId val="1146328768"/>
        <c:axId val="1146329248"/>
      </c:barChart>
      <c:catAx>
        <c:axId val="1146328768"/>
        <c:scaling>
          <c:orientation val="minMax"/>
        </c:scaling>
        <c:delete val="0"/>
        <c:axPos val="b"/>
        <c:numFmt formatCode="General" sourceLinked="1"/>
        <c:majorTickMark val="none"/>
        <c:minorTickMark val="none"/>
        <c:tickLblPos val="nextTo"/>
        <c:spPr>
          <a:noFill/>
          <a:ln w="9525" cap="flat" cmpd="sng" algn="ctr">
            <a:solidFill>
              <a:srgbClr val="D9D9D9"/>
            </a:solidFill>
            <a:round/>
          </a:ln>
          <a:effectLst/>
        </c:spPr>
        <c:txPr>
          <a:bodyPr rot="-60000000" vert="horz"/>
          <a:lstStyle/>
          <a:p>
            <a:pPr>
              <a:defRPr/>
            </a:pPr>
            <a:endParaRPr lang="en-US"/>
          </a:p>
        </c:txPr>
        <c:crossAx val="1146329248"/>
        <c:crosses val="autoZero"/>
        <c:auto val="1"/>
        <c:lblAlgn val="ctr"/>
        <c:lblOffset val="100"/>
        <c:noMultiLvlLbl val="0"/>
      </c:catAx>
      <c:valAx>
        <c:axId val="1146329248"/>
        <c:scaling>
          <c:orientation val="minMax"/>
        </c:scaling>
        <c:delete val="0"/>
        <c:axPos val="l"/>
        <c:majorGridlines>
          <c:spPr>
            <a:ln w="9525" cap="flat" cmpd="sng" algn="ctr">
              <a:solidFill>
                <a:srgbClr val="D9D9D9"/>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146328768"/>
        <c:crosses val="autoZero"/>
        <c:crossBetween val="between"/>
      </c:valAx>
    </c:plotArea>
    <c:plotVisOnly val="1"/>
    <c:dispBlanksAs val="gap"/>
    <c:showDLblsOverMax val="0"/>
    <c:extLst/>
  </c:chart>
  <c:txPr>
    <a:bodyPr/>
    <a:lstStyle/>
    <a:p>
      <a:pPr>
        <a:defRPr sz="1800">
          <a:solidFill>
            <a:srgbClr val="002060"/>
          </a:solidFill>
          <a:latin typeface="Georgia" panose="02040502050405020303" pitchFamily="18"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CB-4E6F-8548-FF8AC3576F2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BCB-4E6F-8548-FF8AC3576F2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8BCB-4E6F-8548-FF8AC3576F2F}"/>
              </c:ext>
            </c:extLst>
          </c:dPt>
          <c:dLbls>
            <c:dLbl>
              <c:idx val="0"/>
              <c:layout>
                <c:manualLayout>
                  <c:x val="-0.14924862884469783"/>
                  <c:y val="0.1731293278357051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BCB-4E6F-8548-FF8AC3576F2F}"/>
                </c:ext>
              </c:extLst>
            </c:dLbl>
            <c:dLbl>
              <c:idx val="1"/>
              <c:layout>
                <c:manualLayout>
                  <c:x val="-0.13036467276229191"/>
                  <c:y val="-0.20522521452699471"/>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BCB-4E6F-8548-FF8AC3576F2F}"/>
                </c:ext>
              </c:extLst>
            </c:dLbl>
            <c:dLbl>
              <c:idx val="2"/>
              <c:layout>
                <c:manualLayout>
                  <c:x val="0.16687978094276776"/>
                  <c:y val="2.3779883540181717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BCB-4E6F-8548-FF8AC3576F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bestFit"/>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Sheet1!$B$9:$B$11</c:f>
              <c:strCache>
                <c:ptCount val="3"/>
                <c:pt idx="0">
                  <c:v>Public School</c:v>
                </c:pt>
                <c:pt idx="1">
                  <c:v>Family Day Home</c:v>
                </c:pt>
                <c:pt idx="2">
                  <c:v>Center</c:v>
                </c:pt>
              </c:strCache>
            </c:strRef>
          </c:cat>
          <c:val>
            <c:numRef>
              <c:f>Sheet1!$C$9:$C$11</c:f>
              <c:numCache>
                <c:formatCode>General</c:formatCode>
                <c:ptCount val="3"/>
                <c:pt idx="0">
                  <c:v>843</c:v>
                </c:pt>
                <c:pt idx="1">
                  <c:v>806</c:v>
                </c:pt>
                <c:pt idx="2" formatCode="#,##0">
                  <c:v>1534</c:v>
                </c:pt>
              </c:numCache>
            </c:numRef>
          </c:val>
          <c:extLst>
            <c:ext xmlns:c16="http://schemas.microsoft.com/office/drawing/2014/chart" uri="{C3380CC4-5D6E-409C-BE32-E72D297353CC}">
              <c16:uniqueId val="{00000006-8BCB-4E6F-8548-FF8AC3576F2F}"/>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32-4615-9E97-D9DE2F33C910}"/>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BF32-4615-9E97-D9DE2F33C9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32-4615-9E97-D9DE2F33C910}"/>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BF32-4615-9E97-D9DE2F33C910}"/>
              </c:ext>
            </c:extLst>
          </c:dPt>
          <c:dLbls>
            <c:dLbl>
              <c:idx val="1"/>
              <c:layout>
                <c:manualLayout>
                  <c:x val="-0.12164469806835264"/>
                  <c:y val="0.19128944470653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F32-4615-9E97-D9DE2F33C910}"/>
                </c:ext>
              </c:extLst>
            </c:dLbl>
            <c:dLbl>
              <c:idx val="2"/>
              <c:layout>
                <c:manualLayout>
                  <c:x val="-0.21479830111713716"/>
                  <c:y val="-4.55910096112725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F32-4615-9E97-D9DE2F33C910}"/>
                </c:ext>
              </c:extLst>
            </c:dLbl>
            <c:dLbl>
              <c:idx val="3"/>
              <c:layout>
                <c:manualLayout>
                  <c:x val="0.24433609141055951"/>
                  <c:y val="-5.857324755791266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F32-4615-9E97-D9DE2F33C9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Sheet1!$B$3:$B$6</c:f>
              <c:strCache>
                <c:ptCount val="4"/>
                <c:pt idx="0">
                  <c:v>Classroom Type</c:v>
                </c:pt>
                <c:pt idx="1">
                  <c:v>Infant (0-15 mo.) Classroom</c:v>
                </c:pt>
                <c:pt idx="2">
                  <c:v>Toddler (16-35 mo.) Classroom</c:v>
                </c:pt>
                <c:pt idx="3">
                  <c:v>Preschool Classroom</c:v>
                </c:pt>
              </c:strCache>
            </c:strRef>
          </c:cat>
          <c:val>
            <c:numRef>
              <c:f>Sheet1!$C$3:$C$6</c:f>
              <c:numCache>
                <c:formatCode>#,##0</c:formatCode>
                <c:ptCount val="4"/>
                <c:pt idx="1">
                  <c:v>1525</c:v>
                </c:pt>
                <c:pt idx="2">
                  <c:v>3260</c:v>
                </c:pt>
                <c:pt idx="3">
                  <c:v>5979</c:v>
                </c:pt>
              </c:numCache>
            </c:numRef>
          </c:val>
          <c:extLst>
            <c:ext xmlns:c16="http://schemas.microsoft.com/office/drawing/2014/chart" uri="{C3380CC4-5D6E-409C-BE32-E72D297353CC}">
              <c16:uniqueId val="{00000008-BF32-4615-9E97-D9DE2F33C91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Georgia" panose="02040502050405020303" pitchFamily="18" charset="0"/>
                <a:ea typeface="+mn-ea"/>
                <a:cs typeface="+mn-cs"/>
              </a:defRPr>
            </a:pPr>
            <a:r>
              <a:rPr lang="en-US" b="1"/>
              <a:t>Number of Local CLASS</a:t>
            </a:r>
            <a:r>
              <a:rPr lang="en-US" b="1" baseline="0"/>
              <a:t> </a:t>
            </a:r>
            <a:r>
              <a:rPr lang="en-US" b="1"/>
              <a:t>Observations</a:t>
            </a:r>
            <a:r>
              <a:rPr lang="en-US" b="1" baseline="0"/>
              <a:t> Completed Over Time</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Completed Observations</c:v>
                </c:pt>
              </c:strCache>
            </c:strRef>
          </c:tx>
          <c:spPr>
            <a:ln w="53975" cap="rnd">
              <a:solidFill>
                <a:srgbClr val="003C71"/>
              </a:solidFill>
              <a:round/>
            </a:ln>
            <a:effectLst/>
          </c:spPr>
          <c:marker>
            <c:symbol val="none"/>
          </c:marker>
          <c:dLbls>
            <c:dLbl>
              <c:idx val="1"/>
              <c:layout>
                <c:manualLayout>
                  <c:x val="-4.0128172614585338E-2"/>
                  <c:y val="-5.4289491855666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F9-426B-8C7B-E769C2335921}"/>
                </c:ext>
              </c:extLst>
            </c:dLbl>
            <c:dLbl>
              <c:idx val="2"/>
              <c:layout>
                <c:manualLayout>
                  <c:x val="-4.8052032356690227E-2"/>
                  <c:y val="-5.4289491855666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F9-426B-8C7B-E769C2335921}"/>
                </c:ext>
              </c:extLst>
            </c:dLbl>
            <c:dLbl>
              <c:idx val="3"/>
              <c:layout>
                <c:manualLayout>
                  <c:x val="-5.0885491622865098E-2"/>
                  <c:y val="-4.6131776016101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F9-426B-8C7B-E769C2335921}"/>
                </c:ext>
              </c:extLst>
            </c:dLbl>
            <c:dLbl>
              <c:idx val="4"/>
              <c:layout>
                <c:manualLayout>
                  <c:x val="-4.2720486411298518E-2"/>
                  <c:y val="-4.6131776016101321E-2"/>
                </c:manualLayout>
              </c:layout>
              <c:tx>
                <c:rich>
                  <a:bodyPr/>
                  <a:lstStyle/>
                  <a:p>
                    <a:fld id="{3AA3D0B1-6ABF-4331-8173-CA7C5C33749B}" type="VALUE">
                      <a:rPr lang="en-US" smtClean="0"/>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F9-426B-8C7B-E769C233592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2019-2020</c:v>
                </c:pt>
                <c:pt idx="1">
                  <c:v>2020-2021</c:v>
                </c:pt>
                <c:pt idx="2">
                  <c:v>2021-2022</c:v>
                </c:pt>
                <c:pt idx="3">
                  <c:v>2022-2023</c:v>
                </c:pt>
                <c:pt idx="4">
                  <c:v>2023-2024*</c:v>
                </c:pt>
              </c:strCache>
            </c:strRef>
          </c:cat>
          <c:val>
            <c:numRef>
              <c:f>Sheet1!$B$2:$B$6</c:f>
              <c:numCache>
                <c:formatCode>#,##0</c:formatCode>
                <c:ptCount val="5"/>
                <c:pt idx="0">
                  <c:v>991</c:v>
                </c:pt>
                <c:pt idx="1">
                  <c:v>3145</c:v>
                </c:pt>
                <c:pt idx="2">
                  <c:v>8424</c:v>
                </c:pt>
                <c:pt idx="3">
                  <c:v>15536</c:v>
                </c:pt>
                <c:pt idx="4">
                  <c:v>21438</c:v>
                </c:pt>
              </c:numCache>
            </c:numRef>
          </c:val>
          <c:smooth val="0"/>
          <c:extLst>
            <c:ext xmlns:c16="http://schemas.microsoft.com/office/drawing/2014/chart" uri="{C3380CC4-5D6E-409C-BE32-E72D297353CC}">
              <c16:uniqueId val="{00000004-C8F9-426B-8C7B-E769C2335921}"/>
            </c:ext>
          </c:extLst>
        </c:ser>
        <c:dLbls>
          <c:dLblPos val="t"/>
          <c:showLegendKey val="0"/>
          <c:showVal val="1"/>
          <c:showCatName val="0"/>
          <c:showSerName val="0"/>
          <c:showPercent val="0"/>
          <c:showBubbleSize val="0"/>
        </c:dLbls>
        <c:smooth val="0"/>
        <c:axId val="1464760608"/>
        <c:axId val="1464750624"/>
      </c:lineChart>
      <c:catAx>
        <c:axId val="146476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64750624"/>
        <c:crosses val="autoZero"/>
        <c:auto val="1"/>
        <c:lblAlgn val="ctr"/>
        <c:lblOffset val="100"/>
        <c:noMultiLvlLbl val="0"/>
      </c:catAx>
      <c:valAx>
        <c:axId val="1464750624"/>
        <c:scaling>
          <c:orientation val="minMax"/>
        </c:scaling>
        <c:delete val="0"/>
        <c:axPos val="l"/>
        <c:majorGridlines>
          <c:spPr>
            <a:ln w="9525" cap="flat" cmpd="sng" algn="ctr">
              <a:solidFill>
                <a:srgbClr val="FFFFFF">
                  <a:lumMod val="9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6476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eorgia" panose="02040502050405020303"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1A4480"/>
            </a:solidFill>
          </c:spPr>
          <c:dPt>
            <c:idx val="0"/>
            <c:bubble3D val="0"/>
            <c:spPr>
              <a:solidFill>
                <a:srgbClr val="595959"/>
              </a:solidFill>
            </c:spPr>
            <c:extLst>
              <c:ext xmlns:c16="http://schemas.microsoft.com/office/drawing/2014/chart" uri="{C3380CC4-5D6E-409C-BE32-E72D297353CC}">
                <c16:uniqueId val="{00000001-C1BE-4B80-8A3A-598400432EB0}"/>
              </c:ext>
            </c:extLst>
          </c:dPt>
          <c:dPt>
            <c:idx val="1"/>
            <c:bubble3D val="0"/>
            <c:extLst>
              <c:ext xmlns:c16="http://schemas.microsoft.com/office/drawing/2014/chart" uri="{C3380CC4-5D6E-409C-BE32-E72D297353CC}">
                <c16:uniqueId val="{00000002-C1BE-4B80-8A3A-598400432EB0}"/>
              </c:ext>
            </c:extLst>
          </c:dPt>
          <c:dPt>
            <c:idx val="2"/>
            <c:bubble3D val="0"/>
            <c:extLst>
              <c:ext xmlns:c16="http://schemas.microsoft.com/office/drawing/2014/chart" uri="{C3380CC4-5D6E-409C-BE32-E72D297353CC}">
                <c16:uniqueId val="{00000003-C1BE-4B80-8A3A-598400432EB0}"/>
              </c:ext>
            </c:extLst>
          </c:dPt>
          <c:dLbls>
            <c:dLbl>
              <c:idx val="0"/>
              <c:spPr/>
              <c:txPr>
                <a:bodyPr/>
                <a:lstStyle/>
                <a:p>
                  <a:pPr lvl="0">
                    <a:defRPr sz="2800" b="1">
                      <a:solidFill>
                        <a:schemeClr val="bg1"/>
                      </a:solidFill>
                      <a:latin typeface="Georgia" panose="02040502050405020303" pitchFamily="18" charset="0"/>
                    </a:defRPr>
                  </a:pPr>
                  <a:endParaRPr lang="en-US"/>
                </a:p>
              </c:txPr>
              <c:dLblPos val="ct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BE-4B80-8A3A-598400432EB0}"/>
                </c:ext>
              </c:extLst>
            </c:dLbl>
            <c:dLbl>
              <c:idx val="1"/>
              <c:spPr/>
              <c:txPr>
                <a:bodyPr/>
                <a:lstStyle/>
                <a:p>
                  <a:pPr lvl="0">
                    <a:defRPr sz="2800" b="1">
                      <a:solidFill>
                        <a:schemeClr val="bg1"/>
                      </a:solidFill>
                      <a:latin typeface="Georgia" panose="02040502050405020303" pitchFamily="18" charset="0"/>
                    </a:defRPr>
                  </a:pPr>
                  <a:endParaRPr lang="en-US"/>
                </a:p>
              </c:txPr>
              <c:dLblPos val="ct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1BE-4B80-8A3A-598400432EB0}"/>
                </c:ext>
              </c:extLst>
            </c:dLbl>
            <c:spPr>
              <a:noFill/>
              <a:ln>
                <a:noFill/>
              </a:ln>
              <a:effectLst/>
            </c:spPr>
            <c:txPr>
              <a:bodyPr wrap="square" lIns="38100" tIns="19050" rIns="38100" bIns="19050" anchor="ctr">
                <a:spAutoFit/>
              </a:bodyPr>
              <a:lstStyle/>
              <a:p>
                <a:pPr>
                  <a:defRPr sz="2800" b="1">
                    <a:solidFill>
                      <a:schemeClr val="bg1"/>
                    </a:solidFill>
                    <a:latin typeface="Georgia" panose="02040502050405020303" pitchFamily="18" charset="0"/>
                  </a:defRPr>
                </a:pPr>
                <a:endParaRPr lang="en-US"/>
              </a:p>
            </c:txPr>
            <c:dLblPos val="ct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Sheet1!$A$3:$A$4</c:f>
              <c:strCache>
                <c:ptCount val="2"/>
                <c:pt idx="0">
                  <c:v>Not Using Approved Curriculum</c:v>
                </c:pt>
                <c:pt idx="1">
                  <c:v>Using Approved Curriculum</c:v>
                </c:pt>
              </c:strCache>
            </c:strRef>
          </c:cat>
          <c:val>
            <c:numRef>
              <c:f>Sheet1!$B$3:$B$4</c:f>
              <c:numCache>
                <c:formatCode>#,##0</c:formatCode>
                <c:ptCount val="2"/>
                <c:pt idx="0">
                  <c:v>685</c:v>
                </c:pt>
                <c:pt idx="1">
                  <c:v>2538</c:v>
                </c:pt>
              </c:numCache>
            </c:numRef>
          </c:val>
          <c:extLst>
            <c:ext xmlns:c16="http://schemas.microsoft.com/office/drawing/2014/chart" uri="{C3380CC4-5D6E-409C-BE32-E72D297353CC}">
              <c16:uniqueId val="{00000004-C1BE-4B80-8A3A-598400432EB0}"/>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000">
                <a:solidFill>
                  <a:srgbClr val="555555"/>
                </a:solidFill>
                <a:latin typeface="Georgia" panose="02040502050405020303" pitchFamily="18" charset="0"/>
              </a:defRPr>
            </a:pPr>
            <a:endParaRPr lang="en-US"/>
          </a:p>
        </c:txPr>
      </c:legendEntry>
      <c:layout>
        <c:manualLayout>
          <c:xMode val="edge"/>
          <c:yMode val="edge"/>
          <c:x val="0.54941094987945727"/>
          <c:y val="0.14022762305747366"/>
          <c:w val="0.41180758212000401"/>
          <c:h val="0.26603664926101733"/>
        </c:manualLayout>
      </c:layout>
      <c:overlay val="0"/>
      <c:txPr>
        <a:bodyPr/>
        <a:lstStyle/>
        <a:p>
          <a:pPr>
            <a:defRPr sz="2000">
              <a:solidFill>
                <a:srgbClr val="555555"/>
              </a:solidFill>
              <a:latin typeface="Georgia" panose="02040502050405020303" pitchFamily="18" charset="0"/>
            </a:defRPr>
          </a:pPr>
          <a:endParaRPr lang="en-US"/>
        </a:p>
      </c:txPr>
    </c:legend>
    <c:plotVisOnly val="1"/>
    <c:dispBlanksAs val="zero"/>
    <c:showDLblsOverMax val="1"/>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BAABE-AF6C-4F30-9ECF-0CCB286ED1F4}"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56E077A3-8641-463F-A202-A61887E7B89D}">
      <dgm:prSet phldrT="[Text]" phldr="0"/>
      <dgm:spPr/>
      <dgm:t>
        <a:bodyPr/>
        <a:lstStyle/>
        <a:p>
          <a:pPr>
            <a:defRPr b="1"/>
          </a:pPr>
          <a:r>
            <a:rPr lang="en-US">
              <a:latin typeface="Georgia" panose="02040502050405020303" pitchFamily="18" charset="0"/>
            </a:rPr>
            <a:t>Spring 2023</a:t>
          </a:r>
        </a:p>
      </dgm:t>
    </dgm:pt>
    <dgm:pt modelId="{62D350CE-B11F-42B8-9957-AABAD98154E2}" type="parTrans" cxnId="{EC70282F-0CB2-48A2-9FBF-03EE9F081FCD}">
      <dgm:prSet/>
      <dgm:spPr/>
      <dgm:t>
        <a:bodyPr/>
        <a:lstStyle/>
        <a:p>
          <a:endParaRPr lang="en-US">
            <a:latin typeface="Georgia" panose="02040502050405020303" pitchFamily="18" charset="0"/>
          </a:endParaRPr>
        </a:p>
      </dgm:t>
    </dgm:pt>
    <dgm:pt modelId="{6E6FC013-3093-41A2-8AB1-909DFD1A1096}" type="sibTrans" cxnId="{EC70282F-0CB2-48A2-9FBF-03EE9F081FCD}">
      <dgm:prSet/>
      <dgm:spPr/>
      <dgm:t>
        <a:bodyPr/>
        <a:lstStyle/>
        <a:p>
          <a:endParaRPr lang="en-US">
            <a:latin typeface="Georgia" panose="02040502050405020303" pitchFamily="18" charset="0"/>
          </a:endParaRPr>
        </a:p>
      </dgm:t>
    </dgm:pt>
    <dgm:pt modelId="{DD46F11B-516E-4CF2-AD24-383BD6234E93}">
      <dgm:prSet phldrT="[Text]" phldr="0"/>
      <dgm:spPr/>
      <dgm:t>
        <a:bodyPr/>
        <a:lstStyle/>
        <a:p>
          <a:pPr rtl="0"/>
          <a:r>
            <a:rPr lang="en-US" b="0">
              <a:latin typeface="Georgia" panose="02040502050405020303" pitchFamily="18" charset="0"/>
            </a:rPr>
            <a:t>Draft Practice Year 2 Profile Prototypes shared and feedback gathered from the field. </a:t>
          </a:r>
        </a:p>
      </dgm:t>
    </dgm:pt>
    <dgm:pt modelId="{89A045FC-5326-4211-A029-C9F05DA6EC87}" type="parTrans" cxnId="{67A3471F-C755-41BD-B2D6-E8291CD52FEE}">
      <dgm:prSet/>
      <dgm:spPr/>
      <dgm:t>
        <a:bodyPr/>
        <a:lstStyle/>
        <a:p>
          <a:endParaRPr lang="en-US">
            <a:latin typeface="Georgia" panose="02040502050405020303" pitchFamily="18" charset="0"/>
          </a:endParaRPr>
        </a:p>
      </dgm:t>
    </dgm:pt>
    <dgm:pt modelId="{CDFEFD47-315C-45E4-A651-DB483E18C090}" type="sibTrans" cxnId="{67A3471F-C755-41BD-B2D6-E8291CD52FEE}">
      <dgm:prSet/>
      <dgm:spPr/>
      <dgm:t>
        <a:bodyPr/>
        <a:lstStyle/>
        <a:p>
          <a:endParaRPr lang="en-US">
            <a:latin typeface="Georgia" panose="02040502050405020303" pitchFamily="18" charset="0"/>
          </a:endParaRPr>
        </a:p>
      </dgm:t>
    </dgm:pt>
    <dgm:pt modelId="{98CBCCBE-B535-4742-8F8F-2274478CE558}">
      <dgm:prSet phldrT="[Text]" phldr="0"/>
      <dgm:spPr/>
      <dgm:t>
        <a:bodyPr/>
        <a:lstStyle/>
        <a:p>
          <a:pPr>
            <a:defRPr b="1"/>
          </a:pPr>
          <a:r>
            <a:rPr lang="en-US" b="1">
              <a:latin typeface="Georgia" panose="02040502050405020303" pitchFamily="18" charset="0"/>
            </a:rPr>
            <a:t>Summer 2023</a:t>
          </a:r>
        </a:p>
      </dgm:t>
    </dgm:pt>
    <dgm:pt modelId="{E228A4E7-40FD-4715-8118-41CE2F05A898}" type="parTrans" cxnId="{14FC0AB6-CF1A-43B8-B22E-BCD215636C6F}">
      <dgm:prSet/>
      <dgm:spPr/>
      <dgm:t>
        <a:bodyPr/>
        <a:lstStyle/>
        <a:p>
          <a:endParaRPr lang="en-US">
            <a:latin typeface="Georgia" panose="02040502050405020303" pitchFamily="18" charset="0"/>
          </a:endParaRPr>
        </a:p>
      </dgm:t>
    </dgm:pt>
    <dgm:pt modelId="{3D30A5DA-88DA-40F6-92B1-CD418C8D0D3D}" type="sibTrans" cxnId="{14FC0AB6-CF1A-43B8-B22E-BCD215636C6F}">
      <dgm:prSet/>
      <dgm:spPr/>
      <dgm:t>
        <a:bodyPr/>
        <a:lstStyle/>
        <a:p>
          <a:endParaRPr lang="en-US">
            <a:latin typeface="Georgia" panose="02040502050405020303" pitchFamily="18" charset="0"/>
          </a:endParaRPr>
        </a:p>
      </dgm:t>
    </dgm:pt>
    <dgm:pt modelId="{12E2CEF6-3CBF-43DA-9287-8F5E7D7CF7D4}">
      <dgm:prSet phldrT="[Text]" phldr="0"/>
      <dgm:spPr/>
      <dgm:t>
        <a:bodyPr/>
        <a:lstStyle/>
        <a:p>
          <a:pPr rtl="0"/>
          <a:r>
            <a:rPr lang="en-US" b="0">
              <a:latin typeface="Georgia" panose="02040502050405020303" pitchFamily="18" charset="0"/>
            </a:rPr>
            <a:t>Practice Year 2 profiles finalized based on measurements from 2022-2023 year.  </a:t>
          </a:r>
          <a:r>
            <a:rPr lang="en-US" b="0">
              <a:solidFill>
                <a:schemeClr val="tx1"/>
              </a:solidFill>
              <a:latin typeface="Georgia" panose="02040502050405020303" pitchFamily="18" charset="0"/>
              <a:cs typeface="Arial" panose="020B0604020202020204" pitchFamily="34" charset="0"/>
            </a:rPr>
            <a:t>Website vendor secured.</a:t>
          </a:r>
        </a:p>
      </dgm:t>
    </dgm:pt>
    <dgm:pt modelId="{1C6E49E8-D44A-46AB-A206-6D9F3F931343}" type="parTrans" cxnId="{89551642-8DEB-4335-8FFA-E63AEB94400D}">
      <dgm:prSet/>
      <dgm:spPr/>
      <dgm:t>
        <a:bodyPr/>
        <a:lstStyle/>
        <a:p>
          <a:endParaRPr lang="en-US">
            <a:latin typeface="Georgia" panose="02040502050405020303" pitchFamily="18" charset="0"/>
          </a:endParaRPr>
        </a:p>
      </dgm:t>
    </dgm:pt>
    <dgm:pt modelId="{F1498968-5CE2-4EC2-95F7-03D28F9A8592}" type="sibTrans" cxnId="{89551642-8DEB-4335-8FFA-E63AEB94400D}">
      <dgm:prSet/>
      <dgm:spPr/>
      <dgm:t>
        <a:bodyPr/>
        <a:lstStyle/>
        <a:p>
          <a:endParaRPr lang="en-US">
            <a:latin typeface="Georgia" panose="02040502050405020303" pitchFamily="18" charset="0"/>
          </a:endParaRPr>
        </a:p>
      </dgm:t>
    </dgm:pt>
    <dgm:pt modelId="{C91E65D4-DFF0-492E-BB1F-2B5466FDBED5}">
      <dgm:prSet phldrT="[Text]" phldr="0"/>
      <dgm:spPr/>
      <dgm:t>
        <a:bodyPr/>
        <a:lstStyle/>
        <a:p>
          <a:pPr>
            <a:defRPr b="1"/>
          </a:pPr>
          <a:r>
            <a:rPr lang="en-US">
              <a:solidFill>
                <a:schemeClr val="accent2"/>
              </a:solidFill>
              <a:latin typeface="Georgia" panose="02040502050405020303" pitchFamily="18" charset="0"/>
            </a:rPr>
            <a:t>Winter - Spring 2024</a:t>
          </a:r>
        </a:p>
      </dgm:t>
    </dgm:pt>
    <dgm:pt modelId="{BD96AD78-7317-4DD6-8711-58D8CE752284}" type="parTrans" cxnId="{C648355C-DD90-4F1E-B6D7-4B6052CAF98B}">
      <dgm:prSet/>
      <dgm:spPr/>
      <dgm:t>
        <a:bodyPr/>
        <a:lstStyle/>
        <a:p>
          <a:endParaRPr lang="en-US">
            <a:latin typeface="Georgia" panose="02040502050405020303" pitchFamily="18" charset="0"/>
          </a:endParaRPr>
        </a:p>
      </dgm:t>
    </dgm:pt>
    <dgm:pt modelId="{5776AE04-B4A4-4AAE-9991-32394535242F}" type="sibTrans" cxnId="{C648355C-DD90-4F1E-B6D7-4B6052CAF98B}">
      <dgm:prSet/>
      <dgm:spPr/>
      <dgm:t>
        <a:bodyPr/>
        <a:lstStyle/>
        <a:p>
          <a:endParaRPr lang="en-US">
            <a:latin typeface="Georgia" panose="02040502050405020303" pitchFamily="18" charset="0"/>
          </a:endParaRPr>
        </a:p>
      </dgm:t>
    </dgm:pt>
    <dgm:pt modelId="{4EC0F68C-3DCB-4087-ACB7-6FF0C26EFC6B}">
      <dgm:prSet phldrT="[Text]" phldr="0"/>
      <dgm:spPr>
        <a:ln>
          <a:solidFill>
            <a:schemeClr val="accent2"/>
          </a:solidFill>
        </a:ln>
      </dgm:spPr>
      <dgm:t>
        <a:bodyPr/>
        <a:lstStyle/>
        <a:p>
          <a:pPr rtl="0"/>
          <a:r>
            <a:rPr lang="en-US" b="1">
              <a:solidFill>
                <a:schemeClr val="accent2"/>
              </a:solidFill>
              <a:latin typeface="Georgia" panose="02040502050405020303" pitchFamily="18" charset="0"/>
            </a:rPr>
            <a:t>New VQB5 Website development underway!</a:t>
          </a:r>
          <a:r>
            <a:rPr lang="en-US" b="0">
              <a:solidFill>
                <a:schemeClr val="accent2"/>
              </a:solidFill>
              <a:latin typeface="Georgia" panose="02040502050405020303" pitchFamily="18" charset="0"/>
            </a:rPr>
            <a:t>; Mock-ups of Quality Profiles will be shared with families and the field for feedback; BOE to approve final profile.</a:t>
          </a:r>
        </a:p>
      </dgm:t>
    </dgm:pt>
    <dgm:pt modelId="{D38DA5A8-3351-428F-8E1D-5EB4DAD4C97C}" type="parTrans" cxnId="{601E29A3-2831-4209-8A13-4F23653BEC62}">
      <dgm:prSet/>
      <dgm:spPr/>
      <dgm:t>
        <a:bodyPr/>
        <a:lstStyle/>
        <a:p>
          <a:endParaRPr lang="en-US">
            <a:latin typeface="Georgia" panose="02040502050405020303" pitchFamily="18" charset="0"/>
          </a:endParaRPr>
        </a:p>
      </dgm:t>
    </dgm:pt>
    <dgm:pt modelId="{574B27F7-0E73-4273-95DF-6B4EBC1556B2}" type="sibTrans" cxnId="{601E29A3-2831-4209-8A13-4F23653BEC62}">
      <dgm:prSet/>
      <dgm:spPr/>
      <dgm:t>
        <a:bodyPr/>
        <a:lstStyle/>
        <a:p>
          <a:endParaRPr lang="en-US">
            <a:latin typeface="Georgia" panose="02040502050405020303" pitchFamily="18" charset="0"/>
          </a:endParaRPr>
        </a:p>
      </dgm:t>
    </dgm:pt>
    <dgm:pt modelId="{CF306E2A-B582-4CBD-9369-E2A0EC62CCDF}">
      <dgm:prSet phldr="0"/>
      <dgm:spPr/>
      <dgm:t>
        <a:bodyPr/>
        <a:lstStyle/>
        <a:p>
          <a:pPr>
            <a:defRPr b="1"/>
          </a:pPr>
          <a:r>
            <a:rPr lang="en-US" b="1">
              <a:latin typeface="Georgia" panose="02040502050405020303" pitchFamily="18" charset="0"/>
            </a:rPr>
            <a:t>Summer</a:t>
          </a:r>
          <a:r>
            <a:rPr lang="en-US" b="0">
              <a:latin typeface="Georgia" panose="02040502050405020303" pitchFamily="18" charset="0"/>
            </a:rPr>
            <a:t> </a:t>
          </a:r>
          <a:r>
            <a:rPr lang="en-US" b="1">
              <a:latin typeface="Georgia" panose="02040502050405020303" pitchFamily="18" charset="0"/>
            </a:rPr>
            <a:t>2024</a:t>
          </a:r>
        </a:p>
      </dgm:t>
    </dgm:pt>
    <dgm:pt modelId="{96808BC7-FD27-48A4-B36E-F03117E20460}" type="parTrans" cxnId="{C4210E65-FDCB-41BC-A889-85AD51FC9F31}">
      <dgm:prSet/>
      <dgm:spPr/>
      <dgm:t>
        <a:bodyPr/>
        <a:lstStyle/>
        <a:p>
          <a:endParaRPr lang="en-US">
            <a:latin typeface="Georgia" panose="02040502050405020303" pitchFamily="18" charset="0"/>
          </a:endParaRPr>
        </a:p>
      </dgm:t>
    </dgm:pt>
    <dgm:pt modelId="{A785E6EA-384F-40DC-BC92-A8011DEB9FE8}" type="sibTrans" cxnId="{C4210E65-FDCB-41BC-A889-85AD51FC9F31}">
      <dgm:prSet/>
      <dgm:spPr/>
      <dgm:t>
        <a:bodyPr/>
        <a:lstStyle/>
        <a:p>
          <a:endParaRPr lang="en-US">
            <a:latin typeface="Georgia" panose="02040502050405020303" pitchFamily="18" charset="0"/>
          </a:endParaRPr>
        </a:p>
      </dgm:t>
    </dgm:pt>
    <dgm:pt modelId="{86A9006A-21A3-4A0C-9EE8-1B241956C666}">
      <dgm:prSet phldr="0"/>
      <dgm:spPr/>
      <dgm:t>
        <a:bodyPr/>
        <a:lstStyle/>
        <a:p>
          <a:pPr>
            <a:defRPr b="1"/>
          </a:pPr>
          <a:r>
            <a:rPr lang="en-US" b="1">
              <a:latin typeface="Georgia" panose="02040502050405020303" pitchFamily="18" charset="0"/>
            </a:rPr>
            <a:t>Fall</a:t>
          </a:r>
          <a:r>
            <a:rPr lang="en-US" b="0">
              <a:latin typeface="Georgia" panose="02040502050405020303" pitchFamily="18" charset="0"/>
            </a:rPr>
            <a:t> </a:t>
          </a:r>
          <a:r>
            <a:rPr lang="en-US" b="1">
              <a:latin typeface="Georgia" panose="02040502050405020303" pitchFamily="18" charset="0"/>
            </a:rPr>
            <a:t>2024</a:t>
          </a:r>
        </a:p>
      </dgm:t>
    </dgm:pt>
    <dgm:pt modelId="{9D7496AC-6580-45B7-BE00-C1EF0155EE0A}" type="parTrans" cxnId="{7043DA2B-F087-4080-8E27-CA8131DEC6D4}">
      <dgm:prSet/>
      <dgm:spPr/>
      <dgm:t>
        <a:bodyPr/>
        <a:lstStyle/>
        <a:p>
          <a:endParaRPr lang="en-US">
            <a:latin typeface="Georgia" panose="02040502050405020303" pitchFamily="18" charset="0"/>
          </a:endParaRPr>
        </a:p>
      </dgm:t>
    </dgm:pt>
    <dgm:pt modelId="{991717A0-494B-433F-B971-57CFC3124D54}" type="sibTrans" cxnId="{7043DA2B-F087-4080-8E27-CA8131DEC6D4}">
      <dgm:prSet/>
      <dgm:spPr/>
      <dgm:t>
        <a:bodyPr/>
        <a:lstStyle/>
        <a:p>
          <a:endParaRPr lang="en-US">
            <a:latin typeface="Georgia" panose="02040502050405020303" pitchFamily="18" charset="0"/>
          </a:endParaRPr>
        </a:p>
      </dgm:t>
    </dgm:pt>
    <dgm:pt modelId="{C39FBA9B-C182-4B10-A28A-33ACCFA06AD7}">
      <dgm:prSet phldr="0"/>
      <dgm:spPr/>
      <dgm:t>
        <a:bodyPr/>
        <a:lstStyle/>
        <a:p>
          <a:r>
            <a:rPr lang="en-US" b="0">
              <a:latin typeface="Georgia" panose="02040502050405020303" pitchFamily="18" charset="0"/>
            </a:rPr>
            <a:t>Quality Profiles posted publicly on new VQB5 website.</a:t>
          </a:r>
        </a:p>
      </dgm:t>
    </dgm:pt>
    <dgm:pt modelId="{4112529F-8B68-44CB-ADFD-B5453C06F24A}" type="parTrans" cxnId="{EC325699-CBE2-4B0F-8B70-76C4AB0CA54A}">
      <dgm:prSet/>
      <dgm:spPr/>
      <dgm:t>
        <a:bodyPr/>
        <a:lstStyle/>
        <a:p>
          <a:endParaRPr lang="en-US">
            <a:latin typeface="Georgia" panose="02040502050405020303" pitchFamily="18" charset="0"/>
          </a:endParaRPr>
        </a:p>
      </dgm:t>
    </dgm:pt>
    <dgm:pt modelId="{63A8E93A-DF95-474E-BBCB-1E771B9DE507}" type="sibTrans" cxnId="{EC325699-CBE2-4B0F-8B70-76C4AB0CA54A}">
      <dgm:prSet/>
      <dgm:spPr/>
      <dgm:t>
        <a:bodyPr/>
        <a:lstStyle/>
        <a:p>
          <a:endParaRPr lang="en-US">
            <a:latin typeface="Georgia" panose="02040502050405020303" pitchFamily="18" charset="0"/>
          </a:endParaRPr>
        </a:p>
      </dgm:t>
    </dgm:pt>
    <dgm:pt modelId="{6010FB77-C3F7-4924-817E-DAEC9B240385}">
      <dgm:prSet phldr="0"/>
      <dgm:spPr/>
      <dgm:t>
        <a:bodyPr/>
        <a:lstStyle/>
        <a:p>
          <a:r>
            <a:rPr lang="en-US" b="0">
              <a:latin typeface="Georgia" panose="02040502050405020303" pitchFamily="18" charset="0"/>
            </a:rPr>
            <a:t>Profiles finalized based on measurements from 2023-2024 program year.</a:t>
          </a:r>
        </a:p>
      </dgm:t>
    </dgm:pt>
    <dgm:pt modelId="{7DA7A43C-AEEA-4CA4-B351-3F3EA5DCDF65}" type="parTrans" cxnId="{AD156166-B95F-46DC-8485-E8C7D23E0601}">
      <dgm:prSet/>
      <dgm:spPr/>
      <dgm:t>
        <a:bodyPr/>
        <a:lstStyle/>
        <a:p>
          <a:endParaRPr lang="en-US">
            <a:latin typeface="Georgia" panose="02040502050405020303" pitchFamily="18" charset="0"/>
          </a:endParaRPr>
        </a:p>
      </dgm:t>
    </dgm:pt>
    <dgm:pt modelId="{2B2461A2-0025-4E84-A52A-DB1E9B8834E2}" type="sibTrans" cxnId="{AD156166-B95F-46DC-8485-E8C7D23E0601}">
      <dgm:prSet/>
      <dgm:spPr/>
      <dgm:t>
        <a:bodyPr/>
        <a:lstStyle/>
        <a:p>
          <a:endParaRPr lang="en-US">
            <a:latin typeface="Georgia" panose="02040502050405020303" pitchFamily="18" charset="0"/>
          </a:endParaRPr>
        </a:p>
      </dgm:t>
    </dgm:pt>
    <dgm:pt modelId="{2CED6F32-3F6B-4100-910C-F12603A87FB8}">
      <dgm:prSet phldr="0"/>
      <dgm:spPr/>
      <dgm:t>
        <a:bodyPr/>
        <a:lstStyle/>
        <a:p>
          <a:pPr>
            <a:defRPr b="1"/>
          </a:pPr>
          <a:r>
            <a:rPr lang="en-US">
              <a:latin typeface="Georgia" panose="02040502050405020303" pitchFamily="18" charset="0"/>
            </a:rPr>
            <a:t>Fall 2023  </a:t>
          </a:r>
        </a:p>
      </dgm:t>
    </dgm:pt>
    <dgm:pt modelId="{DF610447-79D3-4386-BA01-03EC2478B2DF}" type="parTrans" cxnId="{22AD8686-5112-407F-9E7E-411CDC297B41}">
      <dgm:prSet/>
      <dgm:spPr/>
      <dgm:t>
        <a:bodyPr/>
        <a:lstStyle/>
        <a:p>
          <a:endParaRPr lang="en-US">
            <a:latin typeface="Georgia" panose="02040502050405020303" pitchFamily="18" charset="0"/>
          </a:endParaRPr>
        </a:p>
      </dgm:t>
    </dgm:pt>
    <dgm:pt modelId="{A6E3AABB-0136-484B-A93B-AA823D714FAA}" type="sibTrans" cxnId="{22AD8686-5112-407F-9E7E-411CDC297B41}">
      <dgm:prSet/>
      <dgm:spPr/>
      <dgm:t>
        <a:bodyPr/>
        <a:lstStyle/>
        <a:p>
          <a:endParaRPr lang="en-US">
            <a:latin typeface="Georgia" panose="02040502050405020303" pitchFamily="18" charset="0"/>
          </a:endParaRPr>
        </a:p>
      </dgm:t>
    </dgm:pt>
    <dgm:pt modelId="{6AE058DD-53C9-4904-9DA0-02B03B0AE3ED}">
      <dgm:prSet phldr="0"/>
      <dgm:spPr/>
      <dgm:t>
        <a:bodyPr/>
        <a:lstStyle/>
        <a:p>
          <a:pPr rtl="0"/>
          <a:r>
            <a:rPr lang="en-US" b="0">
              <a:latin typeface="Georgia" panose="02040502050405020303" pitchFamily="18" charset="0"/>
            </a:rPr>
            <a:t>PY2 profiles shared privately with sites. Sites had the opportunity to provide feedback.</a:t>
          </a:r>
        </a:p>
      </dgm:t>
    </dgm:pt>
    <dgm:pt modelId="{CD672EB6-9938-4BDC-978A-1EFD3799A809}" type="parTrans" cxnId="{8CDF184D-4690-47E5-BD65-950B847BB972}">
      <dgm:prSet/>
      <dgm:spPr/>
      <dgm:t>
        <a:bodyPr/>
        <a:lstStyle/>
        <a:p>
          <a:endParaRPr lang="en-US">
            <a:latin typeface="Georgia" panose="02040502050405020303" pitchFamily="18" charset="0"/>
          </a:endParaRPr>
        </a:p>
      </dgm:t>
    </dgm:pt>
    <dgm:pt modelId="{6FB70F1A-EB58-4430-9CB1-BC954380FB61}" type="sibTrans" cxnId="{8CDF184D-4690-47E5-BD65-950B847BB972}">
      <dgm:prSet/>
      <dgm:spPr/>
      <dgm:t>
        <a:bodyPr/>
        <a:lstStyle/>
        <a:p>
          <a:endParaRPr lang="en-US">
            <a:latin typeface="Georgia" panose="02040502050405020303" pitchFamily="18" charset="0"/>
          </a:endParaRPr>
        </a:p>
      </dgm:t>
    </dgm:pt>
    <dgm:pt modelId="{F573B71A-6061-4B85-8BA4-CE4C90C2CB1F}">
      <dgm:prSet phldr="0"/>
      <dgm:spPr/>
      <dgm:t>
        <a:bodyPr/>
        <a:lstStyle/>
        <a:p>
          <a:r>
            <a:rPr lang="en-US" b="0">
              <a:latin typeface="Georgia" panose="02040502050405020303" pitchFamily="18" charset="0"/>
            </a:rPr>
            <a:t>VDOE will inform families about VQB5 Quality Profiles.</a:t>
          </a:r>
        </a:p>
      </dgm:t>
    </dgm:pt>
    <dgm:pt modelId="{5CAC738A-0777-4201-A296-11D93375FEAC}" type="parTrans" cxnId="{412E2F53-44A0-4510-8B38-34AD16265B69}">
      <dgm:prSet/>
      <dgm:spPr/>
      <dgm:t>
        <a:bodyPr/>
        <a:lstStyle/>
        <a:p>
          <a:endParaRPr lang="en-US">
            <a:latin typeface="Georgia" panose="02040502050405020303" pitchFamily="18" charset="0"/>
          </a:endParaRPr>
        </a:p>
      </dgm:t>
    </dgm:pt>
    <dgm:pt modelId="{88EB285C-9A0D-4BC0-86F9-6657921598B5}" type="sibTrans" cxnId="{412E2F53-44A0-4510-8B38-34AD16265B69}">
      <dgm:prSet/>
      <dgm:spPr/>
      <dgm:t>
        <a:bodyPr/>
        <a:lstStyle/>
        <a:p>
          <a:endParaRPr lang="en-US">
            <a:latin typeface="Georgia" panose="02040502050405020303" pitchFamily="18" charset="0"/>
          </a:endParaRPr>
        </a:p>
      </dgm:t>
    </dgm:pt>
    <dgm:pt modelId="{9DF93376-A231-4C7F-93C5-4995076B186B}" type="pres">
      <dgm:prSet presAssocID="{ACEBAABE-AF6C-4F30-9ECF-0CCB286ED1F4}" presName="root" presStyleCnt="0">
        <dgm:presLayoutVars>
          <dgm:chMax/>
          <dgm:chPref/>
          <dgm:animLvl val="lvl"/>
        </dgm:presLayoutVars>
      </dgm:prSet>
      <dgm:spPr/>
    </dgm:pt>
    <dgm:pt modelId="{B6F4126C-1719-4BD9-8572-D1520BBA4163}" type="pres">
      <dgm:prSet presAssocID="{ACEBAABE-AF6C-4F30-9ECF-0CCB286ED1F4}"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D594CFE8-C948-408D-9735-0DD114C35BD3}" type="pres">
      <dgm:prSet presAssocID="{ACEBAABE-AF6C-4F30-9ECF-0CCB286ED1F4}" presName="nodes" presStyleCnt="0">
        <dgm:presLayoutVars>
          <dgm:chMax/>
          <dgm:chPref/>
          <dgm:animLvl val="lvl"/>
        </dgm:presLayoutVars>
      </dgm:prSet>
      <dgm:spPr/>
    </dgm:pt>
    <dgm:pt modelId="{27836769-1CE3-4A6C-ACC2-20A739793DDB}" type="pres">
      <dgm:prSet presAssocID="{56E077A3-8641-463F-A202-A61887E7B89D}" presName="composite" presStyleCnt="0"/>
      <dgm:spPr/>
    </dgm:pt>
    <dgm:pt modelId="{B33A0B55-7604-4334-BB85-C74A482FAEBF}" type="pres">
      <dgm:prSet presAssocID="{56E077A3-8641-463F-A202-A61887E7B89D}" presName="L1TextContainer" presStyleLbl="revTx" presStyleIdx="0" presStyleCnt="6">
        <dgm:presLayoutVars>
          <dgm:chMax val="1"/>
          <dgm:chPref val="1"/>
          <dgm:bulletEnabled val="1"/>
        </dgm:presLayoutVars>
      </dgm:prSet>
      <dgm:spPr/>
    </dgm:pt>
    <dgm:pt modelId="{9A2A9221-5B4C-417A-9B77-D1A50537BE8F}" type="pres">
      <dgm:prSet presAssocID="{56E077A3-8641-463F-A202-A61887E7B89D}" presName="L2TextContainerWrapper" presStyleCnt="0">
        <dgm:presLayoutVars>
          <dgm:chMax val="0"/>
          <dgm:chPref val="0"/>
          <dgm:bulletEnabled val="1"/>
        </dgm:presLayoutVars>
      </dgm:prSet>
      <dgm:spPr/>
    </dgm:pt>
    <dgm:pt modelId="{0DC4CF84-660B-480D-BE7B-1B57DDFB0C40}" type="pres">
      <dgm:prSet presAssocID="{56E077A3-8641-463F-A202-A61887E7B89D}" presName="L2TextContainer" presStyleLbl="bgAcc1" presStyleIdx="0" presStyleCnt="6"/>
      <dgm:spPr/>
    </dgm:pt>
    <dgm:pt modelId="{ABB5C5A5-3C58-4201-824C-C3B5D3CAEDB4}" type="pres">
      <dgm:prSet presAssocID="{56E077A3-8641-463F-A202-A61887E7B89D}" presName="FlexibleEmptyPlaceHolder" presStyleCnt="0"/>
      <dgm:spPr/>
    </dgm:pt>
    <dgm:pt modelId="{A1F71696-845B-4AC6-A5FB-DA3AEF240355}" type="pres">
      <dgm:prSet presAssocID="{56E077A3-8641-463F-A202-A61887E7B89D}" presName="ConnectLine" presStyleLbl="sibTrans1D1" presStyleIdx="0" presStyleCnt="6"/>
      <dgm:spPr>
        <a:noFill/>
        <a:ln w="9525" cap="flat" cmpd="sng" algn="ctr">
          <a:solidFill>
            <a:schemeClr val="accent1">
              <a:hueOff val="0"/>
              <a:satOff val="0"/>
              <a:lumOff val="0"/>
              <a:alphaOff val="0"/>
            </a:schemeClr>
          </a:solidFill>
          <a:prstDash val="dash"/>
        </a:ln>
        <a:effectLst/>
      </dgm:spPr>
    </dgm:pt>
    <dgm:pt modelId="{E1AB094C-9724-43D7-A623-7883B07383D6}" type="pres">
      <dgm:prSet presAssocID="{56E077A3-8641-463F-A202-A61887E7B89D}" presName="ConnectorPoint" presStyleLbl="alignNode1" presStyleIdx="0" presStyleCnt="6"/>
      <dgm:spPr/>
    </dgm:pt>
    <dgm:pt modelId="{04DB9849-6757-4673-B140-257808F03D5C}" type="pres">
      <dgm:prSet presAssocID="{56E077A3-8641-463F-A202-A61887E7B89D}" presName="EmptyPlaceHolder" presStyleCnt="0"/>
      <dgm:spPr/>
    </dgm:pt>
    <dgm:pt modelId="{E6B82B19-4365-4356-A898-BD759FC509B8}" type="pres">
      <dgm:prSet presAssocID="{6E6FC013-3093-41A2-8AB1-909DFD1A1096}" presName="spaceBetweenRectangles" presStyleCnt="0"/>
      <dgm:spPr/>
    </dgm:pt>
    <dgm:pt modelId="{194E5278-3C82-45A9-8482-F6E8BC067EB9}" type="pres">
      <dgm:prSet presAssocID="{98CBCCBE-B535-4742-8F8F-2274478CE558}" presName="composite" presStyleCnt="0"/>
      <dgm:spPr/>
    </dgm:pt>
    <dgm:pt modelId="{E96D6D49-4B76-40EA-80E4-27DF088A313F}" type="pres">
      <dgm:prSet presAssocID="{98CBCCBE-B535-4742-8F8F-2274478CE558}" presName="L1TextContainer" presStyleLbl="revTx" presStyleIdx="1" presStyleCnt="6">
        <dgm:presLayoutVars>
          <dgm:chMax val="1"/>
          <dgm:chPref val="1"/>
          <dgm:bulletEnabled val="1"/>
        </dgm:presLayoutVars>
      </dgm:prSet>
      <dgm:spPr/>
    </dgm:pt>
    <dgm:pt modelId="{6482F8AF-7288-47B9-8B99-78FAF31C83E6}" type="pres">
      <dgm:prSet presAssocID="{98CBCCBE-B535-4742-8F8F-2274478CE558}" presName="L2TextContainerWrapper" presStyleCnt="0">
        <dgm:presLayoutVars>
          <dgm:chMax val="0"/>
          <dgm:chPref val="0"/>
          <dgm:bulletEnabled val="1"/>
        </dgm:presLayoutVars>
      </dgm:prSet>
      <dgm:spPr/>
    </dgm:pt>
    <dgm:pt modelId="{F96BCDF2-A54C-4C0E-97DA-54D9F2ED4B87}" type="pres">
      <dgm:prSet presAssocID="{98CBCCBE-B535-4742-8F8F-2274478CE558}" presName="L2TextContainer" presStyleLbl="bgAcc1" presStyleIdx="1" presStyleCnt="6"/>
      <dgm:spPr/>
    </dgm:pt>
    <dgm:pt modelId="{2A0D1916-D2E5-426A-9064-85C3EE01AA72}" type="pres">
      <dgm:prSet presAssocID="{98CBCCBE-B535-4742-8F8F-2274478CE558}" presName="FlexibleEmptyPlaceHolder" presStyleCnt="0"/>
      <dgm:spPr/>
    </dgm:pt>
    <dgm:pt modelId="{1A56110E-90B7-493A-B293-019D83974450}" type="pres">
      <dgm:prSet presAssocID="{98CBCCBE-B535-4742-8F8F-2274478CE558}" presName="ConnectLine" presStyleLbl="sibTrans1D1" presStyleIdx="1" presStyleCnt="6"/>
      <dgm:spPr>
        <a:noFill/>
        <a:ln w="9525" cap="flat" cmpd="sng" algn="ctr">
          <a:solidFill>
            <a:schemeClr val="accent1">
              <a:hueOff val="0"/>
              <a:satOff val="0"/>
              <a:lumOff val="0"/>
              <a:alphaOff val="0"/>
            </a:schemeClr>
          </a:solidFill>
          <a:prstDash val="dash"/>
        </a:ln>
        <a:effectLst/>
      </dgm:spPr>
    </dgm:pt>
    <dgm:pt modelId="{AF3543FB-195F-4BF7-BA59-ACC152807B90}" type="pres">
      <dgm:prSet presAssocID="{98CBCCBE-B535-4742-8F8F-2274478CE558}" presName="ConnectorPoint" presStyleLbl="alignNode1" presStyleIdx="1" presStyleCnt="6"/>
      <dgm:spPr/>
    </dgm:pt>
    <dgm:pt modelId="{04812509-FF20-4FA7-AD54-7BD128CB392C}" type="pres">
      <dgm:prSet presAssocID="{98CBCCBE-B535-4742-8F8F-2274478CE558}" presName="EmptyPlaceHolder" presStyleCnt="0"/>
      <dgm:spPr/>
    </dgm:pt>
    <dgm:pt modelId="{1A1C7DA8-5280-4675-AC2D-57EE5C046E63}" type="pres">
      <dgm:prSet presAssocID="{3D30A5DA-88DA-40F6-92B1-CD418C8D0D3D}" presName="spaceBetweenRectangles" presStyleCnt="0"/>
      <dgm:spPr/>
    </dgm:pt>
    <dgm:pt modelId="{843569B0-F0D9-42EA-B921-02A5225E7B9B}" type="pres">
      <dgm:prSet presAssocID="{2CED6F32-3F6B-4100-910C-F12603A87FB8}" presName="composite" presStyleCnt="0"/>
      <dgm:spPr/>
    </dgm:pt>
    <dgm:pt modelId="{5ED44176-5369-4095-BD97-92F8070E65FA}" type="pres">
      <dgm:prSet presAssocID="{2CED6F32-3F6B-4100-910C-F12603A87FB8}" presName="L1TextContainer" presStyleLbl="revTx" presStyleIdx="2" presStyleCnt="6">
        <dgm:presLayoutVars>
          <dgm:chMax val="1"/>
          <dgm:chPref val="1"/>
          <dgm:bulletEnabled val="1"/>
        </dgm:presLayoutVars>
      </dgm:prSet>
      <dgm:spPr/>
    </dgm:pt>
    <dgm:pt modelId="{DCD617D1-608C-4A05-81F1-483785C4DAEE}" type="pres">
      <dgm:prSet presAssocID="{2CED6F32-3F6B-4100-910C-F12603A87FB8}" presName="L2TextContainerWrapper" presStyleCnt="0">
        <dgm:presLayoutVars>
          <dgm:chMax val="0"/>
          <dgm:chPref val="0"/>
          <dgm:bulletEnabled val="1"/>
        </dgm:presLayoutVars>
      </dgm:prSet>
      <dgm:spPr/>
    </dgm:pt>
    <dgm:pt modelId="{6DAD765E-2DCA-471B-9BD5-56D5CD0BA294}" type="pres">
      <dgm:prSet presAssocID="{2CED6F32-3F6B-4100-910C-F12603A87FB8}" presName="L2TextContainer" presStyleLbl="bgAcc1" presStyleIdx="2" presStyleCnt="6"/>
      <dgm:spPr/>
    </dgm:pt>
    <dgm:pt modelId="{CD2D868E-76AF-4D28-B582-C9450AB64618}" type="pres">
      <dgm:prSet presAssocID="{2CED6F32-3F6B-4100-910C-F12603A87FB8}" presName="FlexibleEmptyPlaceHolder" presStyleCnt="0"/>
      <dgm:spPr/>
    </dgm:pt>
    <dgm:pt modelId="{EAB0A03C-91E8-4C7E-87AB-39C6F11E6F54}" type="pres">
      <dgm:prSet presAssocID="{2CED6F32-3F6B-4100-910C-F12603A87FB8}" presName="ConnectLine" presStyleLbl="sibTrans1D1" presStyleIdx="2" presStyleCnt="6"/>
      <dgm:spPr>
        <a:noFill/>
        <a:ln w="9525" cap="flat" cmpd="sng" algn="ctr">
          <a:solidFill>
            <a:schemeClr val="accent1">
              <a:hueOff val="0"/>
              <a:satOff val="0"/>
              <a:lumOff val="0"/>
              <a:alphaOff val="0"/>
            </a:schemeClr>
          </a:solidFill>
          <a:prstDash val="dash"/>
        </a:ln>
        <a:effectLst/>
      </dgm:spPr>
    </dgm:pt>
    <dgm:pt modelId="{CF01F38E-3062-47A8-8DD9-CB26B7761BCD}" type="pres">
      <dgm:prSet presAssocID="{2CED6F32-3F6B-4100-910C-F12603A87FB8}" presName="ConnectorPoint" presStyleLbl="alignNode1" presStyleIdx="2" presStyleCnt="6"/>
      <dgm:spPr/>
    </dgm:pt>
    <dgm:pt modelId="{26CD2D87-1A08-4D19-A6F7-349F29A9C0D1}" type="pres">
      <dgm:prSet presAssocID="{2CED6F32-3F6B-4100-910C-F12603A87FB8}" presName="EmptyPlaceHolder" presStyleCnt="0"/>
      <dgm:spPr/>
    </dgm:pt>
    <dgm:pt modelId="{E2A0DD4F-5E6D-4C78-864B-6854A2B66850}" type="pres">
      <dgm:prSet presAssocID="{A6E3AABB-0136-484B-A93B-AA823D714FAA}" presName="spaceBetweenRectangles" presStyleCnt="0"/>
      <dgm:spPr/>
    </dgm:pt>
    <dgm:pt modelId="{57FDAED8-C2C8-4405-A89D-3B76AB48D2C9}" type="pres">
      <dgm:prSet presAssocID="{C91E65D4-DFF0-492E-BB1F-2B5466FDBED5}" presName="composite" presStyleCnt="0"/>
      <dgm:spPr/>
    </dgm:pt>
    <dgm:pt modelId="{323A7307-3F3D-41CC-AAE4-EF733EF3CF1C}" type="pres">
      <dgm:prSet presAssocID="{C91E65D4-DFF0-492E-BB1F-2B5466FDBED5}" presName="L1TextContainer" presStyleLbl="revTx" presStyleIdx="3" presStyleCnt="6">
        <dgm:presLayoutVars>
          <dgm:chMax val="1"/>
          <dgm:chPref val="1"/>
          <dgm:bulletEnabled val="1"/>
        </dgm:presLayoutVars>
      </dgm:prSet>
      <dgm:spPr/>
    </dgm:pt>
    <dgm:pt modelId="{9DF19913-436E-4504-B379-2DDEBDEF9175}" type="pres">
      <dgm:prSet presAssocID="{C91E65D4-DFF0-492E-BB1F-2B5466FDBED5}" presName="L2TextContainerWrapper" presStyleCnt="0">
        <dgm:presLayoutVars>
          <dgm:chMax val="0"/>
          <dgm:chPref val="0"/>
          <dgm:bulletEnabled val="1"/>
        </dgm:presLayoutVars>
      </dgm:prSet>
      <dgm:spPr/>
    </dgm:pt>
    <dgm:pt modelId="{6A5654C0-8EE6-4A29-9620-64B8B23DA0E9}" type="pres">
      <dgm:prSet presAssocID="{C91E65D4-DFF0-492E-BB1F-2B5466FDBED5}" presName="L2TextContainer" presStyleLbl="bgAcc1" presStyleIdx="3" presStyleCnt="6"/>
      <dgm:spPr/>
    </dgm:pt>
    <dgm:pt modelId="{970322E1-BBDE-4545-8ACE-F37751C134A7}" type="pres">
      <dgm:prSet presAssocID="{C91E65D4-DFF0-492E-BB1F-2B5466FDBED5}" presName="FlexibleEmptyPlaceHolder" presStyleCnt="0"/>
      <dgm:spPr/>
    </dgm:pt>
    <dgm:pt modelId="{A21B068F-6596-4EAC-BF87-0E6FE59043A2}" type="pres">
      <dgm:prSet presAssocID="{C91E65D4-DFF0-492E-BB1F-2B5466FDBED5}" presName="ConnectLine" presStyleLbl="sibTrans1D1" presStyleIdx="3" presStyleCnt="6"/>
      <dgm:spPr>
        <a:noFill/>
        <a:ln w="9525" cap="flat" cmpd="sng" algn="ctr">
          <a:solidFill>
            <a:schemeClr val="accent1">
              <a:hueOff val="0"/>
              <a:satOff val="0"/>
              <a:lumOff val="0"/>
              <a:alphaOff val="0"/>
            </a:schemeClr>
          </a:solidFill>
          <a:prstDash val="dash"/>
        </a:ln>
        <a:effectLst/>
      </dgm:spPr>
    </dgm:pt>
    <dgm:pt modelId="{C1EACF4E-5C6E-457F-8D7A-FE6C0791AA20}" type="pres">
      <dgm:prSet presAssocID="{C91E65D4-DFF0-492E-BB1F-2B5466FDBED5}" presName="ConnectorPoint" presStyleLbl="alignNode1" presStyleIdx="3" presStyleCnt="6"/>
      <dgm:spPr/>
    </dgm:pt>
    <dgm:pt modelId="{7D5F985B-D41F-4DAD-9709-36410E8857AE}" type="pres">
      <dgm:prSet presAssocID="{C91E65D4-DFF0-492E-BB1F-2B5466FDBED5}" presName="EmptyPlaceHolder" presStyleCnt="0"/>
      <dgm:spPr/>
    </dgm:pt>
    <dgm:pt modelId="{C72E5AE0-E7F2-4B83-8839-FB6BF03889EA}" type="pres">
      <dgm:prSet presAssocID="{5776AE04-B4A4-4AAE-9991-32394535242F}" presName="spaceBetweenRectangles" presStyleCnt="0"/>
      <dgm:spPr/>
    </dgm:pt>
    <dgm:pt modelId="{F7DAD497-5C79-472E-B382-7184A62DFED1}" type="pres">
      <dgm:prSet presAssocID="{CF306E2A-B582-4CBD-9369-E2A0EC62CCDF}" presName="composite" presStyleCnt="0"/>
      <dgm:spPr/>
    </dgm:pt>
    <dgm:pt modelId="{359669EC-83A6-4FC1-9F7B-4EE143DC23D0}" type="pres">
      <dgm:prSet presAssocID="{CF306E2A-B582-4CBD-9369-E2A0EC62CCDF}" presName="L1TextContainer" presStyleLbl="revTx" presStyleIdx="4" presStyleCnt="6">
        <dgm:presLayoutVars>
          <dgm:chMax val="1"/>
          <dgm:chPref val="1"/>
          <dgm:bulletEnabled val="1"/>
        </dgm:presLayoutVars>
      </dgm:prSet>
      <dgm:spPr/>
    </dgm:pt>
    <dgm:pt modelId="{7BD771B2-0C8F-4984-9A9F-E11AEEB904CE}" type="pres">
      <dgm:prSet presAssocID="{CF306E2A-B582-4CBD-9369-E2A0EC62CCDF}" presName="L2TextContainerWrapper" presStyleCnt="0">
        <dgm:presLayoutVars>
          <dgm:chMax val="0"/>
          <dgm:chPref val="0"/>
          <dgm:bulletEnabled val="1"/>
        </dgm:presLayoutVars>
      </dgm:prSet>
      <dgm:spPr/>
    </dgm:pt>
    <dgm:pt modelId="{BF70F074-C178-408D-955C-29D83D404B6C}" type="pres">
      <dgm:prSet presAssocID="{CF306E2A-B582-4CBD-9369-E2A0EC62CCDF}" presName="L2TextContainer" presStyleLbl="bgAcc1" presStyleIdx="4" presStyleCnt="6"/>
      <dgm:spPr/>
    </dgm:pt>
    <dgm:pt modelId="{87C43E83-3345-40D8-8FE3-9E7CBB368606}" type="pres">
      <dgm:prSet presAssocID="{CF306E2A-B582-4CBD-9369-E2A0EC62CCDF}" presName="FlexibleEmptyPlaceHolder" presStyleCnt="0"/>
      <dgm:spPr/>
    </dgm:pt>
    <dgm:pt modelId="{1C8AC22B-85E0-4221-921F-A82226A03297}" type="pres">
      <dgm:prSet presAssocID="{CF306E2A-B582-4CBD-9369-E2A0EC62CCDF}" presName="ConnectLine" presStyleLbl="sibTrans1D1" presStyleIdx="4" presStyleCnt="6"/>
      <dgm:spPr>
        <a:noFill/>
        <a:ln w="9525" cap="flat" cmpd="sng" algn="ctr">
          <a:solidFill>
            <a:schemeClr val="accent1">
              <a:hueOff val="0"/>
              <a:satOff val="0"/>
              <a:lumOff val="0"/>
              <a:alphaOff val="0"/>
            </a:schemeClr>
          </a:solidFill>
          <a:prstDash val="dash"/>
        </a:ln>
        <a:effectLst/>
      </dgm:spPr>
    </dgm:pt>
    <dgm:pt modelId="{176A464A-5724-4144-B796-AF3D6521A9AE}" type="pres">
      <dgm:prSet presAssocID="{CF306E2A-B582-4CBD-9369-E2A0EC62CCDF}" presName="ConnectorPoint" presStyleLbl="alignNode1" presStyleIdx="4" presStyleCnt="6"/>
      <dgm:spPr/>
    </dgm:pt>
    <dgm:pt modelId="{3CB8E119-EDAA-4F0B-AC7C-50F2275B7D9A}" type="pres">
      <dgm:prSet presAssocID="{CF306E2A-B582-4CBD-9369-E2A0EC62CCDF}" presName="EmptyPlaceHolder" presStyleCnt="0"/>
      <dgm:spPr/>
    </dgm:pt>
    <dgm:pt modelId="{8CA05AE7-C456-4646-8265-3D647DC66121}" type="pres">
      <dgm:prSet presAssocID="{A785E6EA-384F-40DC-BC92-A8011DEB9FE8}" presName="spaceBetweenRectangles" presStyleCnt="0"/>
      <dgm:spPr/>
    </dgm:pt>
    <dgm:pt modelId="{5383D26F-FC44-4B58-BD65-4C489A264B81}" type="pres">
      <dgm:prSet presAssocID="{86A9006A-21A3-4A0C-9EE8-1B241956C666}" presName="composite" presStyleCnt="0"/>
      <dgm:spPr/>
    </dgm:pt>
    <dgm:pt modelId="{6A160085-C9F8-41E7-B620-083062CF7C93}" type="pres">
      <dgm:prSet presAssocID="{86A9006A-21A3-4A0C-9EE8-1B241956C666}" presName="L1TextContainer" presStyleLbl="revTx" presStyleIdx="5" presStyleCnt="6">
        <dgm:presLayoutVars>
          <dgm:chMax val="1"/>
          <dgm:chPref val="1"/>
          <dgm:bulletEnabled val="1"/>
        </dgm:presLayoutVars>
      </dgm:prSet>
      <dgm:spPr/>
    </dgm:pt>
    <dgm:pt modelId="{ADA7E4BE-8157-43C2-997F-5F08355F9C91}" type="pres">
      <dgm:prSet presAssocID="{86A9006A-21A3-4A0C-9EE8-1B241956C666}" presName="L2TextContainerWrapper" presStyleCnt="0">
        <dgm:presLayoutVars>
          <dgm:chMax val="0"/>
          <dgm:chPref val="0"/>
          <dgm:bulletEnabled val="1"/>
        </dgm:presLayoutVars>
      </dgm:prSet>
      <dgm:spPr/>
    </dgm:pt>
    <dgm:pt modelId="{AFE4C063-026C-44EC-9750-3BD61090CDDC}" type="pres">
      <dgm:prSet presAssocID="{86A9006A-21A3-4A0C-9EE8-1B241956C666}" presName="L2TextContainer" presStyleLbl="bgAcc1" presStyleIdx="5" presStyleCnt="6"/>
      <dgm:spPr/>
    </dgm:pt>
    <dgm:pt modelId="{AB419F55-5AA5-4DF0-95CC-0D48D9B5013E}" type="pres">
      <dgm:prSet presAssocID="{86A9006A-21A3-4A0C-9EE8-1B241956C666}" presName="FlexibleEmptyPlaceHolder" presStyleCnt="0"/>
      <dgm:spPr/>
    </dgm:pt>
    <dgm:pt modelId="{A4DE559F-352D-431D-893C-65432B6B0551}" type="pres">
      <dgm:prSet presAssocID="{86A9006A-21A3-4A0C-9EE8-1B241956C666}" presName="ConnectLine" presStyleLbl="sibTrans1D1" presStyleIdx="5" presStyleCnt="6"/>
      <dgm:spPr>
        <a:noFill/>
        <a:ln w="9525" cap="flat" cmpd="sng" algn="ctr">
          <a:solidFill>
            <a:schemeClr val="accent1">
              <a:hueOff val="0"/>
              <a:satOff val="0"/>
              <a:lumOff val="0"/>
              <a:alphaOff val="0"/>
            </a:schemeClr>
          </a:solidFill>
          <a:prstDash val="dash"/>
        </a:ln>
        <a:effectLst/>
      </dgm:spPr>
    </dgm:pt>
    <dgm:pt modelId="{D13F5313-FF98-4D49-BB20-40C6C12F4173}" type="pres">
      <dgm:prSet presAssocID="{86A9006A-21A3-4A0C-9EE8-1B241956C666}" presName="ConnectorPoint" presStyleLbl="alignNode1" presStyleIdx="5" presStyleCnt="6"/>
      <dgm:spPr/>
    </dgm:pt>
    <dgm:pt modelId="{F429C0E5-A66B-42B6-A008-DA81FFEA2527}" type="pres">
      <dgm:prSet presAssocID="{86A9006A-21A3-4A0C-9EE8-1B241956C666}" presName="EmptyPlaceHolder" presStyleCnt="0"/>
      <dgm:spPr/>
    </dgm:pt>
  </dgm:ptLst>
  <dgm:cxnLst>
    <dgm:cxn modelId="{93D02C03-1FAC-424D-B9EF-93F065D6FCD9}" type="presOf" srcId="{12E2CEF6-3CBF-43DA-9287-8F5E7D7CF7D4}" destId="{F96BCDF2-A54C-4C0E-97DA-54D9F2ED4B87}" srcOrd="0" destOrd="0" presId="urn:microsoft.com/office/officeart/2016/7/layout/BasicTimeline"/>
    <dgm:cxn modelId="{6B38F718-C454-4676-BD12-886E74239102}" type="presOf" srcId="{56E077A3-8641-463F-A202-A61887E7B89D}" destId="{B33A0B55-7604-4334-BB85-C74A482FAEBF}" srcOrd="0" destOrd="0" presId="urn:microsoft.com/office/officeart/2016/7/layout/BasicTimeline"/>
    <dgm:cxn modelId="{67A3471F-C755-41BD-B2D6-E8291CD52FEE}" srcId="{56E077A3-8641-463F-A202-A61887E7B89D}" destId="{DD46F11B-516E-4CF2-AD24-383BD6234E93}" srcOrd="0" destOrd="0" parTransId="{89A045FC-5326-4211-A029-C9F05DA6EC87}" sibTransId="{CDFEFD47-315C-45E4-A651-DB483E18C090}"/>
    <dgm:cxn modelId="{7043DA2B-F087-4080-8E27-CA8131DEC6D4}" srcId="{ACEBAABE-AF6C-4F30-9ECF-0CCB286ED1F4}" destId="{86A9006A-21A3-4A0C-9EE8-1B241956C666}" srcOrd="5" destOrd="0" parTransId="{9D7496AC-6580-45B7-BE00-C1EF0155EE0A}" sibTransId="{991717A0-494B-433F-B971-57CFC3124D54}"/>
    <dgm:cxn modelId="{EC70282F-0CB2-48A2-9FBF-03EE9F081FCD}" srcId="{ACEBAABE-AF6C-4F30-9ECF-0CCB286ED1F4}" destId="{56E077A3-8641-463F-A202-A61887E7B89D}" srcOrd="0" destOrd="0" parTransId="{62D350CE-B11F-42B8-9957-AABAD98154E2}" sibTransId="{6E6FC013-3093-41A2-8AB1-909DFD1A1096}"/>
    <dgm:cxn modelId="{C648355C-DD90-4F1E-B6D7-4B6052CAF98B}" srcId="{ACEBAABE-AF6C-4F30-9ECF-0CCB286ED1F4}" destId="{C91E65D4-DFF0-492E-BB1F-2B5466FDBED5}" srcOrd="3" destOrd="0" parTransId="{BD96AD78-7317-4DD6-8711-58D8CE752284}" sibTransId="{5776AE04-B4A4-4AAE-9991-32394535242F}"/>
    <dgm:cxn modelId="{89551642-8DEB-4335-8FFA-E63AEB94400D}" srcId="{98CBCCBE-B535-4742-8F8F-2274478CE558}" destId="{12E2CEF6-3CBF-43DA-9287-8F5E7D7CF7D4}" srcOrd="0" destOrd="0" parTransId="{1C6E49E8-D44A-46AB-A206-6D9F3F931343}" sibTransId="{F1498968-5CE2-4EC2-95F7-03D28F9A8592}"/>
    <dgm:cxn modelId="{AEA6DC43-C8DC-49A8-92C4-72492E2E9562}" type="presOf" srcId="{CF306E2A-B582-4CBD-9369-E2A0EC62CCDF}" destId="{359669EC-83A6-4FC1-9F7B-4EE143DC23D0}" srcOrd="0" destOrd="0" presId="urn:microsoft.com/office/officeart/2016/7/layout/BasicTimeline"/>
    <dgm:cxn modelId="{37780564-9EDC-4792-B6B9-ECFE5961DA82}" type="presOf" srcId="{4EC0F68C-3DCB-4087-ACB7-6FF0C26EFC6B}" destId="{6A5654C0-8EE6-4A29-9620-64B8B23DA0E9}" srcOrd="0" destOrd="0" presId="urn:microsoft.com/office/officeart/2016/7/layout/BasicTimeline"/>
    <dgm:cxn modelId="{C4210E65-FDCB-41BC-A889-85AD51FC9F31}" srcId="{ACEBAABE-AF6C-4F30-9ECF-0CCB286ED1F4}" destId="{CF306E2A-B582-4CBD-9369-E2A0EC62CCDF}" srcOrd="4" destOrd="0" parTransId="{96808BC7-FD27-48A4-B36E-F03117E20460}" sibTransId="{A785E6EA-384F-40DC-BC92-A8011DEB9FE8}"/>
    <dgm:cxn modelId="{AD156166-B95F-46DC-8485-E8C7D23E0601}" srcId="{CF306E2A-B582-4CBD-9369-E2A0EC62CCDF}" destId="{6010FB77-C3F7-4924-817E-DAEC9B240385}" srcOrd="0" destOrd="0" parTransId="{7DA7A43C-AEEA-4CA4-B351-3F3EA5DCDF65}" sibTransId="{2B2461A2-0025-4E84-A52A-DB1E9B8834E2}"/>
    <dgm:cxn modelId="{8CDF184D-4690-47E5-BD65-950B847BB972}" srcId="{2CED6F32-3F6B-4100-910C-F12603A87FB8}" destId="{6AE058DD-53C9-4904-9DA0-02B03B0AE3ED}" srcOrd="0" destOrd="0" parTransId="{CD672EB6-9938-4BDC-978A-1EFD3799A809}" sibTransId="{6FB70F1A-EB58-4430-9CB1-BC954380FB61}"/>
    <dgm:cxn modelId="{74AD7E6F-5422-421D-AF07-360BF0D649A1}" type="presOf" srcId="{98CBCCBE-B535-4742-8F8F-2274478CE558}" destId="{E96D6D49-4B76-40EA-80E4-27DF088A313F}" srcOrd="0" destOrd="0" presId="urn:microsoft.com/office/officeart/2016/7/layout/BasicTimeline"/>
    <dgm:cxn modelId="{412E2F53-44A0-4510-8B38-34AD16265B69}" srcId="{86A9006A-21A3-4A0C-9EE8-1B241956C666}" destId="{F573B71A-6061-4B85-8BA4-CE4C90C2CB1F}" srcOrd="1" destOrd="0" parTransId="{5CAC738A-0777-4201-A296-11D93375FEAC}" sibTransId="{88EB285C-9A0D-4BC0-86F9-6657921598B5}"/>
    <dgm:cxn modelId="{009B037E-AA41-4C49-9468-33C973AC6D00}" type="presOf" srcId="{6010FB77-C3F7-4924-817E-DAEC9B240385}" destId="{BF70F074-C178-408D-955C-29D83D404B6C}" srcOrd="0" destOrd="0" presId="urn:microsoft.com/office/officeart/2016/7/layout/BasicTimeline"/>
    <dgm:cxn modelId="{22AD8686-5112-407F-9E7E-411CDC297B41}" srcId="{ACEBAABE-AF6C-4F30-9ECF-0CCB286ED1F4}" destId="{2CED6F32-3F6B-4100-910C-F12603A87FB8}" srcOrd="2" destOrd="0" parTransId="{DF610447-79D3-4386-BA01-03EC2478B2DF}" sibTransId="{A6E3AABB-0136-484B-A93B-AA823D714FAA}"/>
    <dgm:cxn modelId="{D1107187-7045-4BF0-8502-A9FB16328C93}" type="presOf" srcId="{6AE058DD-53C9-4904-9DA0-02B03B0AE3ED}" destId="{6DAD765E-2DCA-471B-9BD5-56D5CD0BA294}" srcOrd="0" destOrd="0" presId="urn:microsoft.com/office/officeart/2016/7/layout/BasicTimeline"/>
    <dgm:cxn modelId="{DB781091-DA38-4923-9048-622FCEE2DD30}" type="presOf" srcId="{86A9006A-21A3-4A0C-9EE8-1B241956C666}" destId="{6A160085-C9F8-41E7-B620-083062CF7C93}" srcOrd="0" destOrd="0" presId="urn:microsoft.com/office/officeart/2016/7/layout/BasicTimeline"/>
    <dgm:cxn modelId="{EC325699-CBE2-4B0F-8B70-76C4AB0CA54A}" srcId="{86A9006A-21A3-4A0C-9EE8-1B241956C666}" destId="{C39FBA9B-C182-4B10-A28A-33ACCFA06AD7}" srcOrd="0" destOrd="0" parTransId="{4112529F-8B68-44CB-ADFD-B5453C06F24A}" sibTransId="{63A8E93A-DF95-474E-BBCB-1E771B9DE507}"/>
    <dgm:cxn modelId="{601E29A3-2831-4209-8A13-4F23653BEC62}" srcId="{C91E65D4-DFF0-492E-BB1F-2B5466FDBED5}" destId="{4EC0F68C-3DCB-4087-ACB7-6FF0C26EFC6B}" srcOrd="0" destOrd="0" parTransId="{D38DA5A8-3351-428F-8E1D-5EB4DAD4C97C}" sibTransId="{574B27F7-0E73-4273-95DF-6B4EBC1556B2}"/>
    <dgm:cxn modelId="{BC842DA4-9253-40ED-AD83-435FC661266F}" type="presOf" srcId="{F573B71A-6061-4B85-8BA4-CE4C90C2CB1F}" destId="{AFE4C063-026C-44EC-9750-3BD61090CDDC}" srcOrd="0" destOrd="1" presId="urn:microsoft.com/office/officeart/2016/7/layout/BasicTimeline"/>
    <dgm:cxn modelId="{14FC0AB6-CF1A-43B8-B22E-BCD215636C6F}" srcId="{ACEBAABE-AF6C-4F30-9ECF-0CCB286ED1F4}" destId="{98CBCCBE-B535-4742-8F8F-2274478CE558}" srcOrd="1" destOrd="0" parTransId="{E228A4E7-40FD-4715-8118-41CE2F05A898}" sibTransId="{3D30A5DA-88DA-40F6-92B1-CD418C8D0D3D}"/>
    <dgm:cxn modelId="{ECE7E3B9-E01F-440A-81CE-8B8170C26E2F}" type="presOf" srcId="{C91E65D4-DFF0-492E-BB1F-2B5466FDBED5}" destId="{323A7307-3F3D-41CC-AAE4-EF733EF3CF1C}" srcOrd="0" destOrd="0" presId="urn:microsoft.com/office/officeart/2016/7/layout/BasicTimeline"/>
    <dgm:cxn modelId="{779FBDBC-927B-4875-8E17-2BB35C4EC161}" type="presOf" srcId="{DD46F11B-516E-4CF2-AD24-383BD6234E93}" destId="{0DC4CF84-660B-480D-BE7B-1B57DDFB0C40}" srcOrd="0" destOrd="0" presId="urn:microsoft.com/office/officeart/2016/7/layout/BasicTimeline"/>
    <dgm:cxn modelId="{1FBED5C0-4078-4577-9610-B452358AC878}" type="presOf" srcId="{2CED6F32-3F6B-4100-910C-F12603A87FB8}" destId="{5ED44176-5369-4095-BD97-92F8070E65FA}" srcOrd="0" destOrd="0" presId="urn:microsoft.com/office/officeart/2016/7/layout/BasicTimeline"/>
    <dgm:cxn modelId="{F46736FA-60BF-468D-9170-E1FEFE6F63C2}" type="presOf" srcId="{ACEBAABE-AF6C-4F30-9ECF-0CCB286ED1F4}" destId="{9DF93376-A231-4C7F-93C5-4995076B186B}" srcOrd="0" destOrd="0" presId="urn:microsoft.com/office/officeart/2016/7/layout/BasicTimeline"/>
    <dgm:cxn modelId="{198931FE-3FE4-4054-9E22-5B0C6E6C30C3}" type="presOf" srcId="{C39FBA9B-C182-4B10-A28A-33ACCFA06AD7}" destId="{AFE4C063-026C-44EC-9750-3BD61090CDDC}" srcOrd="0" destOrd="0" presId="urn:microsoft.com/office/officeart/2016/7/layout/BasicTimeline"/>
    <dgm:cxn modelId="{DDD7CCD5-691F-4DE3-9B7C-D4A01301A7F6}" type="presParOf" srcId="{9DF93376-A231-4C7F-93C5-4995076B186B}" destId="{B6F4126C-1719-4BD9-8572-D1520BBA4163}" srcOrd="0" destOrd="0" presId="urn:microsoft.com/office/officeart/2016/7/layout/BasicTimeline"/>
    <dgm:cxn modelId="{7F08C05C-CBE1-40EC-B76E-A71AAFB092EF}" type="presParOf" srcId="{9DF93376-A231-4C7F-93C5-4995076B186B}" destId="{D594CFE8-C948-408D-9735-0DD114C35BD3}" srcOrd="1" destOrd="0" presId="urn:microsoft.com/office/officeart/2016/7/layout/BasicTimeline"/>
    <dgm:cxn modelId="{E3DF57AD-B0D9-4D29-A389-37E0897C6A3D}" type="presParOf" srcId="{D594CFE8-C948-408D-9735-0DD114C35BD3}" destId="{27836769-1CE3-4A6C-ACC2-20A739793DDB}" srcOrd="0" destOrd="0" presId="urn:microsoft.com/office/officeart/2016/7/layout/BasicTimeline"/>
    <dgm:cxn modelId="{12CC3E5A-0825-45D2-845A-DF3311652D07}" type="presParOf" srcId="{27836769-1CE3-4A6C-ACC2-20A739793DDB}" destId="{B33A0B55-7604-4334-BB85-C74A482FAEBF}" srcOrd="0" destOrd="0" presId="urn:microsoft.com/office/officeart/2016/7/layout/BasicTimeline"/>
    <dgm:cxn modelId="{6A523398-A174-470A-ABB7-0723103A28B9}" type="presParOf" srcId="{27836769-1CE3-4A6C-ACC2-20A739793DDB}" destId="{9A2A9221-5B4C-417A-9B77-D1A50537BE8F}" srcOrd="1" destOrd="0" presId="urn:microsoft.com/office/officeart/2016/7/layout/BasicTimeline"/>
    <dgm:cxn modelId="{E325A155-2510-4E98-8EAA-1E6C102DC520}" type="presParOf" srcId="{9A2A9221-5B4C-417A-9B77-D1A50537BE8F}" destId="{0DC4CF84-660B-480D-BE7B-1B57DDFB0C40}" srcOrd="0" destOrd="0" presId="urn:microsoft.com/office/officeart/2016/7/layout/BasicTimeline"/>
    <dgm:cxn modelId="{EF0034E9-31F1-4C21-BA74-5EF54138DCDB}" type="presParOf" srcId="{9A2A9221-5B4C-417A-9B77-D1A50537BE8F}" destId="{ABB5C5A5-3C58-4201-824C-C3B5D3CAEDB4}" srcOrd="1" destOrd="0" presId="urn:microsoft.com/office/officeart/2016/7/layout/BasicTimeline"/>
    <dgm:cxn modelId="{92325334-4A9E-4A2F-A23E-9F27411CB707}" type="presParOf" srcId="{27836769-1CE3-4A6C-ACC2-20A739793DDB}" destId="{A1F71696-845B-4AC6-A5FB-DA3AEF240355}" srcOrd="2" destOrd="0" presId="urn:microsoft.com/office/officeart/2016/7/layout/BasicTimeline"/>
    <dgm:cxn modelId="{3AF2F447-0711-4E35-9E29-8F1084631CDE}" type="presParOf" srcId="{27836769-1CE3-4A6C-ACC2-20A739793DDB}" destId="{E1AB094C-9724-43D7-A623-7883B07383D6}" srcOrd="3" destOrd="0" presId="urn:microsoft.com/office/officeart/2016/7/layout/BasicTimeline"/>
    <dgm:cxn modelId="{8767271F-44F6-428A-B933-9FA078292537}" type="presParOf" srcId="{27836769-1CE3-4A6C-ACC2-20A739793DDB}" destId="{04DB9849-6757-4673-B140-257808F03D5C}" srcOrd="4" destOrd="0" presId="urn:microsoft.com/office/officeart/2016/7/layout/BasicTimeline"/>
    <dgm:cxn modelId="{583B03C8-2CD0-4EBD-88B9-4E7660E459DA}" type="presParOf" srcId="{D594CFE8-C948-408D-9735-0DD114C35BD3}" destId="{E6B82B19-4365-4356-A898-BD759FC509B8}" srcOrd="1" destOrd="0" presId="urn:microsoft.com/office/officeart/2016/7/layout/BasicTimeline"/>
    <dgm:cxn modelId="{040F05E1-9628-4AC0-8357-B05F79E63FA2}" type="presParOf" srcId="{D594CFE8-C948-408D-9735-0DD114C35BD3}" destId="{194E5278-3C82-45A9-8482-F6E8BC067EB9}" srcOrd="2" destOrd="0" presId="urn:microsoft.com/office/officeart/2016/7/layout/BasicTimeline"/>
    <dgm:cxn modelId="{EB959E76-149D-40CD-9B8B-6F5E8F29F48C}" type="presParOf" srcId="{194E5278-3C82-45A9-8482-F6E8BC067EB9}" destId="{E96D6D49-4B76-40EA-80E4-27DF088A313F}" srcOrd="0" destOrd="0" presId="urn:microsoft.com/office/officeart/2016/7/layout/BasicTimeline"/>
    <dgm:cxn modelId="{68DCE8C7-8A39-4BC9-B529-08CB9DCD7172}" type="presParOf" srcId="{194E5278-3C82-45A9-8482-F6E8BC067EB9}" destId="{6482F8AF-7288-47B9-8B99-78FAF31C83E6}" srcOrd="1" destOrd="0" presId="urn:microsoft.com/office/officeart/2016/7/layout/BasicTimeline"/>
    <dgm:cxn modelId="{E320D38D-074A-4475-A756-BC109100DD58}" type="presParOf" srcId="{6482F8AF-7288-47B9-8B99-78FAF31C83E6}" destId="{F96BCDF2-A54C-4C0E-97DA-54D9F2ED4B87}" srcOrd="0" destOrd="0" presId="urn:microsoft.com/office/officeart/2016/7/layout/BasicTimeline"/>
    <dgm:cxn modelId="{60195738-B40A-4001-87BB-C95B43D339E6}" type="presParOf" srcId="{6482F8AF-7288-47B9-8B99-78FAF31C83E6}" destId="{2A0D1916-D2E5-426A-9064-85C3EE01AA72}" srcOrd="1" destOrd="0" presId="urn:microsoft.com/office/officeart/2016/7/layout/BasicTimeline"/>
    <dgm:cxn modelId="{6919B46F-6BEB-40AE-9EF4-984BC56EACE8}" type="presParOf" srcId="{194E5278-3C82-45A9-8482-F6E8BC067EB9}" destId="{1A56110E-90B7-493A-B293-019D83974450}" srcOrd="2" destOrd="0" presId="urn:microsoft.com/office/officeart/2016/7/layout/BasicTimeline"/>
    <dgm:cxn modelId="{BB948144-BE79-4777-B121-78E8FE93D585}" type="presParOf" srcId="{194E5278-3C82-45A9-8482-F6E8BC067EB9}" destId="{AF3543FB-195F-4BF7-BA59-ACC152807B90}" srcOrd="3" destOrd="0" presId="urn:microsoft.com/office/officeart/2016/7/layout/BasicTimeline"/>
    <dgm:cxn modelId="{CFD73710-1A20-4903-9A22-D3D214DCAB28}" type="presParOf" srcId="{194E5278-3C82-45A9-8482-F6E8BC067EB9}" destId="{04812509-FF20-4FA7-AD54-7BD128CB392C}" srcOrd="4" destOrd="0" presId="urn:microsoft.com/office/officeart/2016/7/layout/BasicTimeline"/>
    <dgm:cxn modelId="{6A3C45FC-86D6-4EBE-BFC1-C5A6DBE0BD98}" type="presParOf" srcId="{D594CFE8-C948-408D-9735-0DD114C35BD3}" destId="{1A1C7DA8-5280-4675-AC2D-57EE5C046E63}" srcOrd="3" destOrd="0" presId="urn:microsoft.com/office/officeart/2016/7/layout/BasicTimeline"/>
    <dgm:cxn modelId="{F8357217-913A-4F51-9B55-EE08844A48A4}" type="presParOf" srcId="{D594CFE8-C948-408D-9735-0DD114C35BD3}" destId="{843569B0-F0D9-42EA-B921-02A5225E7B9B}" srcOrd="4" destOrd="0" presId="urn:microsoft.com/office/officeart/2016/7/layout/BasicTimeline"/>
    <dgm:cxn modelId="{F0089624-F982-4A81-B192-03F5523AC0A9}" type="presParOf" srcId="{843569B0-F0D9-42EA-B921-02A5225E7B9B}" destId="{5ED44176-5369-4095-BD97-92F8070E65FA}" srcOrd="0" destOrd="0" presId="urn:microsoft.com/office/officeart/2016/7/layout/BasicTimeline"/>
    <dgm:cxn modelId="{9A1FBD78-AF3A-4059-A44C-539BD82EDBC8}" type="presParOf" srcId="{843569B0-F0D9-42EA-B921-02A5225E7B9B}" destId="{DCD617D1-608C-4A05-81F1-483785C4DAEE}" srcOrd="1" destOrd="0" presId="urn:microsoft.com/office/officeart/2016/7/layout/BasicTimeline"/>
    <dgm:cxn modelId="{93C24D6A-158B-45EF-8CC0-681AAB964DC6}" type="presParOf" srcId="{DCD617D1-608C-4A05-81F1-483785C4DAEE}" destId="{6DAD765E-2DCA-471B-9BD5-56D5CD0BA294}" srcOrd="0" destOrd="0" presId="urn:microsoft.com/office/officeart/2016/7/layout/BasicTimeline"/>
    <dgm:cxn modelId="{F514C54B-D363-4725-BFB4-AD5262E870FE}" type="presParOf" srcId="{DCD617D1-608C-4A05-81F1-483785C4DAEE}" destId="{CD2D868E-76AF-4D28-B582-C9450AB64618}" srcOrd="1" destOrd="0" presId="urn:microsoft.com/office/officeart/2016/7/layout/BasicTimeline"/>
    <dgm:cxn modelId="{56CE9223-2D16-47DD-BD0F-83ECEFB7BBEA}" type="presParOf" srcId="{843569B0-F0D9-42EA-B921-02A5225E7B9B}" destId="{EAB0A03C-91E8-4C7E-87AB-39C6F11E6F54}" srcOrd="2" destOrd="0" presId="urn:microsoft.com/office/officeart/2016/7/layout/BasicTimeline"/>
    <dgm:cxn modelId="{A21EBC61-FED0-4E7E-BF1C-A8846D06232F}" type="presParOf" srcId="{843569B0-F0D9-42EA-B921-02A5225E7B9B}" destId="{CF01F38E-3062-47A8-8DD9-CB26B7761BCD}" srcOrd="3" destOrd="0" presId="urn:microsoft.com/office/officeart/2016/7/layout/BasicTimeline"/>
    <dgm:cxn modelId="{693FD25A-5774-4C13-BEBA-A9DA51F5F90B}" type="presParOf" srcId="{843569B0-F0D9-42EA-B921-02A5225E7B9B}" destId="{26CD2D87-1A08-4D19-A6F7-349F29A9C0D1}" srcOrd="4" destOrd="0" presId="urn:microsoft.com/office/officeart/2016/7/layout/BasicTimeline"/>
    <dgm:cxn modelId="{CB9B2929-996C-4C3B-82E4-6811654F98F6}" type="presParOf" srcId="{D594CFE8-C948-408D-9735-0DD114C35BD3}" destId="{E2A0DD4F-5E6D-4C78-864B-6854A2B66850}" srcOrd="5" destOrd="0" presId="urn:microsoft.com/office/officeart/2016/7/layout/BasicTimeline"/>
    <dgm:cxn modelId="{F3567DCE-6DC5-479A-B40B-08B8AB756FB9}" type="presParOf" srcId="{D594CFE8-C948-408D-9735-0DD114C35BD3}" destId="{57FDAED8-C2C8-4405-A89D-3B76AB48D2C9}" srcOrd="6" destOrd="0" presId="urn:microsoft.com/office/officeart/2016/7/layout/BasicTimeline"/>
    <dgm:cxn modelId="{EB61BAD8-257A-4FF7-AADA-3BA4D21F5156}" type="presParOf" srcId="{57FDAED8-C2C8-4405-A89D-3B76AB48D2C9}" destId="{323A7307-3F3D-41CC-AAE4-EF733EF3CF1C}" srcOrd="0" destOrd="0" presId="urn:microsoft.com/office/officeart/2016/7/layout/BasicTimeline"/>
    <dgm:cxn modelId="{8C8A1DDE-109A-4445-826A-11DE32FE2820}" type="presParOf" srcId="{57FDAED8-C2C8-4405-A89D-3B76AB48D2C9}" destId="{9DF19913-436E-4504-B379-2DDEBDEF9175}" srcOrd="1" destOrd="0" presId="urn:microsoft.com/office/officeart/2016/7/layout/BasicTimeline"/>
    <dgm:cxn modelId="{99FC1228-E430-49EA-A51B-1565C2423EAD}" type="presParOf" srcId="{9DF19913-436E-4504-B379-2DDEBDEF9175}" destId="{6A5654C0-8EE6-4A29-9620-64B8B23DA0E9}" srcOrd="0" destOrd="0" presId="urn:microsoft.com/office/officeart/2016/7/layout/BasicTimeline"/>
    <dgm:cxn modelId="{2F4E97A6-2857-48CF-8243-A921DB5BD537}" type="presParOf" srcId="{9DF19913-436E-4504-B379-2DDEBDEF9175}" destId="{970322E1-BBDE-4545-8ACE-F37751C134A7}" srcOrd="1" destOrd="0" presId="urn:microsoft.com/office/officeart/2016/7/layout/BasicTimeline"/>
    <dgm:cxn modelId="{37F94983-A87F-4321-AFC4-D7B5C8593299}" type="presParOf" srcId="{57FDAED8-C2C8-4405-A89D-3B76AB48D2C9}" destId="{A21B068F-6596-4EAC-BF87-0E6FE59043A2}" srcOrd="2" destOrd="0" presId="urn:microsoft.com/office/officeart/2016/7/layout/BasicTimeline"/>
    <dgm:cxn modelId="{1F36D489-18C7-4D37-88FD-E1C22DA3F72B}" type="presParOf" srcId="{57FDAED8-C2C8-4405-A89D-3B76AB48D2C9}" destId="{C1EACF4E-5C6E-457F-8D7A-FE6C0791AA20}" srcOrd="3" destOrd="0" presId="urn:microsoft.com/office/officeart/2016/7/layout/BasicTimeline"/>
    <dgm:cxn modelId="{C88E1701-AB05-4CE5-89C3-736526D59C9A}" type="presParOf" srcId="{57FDAED8-C2C8-4405-A89D-3B76AB48D2C9}" destId="{7D5F985B-D41F-4DAD-9709-36410E8857AE}" srcOrd="4" destOrd="0" presId="urn:microsoft.com/office/officeart/2016/7/layout/BasicTimeline"/>
    <dgm:cxn modelId="{B8A0F62B-2809-48EC-B882-D1D13B0DA168}" type="presParOf" srcId="{D594CFE8-C948-408D-9735-0DD114C35BD3}" destId="{C72E5AE0-E7F2-4B83-8839-FB6BF03889EA}" srcOrd="7" destOrd="0" presId="urn:microsoft.com/office/officeart/2016/7/layout/BasicTimeline"/>
    <dgm:cxn modelId="{5233B44C-0597-485E-8CED-FE5ED6D5696A}" type="presParOf" srcId="{D594CFE8-C948-408D-9735-0DD114C35BD3}" destId="{F7DAD497-5C79-472E-B382-7184A62DFED1}" srcOrd="8" destOrd="0" presId="urn:microsoft.com/office/officeart/2016/7/layout/BasicTimeline"/>
    <dgm:cxn modelId="{AF8B2C8C-6F92-4956-B566-928498AB5C6E}" type="presParOf" srcId="{F7DAD497-5C79-472E-B382-7184A62DFED1}" destId="{359669EC-83A6-4FC1-9F7B-4EE143DC23D0}" srcOrd="0" destOrd="0" presId="urn:microsoft.com/office/officeart/2016/7/layout/BasicTimeline"/>
    <dgm:cxn modelId="{3BEC23BB-36DB-4A93-9158-A61867AB7FD7}" type="presParOf" srcId="{F7DAD497-5C79-472E-B382-7184A62DFED1}" destId="{7BD771B2-0C8F-4984-9A9F-E11AEEB904CE}" srcOrd="1" destOrd="0" presId="urn:microsoft.com/office/officeart/2016/7/layout/BasicTimeline"/>
    <dgm:cxn modelId="{16DAB528-A98E-403F-BDDB-FE7A2ED855EB}" type="presParOf" srcId="{7BD771B2-0C8F-4984-9A9F-E11AEEB904CE}" destId="{BF70F074-C178-408D-955C-29D83D404B6C}" srcOrd="0" destOrd="0" presId="urn:microsoft.com/office/officeart/2016/7/layout/BasicTimeline"/>
    <dgm:cxn modelId="{09FB5986-C147-4AD7-866C-22FDAA5E1CBA}" type="presParOf" srcId="{7BD771B2-0C8F-4984-9A9F-E11AEEB904CE}" destId="{87C43E83-3345-40D8-8FE3-9E7CBB368606}" srcOrd="1" destOrd="0" presId="urn:microsoft.com/office/officeart/2016/7/layout/BasicTimeline"/>
    <dgm:cxn modelId="{0C692E9B-5620-4A29-A745-F8013214B6E3}" type="presParOf" srcId="{F7DAD497-5C79-472E-B382-7184A62DFED1}" destId="{1C8AC22B-85E0-4221-921F-A82226A03297}" srcOrd="2" destOrd="0" presId="urn:microsoft.com/office/officeart/2016/7/layout/BasicTimeline"/>
    <dgm:cxn modelId="{E5D7F3C0-042C-46D0-A330-B22BB94C4159}" type="presParOf" srcId="{F7DAD497-5C79-472E-B382-7184A62DFED1}" destId="{176A464A-5724-4144-B796-AF3D6521A9AE}" srcOrd="3" destOrd="0" presId="urn:microsoft.com/office/officeart/2016/7/layout/BasicTimeline"/>
    <dgm:cxn modelId="{00A3F85E-074B-42D8-AE4C-1079707F2608}" type="presParOf" srcId="{F7DAD497-5C79-472E-B382-7184A62DFED1}" destId="{3CB8E119-EDAA-4F0B-AC7C-50F2275B7D9A}" srcOrd="4" destOrd="0" presId="urn:microsoft.com/office/officeart/2016/7/layout/BasicTimeline"/>
    <dgm:cxn modelId="{751BD296-9C8E-4185-9F8C-21D14A428A59}" type="presParOf" srcId="{D594CFE8-C948-408D-9735-0DD114C35BD3}" destId="{8CA05AE7-C456-4646-8265-3D647DC66121}" srcOrd="9" destOrd="0" presId="urn:microsoft.com/office/officeart/2016/7/layout/BasicTimeline"/>
    <dgm:cxn modelId="{0694CF1D-703E-47CC-9538-4819996C177D}" type="presParOf" srcId="{D594CFE8-C948-408D-9735-0DD114C35BD3}" destId="{5383D26F-FC44-4B58-BD65-4C489A264B81}" srcOrd="10" destOrd="0" presId="urn:microsoft.com/office/officeart/2016/7/layout/BasicTimeline"/>
    <dgm:cxn modelId="{2ED01FFD-B716-464A-BAFD-951B58EFF092}" type="presParOf" srcId="{5383D26F-FC44-4B58-BD65-4C489A264B81}" destId="{6A160085-C9F8-41E7-B620-083062CF7C93}" srcOrd="0" destOrd="0" presId="urn:microsoft.com/office/officeart/2016/7/layout/BasicTimeline"/>
    <dgm:cxn modelId="{EC5B971C-0077-44CE-BA7D-865F88E72778}" type="presParOf" srcId="{5383D26F-FC44-4B58-BD65-4C489A264B81}" destId="{ADA7E4BE-8157-43C2-997F-5F08355F9C91}" srcOrd="1" destOrd="0" presId="urn:microsoft.com/office/officeart/2016/7/layout/BasicTimeline"/>
    <dgm:cxn modelId="{BF5F894D-4ADB-4B92-9756-F1B788E20B63}" type="presParOf" srcId="{ADA7E4BE-8157-43C2-997F-5F08355F9C91}" destId="{AFE4C063-026C-44EC-9750-3BD61090CDDC}" srcOrd="0" destOrd="0" presId="urn:microsoft.com/office/officeart/2016/7/layout/BasicTimeline"/>
    <dgm:cxn modelId="{294263AA-7CCD-4D94-8C3D-CE65500E270D}" type="presParOf" srcId="{ADA7E4BE-8157-43C2-997F-5F08355F9C91}" destId="{AB419F55-5AA5-4DF0-95CC-0D48D9B5013E}" srcOrd="1" destOrd="0" presId="urn:microsoft.com/office/officeart/2016/7/layout/BasicTimeline"/>
    <dgm:cxn modelId="{C658ABD7-214C-4564-9115-DE6E5240F978}" type="presParOf" srcId="{5383D26F-FC44-4B58-BD65-4C489A264B81}" destId="{A4DE559F-352D-431D-893C-65432B6B0551}" srcOrd="2" destOrd="0" presId="urn:microsoft.com/office/officeart/2016/7/layout/BasicTimeline"/>
    <dgm:cxn modelId="{FE79E619-65AC-4601-839F-2C730B031347}" type="presParOf" srcId="{5383D26F-FC44-4B58-BD65-4C489A264B81}" destId="{D13F5313-FF98-4D49-BB20-40C6C12F4173}" srcOrd="3" destOrd="0" presId="urn:microsoft.com/office/officeart/2016/7/layout/BasicTimeline"/>
    <dgm:cxn modelId="{6916E9E5-B9C6-41F5-9A7C-81B19D97C683}" type="presParOf" srcId="{5383D26F-FC44-4B58-BD65-4C489A264B81}" destId="{F429C0E5-A66B-42B6-A008-DA81FFEA252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126C-1719-4BD9-8572-D1520BBA4163}">
      <dsp:nvSpPr>
        <dsp:cNvPr id="0" name=""/>
        <dsp:cNvSpPr/>
      </dsp:nvSpPr>
      <dsp:spPr>
        <a:xfrm>
          <a:off x="0" y="2474041"/>
          <a:ext cx="10114933"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3A0B55-7604-4334-BB85-C74A482FAEBF}">
      <dsp:nvSpPr>
        <dsp:cNvPr id="0" name=""/>
        <dsp:cNvSpPr/>
      </dsp:nvSpPr>
      <dsp:spPr>
        <a:xfrm>
          <a:off x="15681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Georgia" panose="02040502050405020303" pitchFamily="18" charset="0"/>
            </a:rPr>
            <a:t>Spring 2023</a:t>
          </a:r>
        </a:p>
      </dsp:txBody>
      <dsp:txXfrm>
        <a:off x="156811" y="2657120"/>
        <a:ext cx="2281786" cy="559133"/>
      </dsp:txXfrm>
    </dsp:sp>
    <dsp:sp modelId="{0DC4CF84-660B-480D-BE7B-1B57DDFB0C40}">
      <dsp:nvSpPr>
        <dsp:cNvPr id="0" name=""/>
        <dsp:cNvSpPr/>
      </dsp:nvSpPr>
      <dsp:spPr>
        <a:xfrm>
          <a:off x="123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a:latin typeface="Georgia" panose="02040502050405020303" pitchFamily="18" charset="0"/>
            </a:rPr>
            <a:t>Draft Practice Year 2 Profile Prototypes shared and feedback gathered from the field. </a:t>
          </a:r>
        </a:p>
      </dsp:txBody>
      <dsp:txXfrm>
        <a:off x="42418" y="731441"/>
        <a:ext cx="2510571" cy="761280"/>
      </dsp:txXfrm>
    </dsp:sp>
    <dsp:sp modelId="{A1F71696-845B-4AC6-A5FB-DA3AEF240355}">
      <dsp:nvSpPr>
        <dsp:cNvPr id="0" name=""/>
        <dsp:cNvSpPr/>
      </dsp:nvSpPr>
      <dsp:spPr>
        <a:xfrm>
          <a:off x="129770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96D6D49-4B76-40EA-80E4-27DF088A313F}">
      <dsp:nvSpPr>
        <dsp:cNvPr id="0" name=""/>
        <dsp:cNvSpPr/>
      </dsp:nvSpPr>
      <dsp:spPr>
        <a:xfrm>
          <a:off x="166071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Georgia" panose="02040502050405020303" pitchFamily="18" charset="0"/>
            </a:rPr>
            <a:t>Summer 2023</a:t>
          </a:r>
        </a:p>
      </dsp:txBody>
      <dsp:txXfrm>
        <a:off x="1660716" y="1731829"/>
        <a:ext cx="2281786" cy="559133"/>
      </dsp:txXfrm>
    </dsp:sp>
    <dsp:sp modelId="{E1AB094C-9724-43D7-A623-7883B07383D6}">
      <dsp:nvSpPr>
        <dsp:cNvPr id="0" name=""/>
        <dsp:cNvSpPr/>
      </dsp:nvSpPr>
      <dsp:spPr>
        <a:xfrm>
          <a:off x="126059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BCDF2-A54C-4C0E-97DA-54D9F2ED4B87}">
      <dsp:nvSpPr>
        <dsp:cNvPr id="0" name=""/>
        <dsp:cNvSpPr/>
      </dsp:nvSpPr>
      <dsp:spPr>
        <a:xfrm>
          <a:off x="1505139" y="3414177"/>
          <a:ext cx="2592939" cy="949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a:latin typeface="Georgia" panose="02040502050405020303" pitchFamily="18" charset="0"/>
            </a:rPr>
            <a:t>Practice Year 2 profiles finalized based on measurements from 2022-2023 year.  </a:t>
          </a:r>
          <a:r>
            <a:rPr lang="en-US" sz="1200" b="0" kern="1200">
              <a:solidFill>
                <a:schemeClr val="tx1"/>
              </a:solidFill>
              <a:latin typeface="Georgia" panose="02040502050405020303" pitchFamily="18" charset="0"/>
              <a:cs typeface="Arial" panose="020B0604020202020204" pitchFamily="34" charset="0"/>
            </a:rPr>
            <a:t>Website vendor secured.</a:t>
          </a:r>
        </a:p>
      </dsp:txBody>
      <dsp:txXfrm>
        <a:off x="1551470" y="3460508"/>
        <a:ext cx="2500277" cy="856442"/>
      </dsp:txXfrm>
    </dsp:sp>
    <dsp:sp modelId="{1A56110E-90B7-493A-B293-019D83974450}">
      <dsp:nvSpPr>
        <dsp:cNvPr id="0" name=""/>
        <dsp:cNvSpPr/>
      </dsp:nvSpPr>
      <dsp:spPr>
        <a:xfrm>
          <a:off x="280160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ED44176-5369-4095-BD97-92F8070E65FA}">
      <dsp:nvSpPr>
        <dsp:cNvPr id="0" name=""/>
        <dsp:cNvSpPr/>
      </dsp:nvSpPr>
      <dsp:spPr>
        <a:xfrm>
          <a:off x="316462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Georgia" panose="02040502050405020303" pitchFamily="18" charset="0"/>
            </a:rPr>
            <a:t>Fall 2023  </a:t>
          </a:r>
        </a:p>
      </dsp:txBody>
      <dsp:txXfrm>
        <a:off x="3164621" y="2657120"/>
        <a:ext cx="2281786" cy="559133"/>
      </dsp:txXfrm>
    </dsp:sp>
    <dsp:sp modelId="{AF3543FB-195F-4BF7-BA59-ACC152807B90}">
      <dsp:nvSpPr>
        <dsp:cNvPr id="0" name=""/>
        <dsp:cNvSpPr/>
      </dsp:nvSpPr>
      <dsp:spPr>
        <a:xfrm>
          <a:off x="276449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D765E-2DCA-471B-9BD5-56D5CD0BA294}">
      <dsp:nvSpPr>
        <dsp:cNvPr id="0" name=""/>
        <dsp:cNvSpPr/>
      </dsp:nvSpPr>
      <dsp:spPr>
        <a:xfrm>
          <a:off x="300904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a:latin typeface="Georgia" panose="02040502050405020303" pitchFamily="18" charset="0"/>
            </a:rPr>
            <a:t>PY2 profiles shared privately with sites. Sites had the opportunity to provide feedback.</a:t>
          </a:r>
        </a:p>
      </dsp:txBody>
      <dsp:txXfrm>
        <a:off x="3050228" y="731441"/>
        <a:ext cx="2510571" cy="761280"/>
      </dsp:txXfrm>
    </dsp:sp>
    <dsp:sp modelId="{EAB0A03C-91E8-4C7E-87AB-39C6F11E6F54}">
      <dsp:nvSpPr>
        <dsp:cNvPr id="0" name=""/>
        <dsp:cNvSpPr/>
      </dsp:nvSpPr>
      <dsp:spPr>
        <a:xfrm>
          <a:off x="430551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3A7307-3F3D-41CC-AAE4-EF733EF3CF1C}">
      <dsp:nvSpPr>
        <dsp:cNvPr id="0" name=""/>
        <dsp:cNvSpPr/>
      </dsp:nvSpPr>
      <dsp:spPr>
        <a:xfrm>
          <a:off x="466852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solidFill>
                <a:schemeClr val="accent2"/>
              </a:solidFill>
              <a:latin typeface="Georgia" panose="02040502050405020303" pitchFamily="18" charset="0"/>
            </a:rPr>
            <a:t>Winter - Spring 2024</a:t>
          </a:r>
        </a:p>
      </dsp:txBody>
      <dsp:txXfrm>
        <a:off x="4668526" y="1731829"/>
        <a:ext cx="2281786" cy="559133"/>
      </dsp:txXfrm>
    </dsp:sp>
    <dsp:sp modelId="{CF01F38E-3062-47A8-8DD9-CB26B7761BCD}">
      <dsp:nvSpPr>
        <dsp:cNvPr id="0" name=""/>
        <dsp:cNvSpPr/>
      </dsp:nvSpPr>
      <dsp:spPr>
        <a:xfrm>
          <a:off x="426840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654C0-8EE6-4A29-9620-64B8B23DA0E9}">
      <dsp:nvSpPr>
        <dsp:cNvPr id="0" name=""/>
        <dsp:cNvSpPr/>
      </dsp:nvSpPr>
      <dsp:spPr>
        <a:xfrm>
          <a:off x="4512949" y="3414177"/>
          <a:ext cx="2592939" cy="1291836"/>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a:solidFill>
                <a:schemeClr val="accent2"/>
              </a:solidFill>
              <a:latin typeface="Georgia" panose="02040502050405020303" pitchFamily="18" charset="0"/>
            </a:rPr>
            <a:t>New VQB5 Website development underway!</a:t>
          </a:r>
          <a:r>
            <a:rPr lang="en-US" sz="1200" b="0" kern="1200">
              <a:solidFill>
                <a:schemeClr val="accent2"/>
              </a:solidFill>
              <a:latin typeface="Georgia" panose="02040502050405020303" pitchFamily="18" charset="0"/>
            </a:rPr>
            <a:t>; Mock-ups of Quality Profiles will be shared with families and the field for feedback; BOE to approve final profile.</a:t>
          </a:r>
        </a:p>
      </dsp:txBody>
      <dsp:txXfrm>
        <a:off x="4576011" y="3477239"/>
        <a:ext cx="2466815" cy="1165712"/>
      </dsp:txXfrm>
    </dsp:sp>
    <dsp:sp modelId="{A21B068F-6596-4EAC-BF87-0E6FE59043A2}">
      <dsp:nvSpPr>
        <dsp:cNvPr id="0" name=""/>
        <dsp:cNvSpPr/>
      </dsp:nvSpPr>
      <dsp:spPr>
        <a:xfrm>
          <a:off x="580941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59669EC-83A6-4FC1-9F7B-4EE143DC23D0}">
      <dsp:nvSpPr>
        <dsp:cNvPr id="0" name=""/>
        <dsp:cNvSpPr/>
      </dsp:nvSpPr>
      <dsp:spPr>
        <a:xfrm>
          <a:off x="617243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Georgia" panose="02040502050405020303" pitchFamily="18" charset="0"/>
            </a:rPr>
            <a:t>Summer</a:t>
          </a:r>
          <a:r>
            <a:rPr lang="en-US" sz="1400" b="0" kern="1200">
              <a:latin typeface="Georgia" panose="02040502050405020303" pitchFamily="18" charset="0"/>
            </a:rPr>
            <a:t> </a:t>
          </a:r>
          <a:r>
            <a:rPr lang="en-US" sz="1400" b="1" kern="1200">
              <a:latin typeface="Georgia" panose="02040502050405020303" pitchFamily="18" charset="0"/>
            </a:rPr>
            <a:t>2024</a:t>
          </a:r>
        </a:p>
      </dsp:txBody>
      <dsp:txXfrm>
        <a:off x="6172431" y="2657120"/>
        <a:ext cx="2281786" cy="559133"/>
      </dsp:txXfrm>
    </dsp:sp>
    <dsp:sp modelId="{C1EACF4E-5C6E-457F-8D7A-FE6C0791AA20}">
      <dsp:nvSpPr>
        <dsp:cNvPr id="0" name=""/>
        <dsp:cNvSpPr/>
      </dsp:nvSpPr>
      <dsp:spPr>
        <a:xfrm>
          <a:off x="577230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0F074-C178-408D-955C-29D83D404B6C}">
      <dsp:nvSpPr>
        <dsp:cNvPr id="0" name=""/>
        <dsp:cNvSpPr/>
      </dsp:nvSpPr>
      <dsp:spPr>
        <a:xfrm>
          <a:off x="601685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eorgia" panose="02040502050405020303" pitchFamily="18" charset="0"/>
            </a:rPr>
            <a:t>Profiles finalized based on measurements from 2023-2024 program year.</a:t>
          </a:r>
        </a:p>
      </dsp:txBody>
      <dsp:txXfrm>
        <a:off x="6058038" y="731441"/>
        <a:ext cx="2510571" cy="761280"/>
      </dsp:txXfrm>
    </dsp:sp>
    <dsp:sp modelId="{1C8AC22B-85E0-4221-921F-A82226A03297}">
      <dsp:nvSpPr>
        <dsp:cNvPr id="0" name=""/>
        <dsp:cNvSpPr/>
      </dsp:nvSpPr>
      <dsp:spPr>
        <a:xfrm>
          <a:off x="731332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160085-C9F8-41E7-B620-083062CF7C93}">
      <dsp:nvSpPr>
        <dsp:cNvPr id="0" name=""/>
        <dsp:cNvSpPr/>
      </dsp:nvSpPr>
      <dsp:spPr>
        <a:xfrm>
          <a:off x="767633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Georgia" panose="02040502050405020303" pitchFamily="18" charset="0"/>
            </a:rPr>
            <a:t>Fall</a:t>
          </a:r>
          <a:r>
            <a:rPr lang="en-US" sz="1400" b="0" kern="1200">
              <a:latin typeface="Georgia" panose="02040502050405020303" pitchFamily="18" charset="0"/>
            </a:rPr>
            <a:t> </a:t>
          </a:r>
          <a:r>
            <a:rPr lang="en-US" sz="1400" b="1" kern="1200">
              <a:latin typeface="Georgia" panose="02040502050405020303" pitchFamily="18" charset="0"/>
            </a:rPr>
            <a:t>2024</a:t>
          </a:r>
        </a:p>
      </dsp:txBody>
      <dsp:txXfrm>
        <a:off x="7676336" y="1731829"/>
        <a:ext cx="2281786" cy="559133"/>
      </dsp:txXfrm>
    </dsp:sp>
    <dsp:sp modelId="{176A464A-5724-4144-B796-AF3D6521A9AE}">
      <dsp:nvSpPr>
        <dsp:cNvPr id="0" name=""/>
        <dsp:cNvSpPr/>
      </dsp:nvSpPr>
      <dsp:spPr>
        <a:xfrm>
          <a:off x="727621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4C063-026C-44EC-9750-3BD61090CDDC}">
      <dsp:nvSpPr>
        <dsp:cNvPr id="0" name=""/>
        <dsp:cNvSpPr/>
      </dsp:nvSpPr>
      <dsp:spPr>
        <a:xfrm>
          <a:off x="7520759" y="3414177"/>
          <a:ext cx="2592939" cy="10018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Georgia" panose="02040502050405020303" pitchFamily="18" charset="0"/>
            </a:rPr>
            <a:t>Quality Profiles posted publicly on new VQB5 website.</a:t>
          </a:r>
        </a:p>
        <a:p>
          <a:pPr marL="0" lvl="0" indent="0" algn="l" defTabSz="533400">
            <a:lnSpc>
              <a:spcPct val="90000"/>
            </a:lnSpc>
            <a:spcBef>
              <a:spcPct val="0"/>
            </a:spcBef>
            <a:spcAft>
              <a:spcPct val="35000"/>
            </a:spcAft>
            <a:buNone/>
          </a:pPr>
          <a:r>
            <a:rPr lang="en-US" sz="1200" b="0" kern="1200">
              <a:latin typeface="Georgia" panose="02040502050405020303" pitchFamily="18" charset="0"/>
            </a:rPr>
            <a:t>VDOE will inform families about VQB5 Quality Profiles.</a:t>
          </a:r>
        </a:p>
      </dsp:txBody>
      <dsp:txXfrm>
        <a:off x="7569664" y="3463082"/>
        <a:ext cx="2495129" cy="904022"/>
      </dsp:txXfrm>
    </dsp:sp>
    <dsp:sp modelId="{A4DE559F-352D-431D-893C-65432B6B0551}">
      <dsp:nvSpPr>
        <dsp:cNvPr id="0" name=""/>
        <dsp:cNvSpPr/>
      </dsp:nvSpPr>
      <dsp:spPr>
        <a:xfrm>
          <a:off x="881722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13F5313-FF98-4D49-BB20-40C6C12F4173}">
      <dsp:nvSpPr>
        <dsp:cNvPr id="0" name=""/>
        <dsp:cNvSpPr/>
      </dsp:nvSpPr>
      <dsp:spPr>
        <a:xfrm>
          <a:off x="878011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0.03982</cdr:x>
      <cdr:y>0.02737</cdr:y>
    </cdr:from>
    <cdr:to>
      <cdr:x>0.98925</cdr:x>
      <cdr:y>0.16659</cdr:y>
    </cdr:to>
    <cdr:sp macro="" textlink="">
      <cdr:nvSpPr>
        <cdr:cNvPr id="2" name="TextBox 5">
          <a:extLst xmlns:a="http://schemas.openxmlformats.org/drawingml/2006/main">
            <a:ext uri="{FF2B5EF4-FFF2-40B4-BE49-F238E27FC236}">
              <a16:creationId xmlns:a16="http://schemas.microsoft.com/office/drawing/2014/main" id="{BF6F88C0-75BE-A22F-EA62-7CD5A1D0DE84}"/>
            </a:ext>
          </a:extLst>
        </cdr:cNvPr>
        <cdr:cNvSpPr txBox="1"/>
      </cdr:nvSpPr>
      <cdr:spPr>
        <a:xfrm xmlns:a="http://schemas.openxmlformats.org/drawingml/2006/main">
          <a:off x="472544" y="139167"/>
          <a:ext cx="11266887" cy="70788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i="0" u="none" strike="noStrike" dirty="0">
              <a:solidFill>
                <a:srgbClr val="555555"/>
              </a:solidFill>
              <a:effectLst/>
              <a:latin typeface="Georgia" panose="02040502050405020303" pitchFamily="18" charset="0"/>
            </a:rPr>
            <a:t>Most Practice Year 2 sites were able to complete the required activities, however there were a few challenges related to completion of local CLASS observations.</a:t>
          </a:r>
          <a:r>
            <a:rPr lang="en-US" sz="2000" b="1" i="0" dirty="0">
              <a:solidFill>
                <a:srgbClr val="555555"/>
              </a:solidFill>
              <a:effectLst/>
              <a:latin typeface="Georgia" panose="02040502050405020303" pitchFamily="18" charset="0"/>
            </a:rPr>
            <a:t>​</a:t>
          </a:r>
          <a:endParaRPr lang="en-US" sz="2000" b="1" dirty="0">
            <a:solidFill>
              <a:srgbClr val="555555"/>
            </a:solidFill>
            <a:latin typeface="Georgia" panose="020405020504050203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0.37854</cdr:x>
      <cdr:y>0</cdr:y>
    </cdr:from>
    <cdr:to>
      <cdr:x>0.38001</cdr:x>
      <cdr:y>0.99363</cdr:y>
    </cdr:to>
    <cdr:cxnSp macro="">
      <cdr:nvCxnSpPr>
        <cdr:cNvPr id="2" name="Google Shape;1534;p228">
          <a:extLst xmlns:a="http://schemas.openxmlformats.org/drawingml/2006/main">
            <a:ext uri="{FF2B5EF4-FFF2-40B4-BE49-F238E27FC236}">
              <a16:creationId xmlns:a16="http://schemas.microsoft.com/office/drawing/2014/main" id="{8D46B273-DC1C-C0AE-4CB2-60F0A98C04B1}"/>
            </a:ext>
          </a:extLst>
        </cdr:cNvPr>
        <cdr:cNvCxnSpPr/>
      </cdr:nvCxnSpPr>
      <cdr:spPr>
        <a:xfrm xmlns:a="http://schemas.openxmlformats.org/drawingml/2006/main" rot="10800000" flipH="1">
          <a:off x="4615117" y="-1323974"/>
          <a:ext cx="18000" cy="5498800"/>
        </a:xfrm>
        <a:prstGeom xmlns:a="http://schemas.openxmlformats.org/drawingml/2006/main" prst="straightConnector1">
          <a:avLst/>
        </a:prstGeom>
        <a:noFill xmlns:a="http://schemas.openxmlformats.org/drawingml/2006/main"/>
        <a:ln xmlns:a="http://schemas.openxmlformats.org/drawingml/2006/main" w="28575" cap="flat" cmpd="sng">
          <a:solidFill>
            <a:srgbClr val="101820"/>
          </a:solidFill>
          <a:prstDash val="solid"/>
          <a:round/>
          <a:headEnd type="none" w="med" len="med"/>
          <a:tailEnd type="none" w="med" len="med"/>
        </a:ln>
      </cdr:spPr>
    </cdr:cxnSp>
  </cdr:relSizeAnchor>
  <cdr:relSizeAnchor xmlns:cdr="http://schemas.openxmlformats.org/drawingml/2006/chartDrawing">
    <cdr:from>
      <cdr:x>0.83401</cdr:x>
      <cdr:y>0.00318</cdr:y>
    </cdr:from>
    <cdr:to>
      <cdr:x>0.83548</cdr:x>
      <cdr:y>0.99682</cdr:y>
    </cdr:to>
    <cdr:cxnSp macro="">
      <cdr:nvCxnSpPr>
        <cdr:cNvPr id="3" name="Google Shape;1534;p228">
          <a:extLst xmlns:a="http://schemas.openxmlformats.org/drawingml/2006/main">
            <a:ext uri="{FF2B5EF4-FFF2-40B4-BE49-F238E27FC236}">
              <a16:creationId xmlns:a16="http://schemas.microsoft.com/office/drawing/2014/main" id="{8FD9FF6C-5E1A-C2A5-E923-D510F9ACB038}"/>
            </a:ext>
          </a:extLst>
        </cdr:cNvPr>
        <cdr:cNvCxnSpPr/>
      </cdr:nvCxnSpPr>
      <cdr:spPr>
        <a:xfrm xmlns:a="http://schemas.openxmlformats.org/drawingml/2006/main" rot="10800000" flipH="1">
          <a:off x="10168192" y="17612"/>
          <a:ext cx="18000" cy="5498800"/>
        </a:xfrm>
        <a:prstGeom xmlns:a="http://schemas.openxmlformats.org/drawingml/2006/main" prst="straightConnector1">
          <a:avLst/>
        </a:prstGeom>
        <a:noFill xmlns:a="http://schemas.openxmlformats.org/drawingml/2006/main"/>
        <a:ln xmlns:a="http://schemas.openxmlformats.org/drawingml/2006/main" w="28575" cap="flat" cmpd="sng">
          <a:solidFill>
            <a:srgbClr val="101820"/>
          </a:solidFill>
          <a:prstDash val="solid"/>
          <a:round/>
          <a:headEnd type="none" w="med" len="med"/>
          <a:tailEnd type="none" w="med" len="med"/>
        </a:l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06169-7969-4E32-A702-143B7FBD0DB1}" type="datetimeFigureOut">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8B4B7-E108-403B-A8CC-457F9B770DCF}" type="slidenum">
              <a:t>‹#›</a:t>
            </a:fld>
            <a:endParaRPr lang="en-US"/>
          </a:p>
        </p:txBody>
      </p:sp>
    </p:spTree>
    <p:extLst>
      <p:ext uri="{BB962C8B-B14F-4D97-AF65-F5344CB8AC3E}">
        <p14:creationId xmlns:p14="http://schemas.microsoft.com/office/powerpoint/2010/main" val="405613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400" lvl="1" indent="-228600" algn="l" rtl="0">
              <a:lnSpc>
                <a:spcPct val="90000"/>
              </a:lnSpc>
              <a:spcBef>
                <a:spcPts val="0"/>
              </a:spcBef>
              <a:spcAft>
                <a:spcPts val="0"/>
              </a:spcAft>
              <a:buClr>
                <a:srgbClr val="0F150D"/>
              </a:buClr>
              <a:buSzPts val="1000"/>
              <a:buFont typeface="Cardo"/>
              <a:buNone/>
            </a:pPr>
            <a:endParaRPr sz="1000">
              <a:solidFill>
                <a:srgbClr val="0F150D"/>
              </a:solidFill>
              <a:latin typeface="Cardo"/>
              <a:ea typeface="Cardo"/>
              <a:cs typeface="Cardo"/>
              <a:sym typeface="Cardo"/>
            </a:endParaRPr>
          </a:p>
        </p:txBody>
      </p:sp>
      <p:sp>
        <p:nvSpPr>
          <p:cNvPr id="530" name="Google Shape;5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400" lvl="1" indent="-228600" algn="l" rtl="0">
              <a:lnSpc>
                <a:spcPct val="90000"/>
              </a:lnSpc>
              <a:spcBef>
                <a:spcPts val="0"/>
              </a:spcBef>
              <a:spcAft>
                <a:spcPts val="0"/>
              </a:spcAft>
              <a:buClr>
                <a:srgbClr val="0F150D"/>
              </a:buClr>
              <a:buSzPts val="1000"/>
              <a:buFont typeface="Cardo"/>
              <a:buNone/>
            </a:pPr>
            <a:endParaRPr sz="1000">
              <a:solidFill>
                <a:srgbClr val="0F150D"/>
              </a:solidFill>
              <a:latin typeface="Cardo"/>
              <a:ea typeface="Cardo"/>
              <a:cs typeface="Cardo"/>
              <a:sym typeface="Cardo"/>
            </a:endParaRPr>
          </a:p>
        </p:txBody>
      </p:sp>
      <p:sp>
        <p:nvSpPr>
          <p:cNvPr id="530" name="Google Shape;5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5535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400" lvl="1" indent="-228600" algn="l" rtl="0">
              <a:lnSpc>
                <a:spcPct val="90000"/>
              </a:lnSpc>
              <a:spcBef>
                <a:spcPts val="0"/>
              </a:spcBef>
              <a:spcAft>
                <a:spcPts val="0"/>
              </a:spcAft>
              <a:buClr>
                <a:srgbClr val="0F150D"/>
              </a:buClr>
              <a:buSzPts val="1000"/>
              <a:buFont typeface="Cardo"/>
              <a:buNone/>
            </a:pPr>
            <a:endParaRPr sz="1000">
              <a:solidFill>
                <a:srgbClr val="0F150D"/>
              </a:solidFill>
              <a:latin typeface="Cardo"/>
              <a:ea typeface="Cardo"/>
              <a:cs typeface="Cardo"/>
              <a:sym typeface="Cardo"/>
            </a:endParaRPr>
          </a:p>
        </p:txBody>
      </p:sp>
      <p:sp>
        <p:nvSpPr>
          <p:cNvPr id="530" name="Google Shape;5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7721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73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section 8, key partners include:</a:t>
            </a:r>
          </a:p>
          <a:p>
            <a:pPr marL="171450" indent="-171450">
              <a:buFont typeface="Arial" panose="020B0604020202020204" pitchFamily="34" charset="0"/>
              <a:buChar char="•"/>
            </a:pPr>
            <a:r>
              <a:rPr lang="en-US" sz="1200">
                <a:latin typeface="Georgia" panose="02040502050405020303" pitchFamily="18" charset="0"/>
              </a:rPr>
              <a:t>The state advisory council (ECAC in VA; required)</a:t>
            </a:r>
          </a:p>
          <a:p>
            <a:pPr marL="171450" indent="-171450">
              <a:buFont typeface="Arial" panose="020B0604020202020204" pitchFamily="34" charset="0"/>
              <a:buChar char="•"/>
            </a:pPr>
            <a:r>
              <a:rPr lang="en-US" sz="1200">
                <a:latin typeface="Georgia" panose="02040502050405020303" pitchFamily="18" charset="0"/>
              </a:rPr>
              <a:t>Local Tribes and Tribal organizations (required)</a:t>
            </a:r>
          </a:p>
          <a:p>
            <a:pPr marL="171450" indent="-171450">
              <a:buFont typeface="Arial" panose="020B0604020202020204" pitchFamily="34" charset="0"/>
              <a:buChar char="•"/>
            </a:pPr>
            <a:r>
              <a:rPr lang="en-US" sz="1200">
                <a:latin typeface="Georgia" panose="02040502050405020303" pitchFamily="18" charset="0"/>
              </a:rPr>
              <a:t>State agencies responsible for serving children with disabilities, Head Start collaboration, public education/state pre-K, public health, employment services, CACFP, serving homeless families, TANF, Medicaid, mental health, and emergency management and response (required)</a:t>
            </a:r>
          </a:p>
          <a:p>
            <a:pPr marL="171450" indent="-171450">
              <a:buFont typeface="Arial" panose="020B0604020202020204" pitchFamily="34" charset="0"/>
              <a:buChar char="•"/>
            </a:pPr>
            <a:r>
              <a:rPr lang="en-US" sz="1200">
                <a:latin typeface="Georgia" panose="02040502050405020303" pitchFamily="18" charset="0"/>
              </a:rPr>
              <a:t>State/local agencies administering EHS/CC Partnership grants, higher education, home visiting, child welfare (optional)</a:t>
            </a:r>
          </a:p>
          <a:p>
            <a:pPr marL="171450" indent="-171450">
              <a:buFont typeface="Arial" panose="020B0604020202020204" pitchFamily="34" charset="0"/>
              <a:buChar char="•"/>
            </a:pPr>
            <a:r>
              <a:rPr lang="en-US" sz="1200">
                <a:latin typeface="Georgia" panose="02040502050405020303" pitchFamily="18" charset="0"/>
              </a:rPr>
              <a:t>Provider groups or associations</a:t>
            </a:r>
          </a:p>
          <a:p>
            <a:pPr marL="171450" indent="-171450">
              <a:buFont typeface="Arial" panose="020B0604020202020204" pitchFamily="34" charset="0"/>
              <a:buChar char="•"/>
            </a:pPr>
            <a:r>
              <a:rPr lang="en-US" sz="1200">
                <a:latin typeface="Georgia" panose="02040502050405020303" pitchFamily="18" charset="0"/>
              </a:rPr>
              <a:t>Parent groups or associations</a:t>
            </a:r>
          </a:p>
          <a:p>
            <a:pPr marL="171450" indent="-171450">
              <a:buFont typeface="Arial" panose="020B0604020202020204" pitchFamily="34" charset="0"/>
              <a:buChar char="•"/>
            </a:pPr>
            <a:r>
              <a:rPr lang="en-US" sz="1200">
                <a:latin typeface="Georgia" panose="02040502050405020303" pitchFamily="18" charset="0"/>
              </a:rPr>
              <a:t>Title IV 21</a:t>
            </a:r>
            <a:r>
              <a:rPr lang="en-US" sz="1200" baseline="30000">
                <a:latin typeface="Georgia" panose="02040502050405020303" pitchFamily="18" charset="0"/>
              </a:rPr>
              <a:t>st</a:t>
            </a:r>
            <a:r>
              <a:rPr lang="en-US" sz="1200">
                <a:latin typeface="Georgia" panose="02040502050405020303" pitchFamily="18" charset="0"/>
              </a:rPr>
              <a:t> Century learning</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478B4B7-E108-403B-A8CC-457F9B770DCF}" type="slidenum">
              <a:rPr lang="en-US" smtClean="0"/>
              <a:t>19</a:t>
            </a:fld>
            <a:endParaRPr lang="en-US"/>
          </a:p>
        </p:txBody>
      </p:sp>
    </p:spTree>
    <p:extLst>
      <p:ext uri="{BB962C8B-B14F-4D97-AF65-F5344CB8AC3E}">
        <p14:creationId xmlns:p14="http://schemas.microsoft.com/office/powerpoint/2010/main" val="20093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B4B7-E108-403B-A8CC-457F9B770DCF}" type="slidenum">
              <a:rPr lang="en-US" smtClean="0"/>
              <a:t>20</a:t>
            </a:fld>
            <a:endParaRPr lang="en-US"/>
          </a:p>
        </p:txBody>
      </p:sp>
    </p:spTree>
    <p:extLst>
      <p:ext uri="{BB962C8B-B14F-4D97-AF65-F5344CB8AC3E}">
        <p14:creationId xmlns:p14="http://schemas.microsoft.com/office/powerpoint/2010/main" val="315969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747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comment - Though the public comment period is specific to the NOIRA to open the regulation for amendments, stakeholders took the opportunity to comment on the preliminary draft language. We should expect a lot more comments once a formal proposed draft is available to the public. </a:t>
            </a:r>
          </a:p>
          <a:p>
            <a:endParaRPr lang="en-US"/>
          </a:p>
          <a:p>
            <a:r>
              <a:rPr lang="en-US"/>
              <a:t>ECAC members may want to know if a revised draft will be presented to ECAC for endorsement. </a:t>
            </a:r>
            <a:endParaRPr lang="en-US">
              <a:cs typeface="Calibri"/>
            </a:endParaRPr>
          </a:p>
        </p:txBody>
      </p:sp>
      <p:sp>
        <p:nvSpPr>
          <p:cNvPr id="4" name="Slide Number Placeholder 3"/>
          <p:cNvSpPr>
            <a:spLocks noGrp="1"/>
          </p:cNvSpPr>
          <p:nvPr>
            <p:ph type="sldNum" sz="quarter" idx="5"/>
          </p:nvPr>
        </p:nvSpPr>
        <p:spPr/>
        <p:txBody>
          <a:bodyPr/>
          <a:lstStyle/>
          <a:p>
            <a:fld id="{F478B4B7-E108-403B-A8CC-457F9B770DCF}" type="slidenum">
              <a:rPr lang="en-US"/>
              <a:t>22</a:t>
            </a:fld>
            <a:endParaRPr lang="en-US"/>
          </a:p>
        </p:txBody>
      </p:sp>
    </p:spTree>
    <p:extLst>
      <p:ext uri="{BB962C8B-B14F-4D97-AF65-F5344CB8AC3E}">
        <p14:creationId xmlns:p14="http://schemas.microsoft.com/office/powerpoint/2010/main" val="10627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comment - Though the public comment period is specific to the NOIRA to open the regulation for amendments, stakeholders took the opportunity to comment on the preliminary draft language. We should expect a lot more comments once a formal proposed draft is available to the public. </a:t>
            </a:r>
          </a:p>
          <a:p>
            <a:endParaRPr lang="en-US"/>
          </a:p>
          <a:p>
            <a:r>
              <a:rPr lang="en-US"/>
              <a:t>ECAC members may want to know if a revised draft will be presented to ECAC for endorsement. </a:t>
            </a:r>
            <a:endParaRPr lang="en-US">
              <a:cs typeface="Calibri"/>
            </a:endParaRPr>
          </a:p>
        </p:txBody>
      </p:sp>
      <p:sp>
        <p:nvSpPr>
          <p:cNvPr id="4" name="Slide Number Placeholder 3"/>
          <p:cNvSpPr>
            <a:spLocks noGrp="1"/>
          </p:cNvSpPr>
          <p:nvPr>
            <p:ph type="sldNum" sz="quarter" idx="5"/>
          </p:nvPr>
        </p:nvSpPr>
        <p:spPr/>
        <p:txBody>
          <a:bodyPr/>
          <a:lstStyle/>
          <a:p>
            <a:fld id="{F478B4B7-E108-403B-A8CC-457F9B770DCF}" type="slidenum">
              <a:rPr lang="en-US"/>
              <a:t>23</a:t>
            </a:fld>
            <a:endParaRPr lang="en-US"/>
          </a:p>
        </p:txBody>
      </p:sp>
    </p:spTree>
    <p:extLst>
      <p:ext uri="{BB962C8B-B14F-4D97-AF65-F5344CB8AC3E}">
        <p14:creationId xmlns:p14="http://schemas.microsoft.com/office/powerpoint/2010/main" val="204264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242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f0f3d315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f0f3d315b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Kris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r>
              <a:rPr lang="en-US"/>
              <a:t>AE_Working_VQB5_Complete_Incomplete_Site_List_2023-07-13</a:t>
            </a:r>
          </a:p>
          <a:p>
            <a:pPr marL="0" indent="0">
              <a:lnSpc>
                <a:spcPct val="90000"/>
              </a:lnSpc>
              <a:spcBef>
                <a:spcPts val="1000"/>
              </a:spcBef>
              <a:buFont typeface="Arial"/>
              <a:buNone/>
            </a:pPr>
            <a:r>
              <a:rPr lang="en-US"/>
              <a:t>checked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2DA0-996D-47B0-BE8B-B4A9D1BF94E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33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9A5FD-3031-4323-B5E1-6E3E6DF48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463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a:t>AE Working_Prelim_PY2_VQB5_Scores_2023-07-13</a:t>
            </a:r>
          </a:p>
          <a:p>
            <a:pPr marL="227965" indent="-227965">
              <a:lnSpc>
                <a:spcPct val="90000"/>
              </a:lnSpc>
              <a:spcBef>
                <a:spcPts val="1000"/>
              </a:spcBef>
              <a:buFont typeface="Arial"/>
              <a:buChar char="•"/>
              <a:defRPr/>
            </a:pPr>
            <a:r>
              <a:rPr lang="en-US">
                <a:cs typeface="Calibri"/>
              </a:rPr>
              <a:t>Checked by LS-correct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2DA0-996D-47B0-BE8B-B4A9D1BF94E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030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solidFill>
                  <a:schemeClr val="tx1"/>
                </a:solidFill>
                <a:latin typeface="Georgia" panose="02040502050405020303" pitchFamily="18" charset="0"/>
              </a:rPr>
              <a:t>Sites</a:t>
            </a:r>
          </a:p>
          <a:p>
            <a:r>
              <a:rPr lang="en-US" sz="1600">
                <a:solidFill>
                  <a:schemeClr val="tx1"/>
                </a:solidFill>
                <a:latin typeface="Georgia" panose="02040502050405020303" pitchFamily="18" charset="0"/>
              </a:rPr>
              <a:t>Operating information</a:t>
            </a:r>
          </a:p>
          <a:p>
            <a:r>
              <a:rPr lang="en-US" sz="1600">
                <a:solidFill>
                  <a:schemeClr val="tx1"/>
                </a:solidFill>
                <a:latin typeface="Georgia" panose="02040502050405020303" pitchFamily="18" charset="0"/>
              </a:rPr>
              <a:t>Public funds accepted</a:t>
            </a:r>
          </a:p>
          <a:p>
            <a:r>
              <a:rPr lang="en-US" sz="1600">
                <a:solidFill>
                  <a:schemeClr val="tx1"/>
                </a:solidFill>
                <a:latin typeface="Georgia" panose="02040502050405020303" pitchFamily="18" charset="0"/>
              </a:rPr>
              <a:t>Wages and benefits offered to staff</a:t>
            </a:r>
          </a:p>
          <a:p>
            <a:r>
              <a:rPr lang="en-US" sz="1600">
                <a:solidFill>
                  <a:schemeClr val="tx1"/>
                </a:solidFill>
                <a:latin typeface="Georgia" panose="02040502050405020303" pitchFamily="18" charset="0"/>
              </a:rPr>
              <a:t>Tuition rates</a:t>
            </a:r>
          </a:p>
          <a:p>
            <a:endParaRPr lang="en-US" sz="1600">
              <a:solidFill>
                <a:schemeClr val="tx1"/>
              </a:solidFill>
              <a:latin typeface="Georgia" panose="02040502050405020303" pitchFamily="18" charset="0"/>
            </a:endParaRPr>
          </a:p>
          <a:p>
            <a:r>
              <a:rPr lang="en-US" sz="1600" b="1">
                <a:solidFill>
                  <a:schemeClr val="tx1"/>
                </a:solidFill>
                <a:latin typeface="Georgia" panose="02040502050405020303" pitchFamily="18" charset="0"/>
              </a:rPr>
              <a:t>Classrooms</a:t>
            </a:r>
          </a:p>
          <a:p>
            <a:r>
              <a:rPr lang="en-US" sz="1600">
                <a:solidFill>
                  <a:schemeClr val="tx1"/>
                </a:solidFill>
                <a:latin typeface="Georgia" panose="02040502050405020303" pitchFamily="18" charset="0"/>
              </a:rPr>
              <a:t>Ages served</a:t>
            </a:r>
          </a:p>
          <a:p>
            <a:r>
              <a:rPr lang="en-US" sz="1600">
                <a:solidFill>
                  <a:schemeClr val="tx1"/>
                </a:solidFill>
                <a:latin typeface="Georgia" panose="02040502050405020303" pitchFamily="18" charset="0"/>
              </a:rPr>
              <a:t>Public funds accepted</a:t>
            </a:r>
          </a:p>
          <a:p>
            <a:r>
              <a:rPr lang="en-US" sz="1600">
                <a:solidFill>
                  <a:schemeClr val="tx1"/>
                </a:solidFill>
                <a:latin typeface="Georgia" panose="02040502050405020303" pitchFamily="18" charset="0"/>
              </a:rPr>
              <a:t>Languages spoken</a:t>
            </a:r>
          </a:p>
          <a:p>
            <a:r>
              <a:rPr lang="en-US" sz="1600">
                <a:solidFill>
                  <a:schemeClr val="tx1"/>
                </a:solidFill>
                <a:latin typeface="Georgia" panose="02040502050405020303" pitchFamily="18" charset="0"/>
              </a:rPr>
              <a:t>Curriculum used</a:t>
            </a:r>
          </a:p>
          <a:p>
            <a:endParaRPr lang="en-US"/>
          </a:p>
          <a:p>
            <a:r>
              <a:rPr lang="en-US" sz="1200" b="1">
                <a:solidFill>
                  <a:schemeClr val="tx1"/>
                </a:solidFill>
                <a:latin typeface="Georgia" panose="02040502050405020303" pitchFamily="18" charset="0"/>
              </a:rPr>
              <a:t>Teachers &amp; Administrators</a:t>
            </a:r>
          </a:p>
          <a:p>
            <a:r>
              <a:rPr lang="en-US" sz="1200">
                <a:solidFill>
                  <a:schemeClr val="tx1"/>
                </a:solidFill>
                <a:latin typeface="Georgia" panose="02040502050405020303" pitchFamily="18" charset="0"/>
              </a:rPr>
              <a:t>Degrees and credentials</a:t>
            </a:r>
          </a:p>
          <a:p>
            <a:r>
              <a:rPr lang="en-US" sz="1200">
                <a:solidFill>
                  <a:schemeClr val="tx1"/>
                </a:solidFill>
                <a:latin typeface="Georgia" panose="02040502050405020303" pitchFamily="18" charset="0"/>
              </a:rPr>
              <a:t>Licenses and endorsement</a:t>
            </a:r>
          </a:p>
          <a:p>
            <a:r>
              <a:rPr lang="en-US" sz="1200">
                <a:solidFill>
                  <a:schemeClr val="tx1"/>
                </a:solidFill>
                <a:latin typeface="Georgia" panose="02040502050405020303" pitchFamily="18" charset="0"/>
              </a:rPr>
              <a:t>Wages</a:t>
            </a:r>
          </a:p>
          <a:p>
            <a:r>
              <a:rPr lang="en-US" sz="1200">
                <a:solidFill>
                  <a:schemeClr val="tx1"/>
                </a:solidFill>
                <a:latin typeface="Georgia" panose="02040502050405020303" pitchFamily="18" charset="0"/>
              </a:rPr>
              <a:t>CLASS training</a:t>
            </a:r>
          </a:p>
          <a:p>
            <a:endParaRPr lang="en-US" sz="1200">
              <a:solidFill>
                <a:schemeClr val="tx1"/>
              </a:solidFill>
              <a:latin typeface="Georgia" panose="02040502050405020303" pitchFamily="18" charset="0"/>
            </a:endParaRPr>
          </a:p>
          <a:p>
            <a:r>
              <a:rPr lang="en-US" sz="1200" b="1">
                <a:solidFill>
                  <a:schemeClr val="tx1"/>
                </a:solidFill>
                <a:latin typeface="Georgia" panose="02040502050405020303" pitchFamily="18" charset="0"/>
              </a:rPr>
              <a:t>Students</a:t>
            </a:r>
          </a:p>
          <a:p>
            <a:r>
              <a:rPr lang="en-US" sz="1200">
                <a:solidFill>
                  <a:schemeClr val="tx1"/>
                </a:solidFill>
                <a:latin typeface="Georgia" panose="02040502050405020303" pitchFamily="18" charset="0"/>
              </a:rPr>
              <a:t>Demographics</a:t>
            </a:r>
          </a:p>
          <a:p>
            <a:r>
              <a:rPr lang="en-US" sz="1200">
                <a:solidFill>
                  <a:schemeClr val="tx1"/>
                </a:solidFill>
                <a:latin typeface="Georgia" panose="02040502050405020303" pitchFamily="18" charset="0"/>
              </a:rPr>
              <a:t>Public funding</a:t>
            </a:r>
          </a:p>
          <a:p>
            <a:r>
              <a:rPr lang="en-US" sz="1200">
                <a:solidFill>
                  <a:schemeClr val="tx1"/>
                </a:solidFill>
                <a:latin typeface="Georgia" panose="02040502050405020303" pitchFamily="18" charset="0"/>
              </a:rPr>
              <a:t>Student testing identifier (universal unique ID)</a:t>
            </a:r>
          </a:p>
          <a:p>
            <a:r>
              <a:rPr lang="en-US" sz="1200">
                <a:solidFill>
                  <a:schemeClr val="tx1"/>
                </a:solidFill>
                <a:latin typeface="Georgia" panose="02040502050405020303" pitchFamily="18" charset="0"/>
              </a:rPr>
              <a:t>Active status</a:t>
            </a:r>
          </a:p>
          <a:p>
            <a:endParaRPr lang="en-US" sz="1200">
              <a:solidFill>
                <a:schemeClr val="tx1"/>
              </a:solidFill>
              <a:latin typeface="Georgia" panose="02040502050405020303" pitchFamily="18" charset="0"/>
            </a:endParaRPr>
          </a:p>
          <a:p>
            <a:r>
              <a:rPr lang="en-US" sz="1200" b="1">
                <a:solidFill>
                  <a:schemeClr val="tx1"/>
                </a:solidFill>
                <a:latin typeface="Georgia" panose="02040502050405020303" pitchFamily="18" charset="0"/>
              </a:rPr>
              <a:t>CLASS™ Observations</a:t>
            </a:r>
          </a:p>
          <a:p>
            <a:r>
              <a:rPr lang="en-US" sz="1200">
                <a:solidFill>
                  <a:schemeClr val="tx1"/>
                </a:solidFill>
                <a:latin typeface="Georgia" panose="02040502050405020303" pitchFamily="18" charset="0"/>
              </a:rPr>
              <a:t>Dimension and domain scores for each cycle</a:t>
            </a:r>
          </a:p>
          <a:p>
            <a:r>
              <a:rPr lang="en-US" sz="1200">
                <a:solidFill>
                  <a:schemeClr val="tx1"/>
                </a:solidFill>
                <a:latin typeface="Georgia" panose="02040502050405020303" pitchFamily="18" charset="0"/>
              </a:rPr>
              <a:t>Date of observations</a:t>
            </a:r>
          </a:p>
          <a:p>
            <a:r>
              <a:rPr lang="en-US" sz="1200">
                <a:solidFill>
                  <a:schemeClr val="tx1"/>
                </a:solidFill>
                <a:latin typeface="Georgia" panose="02040502050405020303" pitchFamily="18" charset="0"/>
              </a:rPr>
              <a:t>Activities done during observation</a:t>
            </a:r>
          </a:p>
          <a:p>
            <a:r>
              <a:rPr lang="en-US" sz="1200">
                <a:solidFill>
                  <a:schemeClr val="tx1"/>
                </a:solidFill>
                <a:latin typeface="Georgia" panose="02040502050405020303" pitchFamily="18" charset="0"/>
              </a:rPr>
              <a:t>Number of children and adults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D70CEB-FB1D-489B-9840-3983FC0A76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9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Source: LinkB5 Regional Classroom List – 2.12.24 (VQB5 eligible =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2DA0-996D-47B0-BE8B-B4A9D1BF9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749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3521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684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solidFill>
                  <a:schemeClr val="tx1"/>
                </a:solidFill>
                <a:effectLst/>
                <a:latin typeface="Times New Roman" panose="02020603050405020304" pitchFamily="18" charset="0"/>
                <a:ea typeface="Times New Roman" panose="02020603050405020304" pitchFamily="18" charset="0"/>
              </a:rPr>
              <a:t>Why locals are done fall and spring? - </a:t>
            </a:r>
            <a:r>
              <a:rPr lang="en-US" sz="1200">
                <a:solidFill>
                  <a:schemeClr val="tx1"/>
                </a:solidFill>
                <a:latin typeface="Georgia  "/>
                <a:ea typeface="Georgia"/>
                <a:cs typeface="Georgia"/>
                <a:sym typeface="Georgia"/>
              </a:rPr>
              <a:t>This provides teachers with an opportunity to recognize growth and provides program leaders with a complete reflection of what children are experiencing throughout the year.</a:t>
            </a:r>
            <a:endParaRPr lang="en-US" sz="1200">
              <a:solidFill>
                <a:schemeClr val="tx1"/>
              </a:solidFill>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solidFill>
                  <a:schemeClr val="tx1"/>
                </a:solidFill>
                <a:effectLst/>
                <a:latin typeface="Times New Roman" panose="02020603050405020304" pitchFamily="18" charset="0"/>
                <a:ea typeface="Times New Roman" panose="02020603050405020304" pitchFamily="18" charset="0"/>
              </a:rPr>
              <a:t>Why externals in 75%/each site/age-level? - Doing so will provide sufficient data to ensure consistency and fairness across the state in all programs and age-levels served. </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US"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4062747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f0f3d315b_0_97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cf0f3d315b_0_97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a:cs typeface="Calibri"/>
            </a:endParaRPr>
          </a:p>
        </p:txBody>
      </p:sp>
    </p:spTree>
    <p:extLst>
      <p:ext uri="{BB962C8B-B14F-4D97-AF65-F5344CB8AC3E}">
        <p14:creationId xmlns:p14="http://schemas.microsoft.com/office/powerpoint/2010/main" val="16254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841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a:t>Data from Registration_2023_Classroom_Profiles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2DA0-996D-47B0-BE8B-B4A9D1BF9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403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a:t>Counts:</a:t>
            </a:r>
          </a:p>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sz="1800" b="0" i="0" u="none" strike="noStrike">
                <a:solidFill>
                  <a:srgbClr val="000000"/>
                </a:solidFill>
                <a:effectLst/>
                <a:latin typeface="Calibri" panose="020F0502020204030204" pitchFamily="34" charset="0"/>
              </a:rPr>
              <a:t>Classroom Type</a:t>
            </a:r>
            <a:r>
              <a:rPr lang="en-US"/>
              <a:t> 	</a:t>
            </a:r>
            <a:r>
              <a:rPr lang="en-US" sz="1800" b="0" i="0" u="none" strike="noStrike">
                <a:solidFill>
                  <a:srgbClr val="000000"/>
                </a:solidFill>
                <a:effectLst/>
                <a:latin typeface="Calibri" panose="020F0502020204030204" pitchFamily="34" charset="0"/>
              </a:rPr>
              <a:t>Using Approved Curriculum</a:t>
            </a:r>
            <a:r>
              <a:rPr lang="en-US"/>
              <a:t> 	</a:t>
            </a:r>
            <a:r>
              <a:rPr lang="en-US" sz="1800" b="0" i="0" u="none" strike="noStrike">
                <a:solidFill>
                  <a:srgbClr val="000000"/>
                </a:solidFill>
                <a:effectLst/>
                <a:latin typeface="Calibri" panose="020F0502020204030204" pitchFamily="34" charset="0"/>
              </a:rPr>
              <a:t>Not Using Approved Curriculum</a:t>
            </a:r>
            <a:r>
              <a:rPr lang="en-US"/>
              <a:t> </a:t>
            </a:r>
          </a:p>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sz="1800" b="0" i="0" u="none" strike="noStrike">
                <a:solidFill>
                  <a:srgbClr val="000000"/>
                </a:solidFill>
                <a:effectLst/>
                <a:latin typeface="Calibri" panose="020F0502020204030204" pitchFamily="34" charset="0"/>
              </a:rPr>
              <a:t>Pre-k</a:t>
            </a:r>
            <a:r>
              <a:rPr lang="en-US"/>
              <a:t> 		</a:t>
            </a:r>
            <a:r>
              <a:rPr lang="en-US" sz="1800" b="0" i="0" u="none" strike="noStrike">
                <a:solidFill>
                  <a:srgbClr val="000000"/>
                </a:solidFill>
                <a:effectLst/>
                <a:latin typeface="Calibri" panose="020F0502020204030204" pitchFamily="34" charset="0"/>
              </a:rPr>
              <a:t>5,289</a:t>
            </a:r>
            <a:r>
              <a:rPr lang="en-US"/>
              <a:t> 		</a:t>
            </a:r>
            <a:r>
              <a:rPr lang="en-US" sz="1800" b="0" i="0" u="none" strike="noStrike">
                <a:solidFill>
                  <a:srgbClr val="000000"/>
                </a:solidFill>
                <a:effectLst/>
                <a:latin typeface="Calibri" panose="020F0502020204030204" pitchFamily="34" charset="0"/>
              </a:rPr>
              <a:t>885</a:t>
            </a:r>
            <a:r>
              <a:rPr lang="en-US"/>
              <a:t> </a:t>
            </a:r>
          </a:p>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sz="1800" b="0" i="0" u="none" strike="noStrike">
                <a:solidFill>
                  <a:srgbClr val="000000"/>
                </a:solidFill>
                <a:effectLst/>
                <a:latin typeface="Calibri" panose="020F0502020204030204" pitchFamily="34" charset="0"/>
              </a:rPr>
              <a:t>Toddler</a:t>
            </a:r>
            <a:r>
              <a:rPr lang="en-US"/>
              <a:t> 		</a:t>
            </a:r>
            <a:r>
              <a:rPr lang="en-US" sz="1800" b="0" i="0" u="none" strike="noStrike">
                <a:solidFill>
                  <a:srgbClr val="000000"/>
                </a:solidFill>
                <a:effectLst/>
                <a:latin typeface="Calibri" panose="020F0502020204030204" pitchFamily="34" charset="0"/>
              </a:rPr>
              <a:t>2,372</a:t>
            </a:r>
            <a:r>
              <a:rPr lang="en-US"/>
              <a:t> 		</a:t>
            </a:r>
            <a:r>
              <a:rPr lang="en-US" sz="1800" b="0" i="0" u="none" strike="noStrike">
                <a:solidFill>
                  <a:srgbClr val="000000"/>
                </a:solidFill>
                <a:effectLst/>
                <a:latin typeface="Calibri" panose="020F0502020204030204" pitchFamily="34" charset="0"/>
              </a:rPr>
              <a:t>851</a:t>
            </a:r>
            <a:r>
              <a:rPr lang="en-US"/>
              <a:t> </a:t>
            </a:r>
          </a:p>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sz="1800" b="0" i="0" u="none" strike="noStrike">
                <a:solidFill>
                  <a:srgbClr val="000000"/>
                </a:solidFill>
                <a:effectLst/>
                <a:latin typeface="Calibri" panose="020F0502020204030204" pitchFamily="34" charset="0"/>
              </a:rPr>
              <a:t>Infant</a:t>
            </a:r>
            <a:r>
              <a:rPr lang="en-US"/>
              <a:t> 		</a:t>
            </a:r>
            <a:r>
              <a:rPr lang="en-US" sz="1800" b="0" i="0" u="none" strike="noStrike">
                <a:solidFill>
                  <a:srgbClr val="000000"/>
                </a:solidFill>
                <a:effectLst/>
                <a:latin typeface="Calibri" panose="020F0502020204030204" pitchFamily="34" charset="0"/>
              </a:rPr>
              <a:t>1,148</a:t>
            </a:r>
            <a:r>
              <a:rPr lang="en-US"/>
              <a:t> 		</a:t>
            </a:r>
            <a:r>
              <a:rPr lang="en-US" sz="1800" b="0" i="0" u="none" strike="noStrike">
                <a:solidFill>
                  <a:srgbClr val="000000"/>
                </a:solidFill>
                <a:effectLst/>
                <a:latin typeface="Calibri" panose="020F0502020204030204" pitchFamily="34" charset="0"/>
              </a:rPr>
              <a:t>416</a:t>
            </a:r>
            <a:r>
              <a:rPr lang="en-US"/>
              <a:t> </a:t>
            </a:r>
          </a:p>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endParaRPr lang="en-US"/>
          </a:p>
          <a:p>
            <a:pPr marL="227965" marR="0" lvl="0" indent="-227965" algn="l" defTabSz="914400" rtl="0" eaLnBrk="1" fontAlgn="auto" latinLnBrk="0" hangingPunct="1">
              <a:lnSpc>
                <a:spcPct val="90000"/>
              </a:lnSpc>
              <a:spcBef>
                <a:spcPts val="1000"/>
              </a:spcBef>
              <a:spcAft>
                <a:spcPts val="0"/>
              </a:spcAft>
              <a:buClrTx/>
              <a:buSzTx/>
              <a:buFont typeface="Arial"/>
              <a:buChar char="•"/>
              <a:tabLst/>
              <a:defRPr/>
            </a:pPr>
            <a:r>
              <a:rPr lang="en-US"/>
              <a:t>Data from Registration_2023_Classroom_Profiles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2DA0-996D-47B0-BE8B-B4A9D1BF94E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251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Want Ready Regions to have the tools to address misconceptions around curriculum choice and share information with VDOE to inform outreach and supports.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DDA28-A9E5-470C-8A90-D17729306C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05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2076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4145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a5e57395b2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a5e57395b2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F2B45C-2BA2-45EA-8FF5-C2F8238C5AE0}" type="slidenum">
              <a:rPr lang="en-US" smtClean="0"/>
              <a:t>4</a:t>
            </a:fld>
            <a:endParaRPr lang="en-US"/>
          </a:p>
        </p:txBody>
      </p:sp>
    </p:spTree>
    <p:extLst>
      <p:ext uri="{BB962C8B-B14F-4D97-AF65-F5344CB8AC3E}">
        <p14:creationId xmlns:p14="http://schemas.microsoft.com/office/powerpoint/2010/main" val="323328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a:spcAft>
                <a:spcPts val="1200"/>
              </a:spcAft>
            </a:pPr>
            <a:endParaRPr lang="en-US">
              <a:ea typeface="Calibri"/>
              <a:cs typeface="Calibri"/>
            </a:endParaRPr>
          </a:p>
        </p:txBody>
      </p:sp>
      <p:sp>
        <p:nvSpPr>
          <p:cNvPr id="4" name="Slide Number Placeholder 3"/>
          <p:cNvSpPr>
            <a:spLocks noGrp="1"/>
          </p:cNvSpPr>
          <p:nvPr>
            <p:ph type="sldNum" sz="quarter" idx="5"/>
          </p:nvPr>
        </p:nvSpPr>
        <p:spPr/>
        <p:txBody>
          <a:bodyPr/>
          <a:lstStyle/>
          <a:p>
            <a:fld id="{F478B4B7-E108-403B-A8CC-457F9B770DCF}" type="slidenum">
              <a:rPr lang="en-US"/>
              <a:t>6</a:t>
            </a:fld>
            <a:endParaRPr lang="en-US"/>
          </a:p>
        </p:txBody>
      </p:sp>
    </p:spTree>
    <p:extLst>
      <p:ext uri="{BB962C8B-B14F-4D97-AF65-F5344CB8AC3E}">
        <p14:creationId xmlns:p14="http://schemas.microsoft.com/office/powerpoint/2010/main" val="345925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05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400" lvl="1" indent="-228600" algn="l" rtl="0">
              <a:lnSpc>
                <a:spcPct val="90000"/>
              </a:lnSpc>
              <a:spcBef>
                <a:spcPts val="0"/>
              </a:spcBef>
              <a:spcAft>
                <a:spcPts val="0"/>
              </a:spcAft>
              <a:buClr>
                <a:srgbClr val="0F150D"/>
              </a:buClr>
              <a:buSzPts val="1000"/>
              <a:buFont typeface="Cardo"/>
              <a:buNone/>
            </a:pPr>
            <a:endParaRPr sz="1000">
              <a:solidFill>
                <a:srgbClr val="0F150D"/>
              </a:solidFill>
              <a:latin typeface="Cardo"/>
              <a:ea typeface="Cardo"/>
              <a:cs typeface="Cardo"/>
              <a:sym typeface="Cardo"/>
            </a:endParaRPr>
          </a:p>
        </p:txBody>
      </p:sp>
      <p:sp>
        <p:nvSpPr>
          <p:cNvPr id="530" name="Google Shape;5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797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400" lvl="1" indent="-228600" algn="l" rtl="0">
              <a:lnSpc>
                <a:spcPct val="90000"/>
              </a:lnSpc>
              <a:spcBef>
                <a:spcPts val="0"/>
              </a:spcBef>
              <a:spcAft>
                <a:spcPts val="0"/>
              </a:spcAft>
              <a:buClr>
                <a:srgbClr val="0F150D"/>
              </a:buClr>
              <a:buSzPts val="1000"/>
              <a:buFont typeface="Cardo"/>
              <a:buNone/>
            </a:pPr>
            <a:endParaRPr sz="1000">
              <a:solidFill>
                <a:srgbClr val="0F150D"/>
              </a:solidFill>
              <a:latin typeface="Cardo"/>
              <a:ea typeface="Cardo"/>
              <a:cs typeface="Cardo"/>
              <a:sym typeface="Cardo"/>
            </a:endParaRPr>
          </a:p>
        </p:txBody>
      </p:sp>
      <p:sp>
        <p:nvSpPr>
          <p:cNvPr id="530" name="Google Shape;5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25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400" lvl="1" indent="-228600" algn="l" rtl="0">
              <a:lnSpc>
                <a:spcPct val="90000"/>
              </a:lnSpc>
              <a:spcBef>
                <a:spcPts val="0"/>
              </a:spcBef>
              <a:spcAft>
                <a:spcPts val="0"/>
              </a:spcAft>
              <a:buClr>
                <a:srgbClr val="0F150D"/>
              </a:buClr>
              <a:buSzPts val="1000"/>
              <a:buFont typeface="Cardo"/>
              <a:buNone/>
            </a:pPr>
            <a:endParaRPr sz="1000">
              <a:solidFill>
                <a:srgbClr val="0F150D"/>
              </a:solidFill>
              <a:latin typeface="Cardo"/>
              <a:ea typeface="Cardo"/>
              <a:cs typeface="Cardo"/>
              <a:sym typeface="Cardo"/>
            </a:endParaRPr>
          </a:p>
        </p:txBody>
      </p:sp>
      <p:sp>
        <p:nvSpPr>
          <p:cNvPr id="530" name="Google Shape;5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16558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ECB772D4-ADFB-41C4-AD58-A2E5782E4DBD}" type="datetime1">
              <a:rPr lang="en-US" smtClean="0"/>
              <a:t>2/13/2024</a:t>
            </a:fld>
            <a:endParaRPr lang="en-US"/>
          </a:p>
        </p:txBody>
      </p:sp>
      <p:sp>
        <p:nvSpPr>
          <p:cNvPr id="5" name="Footer Placeholder 4"/>
          <p:cNvSpPr>
            <a:spLocks noGrp="1"/>
          </p:cNvSpPr>
          <p:nvPr>
            <p:ph type="ftr" sz="quarter" idx="11"/>
          </p:nvPr>
        </p:nvSpPr>
        <p:spPr/>
        <p:txBody>
          <a:bodyPr/>
          <a:lstStyle/>
          <a:p>
            <a:r>
              <a:rPr lang="en-US"/>
              <a:t>MASTER REGIONAL VERSION</a:t>
            </a:r>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72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2"/>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520E9F-3827-416D-85D7-341F0CCC9A11}" type="datetime1">
              <a:rPr lang="en-US" smtClean="0"/>
              <a:t>2/13/2024</a:t>
            </a:fld>
            <a:endParaRPr lang="en-US"/>
          </a:p>
        </p:txBody>
      </p:sp>
      <p:sp>
        <p:nvSpPr>
          <p:cNvPr id="5" name="Footer Placeholder 4"/>
          <p:cNvSpPr>
            <a:spLocks noGrp="1"/>
          </p:cNvSpPr>
          <p:nvPr>
            <p:ph type="ftr" sz="quarter" idx="11"/>
          </p:nvPr>
        </p:nvSpPr>
        <p:spPr/>
        <p:txBody>
          <a:bodyPr/>
          <a:lstStyle/>
          <a:p>
            <a:r>
              <a:rPr lang="en-US"/>
              <a:t>MASTER REGIONAL VERSION</a:t>
            </a:r>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2"/>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9337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aw.lis.virginia.gov/admincode/title8/agency20/chapter78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townhall.virginia.gov/L/ViewXML.cfm?textid=1803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vernor.virginia.gov/media/governorvirginiagov/governor-of-virginia/pdf/eo/EO-19-Development-and-Review-of-State-Agency-Regulation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hyperlink" Target="https://www.doe.virginia.gov/home/showpublisheddocument/46419/63824681327770000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law.lis.virginia.gov/vacode/title22.1/chapter14.1/section22.1-289.05/"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495398"/>
            <a:ext cx="79905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C12436"/>
              </a:buClr>
              <a:buSzPts val="4500"/>
              <a:buFont typeface="Trebuchet MS"/>
              <a:buNone/>
            </a:pPr>
            <a:r>
              <a:rPr lang="en-US" sz="4200" b="1" cap="none"/>
              <a:t>Virginia’s Early Childhood Advisory Committee (ECAC)</a:t>
            </a:r>
            <a:endParaRPr sz="4200"/>
          </a:p>
        </p:txBody>
      </p:sp>
      <p:sp>
        <p:nvSpPr>
          <p:cNvPr id="243" name="Google Shape;243;p1"/>
          <p:cNvSpPr txBox="1">
            <a:spLocks noGrp="1"/>
          </p:cNvSpPr>
          <p:nvPr>
            <p:ph type="subTitle" idx="1"/>
          </p:nvPr>
        </p:nvSpPr>
        <p:spPr>
          <a:xfrm>
            <a:off x="841050" y="2883098"/>
            <a:ext cx="525510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a:t>February 15, 2024</a:t>
            </a:r>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extLst>
      <p:ext uri="{BB962C8B-B14F-4D97-AF65-F5344CB8AC3E}">
        <p14:creationId xmlns:p14="http://schemas.microsoft.com/office/powerpoint/2010/main" val="348950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4" name="Title 3">
            <a:extLst>
              <a:ext uri="{FF2B5EF4-FFF2-40B4-BE49-F238E27FC236}">
                <a16:creationId xmlns:a16="http://schemas.microsoft.com/office/drawing/2014/main" id="{1CAB2522-7D6D-0EAF-580D-96FFE0DF25D6}"/>
              </a:ext>
            </a:extLst>
          </p:cNvPr>
          <p:cNvSpPr>
            <a:spLocks noGrp="1"/>
          </p:cNvSpPr>
          <p:nvPr>
            <p:ph type="title"/>
          </p:nvPr>
        </p:nvSpPr>
        <p:spPr/>
        <p:txBody>
          <a:bodyPr>
            <a:normAutofit/>
          </a:bodyPr>
          <a:lstStyle/>
          <a:p>
            <a:r>
              <a:rPr lang="en-US" sz="4000" dirty="0"/>
              <a:t>Key Principles</a:t>
            </a:r>
          </a:p>
        </p:txBody>
      </p:sp>
      <p:sp>
        <p:nvSpPr>
          <p:cNvPr id="6" name="Text Placeholder 5">
            <a:extLst>
              <a:ext uri="{FF2B5EF4-FFF2-40B4-BE49-F238E27FC236}">
                <a16:creationId xmlns:a16="http://schemas.microsoft.com/office/drawing/2014/main" id="{0808DA75-1A28-B461-7652-5EC41930E4A2}"/>
              </a:ext>
            </a:extLst>
          </p:cNvPr>
          <p:cNvSpPr>
            <a:spLocks noGrp="1"/>
          </p:cNvSpPr>
          <p:nvPr>
            <p:ph type="body" idx="1"/>
          </p:nvPr>
        </p:nvSpPr>
        <p:spPr>
          <a:xfrm>
            <a:off x="589280" y="1554481"/>
            <a:ext cx="11043920" cy="4929074"/>
          </a:xfrm>
        </p:spPr>
        <p:txBody>
          <a:bodyPr>
            <a:noAutofit/>
          </a:bodyPr>
          <a:lstStyle/>
          <a:p>
            <a:pPr>
              <a:lnSpc>
                <a:spcPct val="100000"/>
              </a:lnSpc>
              <a:spcBef>
                <a:spcPts val="0"/>
              </a:spcBef>
              <a:buClr>
                <a:schemeClr val="tx1"/>
              </a:buClr>
              <a:buSzPct val="90000"/>
            </a:pPr>
            <a:r>
              <a:rPr lang="en-US" sz="2200" b="1" i="0" u="none" strike="noStrike" baseline="0" dirty="0">
                <a:latin typeface="Georgia" panose="02040502050405020303" pitchFamily="18" charset="0"/>
              </a:rPr>
              <a:t>Recognizing parents are children’s first and most important educators,</a:t>
            </a:r>
            <a:r>
              <a:rPr lang="en-US" sz="2200" b="1" dirty="0">
                <a:latin typeface="Georgia" panose="02040502050405020303" pitchFamily="18" charset="0"/>
              </a:rPr>
              <a:t> </a:t>
            </a:r>
            <a:r>
              <a:rPr lang="en-US" sz="2200" b="1" i="0" u="none" strike="noStrike" baseline="0" dirty="0">
                <a:latin typeface="Georgia" panose="02040502050405020303" pitchFamily="18" charset="0"/>
              </a:rPr>
              <a:t>Virginia prioritizes parent choice</a:t>
            </a:r>
            <a:r>
              <a:rPr lang="en-US" sz="2200" b="0" i="0" u="none" strike="noStrike" baseline="0" dirty="0">
                <a:latin typeface="Georgia" panose="02040502050405020303" pitchFamily="18" charset="0"/>
              </a:rPr>
              <a:t>. Parents can choose from home-based providers, child care, Head Start, public, private and parochial schools and community partnerships.</a:t>
            </a:r>
          </a:p>
          <a:p>
            <a:pPr lvl="1">
              <a:lnSpc>
                <a:spcPct val="100000"/>
              </a:lnSpc>
              <a:spcBef>
                <a:spcPts val="600"/>
              </a:spcBef>
              <a:spcAft>
                <a:spcPts val="1200"/>
              </a:spcAft>
              <a:buClr>
                <a:schemeClr val="tx1"/>
              </a:buClr>
              <a:buSzPct val="90000"/>
            </a:pPr>
            <a:r>
              <a:rPr lang="en-US" sz="2000" i="0" u="none" strike="noStrike" baseline="0" dirty="0">
                <a:latin typeface="Georgia" panose="02040502050405020303" pitchFamily="18" charset="0"/>
              </a:rPr>
              <a:t>Two-thirds of Virginia families are now choosing public-private options. </a:t>
            </a:r>
          </a:p>
          <a:p>
            <a:pPr>
              <a:lnSpc>
                <a:spcPct val="100000"/>
              </a:lnSpc>
              <a:spcBef>
                <a:spcPts val="0"/>
              </a:spcBef>
              <a:buClr>
                <a:schemeClr val="tx1"/>
              </a:buClr>
              <a:buSzPct val="90000"/>
            </a:pPr>
            <a:r>
              <a:rPr lang="en-US" sz="2200" dirty="0">
                <a:latin typeface="Georgia" panose="02040502050405020303" pitchFamily="18" charset="0"/>
              </a:rPr>
              <a:t>Virginia’s</a:t>
            </a:r>
            <a:r>
              <a:rPr lang="en-US" sz="2200" b="0" i="0" u="none" strike="noStrike" baseline="0" dirty="0">
                <a:latin typeface="Georgia" panose="02040502050405020303" pitchFamily="18" charset="0"/>
              </a:rPr>
              <a:t> </a:t>
            </a:r>
            <a:r>
              <a:rPr lang="en-US" sz="2200" b="1" i="0" u="none" strike="noStrike" baseline="0" dirty="0">
                <a:latin typeface="Georgia" panose="02040502050405020303" pitchFamily="18" charset="0"/>
              </a:rPr>
              <a:t>highest-need working families </a:t>
            </a:r>
            <a:r>
              <a:rPr lang="en-US" sz="2200" b="0" i="0" u="none" strike="noStrike" baseline="0" dirty="0">
                <a:latin typeface="Georgia" panose="02040502050405020303" pitchFamily="18" charset="0"/>
              </a:rPr>
              <a:t>are striving to build a better future for themselves and their children. </a:t>
            </a:r>
          </a:p>
          <a:p>
            <a:pPr lvl="1">
              <a:lnSpc>
                <a:spcPct val="100000"/>
              </a:lnSpc>
              <a:spcBef>
                <a:spcPts val="600"/>
              </a:spcBef>
              <a:buClr>
                <a:schemeClr val="tx1"/>
              </a:buClr>
              <a:buSzPct val="90000"/>
            </a:pPr>
            <a:r>
              <a:rPr lang="en-US" sz="2000" b="0" i="0" u="none" strike="noStrike" baseline="0" dirty="0">
                <a:latin typeface="Georgia" panose="02040502050405020303" pitchFamily="18" charset="0"/>
              </a:rPr>
              <a:t>They should be able to choose an early learning option that also addresses work-related child care needs. </a:t>
            </a:r>
          </a:p>
          <a:p>
            <a:pPr>
              <a:lnSpc>
                <a:spcPct val="100000"/>
              </a:lnSpc>
              <a:spcBef>
                <a:spcPts val="1200"/>
              </a:spcBef>
              <a:buClr>
                <a:schemeClr val="tx1"/>
              </a:buClr>
              <a:buSzPct val="90000"/>
            </a:pPr>
            <a:r>
              <a:rPr lang="en-US" sz="2200" b="1" dirty="0">
                <a:latin typeface="Georgia" panose="02040502050405020303" pitchFamily="18" charset="0"/>
              </a:rPr>
              <a:t>Q</a:t>
            </a:r>
            <a:r>
              <a:rPr lang="en-US" sz="2200" b="1" i="0" u="none" strike="noStrike" baseline="0" dirty="0">
                <a:latin typeface="Georgia" panose="02040502050405020303" pitchFamily="18" charset="0"/>
              </a:rPr>
              <a:t>uality matters</a:t>
            </a:r>
            <a:r>
              <a:rPr lang="en-US" sz="2200" b="0" i="0" u="none" strike="noStrike" baseline="0" dirty="0">
                <a:latin typeface="Georgia" panose="02040502050405020303" pitchFamily="18" charset="0"/>
              </a:rPr>
              <a:t>. Virginia is leading the nation with VQB5, its statewide measurement and data system that measures quality in every classroom or setting receiving public funds. </a:t>
            </a:r>
          </a:p>
        </p:txBody>
      </p:sp>
      <p:pic>
        <p:nvPicPr>
          <p:cNvPr id="5" name="Picture 4">
            <a:extLst>
              <a:ext uri="{FF2B5EF4-FFF2-40B4-BE49-F238E27FC236}">
                <a16:creationId xmlns:a16="http://schemas.microsoft.com/office/drawing/2014/main" id="{C90C7667-8838-E202-432A-14E565475E7D}"/>
              </a:ext>
            </a:extLst>
          </p:cNvPr>
          <p:cNvPicPr>
            <a:picLocks noChangeAspect="1"/>
          </p:cNvPicPr>
          <p:nvPr/>
        </p:nvPicPr>
        <p:blipFill>
          <a:blip r:embed="rId3"/>
          <a:stretch>
            <a:fillRect/>
          </a:stretch>
        </p:blipFill>
        <p:spPr>
          <a:xfrm>
            <a:off x="10258732" y="147176"/>
            <a:ext cx="1652741" cy="1029621"/>
          </a:xfrm>
          <a:prstGeom prst="rect">
            <a:avLst/>
          </a:prstGeom>
          <a:solidFill>
            <a:schemeClr val="bg1"/>
          </a:solidFill>
        </p:spPr>
      </p:pic>
      <p:sp>
        <p:nvSpPr>
          <p:cNvPr id="2" name="Slide Number Placeholder 2">
            <a:extLst>
              <a:ext uri="{FF2B5EF4-FFF2-40B4-BE49-F238E27FC236}">
                <a16:creationId xmlns:a16="http://schemas.microsoft.com/office/drawing/2014/main" id="{6BE40D1B-8926-63C7-EC6E-3457A02016AB}"/>
              </a:ext>
            </a:extLst>
          </p:cNvPr>
          <p:cNvSpPr>
            <a:spLocks noGrp="1"/>
          </p:cNvSpPr>
          <p:nvPr>
            <p:ph type="sldNum" idx="12"/>
          </p:nvPr>
        </p:nvSpPr>
        <p:spPr>
          <a:xfrm>
            <a:off x="8610600" y="6356351"/>
            <a:ext cx="2743200" cy="365200"/>
          </a:xfrm>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148866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4" name="Title 3">
            <a:extLst>
              <a:ext uri="{FF2B5EF4-FFF2-40B4-BE49-F238E27FC236}">
                <a16:creationId xmlns:a16="http://schemas.microsoft.com/office/drawing/2014/main" id="{1CAB2522-7D6D-0EAF-580D-96FFE0DF25D6}"/>
              </a:ext>
            </a:extLst>
          </p:cNvPr>
          <p:cNvSpPr>
            <a:spLocks noGrp="1"/>
          </p:cNvSpPr>
          <p:nvPr>
            <p:ph type="title"/>
          </p:nvPr>
        </p:nvSpPr>
        <p:spPr/>
        <p:txBody>
          <a:bodyPr>
            <a:normAutofit/>
          </a:bodyPr>
          <a:lstStyle/>
          <a:p>
            <a:r>
              <a:rPr lang="en-US" sz="4000" dirty="0"/>
              <a:t>Key Principles (Cont’d)</a:t>
            </a:r>
          </a:p>
        </p:txBody>
      </p:sp>
      <p:sp>
        <p:nvSpPr>
          <p:cNvPr id="6" name="Text Placeholder 5">
            <a:extLst>
              <a:ext uri="{FF2B5EF4-FFF2-40B4-BE49-F238E27FC236}">
                <a16:creationId xmlns:a16="http://schemas.microsoft.com/office/drawing/2014/main" id="{0808DA75-1A28-B461-7652-5EC41930E4A2}"/>
              </a:ext>
            </a:extLst>
          </p:cNvPr>
          <p:cNvSpPr>
            <a:spLocks noGrp="1"/>
          </p:cNvSpPr>
          <p:nvPr>
            <p:ph type="body" idx="1"/>
          </p:nvPr>
        </p:nvSpPr>
        <p:spPr>
          <a:xfrm>
            <a:off x="589279" y="1635761"/>
            <a:ext cx="10993121" cy="4847794"/>
          </a:xfrm>
        </p:spPr>
        <p:txBody>
          <a:bodyPr>
            <a:noAutofit/>
          </a:bodyPr>
          <a:lstStyle/>
          <a:p>
            <a:pPr>
              <a:lnSpc>
                <a:spcPct val="100000"/>
              </a:lnSpc>
              <a:spcBef>
                <a:spcPts val="0"/>
              </a:spcBef>
              <a:buClr>
                <a:schemeClr val="tx1"/>
              </a:buClr>
              <a:buSzPct val="90000"/>
            </a:pPr>
            <a:r>
              <a:rPr lang="en-US" sz="2200" dirty="0">
                <a:solidFill>
                  <a:schemeClr val="accent3"/>
                </a:solidFill>
                <a:latin typeface="Georgia" panose="02040502050405020303" pitchFamily="18" charset="0"/>
              </a:rPr>
              <a:t>Virginia is focused on </a:t>
            </a:r>
            <a:r>
              <a:rPr lang="en-US" sz="2200" b="1" dirty="0">
                <a:solidFill>
                  <a:schemeClr val="accent3"/>
                </a:solidFill>
                <a:latin typeface="Georgia" panose="02040502050405020303" pitchFamily="18" charset="0"/>
              </a:rPr>
              <a:t>child outcomes</a:t>
            </a:r>
            <a:r>
              <a:rPr lang="en-US" sz="2200" dirty="0">
                <a:solidFill>
                  <a:schemeClr val="accent3"/>
                </a:solidFill>
                <a:latin typeface="Georgia" panose="02040502050405020303" pitchFamily="18" charset="0"/>
              </a:rPr>
              <a:t>. </a:t>
            </a:r>
          </a:p>
          <a:p>
            <a:pPr lvl="1">
              <a:lnSpc>
                <a:spcPct val="100000"/>
              </a:lnSpc>
              <a:spcBef>
                <a:spcPts val="600"/>
              </a:spcBef>
              <a:buClr>
                <a:schemeClr val="tx1"/>
              </a:buClr>
              <a:buSzPct val="90000"/>
              <a:buFont typeface="Georgia" panose="02040502050405020303" pitchFamily="18" charset="0"/>
              <a:buChar char="─"/>
            </a:pPr>
            <a:r>
              <a:rPr lang="en-US" sz="2000" b="0" i="0" u="none" strike="noStrike" baseline="0" dirty="0">
                <a:latin typeface="Georgia" panose="02040502050405020303" pitchFamily="18" charset="0"/>
              </a:rPr>
              <a:t>VKRP is a nationally-recognized school readiness assessment of early literacy, math, and social skills.</a:t>
            </a:r>
          </a:p>
          <a:p>
            <a:pPr>
              <a:lnSpc>
                <a:spcPct val="100000"/>
              </a:lnSpc>
              <a:spcBef>
                <a:spcPts val="1200"/>
              </a:spcBef>
            </a:pPr>
            <a:r>
              <a:rPr lang="en-US" sz="2200" b="0" i="0" u="none" strike="noStrike" baseline="0" dirty="0">
                <a:latin typeface="Georgia" panose="02040502050405020303" pitchFamily="18" charset="0"/>
              </a:rPr>
              <a:t>Virginia is recognized nationally for its </a:t>
            </a:r>
            <a:r>
              <a:rPr lang="en-US" sz="2200" b="1" i="0" u="none" strike="noStrike" baseline="0" dirty="0">
                <a:latin typeface="Georgia" panose="02040502050405020303" pitchFamily="18" charset="0"/>
              </a:rPr>
              <a:t>effective use of public dollars</a:t>
            </a:r>
            <a:r>
              <a:rPr lang="en-US" sz="2200" dirty="0">
                <a:latin typeface="Georgia" panose="02040502050405020303" pitchFamily="18" charset="0"/>
              </a:rPr>
              <a:t>.</a:t>
            </a:r>
          </a:p>
          <a:p>
            <a:pPr lvl="1">
              <a:lnSpc>
                <a:spcPct val="100000"/>
              </a:lnSpc>
              <a:spcBef>
                <a:spcPts val="600"/>
              </a:spcBef>
              <a:buClr>
                <a:schemeClr val="tx1"/>
              </a:buClr>
              <a:buSzPct val="90000"/>
              <a:buFont typeface="Georgia" panose="02040502050405020303" pitchFamily="18" charset="0"/>
              <a:buChar char="─"/>
            </a:pPr>
            <a:r>
              <a:rPr lang="en-US" sz="2000" b="0" i="0" u="none" strike="noStrike" baseline="0" dirty="0">
                <a:latin typeface="Georgia" panose="02040502050405020303" pitchFamily="18" charset="0"/>
              </a:rPr>
              <a:t>A recent Vanderbilt study showed that investments in child care pay for themselves in less than a year; families work and earn more, stimulating the Virginia economy and increasing overall tax revenues. </a:t>
            </a:r>
          </a:p>
          <a:p>
            <a:pPr>
              <a:lnSpc>
                <a:spcPct val="100000"/>
              </a:lnSpc>
              <a:spcBef>
                <a:spcPts val="1200"/>
              </a:spcBef>
              <a:buClr>
                <a:schemeClr val="tx1"/>
              </a:buClr>
              <a:buSzPct val="90000"/>
            </a:pPr>
            <a:r>
              <a:rPr lang="en-US" sz="2200" b="0" i="0" u="none" strike="noStrike" baseline="0" dirty="0">
                <a:latin typeface="Georgia" panose="02040502050405020303" pitchFamily="18" charset="0"/>
              </a:rPr>
              <a:t>Virginia prioritizes both </a:t>
            </a:r>
            <a:r>
              <a:rPr lang="en-US" sz="2200" b="1" i="0" u="none" strike="noStrike" baseline="0" dirty="0">
                <a:latin typeface="Georgia" panose="02040502050405020303" pitchFamily="18" charset="0"/>
              </a:rPr>
              <a:t>keeping children safe </a:t>
            </a:r>
            <a:r>
              <a:rPr lang="en-US" sz="2200" b="0" i="0" u="none" strike="noStrike" baseline="0" dirty="0">
                <a:latin typeface="Georgia" panose="02040502050405020303" pitchFamily="18" charset="0"/>
              </a:rPr>
              <a:t>and </a:t>
            </a:r>
            <a:r>
              <a:rPr lang="en-US" sz="2200" b="1" i="0" u="none" strike="noStrike" baseline="0" dirty="0">
                <a:latin typeface="Georgia" panose="02040502050405020303" pitchFamily="18" charset="0"/>
              </a:rPr>
              <a:t>reducing administrative burden</a:t>
            </a:r>
            <a:r>
              <a:rPr lang="en-US" sz="2200" b="0" i="0" u="none" strike="noStrike" baseline="0" dirty="0">
                <a:latin typeface="Georgia" panose="02040502050405020303" pitchFamily="18" charset="0"/>
              </a:rPr>
              <a:t>.</a:t>
            </a:r>
          </a:p>
        </p:txBody>
      </p:sp>
      <p:pic>
        <p:nvPicPr>
          <p:cNvPr id="5" name="Picture 4">
            <a:extLst>
              <a:ext uri="{FF2B5EF4-FFF2-40B4-BE49-F238E27FC236}">
                <a16:creationId xmlns:a16="http://schemas.microsoft.com/office/drawing/2014/main" id="{C90C7667-8838-E202-432A-14E565475E7D}"/>
              </a:ext>
            </a:extLst>
          </p:cNvPr>
          <p:cNvPicPr>
            <a:picLocks noChangeAspect="1"/>
          </p:cNvPicPr>
          <p:nvPr/>
        </p:nvPicPr>
        <p:blipFill>
          <a:blip r:embed="rId3"/>
          <a:stretch>
            <a:fillRect/>
          </a:stretch>
        </p:blipFill>
        <p:spPr>
          <a:xfrm>
            <a:off x="10258732" y="147176"/>
            <a:ext cx="1652741" cy="1029621"/>
          </a:xfrm>
          <a:prstGeom prst="rect">
            <a:avLst/>
          </a:prstGeom>
          <a:solidFill>
            <a:schemeClr val="bg1"/>
          </a:solidFill>
        </p:spPr>
      </p:pic>
      <p:sp>
        <p:nvSpPr>
          <p:cNvPr id="2" name="Slide Number Placeholder 2">
            <a:extLst>
              <a:ext uri="{FF2B5EF4-FFF2-40B4-BE49-F238E27FC236}">
                <a16:creationId xmlns:a16="http://schemas.microsoft.com/office/drawing/2014/main" id="{6BE40D1B-8926-63C7-EC6E-3457A02016AB}"/>
              </a:ext>
            </a:extLst>
          </p:cNvPr>
          <p:cNvSpPr>
            <a:spLocks noGrp="1"/>
          </p:cNvSpPr>
          <p:nvPr>
            <p:ph type="sldNum" idx="12"/>
          </p:nvPr>
        </p:nvSpPr>
        <p:spPr>
          <a:xfrm>
            <a:off x="8610600" y="6356351"/>
            <a:ext cx="2743200" cy="365200"/>
          </a:xfrm>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167692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4" name="Title 3">
            <a:extLst>
              <a:ext uri="{FF2B5EF4-FFF2-40B4-BE49-F238E27FC236}">
                <a16:creationId xmlns:a16="http://schemas.microsoft.com/office/drawing/2014/main" id="{1CAB2522-7D6D-0EAF-580D-96FFE0DF25D6}"/>
              </a:ext>
            </a:extLst>
          </p:cNvPr>
          <p:cNvSpPr>
            <a:spLocks noGrp="1"/>
          </p:cNvSpPr>
          <p:nvPr>
            <p:ph type="title"/>
          </p:nvPr>
        </p:nvSpPr>
        <p:spPr/>
        <p:txBody>
          <a:bodyPr>
            <a:normAutofit/>
          </a:bodyPr>
          <a:lstStyle/>
          <a:p>
            <a:r>
              <a:rPr lang="en-US" sz="4000" dirty="0"/>
              <a:t>Governor’s Proposed Budget</a:t>
            </a:r>
          </a:p>
        </p:txBody>
      </p:sp>
      <p:sp>
        <p:nvSpPr>
          <p:cNvPr id="6" name="Text Placeholder 5">
            <a:extLst>
              <a:ext uri="{FF2B5EF4-FFF2-40B4-BE49-F238E27FC236}">
                <a16:creationId xmlns:a16="http://schemas.microsoft.com/office/drawing/2014/main" id="{0808DA75-1A28-B461-7652-5EC41930E4A2}"/>
              </a:ext>
            </a:extLst>
          </p:cNvPr>
          <p:cNvSpPr>
            <a:spLocks noGrp="1"/>
          </p:cNvSpPr>
          <p:nvPr>
            <p:ph type="body" idx="1"/>
          </p:nvPr>
        </p:nvSpPr>
        <p:spPr>
          <a:xfrm>
            <a:off x="608720" y="1625599"/>
            <a:ext cx="10974559" cy="4922591"/>
          </a:xfrm>
        </p:spPr>
        <p:txBody>
          <a:bodyPr>
            <a:noAutofit/>
          </a:bodyPr>
          <a:lstStyle/>
          <a:p>
            <a:pPr marL="114300" indent="0">
              <a:lnSpc>
                <a:spcPct val="100000"/>
              </a:lnSpc>
              <a:spcBef>
                <a:spcPts val="0"/>
              </a:spcBef>
              <a:spcAft>
                <a:spcPts val="1200"/>
              </a:spcAft>
              <a:buNone/>
            </a:pPr>
            <a:r>
              <a:rPr lang="en-US" sz="2200" b="0" i="0" u="none" strike="noStrike" baseline="0" dirty="0">
                <a:latin typeface="Georgia" panose="02040502050405020303" pitchFamily="18" charset="0"/>
              </a:rPr>
              <a:t>In the next biennium, Governor Youngkin proposes that Virginia will invest over </a:t>
            </a:r>
            <a:r>
              <a:rPr lang="en-US" sz="2200" b="1" i="0" u="none" strike="noStrike" baseline="0" dirty="0">
                <a:latin typeface="Georgia" panose="02040502050405020303" pitchFamily="18" charset="0"/>
              </a:rPr>
              <a:t>$448 million annually </a:t>
            </a:r>
            <a:r>
              <a:rPr lang="en-US" sz="2200" b="0" i="0" u="none" strike="noStrike" baseline="0" dirty="0">
                <a:latin typeface="Georgia" panose="02040502050405020303" pitchFamily="18" charset="0"/>
              </a:rPr>
              <a:t>in early childhood care and education. </a:t>
            </a:r>
          </a:p>
          <a:p>
            <a:pPr marL="114300" indent="0">
              <a:lnSpc>
                <a:spcPct val="100000"/>
              </a:lnSpc>
              <a:spcBef>
                <a:spcPts val="0"/>
              </a:spcBef>
              <a:spcAft>
                <a:spcPts val="1200"/>
              </a:spcAft>
              <a:buNone/>
            </a:pPr>
            <a:r>
              <a:rPr lang="en-US" sz="2200" b="0" i="0" u="none" strike="noStrike" baseline="0" dirty="0">
                <a:latin typeface="Georgia" panose="02040502050405020303" pitchFamily="18" charset="0"/>
              </a:rPr>
              <a:t>These investments and reforms, which are known as </a:t>
            </a:r>
            <a:r>
              <a:rPr lang="en-US" sz="2200" b="0" i="1" u="none" strike="noStrike" baseline="0" dirty="0">
                <a:latin typeface="Georgia" panose="02040502050405020303" pitchFamily="18" charset="0"/>
              </a:rPr>
              <a:t>Building Blocks for Virginia Families</a:t>
            </a:r>
            <a:r>
              <a:rPr lang="en-US" sz="2200" b="0" i="0" u="none" strike="noStrike" baseline="0" dirty="0">
                <a:latin typeface="Georgia" panose="02040502050405020303" pitchFamily="18" charset="0"/>
              </a:rPr>
              <a:t> will: </a:t>
            </a:r>
          </a:p>
          <a:p>
            <a:pPr>
              <a:lnSpc>
                <a:spcPct val="100000"/>
              </a:lnSpc>
              <a:spcBef>
                <a:spcPts val="0"/>
              </a:spcBef>
              <a:spcAft>
                <a:spcPts val="1200"/>
              </a:spcAft>
              <a:buClr>
                <a:schemeClr val="tx1"/>
              </a:buClr>
              <a:buSzPct val="90000"/>
            </a:pPr>
            <a:r>
              <a:rPr lang="en-US" sz="2200" dirty="0">
                <a:latin typeface="Georgia" panose="02040502050405020303" pitchFamily="18" charset="0"/>
              </a:rPr>
              <a:t>Help </a:t>
            </a:r>
            <a:r>
              <a:rPr lang="en-US" sz="2200" b="0" i="0" u="none" strike="noStrike" baseline="0" dirty="0">
                <a:latin typeface="Georgia" panose="02040502050405020303" pitchFamily="18" charset="0"/>
              </a:rPr>
              <a:t>advance Virginia’s best-in-class early learning system;</a:t>
            </a:r>
          </a:p>
          <a:p>
            <a:pPr>
              <a:lnSpc>
                <a:spcPct val="100000"/>
              </a:lnSpc>
              <a:spcBef>
                <a:spcPts val="0"/>
              </a:spcBef>
              <a:spcAft>
                <a:spcPts val="1200"/>
              </a:spcAft>
              <a:buClr>
                <a:schemeClr val="tx1"/>
              </a:buClr>
              <a:buSzPct val="90000"/>
            </a:pPr>
            <a:r>
              <a:rPr lang="en-US" sz="2200" dirty="0">
                <a:latin typeface="Georgia" panose="02040502050405020303" pitchFamily="18" charset="0"/>
              </a:rPr>
              <a:t>Serve as a </a:t>
            </a:r>
            <a:r>
              <a:rPr lang="en-US" sz="2200" b="0" i="0" u="none" strike="noStrike" baseline="0" dirty="0">
                <a:latin typeface="Georgia" panose="02040502050405020303" pitchFamily="18" charset="0"/>
              </a:rPr>
              <a:t>response to the upcoming loss of one-time federal funding by building a viable approach for the future; and</a:t>
            </a:r>
          </a:p>
          <a:p>
            <a:pPr>
              <a:lnSpc>
                <a:spcPct val="100000"/>
              </a:lnSpc>
              <a:spcBef>
                <a:spcPts val="0"/>
              </a:spcBef>
              <a:spcAft>
                <a:spcPts val="1200"/>
              </a:spcAft>
              <a:buClr>
                <a:schemeClr val="tx1"/>
              </a:buClr>
              <a:buSzPct val="90000"/>
            </a:pPr>
            <a:r>
              <a:rPr lang="en-US" sz="2200" dirty="0">
                <a:latin typeface="Georgia" panose="02040502050405020303" pitchFamily="18" charset="0"/>
              </a:rPr>
              <a:t>Help</a:t>
            </a:r>
            <a:r>
              <a:rPr lang="en-US" sz="2200" i="0" u="none" strike="noStrike" baseline="0" dirty="0">
                <a:latin typeface="Georgia" panose="02040502050405020303" pitchFamily="18" charset="0"/>
              </a:rPr>
              <a:t> ensure the Commonwealth is the best place to live, work, learn, and raise a family.</a:t>
            </a:r>
          </a:p>
        </p:txBody>
      </p:sp>
      <p:pic>
        <p:nvPicPr>
          <p:cNvPr id="5" name="Picture 4">
            <a:extLst>
              <a:ext uri="{FF2B5EF4-FFF2-40B4-BE49-F238E27FC236}">
                <a16:creationId xmlns:a16="http://schemas.microsoft.com/office/drawing/2014/main" id="{C90C7667-8838-E202-432A-14E565475E7D}"/>
              </a:ext>
            </a:extLst>
          </p:cNvPr>
          <p:cNvPicPr>
            <a:picLocks noChangeAspect="1"/>
          </p:cNvPicPr>
          <p:nvPr/>
        </p:nvPicPr>
        <p:blipFill>
          <a:blip r:embed="rId3"/>
          <a:stretch>
            <a:fillRect/>
          </a:stretch>
        </p:blipFill>
        <p:spPr>
          <a:xfrm>
            <a:off x="10258732" y="147176"/>
            <a:ext cx="1652741" cy="1029621"/>
          </a:xfrm>
          <a:prstGeom prst="rect">
            <a:avLst/>
          </a:prstGeom>
          <a:solidFill>
            <a:schemeClr val="bg1"/>
          </a:solidFill>
        </p:spPr>
      </p:pic>
      <p:sp>
        <p:nvSpPr>
          <p:cNvPr id="2" name="Slide Number Placeholder 2">
            <a:extLst>
              <a:ext uri="{FF2B5EF4-FFF2-40B4-BE49-F238E27FC236}">
                <a16:creationId xmlns:a16="http://schemas.microsoft.com/office/drawing/2014/main" id="{150FAC5D-6F14-ED1A-A7C8-1656E5F7A477}"/>
              </a:ext>
            </a:extLst>
          </p:cNvPr>
          <p:cNvSpPr>
            <a:spLocks noGrp="1"/>
          </p:cNvSpPr>
          <p:nvPr>
            <p:ph type="sldNum" idx="12"/>
          </p:nvPr>
        </p:nvSpPr>
        <p:spPr>
          <a:xfrm>
            <a:off x="8610600" y="6356351"/>
            <a:ext cx="2743200" cy="365200"/>
          </a:xfrm>
        </p:spPr>
        <p:txBody>
          <a:bodyPr/>
          <a:lstStyle/>
          <a:p>
            <a:fld id="{00000000-1234-1234-1234-123412341234}" type="slidenum">
              <a:rPr lang="en-US" smtClean="0"/>
              <a:pPr/>
              <a:t>12</a:t>
            </a:fld>
            <a:endParaRPr lang="en-US"/>
          </a:p>
        </p:txBody>
      </p:sp>
    </p:spTree>
    <p:extLst>
      <p:ext uri="{BB962C8B-B14F-4D97-AF65-F5344CB8AC3E}">
        <p14:creationId xmlns:p14="http://schemas.microsoft.com/office/powerpoint/2010/main" val="339004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4" name="Title 3">
            <a:extLst>
              <a:ext uri="{FF2B5EF4-FFF2-40B4-BE49-F238E27FC236}">
                <a16:creationId xmlns:a16="http://schemas.microsoft.com/office/drawing/2014/main" id="{1CAB2522-7D6D-0EAF-580D-96FFE0DF25D6}"/>
              </a:ext>
            </a:extLst>
          </p:cNvPr>
          <p:cNvSpPr>
            <a:spLocks noGrp="1"/>
          </p:cNvSpPr>
          <p:nvPr>
            <p:ph type="title"/>
          </p:nvPr>
        </p:nvSpPr>
        <p:spPr/>
        <p:txBody>
          <a:bodyPr>
            <a:normAutofit/>
          </a:bodyPr>
          <a:lstStyle/>
          <a:p>
            <a:r>
              <a:rPr lang="en-US" sz="4000" dirty="0"/>
              <a:t>Overview (1-5)</a:t>
            </a:r>
          </a:p>
        </p:txBody>
      </p:sp>
      <p:sp>
        <p:nvSpPr>
          <p:cNvPr id="6" name="Text Placeholder 5">
            <a:extLst>
              <a:ext uri="{FF2B5EF4-FFF2-40B4-BE49-F238E27FC236}">
                <a16:creationId xmlns:a16="http://schemas.microsoft.com/office/drawing/2014/main" id="{0808DA75-1A28-B461-7652-5EC41930E4A2}"/>
              </a:ext>
            </a:extLst>
          </p:cNvPr>
          <p:cNvSpPr>
            <a:spLocks noGrp="1"/>
          </p:cNvSpPr>
          <p:nvPr>
            <p:ph type="body" idx="1"/>
          </p:nvPr>
        </p:nvSpPr>
        <p:spPr>
          <a:xfrm>
            <a:off x="585382" y="1574799"/>
            <a:ext cx="10810930" cy="4985757"/>
          </a:xfrm>
        </p:spPr>
        <p:txBody>
          <a:bodyPr>
            <a:normAutofit/>
          </a:bodyPr>
          <a:lstStyle/>
          <a:p>
            <a:pPr marL="114300" indent="0">
              <a:lnSpc>
                <a:spcPct val="100000"/>
              </a:lnSpc>
              <a:spcBef>
                <a:spcPts val="0"/>
              </a:spcBef>
              <a:spcAft>
                <a:spcPts val="1200"/>
              </a:spcAft>
              <a:buNone/>
            </a:pPr>
            <a:r>
              <a:rPr lang="en-US" sz="2200" i="1" dirty="0"/>
              <a:t>Building Blocks for Virginia Families </a:t>
            </a:r>
            <a:r>
              <a:rPr lang="en-US" sz="2200" dirty="0"/>
              <a:t>seeks to:</a:t>
            </a:r>
          </a:p>
          <a:p>
            <a:pPr marL="628650" indent="-514350">
              <a:lnSpc>
                <a:spcPct val="100000"/>
              </a:lnSpc>
              <a:spcBef>
                <a:spcPts val="0"/>
              </a:spcBef>
              <a:spcAft>
                <a:spcPts val="1200"/>
              </a:spcAft>
              <a:buClr>
                <a:schemeClr val="tx1"/>
              </a:buClr>
              <a:buSzPct val="100000"/>
              <a:buFont typeface="+mj-lt"/>
              <a:buAutoNum type="arabicPeriod"/>
            </a:pPr>
            <a:r>
              <a:rPr lang="en-US" sz="2200" dirty="0"/>
              <a:t>Ensure every low-income working family that currently receives public support continues to have access to early childhood and after-school programs.</a:t>
            </a:r>
          </a:p>
          <a:p>
            <a:pPr marL="628650" indent="-514350">
              <a:lnSpc>
                <a:spcPct val="100000"/>
              </a:lnSpc>
              <a:spcBef>
                <a:spcPts val="0"/>
              </a:spcBef>
              <a:spcAft>
                <a:spcPts val="1200"/>
              </a:spcAft>
              <a:buClr>
                <a:schemeClr val="tx1"/>
              </a:buClr>
              <a:buSzPct val="100000"/>
              <a:buFont typeface="+mj-lt"/>
              <a:buAutoNum type="arabicPeriod"/>
            </a:pPr>
            <a:r>
              <a:rPr lang="en-US" sz="2200" dirty="0"/>
              <a:t>Accelerate parent choice across child care and early learning settings.</a:t>
            </a:r>
          </a:p>
          <a:p>
            <a:pPr marL="628650" indent="-514350">
              <a:lnSpc>
                <a:spcPct val="100000"/>
              </a:lnSpc>
              <a:spcBef>
                <a:spcPts val="0"/>
              </a:spcBef>
              <a:spcAft>
                <a:spcPts val="1200"/>
              </a:spcAft>
              <a:buClr>
                <a:schemeClr val="tx1"/>
              </a:buClr>
              <a:buSzPct val="100000"/>
              <a:buFont typeface="+mj-lt"/>
              <a:buAutoNum type="arabicPeriod"/>
            </a:pPr>
            <a:r>
              <a:rPr lang="en-US" sz="2200" dirty="0"/>
              <a:t>Maximize all available local, state, and federal funding – including allowing funds to be repurposed across programs based on parental demand and eliminating the cap on local match for VPI.</a:t>
            </a:r>
          </a:p>
          <a:p>
            <a:pPr marL="628650" indent="-514350">
              <a:lnSpc>
                <a:spcPct val="100000"/>
              </a:lnSpc>
              <a:spcBef>
                <a:spcPts val="0"/>
              </a:spcBef>
              <a:spcAft>
                <a:spcPts val="1200"/>
              </a:spcAft>
              <a:buClr>
                <a:schemeClr val="tx1"/>
              </a:buClr>
              <a:buSzPct val="100000"/>
              <a:buFont typeface="+mj-lt"/>
              <a:buAutoNum type="arabicPeriod"/>
            </a:pPr>
            <a:r>
              <a:rPr lang="en-US" sz="2200" dirty="0"/>
              <a:t>Ensure all ECCE programs annually measure and report unmet parental demand and preferences.</a:t>
            </a:r>
          </a:p>
          <a:p>
            <a:pPr marL="628650" indent="-514350">
              <a:lnSpc>
                <a:spcPct val="100000"/>
              </a:lnSpc>
              <a:spcBef>
                <a:spcPts val="0"/>
              </a:spcBef>
              <a:spcAft>
                <a:spcPts val="1200"/>
              </a:spcAft>
              <a:buClr>
                <a:schemeClr val="tx1"/>
              </a:buClr>
              <a:buSzPct val="100000"/>
              <a:buFont typeface="+mj-lt"/>
              <a:buAutoNum type="arabicPeriod"/>
            </a:pPr>
            <a:r>
              <a:rPr lang="en-US" sz="2200" dirty="0">
                <a:solidFill>
                  <a:schemeClr val="accent3"/>
                </a:solidFill>
              </a:rPr>
              <a:t>Prioritize attendance across all publicly-funded programs.</a:t>
            </a:r>
          </a:p>
        </p:txBody>
      </p:sp>
      <p:pic>
        <p:nvPicPr>
          <p:cNvPr id="5" name="Picture 4">
            <a:extLst>
              <a:ext uri="{FF2B5EF4-FFF2-40B4-BE49-F238E27FC236}">
                <a16:creationId xmlns:a16="http://schemas.microsoft.com/office/drawing/2014/main" id="{C90C7667-8838-E202-432A-14E565475E7D}"/>
              </a:ext>
            </a:extLst>
          </p:cNvPr>
          <p:cNvPicPr>
            <a:picLocks noChangeAspect="1"/>
          </p:cNvPicPr>
          <p:nvPr/>
        </p:nvPicPr>
        <p:blipFill>
          <a:blip r:embed="rId3"/>
          <a:stretch>
            <a:fillRect/>
          </a:stretch>
        </p:blipFill>
        <p:spPr>
          <a:xfrm>
            <a:off x="10258732" y="147176"/>
            <a:ext cx="1652741" cy="1029621"/>
          </a:xfrm>
          <a:prstGeom prst="rect">
            <a:avLst/>
          </a:prstGeom>
          <a:solidFill>
            <a:schemeClr val="bg1"/>
          </a:solidFill>
        </p:spPr>
      </p:pic>
      <p:sp>
        <p:nvSpPr>
          <p:cNvPr id="2" name="Slide Number Placeholder 2">
            <a:extLst>
              <a:ext uri="{FF2B5EF4-FFF2-40B4-BE49-F238E27FC236}">
                <a16:creationId xmlns:a16="http://schemas.microsoft.com/office/drawing/2014/main" id="{3D94E961-6F55-04BC-08B0-6E73E39BC6D9}"/>
              </a:ext>
            </a:extLst>
          </p:cNvPr>
          <p:cNvSpPr>
            <a:spLocks noGrp="1"/>
          </p:cNvSpPr>
          <p:nvPr>
            <p:ph type="sldNum" idx="12"/>
          </p:nvPr>
        </p:nvSpPr>
        <p:spPr>
          <a:xfrm>
            <a:off x="8610600" y="6356351"/>
            <a:ext cx="2743200" cy="365200"/>
          </a:xfrm>
        </p:spPr>
        <p:txBody>
          <a:bodyPr/>
          <a:lstStyle/>
          <a:p>
            <a:fld id="{00000000-1234-1234-1234-12341234123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4" name="Title 3">
            <a:extLst>
              <a:ext uri="{FF2B5EF4-FFF2-40B4-BE49-F238E27FC236}">
                <a16:creationId xmlns:a16="http://schemas.microsoft.com/office/drawing/2014/main" id="{1CAB2522-7D6D-0EAF-580D-96FFE0DF25D6}"/>
              </a:ext>
            </a:extLst>
          </p:cNvPr>
          <p:cNvSpPr>
            <a:spLocks noGrp="1"/>
          </p:cNvSpPr>
          <p:nvPr>
            <p:ph type="title"/>
          </p:nvPr>
        </p:nvSpPr>
        <p:spPr/>
        <p:txBody>
          <a:bodyPr>
            <a:normAutofit/>
          </a:bodyPr>
          <a:lstStyle/>
          <a:p>
            <a:r>
              <a:rPr lang="en-US" sz="4000" dirty="0"/>
              <a:t>Overview (6-8)</a:t>
            </a:r>
          </a:p>
        </p:txBody>
      </p:sp>
      <p:sp>
        <p:nvSpPr>
          <p:cNvPr id="6" name="Text Placeholder 5">
            <a:extLst>
              <a:ext uri="{FF2B5EF4-FFF2-40B4-BE49-F238E27FC236}">
                <a16:creationId xmlns:a16="http://schemas.microsoft.com/office/drawing/2014/main" id="{0808DA75-1A28-B461-7652-5EC41930E4A2}"/>
              </a:ext>
            </a:extLst>
          </p:cNvPr>
          <p:cNvSpPr>
            <a:spLocks noGrp="1"/>
          </p:cNvSpPr>
          <p:nvPr>
            <p:ph type="body" idx="1"/>
          </p:nvPr>
        </p:nvSpPr>
        <p:spPr>
          <a:xfrm>
            <a:off x="469154" y="1471151"/>
            <a:ext cx="11253692" cy="5021632"/>
          </a:xfrm>
        </p:spPr>
        <p:txBody>
          <a:bodyPr>
            <a:normAutofit/>
          </a:bodyPr>
          <a:lstStyle/>
          <a:p>
            <a:pPr marL="114300" indent="0">
              <a:lnSpc>
                <a:spcPct val="100000"/>
              </a:lnSpc>
              <a:spcBef>
                <a:spcPts val="0"/>
              </a:spcBef>
              <a:spcAft>
                <a:spcPts val="1200"/>
              </a:spcAft>
              <a:buNone/>
            </a:pPr>
            <a:r>
              <a:rPr lang="en-US" sz="2200" i="1" dirty="0">
                <a:solidFill>
                  <a:schemeClr val="accent3"/>
                </a:solidFill>
              </a:rPr>
              <a:t>Building Blocks for Virginia Families </a:t>
            </a:r>
            <a:r>
              <a:rPr lang="en-US" sz="2200" dirty="0">
                <a:solidFill>
                  <a:schemeClr val="accent3"/>
                </a:solidFill>
              </a:rPr>
              <a:t>seeks to:</a:t>
            </a:r>
          </a:p>
          <a:p>
            <a:pPr marL="628650" indent="-514350">
              <a:lnSpc>
                <a:spcPct val="100000"/>
              </a:lnSpc>
              <a:spcBef>
                <a:spcPts val="0"/>
              </a:spcBef>
              <a:spcAft>
                <a:spcPts val="1200"/>
              </a:spcAft>
              <a:buClr>
                <a:schemeClr val="tx1"/>
              </a:buClr>
              <a:buSzPct val="100000"/>
              <a:buFont typeface="+mj-lt"/>
              <a:buAutoNum type="arabicPeriod" startAt="6"/>
            </a:pPr>
            <a:r>
              <a:rPr lang="en-US" sz="2200" dirty="0">
                <a:solidFill>
                  <a:schemeClr val="accent3"/>
                </a:solidFill>
              </a:rPr>
              <a:t>Ensure all families are invested and contributing by establishing consistent co-pays and work or activity requirements for full-day, full-year early childhood care and education.</a:t>
            </a:r>
          </a:p>
          <a:p>
            <a:pPr marL="628650" indent="-514350">
              <a:lnSpc>
                <a:spcPct val="100000"/>
              </a:lnSpc>
              <a:spcBef>
                <a:spcPts val="0"/>
              </a:spcBef>
              <a:spcAft>
                <a:spcPts val="1200"/>
              </a:spcAft>
              <a:buClr>
                <a:schemeClr val="tx1"/>
              </a:buClr>
              <a:buSzPct val="90000"/>
              <a:buFont typeface="+mj-lt"/>
              <a:buAutoNum type="arabicPeriod" startAt="6"/>
            </a:pPr>
            <a:r>
              <a:rPr lang="en-US" sz="2200" dirty="0">
                <a:solidFill>
                  <a:schemeClr val="accent3"/>
                </a:solidFill>
              </a:rPr>
              <a:t>Encourage shared contributions from employers, philanthropy, local government and other community stakeholders via launching an innovative “digital wallet” for child care and early learning.</a:t>
            </a:r>
          </a:p>
          <a:p>
            <a:pPr marL="628650" indent="-514350">
              <a:lnSpc>
                <a:spcPct val="100000"/>
              </a:lnSpc>
              <a:spcBef>
                <a:spcPts val="0"/>
              </a:spcBef>
              <a:spcAft>
                <a:spcPts val="1200"/>
              </a:spcAft>
              <a:buClr>
                <a:schemeClr val="tx1"/>
              </a:buClr>
              <a:buSzPct val="90000"/>
              <a:buFont typeface="+mj-lt"/>
              <a:buAutoNum type="arabicPeriod" startAt="6"/>
            </a:pPr>
            <a:r>
              <a:rPr lang="en-US" sz="2200" dirty="0">
                <a:solidFill>
                  <a:schemeClr val="accent3"/>
                </a:solidFill>
              </a:rPr>
              <a:t>Address deserts and increase supply of child care – including replicating innovative regional public-private partnerships and launching a $25 million capital incentive fund to help transform underutilized spaces into sustainable child care sites in partnership with higher education and local government.</a:t>
            </a:r>
          </a:p>
        </p:txBody>
      </p:sp>
      <p:pic>
        <p:nvPicPr>
          <p:cNvPr id="5" name="Picture 4">
            <a:extLst>
              <a:ext uri="{FF2B5EF4-FFF2-40B4-BE49-F238E27FC236}">
                <a16:creationId xmlns:a16="http://schemas.microsoft.com/office/drawing/2014/main" id="{C90C7667-8838-E202-432A-14E565475E7D}"/>
              </a:ext>
            </a:extLst>
          </p:cNvPr>
          <p:cNvPicPr>
            <a:picLocks noChangeAspect="1"/>
          </p:cNvPicPr>
          <p:nvPr/>
        </p:nvPicPr>
        <p:blipFill>
          <a:blip r:embed="rId3"/>
          <a:stretch>
            <a:fillRect/>
          </a:stretch>
        </p:blipFill>
        <p:spPr>
          <a:xfrm>
            <a:off x="10258732" y="147176"/>
            <a:ext cx="1652741" cy="1029621"/>
          </a:xfrm>
          <a:prstGeom prst="rect">
            <a:avLst/>
          </a:prstGeom>
          <a:solidFill>
            <a:schemeClr val="bg1"/>
          </a:solidFill>
        </p:spPr>
      </p:pic>
      <p:sp>
        <p:nvSpPr>
          <p:cNvPr id="2" name="Slide Number Placeholder 2">
            <a:extLst>
              <a:ext uri="{FF2B5EF4-FFF2-40B4-BE49-F238E27FC236}">
                <a16:creationId xmlns:a16="http://schemas.microsoft.com/office/drawing/2014/main" id="{9AB85271-90ED-942C-040F-71FFE73F6EC1}"/>
              </a:ext>
            </a:extLst>
          </p:cNvPr>
          <p:cNvSpPr>
            <a:spLocks noGrp="1"/>
          </p:cNvSpPr>
          <p:nvPr>
            <p:ph type="sldNum" idx="12"/>
          </p:nvPr>
        </p:nvSpPr>
        <p:spPr>
          <a:xfrm>
            <a:off x="8610600" y="6356351"/>
            <a:ext cx="2743200" cy="365200"/>
          </a:xfrm>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108006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4" name="Title 3">
            <a:extLst>
              <a:ext uri="{FF2B5EF4-FFF2-40B4-BE49-F238E27FC236}">
                <a16:creationId xmlns:a16="http://schemas.microsoft.com/office/drawing/2014/main" id="{1CAB2522-7D6D-0EAF-580D-96FFE0DF25D6}"/>
              </a:ext>
            </a:extLst>
          </p:cNvPr>
          <p:cNvSpPr>
            <a:spLocks noGrp="1"/>
          </p:cNvSpPr>
          <p:nvPr>
            <p:ph type="title"/>
          </p:nvPr>
        </p:nvSpPr>
        <p:spPr/>
        <p:txBody>
          <a:bodyPr>
            <a:normAutofit/>
          </a:bodyPr>
          <a:lstStyle/>
          <a:p>
            <a:r>
              <a:rPr lang="en-US" sz="4000" dirty="0"/>
              <a:t>Next Steps</a:t>
            </a:r>
          </a:p>
        </p:txBody>
      </p:sp>
      <p:sp>
        <p:nvSpPr>
          <p:cNvPr id="6" name="Text Placeholder 5">
            <a:extLst>
              <a:ext uri="{FF2B5EF4-FFF2-40B4-BE49-F238E27FC236}">
                <a16:creationId xmlns:a16="http://schemas.microsoft.com/office/drawing/2014/main" id="{0808DA75-1A28-B461-7652-5EC41930E4A2}"/>
              </a:ext>
            </a:extLst>
          </p:cNvPr>
          <p:cNvSpPr>
            <a:spLocks noGrp="1"/>
          </p:cNvSpPr>
          <p:nvPr>
            <p:ph type="body" idx="1"/>
          </p:nvPr>
        </p:nvSpPr>
        <p:spPr>
          <a:xfrm>
            <a:off x="626036" y="1616828"/>
            <a:ext cx="11085604" cy="5021632"/>
          </a:xfrm>
        </p:spPr>
        <p:txBody>
          <a:bodyPr>
            <a:normAutofit/>
          </a:bodyPr>
          <a:lstStyle/>
          <a:p>
            <a:pPr marL="114300" indent="0">
              <a:lnSpc>
                <a:spcPct val="100000"/>
              </a:lnSpc>
              <a:spcBef>
                <a:spcPts val="0"/>
              </a:spcBef>
              <a:spcAft>
                <a:spcPts val="1200"/>
              </a:spcAft>
              <a:buNone/>
            </a:pPr>
            <a:r>
              <a:rPr lang="en-US" sz="2200" i="1" dirty="0"/>
              <a:t>Building Blocks for Virginia Families </a:t>
            </a:r>
            <a:r>
              <a:rPr lang="en-US" sz="2200" dirty="0"/>
              <a:t>is being considered by the General Assembly, which is currently in session. </a:t>
            </a:r>
          </a:p>
          <a:p>
            <a:pPr>
              <a:lnSpc>
                <a:spcPct val="100000"/>
              </a:lnSpc>
              <a:spcBef>
                <a:spcPts val="0"/>
              </a:spcBef>
              <a:spcAft>
                <a:spcPts val="1200"/>
              </a:spcAft>
              <a:buClr>
                <a:schemeClr val="tx1"/>
              </a:buClr>
              <a:buSzPct val="90000"/>
            </a:pPr>
            <a:r>
              <a:rPr lang="en-US" sz="2200" dirty="0"/>
              <a:t>The House of Delegates and Senate will release their budgets on February 18. </a:t>
            </a:r>
          </a:p>
          <a:p>
            <a:pPr>
              <a:lnSpc>
                <a:spcPct val="100000"/>
              </a:lnSpc>
              <a:spcBef>
                <a:spcPts val="0"/>
              </a:spcBef>
              <a:spcAft>
                <a:spcPts val="1200"/>
              </a:spcAft>
              <a:buClr>
                <a:schemeClr val="tx1"/>
              </a:buClr>
              <a:buSzPct val="90000"/>
            </a:pPr>
            <a:r>
              <a:rPr lang="en-US" sz="2200" dirty="0"/>
              <a:t>There is also legislation that could potentially affect early childhood policies and funding levels. All bills would have to be passed by both chambers prior to the end of the General Assembly which is on March 9. </a:t>
            </a:r>
          </a:p>
          <a:p>
            <a:pPr>
              <a:lnSpc>
                <a:spcPct val="100000"/>
              </a:lnSpc>
              <a:spcBef>
                <a:spcPts val="0"/>
              </a:spcBef>
              <a:spcAft>
                <a:spcPts val="1200"/>
              </a:spcAft>
              <a:buClr>
                <a:schemeClr val="tx1"/>
              </a:buClr>
              <a:buSzPct val="90000"/>
            </a:pPr>
            <a:r>
              <a:rPr lang="en-US" sz="2200" dirty="0"/>
              <a:t>The budget and any new bills would need to be signed by the Governor. </a:t>
            </a:r>
          </a:p>
        </p:txBody>
      </p:sp>
      <p:pic>
        <p:nvPicPr>
          <p:cNvPr id="5" name="Picture 4">
            <a:extLst>
              <a:ext uri="{FF2B5EF4-FFF2-40B4-BE49-F238E27FC236}">
                <a16:creationId xmlns:a16="http://schemas.microsoft.com/office/drawing/2014/main" id="{C90C7667-8838-E202-432A-14E565475E7D}"/>
              </a:ext>
            </a:extLst>
          </p:cNvPr>
          <p:cNvPicPr>
            <a:picLocks noChangeAspect="1"/>
          </p:cNvPicPr>
          <p:nvPr/>
        </p:nvPicPr>
        <p:blipFill>
          <a:blip r:embed="rId3"/>
          <a:stretch>
            <a:fillRect/>
          </a:stretch>
        </p:blipFill>
        <p:spPr>
          <a:xfrm>
            <a:off x="10258732" y="147176"/>
            <a:ext cx="1652741" cy="1029621"/>
          </a:xfrm>
          <a:prstGeom prst="rect">
            <a:avLst/>
          </a:prstGeom>
          <a:solidFill>
            <a:schemeClr val="bg1"/>
          </a:solidFill>
        </p:spPr>
      </p:pic>
      <p:sp>
        <p:nvSpPr>
          <p:cNvPr id="2" name="Slide Number Placeholder 2">
            <a:extLst>
              <a:ext uri="{FF2B5EF4-FFF2-40B4-BE49-F238E27FC236}">
                <a16:creationId xmlns:a16="http://schemas.microsoft.com/office/drawing/2014/main" id="{9AB85271-90ED-942C-040F-71FFE73F6EC1}"/>
              </a:ext>
            </a:extLst>
          </p:cNvPr>
          <p:cNvSpPr>
            <a:spLocks noGrp="1"/>
          </p:cNvSpPr>
          <p:nvPr>
            <p:ph type="sldNum" idx="12"/>
          </p:nvPr>
        </p:nvSpPr>
        <p:spPr>
          <a:xfrm>
            <a:off x="8610600" y="6356351"/>
            <a:ext cx="2743200" cy="365200"/>
          </a:xfrm>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332262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dirty="0">
              <a:solidFill>
                <a:schemeClr val="tx1"/>
              </a:solidFill>
            </a:endParaRPr>
          </a:p>
          <a:p>
            <a:r>
              <a:rPr lang="en-US" sz="4600" dirty="0">
                <a:solidFill>
                  <a:schemeClr val="tx1"/>
                </a:solidFill>
              </a:rPr>
              <a:t>Update: Child Care and Development Fund (CCDF) 2025-2027 State Plan</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238674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C903-5FB3-C083-DFD2-5221DA9F91D5}"/>
              </a:ext>
            </a:extLst>
          </p:cNvPr>
          <p:cNvSpPr>
            <a:spLocks noGrp="1"/>
          </p:cNvSpPr>
          <p:nvPr>
            <p:ph type="title"/>
          </p:nvPr>
        </p:nvSpPr>
        <p:spPr/>
        <p:txBody>
          <a:bodyPr>
            <a:normAutofit/>
          </a:bodyPr>
          <a:lstStyle/>
          <a:p>
            <a:r>
              <a:rPr lang="en-US" sz="4000"/>
              <a:t>Overview of the CCDF State Plan</a:t>
            </a:r>
          </a:p>
        </p:txBody>
      </p:sp>
      <p:sp>
        <p:nvSpPr>
          <p:cNvPr id="3" name="Slide Number Placeholder 2">
            <a:extLst>
              <a:ext uri="{FF2B5EF4-FFF2-40B4-BE49-F238E27FC236}">
                <a16:creationId xmlns:a16="http://schemas.microsoft.com/office/drawing/2014/main" id="{B5CE4D44-FDC1-899A-624A-F3816BA773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Text Placeholder 3">
            <a:extLst>
              <a:ext uri="{FF2B5EF4-FFF2-40B4-BE49-F238E27FC236}">
                <a16:creationId xmlns:a16="http://schemas.microsoft.com/office/drawing/2014/main" id="{CD21E07B-5914-4B4D-BAED-8D25A42AA187}"/>
              </a:ext>
            </a:extLst>
          </p:cNvPr>
          <p:cNvSpPr>
            <a:spLocks noGrp="1"/>
          </p:cNvSpPr>
          <p:nvPr>
            <p:ph type="body" idx="1"/>
          </p:nvPr>
        </p:nvSpPr>
        <p:spPr>
          <a:xfrm>
            <a:off x="838200" y="1458930"/>
            <a:ext cx="10515600" cy="5262545"/>
          </a:xfrm>
        </p:spPr>
        <p:txBody>
          <a:bodyPr>
            <a:normAutofit/>
          </a:bodyPr>
          <a:lstStyle/>
          <a:p>
            <a:pPr>
              <a:lnSpc>
                <a:spcPct val="100000"/>
              </a:lnSpc>
              <a:spcBef>
                <a:spcPts val="0"/>
              </a:spcBef>
              <a:spcAft>
                <a:spcPts val="1200"/>
              </a:spcAft>
              <a:buClr>
                <a:schemeClr val="tx1"/>
              </a:buClr>
              <a:buSzPct val="90000"/>
            </a:pPr>
            <a:r>
              <a:rPr lang="en-US" sz="2200" dirty="0"/>
              <a:t>The Child Care Development Block Grant (CCDBG) Act authorizes the Child Care and Development Fund (CCDF), which provides funding to states to support child care assistance to low-income working families and support the health, safety, and quality of the entire child care system.</a:t>
            </a:r>
          </a:p>
          <a:p>
            <a:pPr>
              <a:lnSpc>
                <a:spcPct val="100000"/>
              </a:lnSpc>
              <a:spcBef>
                <a:spcPts val="0"/>
              </a:spcBef>
              <a:spcAft>
                <a:spcPts val="1200"/>
              </a:spcAft>
              <a:buClr>
                <a:schemeClr val="tx1"/>
              </a:buClr>
              <a:buSzPct val="90000"/>
              <a:buFont typeface="Arial" panose="020B0604020202020204" pitchFamily="34" charset="0"/>
              <a:buChar char="•"/>
            </a:pPr>
            <a:r>
              <a:rPr lang="en-US" sz="2200" dirty="0"/>
              <a:t>VDOE serves as the CCDF Lead Agency for Virginia. </a:t>
            </a:r>
          </a:p>
          <a:p>
            <a:pPr>
              <a:lnSpc>
                <a:spcPct val="100000"/>
              </a:lnSpc>
              <a:spcBef>
                <a:spcPts val="0"/>
              </a:spcBef>
              <a:spcAft>
                <a:spcPts val="1200"/>
              </a:spcAft>
              <a:buClr>
                <a:schemeClr val="tx1"/>
              </a:buClr>
              <a:buSzPct val="90000"/>
              <a:buFont typeface="Arial" panose="020B0604020202020204" pitchFamily="34" charset="0"/>
              <a:buChar char="•"/>
            </a:pPr>
            <a:r>
              <a:rPr lang="en-US" sz="2200" dirty="0"/>
              <a:t>Lead Agencies must complete a CCDF State Plan every three years. </a:t>
            </a:r>
          </a:p>
          <a:p>
            <a:pPr>
              <a:lnSpc>
                <a:spcPct val="100000"/>
              </a:lnSpc>
              <a:spcBef>
                <a:spcPts val="0"/>
              </a:spcBef>
              <a:buClr>
                <a:schemeClr val="tx1"/>
              </a:buClr>
              <a:buSzPct val="90000"/>
              <a:buFont typeface="Arial" panose="020B0604020202020204" pitchFamily="34" charset="0"/>
              <a:buChar char="•"/>
            </a:pPr>
            <a:r>
              <a:rPr lang="en-US" sz="2200" dirty="0">
                <a:solidFill>
                  <a:schemeClr val="accent3"/>
                </a:solidFill>
              </a:rPr>
              <a:t>The State Plan:</a:t>
            </a:r>
            <a:endParaRPr lang="en-US" dirty="0">
              <a:solidFill>
                <a:schemeClr val="accent3"/>
              </a:solidFill>
            </a:endParaRPr>
          </a:p>
          <a:p>
            <a:pPr lvl="1">
              <a:lnSpc>
                <a:spcPct val="100000"/>
              </a:lnSpc>
              <a:spcBef>
                <a:spcPts val="0"/>
              </a:spcBef>
              <a:spcAft>
                <a:spcPts val="600"/>
              </a:spcAft>
              <a:buClr>
                <a:schemeClr val="tx1"/>
              </a:buClr>
              <a:buSzPct val="90000"/>
              <a:buFont typeface="Georgia" panose="02040502050405020303" pitchFamily="18" charset="0"/>
              <a:buChar char="–"/>
            </a:pPr>
            <a:r>
              <a:rPr lang="en-US" sz="2000" dirty="0"/>
              <a:t>Serves as the application for a three-year cycle of CCDF. </a:t>
            </a:r>
          </a:p>
          <a:p>
            <a:pPr lvl="1">
              <a:lnSpc>
                <a:spcPct val="100000"/>
              </a:lnSpc>
              <a:spcBef>
                <a:spcPts val="0"/>
              </a:spcBef>
              <a:spcAft>
                <a:spcPts val="600"/>
              </a:spcAft>
              <a:buClr>
                <a:schemeClr val="tx1"/>
              </a:buClr>
              <a:buSzPct val="90000"/>
              <a:buFont typeface="Georgia" panose="02040502050405020303" pitchFamily="18" charset="0"/>
              <a:buChar char="–"/>
            </a:pPr>
            <a:r>
              <a:rPr lang="en-US" sz="2000" dirty="0"/>
              <a:t>Describes how states are completing activities funded by CCDF and implementing policies in compliance with the law.</a:t>
            </a:r>
          </a:p>
          <a:p>
            <a:pPr lvl="1">
              <a:lnSpc>
                <a:spcPct val="100000"/>
              </a:lnSpc>
              <a:spcBef>
                <a:spcPts val="0"/>
              </a:spcBef>
              <a:spcAft>
                <a:spcPts val="1200"/>
              </a:spcAft>
              <a:buClr>
                <a:schemeClr val="tx1"/>
              </a:buClr>
              <a:buSzPct val="90000"/>
              <a:buFont typeface="Georgia" panose="02040502050405020303" pitchFamily="18" charset="0"/>
              <a:buChar char="–"/>
            </a:pPr>
            <a:r>
              <a:rPr lang="en-US" sz="2000" dirty="0"/>
              <a:t>Is used as the basis for federal reporting and monitoring.</a:t>
            </a:r>
          </a:p>
          <a:p>
            <a:pPr>
              <a:lnSpc>
                <a:spcPct val="100000"/>
              </a:lnSpc>
              <a:spcBef>
                <a:spcPts val="0"/>
              </a:spcBef>
              <a:spcAft>
                <a:spcPts val="1200"/>
              </a:spcAft>
              <a:buClr>
                <a:schemeClr val="tx1"/>
              </a:buClr>
              <a:buSzPct val="90000"/>
            </a:pPr>
            <a:r>
              <a:rPr lang="en-US" sz="2200" dirty="0"/>
              <a:t>The CCDF State Plan for federal fiscal years 2025-2027 is due July 1, 2024.</a:t>
            </a:r>
          </a:p>
        </p:txBody>
      </p:sp>
    </p:spTree>
    <p:extLst>
      <p:ext uri="{BB962C8B-B14F-4D97-AF65-F5344CB8AC3E}">
        <p14:creationId xmlns:p14="http://schemas.microsoft.com/office/powerpoint/2010/main" val="180356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468-8234-33E1-BC60-9133A602A8FB}"/>
              </a:ext>
            </a:extLst>
          </p:cNvPr>
          <p:cNvSpPr>
            <a:spLocks noGrp="1"/>
          </p:cNvSpPr>
          <p:nvPr>
            <p:ph type="title"/>
          </p:nvPr>
        </p:nvSpPr>
        <p:spPr/>
        <p:txBody>
          <a:bodyPr>
            <a:normAutofit/>
          </a:bodyPr>
          <a:lstStyle/>
          <a:p>
            <a:r>
              <a:rPr lang="en-US" sz="4000" dirty="0"/>
              <a:t>What the CCDF State Plan Covers (1 of 2)</a:t>
            </a:r>
          </a:p>
        </p:txBody>
      </p:sp>
      <p:sp>
        <p:nvSpPr>
          <p:cNvPr id="3" name="Slide Number Placeholder 2">
            <a:extLst>
              <a:ext uri="{FF2B5EF4-FFF2-40B4-BE49-F238E27FC236}">
                <a16:creationId xmlns:a16="http://schemas.microsoft.com/office/drawing/2014/main" id="{1EB5B6CD-5602-BBAB-C1F4-C206CCF2E4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6" name="Table 5">
            <a:extLst>
              <a:ext uri="{FF2B5EF4-FFF2-40B4-BE49-F238E27FC236}">
                <a16:creationId xmlns:a16="http://schemas.microsoft.com/office/drawing/2014/main" id="{CB6FBE80-017D-5B99-96AE-13640B459E98}"/>
              </a:ext>
            </a:extLst>
          </p:cNvPr>
          <p:cNvGraphicFramePr>
            <a:graphicFrameLocks noGrp="1"/>
          </p:cNvGraphicFramePr>
          <p:nvPr>
            <p:extLst>
              <p:ext uri="{D42A27DB-BD31-4B8C-83A1-F6EECF244321}">
                <p14:modId xmlns:p14="http://schemas.microsoft.com/office/powerpoint/2010/main" val="3569836484"/>
              </p:ext>
            </p:extLst>
          </p:nvPr>
        </p:nvGraphicFramePr>
        <p:xfrm>
          <a:off x="327837" y="1554026"/>
          <a:ext cx="11536325" cy="4504812"/>
        </p:xfrm>
        <a:graphic>
          <a:graphicData uri="http://schemas.openxmlformats.org/drawingml/2006/table">
            <a:tbl>
              <a:tblPr firstRow="1" bandRow="1">
                <a:tableStyleId>{5C22544A-7EE6-4342-B048-85BDC9FD1C3A}</a:tableStyleId>
              </a:tblPr>
              <a:tblGrid>
                <a:gridCol w="3361764">
                  <a:extLst>
                    <a:ext uri="{9D8B030D-6E8A-4147-A177-3AD203B41FA5}">
                      <a16:colId xmlns:a16="http://schemas.microsoft.com/office/drawing/2014/main" val="2211759022"/>
                    </a:ext>
                  </a:extLst>
                </a:gridCol>
                <a:gridCol w="8174561">
                  <a:extLst>
                    <a:ext uri="{9D8B030D-6E8A-4147-A177-3AD203B41FA5}">
                      <a16:colId xmlns:a16="http://schemas.microsoft.com/office/drawing/2014/main" val="1589568197"/>
                    </a:ext>
                  </a:extLst>
                </a:gridCol>
              </a:tblGrid>
              <a:tr h="290466">
                <a:tc>
                  <a:txBody>
                    <a:bodyPr/>
                    <a:lstStyle/>
                    <a:p>
                      <a:pPr algn="ctr"/>
                      <a:r>
                        <a:rPr lang="en-US" sz="1800" dirty="0">
                          <a:latin typeface="Georgia"/>
                          <a:cs typeface="Calibri"/>
                        </a:rPr>
                        <a:t>State Plan Section</a:t>
                      </a:r>
                    </a:p>
                  </a:txBody>
                  <a:tcPr/>
                </a:tc>
                <a:tc>
                  <a:txBody>
                    <a:bodyPr/>
                    <a:lstStyle/>
                    <a:p>
                      <a:pPr algn="ctr"/>
                      <a:r>
                        <a:rPr lang="en-US" sz="1800" dirty="0">
                          <a:latin typeface="Georgia"/>
                          <a:cs typeface="Calibri"/>
                        </a:rPr>
                        <a:t>Key Topics</a:t>
                      </a:r>
                    </a:p>
                  </a:txBody>
                  <a:tcPr/>
                </a:tc>
                <a:extLst>
                  <a:ext uri="{0D108BD9-81ED-4DB2-BD59-A6C34878D82A}">
                    <a16:rowId xmlns:a16="http://schemas.microsoft.com/office/drawing/2014/main" val="2216737855"/>
                  </a:ext>
                </a:extLst>
              </a:tr>
              <a:tr h="609978">
                <a:tc>
                  <a:txBody>
                    <a:bodyPr/>
                    <a:lstStyle/>
                    <a:p>
                      <a:r>
                        <a:rPr lang="en-US" sz="1500" dirty="0">
                          <a:latin typeface="Georgia"/>
                          <a:cs typeface="Calibri"/>
                        </a:rPr>
                        <a:t>1. CCDF Program Administration </a:t>
                      </a:r>
                    </a:p>
                  </a:txBody>
                  <a:tcPr/>
                </a:tc>
                <a:tc>
                  <a:txBody>
                    <a:bodyPr/>
                    <a:lstStyle/>
                    <a:p>
                      <a:pPr marL="285750" indent="-285750">
                        <a:buClr>
                          <a:schemeClr val="tx1"/>
                        </a:buClr>
                        <a:buFont typeface="Arial" panose="020B0604020202020204" pitchFamily="34" charset="0"/>
                        <a:buChar char="•"/>
                      </a:pPr>
                      <a:r>
                        <a:rPr lang="en-US" sz="1500" dirty="0">
                          <a:latin typeface="Georgia"/>
                          <a:cs typeface="Calibri"/>
                        </a:rPr>
                        <a:t>Information on the Lead Agency, Lead Agency leadership, and the entities and individuals that implement various aspects of CCDBG</a:t>
                      </a:r>
                    </a:p>
                    <a:p>
                      <a:pPr marL="285750" indent="-285750">
                        <a:buClr>
                          <a:schemeClr val="tx1"/>
                        </a:buClr>
                        <a:buFont typeface="Arial" panose="020B0604020202020204" pitchFamily="34" charset="0"/>
                        <a:buChar char="•"/>
                      </a:pPr>
                      <a:r>
                        <a:rPr lang="en-US" sz="1500" dirty="0">
                          <a:latin typeface="Georgia"/>
                          <a:cs typeface="Calibri"/>
                        </a:rPr>
                        <a:t>Identifies the partners consulted in Plan development</a:t>
                      </a:r>
                    </a:p>
                  </a:txBody>
                  <a:tcPr/>
                </a:tc>
                <a:extLst>
                  <a:ext uri="{0D108BD9-81ED-4DB2-BD59-A6C34878D82A}">
                    <a16:rowId xmlns:a16="http://schemas.microsoft.com/office/drawing/2014/main" val="122392402"/>
                  </a:ext>
                </a:extLst>
              </a:tr>
              <a:tr h="572892">
                <a:tc>
                  <a:txBody>
                    <a:bodyPr/>
                    <a:lstStyle/>
                    <a:p>
                      <a:pPr marL="169545" indent="-169545"/>
                      <a:r>
                        <a:rPr lang="en-US" sz="1500">
                          <a:latin typeface="Georgia"/>
                          <a:cs typeface="Calibri"/>
                        </a:rPr>
                        <a:t>2. Child and Family Eligibility and Enrollment and Continuity of Care*</a:t>
                      </a:r>
                    </a:p>
                  </a:txBody>
                  <a:tcPr/>
                </a:tc>
                <a:tc>
                  <a:txBody>
                    <a:bodyPr/>
                    <a:lstStyle/>
                    <a:p>
                      <a:pPr marL="285750" lvl="1" indent="-285750">
                        <a:buClr>
                          <a:schemeClr val="tx1"/>
                        </a:buClr>
                        <a:buFont typeface="Arial" panose="020B0604020202020204" pitchFamily="34" charset="0"/>
                        <a:buChar char="•"/>
                      </a:pPr>
                      <a:r>
                        <a:rPr lang="en-US" sz="1500">
                          <a:latin typeface="Georgia"/>
                          <a:cs typeface="Calibri"/>
                        </a:rPr>
                        <a:t>How Lead Agencies define eligible children and families</a:t>
                      </a:r>
                    </a:p>
                    <a:p>
                      <a:pPr marL="285750" lvl="1" indent="-285750">
                        <a:buClr>
                          <a:schemeClr val="tx1"/>
                        </a:buClr>
                        <a:buFont typeface="Arial" panose="020B0604020202020204" pitchFamily="34" charset="0"/>
                        <a:buChar char="•"/>
                      </a:pPr>
                      <a:r>
                        <a:rPr lang="en-US" sz="1500">
                          <a:latin typeface="Georgia"/>
                          <a:cs typeface="Calibri"/>
                        </a:rPr>
                        <a:t>Strategies to promote continuity of care </a:t>
                      </a:r>
                    </a:p>
                  </a:txBody>
                  <a:tcPr/>
                </a:tc>
                <a:extLst>
                  <a:ext uri="{0D108BD9-81ED-4DB2-BD59-A6C34878D82A}">
                    <a16:rowId xmlns:a16="http://schemas.microsoft.com/office/drawing/2014/main" val="2370708169"/>
                  </a:ext>
                </a:extLst>
              </a:tr>
              <a:tr h="499238">
                <a:tc>
                  <a:txBody>
                    <a:bodyPr/>
                    <a:lstStyle/>
                    <a:p>
                      <a:r>
                        <a:rPr lang="en-US" sz="1500">
                          <a:latin typeface="Georgia"/>
                          <a:cs typeface="Calibri"/>
                        </a:rPr>
                        <a:t>3. Child Care Affordability* </a:t>
                      </a: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500">
                          <a:latin typeface="Georgia"/>
                          <a:cs typeface="Calibri"/>
                        </a:rPr>
                        <a:t>Policies related to determining family copayments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500">
                          <a:latin typeface="Georgia"/>
                          <a:cs typeface="Calibri"/>
                        </a:rPr>
                        <a:t>Policies related to waiving copayments or making copayments affordable to families</a:t>
                      </a:r>
                    </a:p>
                  </a:txBody>
                  <a:tcPr/>
                </a:tc>
                <a:extLst>
                  <a:ext uri="{0D108BD9-81ED-4DB2-BD59-A6C34878D82A}">
                    <a16:rowId xmlns:a16="http://schemas.microsoft.com/office/drawing/2014/main" val="129534329"/>
                  </a:ext>
                </a:extLst>
              </a:tr>
              <a:tr h="807857">
                <a:tc>
                  <a:txBody>
                    <a:bodyPr/>
                    <a:lstStyle/>
                    <a:p>
                      <a:pPr marL="169545" indent="-169545"/>
                      <a:r>
                        <a:rPr lang="en-US" sz="1500">
                          <a:latin typeface="Georgia"/>
                          <a:cs typeface="Calibri"/>
                        </a:rPr>
                        <a:t>4. Parental Choice, Equal Access, Payment Rates, and Payment Practices*</a:t>
                      </a:r>
                    </a:p>
                  </a:txBody>
                  <a:tcPr/>
                </a:tc>
                <a:tc>
                  <a:txBody>
                    <a:bodyPr/>
                    <a:lstStyle/>
                    <a:p>
                      <a:pPr marL="285750" indent="-285750">
                        <a:buClr>
                          <a:schemeClr val="tx1"/>
                        </a:buClr>
                        <a:buFont typeface="Arial" panose="020B0604020202020204" pitchFamily="34" charset="0"/>
                        <a:buChar char="•"/>
                      </a:pPr>
                      <a:r>
                        <a:rPr lang="en-US" sz="1500" dirty="0">
                          <a:latin typeface="Georgia"/>
                          <a:cs typeface="Calibri"/>
                        </a:rPr>
                        <a:t>Policies that ensure participating families have access to the full range of child care providers</a:t>
                      </a:r>
                    </a:p>
                    <a:p>
                      <a:pPr marL="285750" indent="-285750">
                        <a:buClr>
                          <a:schemeClr val="tx1"/>
                        </a:buClr>
                        <a:buFont typeface="Arial" panose="020B0604020202020204" pitchFamily="34" charset="0"/>
                        <a:buChar char="•"/>
                      </a:pPr>
                      <a:r>
                        <a:rPr lang="en-US" sz="1500" dirty="0">
                          <a:latin typeface="Georgia"/>
                          <a:cs typeface="Calibri"/>
                        </a:rPr>
                        <a:t>How the Lead Agency establishes adequate payment rates for providers and fair payment practices for providers</a:t>
                      </a:r>
                    </a:p>
                    <a:p>
                      <a:pPr marL="285750" indent="-285750">
                        <a:buClr>
                          <a:schemeClr val="tx1"/>
                        </a:buClr>
                        <a:buFont typeface="Arial" panose="020B0604020202020204" pitchFamily="34" charset="0"/>
                        <a:buChar char="•"/>
                      </a:pPr>
                      <a:r>
                        <a:rPr lang="en-US" sz="1500" dirty="0">
                          <a:latin typeface="Georgia"/>
                          <a:cs typeface="Calibri"/>
                        </a:rPr>
                        <a:t>Strategies for building supply</a:t>
                      </a:r>
                    </a:p>
                  </a:txBody>
                  <a:tcPr/>
                </a:tc>
                <a:extLst>
                  <a:ext uri="{0D108BD9-81ED-4DB2-BD59-A6C34878D82A}">
                    <a16:rowId xmlns:a16="http://schemas.microsoft.com/office/drawing/2014/main" val="2046491567"/>
                  </a:ext>
                </a:extLst>
              </a:tr>
              <a:tr h="877774">
                <a:tc>
                  <a:txBody>
                    <a:bodyPr/>
                    <a:lstStyle/>
                    <a:p>
                      <a:r>
                        <a:rPr lang="en-US" sz="1500">
                          <a:latin typeface="Georgia"/>
                          <a:cs typeface="Calibri"/>
                        </a:rPr>
                        <a:t>5. Health and Safety of Child Care Settings</a:t>
                      </a:r>
                    </a:p>
                  </a:txBody>
                  <a:tcPr/>
                </a:tc>
                <a:tc>
                  <a:txBody>
                    <a:bodyPr/>
                    <a:lstStyle/>
                    <a:p>
                      <a:pPr marL="285750" indent="-285750">
                        <a:buClr>
                          <a:schemeClr val="tx1"/>
                        </a:buClr>
                        <a:buFont typeface="Arial" panose="020B0604020202020204" pitchFamily="34" charset="0"/>
                        <a:buChar char="•"/>
                      </a:pPr>
                      <a:r>
                        <a:rPr lang="en-US" sz="1500" dirty="0">
                          <a:latin typeface="Georgia"/>
                          <a:cs typeface="Calibri"/>
                        </a:rPr>
                        <a:t>Description of child care providers that are subject to and exempt from licensing </a:t>
                      </a:r>
                    </a:p>
                    <a:p>
                      <a:pPr marL="285750" indent="-285750">
                        <a:buClr>
                          <a:schemeClr val="tx1"/>
                        </a:buClr>
                        <a:buFont typeface="Arial" panose="020B0604020202020204" pitchFamily="34" charset="0"/>
                        <a:buChar char="•"/>
                      </a:pPr>
                      <a:r>
                        <a:rPr lang="en-US" sz="1500" dirty="0">
                          <a:latin typeface="Georgia"/>
                          <a:cs typeface="Calibri"/>
                        </a:rPr>
                        <a:t>How the state implements, monitors, and enforces CCDBG-required health and safety standards, including pre-service orientation and professional development requirements </a:t>
                      </a:r>
                    </a:p>
                    <a:p>
                      <a:pPr marL="285750" indent="-285750">
                        <a:buClr>
                          <a:schemeClr val="tx1"/>
                        </a:buClr>
                        <a:buFont typeface="Arial" panose="020B0604020202020204" pitchFamily="34" charset="0"/>
                        <a:buChar char="•"/>
                      </a:pPr>
                      <a:r>
                        <a:rPr lang="en-US" sz="1500" dirty="0">
                          <a:latin typeface="Georgia"/>
                          <a:cs typeface="Calibri"/>
                        </a:rPr>
                        <a:t>State policies related to comprehensive background checks </a:t>
                      </a:r>
                    </a:p>
                  </a:txBody>
                  <a:tcPr/>
                </a:tc>
                <a:extLst>
                  <a:ext uri="{0D108BD9-81ED-4DB2-BD59-A6C34878D82A}">
                    <a16:rowId xmlns:a16="http://schemas.microsoft.com/office/drawing/2014/main" val="1392170500"/>
                  </a:ext>
                </a:extLst>
              </a:tr>
            </a:tbl>
          </a:graphicData>
        </a:graphic>
      </p:graphicFrame>
      <p:sp>
        <p:nvSpPr>
          <p:cNvPr id="4" name="TextBox 3">
            <a:extLst>
              <a:ext uri="{FF2B5EF4-FFF2-40B4-BE49-F238E27FC236}">
                <a16:creationId xmlns:a16="http://schemas.microsoft.com/office/drawing/2014/main" id="{0D2ADB15-6A7B-6305-72AF-E56E1209F4F6}"/>
              </a:ext>
            </a:extLst>
          </p:cNvPr>
          <p:cNvSpPr txBox="1"/>
          <p:nvPr/>
        </p:nvSpPr>
        <p:spPr>
          <a:xfrm>
            <a:off x="7242544" y="6089318"/>
            <a:ext cx="4621619" cy="261610"/>
          </a:xfrm>
          <a:prstGeom prst="rect">
            <a:avLst/>
          </a:prstGeom>
          <a:noFill/>
        </p:spPr>
        <p:txBody>
          <a:bodyPr wrap="square" rtlCol="0">
            <a:spAutoFit/>
          </a:bodyPr>
          <a:lstStyle/>
          <a:p>
            <a:r>
              <a:rPr lang="en-US" sz="1050" i="1" dirty="0">
                <a:latin typeface="Georgia" panose="02040502050405020303" pitchFamily="18" charset="0"/>
              </a:rPr>
              <a:t>*Section is relevant only to the Child Care Subsidy Program in Virginia.</a:t>
            </a:r>
          </a:p>
        </p:txBody>
      </p:sp>
    </p:spTree>
    <p:extLst>
      <p:ext uri="{BB962C8B-B14F-4D97-AF65-F5344CB8AC3E}">
        <p14:creationId xmlns:p14="http://schemas.microsoft.com/office/powerpoint/2010/main" val="387716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468-8234-33E1-BC60-9133A602A8FB}"/>
              </a:ext>
            </a:extLst>
          </p:cNvPr>
          <p:cNvSpPr>
            <a:spLocks noGrp="1"/>
          </p:cNvSpPr>
          <p:nvPr>
            <p:ph type="title"/>
          </p:nvPr>
        </p:nvSpPr>
        <p:spPr/>
        <p:txBody>
          <a:bodyPr>
            <a:normAutofit/>
          </a:bodyPr>
          <a:lstStyle/>
          <a:p>
            <a:r>
              <a:rPr lang="en-US" sz="4000" dirty="0"/>
              <a:t>What the CCDF State Plan Covers (2 of 2)</a:t>
            </a:r>
          </a:p>
        </p:txBody>
      </p:sp>
      <p:sp>
        <p:nvSpPr>
          <p:cNvPr id="3" name="Slide Number Placeholder 2">
            <a:extLst>
              <a:ext uri="{FF2B5EF4-FFF2-40B4-BE49-F238E27FC236}">
                <a16:creationId xmlns:a16="http://schemas.microsoft.com/office/drawing/2014/main" id="{1EB5B6CD-5602-BBAB-C1F4-C206CCF2E4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aphicFrame>
        <p:nvGraphicFramePr>
          <p:cNvPr id="6" name="Table 5">
            <a:extLst>
              <a:ext uri="{FF2B5EF4-FFF2-40B4-BE49-F238E27FC236}">
                <a16:creationId xmlns:a16="http://schemas.microsoft.com/office/drawing/2014/main" id="{CB6FBE80-017D-5B99-96AE-13640B459E98}"/>
              </a:ext>
            </a:extLst>
          </p:cNvPr>
          <p:cNvGraphicFramePr>
            <a:graphicFrameLocks noGrp="1"/>
          </p:cNvGraphicFramePr>
          <p:nvPr>
            <p:extLst>
              <p:ext uri="{D42A27DB-BD31-4B8C-83A1-F6EECF244321}">
                <p14:modId xmlns:p14="http://schemas.microsoft.com/office/powerpoint/2010/main" val="1909076741"/>
              </p:ext>
            </p:extLst>
          </p:nvPr>
        </p:nvGraphicFramePr>
        <p:xfrm>
          <a:off x="287079" y="1429970"/>
          <a:ext cx="11546957" cy="4941570"/>
        </p:xfrm>
        <a:graphic>
          <a:graphicData uri="http://schemas.openxmlformats.org/drawingml/2006/table">
            <a:tbl>
              <a:tblPr firstRow="1" bandRow="1">
                <a:tableStyleId>{5C22544A-7EE6-4342-B048-85BDC9FD1C3A}</a:tableStyleId>
              </a:tblPr>
              <a:tblGrid>
                <a:gridCol w="3431801">
                  <a:extLst>
                    <a:ext uri="{9D8B030D-6E8A-4147-A177-3AD203B41FA5}">
                      <a16:colId xmlns:a16="http://schemas.microsoft.com/office/drawing/2014/main" val="2211759022"/>
                    </a:ext>
                  </a:extLst>
                </a:gridCol>
                <a:gridCol w="8115156">
                  <a:extLst>
                    <a:ext uri="{9D8B030D-6E8A-4147-A177-3AD203B41FA5}">
                      <a16:colId xmlns:a16="http://schemas.microsoft.com/office/drawing/2014/main" val="1589568197"/>
                    </a:ext>
                  </a:extLst>
                </a:gridCol>
              </a:tblGrid>
              <a:tr h="280447">
                <a:tc>
                  <a:txBody>
                    <a:bodyPr/>
                    <a:lstStyle/>
                    <a:p>
                      <a:pPr algn="ctr"/>
                      <a:r>
                        <a:rPr lang="en-US" sz="1800" dirty="0">
                          <a:latin typeface="Georgia"/>
                        </a:rPr>
                        <a:t>State Plan Section</a:t>
                      </a:r>
                    </a:p>
                  </a:txBody>
                  <a:tcPr/>
                </a:tc>
                <a:tc>
                  <a:txBody>
                    <a:bodyPr/>
                    <a:lstStyle/>
                    <a:p>
                      <a:pPr algn="ctr"/>
                      <a:r>
                        <a:rPr lang="en-US" sz="1800" dirty="0">
                          <a:latin typeface="Georgia"/>
                        </a:rPr>
                        <a:t>Key Topics</a:t>
                      </a:r>
                    </a:p>
                  </a:txBody>
                  <a:tcPr/>
                </a:tc>
                <a:extLst>
                  <a:ext uri="{0D108BD9-81ED-4DB2-BD59-A6C34878D82A}">
                    <a16:rowId xmlns:a16="http://schemas.microsoft.com/office/drawing/2014/main" val="2216737855"/>
                  </a:ext>
                </a:extLst>
              </a:tr>
              <a:tr h="743111">
                <a:tc>
                  <a:txBody>
                    <a:bodyPr/>
                    <a:lstStyle/>
                    <a:p>
                      <a:pPr marL="169545" indent="-169545"/>
                      <a:r>
                        <a:rPr lang="en-US" sz="1500" dirty="0">
                          <a:latin typeface="Georgia"/>
                        </a:rPr>
                        <a:t>6. Support for a Skilled, Qualified, and Compensated Child Care Workforce</a:t>
                      </a:r>
                    </a:p>
                  </a:txBody>
                  <a:tcPr/>
                </a:tc>
                <a:tc>
                  <a:txBody>
                    <a:bodyPr/>
                    <a:lstStyle/>
                    <a:p>
                      <a:pPr marL="285750" indent="-285750">
                        <a:buClr>
                          <a:schemeClr val="tx1"/>
                        </a:buClr>
                        <a:buFont typeface="Arial" panose="020B0604020202020204" pitchFamily="34" charset="0"/>
                        <a:buChar char="•"/>
                      </a:pPr>
                      <a:r>
                        <a:rPr lang="en-US" sz="1500" dirty="0">
                          <a:latin typeface="Georgia"/>
                        </a:rPr>
                        <a:t>Strategies to support recruitment, retention, and compensation </a:t>
                      </a:r>
                    </a:p>
                    <a:p>
                      <a:pPr marL="285750" indent="-285750">
                        <a:buClr>
                          <a:schemeClr val="tx1"/>
                        </a:buClr>
                        <a:buFont typeface="Arial" panose="020B0604020202020204" pitchFamily="34" charset="0"/>
                        <a:buChar char="•"/>
                      </a:pPr>
                      <a:r>
                        <a:rPr lang="en-US" sz="1500" dirty="0">
                          <a:latin typeface="Georgia"/>
                        </a:rPr>
                        <a:t>Components and implementation of the state professional development framework</a:t>
                      </a:r>
                    </a:p>
                    <a:p>
                      <a:pPr marL="285750" indent="-285750">
                        <a:buClr>
                          <a:schemeClr val="tx1"/>
                        </a:buClr>
                        <a:buFont typeface="Arial" panose="020B0604020202020204" pitchFamily="34" charset="0"/>
                        <a:buChar char="•"/>
                      </a:pPr>
                      <a:r>
                        <a:rPr lang="en-US" sz="1500" dirty="0">
                          <a:latin typeface="Georgia"/>
                        </a:rPr>
                        <a:t>Components and implementation of the state early learning and developmental guidelines</a:t>
                      </a:r>
                    </a:p>
                  </a:txBody>
                  <a:tcPr/>
                </a:tc>
                <a:extLst>
                  <a:ext uri="{0D108BD9-81ED-4DB2-BD59-A6C34878D82A}">
                    <a16:rowId xmlns:a16="http://schemas.microsoft.com/office/drawing/2014/main" val="122392402"/>
                  </a:ext>
                </a:extLst>
              </a:tr>
              <a:tr h="552450">
                <a:tc>
                  <a:txBody>
                    <a:bodyPr/>
                    <a:lstStyle/>
                    <a:p>
                      <a:r>
                        <a:rPr lang="en-US" sz="1500">
                          <a:latin typeface="Georgia"/>
                        </a:rPr>
                        <a:t>7. Quality Improvement Activities</a:t>
                      </a:r>
                    </a:p>
                  </a:txBody>
                  <a:tcPr/>
                </a:tc>
                <a:tc>
                  <a:txBody>
                    <a:bodyPr/>
                    <a:lstStyle/>
                    <a:p>
                      <a:pPr marL="285750" indent="-285750">
                        <a:buClr>
                          <a:schemeClr val="tx1"/>
                        </a:buClr>
                        <a:buFont typeface="Arial" panose="020B0604020202020204" pitchFamily="34" charset="0"/>
                        <a:buChar char="•"/>
                      </a:pPr>
                      <a:r>
                        <a:rPr lang="en-US" sz="1500" dirty="0">
                          <a:latin typeface="Georgia"/>
                        </a:rPr>
                        <a:t>How the state determines where to invest funding to support quality</a:t>
                      </a:r>
                    </a:p>
                    <a:p>
                      <a:pPr marL="285750" indent="-285750">
                        <a:buClr>
                          <a:schemeClr val="tx1"/>
                        </a:buClr>
                        <a:buFont typeface="Arial" panose="020B0604020202020204" pitchFamily="34" charset="0"/>
                        <a:buChar char="•"/>
                      </a:pPr>
                      <a:r>
                        <a:rPr lang="en-US" sz="1500" dirty="0">
                          <a:latin typeface="Georgia"/>
                        </a:rPr>
                        <a:t>How the state uses CCDF to support quality improvement</a:t>
                      </a:r>
                    </a:p>
                  </a:txBody>
                  <a:tcPr/>
                </a:tc>
                <a:extLst>
                  <a:ext uri="{0D108BD9-81ED-4DB2-BD59-A6C34878D82A}">
                    <a16:rowId xmlns:a16="http://schemas.microsoft.com/office/drawing/2014/main" val="2370708169"/>
                  </a:ext>
                </a:extLst>
              </a:tr>
              <a:tr h="1139619">
                <a:tc>
                  <a:txBody>
                    <a:bodyPr/>
                    <a:lstStyle/>
                    <a:p>
                      <a:pPr marL="169545" indent="-169545"/>
                      <a:r>
                        <a:rPr lang="en-US" sz="1500" dirty="0">
                          <a:latin typeface="Georgia"/>
                        </a:rPr>
                        <a:t>8. Lead Agency Coordination and Partnership to Support Service Delivery </a:t>
                      </a:r>
                    </a:p>
                  </a:txBody>
                  <a:tcPr/>
                </a:tc>
                <a:tc>
                  <a:txBody>
                    <a:bodyPr/>
                    <a:lstStyle/>
                    <a:p>
                      <a:pPr marL="287020" indent="-287020">
                        <a:buClr>
                          <a:schemeClr val="tx1"/>
                        </a:buClr>
                        <a:buFont typeface="Arial" panose="020B0604020202020204" pitchFamily="34" charset="0"/>
                        <a:buChar char="•"/>
                      </a:pPr>
                      <a:r>
                        <a:rPr lang="en-US" sz="1500" dirty="0">
                          <a:latin typeface="Georgia"/>
                        </a:rPr>
                        <a:t>Identifies the entities that the Lead Agency collaborates with to implement services</a:t>
                      </a:r>
                    </a:p>
                    <a:p>
                      <a:pPr marL="287020" indent="-287020">
                        <a:buClr>
                          <a:schemeClr val="tx1"/>
                        </a:buClr>
                        <a:buFont typeface="Arial" panose="020B0604020202020204" pitchFamily="34" charset="0"/>
                        <a:buChar char="•"/>
                      </a:pPr>
                      <a:r>
                        <a:rPr lang="en-US" sz="1500" dirty="0">
                          <a:latin typeface="Georgia"/>
                        </a:rPr>
                        <a:t>How the state meets federal matching and maintenance-of-effort requirements</a:t>
                      </a:r>
                    </a:p>
                    <a:p>
                      <a:pPr marL="287020" indent="-287020">
                        <a:buClr>
                          <a:schemeClr val="tx1"/>
                        </a:buClr>
                        <a:buFont typeface="Arial" panose="020B0604020202020204" pitchFamily="34" charset="0"/>
                        <a:buChar char="•"/>
                      </a:pPr>
                      <a:r>
                        <a:rPr lang="en-US" sz="1500" dirty="0">
                          <a:latin typeface="Georgia"/>
                        </a:rPr>
                        <a:t>How the state coordinates with child care resource and referral systems</a:t>
                      </a:r>
                    </a:p>
                    <a:p>
                      <a:pPr marL="287020" indent="-287020">
                        <a:buClr>
                          <a:schemeClr val="tx1"/>
                        </a:buClr>
                        <a:buFont typeface="Arial" panose="020B0604020202020204" pitchFamily="34" charset="0"/>
                        <a:buChar char="•"/>
                      </a:pPr>
                      <a:r>
                        <a:rPr lang="en-US" sz="1500" dirty="0">
                          <a:latin typeface="Georgia"/>
                        </a:rPr>
                        <a:t>How the state encourages public-private partnerships</a:t>
                      </a:r>
                    </a:p>
                    <a:p>
                      <a:pPr marL="287020" indent="-287020">
                        <a:buClr>
                          <a:schemeClr val="tx1"/>
                        </a:buClr>
                        <a:buFont typeface="Arial" panose="020B0604020202020204" pitchFamily="34" charset="0"/>
                        <a:buChar char="•"/>
                      </a:pPr>
                      <a:r>
                        <a:rPr lang="en-US" sz="1500" dirty="0">
                          <a:latin typeface="Georgia"/>
                        </a:rPr>
                        <a:t>Efforts related to disaster preparedness and response plans during emergencies</a:t>
                      </a:r>
                    </a:p>
                  </a:txBody>
                  <a:tcPr/>
                </a:tc>
                <a:extLst>
                  <a:ext uri="{0D108BD9-81ED-4DB2-BD59-A6C34878D82A}">
                    <a16:rowId xmlns:a16="http://schemas.microsoft.com/office/drawing/2014/main" val="129534329"/>
                  </a:ext>
                </a:extLst>
              </a:tr>
              <a:tr h="1139619">
                <a:tc>
                  <a:txBody>
                    <a:bodyPr/>
                    <a:lstStyle/>
                    <a:p>
                      <a:r>
                        <a:rPr lang="en-US" sz="1500" dirty="0">
                          <a:latin typeface="Georgia"/>
                        </a:rPr>
                        <a:t>9. Family Outreach</a:t>
                      </a:r>
                    </a:p>
                  </a:txBody>
                  <a:tcPr/>
                </a:tc>
                <a:tc>
                  <a:txBody>
                    <a:bodyPr/>
                    <a:lstStyle/>
                    <a:p>
                      <a:pPr marL="285750" indent="-285750">
                        <a:buClr>
                          <a:schemeClr val="tx1"/>
                        </a:buClr>
                        <a:buFont typeface="Arial" panose="020B0604020202020204" pitchFamily="34" charset="0"/>
                        <a:buChar char="•"/>
                      </a:pPr>
                      <a:r>
                        <a:rPr lang="en-US" sz="1500" dirty="0">
                          <a:latin typeface="Georgia"/>
                        </a:rPr>
                        <a:t>Process for parents to submit complaints and how the state maintains records of such complaints</a:t>
                      </a:r>
                    </a:p>
                    <a:p>
                      <a:pPr marL="285750" indent="-285750">
                        <a:buClr>
                          <a:schemeClr val="tx1"/>
                        </a:buClr>
                        <a:buFont typeface="Arial" panose="020B0604020202020204" pitchFamily="34" charset="0"/>
                        <a:buChar char="•"/>
                      </a:pPr>
                      <a:r>
                        <a:rPr lang="en-US" sz="1500" dirty="0">
                          <a:latin typeface="Georgia"/>
                        </a:rPr>
                        <a:t>A description of the state’s consumer education website</a:t>
                      </a:r>
                    </a:p>
                    <a:p>
                      <a:pPr marL="285750" indent="-285750">
                        <a:buClr>
                          <a:schemeClr val="tx1"/>
                        </a:buClr>
                        <a:buFont typeface="Arial" panose="020B0604020202020204" pitchFamily="34" charset="0"/>
                        <a:buChar char="•"/>
                      </a:pPr>
                      <a:r>
                        <a:rPr lang="en-US" sz="1500" dirty="0">
                          <a:latin typeface="Georgia"/>
                        </a:rPr>
                        <a:t>How the state makes information about child care options widely accessible to families</a:t>
                      </a:r>
                    </a:p>
                    <a:p>
                      <a:pPr marL="285750" indent="-285750">
                        <a:buClr>
                          <a:schemeClr val="tx1"/>
                        </a:buClr>
                        <a:buFont typeface="Arial" panose="020B0604020202020204" pitchFamily="34" charset="0"/>
                        <a:buChar char="•"/>
                      </a:pPr>
                      <a:r>
                        <a:rPr lang="en-US" sz="1500" dirty="0">
                          <a:latin typeface="Georgia"/>
                        </a:rPr>
                        <a:t>How the state provides information on developmental screenings to parents</a:t>
                      </a:r>
                    </a:p>
                  </a:txBody>
                  <a:tcPr/>
                </a:tc>
                <a:extLst>
                  <a:ext uri="{0D108BD9-81ED-4DB2-BD59-A6C34878D82A}">
                    <a16:rowId xmlns:a16="http://schemas.microsoft.com/office/drawing/2014/main" val="2046491567"/>
                  </a:ext>
                </a:extLst>
              </a:tr>
              <a:tr h="540162">
                <a:tc>
                  <a:txBody>
                    <a:bodyPr/>
                    <a:lstStyle/>
                    <a:p>
                      <a:r>
                        <a:rPr lang="en-US" sz="1500" dirty="0">
                          <a:latin typeface="Georgia"/>
                        </a:rPr>
                        <a:t>10. Program Integrity </a:t>
                      </a:r>
                    </a:p>
                  </a:txBody>
                  <a:tcPr/>
                </a:tc>
                <a:tc>
                  <a:txBody>
                    <a:bodyPr/>
                    <a:lstStyle/>
                    <a:p>
                      <a:pPr marL="285750" indent="-285750">
                        <a:buClr>
                          <a:schemeClr val="tx1"/>
                        </a:buClr>
                        <a:buFont typeface="Arial" panose="020B0604020202020204" pitchFamily="34" charset="0"/>
                        <a:buChar char="•"/>
                      </a:pPr>
                      <a:r>
                        <a:rPr lang="en-US" sz="1500" dirty="0">
                          <a:latin typeface="Georgia"/>
                        </a:rPr>
                        <a:t>How the state implements effective internal controls</a:t>
                      </a:r>
                    </a:p>
                    <a:p>
                      <a:pPr marL="285750" indent="-285750">
                        <a:buClr>
                          <a:schemeClr val="tx1"/>
                        </a:buClr>
                        <a:buFont typeface="Arial" panose="020B0604020202020204" pitchFamily="34" charset="0"/>
                        <a:buChar char="•"/>
                      </a:pPr>
                      <a:r>
                        <a:rPr lang="en-US" sz="1500" dirty="0">
                          <a:latin typeface="Georgia"/>
                        </a:rPr>
                        <a:t>How the state investigates fraud, recovers fraud-related overpayments, and issues sanctions</a:t>
                      </a:r>
                    </a:p>
                  </a:txBody>
                  <a:tcPr/>
                </a:tc>
                <a:extLst>
                  <a:ext uri="{0D108BD9-81ED-4DB2-BD59-A6C34878D82A}">
                    <a16:rowId xmlns:a16="http://schemas.microsoft.com/office/drawing/2014/main" val="1392170500"/>
                  </a:ext>
                </a:extLst>
              </a:tr>
            </a:tbl>
          </a:graphicData>
        </a:graphic>
      </p:graphicFrame>
    </p:spTree>
    <p:extLst>
      <p:ext uri="{BB962C8B-B14F-4D97-AF65-F5344CB8AC3E}">
        <p14:creationId xmlns:p14="http://schemas.microsoft.com/office/powerpoint/2010/main" val="137739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a:t>Agenda</a:t>
            </a:r>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838199" y="1458923"/>
            <a:ext cx="10885715" cy="5181363"/>
          </a:xfrm>
          <a:prstGeom prst="rect">
            <a:avLst/>
          </a:prstGeom>
          <a:noFill/>
          <a:ln>
            <a:noFill/>
          </a:ln>
        </p:spPr>
        <p:txBody>
          <a:bodyPr spcFirstLastPara="1" wrap="square" lIns="91425" tIns="45700" rIns="91425" bIns="45700" anchor="t" anchorCtr="0">
            <a:normAutofit fontScale="70000" lnSpcReduction="20000"/>
          </a:bodyPr>
          <a:lstStyle/>
          <a:p>
            <a:pPr marL="599440" indent="-514350">
              <a:lnSpc>
                <a:spcPct val="100000"/>
              </a:lnSpc>
              <a:spcBef>
                <a:spcPts val="100"/>
              </a:spcBef>
              <a:buClr>
                <a:schemeClr val="tx1"/>
              </a:buClr>
              <a:buSzPct val="90000"/>
              <a:buFont typeface="+mj-lt"/>
              <a:buAutoNum type="romanUcPeriod"/>
            </a:pPr>
            <a:r>
              <a:rPr lang="en-US" sz="3200" dirty="0">
                <a:solidFill>
                  <a:schemeClr val="accent3"/>
                </a:solidFill>
              </a:rPr>
              <a:t>Full Advisory Committee Convenes</a:t>
            </a:r>
          </a:p>
          <a:p>
            <a:pPr marL="1311275" lvl="1" indent="-433388">
              <a:lnSpc>
                <a:spcPct val="120000"/>
              </a:lnSpc>
              <a:spcBef>
                <a:spcPts val="600"/>
              </a:spcBef>
              <a:spcAft>
                <a:spcPts val="600"/>
              </a:spcAft>
              <a:buClr>
                <a:schemeClr val="tx1"/>
              </a:buClr>
              <a:buSzPct val="90000"/>
              <a:buFont typeface="Georgia" panose="02040502050405020303" pitchFamily="18" charset="0"/>
              <a:buChar char="−"/>
            </a:pPr>
            <a:r>
              <a:rPr lang="en-US" sz="2900" dirty="0">
                <a:solidFill>
                  <a:schemeClr val="accent3"/>
                </a:solidFill>
              </a:rPr>
              <a:t>Approval of June 2023 Minutes</a:t>
            </a:r>
          </a:p>
          <a:p>
            <a:pPr marL="1311275" lvl="1" indent="-433388">
              <a:lnSpc>
                <a:spcPct val="120000"/>
              </a:lnSpc>
              <a:spcBef>
                <a:spcPts val="0"/>
              </a:spcBef>
              <a:spcAft>
                <a:spcPts val="600"/>
              </a:spcAft>
              <a:buClr>
                <a:schemeClr val="tx1"/>
              </a:buClr>
              <a:buSzPct val="90000"/>
              <a:buFont typeface="Georgia" panose="02040502050405020303" pitchFamily="18" charset="0"/>
              <a:buChar char="−"/>
            </a:pPr>
            <a:r>
              <a:rPr lang="en-US" sz="2900" dirty="0">
                <a:solidFill>
                  <a:schemeClr val="accent3"/>
                </a:solidFill>
              </a:rPr>
              <a:t>Welcome new ECAC members, Malinda Langford and Holly McCartney</a:t>
            </a:r>
            <a:endParaRPr lang="en-US" sz="3200" dirty="0">
              <a:solidFill>
                <a:schemeClr val="accent3"/>
              </a:solidFill>
            </a:endParaRPr>
          </a:p>
          <a:p>
            <a:pPr marL="656590" indent="-571500">
              <a:lnSpc>
                <a:spcPct val="120000"/>
              </a:lnSpc>
              <a:spcBef>
                <a:spcPts val="0"/>
              </a:spcBef>
              <a:spcAft>
                <a:spcPts val="1200"/>
              </a:spcAft>
              <a:buClr>
                <a:schemeClr val="tx1"/>
              </a:buClr>
              <a:buSzPct val="90000"/>
              <a:buFont typeface="+mj-lt"/>
              <a:buAutoNum type="romanUcPeriod"/>
            </a:pPr>
            <a:r>
              <a:rPr lang="en-US" sz="3200" dirty="0">
                <a:solidFill>
                  <a:schemeClr val="accent3"/>
                </a:solidFill>
              </a:rPr>
              <a:t>Update: Early Childhood Advisory Committee (ECAC) Term Limits</a:t>
            </a:r>
          </a:p>
          <a:p>
            <a:pPr marL="656590" indent="-571500">
              <a:lnSpc>
                <a:spcPct val="120000"/>
              </a:lnSpc>
              <a:spcBef>
                <a:spcPts val="0"/>
              </a:spcBef>
              <a:spcAft>
                <a:spcPts val="1200"/>
              </a:spcAft>
              <a:buClr>
                <a:schemeClr val="tx1"/>
              </a:buClr>
              <a:buSzPct val="90000"/>
              <a:buFont typeface="+mj-lt"/>
              <a:buAutoNum type="romanUcPeriod"/>
            </a:pPr>
            <a:r>
              <a:rPr lang="en-US" sz="3200" dirty="0">
                <a:solidFill>
                  <a:schemeClr val="accent3"/>
                </a:solidFill>
              </a:rPr>
              <a:t>Update: Building Blocks for Virginia Families</a:t>
            </a:r>
          </a:p>
          <a:p>
            <a:pPr marL="656590" indent="-571500">
              <a:lnSpc>
                <a:spcPct val="120000"/>
              </a:lnSpc>
              <a:spcBef>
                <a:spcPts val="0"/>
              </a:spcBef>
              <a:spcAft>
                <a:spcPts val="1200"/>
              </a:spcAft>
              <a:buClr>
                <a:schemeClr val="tx1"/>
              </a:buClr>
              <a:buSzPct val="90000"/>
              <a:buFont typeface="+mj-lt"/>
              <a:buAutoNum type="romanUcPeriod"/>
            </a:pPr>
            <a:r>
              <a:rPr lang="en-US" sz="3200" dirty="0">
                <a:solidFill>
                  <a:schemeClr val="accent3"/>
                </a:solidFill>
              </a:rPr>
              <a:t>Update: Child Care and Development Fund (CCDF) 2025-2027 State Plan</a:t>
            </a:r>
          </a:p>
          <a:p>
            <a:pPr marL="656590" indent="-571500">
              <a:lnSpc>
                <a:spcPct val="120000"/>
              </a:lnSpc>
              <a:spcBef>
                <a:spcPts val="0"/>
              </a:spcBef>
              <a:spcAft>
                <a:spcPts val="1200"/>
              </a:spcAft>
              <a:buClr>
                <a:schemeClr val="tx1"/>
              </a:buClr>
              <a:buSzPct val="90000"/>
              <a:buFont typeface="+mj-lt"/>
              <a:buAutoNum type="romanUcPeriod"/>
            </a:pPr>
            <a:r>
              <a:rPr lang="en-US" sz="3200" dirty="0">
                <a:solidFill>
                  <a:schemeClr val="accent3"/>
                </a:solidFill>
              </a:rPr>
              <a:t>Update: Standards for Licensed Child Day Centers</a:t>
            </a:r>
            <a:endParaRPr lang="en-US" sz="2400" dirty="0">
              <a:solidFill>
                <a:schemeClr val="accent3"/>
              </a:solidFill>
            </a:endParaRPr>
          </a:p>
          <a:p>
            <a:pPr marL="656590" indent="-571500">
              <a:lnSpc>
                <a:spcPct val="120000"/>
              </a:lnSpc>
              <a:spcBef>
                <a:spcPts val="0"/>
              </a:spcBef>
              <a:spcAft>
                <a:spcPts val="1200"/>
              </a:spcAft>
              <a:buClr>
                <a:schemeClr val="tx1"/>
              </a:buClr>
              <a:buSzPct val="90000"/>
              <a:buFont typeface="+mj-lt"/>
              <a:buAutoNum type="romanUcPeriod"/>
            </a:pPr>
            <a:r>
              <a:rPr lang="en-US" sz="3200" dirty="0">
                <a:solidFill>
                  <a:schemeClr val="accent3"/>
                </a:solidFill>
              </a:rPr>
              <a:t>Update: Virginia Quality Birth to Five (VQB5) Progress</a:t>
            </a:r>
          </a:p>
          <a:p>
            <a:pPr marL="656590" indent="-571500">
              <a:lnSpc>
                <a:spcPct val="120000"/>
              </a:lnSpc>
              <a:spcBef>
                <a:spcPts val="0"/>
              </a:spcBef>
              <a:spcAft>
                <a:spcPts val="1200"/>
              </a:spcAft>
              <a:buClr>
                <a:schemeClr val="tx1"/>
              </a:buClr>
              <a:buSzPct val="90000"/>
              <a:buFont typeface="+mj-lt"/>
              <a:buAutoNum type="romanUcPeriod"/>
            </a:pPr>
            <a:r>
              <a:rPr lang="en-US" sz="3200" dirty="0">
                <a:solidFill>
                  <a:schemeClr val="accent3"/>
                </a:solidFill>
              </a:rPr>
              <a:t>Presentation: Notice of Intended Regulatory Action (NOIRA) for VQB5</a:t>
            </a:r>
          </a:p>
          <a:p>
            <a:pPr marL="656590" indent="-571500">
              <a:lnSpc>
                <a:spcPct val="120000"/>
              </a:lnSpc>
              <a:spcBef>
                <a:spcPts val="0"/>
              </a:spcBef>
              <a:spcAft>
                <a:spcPts val="1200"/>
              </a:spcAft>
              <a:buClr>
                <a:schemeClr val="tx1"/>
              </a:buClr>
              <a:buSzPct val="90000"/>
              <a:buFont typeface="+mj-lt"/>
              <a:buAutoNum type="romanUcPeriod"/>
            </a:pPr>
            <a:r>
              <a:rPr lang="en-US" sz="3200" dirty="0"/>
              <a:t>Review of Public Comment</a:t>
            </a:r>
            <a:endParaRPr lang="en-US" sz="3200" dirty="0">
              <a:solidFill>
                <a:schemeClr val="accent3"/>
              </a:solidFill>
            </a:endParaRPr>
          </a:p>
          <a:p>
            <a:pPr marL="85090" indent="0">
              <a:lnSpc>
                <a:spcPct val="120000"/>
              </a:lnSpc>
              <a:spcBef>
                <a:spcPts val="0"/>
              </a:spcBef>
              <a:spcAft>
                <a:spcPts val="1200"/>
              </a:spcAft>
              <a:buClr>
                <a:schemeClr val="tx1"/>
              </a:buClr>
              <a:buSzPct val="90000"/>
              <a:buNone/>
            </a:pPr>
            <a:endParaRPr lang="en-US" sz="3400" dirty="0">
              <a:solidFill>
                <a:schemeClr val="accent3"/>
              </a:solidFill>
            </a:endParaRPr>
          </a:p>
          <a:p>
            <a:pPr marL="85090" indent="0">
              <a:lnSpc>
                <a:spcPct val="100000"/>
              </a:lnSpc>
              <a:spcBef>
                <a:spcPts val="100"/>
              </a:spcBef>
              <a:spcAft>
                <a:spcPts val="1200"/>
              </a:spcAft>
              <a:buClr>
                <a:schemeClr val="tx1"/>
              </a:buClr>
              <a:buSzPct val="90000"/>
              <a:buNone/>
            </a:pPr>
            <a:endParaRPr lang="en-US" dirty="0">
              <a:solidFill>
                <a:schemeClr val="accent3"/>
              </a:solidFill>
            </a:endParaRPr>
          </a:p>
          <a:p>
            <a:pPr marL="85090" indent="0">
              <a:lnSpc>
                <a:spcPct val="114999"/>
              </a:lnSpc>
              <a:spcBef>
                <a:spcPts val="0"/>
              </a:spcBef>
              <a:buClr>
                <a:srgbClr val="555555"/>
              </a:buClr>
              <a:buSzPct val="100000"/>
              <a:buNone/>
            </a:pPr>
            <a:endParaRPr lang="en-US" sz="2450" dirty="0">
              <a:solidFill>
                <a:schemeClr val="accent3"/>
              </a:solidFill>
            </a:endParaRPr>
          </a:p>
          <a:p>
            <a:pPr indent="0">
              <a:lnSpc>
                <a:spcPct val="115000"/>
              </a:lnSpc>
              <a:spcBef>
                <a:spcPts val="0"/>
              </a:spcBef>
              <a:buNone/>
            </a:pPr>
            <a:endParaRPr lang="en-US" sz="2000" dirty="0">
              <a:solidFill>
                <a:schemeClr val="accent3"/>
              </a:solidFill>
            </a:endParaRPr>
          </a:p>
          <a:p>
            <a:pPr indent="0">
              <a:lnSpc>
                <a:spcPct val="115000"/>
              </a:lnSpc>
              <a:spcBef>
                <a:spcPts val="0"/>
              </a:spcBef>
              <a:buNone/>
            </a:pPr>
            <a:endParaRPr lang="en-US" dirty="0">
              <a:solidFill>
                <a:schemeClr val="accent3"/>
              </a:solidFill>
            </a:endParaRPr>
          </a:p>
        </p:txBody>
      </p:sp>
    </p:spTree>
    <p:extLst>
      <p:ext uri="{BB962C8B-B14F-4D97-AF65-F5344CB8AC3E}">
        <p14:creationId xmlns:p14="http://schemas.microsoft.com/office/powerpoint/2010/main" val="215495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AF40-AD2A-86FD-07C7-5DD93C520A5B}"/>
              </a:ext>
            </a:extLst>
          </p:cNvPr>
          <p:cNvSpPr>
            <a:spLocks noGrp="1"/>
          </p:cNvSpPr>
          <p:nvPr>
            <p:ph type="title"/>
          </p:nvPr>
        </p:nvSpPr>
        <p:spPr/>
        <p:txBody>
          <a:bodyPr>
            <a:normAutofit/>
          </a:bodyPr>
          <a:lstStyle/>
          <a:p>
            <a:r>
              <a:rPr lang="en-US" sz="4000" dirty="0"/>
              <a:t>Key Activities to Complete State Plan</a:t>
            </a:r>
          </a:p>
        </p:txBody>
      </p:sp>
      <p:sp>
        <p:nvSpPr>
          <p:cNvPr id="3" name="Slide Number Placeholder 2">
            <a:extLst>
              <a:ext uri="{FF2B5EF4-FFF2-40B4-BE49-F238E27FC236}">
                <a16:creationId xmlns:a16="http://schemas.microsoft.com/office/drawing/2014/main" id="{C7155BAC-9281-5B78-5EA5-A6F0DE6AC7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Text Placeholder 3">
            <a:extLst>
              <a:ext uri="{FF2B5EF4-FFF2-40B4-BE49-F238E27FC236}">
                <a16:creationId xmlns:a16="http://schemas.microsoft.com/office/drawing/2014/main" id="{477CD838-60DB-163E-B651-192F860D8372}"/>
              </a:ext>
            </a:extLst>
          </p:cNvPr>
          <p:cNvSpPr>
            <a:spLocks noGrp="1"/>
          </p:cNvSpPr>
          <p:nvPr>
            <p:ph type="body" idx="1"/>
          </p:nvPr>
        </p:nvSpPr>
        <p:spPr/>
        <p:txBody>
          <a:bodyPr/>
          <a:lstStyle/>
          <a:p>
            <a:pPr marL="114300" indent="0">
              <a:buNone/>
            </a:pPr>
            <a:endParaRPr lang="en-US"/>
          </a:p>
          <a:p>
            <a:endParaRPr lang="en-US"/>
          </a:p>
          <a:p>
            <a:endParaRPr lang="en-US"/>
          </a:p>
          <a:p>
            <a:endParaRPr lang="en-US"/>
          </a:p>
          <a:p>
            <a:endParaRPr lang="en-US"/>
          </a:p>
        </p:txBody>
      </p:sp>
      <p:graphicFrame>
        <p:nvGraphicFramePr>
          <p:cNvPr id="5" name="Table 4">
            <a:extLst>
              <a:ext uri="{FF2B5EF4-FFF2-40B4-BE49-F238E27FC236}">
                <a16:creationId xmlns:a16="http://schemas.microsoft.com/office/drawing/2014/main" id="{1F86AA29-E1C6-0029-285F-E3CE0F978D5E}"/>
              </a:ext>
            </a:extLst>
          </p:cNvPr>
          <p:cNvGraphicFramePr>
            <a:graphicFrameLocks noGrp="1"/>
          </p:cNvGraphicFramePr>
          <p:nvPr>
            <p:extLst>
              <p:ext uri="{D42A27DB-BD31-4B8C-83A1-F6EECF244321}">
                <p14:modId xmlns:p14="http://schemas.microsoft.com/office/powerpoint/2010/main" val="1069681323"/>
              </p:ext>
            </p:extLst>
          </p:nvPr>
        </p:nvGraphicFramePr>
        <p:xfrm>
          <a:off x="619124" y="1525945"/>
          <a:ext cx="10734676" cy="4892485"/>
        </p:xfrm>
        <a:graphic>
          <a:graphicData uri="http://schemas.openxmlformats.org/drawingml/2006/table">
            <a:tbl>
              <a:tblPr firstRow="1" bandRow="1">
                <a:tableStyleId>{5C22544A-7EE6-4342-B048-85BDC9FD1C3A}</a:tableStyleId>
              </a:tblPr>
              <a:tblGrid>
                <a:gridCol w="5367338">
                  <a:extLst>
                    <a:ext uri="{9D8B030D-6E8A-4147-A177-3AD203B41FA5}">
                      <a16:colId xmlns:a16="http://schemas.microsoft.com/office/drawing/2014/main" val="550867072"/>
                    </a:ext>
                  </a:extLst>
                </a:gridCol>
                <a:gridCol w="5367338">
                  <a:extLst>
                    <a:ext uri="{9D8B030D-6E8A-4147-A177-3AD203B41FA5}">
                      <a16:colId xmlns:a16="http://schemas.microsoft.com/office/drawing/2014/main" val="1916788303"/>
                    </a:ext>
                  </a:extLst>
                </a:gridCol>
              </a:tblGrid>
              <a:tr h="367815">
                <a:tc>
                  <a:txBody>
                    <a:bodyPr/>
                    <a:lstStyle/>
                    <a:p>
                      <a:pPr algn="ctr"/>
                      <a:r>
                        <a:rPr lang="en-US" sz="2000" dirty="0">
                          <a:latin typeface="Georgia"/>
                        </a:rPr>
                        <a:t>Milestone</a:t>
                      </a:r>
                    </a:p>
                  </a:txBody>
                  <a:tcPr/>
                </a:tc>
                <a:tc>
                  <a:txBody>
                    <a:bodyPr/>
                    <a:lstStyle/>
                    <a:p>
                      <a:pPr algn="ctr"/>
                      <a:r>
                        <a:rPr lang="en-US" sz="2000" dirty="0">
                          <a:latin typeface="Georgia"/>
                        </a:rPr>
                        <a:t>Time Frame for Completion</a:t>
                      </a:r>
                    </a:p>
                  </a:txBody>
                  <a:tcPr/>
                </a:tc>
                <a:extLst>
                  <a:ext uri="{0D108BD9-81ED-4DB2-BD59-A6C34878D82A}">
                    <a16:rowId xmlns:a16="http://schemas.microsoft.com/office/drawing/2014/main" val="3789953222"/>
                  </a:ext>
                </a:extLst>
              </a:tr>
              <a:tr h="1397697">
                <a:tc>
                  <a:txBody>
                    <a:bodyPr/>
                    <a:lstStyle/>
                    <a:p>
                      <a:r>
                        <a:rPr lang="en-US" sz="1600" dirty="0">
                          <a:latin typeface="Georgia"/>
                        </a:rPr>
                        <a:t>Consult with key stakeholders:</a:t>
                      </a:r>
                    </a:p>
                    <a:p>
                      <a:pPr marL="285750" indent="-285750">
                        <a:buClr>
                          <a:schemeClr val="tx1"/>
                        </a:buClr>
                        <a:buFont typeface="Arial" panose="020B0604020202020204" pitchFamily="34" charset="0"/>
                        <a:buChar char="•"/>
                      </a:pPr>
                      <a:r>
                        <a:rPr lang="en-US" sz="1600" dirty="0">
                          <a:latin typeface="Georgia"/>
                        </a:rPr>
                        <a:t>ECAC</a:t>
                      </a:r>
                    </a:p>
                    <a:p>
                      <a:pPr marL="285750" indent="-285750">
                        <a:buClr>
                          <a:schemeClr val="tx1"/>
                        </a:buClr>
                        <a:buFont typeface="Arial" panose="020B0604020202020204" pitchFamily="34" charset="0"/>
                        <a:buChar char="•"/>
                      </a:pPr>
                      <a:r>
                        <a:rPr lang="en-US" sz="1600" dirty="0">
                          <a:latin typeface="Georgia"/>
                        </a:rPr>
                        <a:t>Chickahominy Tribe</a:t>
                      </a:r>
                    </a:p>
                    <a:p>
                      <a:pPr marL="285750" indent="-285750">
                        <a:buClr>
                          <a:schemeClr val="tx1"/>
                        </a:buClr>
                        <a:buFont typeface="Arial" panose="020B0604020202020204" pitchFamily="34" charset="0"/>
                        <a:buChar char="•"/>
                      </a:pPr>
                      <a:r>
                        <a:rPr lang="en-US" sz="1600" dirty="0">
                          <a:latin typeface="Georgia"/>
                        </a:rPr>
                        <a:t>Monacan Tribe</a:t>
                      </a:r>
                    </a:p>
                    <a:p>
                      <a:pPr marL="285750" indent="-285750">
                        <a:buClr>
                          <a:schemeClr val="tx1"/>
                        </a:buClr>
                        <a:buFont typeface="Arial" panose="020B0604020202020204" pitchFamily="34" charset="0"/>
                        <a:buChar char="•"/>
                      </a:pPr>
                      <a:r>
                        <a:rPr lang="en-US" sz="1600" dirty="0">
                          <a:latin typeface="Georgia"/>
                        </a:rPr>
                        <a:t>Local Departments of Social Services</a:t>
                      </a:r>
                    </a:p>
                    <a:p>
                      <a:pPr marL="285750" indent="-285750">
                        <a:buClr>
                          <a:schemeClr val="tx1"/>
                        </a:buClr>
                        <a:buFont typeface="Arial" panose="020B0604020202020204" pitchFamily="34" charset="0"/>
                        <a:buChar char="•"/>
                      </a:pPr>
                      <a:r>
                        <a:rPr lang="en-US" sz="1600" dirty="0">
                          <a:latin typeface="Georgia"/>
                        </a:rPr>
                        <a:t>Other partner organizations </a:t>
                      </a:r>
                    </a:p>
                  </a:txBody>
                  <a:tcPr/>
                </a:tc>
                <a:tc>
                  <a:txBody>
                    <a:bodyPr/>
                    <a:lstStyle/>
                    <a:p>
                      <a:pPr marL="0" indent="0">
                        <a:buClr>
                          <a:schemeClr val="tx1"/>
                        </a:buClr>
                        <a:buFont typeface="Arial" panose="020B0604020202020204" pitchFamily="34" charset="0"/>
                        <a:buNone/>
                      </a:pPr>
                      <a:r>
                        <a:rPr lang="en-US" sz="1600" dirty="0">
                          <a:latin typeface="Georgia"/>
                        </a:rPr>
                        <a:t>February</a:t>
                      </a:r>
                    </a:p>
                  </a:txBody>
                  <a:tcPr/>
                </a:tc>
                <a:extLst>
                  <a:ext uri="{0D108BD9-81ED-4DB2-BD59-A6C34878D82A}">
                    <a16:rowId xmlns:a16="http://schemas.microsoft.com/office/drawing/2014/main" val="1800648472"/>
                  </a:ext>
                </a:extLst>
              </a:tr>
              <a:tr h="447508">
                <a:tc>
                  <a:txBody>
                    <a:bodyPr/>
                    <a:lstStyle/>
                    <a:p>
                      <a:pPr marL="0" indent="0">
                        <a:buClr>
                          <a:schemeClr val="tx1"/>
                        </a:buClr>
                        <a:buFont typeface="Arial" panose="020B0604020202020204" pitchFamily="34" charset="0"/>
                        <a:buNone/>
                      </a:pPr>
                      <a:r>
                        <a:rPr lang="en-US" sz="1600" dirty="0">
                          <a:latin typeface="Georgia"/>
                        </a:rPr>
                        <a:t>Draft state plan based on current pre-print; make revisions based on final plan posted in April</a:t>
                      </a:r>
                    </a:p>
                  </a:txBody>
                  <a:tcPr/>
                </a:tc>
                <a:tc>
                  <a:txBody>
                    <a:bodyPr/>
                    <a:lstStyle/>
                    <a:p>
                      <a:pPr marL="0" indent="0">
                        <a:buClr>
                          <a:schemeClr val="tx1"/>
                        </a:buClr>
                        <a:buFont typeface="Arial" panose="020B0604020202020204" pitchFamily="34" charset="0"/>
                        <a:buNone/>
                      </a:pPr>
                      <a:r>
                        <a:rPr lang="en-US" sz="1600" dirty="0">
                          <a:latin typeface="Georgia"/>
                        </a:rPr>
                        <a:t>February—April </a:t>
                      </a:r>
                      <a:endParaRPr lang="en-US" sz="1600" dirty="0">
                        <a:latin typeface="Georgia" panose="02040502050405020303" pitchFamily="18" charset="0"/>
                      </a:endParaRPr>
                    </a:p>
                  </a:txBody>
                  <a:tcPr/>
                </a:tc>
                <a:extLst>
                  <a:ext uri="{0D108BD9-81ED-4DB2-BD59-A6C34878D82A}">
                    <a16:rowId xmlns:a16="http://schemas.microsoft.com/office/drawing/2014/main" val="1800887208"/>
                  </a:ext>
                </a:extLst>
              </a:tr>
              <a:tr h="447508">
                <a:tc>
                  <a:txBody>
                    <a:bodyPr/>
                    <a:lstStyle/>
                    <a:p>
                      <a:pPr marL="0" indent="0">
                        <a:buClr>
                          <a:schemeClr val="tx1"/>
                        </a:buClr>
                        <a:buFont typeface="Arial" panose="020B0604020202020204" pitchFamily="34" charset="0"/>
                        <a:buNone/>
                      </a:pPr>
                      <a:r>
                        <a:rPr lang="en-US" sz="1600">
                          <a:latin typeface="Georgia"/>
                        </a:rPr>
                        <a:t>Finalize initial State Plan draft and post for public comment</a:t>
                      </a:r>
                    </a:p>
                  </a:txBody>
                  <a:tcPr/>
                </a:tc>
                <a:tc>
                  <a:txBody>
                    <a:bodyPr/>
                    <a:lstStyle/>
                    <a:p>
                      <a:pPr marL="0" indent="0">
                        <a:buClr>
                          <a:schemeClr val="tx1"/>
                        </a:buClr>
                        <a:buFont typeface="Arial" panose="020B0604020202020204" pitchFamily="34" charset="0"/>
                        <a:buNone/>
                      </a:pPr>
                      <a:r>
                        <a:rPr lang="en-US" sz="1600" dirty="0">
                          <a:latin typeface="Georgia"/>
                        </a:rPr>
                        <a:t>End of April</a:t>
                      </a:r>
                    </a:p>
                  </a:txBody>
                  <a:tcPr/>
                </a:tc>
                <a:extLst>
                  <a:ext uri="{0D108BD9-81ED-4DB2-BD59-A6C34878D82A}">
                    <a16:rowId xmlns:a16="http://schemas.microsoft.com/office/drawing/2014/main" val="1029099896"/>
                  </a:ext>
                </a:extLst>
              </a:tr>
              <a:tr h="625285">
                <a:tc>
                  <a:txBody>
                    <a:bodyPr/>
                    <a:lstStyle/>
                    <a:p>
                      <a:pPr marL="0" indent="0">
                        <a:buClr>
                          <a:schemeClr val="tx1"/>
                        </a:buClr>
                        <a:buFont typeface="Arial" panose="020B0604020202020204" pitchFamily="34" charset="0"/>
                        <a:buNone/>
                      </a:pPr>
                      <a:r>
                        <a:rPr lang="en-US" sz="1600">
                          <a:latin typeface="Georgia"/>
                        </a:rPr>
                        <a:t>Public hearing (date TBD)</a:t>
                      </a:r>
                    </a:p>
                  </a:txBody>
                  <a:tcPr/>
                </a:tc>
                <a:tc>
                  <a:txBody>
                    <a:bodyPr/>
                    <a:lstStyle/>
                    <a:p>
                      <a:pPr marL="0" indent="0">
                        <a:buClr>
                          <a:schemeClr val="tx1"/>
                        </a:buClr>
                        <a:buFont typeface="Arial" panose="020B0604020202020204" pitchFamily="34" charset="0"/>
                        <a:buNone/>
                      </a:pPr>
                      <a:r>
                        <a:rPr lang="en-US" sz="1600" dirty="0">
                          <a:latin typeface="Georgia"/>
                        </a:rPr>
                        <a:t>Mid-May</a:t>
                      </a:r>
                    </a:p>
                  </a:txBody>
                  <a:tcPr/>
                </a:tc>
                <a:extLst>
                  <a:ext uri="{0D108BD9-81ED-4DB2-BD59-A6C34878D82A}">
                    <a16:rowId xmlns:a16="http://schemas.microsoft.com/office/drawing/2014/main" val="244621359"/>
                  </a:ext>
                </a:extLst>
              </a:tr>
              <a:tr h="447508">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a:latin typeface="Georgia"/>
                        </a:rPr>
                        <a:t>Compile and review public comments; make final revisions to initial draft</a:t>
                      </a:r>
                    </a:p>
                  </a:txBody>
                  <a:tcPr/>
                </a:tc>
                <a:tc>
                  <a:txBody>
                    <a:bodyPr/>
                    <a:lstStyle/>
                    <a:p>
                      <a:pPr marL="0" indent="0">
                        <a:buClr>
                          <a:schemeClr val="tx1"/>
                        </a:buClr>
                        <a:buFont typeface="Arial" panose="020B0604020202020204" pitchFamily="34" charset="0"/>
                        <a:buNone/>
                      </a:pPr>
                      <a:r>
                        <a:rPr lang="en-US" sz="1600" dirty="0">
                          <a:latin typeface="Georgia"/>
                        </a:rPr>
                        <a:t>May—June </a:t>
                      </a:r>
                      <a:endParaRPr lang="en-US" sz="1600" dirty="0">
                        <a:latin typeface="Georgia" panose="02040502050405020303" pitchFamily="18" charset="0"/>
                      </a:endParaRPr>
                    </a:p>
                  </a:txBody>
                  <a:tcPr/>
                </a:tc>
                <a:extLst>
                  <a:ext uri="{0D108BD9-81ED-4DB2-BD59-A6C34878D82A}">
                    <a16:rowId xmlns:a16="http://schemas.microsoft.com/office/drawing/2014/main" val="1518037204"/>
                  </a:ext>
                </a:extLst>
              </a:tr>
              <a:tr h="447508">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dirty="0">
                          <a:latin typeface="Georgia"/>
                        </a:rPr>
                        <a:t>Submit final FY 2025-2027 CCDF State Plan</a:t>
                      </a:r>
                    </a:p>
                    <a:p>
                      <a:pPr marL="285750" indent="-285750">
                        <a:buClr>
                          <a:schemeClr val="tx1"/>
                        </a:buClr>
                        <a:buFont typeface="Arial" panose="020B0604020202020204" pitchFamily="34" charset="0"/>
                        <a:buChar char="•"/>
                      </a:pPr>
                      <a:endParaRPr lang="en-US" sz="1600" dirty="0">
                        <a:latin typeface="Georgia" panose="02040502050405020303" pitchFamily="18" charset="0"/>
                      </a:endParaRPr>
                    </a:p>
                  </a:txBody>
                  <a:tcPr/>
                </a:tc>
                <a:tc>
                  <a:txBody>
                    <a:bodyPr/>
                    <a:lstStyle/>
                    <a:p>
                      <a:pPr marL="0" indent="0">
                        <a:buClr>
                          <a:schemeClr val="tx1"/>
                        </a:buClr>
                        <a:buFont typeface="Arial" panose="020B0604020202020204" pitchFamily="34" charset="0"/>
                        <a:buNone/>
                      </a:pPr>
                      <a:r>
                        <a:rPr lang="en-US" sz="1600" dirty="0">
                          <a:latin typeface="Georgia"/>
                        </a:rPr>
                        <a:t>June 30</a:t>
                      </a:r>
                    </a:p>
                  </a:txBody>
                  <a:tcPr/>
                </a:tc>
                <a:extLst>
                  <a:ext uri="{0D108BD9-81ED-4DB2-BD59-A6C34878D82A}">
                    <a16:rowId xmlns:a16="http://schemas.microsoft.com/office/drawing/2014/main" val="1222621757"/>
                  </a:ext>
                </a:extLst>
              </a:tr>
            </a:tbl>
          </a:graphicData>
        </a:graphic>
      </p:graphicFrame>
    </p:spTree>
    <p:extLst>
      <p:ext uri="{BB962C8B-B14F-4D97-AF65-F5344CB8AC3E}">
        <p14:creationId xmlns:p14="http://schemas.microsoft.com/office/powerpoint/2010/main" val="317862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dirty="0"/>
          </a:p>
          <a:p>
            <a:r>
              <a:rPr lang="en-US" sz="4600" dirty="0">
                <a:solidFill>
                  <a:schemeClr val="tx1"/>
                </a:solidFill>
              </a:rPr>
              <a:t>Update: Standards for Licensed Child Day Centers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301848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E83-066C-4BE8-18AD-BBBEAEA184BC}"/>
              </a:ext>
            </a:extLst>
          </p:cNvPr>
          <p:cNvSpPr>
            <a:spLocks noGrp="1"/>
          </p:cNvSpPr>
          <p:nvPr>
            <p:ph type="title"/>
          </p:nvPr>
        </p:nvSpPr>
        <p:spPr/>
        <p:txBody>
          <a:bodyPr>
            <a:normAutofit/>
          </a:bodyPr>
          <a:lstStyle/>
          <a:p>
            <a:r>
              <a:rPr lang="en-US" sz="4000" dirty="0"/>
              <a:t>NOIRA – Licensed Child Day Centers (CDC)</a:t>
            </a:r>
          </a:p>
        </p:txBody>
      </p:sp>
      <p:sp>
        <p:nvSpPr>
          <p:cNvPr id="3" name="Slide Number Placeholder 2">
            <a:extLst>
              <a:ext uri="{FF2B5EF4-FFF2-40B4-BE49-F238E27FC236}">
                <a16:creationId xmlns:a16="http://schemas.microsoft.com/office/drawing/2014/main" id="{7213B99C-9477-7502-4E3E-293FF21FE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4" name="Text Placeholder 3">
            <a:extLst>
              <a:ext uri="{FF2B5EF4-FFF2-40B4-BE49-F238E27FC236}">
                <a16:creationId xmlns:a16="http://schemas.microsoft.com/office/drawing/2014/main" id="{C6DDDB0A-8BD6-D810-A762-CD27CB472FFE}"/>
              </a:ext>
            </a:extLst>
          </p:cNvPr>
          <p:cNvSpPr>
            <a:spLocks noGrp="1"/>
          </p:cNvSpPr>
          <p:nvPr>
            <p:ph type="body" idx="1"/>
          </p:nvPr>
        </p:nvSpPr>
        <p:spPr>
          <a:xfrm>
            <a:off x="838200" y="1706880"/>
            <a:ext cx="10515600" cy="4868091"/>
          </a:xfrm>
        </p:spPr>
        <p:txBody>
          <a:bodyPr>
            <a:noAutofit/>
          </a:bodyPr>
          <a:lstStyle/>
          <a:p>
            <a:pPr>
              <a:lnSpc>
                <a:spcPct val="100000"/>
              </a:lnSpc>
              <a:spcBef>
                <a:spcPts val="0"/>
              </a:spcBef>
              <a:spcAft>
                <a:spcPts val="1200"/>
              </a:spcAft>
              <a:buClr>
                <a:schemeClr val="tx1"/>
              </a:buClr>
              <a:buSzPct val="90000"/>
            </a:pPr>
            <a:r>
              <a:rPr lang="en-US" sz="2400" dirty="0"/>
              <a:t>The NOIRA to repeal </a:t>
            </a:r>
            <a:r>
              <a:rPr lang="en-US" sz="2400" dirty="0">
                <a:hlinkClick r:id="rId3"/>
              </a:rPr>
              <a:t>8VAC20-780</a:t>
            </a:r>
            <a:r>
              <a:rPr lang="en-US" sz="2400" dirty="0"/>
              <a:t> and replace it with a comprehensive new chapter, 8VAC20-781, was approved by the Governor on December 8, 2023.</a:t>
            </a:r>
          </a:p>
          <a:p>
            <a:pPr>
              <a:lnSpc>
                <a:spcPct val="100000"/>
              </a:lnSpc>
              <a:spcBef>
                <a:spcPts val="0"/>
              </a:spcBef>
              <a:buClr>
                <a:schemeClr val="tx1"/>
              </a:buClr>
              <a:buSzPct val="90000"/>
            </a:pPr>
            <a:r>
              <a:rPr lang="en-US" sz="2400" dirty="0"/>
              <a:t>Public comment was open from January 1st through January 31st. </a:t>
            </a:r>
          </a:p>
          <a:p>
            <a:pPr lvl="1">
              <a:lnSpc>
                <a:spcPct val="100000"/>
              </a:lnSpc>
              <a:spcBef>
                <a:spcPts val="600"/>
              </a:spcBef>
              <a:buClr>
                <a:schemeClr val="tx1"/>
              </a:buClr>
              <a:buSzPct val="90000"/>
              <a:buFont typeface="Georgia" panose="02040502050405020303" pitchFamily="18" charset="0"/>
              <a:buChar char="–"/>
            </a:pPr>
            <a:r>
              <a:rPr lang="en-US" sz="2200" dirty="0"/>
              <a:t>Preliminary draft of regulations (ECAC endorsed) was available on </a:t>
            </a:r>
            <a:r>
              <a:rPr lang="en-US" sz="2200" dirty="0">
                <a:hlinkClick r:id="rId4"/>
              </a:rPr>
              <a:t>Town Hall</a:t>
            </a:r>
            <a:r>
              <a:rPr lang="en-US" sz="2200" dirty="0"/>
              <a:t>.</a:t>
            </a:r>
          </a:p>
          <a:p>
            <a:pPr lvl="1">
              <a:lnSpc>
                <a:spcPct val="100000"/>
              </a:lnSpc>
              <a:spcBef>
                <a:spcPts val="0"/>
              </a:spcBef>
              <a:spcAft>
                <a:spcPts val="600"/>
              </a:spcAft>
              <a:buClr>
                <a:schemeClr val="tx1"/>
              </a:buClr>
              <a:buSzPct val="90000"/>
              <a:buFont typeface="Georgia" panose="02040502050405020303" pitchFamily="18" charset="0"/>
              <a:buChar char="–"/>
            </a:pPr>
            <a:r>
              <a:rPr lang="en-US" sz="2200" dirty="0"/>
              <a:t>241 public comments were received via Town Hall and 5 via email.</a:t>
            </a:r>
          </a:p>
          <a:p>
            <a:pPr lvl="1">
              <a:lnSpc>
                <a:spcPct val="100000"/>
              </a:lnSpc>
              <a:spcBef>
                <a:spcPts val="0"/>
              </a:spcBef>
              <a:spcAft>
                <a:spcPts val="600"/>
              </a:spcAft>
              <a:buClr>
                <a:schemeClr val="tx1"/>
              </a:buClr>
              <a:buSzPct val="90000"/>
              <a:buFont typeface="Georgia" panose="02040502050405020303" pitchFamily="18" charset="0"/>
              <a:buChar char="–"/>
            </a:pPr>
            <a:r>
              <a:rPr lang="en-US" sz="2200" dirty="0"/>
              <a:t>None of the comments received were related to the NOIRA; all of them addressed topics outside of the NOIRA. </a:t>
            </a:r>
          </a:p>
          <a:p>
            <a:pPr lvl="1">
              <a:lnSpc>
                <a:spcPct val="100000"/>
              </a:lnSpc>
              <a:spcBef>
                <a:spcPts val="0"/>
              </a:spcBef>
              <a:spcAft>
                <a:spcPts val="600"/>
              </a:spcAft>
              <a:buClr>
                <a:schemeClr val="tx1"/>
              </a:buClr>
              <a:buSzPct val="90000"/>
              <a:buFont typeface="Georgia" panose="02040502050405020303" pitchFamily="18" charset="0"/>
              <a:buChar char="–"/>
            </a:pPr>
            <a:r>
              <a:rPr lang="en-US" sz="2200" dirty="0"/>
              <a:t>Common topics included policies, staff training and qualifications, topical ointment records, attendance records, mixed age groups on playgrounds, handwashing, stock epinephrine, and lead testing.</a:t>
            </a:r>
            <a:endParaRPr lang="en-US" sz="2200" dirty="0">
              <a:highlight>
                <a:srgbClr val="FFFF00"/>
              </a:highlight>
            </a:endParaRPr>
          </a:p>
          <a:p>
            <a:pPr marL="114300" indent="0">
              <a:lnSpc>
                <a:spcPct val="100000"/>
              </a:lnSpc>
              <a:spcBef>
                <a:spcPts val="0"/>
              </a:spcBef>
              <a:spcAft>
                <a:spcPts val="1200"/>
              </a:spcAft>
              <a:buSzPct val="90000"/>
              <a:buNone/>
            </a:pPr>
            <a:endParaRPr lang="en-US" sz="2000" dirty="0"/>
          </a:p>
        </p:txBody>
      </p:sp>
    </p:spTree>
    <p:extLst>
      <p:ext uri="{BB962C8B-B14F-4D97-AF65-F5344CB8AC3E}">
        <p14:creationId xmlns:p14="http://schemas.microsoft.com/office/powerpoint/2010/main" val="81389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E83-066C-4BE8-18AD-BBBEAEA184BC}"/>
              </a:ext>
            </a:extLst>
          </p:cNvPr>
          <p:cNvSpPr>
            <a:spLocks noGrp="1"/>
          </p:cNvSpPr>
          <p:nvPr>
            <p:ph type="title"/>
          </p:nvPr>
        </p:nvSpPr>
        <p:spPr/>
        <p:txBody>
          <a:bodyPr>
            <a:normAutofit/>
          </a:bodyPr>
          <a:lstStyle/>
          <a:p>
            <a:r>
              <a:rPr lang="en-US" sz="4000" dirty="0"/>
              <a:t>Next Steps</a:t>
            </a:r>
          </a:p>
        </p:txBody>
      </p:sp>
      <p:sp>
        <p:nvSpPr>
          <p:cNvPr id="3" name="Slide Number Placeholder 2">
            <a:extLst>
              <a:ext uri="{FF2B5EF4-FFF2-40B4-BE49-F238E27FC236}">
                <a16:creationId xmlns:a16="http://schemas.microsoft.com/office/drawing/2014/main" id="{7213B99C-9477-7502-4E3E-293FF21FE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4" name="Text Placeholder 3">
            <a:extLst>
              <a:ext uri="{FF2B5EF4-FFF2-40B4-BE49-F238E27FC236}">
                <a16:creationId xmlns:a16="http://schemas.microsoft.com/office/drawing/2014/main" id="{C6DDDB0A-8BD6-D810-A762-CD27CB472FFE}"/>
              </a:ext>
            </a:extLst>
          </p:cNvPr>
          <p:cNvSpPr>
            <a:spLocks noGrp="1"/>
          </p:cNvSpPr>
          <p:nvPr>
            <p:ph type="body" idx="1"/>
          </p:nvPr>
        </p:nvSpPr>
        <p:spPr>
          <a:xfrm>
            <a:off x="668867" y="1554180"/>
            <a:ext cx="10515600" cy="5116041"/>
          </a:xfrm>
        </p:spPr>
        <p:txBody>
          <a:bodyPr>
            <a:noAutofit/>
          </a:bodyPr>
          <a:lstStyle/>
          <a:p>
            <a:pPr>
              <a:lnSpc>
                <a:spcPct val="100000"/>
              </a:lnSpc>
              <a:spcBef>
                <a:spcPts val="0"/>
              </a:spcBef>
              <a:spcAft>
                <a:spcPts val="1200"/>
              </a:spcAft>
              <a:buClr>
                <a:schemeClr val="tx1"/>
              </a:buClr>
              <a:buSzPct val="90000"/>
            </a:pPr>
            <a:r>
              <a:rPr lang="en-US" sz="2200" dirty="0"/>
              <a:t>VDOE will share summary of stakeholder comments with ECAC in March.</a:t>
            </a:r>
          </a:p>
          <a:p>
            <a:pPr>
              <a:lnSpc>
                <a:spcPct val="100000"/>
              </a:lnSpc>
              <a:spcBef>
                <a:spcPts val="0"/>
              </a:spcBef>
              <a:spcAft>
                <a:spcPts val="1200"/>
              </a:spcAft>
              <a:buClr>
                <a:schemeClr val="tx1"/>
              </a:buClr>
              <a:buSzPct val="90000"/>
            </a:pPr>
            <a:r>
              <a:rPr lang="en-US" sz="2200" dirty="0"/>
              <a:t>VDOE will prepare a formal "proposed" draft of regulations with the goal of adding a May ECAC meeting for review. </a:t>
            </a:r>
          </a:p>
          <a:p>
            <a:pPr>
              <a:lnSpc>
                <a:spcPct val="100000"/>
              </a:lnSpc>
              <a:spcBef>
                <a:spcPts val="0"/>
              </a:spcBef>
              <a:spcAft>
                <a:spcPts val="1200"/>
              </a:spcAft>
              <a:buClr>
                <a:schemeClr val="tx1"/>
              </a:buClr>
              <a:buSzPct val="90000"/>
            </a:pPr>
            <a:r>
              <a:rPr lang="en-US" sz="2200" dirty="0"/>
              <a:t>Proposed draft will reflect public comments, internal review, Governor's </a:t>
            </a:r>
            <a:r>
              <a:rPr lang="en-US" sz="2200" dirty="0">
                <a:hlinkClick r:id="rId3"/>
              </a:rPr>
              <a:t>Executive Order 19</a:t>
            </a:r>
            <a:r>
              <a:rPr lang="en-US" sz="2200" dirty="0"/>
              <a:t>, and any information gathered from stakeholder engagement.</a:t>
            </a:r>
          </a:p>
          <a:p>
            <a:pPr>
              <a:lnSpc>
                <a:spcPct val="100000"/>
              </a:lnSpc>
              <a:spcBef>
                <a:spcPts val="0"/>
              </a:spcBef>
              <a:spcAft>
                <a:spcPts val="1200"/>
              </a:spcAft>
              <a:buClr>
                <a:schemeClr val="tx1"/>
              </a:buClr>
              <a:buSzPct val="90000"/>
            </a:pPr>
            <a:r>
              <a:rPr lang="en-US" sz="2200" dirty="0"/>
              <a:t>Current goal is to bring regulations for first review to June Board meeting.</a:t>
            </a:r>
          </a:p>
          <a:p>
            <a:pPr>
              <a:lnSpc>
                <a:spcPct val="100000"/>
              </a:lnSpc>
              <a:spcBef>
                <a:spcPts val="0"/>
              </a:spcBef>
              <a:spcAft>
                <a:spcPts val="1200"/>
              </a:spcAft>
              <a:buClr>
                <a:schemeClr val="tx1"/>
              </a:buClr>
              <a:buSzPct val="90000"/>
            </a:pPr>
            <a:r>
              <a:rPr lang="en-US" sz="2200" dirty="0"/>
              <a:t>Note that a proposed draft is typically submitted within 180 days for Executive Branch review.</a:t>
            </a:r>
          </a:p>
          <a:p>
            <a:pPr marL="114300" indent="0">
              <a:lnSpc>
                <a:spcPct val="100000"/>
              </a:lnSpc>
              <a:spcBef>
                <a:spcPts val="0"/>
              </a:spcBef>
              <a:spcAft>
                <a:spcPts val="1200"/>
              </a:spcAft>
              <a:buSzPct val="90000"/>
              <a:buNone/>
            </a:pPr>
            <a:endParaRPr lang="en-US" sz="2000" dirty="0"/>
          </a:p>
          <a:p>
            <a:pPr>
              <a:buSzPct val="90000"/>
            </a:pPr>
            <a:endParaRPr lang="en-US" sz="2000" u="sng" dirty="0">
              <a:solidFill>
                <a:srgbClr val="242424"/>
              </a:solidFill>
            </a:endParaRPr>
          </a:p>
          <a:p>
            <a:pPr>
              <a:buSzPct val="90000"/>
            </a:pPr>
            <a:endParaRPr lang="en-US" sz="2000" dirty="0">
              <a:solidFill>
                <a:srgbClr val="000000"/>
              </a:solidFill>
            </a:endParaRPr>
          </a:p>
        </p:txBody>
      </p:sp>
      <p:sp>
        <p:nvSpPr>
          <p:cNvPr id="5" name="Rectangle 4">
            <a:extLst>
              <a:ext uri="{FF2B5EF4-FFF2-40B4-BE49-F238E27FC236}">
                <a16:creationId xmlns:a16="http://schemas.microsoft.com/office/drawing/2014/main" id="{808B4C2F-D800-7996-C79C-AA3B5FBC24AB}"/>
              </a:ext>
            </a:extLst>
          </p:cNvPr>
          <p:cNvSpPr/>
          <p:nvPr/>
        </p:nvSpPr>
        <p:spPr>
          <a:xfrm>
            <a:off x="669396" y="5360459"/>
            <a:ext cx="10964333" cy="9313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a:latin typeface="Georgia"/>
                <a:cs typeface="Arial"/>
              </a:rPr>
              <a:t>Note that the Board will review separate "fast-track" regulations related to legislation that requires child day centers to have Epi-Pens, potentially in March.</a:t>
            </a:r>
            <a:endParaRPr lang="en-US" sz="2200">
              <a:latin typeface="Georgia"/>
            </a:endParaRPr>
          </a:p>
        </p:txBody>
      </p:sp>
    </p:spTree>
    <p:extLst>
      <p:ext uri="{BB962C8B-B14F-4D97-AF65-F5344CB8AC3E}">
        <p14:creationId xmlns:p14="http://schemas.microsoft.com/office/powerpoint/2010/main" val="261826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3333485"/>
          </a:xfrm>
          <a:prstGeom prst="rect">
            <a:avLst/>
          </a:prstGeom>
          <a:noFill/>
          <a:ln>
            <a:noFill/>
          </a:ln>
        </p:spPr>
        <p:txBody>
          <a:bodyPr spcFirstLastPara="1" wrap="square" lIns="91425" tIns="45700" rIns="91425" bIns="45700" anchor="t" anchorCtr="0">
            <a:normAutofit/>
          </a:bodyPr>
          <a:lstStyle/>
          <a:p>
            <a:endParaRPr lang="en-US" sz="4000" dirty="0"/>
          </a:p>
          <a:p>
            <a:r>
              <a:rPr lang="en-US" sz="4600" dirty="0">
                <a:solidFill>
                  <a:schemeClr val="tx1"/>
                </a:solidFill>
              </a:rPr>
              <a:t>Update: Virginia Quality Birth to Five System (VQB5) Progress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4111889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3B16-50C7-C77C-E8F1-284AE5913B40}"/>
              </a:ext>
            </a:extLst>
          </p:cNvPr>
          <p:cNvSpPr>
            <a:spLocks noGrp="1"/>
          </p:cNvSpPr>
          <p:nvPr>
            <p:ph type="title"/>
          </p:nvPr>
        </p:nvSpPr>
        <p:spPr>
          <a:xfrm>
            <a:off x="0" y="0"/>
            <a:ext cx="12192000" cy="1323975"/>
          </a:xfrm>
        </p:spPr>
        <p:txBody>
          <a:bodyPr>
            <a:normAutofit/>
          </a:bodyPr>
          <a:lstStyle/>
          <a:p>
            <a:r>
              <a:rPr lang="en-US" sz="4000"/>
              <a:t>VQB5 Updates</a:t>
            </a:r>
          </a:p>
        </p:txBody>
      </p:sp>
      <p:sp>
        <p:nvSpPr>
          <p:cNvPr id="3" name="Text Placeholder 2">
            <a:extLst>
              <a:ext uri="{FF2B5EF4-FFF2-40B4-BE49-F238E27FC236}">
                <a16:creationId xmlns:a16="http://schemas.microsoft.com/office/drawing/2014/main" id="{A04A1747-0000-8DA2-B5FE-65D85C08DB09}"/>
              </a:ext>
            </a:extLst>
          </p:cNvPr>
          <p:cNvSpPr>
            <a:spLocks noGrp="1"/>
          </p:cNvSpPr>
          <p:nvPr>
            <p:ph type="body" idx="1"/>
          </p:nvPr>
        </p:nvSpPr>
        <p:spPr>
          <a:xfrm>
            <a:off x="838200" y="1458930"/>
            <a:ext cx="10515600" cy="4718033"/>
          </a:xfrm>
        </p:spPr>
        <p:txBody>
          <a:bodyPr>
            <a:normAutofit/>
          </a:bodyPr>
          <a:lstStyle/>
          <a:p>
            <a:pPr marL="114300" indent="0">
              <a:buNone/>
            </a:pPr>
            <a:r>
              <a:rPr lang="en" sz="2400" dirty="0"/>
              <a:t>This section will provide key updates on VQB5 which will inform the proposed NOIRA and the 2025-2026 Guidelines:  </a:t>
            </a:r>
            <a:endParaRPr lang="en-US" sz="2400" dirty="0"/>
          </a:p>
          <a:p>
            <a:r>
              <a:rPr lang="en" sz="2400" dirty="0"/>
              <a:t>Conclusion of Practice Year 2</a:t>
            </a:r>
          </a:p>
          <a:p>
            <a:r>
              <a:rPr lang="en" sz="2400" dirty="0"/>
              <a:t>Year 1 Full VQB5 Implementation</a:t>
            </a:r>
            <a:endParaRPr lang="en-US" sz="2400" dirty="0"/>
          </a:p>
          <a:p>
            <a:r>
              <a:rPr lang="en" sz="2400" dirty="0"/>
              <a:t>CLASS and Curriculum Fall 2023 Data</a:t>
            </a:r>
          </a:p>
          <a:p>
            <a:r>
              <a:rPr lang="en" sz="2400" dirty="0"/>
              <a:t>Preparation for Statewide Quality Profiles</a:t>
            </a:r>
            <a:endParaRPr lang="en-US" sz="2400" dirty="0"/>
          </a:p>
          <a:p>
            <a:r>
              <a:rPr lang="en" sz="2400" dirty="0"/>
              <a:t>Next Steps</a:t>
            </a:r>
          </a:p>
          <a:p>
            <a:endParaRPr lang="en-US" dirty="0"/>
          </a:p>
        </p:txBody>
      </p:sp>
    </p:spTree>
    <p:extLst>
      <p:ext uri="{BB962C8B-B14F-4D97-AF65-F5344CB8AC3E}">
        <p14:creationId xmlns:p14="http://schemas.microsoft.com/office/powerpoint/2010/main" val="109564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body" idx="1"/>
          </p:nvPr>
        </p:nvSpPr>
        <p:spPr>
          <a:xfrm>
            <a:off x="553788" y="1529267"/>
            <a:ext cx="11084424" cy="1899733"/>
          </a:xfrm>
          <a:prstGeom prst="rect">
            <a:avLst/>
          </a:prstGeom>
        </p:spPr>
        <p:txBody>
          <a:bodyPr spcFirstLastPara="1" wrap="square" lIns="91433" tIns="45700" rIns="91433" bIns="45700" anchor="t" anchorCtr="0">
            <a:normAutofit/>
          </a:bodyPr>
          <a:lstStyle/>
          <a:p>
            <a:pPr marL="0" indent="0">
              <a:lnSpc>
                <a:spcPct val="100000"/>
              </a:lnSpc>
              <a:spcBef>
                <a:spcPts val="0"/>
              </a:spcBef>
              <a:spcAft>
                <a:spcPts val="1200"/>
              </a:spcAft>
              <a:buClr>
                <a:schemeClr val="dk1"/>
              </a:buClr>
              <a:buSzPts val="1100"/>
              <a:buNone/>
            </a:pPr>
            <a:r>
              <a:rPr lang="en-US" sz="2400" b="1" dirty="0"/>
              <a:t>To prepare all children for kindergarten, Virginia’s early childhood system must ensure they have access to quality teaching and learning experiences that meet their unique needs. </a:t>
            </a:r>
          </a:p>
          <a:p>
            <a:pPr marL="0" indent="0">
              <a:lnSpc>
                <a:spcPct val="100000"/>
              </a:lnSpc>
              <a:spcBef>
                <a:spcPts val="600"/>
              </a:spcBef>
              <a:buSzPts val="1100"/>
              <a:buNone/>
            </a:pPr>
            <a:r>
              <a:rPr lang="en-US" sz="2400" dirty="0"/>
              <a:t>Working together, through VQB5, Virginia will:   </a:t>
            </a:r>
          </a:p>
        </p:txBody>
      </p:sp>
      <p:sp>
        <p:nvSpPr>
          <p:cNvPr id="321" name="Google Shape;321;p48"/>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000"/>
              <a:t>VQB5 Theory of Change</a:t>
            </a:r>
            <a:endParaRPr lang="en-US" sz="4000"/>
          </a:p>
        </p:txBody>
      </p:sp>
      <p:sp>
        <p:nvSpPr>
          <p:cNvPr id="322" name="Google Shape;322;p48"/>
          <p:cNvSpPr/>
          <p:nvPr/>
        </p:nvSpPr>
        <p:spPr>
          <a:xfrm>
            <a:off x="937733" y="3613268"/>
            <a:ext cx="3294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1067"/>
              </a:spcAft>
              <a:buClrTx/>
              <a:buSzTx/>
              <a:buFontTx/>
              <a:buNone/>
              <a:tabLst/>
              <a:defRPr/>
            </a:pPr>
            <a:r>
              <a:rPr kumimoji="0" lang="en" sz="2000" b="1" i="0" u="none" strike="noStrike" kern="1200" cap="none" spc="0" normalizeH="0" baseline="0" noProof="0">
                <a:ln>
                  <a:noFill/>
                </a:ln>
                <a:solidFill>
                  <a:srgbClr val="FFFFFF"/>
                </a:solidFill>
                <a:effectLst/>
                <a:uLnTx/>
                <a:uFillTx/>
                <a:latin typeface="Georgia"/>
                <a:ea typeface="Georgia"/>
                <a:cs typeface="Georgia"/>
                <a:sym typeface="Georgia"/>
              </a:rPr>
              <a:t>UNIFY </a:t>
            </a:r>
            <a:r>
              <a:rPr kumimoji="0" lang="en" sz="2000" b="0" i="0" u="none" strike="noStrike" kern="1200" cap="none" spc="0" normalizeH="0" baseline="0" noProof="0">
                <a:ln>
                  <a:noFill/>
                </a:ln>
                <a:solidFill>
                  <a:srgbClr val="FFFFFF"/>
                </a:solidFill>
                <a:effectLst/>
                <a:uLnTx/>
                <a:uFillTx/>
                <a:latin typeface="Georgia"/>
                <a:ea typeface="Georgia"/>
                <a:cs typeface="Georgia"/>
                <a:sym typeface="Georgia"/>
              </a:rPr>
              <a:t>around shared and equitable expectations for quality.</a:t>
            </a:r>
            <a:endParaRPr kumimoji="0" lang="en-US" sz="2000" b="0" i="0" u="none" strike="noStrike" kern="1200" cap="none" spc="0" normalizeH="0" baseline="0" noProof="0">
              <a:ln>
                <a:noFill/>
              </a:ln>
              <a:solidFill>
                <a:srgbClr val="FFFFFF"/>
              </a:solidFill>
              <a:effectLst/>
              <a:uLnTx/>
              <a:uFillTx/>
              <a:latin typeface="Georgia"/>
              <a:ea typeface="Georgia"/>
              <a:cs typeface="Georgia"/>
            </a:endParaRPr>
          </a:p>
        </p:txBody>
      </p:sp>
      <p:sp>
        <p:nvSpPr>
          <p:cNvPr id="323" name="Google Shape;323;p48"/>
          <p:cNvSpPr/>
          <p:nvPr/>
        </p:nvSpPr>
        <p:spPr>
          <a:xfrm>
            <a:off x="4584167" y="3613268"/>
            <a:ext cx="3492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a:ln>
                  <a:noFill/>
                </a:ln>
                <a:solidFill>
                  <a:srgbClr val="FFFFFF"/>
                </a:solidFill>
                <a:effectLst/>
                <a:uLnTx/>
                <a:uFillTx/>
                <a:latin typeface="Georgia"/>
                <a:ea typeface="Georgia"/>
                <a:cs typeface="Georgia"/>
                <a:sym typeface="Georgia"/>
              </a:rPr>
              <a:t>MEASURE</a:t>
            </a:r>
            <a:r>
              <a:rPr kumimoji="0" lang="en-US" sz="2000" b="0" i="0" u="none" strike="noStrike" kern="1200" cap="none" spc="0" normalizeH="0" baseline="0" noProof="0">
                <a:ln>
                  <a:noFill/>
                </a:ln>
                <a:solidFill>
                  <a:srgbClr val="FFFFFF"/>
                </a:solidFill>
                <a:effectLst/>
                <a:uLnTx/>
                <a:uFillTx/>
                <a:latin typeface="Georgia"/>
                <a:ea typeface="Georgia"/>
                <a:cs typeface="Georgia"/>
                <a:sym typeface="Georgia"/>
              </a:rPr>
              <a:t> and strengthen teacher-child interactions and curriculum use in all publicly-funded birth-to-five programs.</a:t>
            </a:r>
            <a:endParaRPr kumimoji="0" lang="en-US" sz="2000" b="1" i="0" u="none" strike="noStrike" kern="1200" cap="none" spc="0" normalizeH="0" baseline="0" noProof="0">
              <a:ln>
                <a:noFill/>
              </a:ln>
              <a:solidFill>
                <a:srgbClr val="FFFFFF"/>
              </a:solidFill>
              <a:effectLst/>
              <a:uLnTx/>
              <a:uFillTx/>
              <a:latin typeface="Georgia"/>
              <a:ea typeface="Georgia"/>
              <a:cs typeface="Georgia"/>
            </a:endParaRPr>
          </a:p>
        </p:txBody>
      </p:sp>
      <p:sp>
        <p:nvSpPr>
          <p:cNvPr id="324" name="Google Shape;324;p48"/>
          <p:cNvSpPr/>
          <p:nvPr/>
        </p:nvSpPr>
        <p:spPr>
          <a:xfrm>
            <a:off x="8428600" y="3613268"/>
            <a:ext cx="3294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1067"/>
              </a:spcAft>
              <a:buClrTx/>
              <a:buSzTx/>
              <a:buFontTx/>
              <a:buNone/>
              <a:tabLst/>
              <a:defRPr/>
            </a:pPr>
            <a:r>
              <a:rPr kumimoji="0" lang="en" sz="2000" b="1" i="0" u="none" strike="noStrike" kern="1200" cap="none" spc="0" normalizeH="0" baseline="0" noProof="0">
                <a:ln>
                  <a:noFill/>
                </a:ln>
                <a:solidFill>
                  <a:srgbClr val="FFFFFF"/>
                </a:solidFill>
                <a:effectLst/>
                <a:uLnTx/>
                <a:uFillTx/>
                <a:latin typeface="Georgia"/>
                <a:ea typeface="Georgia"/>
                <a:cs typeface="Georgia"/>
                <a:sym typeface="Georgia"/>
              </a:rPr>
              <a:t>IMPROVE </a:t>
            </a:r>
            <a:r>
              <a:rPr kumimoji="0" lang="en" sz="2000" b="0" i="0" u="none" strike="noStrike" kern="1200" cap="none" spc="0" normalizeH="0" baseline="0" noProof="0">
                <a:ln>
                  <a:noFill/>
                </a:ln>
                <a:solidFill>
                  <a:srgbClr val="FFFFFF"/>
                </a:solidFill>
                <a:effectLst/>
                <a:uLnTx/>
                <a:uFillTx/>
                <a:latin typeface="Georgia"/>
                <a:ea typeface="Georgia"/>
                <a:cs typeface="Georgia"/>
                <a:sym typeface="Georgia"/>
              </a:rPr>
              <a:t>supports for educators, prioritizing those who need it most. </a:t>
            </a:r>
            <a:endParaRPr kumimoji="0" lang="en-US" sz="2000" b="0" i="0" u="none" strike="noStrike" kern="1200" cap="none" spc="0" normalizeH="0" baseline="0" noProof="0">
              <a:ln>
                <a:noFill/>
              </a:ln>
              <a:solidFill>
                <a:srgbClr val="FFFFFF"/>
              </a:solidFill>
              <a:effectLst/>
              <a:uLnTx/>
              <a:uFillTx/>
              <a:latin typeface="Georgia"/>
              <a:ea typeface="Georgia"/>
              <a:cs typeface="Georgia"/>
            </a:endParaRPr>
          </a:p>
        </p:txBody>
      </p:sp>
      <p:sp>
        <p:nvSpPr>
          <p:cNvPr id="7" name="Slide Number Placeholder 2">
            <a:extLst>
              <a:ext uri="{FF2B5EF4-FFF2-40B4-BE49-F238E27FC236}">
                <a16:creationId xmlns:a16="http://schemas.microsoft.com/office/drawing/2014/main" id="{29C2496F-9272-40AF-880C-F5E78B037800}"/>
              </a:ext>
            </a:extLst>
          </p:cNvPr>
          <p:cNvSpPr>
            <a:spLocks noGrp="1"/>
          </p:cNvSpPr>
          <p:nvPr>
            <p:ph type="sldNum" idx="12"/>
          </p:nvPr>
        </p:nvSpPr>
        <p:spPr>
          <a:xfrm>
            <a:off x="8610600" y="6356351"/>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88346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393C-0D6E-DAD8-01FF-EF3108CCD823}"/>
              </a:ext>
            </a:extLst>
          </p:cNvPr>
          <p:cNvSpPr>
            <a:spLocks noGrp="1"/>
          </p:cNvSpPr>
          <p:nvPr>
            <p:ph type="title"/>
          </p:nvPr>
        </p:nvSpPr>
        <p:spPr>
          <a:xfrm>
            <a:off x="831850" y="827227"/>
            <a:ext cx="10515600" cy="2852737"/>
          </a:xfrm>
        </p:spPr>
        <p:txBody>
          <a:bodyPr>
            <a:normAutofit/>
          </a:bodyPr>
          <a:lstStyle/>
          <a:p>
            <a:r>
              <a:rPr lang="en-US" sz="3600" i="1" dirty="0">
                <a:solidFill>
                  <a:schemeClr val="tx1"/>
                </a:solidFill>
              </a:rPr>
              <a:t>VQB5: Conclusion of Practice Year 2</a:t>
            </a:r>
          </a:p>
        </p:txBody>
      </p:sp>
      <p:sp>
        <p:nvSpPr>
          <p:cNvPr id="3" name="Slide Number Placeholder 2">
            <a:extLst>
              <a:ext uri="{FF2B5EF4-FFF2-40B4-BE49-F238E27FC236}">
                <a16:creationId xmlns:a16="http://schemas.microsoft.com/office/drawing/2014/main" id="{1F8DF75B-4724-B5FB-0FBA-602845B789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a:p>
        </p:txBody>
      </p:sp>
    </p:spTree>
    <p:extLst>
      <p:ext uri="{BB962C8B-B14F-4D97-AF65-F5344CB8AC3E}">
        <p14:creationId xmlns:p14="http://schemas.microsoft.com/office/powerpoint/2010/main" val="126883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7916-F099-8893-4CD7-F76CC7A80423}"/>
              </a:ext>
            </a:extLst>
          </p:cNvPr>
          <p:cNvSpPr>
            <a:spLocks noGrp="1"/>
          </p:cNvSpPr>
          <p:nvPr>
            <p:ph type="title"/>
          </p:nvPr>
        </p:nvSpPr>
        <p:spPr>
          <a:xfrm>
            <a:off x="0" y="0"/>
            <a:ext cx="12192000" cy="1381125"/>
          </a:xfrm>
        </p:spPr>
        <p:txBody>
          <a:bodyPr>
            <a:noAutofit/>
          </a:bodyPr>
          <a:lstStyle/>
          <a:p>
            <a:r>
              <a:rPr lang="en-US" sz="4000" dirty="0"/>
              <a:t>Practice Year 2 Completion Rate</a:t>
            </a:r>
          </a:p>
        </p:txBody>
      </p:sp>
      <p:sp>
        <p:nvSpPr>
          <p:cNvPr id="3" name="Slide Number Placeholder 2">
            <a:extLst>
              <a:ext uri="{FF2B5EF4-FFF2-40B4-BE49-F238E27FC236}">
                <a16:creationId xmlns:a16="http://schemas.microsoft.com/office/drawing/2014/main" id="{10E154D2-D402-8EE2-9092-9AC1E68CC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sym typeface="Georgia"/>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3C71">
                  <a:tint val="75000"/>
                </a:srgbClr>
              </a:solidFill>
              <a:effectLst/>
              <a:uLnTx/>
              <a:uFillTx/>
              <a:latin typeface="Calibri"/>
              <a:ea typeface="+mn-ea"/>
              <a:cs typeface="+mn-cs"/>
              <a:sym typeface="Georgia"/>
            </a:endParaRPr>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nvGraphicFramePr>
        <p:xfrm>
          <a:off x="168088" y="1456618"/>
          <a:ext cx="11867030" cy="5264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049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295D-9A42-D00F-AEFE-B3511F78FB5C}"/>
              </a:ext>
            </a:extLst>
          </p:cNvPr>
          <p:cNvSpPr>
            <a:spLocks noGrp="1"/>
          </p:cNvSpPr>
          <p:nvPr>
            <p:ph type="title"/>
          </p:nvPr>
        </p:nvSpPr>
        <p:spPr/>
        <p:txBody>
          <a:bodyPr>
            <a:normAutofit/>
          </a:bodyPr>
          <a:lstStyle/>
          <a:p>
            <a:r>
              <a:rPr lang="en-US" sz="4000" dirty="0"/>
              <a:t>Overall Practice Year 2 Results</a:t>
            </a:r>
          </a:p>
        </p:txBody>
      </p:sp>
      <p:sp>
        <p:nvSpPr>
          <p:cNvPr id="3" name="Slide Number Placeholder 2">
            <a:extLst>
              <a:ext uri="{FF2B5EF4-FFF2-40B4-BE49-F238E27FC236}">
                <a16:creationId xmlns:a16="http://schemas.microsoft.com/office/drawing/2014/main" id="{094BE385-FB04-DF1F-AF96-F53CCAFDFA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B2102BAA-C61A-4A39-BDF1-4340D572B82C}"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6" name="TextBox 5">
            <a:extLst>
              <a:ext uri="{FF2B5EF4-FFF2-40B4-BE49-F238E27FC236}">
                <a16:creationId xmlns:a16="http://schemas.microsoft.com/office/drawing/2014/main" id="{B62189F3-D79F-C2AB-0451-0B1AE1F79DFF}"/>
              </a:ext>
            </a:extLst>
          </p:cNvPr>
          <p:cNvSpPr txBox="1"/>
          <p:nvPr/>
        </p:nvSpPr>
        <p:spPr>
          <a:xfrm>
            <a:off x="458320" y="1458445"/>
            <a:ext cx="117392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mn-cs"/>
              </a:rPr>
              <a:t>Nearly 99% of sites that completed requirements met or exceeded expectations.</a:t>
            </a:r>
            <a:r>
              <a:rPr kumimoji="0" lang="en-US" sz="2000" b="1" i="0" u="none" strike="noStrike" kern="1200" cap="none" spc="0" normalizeH="0" baseline="0" noProof="0" dirty="0">
                <a:ln>
                  <a:noFill/>
                </a:ln>
                <a:solidFill>
                  <a:srgbClr val="003C71"/>
                </a:solidFill>
                <a:effectLst/>
                <a:uLnTx/>
                <a:uFillTx/>
                <a:latin typeface="Georgia"/>
                <a:ea typeface="+mn-ea"/>
                <a:cs typeface="+mn-cs"/>
              </a:rPr>
              <a:t>​</a:t>
            </a:r>
            <a:endParaRPr kumimoji="0" lang="en-US" sz="1800" b="0" i="0" u="none" strike="noStrike" kern="1200" cap="none" spc="0" normalizeH="0" baseline="0" noProof="0" dirty="0">
              <a:ln>
                <a:noFill/>
              </a:ln>
              <a:solidFill>
                <a:srgbClr val="003C71"/>
              </a:solidFill>
              <a:effectLst/>
              <a:uLnTx/>
              <a:uFillTx/>
              <a:latin typeface="Arial"/>
              <a:ea typeface="+mn-ea"/>
              <a:cs typeface="+mn-cs"/>
            </a:endParaRPr>
          </a:p>
        </p:txBody>
      </p:sp>
      <p:graphicFrame>
        <p:nvGraphicFramePr>
          <p:cNvPr id="8" name="Chart 7">
            <a:extLst>
              <a:ext uri="{FF2B5EF4-FFF2-40B4-BE49-F238E27FC236}">
                <a16:creationId xmlns:a16="http://schemas.microsoft.com/office/drawing/2014/main" id="{C9177938-A3AE-8D75-5041-43C23C3718EF}"/>
              </a:ext>
            </a:extLst>
          </p:cNvPr>
          <p:cNvGraphicFramePr>
            <a:graphicFrameLocks/>
          </p:cNvGraphicFramePr>
          <p:nvPr/>
        </p:nvGraphicFramePr>
        <p:xfrm>
          <a:off x="458320" y="2027568"/>
          <a:ext cx="11086897" cy="4518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34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454925" y="2145525"/>
            <a:ext cx="11556000" cy="2852700"/>
          </a:xfrm>
          <a:prstGeom prst="rect">
            <a:avLst/>
          </a:prstGeom>
          <a:noFill/>
          <a:ln>
            <a:noFill/>
          </a:ln>
        </p:spPr>
        <p:txBody>
          <a:bodyPr spcFirstLastPara="1" wrap="square" lIns="91425" tIns="45700" rIns="91425" bIns="45700" anchor="t" anchorCtr="0">
            <a:normAutofit/>
          </a:bodyPr>
          <a:lstStyle/>
          <a:p>
            <a:endParaRPr sz="4600" dirty="0"/>
          </a:p>
          <a:p>
            <a:r>
              <a:rPr lang="en-US" sz="4600" dirty="0">
                <a:solidFill>
                  <a:schemeClr val="tx1"/>
                </a:solidFill>
              </a:rPr>
              <a:t>Update: Early Childhood Advisory Committee (ECAC) Term Limits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365185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7916-F099-8893-4CD7-F76CC7A80423}"/>
              </a:ext>
            </a:extLst>
          </p:cNvPr>
          <p:cNvSpPr>
            <a:spLocks noGrp="1"/>
          </p:cNvSpPr>
          <p:nvPr>
            <p:ph type="title"/>
          </p:nvPr>
        </p:nvSpPr>
        <p:spPr/>
        <p:txBody>
          <a:bodyPr>
            <a:normAutofit/>
          </a:bodyPr>
          <a:lstStyle/>
          <a:p>
            <a:r>
              <a:rPr lang="en-US" sz="4000" dirty="0"/>
              <a:t>Practice Year 2 Ratings by Site Type</a:t>
            </a:r>
          </a:p>
        </p:txBody>
      </p:sp>
      <p:sp>
        <p:nvSpPr>
          <p:cNvPr id="3" name="Slide Number Placeholder 2">
            <a:extLst>
              <a:ext uri="{FF2B5EF4-FFF2-40B4-BE49-F238E27FC236}">
                <a16:creationId xmlns:a16="http://schemas.microsoft.com/office/drawing/2014/main" id="{10E154D2-D402-8EE2-9092-9AC1E68CC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dirty="0" smtClean="0">
                <a:ln>
                  <a:noFill/>
                </a:ln>
                <a:solidFill>
                  <a:srgbClr val="003C71">
                    <a:tint val="75000"/>
                  </a:srgbClr>
                </a:solidFill>
                <a:effectLst/>
                <a:uLnTx/>
                <a:uFillTx/>
                <a:latin typeface="Calibri"/>
                <a:ea typeface="+mn-ea"/>
                <a:cs typeface="+mn-cs"/>
                <a:sym typeface="Georgia"/>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3C71">
                  <a:tint val="75000"/>
                </a:srgbClr>
              </a:solidFill>
              <a:effectLst/>
              <a:uLnTx/>
              <a:uFillTx/>
              <a:latin typeface="Calibri"/>
              <a:ea typeface="+mn-ea"/>
              <a:cs typeface="+mn-cs"/>
              <a:sym typeface="Georgia"/>
            </a:endParaRPr>
          </a:p>
        </p:txBody>
      </p:sp>
      <p:graphicFrame>
        <p:nvGraphicFramePr>
          <p:cNvPr id="5" name="Chart 4">
            <a:extLst>
              <a:ext uri="{FF2B5EF4-FFF2-40B4-BE49-F238E27FC236}">
                <a16:creationId xmlns:a16="http://schemas.microsoft.com/office/drawing/2014/main" id="{B96B715F-5EE6-2E1E-585A-F40FCB2F7E35}"/>
              </a:ext>
            </a:extLst>
          </p:cNvPr>
          <p:cNvGraphicFramePr>
            <a:graphicFrameLocks/>
          </p:cNvGraphicFramePr>
          <p:nvPr/>
        </p:nvGraphicFramePr>
        <p:xfrm>
          <a:off x="212911" y="2082963"/>
          <a:ext cx="11764839" cy="46390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AD00D230-3FAB-772E-FBA4-A695176257F8}"/>
              </a:ext>
            </a:extLst>
          </p:cNvPr>
          <p:cNvSpPr txBox="1"/>
          <p:nvPr/>
        </p:nvSpPr>
        <p:spPr>
          <a:xfrm>
            <a:off x="553142" y="1375077"/>
            <a:ext cx="10726468"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mn-cs"/>
              </a:rPr>
              <a:t>Nearly all sites who completed the required VQB5 activities met or exceeded practice year expectations, with slight variations by site type.</a:t>
            </a:r>
            <a:r>
              <a:rPr kumimoji="0" lang="en-US" sz="2000" b="1" i="0" u="none" strike="noStrike" kern="1200" cap="none" spc="0" normalizeH="0" baseline="0" noProof="0" dirty="0">
                <a:ln>
                  <a:noFill/>
                </a:ln>
                <a:solidFill>
                  <a:srgbClr val="003C71"/>
                </a:solidFill>
                <a:effectLst/>
                <a:uLnTx/>
                <a:uFillTx/>
                <a:latin typeface="Georgia"/>
                <a:ea typeface="+mn-ea"/>
                <a:cs typeface="+mn-cs"/>
              </a:rPr>
              <a:t>​</a:t>
            </a:r>
          </a:p>
        </p:txBody>
      </p:sp>
    </p:spTree>
    <p:extLst>
      <p:ext uri="{BB962C8B-B14F-4D97-AF65-F5344CB8AC3E}">
        <p14:creationId xmlns:p14="http://schemas.microsoft.com/office/powerpoint/2010/main" val="2080096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2680-1C97-588D-C6F9-E631DD975335}"/>
              </a:ext>
            </a:extLst>
          </p:cNvPr>
          <p:cNvSpPr>
            <a:spLocks noGrp="1"/>
          </p:cNvSpPr>
          <p:nvPr>
            <p:ph type="title"/>
          </p:nvPr>
        </p:nvSpPr>
        <p:spPr/>
        <p:txBody>
          <a:bodyPr>
            <a:noAutofit/>
          </a:bodyPr>
          <a:lstStyle/>
          <a:p>
            <a:r>
              <a:rPr lang="en-US" sz="4000" dirty="0"/>
              <a:t>Curriculum Impact on Practice Year 2 Ratings</a:t>
            </a:r>
          </a:p>
        </p:txBody>
      </p:sp>
      <p:sp>
        <p:nvSpPr>
          <p:cNvPr id="3" name="Slide Number Placeholder 2">
            <a:extLst>
              <a:ext uri="{FF2B5EF4-FFF2-40B4-BE49-F238E27FC236}">
                <a16:creationId xmlns:a16="http://schemas.microsoft.com/office/drawing/2014/main" id="{280B532D-E0EE-2FBD-77A4-F90C8D473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sym typeface="Georgia"/>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3C71">
                  <a:tint val="75000"/>
                </a:srgbClr>
              </a:solidFill>
              <a:effectLst/>
              <a:uLnTx/>
              <a:uFillTx/>
              <a:latin typeface="Calibri"/>
              <a:ea typeface="+mn-ea"/>
              <a:cs typeface="+mn-cs"/>
              <a:sym typeface="Georgia"/>
            </a:endParaRPr>
          </a:p>
        </p:txBody>
      </p:sp>
      <p:graphicFrame>
        <p:nvGraphicFramePr>
          <p:cNvPr id="6" name="Chart 5">
            <a:extLst>
              <a:ext uri="{FF2B5EF4-FFF2-40B4-BE49-F238E27FC236}">
                <a16:creationId xmlns:a16="http://schemas.microsoft.com/office/drawing/2014/main" id="{D57E910D-8B0A-7C3D-6205-07A65617FD2A}"/>
              </a:ext>
            </a:extLst>
          </p:cNvPr>
          <p:cNvGraphicFramePr>
            <a:graphicFrameLocks/>
          </p:cNvGraphicFramePr>
          <p:nvPr/>
        </p:nvGraphicFramePr>
        <p:xfrm>
          <a:off x="691220" y="2067455"/>
          <a:ext cx="10666339" cy="47487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90A13A0-B88B-CBAA-D347-564B8F3B6BBA}"/>
              </a:ext>
            </a:extLst>
          </p:cNvPr>
          <p:cNvSpPr txBox="1"/>
          <p:nvPr/>
        </p:nvSpPr>
        <p:spPr>
          <a:xfrm>
            <a:off x="2298981" y="3538860"/>
            <a:ext cx="2402006" cy="10772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C71"/>
                </a:solidFill>
                <a:effectLst/>
                <a:uLnTx/>
                <a:uFillTx/>
                <a:latin typeface="Georgia"/>
                <a:ea typeface="+mn-ea"/>
                <a:cs typeface="Calibri"/>
              </a:rPr>
              <a:t>Every site that received an Exceeds Expectations rating received 100 curriculum points.</a:t>
            </a:r>
            <a:endParaRPr kumimoji="0" lang="en-US" sz="1600" b="0" i="0" u="none" strike="noStrike" kern="1200" cap="none" spc="0" normalizeH="0" baseline="0" noProof="0" dirty="0">
              <a:ln>
                <a:noFill/>
              </a:ln>
              <a:solidFill>
                <a:srgbClr val="003C71"/>
              </a:solidFill>
              <a:effectLst/>
              <a:uLnTx/>
              <a:uFillTx/>
              <a:latin typeface="Georgia"/>
              <a:ea typeface="+mn-ea"/>
              <a:cs typeface="+mn-cs"/>
            </a:endParaRPr>
          </a:p>
        </p:txBody>
      </p:sp>
      <p:sp>
        <p:nvSpPr>
          <p:cNvPr id="7" name="TextBox 6">
            <a:extLst>
              <a:ext uri="{FF2B5EF4-FFF2-40B4-BE49-F238E27FC236}">
                <a16:creationId xmlns:a16="http://schemas.microsoft.com/office/drawing/2014/main" id="{5C8F33CB-C578-99A0-057C-A8FDD227745C}"/>
              </a:ext>
            </a:extLst>
          </p:cNvPr>
          <p:cNvSpPr txBox="1"/>
          <p:nvPr/>
        </p:nvSpPr>
        <p:spPr>
          <a:xfrm>
            <a:off x="8298932" y="3505250"/>
            <a:ext cx="2378084" cy="110799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C71"/>
                </a:solidFill>
                <a:effectLst/>
                <a:uLnTx/>
                <a:uFillTx/>
                <a:latin typeface="Georgia"/>
                <a:ea typeface="+mn-ea"/>
                <a:cs typeface="Calibri"/>
              </a:rPr>
              <a:t>Every site that received a Needs Support rating received </a:t>
            </a:r>
            <a:r>
              <a:rPr kumimoji="0" lang="en-US" sz="1800" b="0" i="0" u="none" strike="noStrike" kern="1200" cap="none" spc="0" normalizeH="0" baseline="0" noProof="0">
                <a:ln>
                  <a:noFill/>
                </a:ln>
                <a:solidFill>
                  <a:srgbClr val="003C71"/>
                </a:solidFill>
                <a:effectLst/>
                <a:uLnTx/>
                <a:uFillTx/>
                <a:latin typeface="Times New Roman"/>
                <a:ea typeface="+mn-ea"/>
                <a:cs typeface="Calibri"/>
              </a:rPr>
              <a:t>0</a:t>
            </a:r>
            <a:r>
              <a:rPr kumimoji="0" lang="en-US" sz="1600" b="0" i="0" u="none" strike="noStrike" kern="1200" cap="none" spc="0" normalizeH="0" baseline="0" noProof="0">
                <a:ln>
                  <a:noFill/>
                </a:ln>
                <a:solidFill>
                  <a:srgbClr val="003C71"/>
                </a:solidFill>
                <a:effectLst/>
                <a:uLnTx/>
                <a:uFillTx/>
                <a:latin typeface="Georgia"/>
                <a:ea typeface="+mn-ea"/>
                <a:cs typeface="Calibri"/>
              </a:rPr>
              <a:t> curriculum points.</a:t>
            </a:r>
            <a:endParaRPr kumimoji="0" lang="en-US" sz="1600" b="0" i="0" u="none" strike="noStrike" kern="1200" cap="none" spc="0" normalizeH="0" baseline="0" noProof="0">
              <a:ln>
                <a:noFill/>
              </a:ln>
              <a:solidFill>
                <a:srgbClr val="003C71"/>
              </a:solidFill>
              <a:effectLst/>
              <a:uLnTx/>
              <a:uFillTx/>
              <a:latin typeface="Georgia"/>
              <a:ea typeface="+mn-ea"/>
              <a:cs typeface="+mn-cs"/>
            </a:endParaRPr>
          </a:p>
        </p:txBody>
      </p:sp>
      <p:sp>
        <p:nvSpPr>
          <p:cNvPr id="4" name="TextBox 3">
            <a:extLst>
              <a:ext uri="{FF2B5EF4-FFF2-40B4-BE49-F238E27FC236}">
                <a16:creationId xmlns:a16="http://schemas.microsoft.com/office/drawing/2014/main" id="{79047664-EA3D-15A3-86BE-7321B6A76650}"/>
              </a:ext>
            </a:extLst>
          </p:cNvPr>
          <p:cNvSpPr txBox="1"/>
          <p:nvPr/>
        </p:nvSpPr>
        <p:spPr>
          <a:xfrm>
            <a:off x="7604167" y="1533014"/>
            <a:ext cx="2378084" cy="10772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C71"/>
                </a:solidFill>
                <a:effectLst/>
                <a:uLnTx/>
                <a:uFillTx/>
                <a:latin typeface="Georgia"/>
                <a:ea typeface="+mn-ea"/>
                <a:cs typeface="Calibri"/>
              </a:rPr>
              <a:t>Most but not all sites that received Meets Expectations received 100 curriculum points.</a:t>
            </a:r>
          </a:p>
        </p:txBody>
      </p:sp>
    </p:spTree>
    <p:extLst>
      <p:ext uri="{BB962C8B-B14F-4D97-AF65-F5344CB8AC3E}">
        <p14:creationId xmlns:p14="http://schemas.microsoft.com/office/powerpoint/2010/main" val="89998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F1DE-2F20-0C59-E0BC-EDEE3AD268D0}"/>
              </a:ext>
            </a:extLst>
          </p:cNvPr>
          <p:cNvSpPr>
            <a:spLocks noGrp="1"/>
          </p:cNvSpPr>
          <p:nvPr>
            <p:ph type="title"/>
          </p:nvPr>
        </p:nvSpPr>
        <p:spPr/>
        <p:txBody>
          <a:bodyPr>
            <a:normAutofit/>
          </a:bodyPr>
          <a:lstStyle/>
          <a:p>
            <a:r>
              <a:rPr lang="en-US" sz="4000" dirty="0"/>
              <a:t>Practice Year 2 Ratings by Brackets</a:t>
            </a:r>
          </a:p>
        </p:txBody>
      </p:sp>
      <p:sp>
        <p:nvSpPr>
          <p:cNvPr id="4" name="Slide Number Placeholder 3">
            <a:extLst>
              <a:ext uri="{FF2B5EF4-FFF2-40B4-BE49-F238E27FC236}">
                <a16:creationId xmlns:a16="http://schemas.microsoft.com/office/drawing/2014/main" id="{5675AAC8-5BF1-7ACF-1F2C-DDD253F379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sym typeface="Georgia"/>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3C71">
                  <a:tint val="75000"/>
                </a:srgbClr>
              </a:solidFill>
              <a:effectLst/>
              <a:uLnTx/>
              <a:uFillTx/>
              <a:latin typeface="Calibri"/>
              <a:ea typeface="+mn-ea"/>
              <a:cs typeface="+mn-cs"/>
              <a:sym typeface="Georgia"/>
            </a:endParaRPr>
          </a:p>
        </p:txBody>
      </p:sp>
      <p:graphicFrame>
        <p:nvGraphicFramePr>
          <p:cNvPr id="6" name="Chart 5">
            <a:extLst>
              <a:ext uri="{FF2B5EF4-FFF2-40B4-BE49-F238E27FC236}">
                <a16:creationId xmlns:a16="http://schemas.microsoft.com/office/drawing/2014/main" id="{FA232F3B-479E-4C0A-4701-E3FF49A0D476}"/>
              </a:ext>
            </a:extLst>
          </p:cNvPr>
          <p:cNvGraphicFramePr>
            <a:graphicFrameLocks/>
          </p:cNvGraphicFramePr>
          <p:nvPr/>
        </p:nvGraphicFramePr>
        <p:xfrm>
          <a:off x="655056" y="1323975"/>
          <a:ext cx="9877425" cy="5534025"/>
        </p:xfrm>
        <a:graphic>
          <a:graphicData uri="http://schemas.openxmlformats.org/drawingml/2006/chart">
            <c:chart xmlns:c="http://schemas.openxmlformats.org/drawingml/2006/chart" xmlns:r="http://schemas.openxmlformats.org/officeDocument/2006/relationships" r:id="rId2"/>
          </a:graphicData>
        </a:graphic>
      </p:graphicFrame>
      <p:sp>
        <p:nvSpPr>
          <p:cNvPr id="7" name="Google Shape;1536;p228">
            <a:extLst>
              <a:ext uri="{FF2B5EF4-FFF2-40B4-BE49-F238E27FC236}">
                <a16:creationId xmlns:a16="http://schemas.microsoft.com/office/drawing/2014/main" id="{04C3C180-105F-722B-F5EB-71FFAA463941}"/>
              </a:ext>
            </a:extLst>
          </p:cNvPr>
          <p:cNvSpPr txBox="1"/>
          <p:nvPr/>
        </p:nvSpPr>
        <p:spPr>
          <a:xfrm>
            <a:off x="2102483" y="1593212"/>
            <a:ext cx="1404000" cy="80017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Georgia  "/>
                <a:ea typeface="Trebuchet MS"/>
                <a:cs typeface="Trebuchet MS"/>
                <a:sym typeface="Trebuchet MS"/>
              </a:rPr>
              <a:t>Needs Support</a:t>
            </a:r>
          </a:p>
        </p:txBody>
      </p:sp>
      <p:sp>
        <p:nvSpPr>
          <p:cNvPr id="8" name="Google Shape;1537;p228">
            <a:extLst>
              <a:ext uri="{FF2B5EF4-FFF2-40B4-BE49-F238E27FC236}">
                <a16:creationId xmlns:a16="http://schemas.microsoft.com/office/drawing/2014/main" id="{D3ACD5CC-6279-8298-D23D-20CD218BDE64}"/>
              </a:ext>
            </a:extLst>
          </p:cNvPr>
          <p:cNvSpPr txBox="1"/>
          <p:nvPr/>
        </p:nvSpPr>
        <p:spPr>
          <a:xfrm>
            <a:off x="5593768" y="1559755"/>
            <a:ext cx="1923563" cy="80017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Georgia  "/>
                <a:ea typeface="Trebuchet MS"/>
                <a:cs typeface="Trebuchet MS"/>
                <a:sym typeface="Trebuchet MS"/>
              </a:rPr>
              <a:t>Meets Expectations</a:t>
            </a:r>
          </a:p>
        </p:txBody>
      </p:sp>
      <p:sp>
        <p:nvSpPr>
          <p:cNvPr id="9" name="Google Shape;1538;p228">
            <a:extLst>
              <a:ext uri="{FF2B5EF4-FFF2-40B4-BE49-F238E27FC236}">
                <a16:creationId xmlns:a16="http://schemas.microsoft.com/office/drawing/2014/main" id="{B9EF5DFF-CC7F-0BC5-D055-81914B366EB3}"/>
              </a:ext>
            </a:extLst>
          </p:cNvPr>
          <p:cNvSpPr txBox="1"/>
          <p:nvPr/>
        </p:nvSpPr>
        <p:spPr>
          <a:xfrm>
            <a:off x="9420741" y="1559754"/>
            <a:ext cx="1933059" cy="80017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Georgia  "/>
                <a:ea typeface="Trebuchet MS"/>
                <a:cs typeface="Trebuchet MS"/>
                <a:sym typeface="Trebuchet MS"/>
              </a:rPr>
              <a:t>Exceeds Expectations</a:t>
            </a:r>
          </a:p>
        </p:txBody>
      </p:sp>
    </p:spTree>
    <p:extLst>
      <p:ext uri="{BB962C8B-B14F-4D97-AF65-F5344CB8AC3E}">
        <p14:creationId xmlns:p14="http://schemas.microsoft.com/office/powerpoint/2010/main" val="1260101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6E4F-06D4-1FA3-1EE8-3F5F397FBD61}"/>
              </a:ext>
            </a:extLst>
          </p:cNvPr>
          <p:cNvSpPr>
            <a:spLocks noGrp="1"/>
          </p:cNvSpPr>
          <p:nvPr>
            <p:ph type="title"/>
          </p:nvPr>
        </p:nvSpPr>
        <p:spPr/>
        <p:txBody>
          <a:bodyPr>
            <a:normAutofit/>
          </a:bodyPr>
          <a:lstStyle/>
          <a:p>
            <a:r>
              <a:rPr lang="en-US" sz="4000" dirty="0"/>
              <a:t>Ready Region Data Deep Dives</a:t>
            </a:r>
          </a:p>
        </p:txBody>
      </p:sp>
      <p:sp>
        <p:nvSpPr>
          <p:cNvPr id="3" name="Slide Number Placeholder 2">
            <a:extLst>
              <a:ext uri="{FF2B5EF4-FFF2-40B4-BE49-F238E27FC236}">
                <a16:creationId xmlns:a16="http://schemas.microsoft.com/office/drawing/2014/main" id="{C6B0B978-95A0-E9D6-FF50-5CD200ED5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B2102BAA-C61A-4A39-BDF1-4340D572B82C}"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pic>
        <p:nvPicPr>
          <p:cNvPr id="5" name="Content Placeholder 4">
            <a:extLst>
              <a:ext uri="{FF2B5EF4-FFF2-40B4-BE49-F238E27FC236}">
                <a16:creationId xmlns:a16="http://schemas.microsoft.com/office/drawing/2014/main" id="{CEB7A18A-3B94-E330-20A6-6A9F320011A6}"/>
              </a:ext>
            </a:extLst>
          </p:cNvPr>
          <p:cNvPicPr>
            <a:picLocks noGrp="1" noChangeAspect="1"/>
          </p:cNvPicPr>
          <p:nvPr>
            <p:ph idx="1"/>
          </p:nvPr>
        </p:nvPicPr>
        <p:blipFill>
          <a:blip r:embed="rId2"/>
          <a:stretch>
            <a:fillRect/>
          </a:stretch>
        </p:blipFill>
        <p:spPr>
          <a:xfrm>
            <a:off x="6476373" y="1445344"/>
            <a:ext cx="3559969" cy="2293144"/>
          </a:xfrm>
        </p:spPr>
      </p:pic>
      <p:pic>
        <p:nvPicPr>
          <p:cNvPr id="6" name="Picture 5">
            <a:extLst>
              <a:ext uri="{FF2B5EF4-FFF2-40B4-BE49-F238E27FC236}">
                <a16:creationId xmlns:a16="http://schemas.microsoft.com/office/drawing/2014/main" id="{90763FCC-5692-D5D6-8944-348D93E7581D}"/>
              </a:ext>
            </a:extLst>
          </p:cNvPr>
          <p:cNvPicPr>
            <a:picLocks noChangeAspect="1"/>
          </p:cNvPicPr>
          <p:nvPr/>
        </p:nvPicPr>
        <p:blipFill>
          <a:blip r:embed="rId3"/>
          <a:stretch>
            <a:fillRect/>
          </a:stretch>
        </p:blipFill>
        <p:spPr>
          <a:xfrm>
            <a:off x="8104019" y="3036344"/>
            <a:ext cx="3854618" cy="2437774"/>
          </a:xfrm>
          <a:prstGeom prst="rect">
            <a:avLst/>
          </a:prstGeom>
        </p:spPr>
      </p:pic>
      <p:pic>
        <p:nvPicPr>
          <p:cNvPr id="7" name="Picture 6">
            <a:extLst>
              <a:ext uri="{FF2B5EF4-FFF2-40B4-BE49-F238E27FC236}">
                <a16:creationId xmlns:a16="http://schemas.microsoft.com/office/drawing/2014/main" id="{AC3E4E34-7321-8BEE-2B9A-B30E810946CA}"/>
              </a:ext>
            </a:extLst>
          </p:cNvPr>
          <p:cNvPicPr>
            <a:picLocks noChangeAspect="1"/>
          </p:cNvPicPr>
          <p:nvPr/>
        </p:nvPicPr>
        <p:blipFill>
          <a:blip r:embed="rId4"/>
          <a:stretch>
            <a:fillRect/>
          </a:stretch>
        </p:blipFill>
        <p:spPr>
          <a:xfrm>
            <a:off x="6135601" y="4575580"/>
            <a:ext cx="3007822" cy="2072623"/>
          </a:xfrm>
          <a:prstGeom prst="rect">
            <a:avLst/>
          </a:prstGeom>
        </p:spPr>
      </p:pic>
      <p:sp>
        <p:nvSpPr>
          <p:cNvPr id="4" name="TextBox 3">
            <a:extLst>
              <a:ext uri="{FF2B5EF4-FFF2-40B4-BE49-F238E27FC236}">
                <a16:creationId xmlns:a16="http://schemas.microsoft.com/office/drawing/2014/main" id="{8C22C995-08E7-26F4-DB97-DAB33EEDCDA7}"/>
              </a:ext>
            </a:extLst>
          </p:cNvPr>
          <p:cNvSpPr txBox="1"/>
          <p:nvPr/>
        </p:nvSpPr>
        <p:spPr>
          <a:xfrm>
            <a:off x="548146" y="1570828"/>
            <a:ext cx="593156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Calibri"/>
              </a:rPr>
              <a:t>During Fall 2023, VDOE traveled to all nine Ready Regions for VQB5 Practice Year 2 data presentations.</a:t>
            </a:r>
            <a:r>
              <a:rPr kumimoji="0" lang="en-US" sz="2000" b="0" i="0" u="none" strike="noStrike" kern="1200" cap="none" spc="0" normalizeH="0" baseline="0" noProof="0" dirty="0">
                <a:ln>
                  <a:noFill/>
                </a:ln>
                <a:solidFill>
                  <a:srgbClr val="555555"/>
                </a:solidFill>
                <a:effectLst/>
                <a:uLnTx/>
                <a:uFillTx/>
                <a:latin typeface="Georgia"/>
                <a:ea typeface="+mn-ea"/>
                <a:cs typeface="Calibri"/>
              </a:rPr>
              <a:t>   </a:t>
            </a:r>
          </a:p>
        </p:txBody>
      </p:sp>
      <p:sp>
        <p:nvSpPr>
          <p:cNvPr id="8" name="TextBox 7">
            <a:extLst>
              <a:ext uri="{FF2B5EF4-FFF2-40B4-BE49-F238E27FC236}">
                <a16:creationId xmlns:a16="http://schemas.microsoft.com/office/drawing/2014/main" id="{B6DCD511-F702-AC75-7C38-BF5C06F1D46A}"/>
              </a:ext>
            </a:extLst>
          </p:cNvPr>
          <p:cNvSpPr txBox="1"/>
          <p:nvPr/>
        </p:nvSpPr>
        <p:spPr>
          <a:xfrm>
            <a:off x="469705" y="2636434"/>
            <a:ext cx="5526976"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65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chemeClr val="accent3"/>
                </a:solidFill>
                <a:effectLst/>
                <a:uLnTx/>
                <a:uFillTx/>
                <a:latin typeface="Georgia"/>
                <a:ea typeface="+mn-ea"/>
                <a:cs typeface="Arial"/>
              </a:rPr>
              <a:t>During these meetings, local site leaders and Ready Region partners:</a:t>
            </a:r>
          </a:p>
          <a:p>
            <a:pPr marL="457200" marR="0" lvl="0" indent="-336550" algn="l" defTabSz="914400" rtl="0" eaLnBrk="1" fontAlgn="auto" latinLnBrk="0" hangingPunct="1">
              <a:lnSpc>
                <a:spcPct val="100000"/>
              </a:lnSpc>
              <a:spcBef>
                <a:spcPts val="0"/>
              </a:spcBef>
              <a:spcAft>
                <a:spcPts val="1200"/>
              </a:spcAft>
              <a:buClr>
                <a:schemeClr val="tx1"/>
              </a:buClr>
              <a:buSzPct val="90000"/>
              <a:buFontTx/>
              <a:buChar char="•"/>
              <a:tabLst/>
              <a:defRPr/>
            </a:pPr>
            <a:r>
              <a:rPr kumimoji="0" lang="en-US" sz="2000" b="0" i="0" u="none" strike="noStrike" kern="1200" cap="none" spc="0" normalizeH="0" baseline="0" noProof="0" dirty="0">
                <a:ln>
                  <a:noFill/>
                </a:ln>
                <a:solidFill>
                  <a:schemeClr val="accent3"/>
                </a:solidFill>
                <a:effectLst/>
                <a:uLnTx/>
                <a:uFillTx/>
                <a:latin typeface="Georgia"/>
                <a:ea typeface="+mn-ea"/>
                <a:cs typeface="Arial"/>
              </a:rPr>
              <a:t>Learned about state and regional trends identified during Practice Year 2.​</a:t>
            </a:r>
            <a:endParaRPr kumimoji="0" lang="en-US" sz="2000" b="0" i="0" u="none" strike="noStrike" kern="1200" cap="none" spc="0" normalizeH="0" baseline="0" noProof="0" dirty="0">
              <a:ln>
                <a:noFill/>
              </a:ln>
              <a:solidFill>
                <a:schemeClr val="accent3"/>
              </a:solidFill>
              <a:effectLst/>
              <a:uLnTx/>
              <a:uFillTx/>
              <a:latin typeface="Arial"/>
              <a:ea typeface="+mn-ea"/>
              <a:cs typeface="Arial"/>
            </a:endParaRPr>
          </a:p>
          <a:p>
            <a:pPr marL="457200" marR="0" lvl="0" indent="-336550" algn="l" defTabSz="914400" rtl="0" eaLnBrk="1" fontAlgn="auto" latinLnBrk="0" hangingPunct="1">
              <a:lnSpc>
                <a:spcPct val="100000"/>
              </a:lnSpc>
              <a:spcBef>
                <a:spcPts val="0"/>
              </a:spcBef>
              <a:spcAft>
                <a:spcPts val="1200"/>
              </a:spcAft>
              <a:buClr>
                <a:schemeClr val="tx1"/>
              </a:buClr>
              <a:buSzPct val="90000"/>
              <a:buFontTx/>
              <a:buChar char="•"/>
              <a:tabLst/>
              <a:defRPr/>
            </a:pPr>
            <a:r>
              <a:rPr kumimoji="0" lang="en-US" sz="2000" b="0" i="0" u="none" strike="noStrike" kern="1200" cap="none" spc="0" normalizeH="0" baseline="0" noProof="0" dirty="0">
                <a:ln>
                  <a:noFill/>
                </a:ln>
                <a:solidFill>
                  <a:schemeClr val="accent3"/>
                </a:solidFill>
                <a:effectLst/>
                <a:uLnTx/>
                <a:uFillTx/>
                <a:latin typeface="Georgia"/>
                <a:ea typeface="+mn-ea"/>
                <a:cs typeface="Arial"/>
              </a:rPr>
              <a:t>Identified regional strengths and areas for improvement to inform the first required year of VQB5.​</a:t>
            </a:r>
          </a:p>
          <a:p>
            <a:pPr marL="457200" marR="0" lvl="0" indent="-336550" algn="l" defTabSz="914400" rtl="0" eaLnBrk="1" fontAlgn="auto" latinLnBrk="0" hangingPunct="1">
              <a:lnSpc>
                <a:spcPct val="100000"/>
              </a:lnSpc>
              <a:spcBef>
                <a:spcPts val="0"/>
              </a:spcBef>
              <a:spcAft>
                <a:spcPts val="1200"/>
              </a:spcAft>
              <a:buClr>
                <a:schemeClr val="tx1"/>
              </a:buClr>
              <a:buSzPct val="90000"/>
              <a:buFontTx/>
              <a:buChar char="•"/>
              <a:tabLst/>
              <a:defRPr/>
            </a:pPr>
            <a:r>
              <a:rPr kumimoji="0" lang="en-US" sz="2000" b="0" i="0" u="none" strike="noStrike" kern="1200" cap="none" spc="0" normalizeH="0" baseline="0" noProof="0" dirty="0">
                <a:ln>
                  <a:noFill/>
                </a:ln>
                <a:solidFill>
                  <a:schemeClr val="accent3"/>
                </a:solidFill>
                <a:effectLst/>
                <a:uLnTx/>
                <a:uFillTx/>
                <a:latin typeface="Georgia"/>
                <a:ea typeface="+mn-ea"/>
                <a:cs typeface="Arial"/>
              </a:rPr>
              <a:t>Provided feedback to VDOE and Ready Regions to inform future efforts to measure and improve quality.</a:t>
            </a:r>
            <a:r>
              <a:rPr kumimoji="0" lang="en-US" sz="2000" b="0" i="0" u="none" strike="noStrike" kern="1200" cap="none" spc="0" normalizeH="0" baseline="0" noProof="0" dirty="0">
                <a:ln>
                  <a:noFill/>
                </a:ln>
                <a:solidFill>
                  <a:srgbClr val="555555"/>
                </a:solidFill>
                <a:effectLst/>
                <a:uLnTx/>
                <a:uFillTx/>
                <a:latin typeface="Georgia"/>
                <a:ea typeface="+mn-ea"/>
                <a:cs typeface="Arial"/>
              </a:rPr>
              <a:t>​</a:t>
            </a:r>
          </a:p>
        </p:txBody>
      </p:sp>
    </p:spTree>
    <p:extLst>
      <p:ext uri="{BB962C8B-B14F-4D97-AF65-F5344CB8AC3E}">
        <p14:creationId xmlns:p14="http://schemas.microsoft.com/office/powerpoint/2010/main" val="91885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393C-0D6E-DAD8-01FF-EF3108CCD823}"/>
              </a:ext>
            </a:extLst>
          </p:cNvPr>
          <p:cNvSpPr>
            <a:spLocks noGrp="1"/>
          </p:cNvSpPr>
          <p:nvPr>
            <p:ph type="title"/>
          </p:nvPr>
        </p:nvSpPr>
        <p:spPr>
          <a:xfrm>
            <a:off x="831850" y="827227"/>
            <a:ext cx="10515600" cy="3287573"/>
          </a:xfrm>
        </p:spPr>
        <p:txBody>
          <a:bodyPr>
            <a:normAutofit/>
          </a:bodyPr>
          <a:lstStyle/>
          <a:p>
            <a:r>
              <a:rPr lang="en-US" sz="3600" i="1" dirty="0"/>
              <a:t>VQB5: Year 1 of Full Implementation</a:t>
            </a:r>
          </a:p>
        </p:txBody>
      </p:sp>
      <p:sp>
        <p:nvSpPr>
          <p:cNvPr id="3" name="Slide Number Placeholder 2">
            <a:extLst>
              <a:ext uri="{FF2B5EF4-FFF2-40B4-BE49-F238E27FC236}">
                <a16:creationId xmlns:a16="http://schemas.microsoft.com/office/drawing/2014/main" id="{1F8DF75B-4724-B5FB-0FBA-602845B789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34</a:t>
            </a:fld>
            <a:endParaRPr lang="en-US"/>
          </a:p>
        </p:txBody>
      </p:sp>
    </p:spTree>
    <p:extLst>
      <p:ext uri="{BB962C8B-B14F-4D97-AF65-F5344CB8AC3E}">
        <p14:creationId xmlns:p14="http://schemas.microsoft.com/office/powerpoint/2010/main" val="391961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9C8C-0852-5365-2949-D13499B82240}"/>
              </a:ext>
            </a:extLst>
          </p:cNvPr>
          <p:cNvSpPr>
            <a:spLocks noGrp="1"/>
          </p:cNvSpPr>
          <p:nvPr>
            <p:ph type="title"/>
          </p:nvPr>
        </p:nvSpPr>
        <p:spPr/>
        <p:txBody>
          <a:bodyPr>
            <a:normAutofit/>
          </a:bodyPr>
          <a:lstStyle/>
          <a:p>
            <a:r>
              <a:rPr lang="en-US" sz="4000" dirty="0"/>
              <a:t>VQB5 Registration Engagement  2023</a:t>
            </a:r>
          </a:p>
        </p:txBody>
      </p:sp>
      <p:pic>
        <p:nvPicPr>
          <p:cNvPr id="4" name="Graphic 3" descr="Schoolhouse with solid fill">
            <a:extLst>
              <a:ext uri="{FF2B5EF4-FFF2-40B4-BE49-F238E27FC236}">
                <a16:creationId xmlns:a16="http://schemas.microsoft.com/office/drawing/2014/main" id="{EF686C60-980D-2FD5-B8CB-472CB317F5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2007" y="2289839"/>
            <a:ext cx="1469422" cy="1469422"/>
          </a:xfrm>
          <a:prstGeom prst="rect">
            <a:avLst/>
          </a:prstGeom>
        </p:spPr>
      </p:pic>
      <p:pic>
        <p:nvPicPr>
          <p:cNvPr id="5" name="Graphic 4" descr="Classroom with solid fill">
            <a:extLst>
              <a:ext uri="{FF2B5EF4-FFF2-40B4-BE49-F238E27FC236}">
                <a16:creationId xmlns:a16="http://schemas.microsoft.com/office/drawing/2014/main" id="{E4B236FB-56A6-78D8-CCC9-B498576A0D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8180" y="2289839"/>
            <a:ext cx="1472184" cy="1382154"/>
          </a:xfrm>
          <a:prstGeom prst="rect">
            <a:avLst/>
          </a:prstGeom>
        </p:spPr>
      </p:pic>
      <p:sp>
        <p:nvSpPr>
          <p:cNvPr id="7" name="TextBox 6">
            <a:extLst>
              <a:ext uri="{FF2B5EF4-FFF2-40B4-BE49-F238E27FC236}">
                <a16:creationId xmlns:a16="http://schemas.microsoft.com/office/drawing/2014/main" id="{68F06F4D-E1E8-586F-6B60-B19F774D1730}"/>
              </a:ext>
            </a:extLst>
          </p:cNvPr>
          <p:cNvSpPr txBox="1"/>
          <p:nvPr/>
        </p:nvSpPr>
        <p:spPr>
          <a:xfrm>
            <a:off x="2886079" y="3143110"/>
            <a:ext cx="1902544"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C71"/>
                </a:solidFill>
                <a:effectLst/>
                <a:uLnTx/>
                <a:uFillTx/>
                <a:latin typeface="Georgia" panose="02040502050405020303" pitchFamily="18" charset="0"/>
                <a:ea typeface="+mn-ea"/>
                <a:cs typeface="+mn-cs"/>
              </a:rPr>
              <a:t>ECCE Sites</a:t>
            </a:r>
            <a:endParaRPr kumimoji="0" lang="en-US" sz="1100" b="1" i="0" u="none" strike="noStrike" kern="1200" cap="none" spc="0" normalizeH="0" baseline="0" noProof="0">
              <a:ln>
                <a:noFill/>
              </a:ln>
              <a:solidFill>
                <a:srgbClr val="003C71"/>
              </a:solidFill>
              <a:effectLst/>
              <a:uLnTx/>
              <a:uFillTx/>
              <a:latin typeface="Georgia" panose="02040502050405020303" pitchFamily="18" charset="0"/>
              <a:ea typeface="+mn-ea"/>
              <a:cs typeface="+mn-cs"/>
            </a:endParaRPr>
          </a:p>
        </p:txBody>
      </p:sp>
      <p:pic>
        <p:nvPicPr>
          <p:cNvPr id="8" name="Graphic 7" descr="Teacher with solid fill">
            <a:extLst>
              <a:ext uri="{FF2B5EF4-FFF2-40B4-BE49-F238E27FC236}">
                <a16:creationId xmlns:a16="http://schemas.microsoft.com/office/drawing/2014/main" id="{3BB23DA5-38AE-1B0C-8BF7-EBE61582D7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7531" y="4526278"/>
            <a:ext cx="1472184" cy="1472184"/>
          </a:xfrm>
          <a:prstGeom prst="rect">
            <a:avLst/>
          </a:prstGeom>
        </p:spPr>
      </p:pic>
      <p:pic>
        <p:nvPicPr>
          <p:cNvPr id="9" name="Graphic 5" descr="Group of women">
            <a:extLst>
              <a:ext uri="{FF2B5EF4-FFF2-40B4-BE49-F238E27FC236}">
                <a16:creationId xmlns:a16="http://schemas.microsoft.com/office/drawing/2014/main" id="{AB5D4631-BD9E-19AB-1F95-5C4C430EB4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0562" y="4426808"/>
            <a:ext cx="1310312" cy="1310312"/>
          </a:xfrm>
          <a:prstGeom prst="rect">
            <a:avLst/>
          </a:prstGeom>
        </p:spPr>
      </p:pic>
      <p:sp>
        <p:nvSpPr>
          <p:cNvPr id="10" name="TextBox 9">
            <a:extLst>
              <a:ext uri="{FF2B5EF4-FFF2-40B4-BE49-F238E27FC236}">
                <a16:creationId xmlns:a16="http://schemas.microsoft.com/office/drawing/2014/main" id="{1050B5E1-E131-1D1A-6770-6F77011D07D5}"/>
              </a:ext>
            </a:extLst>
          </p:cNvPr>
          <p:cNvSpPr txBox="1"/>
          <p:nvPr/>
        </p:nvSpPr>
        <p:spPr>
          <a:xfrm>
            <a:off x="7607667" y="3069089"/>
            <a:ext cx="208646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C71"/>
                </a:solidFill>
                <a:effectLst/>
                <a:uLnTx/>
                <a:uFillTx/>
                <a:latin typeface="Georgia" panose="02040502050405020303" pitchFamily="18" charset="0"/>
                <a:ea typeface="+mn-ea"/>
                <a:cs typeface="+mn-cs"/>
              </a:rPr>
              <a:t>Classrooms</a:t>
            </a:r>
            <a:endParaRPr kumimoji="0" lang="en-US" sz="1100" b="1" i="0" u="none" strike="noStrike" kern="1200" cap="none" spc="0" normalizeH="0" baseline="0" noProof="0">
              <a:ln>
                <a:noFill/>
              </a:ln>
              <a:solidFill>
                <a:srgbClr val="003C71"/>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6A9F456B-4CC2-8E22-03DD-CCAAF589A616}"/>
              </a:ext>
            </a:extLst>
          </p:cNvPr>
          <p:cNvSpPr txBox="1"/>
          <p:nvPr/>
        </p:nvSpPr>
        <p:spPr>
          <a:xfrm>
            <a:off x="7706823" y="5185032"/>
            <a:ext cx="2094169"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Georgia" panose="02040502050405020303" pitchFamily="18" charset="0"/>
                <a:ea typeface="+mn-ea"/>
                <a:cs typeface="+mn-cs"/>
              </a:rPr>
              <a:t>Site Administrators</a:t>
            </a:r>
            <a:endPar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mn-ea"/>
              <a:cs typeface="+mn-cs"/>
            </a:endParaRPr>
          </a:p>
        </p:txBody>
      </p:sp>
      <p:sp>
        <p:nvSpPr>
          <p:cNvPr id="12" name="TextBox 11">
            <a:extLst>
              <a:ext uri="{FF2B5EF4-FFF2-40B4-BE49-F238E27FC236}">
                <a16:creationId xmlns:a16="http://schemas.microsoft.com/office/drawing/2014/main" id="{303B3315-03F3-4C54-61AC-C83F61999DB4}"/>
              </a:ext>
            </a:extLst>
          </p:cNvPr>
          <p:cNvSpPr txBox="1"/>
          <p:nvPr/>
        </p:nvSpPr>
        <p:spPr>
          <a:xfrm>
            <a:off x="2884589" y="5215615"/>
            <a:ext cx="1981592"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C71"/>
                </a:solidFill>
                <a:effectLst/>
                <a:uLnTx/>
                <a:uFillTx/>
                <a:latin typeface="Georgia" panose="02040502050405020303" pitchFamily="18" charset="0"/>
                <a:ea typeface="+mn-ea"/>
                <a:cs typeface="+mn-cs"/>
              </a:rPr>
              <a:t>Educators</a:t>
            </a:r>
            <a:endParaRPr kumimoji="0" lang="en-US" sz="1100" b="1" i="0" u="none" strike="noStrike" kern="1200" cap="none" spc="0" normalizeH="0" baseline="0" noProof="0">
              <a:ln>
                <a:noFill/>
              </a:ln>
              <a:solidFill>
                <a:srgbClr val="003C71"/>
              </a:solidFill>
              <a:effectLst/>
              <a:uLnTx/>
              <a:uFillTx/>
              <a:latin typeface="Georgia" panose="02040502050405020303" pitchFamily="18" charset="0"/>
              <a:ea typeface="+mn-ea"/>
              <a:cs typeface="+mn-cs"/>
            </a:endParaRPr>
          </a:p>
        </p:txBody>
      </p:sp>
      <p:sp>
        <p:nvSpPr>
          <p:cNvPr id="14" name="TextBox 13">
            <a:extLst>
              <a:ext uri="{FF2B5EF4-FFF2-40B4-BE49-F238E27FC236}">
                <a16:creationId xmlns:a16="http://schemas.microsoft.com/office/drawing/2014/main" id="{EA143E30-6E76-AF5E-BE91-96CE8F92361C}"/>
              </a:ext>
            </a:extLst>
          </p:cNvPr>
          <p:cNvSpPr txBox="1"/>
          <p:nvPr/>
        </p:nvSpPr>
        <p:spPr>
          <a:xfrm>
            <a:off x="2846555" y="2484314"/>
            <a:ext cx="1981592" cy="58477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3,702</a:t>
            </a:r>
          </a:p>
        </p:txBody>
      </p:sp>
      <p:sp>
        <p:nvSpPr>
          <p:cNvPr id="15" name="TextBox 14">
            <a:extLst>
              <a:ext uri="{FF2B5EF4-FFF2-40B4-BE49-F238E27FC236}">
                <a16:creationId xmlns:a16="http://schemas.microsoft.com/office/drawing/2014/main" id="{96E925BF-A0E0-4EF3-30F4-D723304CF3A9}"/>
              </a:ext>
            </a:extLst>
          </p:cNvPr>
          <p:cNvSpPr txBox="1"/>
          <p:nvPr/>
        </p:nvSpPr>
        <p:spPr>
          <a:xfrm>
            <a:off x="7660104" y="2484314"/>
            <a:ext cx="1981592" cy="58477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11,688</a:t>
            </a:r>
          </a:p>
        </p:txBody>
      </p:sp>
      <p:sp>
        <p:nvSpPr>
          <p:cNvPr id="16" name="TextBox 15">
            <a:extLst>
              <a:ext uri="{FF2B5EF4-FFF2-40B4-BE49-F238E27FC236}">
                <a16:creationId xmlns:a16="http://schemas.microsoft.com/office/drawing/2014/main" id="{13B53452-9500-42EA-2D93-7661D5A6622A}"/>
              </a:ext>
            </a:extLst>
          </p:cNvPr>
          <p:cNvSpPr txBox="1"/>
          <p:nvPr/>
        </p:nvSpPr>
        <p:spPr>
          <a:xfrm>
            <a:off x="7763112" y="4608701"/>
            <a:ext cx="1981592" cy="58477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3,860</a:t>
            </a:r>
          </a:p>
        </p:txBody>
      </p:sp>
      <p:sp>
        <p:nvSpPr>
          <p:cNvPr id="17" name="TextBox 16">
            <a:extLst>
              <a:ext uri="{FF2B5EF4-FFF2-40B4-BE49-F238E27FC236}">
                <a16:creationId xmlns:a16="http://schemas.microsoft.com/office/drawing/2014/main" id="{E7317E9A-6D96-71F8-133B-57423FBF8ECE}"/>
              </a:ext>
            </a:extLst>
          </p:cNvPr>
          <p:cNvSpPr txBox="1"/>
          <p:nvPr/>
        </p:nvSpPr>
        <p:spPr>
          <a:xfrm>
            <a:off x="2884589" y="4612711"/>
            <a:ext cx="1981592" cy="58477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24,300</a:t>
            </a:r>
          </a:p>
        </p:txBody>
      </p:sp>
      <p:sp>
        <p:nvSpPr>
          <p:cNvPr id="19" name="TextBox 18">
            <a:extLst>
              <a:ext uri="{FF2B5EF4-FFF2-40B4-BE49-F238E27FC236}">
                <a16:creationId xmlns:a16="http://schemas.microsoft.com/office/drawing/2014/main" id="{DE9EA306-EFC4-EE20-E80C-8072E1BE323B}"/>
              </a:ext>
            </a:extLst>
          </p:cNvPr>
          <p:cNvSpPr txBox="1"/>
          <p:nvPr/>
        </p:nvSpPr>
        <p:spPr>
          <a:xfrm>
            <a:off x="2886079" y="3739701"/>
            <a:ext cx="1902544" cy="4308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003C71"/>
                </a:solidFill>
                <a:effectLst/>
                <a:uLnTx/>
                <a:uFillTx/>
                <a:latin typeface="Georgia" panose="02040502050405020303" pitchFamily="18" charset="0"/>
                <a:ea typeface="+mn-ea"/>
                <a:cs typeface="+mn-cs"/>
              </a:rPr>
              <a:t>*includes all public ECCE sites, not just VQB5 sites</a:t>
            </a:r>
            <a:endParaRPr kumimoji="0" lang="en-US" sz="500" b="0" i="1" u="none" strike="noStrike" kern="1200" cap="none" spc="0" normalizeH="0" baseline="0" noProof="0">
              <a:ln>
                <a:noFill/>
              </a:ln>
              <a:solidFill>
                <a:srgbClr val="003C71"/>
              </a:solidFill>
              <a:effectLst/>
              <a:uLnTx/>
              <a:uFillTx/>
              <a:latin typeface="Georgia" panose="02040502050405020303" pitchFamily="18" charset="0"/>
              <a:ea typeface="+mn-ea"/>
              <a:cs typeface="+mn-cs"/>
            </a:endParaRPr>
          </a:p>
        </p:txBody>
      </p:sp>
      <p:sp>
        <p:nvSpPr>
          <p:cNvPr id="20" name="TextBox 19">
            <a:extLst>
              <a:ext uri="{FF2B5EF4-FFF2-40B4-BE49-F238E27FC236}">
                <a16:creationId xmlns:a16="http://schemas.microsoft.com/office/drawing/2014/main" id="{5AA5C576-7AB9-1ABF-C388-53CEAE099AA8}"/>
              </a:ext>
            </a:extLst>
          </p:cNvPr>
          <p:cNvSpPr txBox="1"/>
          <p:nvPr/>
        </p:nvSpPr>
        <p:spPr>
          <a:xfrm>
            <a:off x="7699628" y="3743147"/>
            <a:ext cx="1902544" cy="415498"/>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003C71"/>
                </a:solidFill>
                <a:effectLst/>
                <a:uLnTx/>
                <a:uFillTx/>
                <a:latin typeface="Georgia"/>
                <a:ea typeface="+mn-ea"/>
                <a:cs typeface="+mn-cs"/>
              </a:rPr>
              <a:t>*includes all full-time and part-time classrooms</a:t>
            </a:r>
            <a:endParaRPr kumimoji="0" lang="en-US" sz="500" b="0" i="1" u="none" strike="noStrike" kern="1200" cap="none" spc="0" normalizeH="0" baseline="0" noProof="0">
              <a:ln>
                <a:noFill/>
              </a:ln>
              <a:solidFill>
                <a:srgbClr val="003C71"/>
              </a:solidFill>
              <a:effectLst/>
              <a:uLnTx/>
              <a:uFillTx/>
              <a:latin typeface="Georgia" panose="02040502050405020303" pitchFamily="18" charset="0"/>
              <a:ea typeface="+mn-ea"/>
              <a:cs typeface="+mn-cs"/>
            </a:endParaRPr>
          </a:p>
        </p:txBody>
      </p:sp>
      <p:sp>
        <p:nvSpPr>
          <p:cNvPr id="22" name="TextBox 21">
            <a:extLst>
              <a:ext uri="{FF2B5EF4-FFF2-40B4-BE49-F238E27FC236}">
                <a16:creationId xmlns:a16="http://schemas.microsoft.com/office/drawing/2014/main" id="{AC44F74E-B8BA-0C18-D4F4-417F23DA80C7}"/>
              </a:ext>
            </a:extLst>
          </p:cNvPr>
          <p:cNvSpPr txBox="1"/>
          <p:nvPr/>
        </p:nvSpPr>
        <p:spPr>
          <a:xfrm>
            <a:off x="711867" y="1518986"/>
            <a:ext cx="1076826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Arial"/>
              </a:rPr>
              <a:t>Registration was held in Aug 15-Oct 3 for the first required year of VQB5 and was a huge success, engaging nearly 25,000 educators! </a:t>
            </a:r>
          </a:p>
        </p:txBody>
      </p:sp>
      <p:sp>
        <p:nvSpPr>
          <p:cNvPr id="3" name="TextBox 2">
            <a:extLst>
              <a:ext uri="{FF2B5EF4-FFF2-40B4-BE49-F238E27FC236}">
                <a16:creationId xmlns:a16="http://schemas.microsoft.com/office/drawing/2014/main" id="{56BB2F39-2583-EC2E-0B20-DB8E9BEE22DD}"/>
              </a:ext>
            </a:extLst>
          </p:cNvPr>
          <p:cNvSpPr txBox="1"/>
          <p:nvPr/>
        </p:nvSpPr>
        <p:spPr>
          <a:xfrm>
            <a:off x="872706" y="5971399"/>
            <a:ext cx="108557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Georgia"/>
                <a:ea typeface="+mn-ea"/>
                <a:cs typeface="+mn-cs"/>
              </a:rPr>
              <a:t>Classroom information entered in LinkB5 during as of Oct 3 was used to determine VQB5 eligibility for  2023-2024 participation as outlined in the VQB5 Guidelines Section 3. ​​​</a:t>
            </a:r>
            <a:endParaRPr kumimoji="0" lang="en-US" sz="1800" b="0" i="0" u="none" strike="noStrike" kern="1200" cap="none" spc="0" normalizeH="0" baseline="0" noProof="0" dirty="0">
              <a:ln>
                <a:noFill/>
              </a:ln>
              <a:solidFill>
                <a:schemeClr val="accent3"/>
              </a:solidFill>
              <a:effectLst/>
              <a:uLnTx/>
              <a:uFillTx/>
              <a:latin typeface="Arial"/>
              <a:ea typeface="+mn-ea"/>
              <a:cs typeface="+mn-cs"/>
            </a:endParaRPr>
          </a:p>
        </p:txBody>
      </p:sp>
    </p:spTree>
    <p:extLst>
      <p:ext uri="{BB962C8B-B14F-4D97-AF65-F5344CB8AC3E}">
        <p14:creationId xmlns:p14="http://schemas.microsoft.com/office/powerpoint/2010/main" val="2730862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5C9D-F536-C494-C952-2E41767EEB25}"/>
              </a:ext>
            </a:extLst>
          </p:cNvPr>
          <p:cNvSpPr>
            <a:spLocks noGrp="1"/>
          </p:cNvSpPr>
          <p:nvPr>
            <p:ph type="title"/>
          </p:nvPr>
        </p:nvSpPr>
        <p:spPr/>
        <p:txBody>
          <a:bodyPr>
            <a:normAutofit/>
          </a:bodyPr>
          <a:lstStyle/>
          <a:p>
            <a:r>
              <a:rPr lang="en-US" sz="4000" dirty="0"/>
              <a:t>Statewide Registration Support</a:t>
            </a:r>
          </a:p>
        </p:txBody>
      </p:sp>
      <p:pic>
        <p:nvPicPr>
          <p:cNvPr id="3" name="Picture 2" descr="Map&#10;&#10;Description automatically generated">
            <a:extLst>
              <a:ext uri="{FF2B5EF4-FFF2-40B4-BE49-F238E27FC236}">
                <a16:creationId xmlns:a16="http://schemas.microsoft.com/office/drawing/2014/main" id="{AFCD3E91-EF58-A2FF-4DAB-7EC4D83EB977}"/>
              </a:ext>
            </a:extLst>
          </p:cNvPr>
          <p:cNvPicPr>
            <a:picLocks noChangeAspect="1"/>
          </p:cNvPicPr>
          <p:nvPr/>
        </p:nvPicPr>
        <p:blipFill>
          <a:blip r:embed="rId2"/>
          <a:stretch>
            <a:fillRect/>
          </a:stretch>
        </p:blipFill>
        <p:spPr>
          <a:xfrm>
            <a:off x="7170945" y="3392932"/>
            <a:ext cx="4822104" cy="2098809"/>
          </a:xfrm>
          <a:prstGeom prst="rect">
            <a:avLst/>
          </a:prstGeom>
        </p:spPr>
      </p:pic>
      <p:sp>
        <p:nvSpPr>
          <p:cNvPr id="4" name="Text Placeholder 3">
            <a:extLst>
              <a:ext uri="{FF2B5EF4-FFF2-40B4-BE49-F238E27FC236}">
                <a16:creationId xmlns:a16="http://schemas.microsoft.com/office/drawing/2014/main" id="{4771030A-6F1A-9EB2-9B42-AC973A780C9E}"/>
              </a:ext>
            </a:extLst>
          </p:cNvPr>
          <p:cNvSpPr>
            <a:spLocks noGrp="1"/>
          </p:cNvSpPr>
          <p:nvPr>
            <p:ph type="body" idx="1"/>
          </p:nvPr>
        </p:nvSpPr>
        <p:spPr>
          <a:xfrm>
            <a:off x="619759" y="1470019"/>
            <a:ext cx="10952481" cy="2090056"/>
          </a:xfrm>
        </p:spPr>
        <p:txBody>
          <a:bodyPr>
            <a:noAutofit/>
          </a:bodyPr>
          <a:lstStyle/>
          <a:p>
            <a:pPr marL="0" indent="0">
              <a:lnSpc>
                <a:spcPct val="100000"/>
              </a:lnSpc>
              <a:spcBef>
                <a:spcPts val="0"/>
              </a:spcBef>
              <a:buNone/>
            </a:pPr>
            <a:r>
              <a:rPr lang="en" sz="2000" b="1" dirty="0"/>
              <a:t>Throughout the summer and early fall, state and regional partners provided multiple communications and resources to support successful registration. </a:t>
            </a:r>
          </a:p>
          <a:p>
            <a:pPr marL="0" indent="0">
              <a:lnSpc>
                <a:spcPct val="100000"/>
              </a:lnSpc>
              <a:spcBef>
                <a:spcPts val="0"/>
              </a:spcBef>
              <a:buNone/>
            </a:pPr>
            <a:endParaRPr lang="en" sz="2000" b="1" dirty="0"/>
          </a:p>
          <a:p>
            <a:pPr marL="0" marR="0" lvl="0" indent="0" algn="l">
              <a:lnSpc>
                <a:spcPct val="100000"/>
              </a:lnSpc>
              <a:spcBef>
                <a:spcPts val="0"/>
              </a:spcBef>
              <a:buClr>
                <a:schemeClr val="tx1"/>
              </a:buClr>
              <a:buNone/>
            </a:pPr>
            <a:endParaRPr lang="en-US" sz="2000" dirty="0">
              <a:solidFill>
                <a:schemeClr val="tx1"/>
              </a:solidFill>
            </a:endParaRPr>
          </a:p>
        </p:txBody>
      </p:sp>
      <p:sp>
        <p:nvSpPr>
          <p:cNvPr id="7" name="TextBox 6">
            <a:extLst>
              <a:ext uri="{FF2B5EF4-FFF2-40B4-BE49-F238E27FC236}">
                <a16:creationId xmlns:a16="http://schemas.microsoft.com/office/drawing/2014/main" id="{184BB3F6-0E07-46A2-FEFD-0470107D2720}"/>
              </a:ext>
            </a:extLst>
          </p:cNvPr>
          <p:cNvSpPr txBox="1"/>
          <p:nvPr/>
        </p:nvSpPr>
        <p:spPr>
          <a:xfrm>
            <a:off x="822959" y="2244422"/>
            <a:ext cx="7488949" cy="36317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VDOE provided statewide communications and support:</a:t>
            </a:r>
            <a:endParaRPr kumimoji="0" lang="en-US" sz="2000" b="0" i="0" u="none" strike="noStrike" kern="1200" cap="none" spc="0" normalizeH="0" baseline="0" noProof="0" dirty="0">
              <a:ln>
                <a:noFill/>
              </a:ln>
              <a:solidFill>
                <a:srgbClr val="555555"/>
              </a:solidFill>
              <a:effectLst/>
              <a:uLnTx/>
              <a:uFillTx/>
              <a:latin typeface="Georgia"/>
              <a:ea typeface="+mn-ea"/>
              <a:cs typeface="+mn-cs"/>
            </a:endParaRPr>
          </a:p>
          <a:p>
            <a:pPr marL="400050" marR="0" lvl="3" indent="-342900" algn="l" defTabSz="914400" rtl="0" eaLnBrk="1" fontAlgn="auto" latinLnBrk="0" hangingPunct="1">
              <a:lnSpc>
                <a:spcPct val="100000"/>
              </a:lnSpc>
              <a:spcBef>
                <a:spcPts val="0"/>
              </a:spcBef>
              <a:spcAft>
                <a:spcPts val="1200"/>
              </a:spcAft>
              <a:buClr>
                <a:schemeClr val="tx1"/>
              </a:buClr>
              <a:buSzPct val="90000"/>
              <a:buFont typeface="Arial" panose="020B0604020202020204" pitchFamily="34" charset="0"/>
              <a:buChar char="•"/>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Letters/Emails to publicly funded site leaders</a:t>
            </a:r>
            <a:endParaRPr kumimoji="0" lang="en-US" sz="2000" b="0" i="0" u="none" strike="noStrike" kern="1200" cap="none" spc="0" normalizeH="0" baseline="0" noProof="0" dirty="0">
              <a:ln>
                <a:noFill/>
              </a:ln>
              <a:solidFill>
                <a:srgbClr val="555555"/>
              </a:solidFill>
              <a:effectLst/>
              <a:uLnTx/>
              <a:uFillTx/>
              <a:latin typeface="Georgia"/>
              <a:ea typeface="+mn-ea"/>
              <a:cs typeface="+mn-cs"/>
            </a:endParaRPr>
          </a:p>
          <a:p>
            <a:pPr marL="400050" marR="0" lvl="3" indent="-342900" algn="l" defTabSz="914400" rtl="0" eaLnBrk="1" fontAlgn="auto" latinLnBrk="0" hangingPunct="1">
              <a:lnSpc>
                <a:spcPct val="100000"/>
              </a:lnSpc>
              <a:spcBef>
                <a:spcPts val="0"/>
              </a:spcBef>
              <a:spcAft>
                <a:spcPts val="1200"/>
              </a:spcAft>
              <a:buClr>
                <a:schemeClr val="tx1"/>
              </a:buClr>
              <a:buSzPct val="90000"/>
              <a:buFont typeface="Arial" panose="020B0604020202020204" pitchFamily="34" charset="0"/>
              <a:buChar char="•"/>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Webinars/Stakeholder meetings </a:t>
            </a:r>
            <a:endParaRPr kumimoji="0" lang="en-US" sz="2000" b="0" i="0" u="none" strike="noStrike" kern="1200" cap="none" spc="0" normalizeH="0" baseline="0" noProof="0" dirty="0">
              <a:ln>
                <a:noFill/>
              </a:ln>
              <a:solidFill>
                <a:srgbClr val="555555"/>
              </a:solidFill>
              <a:effectLst/>
              <a:uLnTx/>
              <a:uFillTx/>
              <a:latin typeface="Georgia"/>
              <a:ea typeface="+mn-ea"/>
              <a:cs typeface="+mn-cs"/>
            </a:endParaRPr>
          </a:p>
          <a:p>
            <a:pPr marL="400050" marR="0" lvl="3" indent="-342900" algn="l" defTabSz="914400" rtl="0" eaLnBrk="1" fontAlgn="auto" latinLnBrk="0" hangingPunct="1">
              <a:lnSpc>
                <a:spcPct val="100000"/>
              </a:lnSpc>
              <a:spcBef>
                <a:spcPts val="0"/>
              </a:spcBef>
              <a:spcAft>
                <a:spcPts val="1200"/>
              </a:spcAft>
              <a:buClr>
                <a:schemeClr val="tx1"/>
              </a:buClr>
              <a:buSzPct val="90000"/>
              <a:buFont typeface="Arial" panose="020B0604020202020204" pitchFamily="34" charset="0"/>
              <a:buChar char="•"/>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VQB5 Participation Resources </a:t>
            </a:r>
            <a:endParaRPr kumimoji="0" lang="en-US" sz="2000" b="0" i="0" u="none" strike="noStrike" kern="1200" cap="none" spc="0" normalizeH="0" baseline="0" noProof="0" dirty="0">
              <a:ln>
                <a:noFill/>
              </a:ln>
              <a:solidFill>
                <a:srgbClr val="555555"/>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Ready Regions provided the "on-the-ground"  support:</a:t>
            </a:r>
          </a:p>
          <a:p>
            <a:pPr marL="285750" marR="0" lvl="0" indent="-285750" algn="l" defTabSz="914400" rtl="0" eaLnBrk="1" fontAlgn="auto" latinLnBrk="0" hangingPunct="1">
              <a:lnSpc>
                <a:spcPct val="100000"/>
              </a:lnSpc>
              <a:spcBef>
                <a:spcPts val="0"/>
              </a:spcBef>
              <a:spcAft>
                <a:spcPts val="1200"/>
              </a:spcAft>
              <a:buClr>
                <a:schemeClr val="tx1"/>
              </a:buClr>
              <a:buSzPct val="90000"/>
              <a:buFont typeface="Arial" panose="020B0604020202020204" pitchFamily="34" charset="0"/>
              <a:buChar char="•"/>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Regional office hours for publicly funded program leaders</a:t>
            </a:r>
          </a:p>
          <a:p>
            <a:pPr marL="285750" marR="0" lvl="0" indent="-285750" algn="l" defTabSz="914400" rtl="0" eaLnBrk="1" fontAlgn="auto" latinLnBrk="0" hangingPunct="1">
              <a:lnSpc>
                <a:spcPct val="100000"/>
              </a:lnSpc>
              <a:spcBef>
                <a:spcPts val="0"/>
              </a:spcBef>
              <a:spcAft>
                <a:spcPts val="1200"/>
              </a:spcAft>
              <a:buClr>
                <a:schemeClr val="tx1"/>
              </a:buClr>
              <a:buSzPct val="90000"/>
              <a:buFont typeface="Arial" panose="020B0604020202020204" pitchFamily="34" charset="0"/>
              <a:buChar char="•"/>
              <a:tabLst/>
              <a:defRPr/>
            </a:pPr>
            <a:r>
              <a:rPr kumimoji="0" lang="en" sz="2000" b="0" i="0" u="none" strike="noStrike" kern="1200" cap="none" spc="0" normalizeH="0" baseline="0" noProof="0" dirty="0">
                <a:ln>
                  <a:noFill/>
                </a:ln>
                <a:solidFill>
                  <a:srgbClr val="555555"/>
                </a:solidFill>
                <a:effectLst/>
                <a:uLnTx/>
                <a:uFillTx/>
                <a:latin typeface="Georgia"/>
                <a:ea typeface="+mn-ea"/>
                <a:cs typeface="+mn-cs"/>
              </a:rPr>
              <a:t>On-site visits to help with LinkB5</a:t>
            </a:r>
          </a:p>
          <a:p>
            <a:pPr marL="285750" marR="0" lvl="0" indent="-285750" algn="l" defTabSz="914400" rtl="0" eaLnBrk="1" fontAlgn="auto" latinLnBrk="0" hangingPunct="1">
              <a:lnSpc>
                <a:spcPct val="100000"/>
              </a:lnSpc>
              <a:spcBef>
                <a:spcPts val="0"/>
              </a:spcBef>
              <a:spcAft>
                <a:spcPts val="1200"/>
              </a:spcAft>
              <a:buClr>
                <a:schemeClr val="tx1"/>
              </a:buClr>
              <a:buSzPct val="90000"/>
              <a:buFont typeface="Arial" panose="020B0604020202020204" pitchFamily="34" charset="0"/>
              <a:buChar char="•"/>
              <a:tabLst/>
              <a:defRPr/>
            </a:pPr>
            <a:r>
              <a:rPr kumimoji="0" lang="en-US" sz="2000" b="0" i="0" u="none" strike="noStrike" kern="1200" cap="none" spc="0" normalizeH="0" baseline="0" noProof="0" dirty="0">
                <a:ln>
                  <a:noFill/>
                </a:ln>
                <a:solidFill>
                  <a:srgbClr val="555555"/>
                </a:solidFill>
                <a:effectLst/>
                <a:uLnTx/>
                <a:uFillTx/>
                <a:latin typeface="Georgia"/>
                <a:ea typeface="+mn-ea"/>
                <a:cs typeface="+mn-cs"/>
              </a:rPr>
              <a:t>Emails, newsletters, and social media reminders</a:t>
            </a:r>
            <a:endParaRPr kumimoji="0" lang="en" sz="2000" b="0" i="0" u="none" strike="noStrike" kern="1200" cap="none" spc="0" normalizeH="0" baseline="0" noProof="0" dirty="0">
              <a:ln>
                <a:noFill/>
              </a:ln>
              <a:solidFill>
                <a:srgbClr val="555555"/>
              </a:solidFill>
              <a:effectLst/>
              <a:uLnTx/>
              <a:uFillTx/>
              <a:latin typeface="Georgia"/>
              <a:ea typeface="+mn-ea"/>
              <a:cs typeface="+mn-cs"/>
            </a:endParaRPr>
          </a:p>
        </p:txBody>
      </p:sp>
    </p:spTree>
    <p:extLst>
      <p:ext uri="{BB962C8B-B14F-4D97-AF65-F5344CB8AC3E}">
        <p14:creationId xmlns:p14="http://schemas.microsoft.com/office/powerpoint/2010/main" val="785725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69BFCB-A5C8-3B8C-8FFD-5B2784A45429}"/>
              </a:ext>
            </a:extLst>
          </p:cNvPr>
          <p:cNvGraphicFramePr>
            <a:graphicFrameLocks/>
          </p:cNvGraphicFramePr>
          <p:nvPr/>
        </p:nvGraphicFramePr>
        <p:xfrm>
          <a:off x="-431817" y="2477518"/>
          <a:ext cx="6104706" cy="40252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9EE7618-1510-A8E9-7699-692B254858D1}"/>
              </a:ext>
            </a:extLst>
          </p:cNvPr>
          <p:cNvSpPr>
            <a:spLocks noGrp="1"/>
          </p:cNvSpPr>
          <p:nvPr>
            <p:ph type="title"/>
          </p:nvPr>
        </p:nvSpPr>
        <p:spPr/>
        <p:txBody>
          <a:bodyPr>
            <a:normAutofit/>
          </a:bodyPr>
          <a:lstStyle/>
          <a:p>
            <a:r>
              <a:rPr lang="en-US" sz="4000" dirty="0"/>
              <a:t>VQB5 2023-2024 Participation by Type and Age </a:t>
            </a:r>
          </a:p>
        </p:txBody>
      </p:sp>
      <p:sp>
        <p:nvSpPr>
          <p:cNvPr id="4" name="Slide Number Placeholder 3">
            <a:extLst>
              <a:ext uri="{FF2B5EF4-FFF2-40B4-BE49-F238E27FC236}">
                <a16:creationId xmlns:a16="http://schemas.microsoft.com/office/drawing/2014/main" id="{D9C5C43D-B7DB-4E4F-9F3C-AB346786217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lang="en" sz="1200" b="0" i="0" u="none" strike="noStrike" kern="1200" cap="none" spc="0" normalizeH="0" baseline="0" noProof="0">
              <a:ln>
                <a:noFill/>
              </a:ln>
              <a:solidFill>
                <a:srgbClr val="888FA3"/>
              </a:solidFill>
              <a:effectLst/>
              <a:uLnTx/>
              <a:uFillTx/>
              <a:latin typeface="Georgia"/>
              <a:sym typeface="Georgia"/>
            </a:endParaRPr>
          </a:p>
        </p:txBody>
      </p:sp>
      <p:sp>
        <p:nvSpPr>
          <p:cNvPr id="3" name="Google Shape;152;p33">
            <a:extLst>
              <a:ext uri="{FF2B5EF4-FFF2-40B4-BE49-F238E27FC236}">
                <a16:creationId xmlns:a16="http://schemas.microsoft.com/office/drawing/2014/main" id="{9FE5F36A-3B02-E129-8DBE-702EC9CD1264}"/>
              </a:ext>
            </a:extLst>
          </p:cNvPr>
          <p:cNvSpPr txBox="1">
            <a:spLocks noGrp="1"/>
          </p:cNvSpPr>
          <p:nvPr>
            <p:ph type="body" idx="1"/>
          </p:nvPr>
        </p:nvSpPr>
        <p:spPr>
          <a:xfrm>
            <a:off x="79781" y="5933232"/>
            <a:ext cx="1516837" cy="423118"/>
          </a:xfrm>
          <a:prstGeom prst="rect">
            <a:avLst/>
          </a:prstGeom>
          <a:solidFill>
            <a:schemeClr val="accent2"/>
          </a:solidFill>
          <a:ln w="9525" cap="flat" cmpd="sng">
            <a:solidFill>
              <a:srgbClr val="10182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1800">
                <a:solidFill>
                  <a:srgbClr val="FFFFFF"/>
                </a:solidFill>
              </a:rPr>
              <a:t>Centers</a:t>
            </a:r>
            <a:endParaRPr sz="1800">
              <a:solidFill>
                <a:srgbClr val="FFFFFF"/>
              </a:solidFill>
            </a:endParaRPr>
          </a:p>
        </p:txBody>
      </p:sp>
      <p:sp>
        <p:nvSpPr>
          <p:cNvPr id="5" name="Google Shape;152;p33">
            <a:extLst>
              <a:ext uri="{FF2B5EF4-FFF2-40B4-BE49-F238E27FC236}">
                <a16:creationId xmlns:a16="http://schemas.microsoft.com/office/drawing/2014/main" id="{BB9BD4CD-46E4-5BD9-89CB-320FB09BDE41}"/>
              </a:ext>
            </a:extLst>
          </p:cNvPr>
          <p:cNvSpPr txBox="1">
            <a:spLocks/>
          </p:cNvSpPr>
          <p:nvPr/>
        </p:nvSpPr>
        <p:spPr>
          <a:xfrm>
            <a:off x="3798466" y="5889931"/>
            <a:ext cx="1560268" cy="596963"/>
          </a:xfrm>
          <a:prstGeom prst="rect">
            <a:avLst/>
          </a:prstGeom>
          <a:solidFill>
            <a:srgbClr val="555555"/>
          </a:solidFill>
          <a:ln w="9525" cap="flat" cmpd="sng">
            <a:solidFill>
              <a:srgbClr val="10182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accent1"/>
              </a:buClr>
              <a:buSzPts val="1800"/>
              <a:buFont typeface="Arial"/>
              <a:buChar char="•"/>
              <a:defRPr sz="28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500"/>
              </a:spcBef>
              <a:spcAft>
                <a:spcPts val="0"/>
              </a:spcAft>
              <a:buClr>
                <a:schemeClr val="accent1"/>
              </a:buClr>
              <a:buSzPts val="1800"/>
              <a:buFont typeface="Calibri"/>
              <a:buChar char="-"/>
              <a:defRPr sz="2400" b="0" i="0" u="none" strike="noStrike" cap="none">
                <a:solidFill>
                  <a:srgbClr val="555555"/>
                </a:solidFill>
                <a:latin typeface="Georgia"/>
                <a:ea typeface="Georgia"/>
                <a:cs typeface="Georgia"/>
                <a:sym typeface="Georgia"/>
              </a:defRPr>
            </a:lvl2pPr>
            <a:lvl3pPr marL="1371600" marR="0" lvl="2" indent="-302894" algn="l" rtl="0">
              <a:lnSpc>
                <a:spcPct val="90000"/>
              </a:lnSpc>
              <a:spcBef>
                <a:spcPts val="500"/>
              </a:spcBef>
              <a:spcAft>
                <a:spcPts val="0"/>
              </a:spcAft>
              <a:buClr>
                <a:schemeClr val="accent1"/>
              </a:buClr>
              <a:buSzPts val="117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marR="0" lvl="0" indent="0" algn="ctr" defTabSz="914400" rtl="0" eaLnBrk="1" fontAlgn="auto" latinLnBrk="0" hangingPunct="1">
              <a:lnSpc>
                <a:spcPct val="90000"/>
              </a:lnSpc>
              <a:spcBef>
                <a:spcPts val="0"/>
              </a:spcBef>
              <a:spcAft>
                <a:spcPts val="1600"/>
              </a:spcAft>
              <a:buClr>
                <a:srgbClr val="003C71"/>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Georgia"/>
                <a:sym typeface="Georgia"/>
              </a:rPr>
              <a:t>Family Day Homes</a:t>
            </a:r>
          </a:p>
        </p:txBody>
      </p:sp>
      <p:sp>
        <p:nvSpPr>
          <p:cNvPr id="6" name="Google Shape;152;p33">
            <a:extLst>
              <a:ext uri="{FF2B5EF4-FFF2-40B4-BE49-F238E27FC236}">
                <a16:creationId xmlns:a16="http://schemas.microsoft.com/office/drawing/2014/main" id="{354406B2-F4AC-FA15-5B86-08DDBFA6DE71}"/>
              </a:ext>
            </a:extLst>
          </p:cNvPr>
          <p:cNvSpPr txBox="1">
            <a:spLocks/>
          </p:cNvSpPr>
          <p:nvPr/>
        </p:nvSpPr>
        <p:spPr>
          <a:xfrm>
            <a:off x="4471180" y="3147908"/>
            <a:ext cx="1436696" cy="620837"/>
          </a:xfrm>
          <a:prstGeom prst="rect">
            <a:avLst/>
          </a:prstGeom>
          <a:solidFill>
            <a:srgbClr val="1A4480"/>
          </a:solidFill>
          <a:ln w="9525" cap="flat" cmpd="sng">
            <a:solidFill>
              <a:srgbClr val="10182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accent1"/>
              </a:buClr>
              <a:buSzPts val="1800"/>
              <a:buFont typeface="Arial"/>
              <a:buChar char="•"/>
              <a:defRPr sz="28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500"/>
              </a:spcBef>
              <a:spcAft>
                <a:spcPts val="0"/>
              </a:spcAft>
              <a:buClr>
                <a:schemeClr val="accent1"/>
              </a:buClr>
              <a:buSzPts val="1800"/>
              <a:buFont typeface="Calibri"/>
              <a:buChar char="-"/>
              <a:defRPr sz="2400" b="0" i="0" u="none" strike="noStrike" cap="none">
                <a:solidFill>
                  <a:srgbClr val="555555"/>
                </a:solidFill>
                <a:latin typeface="Georgia"/>
                <a:ea typeface="Georgia"/>
                <a:cs typeface="Georgia"/>
                <a:sym typeface="Georgia"/>
              </a:defRPr>
            </a:lvl2pPr>
            <a:lvl3pPr marL="1371600" marR="0" lvl="2" indent="-302894" algn="l" rtl="0">
              <a:lnSpc>
                <a:spcPct val="90000"/>
              </a:lnSpc>
              <a:spcBef>
                <a:spcPts val="500"/>
              </a:spcBef>
              <a:spcAft>
                <a:spcPts val="0"/>
              </a:spcAft>
              <a:buClr>
                <a:schemeClr val="accent1"/>
              </a:buClr>
              <a:buSzPts val="117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marR="0" lvl="0" indent="0" algn="ctr" defTabSz="914400" rtl="0" eaLnBrk="1" fontAlgn="auto" latinLnBrk="0" hangingPunct="1">
              <a:lnSpc>
                <a:spcPct val="90000"/>
              </a:lnSpc>
              <a:spcBef>
                <a:spcPts val="0"/>
              </a:spcBef>
              <a:spcAft>
                <a:spcPts val="1600"/>
              </a:spcAft>
              <a:buClr>
                <a:srgbClr val="003C71"/>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Georgia"/>
                <a:sym typeface="Georgia"/>
              </a:rPr>
              <a:t>Public Schools</a:t>
            </a:r>
          </a:p>
        </p:txBody>
      </p:sp>
      <p:sp>
        <p:nvSpPr>
          <p:cNvPr id="10" name="TextBox 2">
            <a:extLst>
              <a:ext uri="{FF2B5EF4-FFF2-40B4-BE49-F238E27FC236}">
                <a16:creationId xmlns:a16="http://schemas.microsoft.com/office/drawing/2014/main" id="{1ADA4EBB-CA3E-37F7-93AD-EC6E3BB48BEB}"/>
              </a:ext>
            </a:extLst>
          </p:cNvPr>
          <p:cNvSpPr txBox="1"/>
          <p:nvPr/>
        </p:nvSpPr>
        <p:spPr>
          <a:xfrm>
            <a:off x="546741" y="1481984"/>
            <a:ext cx="11597547"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mn-cs"/>
              </a:rPr>
              <a:t>100% of eligible publicly funded sites are now participating in VQB5.  Site types and age-levels of children served are similar to practice year participation trends. </a:t>
            </a:r>
          </a:p>
        </p:txBody>
      </p:sp>
      <p:sp>
        <p:nvSpPr>
          <p:cNvPr id="12" name="Google Shape;152;p33">
            <a:extLst>
              <a:ext uri="{FF2B5EF4-FFF2-40B4-BE49-F238E27FC236}">
                <a16:creationId xmlns:a16="http://schemas.microsoft.com/office/drawing/2014/main" id="{C78E2604-4346-C471-44E8-73ED1B931F0C}"/>
              </a:ext>
            </a:extLst>
          </p:cNvPr>
          <p:cNvSpPr txBox="1">
            <a:spLocks/>
          </p:cNvSpPr>
          <p:nvPr/>
        </p:nvSpPr>
        <p:spPr>
          <a:xfrm>
            <a:off x="10535986" y="2973788"/>
            <a:ext cx="1446794" cy="392503"/>
          </a:xfrm>
          <a:prstGeom prst="rect">
            <a:avLst/>
          </a:prstGeom>
          <a:solidFill>
            <a:srgbClr val="1A4480"/>
          </a:solidFill>
          <a:ln w="9525" cap="flat" cmpd="sng">
            <a:solidFill>
              <a:srgbClr val="10182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accent1"/>
              </a:buClr>
              <a:buSzPts val="1800"/>
              <a:buFont typeface="Arial"/>
              <a:buChar char="•"/>
              <a:defRPr sz="28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500"/>
              </a:spcBef>
              <a:spcAft>
                <a:spcPts val="0"/>
              </a:spcAft>
              <a:buClr>
                <a:schemeClr val="accent1"/>
              </a:buClr>
              <a:buSzPts val="1800"/>
              <a:buFont typeface="Calibri"/>
              <a:buChar char="-"/>
              <a:defRPr sz="2400" b="0" i="0" u="none" strike="noStrike" cap="none">
                <a:solidFill>
                  <a:srgbClr val="555555"/>
                </a:solidFill>
                <a:latin typeface="Georgia"/>
                <a:ea typeface="Georgia"/>
                <a:cs typeface="Georgia"/>
                <a:sym typeface="Georgia"/>
              </a:defRPr>
            </a:lvl2pPr>
            <a:lvl3pPr marL="1371600" marR="0" lvl="2" indent="-302894" algn="l" rtl="0">
              <a:lnSpc>
                <a:spcPct val="90000"/>
              </a:lnSpc>
              <a:spcBef>
                <a:spcPts val="500"/>
              </a:spcBef>
              <a:spcAft>
                <a:spcPts val="0"/>
              </a:spcAft>
              <a:buClr>
                <a:schemeClr val="accent1"/>
              </a:buClr>
              <a:buSzPts val="117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marR="0" lvl="0" indent="0" algn="ctr" defTabSz="914400" rtl="0" eaLnBrk="1" fontAlgn="auto" latinLnBrk="0" hangingPunct="1">
              <a:lnSpc>
                <a:spcPct val="90000"/>
              </a:lnSpc>
              <a:spcBef>
                <a:spcPts val="0"/>
              </a:spcBef>
              <a:spcAft>
                <a:spcPts val="1600"/>
              </a:spcAft>
              <a:buClr>
                <a:srgbClr val="003C71"/>
              </a:buClr>
              <a:buSzPts val="1800"/>
              <a:buFont typeface="Arial"/>
              <a:buNone/>
              <a:tabLst/>
              <a:defRPr/>
            </a:pPr>
            <a:r>
              <a:rPr kumimoji="0" lang="en" sz="1800" b="0" i="0" u="none" strike="noStrike" kern="0" cap="none" spc="0" normalizeH="0" baseline="0" noProof="0">
                <a:ln>
                  <a:noFill/>
                </a:ln>
                <a:solidFill>
                  <a:srgbClr val="FFFFFF"/>
                </a:solidFill>
                <a:effectLst/>
                <a:uLnTx/>
                <a:uFillTx/>
                <a:latin typeface="Georgia"/>
                <a:sym typeface="Georgia"/>
              </a:rPr>
              <a:t>Infant</a:t>
            </a:r>
            <a:endParaRPr kumimoji="0" lang="en-US" sz="1800" b="0" i="0" u="none" strike="noStrike" kern="0" cap="none" spc="0" normalizeH="0" baseline="0" noProof="0">
              <a:ln>
                <a:noFill/>
              </a:ln>
              <a:solidFill>
                <a:srgbClr val="FFFFFF"/>
              </a:solidFill>
              <a:effectLst/>
              <a:uLnTx/>
              <a:uFillTx/>
              <a:latin typeface="Georgia"/>
              <a:sym typeface="Georgia"/>
            </a:endParaRPr>
          </a:p>
        </p:txBody>
      </p:sp>
      <p:sp>
        <p:nvSpPr>
          <p:cNvPr id="14" name="Google Shape;152;p33">
            <a:extLst>
              <a:ext uri="{FF2B5EF4-FFF2-40B4-BE49-F238E27FC236}">
                <a16:creationId xmlns:a16="http://schemas.microsoft.com/office/drawing/2014/main" id="{7E890603-29EC-E30A-010C-81A337CAFD06}"/>
              </a:ext>
            </a:extLst>
          </p:cNvPr>
          <p:cNvSpPr txBox="1">
            <a:spLocks/>
          </p:cNvSpPr>
          <p:nvPr/>
        </p:nvSpPr>
        <p:spPr>
          <a:xfrm>
            <a:off x="10535986" y="5497430"/>
            <a:ext cx="1518288" cy="392502"/>
          </a:xfrm>
          <a:prstGeom prst="rect">
            <a:avLst/>
          </a:prstGeom>
          <a:solidFill>
            <a:srgbClr val="555555"/>
          </a:solidFill>
          <a:ln w="9525" cap="flat" cmpd="sng">
            <a:solidFill>
              <a:srgbClr val="10182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accent1"/>
              </a:buClr>
              <a:buSzPts val="1800"/>
              <a:buFont typeface="Arial"/>
              <a:buChar char="•"/>
              <a:defRPr sz="28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500"/>
              </a:spcBef>
              <a:spcAft>
                <a:spcPts val="0"/>
              </a:spcAft>
              <a:buClr>
                <a:schemeClr val="accent1"/>
              </a:buClr>
              <a:buSzPts val="1800"/>
              <a:buFont typeface="Calibri"/>
              <a:buChar char="-"/>
              <a:defRPr sz="2400" b="0" i="0" u="none" strike="noStrike" cap="none">
                <a:solidFill>
                  <a:srgbClr val="555555"/>
                </a:solidFill>
                <a:latin typeface="Georgia"/>
                <a:ea typeface="Georgia"/>
                <a:cs typeface="Georgia"/>
                <a:sym typeface="Georgia"/>
              </a:defRPr>
            </a:lvl2pPr>
            <a:lvl3pPr marL="1371600" marR="0" lvl="2" indent="-302894" algn="l" rtl="0">
              <a:lnSpc>
                <a:spcPct val="90000"/>
              </a:lnSpc>
              <a:spcBef>
                <a:spcPts val="500"/>
              </a:spcBef>
              <a:spcAft>
                <a:spcPts val="0"/>
              </a:spcAft>
              <a:buClr>
                <a:schemeClr val="accent1"/>
              </a:buClr>
              <a:buSzPts val="117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marR="0" lvl="0" indent="0" algn="ctr" defTabSz="914400" rtl="0" eaLnBrk="1" fontAlgn="auto" latinLnBrk="0" hangingPunct="1">
              <a:lnSpc>
                <a:spcPct val="90000"/>
              </a:lnSpc>
              <a:spcBef>
                <a:spcPts val="0"/>
              </a:spcBef>
              <a:spcAft>
                <a:spcPts val="1600"/>
              </a:spcAft>
              <a:buClr>
                <a:srgbClr val="003C71"/>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Georgia"/>
                <a:sym typeface="Georgia"/>
              </a:rPr>
              <a:t>Toddler</a:t>
            </a:r>
          </a:p>
        </p:txBody>
      </p:sp>
      <p:sp>
        <p:nvSpPr>
          <p:cNvPr id="16" name="Google Shape;152;p33">
            <a:extLst>
              <a:ext uri="{FF2B5EF4-FFF2-40B4-BE49-F238E27FC236}">
                <a16:creationId xmlns:a16="http://schemas.microsoft.com/office/drawing/2014/main" id="{C660199B-6E27-CA52-906F-BF37B90D84A9}"/>
              </a:ext>
            </a:extLst>
          </p:cNvPr>
          <p:cNvSpPr txBox="1">
            <a:spLocks/>
          </p:cNvSpPr>
          <p:nvPr/>
        </p:nvSpPr>
        <p:spPr>
          <a:xfrm>
            <a:off x="7560582" y="6198828"/>
            <a:ext cx="1351186" cy="365126"/>
          </a:xfrm>
          <a:prstGeom prst="rect">
            <a:avLst/>
          </a:prstGeom>
          <a:solidFill>
            <a:schemeClr val="accent2"/>
          </a:solidFill>
          <a:ln w="9525" cap="flat" cmpd="sng">
            <a:solidFill>
              <a:srgbClr val="10182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accent1"/>
              </a:buClr>
              <a:buSzPts val="1800"/>
              <a:buFont typeface="Arial"/>
              <a:buChar char="•"/>
              <a:defRPr sz="28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500"/>
              </a:spcBef>
              <a:spcAft>
                <a:spcPts val="0"/>
              </a:spcAft>
              <a:buClr>
                <a:schemeClr val="accent1"/>
              </a:buClr>
              <a:buSzPts val="1800"/>
              <a:buFont typeface="Calibri"/>
              <a:buChar char="-"/>
              <a:defRPr sz="2400" b="0" i="0" u="none" strike="noStrike" cap="none">
                <a:solidFill>
                  <a:srgbClr val="555555"/>
                </a:solidFill>
                <a:latin typeface="Georgia"/>
                <a:ea typeface="Georgia"/>
                <a:cs typeface="Georgia"/>
                <a:sym typeface="Georgia"/>
              </a:defRPr>
            </a:lvl2pPr>
            <a:lvl3pPr marL="1371600" marR="0" lvl="2" indent="-302894" algn="l" rtl="0">
              <a:lnSpc>
                <a:spcPct val="90000"/>
              </a:lnSpc>
              <a:spcBef>
                <a:spcPts val="500"/>
              </a:spcBef>
              <a:spcAft>
                <a:spcPts val="0"/>
              </a:spcAft>
              <a:buClr>
                <a:schemeClr val="accent1"/>
              </a:buClr>
              <a:buSzPts val="117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marR="0" lvl="0" indent="0" algn="ctr" defTabSz="914400" rtl="0" eaLnBrk="1" fontAlgn="auto" latinLnBrk="0" hangingPunct="1">
              <a:lnSpc>
                <a:spcPct val="90000"/>
              </a:lnSpc>
              <a:spcBef>
                <a:spcPts val="0"/>
              </a:spcBef>
              <a:spcAft>
                <a:spcPts val="1600"/>
              </a:spcAft>
              <a:buClr>
                <a:srgbClr val="003C71"/>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Georgia"/>
                <a:sym typeface="Georgia"/>
              </a:rPr>
              <a:t>Pre-K</a:t>
            </a:r>
          </a:p>
        </p:txBody>
      </p:sp>
      <p:sp>
        <p:nvSpPr>
          <p:cNvPr id="19" name="Rectangle 18">
            <a:extLst>
              <a:ext uri="{FF2B5EF4-FFF2-40B4-BE49-F238E27FC236}">
                <a16:creationId xmlns:a16="http://schemas.microsoft.com/office/drawing/2014/main" id="{BB170ADF-9BB3-8573-839F-5545DAD7D07C}"/>
              </a:ext>
            </a:extLst>
          </p:cNvPr>
          <p:cNvSpPr/>
          <p:nvPr/>
        </p:nvSpPr>
        <p:spPr>
          <a:xfrm>
            <a:off x="1091093" y="2375639"/>
            <a:ext cx="3058885" cy="4898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Georgia"/>
                <a:ea typeface="+mn-ea"/>
                <a:cs typeface="Arial"/>
              </a:rPr>
              <a:t>% Breakdown by Setting</a:t>
            </a:r>
          </a:p>
        </p:txBody>
      </p:sp>
      <p:sp>
        <p:nvSpPr>
          <p:cNvPr id="20" name="Rectangle 19">
            <a:extLst>
              <a:ext uri="{FF2B5EF4-FFF2-40B4-BE49-F238E27FC236}">
                <a16:creationId xmlns:a16="http://schemas.microsoft.com/office/drawing/2014/main" id="{C6CF37D4-AAF8-0086-4CB0-8F404D7BDDBB}"/>
              </a:ext>
            </a:extLst>
          </p:cNvPr>
          <p:cNvSpPr/>
          <p:nvPr/>
        </p:nvSpPr>
        <p:spPr>
          <a:xfrm>
            <a:off x="7498405" y="2338494"/>
            <a:ext cx="3058885" cy="4898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Georgia"/>
                <a:ea typeface="+mn-ea"/>
                <a:cs typeface="Arial"/>
              </a:rPr>
              <a:t>% Breakdown by Age</a:t>
            </a:r>
          </a:p>
        </p:txBody>
      </p:sp>
      <p:sp>
        <p:nvSpPr>
          <p:cNvPr id="11" name="TextBox 10">
            <a:extLst>
              <a:ext uri="{FF2B5EF4-FFF2-40B4-BE49-F238E27FC236}">
                <a16:creationId xmlns:a16="http://schemas.microsoft.com/office/drawing/2014/main" id="{333C8052-3012-971F-D11D-6091F7C514CC}"/>
              </a:ext>
            </a:extLst>
          </p:cNvPr>
          <p:cNvSpPr txBox="1"/>
          <p:nvPr/>
        </p:nvSpPr>
        <p:spPr>
          <a:xfrm>
            <a:off x="79781" y="6538912"/>
            <a:ext cx="23696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3C71"/>
                </a:solidFill>
                <a:effectLst/>
                <a:uLnTx/>
                <a:uFillTx/>
                <a:latin typeface="Georgia"/>
                <a:ea typeface="+mn-ea"/>
                <a:cs typeface="Arial"/>
              </a:rPr>
              <a:t>As of January 2024</a:t>
            </a:r>
            <a:endParaRPr kumimoji="0" lang="en-US" sz="1200" b="0" i="1" u="none" strike="noStrike" kern="1200" cap="none" spc="0" normalizeH="0" baseline="0" noProof="0">
              <a:ln>
                <a:noFill/>
              </a:ln>
              <a:solidFill>
                <a:srgbClr val="003C71"/>
              </a:solidFill>
              <a:effectLst/>
              <a:uLnTx/>
              <a:uFillTx/>
              <a:latin typeface="Georgia"/>
              <a:ea typeface="+mn-ea"/>
              <a:cs typeface="+mn-cs"/>
            </a:endParaRPr>
          </a:p>
        </p:txBody>
      </p:sp>
      <p:graphicFrame>
        <p:nvGraphicFramePr>
          <p:cNvPr id="13" name="Chart 12">
            <a:extLst>
              <a:ext uri="{FF2B5EF4-FFF2-40B4-BE49-F238E27FC236}">
                <a16:creationId xmlns:a16="http://schemas.microsoft.com/office/drawing/2014/main" id="{57CA4D30-5A15-621E-AB69-2C7FA2E5CE5C}"/>
              </a:ext>
            </a:extLst>
          </p:cNvPr>
          <p:cNvGraphicFramePr>
            <a:graphicFrameLocks/>
          </p:cNvGraphicFramePr>
          <p:nvPr/>
        </p:nvGraphicFramePr>
        <p:xfrm>
          <a:off x="6604847" y="2433807"/>
          <a:ext cx="4978350" cy="4112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2650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A2BE94B-13CC-4038-1665-C28960A19429}"/>
              </a:ext>
            </a:extLst>
          </p:cNvPr>
          <p:cNvGrpSpPr/>
          <p:nvPr/>
        </p:nvGrpSpPr>
        <p:grpSpPr>
          <a:xfrm>
            <a:off x="614421" y="1885740"/>
            <a:ext cx="11339362" cy="4686975"/>
            <a:chOff x="351418" y="1372906"/>
            <a:chExt cx="12100695" cy="5184816"/>
          </a:xfrm>
        </p:grpSpPr>
        <p:pic>
          <p:nvPicPr>
            <p:cNvPr id="4" name="Picture 3" descr="Map&#10;&#10;Description automatically generated with medium confidence">
              <a:extLst>
                <a:ext uri="{FF2B5EF4-FFF2-40B4-BE49-F238E27FC236}">
                  <a16:creationId xmlns:a16="http://schemas.microsoft.com/office/drawing/2014/main" id="{0022F63D-2F25-191A-AC4F-B7A8280ED69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63" t="1576" r="4575" b="14763"/>
            <a:stretch/>
          </p:blipFill>
          <p:spPr>
            <a:xfrm>
              <a:off x="351418" y="1372906"/>
              <a:ext cx="12100695" cy="5184816"/>
            </a:xfrm>
            <a:prstGeom prst="rect">
              <a:avLst/>
            </a:prstGeom>
            <a:ln>
              <a:noFill/>
            </a:ln>
          </p:spPr>
        </p:pic>
        <p:sp>
          <p:nvSpPr>
            <p:cNvPr id="6" name="Google Shape;136;p16">
              <a:extLst>
                <a:ext uri="{FF2B5EF4-FFF2-40B4-BE49-F238E27FC236}">
                  <a16:creationId xmlns:a16="http://schemas.microsoft.com/office/drawing/2014/main" id="{16854F30-FE64-D55D-D4B3-88F58DAB2A4F}"/>
                </a:ext>
              </a:extLst>
            </p:cNvPr>
            <p:cNvSpPr txBox="1"/>
            <p:nvPr/>
          </p:nvSpPr>
          <p:spPr>
            <a:xfrm>
              <a:off x="2823543" y="5425507"/>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819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8" name="Google Shape;136;p16">
              <a:extLst>
                <a:ext uri="{FF2B5EF4-FFF2-40B4-BE49-F238E27FC236}">
                  <a16:creationId xmlns:a16="http://schemas.microsoft.com/office/drawing/2014/main" id="{0BD58B7E-3C29-A361-3101-006353F9DD33}"/>
                </a:ext>
              </a:extLst>
            </p:cNvPr>
            <p:cNvSpPr txBox="1"/>
            <p:nvPr/>
          </p:nvSpPr>
          <p:spPr>
            <a:xfrm>
              <a:off x="4891671" y="4354286"/>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801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9" name="Google Shape;136;p16">
              <a:extLst>
                <a:ext uri="{FF2B5EF4-FFF2-40B4-BE49-F238E27FC236}">
                  <a16:creationId xmlns:a16="http://schemas.microsoft.com/office/drawing/2014/main" id="{9EC16131-2391-9541-DC56-42ABE60C123C}"/>
                </a:ext>
              </a:extLst>
            </p:cNvPr>
            <p:cNvSpPr txBox="1"/>
            <p:nvPr/>
          </p:nvSpPr>
          <p:spPr>
            <a:xfrm>
              <a:off x="6401766" y="5488659"/>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817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10" name="Google Shape;136;p16">
              <a:extLst>
                <a:ext uri="{FF2B5EF4-FFF2-40B4-BE49-F238E27FC236}">
                  <a16:creationId xmlns:a16="http://schemas.microsoft.com/office/drawing/2014/main" id="{A2955687-4149-9FCB-684F-7DF320EA0356}"/>
                </a:ext>
              </a:extLst>
            </p:cNvPr>
            <p:cNvSpPr txBox="1"/>
            <p:nvPr/>
          </p:nvSpPr>
          <p:spPr>
            <a:xfrm>
              <a:off x="9364248" y="5702540"/>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2,505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11" name="Google Shape;136;p16">
              <a:extLst>
                <a:ext uri="{FF2B5EF4-FFF2-40B4-BE49-F238E27FC236}">
                  <a16:creationId xmlns:a16="http://schemas.microsoft.com/office/drawing/2014/main" id="{EFD5CDDC-3853-04E0-3B3D-FC851A9A6C8E}"/>
                </a:ext>
              </a:extLst>
            </p:cNvPr>
            <p:cNvSpPr txBox="1"/>
            <p:nvPr/>
          </p:nvSpPr>
          <p:spPr>
            <a:xfrm>
              <a:off x="8458848" y="4874642"/>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2,655 </a:t>
              </a:r>
              <a:endParaRPr kumimoji="0" lang="en"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12" name="Google Shape;136;p16">
              <a:extLst>
                <a:ext uri="{FF2B5EF4-FFF2-40B4-BE49-F238E27FC236}">
                  <a16:creationId xmlns:a16="http://schemas.microsoft.com/office/drawing/2014/main" id="{C6ED7C91-54B7-BC0F-93C9-75E4C3757D52}"/>
                </a:ext>
              </a:extLst>
            </p:cNvPr>
            <p:cNvSpPr txBox="1"/>
            <p:nvPr/>
          </p:nvSpPr>
          <p:spPr>
            <a:xfrm>
              <a:off x="9265046" y="3896592"/>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1,289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13" name="Google Shape;136;p16">
              <a:extLst>
                <a:ext uri="{FF2B5EF4-FFF2-40B4-BE49-F238E27FC236}">
                  <a16:creationId xmlns:a16="http://schemas.microsoft.com/office/drawing/2014/main" id="{63BC38F0-02C7-FD4C-A54C-5A8ACBCADE1B}"/>
                </a:ext>
              </a:extLst>
            </p:cNvPr>
            <p:cNvSpPr txBox="1"/>
            <p:nvPr/>
          </p:nvSpPr>
          <p:spPr>
            <a:xfrm>
              <a:off x="6741771" y="3571083"/>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1,272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14" name="Google Shape;136;p16">
              <a:extLst>
                <a:ext uri="{FF2B5EF4-FFF2-40B4-BE49-F238E27FC236}">
                  <a16:creationId xmlns:a16="http://schemas.microsoft.com/office/drawing/2014/main" id="{1C48CFFE-F095-7D80-B824-8CB90041AF2A}"/>
                </a:ext>
              </a:extLst>
            </p:cNvPr>
            <p:cNvSpPr txBox="1"/>
            <p:nvPr/>
          </p:nvSpPr>
          <p:spPr>
            <a:xfrm>
              <a:off x="8143212" y="2834085"/>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3,056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sp>
          <p:nvSpPr>
            <p:cNvPr id="15" name="Google Shape;136;p16">
              <a:extLst>
                <a:ext uri="{FF2B5EF4-FFF2-40B4-BE49-F238E27FC236}">
                  <a16:creationId xmlns:a16="http://schemas.microsoft.com/office/drawing/2014/main" id="{74D5117D-0C7D-C483-994F-127831D59A5E}"/>
                </a:ext>
              </a:extLst>
            </p:cNvPr>
            <p:cNvSpPr txBox="1"/>
            <p:nvPr/>
          </p:nvSpPr>
          <p:spPr>
            <a:xfrm>
              <a:off x="8810613" y="1976458"/>
              <a:ext cx="18108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3,725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C71"/>
                  </a:solidFill>
                  <a:effectLst/>
                  <a:uLnTx/>
                  <a:uFillTx/>
                  <a:latin typeface="Georgia" panose="02040502050405020303" pitchFamily="18" charset="0"/>
                  <a:ea typeface="Josefin Sans"/>
                  <a:cs typeface="Josefin Sans"/>
                  <a:sym typeface="Josefin Sans"/>
                </a:rPr>
                <a:t>EDUCATORS AWARDED</a:t>
              </a:r>
            </a:p>
          </p:txBody>
        </p:sp>
      </p:grpSp>
      <p:sp>
        <p:nvSpPr>
          <p:cNvPr id="2" name="Title 1">
            <a:extLst>
              <a:ext uri="{FF2B5EF4-FFF2-40B4-BE49-F238E27FC236}">
                <a16:creationId xmlns:a16="http://schemas.microsoft.com/office/drawing/2014/main" id="{12050A71-B6DE-61C0-CF31-D1C119A4E21D}"/>
              </a:ext>
            </a:extLst>
          </p:cNvPr>
          <p:cNvSpPr>
            <a:spLocks noGrp="1"/>
          </p:cNvSpPr>
          <p:nvPr>
            <p:ph type="title"/>
          </p:nvPr>
        </p:nvSpPr>
        <p:spPr/>
        <p:txBody>
          <a:bodyPr>
            <a:normAutofit/>
          </a:bodyPr>
          <a:lstStyle/>
          <a:p>
            <a:r>
              <a:rPr lang="en-US" sz="4000" dirty="0"/>
              <a:t>Supporting Educators via RecognizeB5</a:t>
            </a:r>
          </a:p>
        </p:txBody>
      </p:sp>
      <p:sp>
        <p:nvSpPr>
          <p:cNvPr id="5" name="TextBox 4">
            <a:extLst>
              <a:ext uri="{FF2B5EF4-FFF2-40B4-BE49-F238E27FC236}">
                <a16:creationId xmlns:a16="http://schemas.microsoft.com/office/drawing/2014/main" id="{D40B6D69-7B6F-0D94-0A47-08CD1493C2C1}"/>
              </a:ext>
            </a:extLst>
          </p:cNvPr>
          <p:cNvSpPr txBox="1"/>
          <p:nvPr/>
        </p:nvSpPr>
        <p:spPr>
          <a:xfrm>
            <a:off x="503573" y="1395776"/>
            <a:ext cx="11184854" cy="738664"/>
          </a:xfrm>
          <a:prstGeom prst="rect">
            <a:avLst/>
          </a:prstGeom>
          <a:noFill/>
        </p:spPr>
        <p:txBody>
          <a:bodyPr wrap="squar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Georgia"/>
                <a:ea typeface="+mn-ea"/>
                <a:cs typeface="+mn-cs"/>
              </a:rPr>
              <a:t>RecognizeB5 will distribute approximately $41M to more than 16,939 early childhood educators in 2023-2024. In 2022-2023, 9,558 teachers received $22M. </a:t>
            </a:r>
          </a:p>
        </p:txBody>
      </p:sp>
      <p:sp>
        <p:nvSpPr>
          <p:cNvPr id="3" name="TextBox 2">
            <a:extLst>
              <a:ext uri="{FF2B5EF4-FFF2-40B4-BE49-F238E27FC236}">
                <a16:creationId xmlns:a16="http://schemas.microsoft.com/office/drawing/2014/main" id="{CFBF0185-A1F5-EA1D-DBAB-0276AC4F4D35}"/>
              </a:ext>
            </a:extLst>
          </p:cNvPr>
          <p:cNvSpPr txBox="1"/>
          <p:nvPr/>
        </p:nvSpPr>
        <p:spPr>
          <a:xfrm>
            <a:off x="55756" y="6503791"/>
            <a:ext cx="27728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555555"/>
                </a:solidFill>
                <a:effectLst/>
                <a:uLnTx/>
                <a:uFillTx/>
                <a:latin typeface="Georgia" panose="02040502050405020303" pitchFamily="18" charset="0"/>
                <a:ea typeface="+mn-ea"/>
                <a:cs typeface="+mn-cs"/>
              </a:rPr>
              <a:t>Source: </a:t>
            </a:r>
            <a:r>
              <a:rPr kumimoji="0" lang="en-US" sz="800" b="0" i="1" u="none" strike="noStrike" kern="1200" cap="none" spc="0" normalizeH="0" baseline="0" noProof="0">
                <a:ln>
                  <a:noFill/>
                </a:ln>
                <a:solidFill>
                  <a:srgbClr val="555555"/>
                </a:solidFill>
                <a:effectLst/>
                <a:uLnTx/>
                <a:uFillTx/>
                <a:latin typeface="Georgia" panose="02040502050405020303" pitchFamily="18" charset="0"/>
                <a:ea typeface="+mn-ea"/>
                <a:cs typeface="+mn-cs"/>
              </a:rPr>
              <a:t>LinkB5 and ReocgnizeB5, Fall 2023</a:t>
            </a:r>
          </a:p>
        </p:txBody>
      </p:sp>
      <p:sp>
        <p:nvSpPr>
          <p:cNvPr id="7" name="Slide Number Placeholder 2">
            <a:extLst>
              <a:ext uri="{FF2B5EF4-FFF2-40B4-BE49-F238E27FC236}">
                <a16:creationId xmlns:a16="http://schemas.microsoft.com/office/drawing/2014/main" id="{CBF73034-1D4F-045F-76A6-DD86485F8436}"/>
              </a:ext>
            </a:extLst>
          </p:cNvPr>
          <p:cNvSpPr>
            <a:spLocks noGrp="1"/>
          </p:cNvSpPr>
          <p:nvPr>
            <p:ph type="sldNum" idx="12"/>
          </p:nvPr>
        </p:nvSpPr>
        <p:spPr>
          <a:xfrm>
            <a:off x="8610600" y="6356351"/>
            <a:ext cx="2743200" cy="3652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1864261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393C-0D6E-DAD8-01FF-EF3108CCD823}"/>
              </a:ext>
            </a:extLst>
          </p:cNvPr>
          <p:cNvSpPr>
            <a:spLocks noGrp="1"/>
          </p:cNvSpPr>
          <p:nvPr>
            <p:ph type="title"/>
          </p:nvPr>
        </p:nvSpPr>
        <p:spPr>
          <a:xfrm>
            <a:off x="831850" y="827227"/>
            <a:ext cx="10515600" cy="3287573"/>
          </a:xfrm>
        </p:spPr>
        <p:txBody>
          <a:bodyPr>
            <a:normAutofit/>
          </a:bodyPr>
          <a:lstStyle/>
          <a:p>
            <a:r>
              <a:rPr lang="en-US" sz="3600" i="1" dirty="0"/>
              <a:t>VQB5: CLASS and Curriculum Data from Fall 2023</a:t>
            </a:r>
          </a:p>
        </p:txBody>
      </p:sp>
      <p:sp>
        <p:nvSpPr>
          <p:cNvPr id="3" name="Slide Number Placeholder 2">
            <a:extLst>
              <a:ext uri="{FF2B5EF4-FFF2-40B4-BE49-F238E27FC236}">
                <a16:creationId xmlns:a16="http://schemas.microsoft.com/office/drawing/2014/main" id="{1F8DF75B-4724-B5FB-0FBA-602845B789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39</a:t>
            </a:fld>
            <a:endParaRPr lang="en-US"/>
          </a:p>
        </p:txBody>
      </p:sp>
    </p:spTree>
    <p:extLst>
      <p:ext uri="{BB962C8B-B14F-4D97-AF65-F5344CB8AC3E}">
        <p14:creationId xmlns:p14="http://schemas.microsoft.com/office/powerpoint/2010/main" val="217011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422B-D49E-B0B6-9FEC-02F1A435B036}"/>
              </a:ext>
            </a:extLst>
          </p:cNvPr>
          <p:cNvSpPr>
            <a:spLocks noGrp="1"/>
          </p:cNvSpPr>
          <p:nvPr>
            <p:ph type="title"/>
          </p:nvPr>
        </p:nvSpPr>
        <p:spPr/>
        <p:txBody>
          <a:bodyPr>
            <a:normAutofit/>
          </a:bodyPr>
          <a:lstStyle/>
          <a:p>
            <a:r>
              <a:rPr lang="en-US" sz="4000" dirty="0"/>
              <a:t>ECAC Term Limits</a:t>
            </a:r>
          </a:p>
        </p:txBody>
      </p:sp>
      <p:sp>
        <p:nvSpPr>
          <p:cNvPr id="3" name="Content Placeholder 2">
            <a:extLst>
              <a:ext uri="{FF2B5EF4-FFF2-40B4-BE49-F238E27FC236}">
                <a16:creationId xmlns:a16="http://schemas.microsoft.com/office/drawing/2014/main" id="{B6B78398-E339-6FA1-F094-DD185A5213B8}"/>
              </a:ext>
            </a:extLst>
          </p:cNvPr>
          <p:cNvSpPr>
            <a:spLocks noGrp="1"/>
          </p:cNvSpPr>
          <p:nvPr>
            <p:ph type="body" idx="1"/>
          </p:nvPr>
        </p:nvSpPr>
        <p:spPr>
          <a:xfrm>
            <a:off x="681318" y="1591082"/>
            <a:ext cx="10515600" cy="4838032"/>
          </a:xfrm>
        </p:spPr>
        <p:txBody>
          <a:bodyPr vert="horz" lIns="91440" tIns="45720" rIns="91440" bIns="45720" rtlCol="0" anchor="t">
            <a:normAutofit/>
          </a:bodyPr>
          <a:lstStyle/>
          <a:p>
            <a:pPr marL="114300" indent="0" fontAlgn="base">
              <a:lnSpc>
                <a:spcPct val="100000"/>
              </a:lnSpc>
              <a:spcBef>
                <a:spcPts val="0"/>
              </a:spcBef>
              <a:spcAft>
                <a:spcPts val="1200"/>
              </a:spcAft>
              <a:buNone/>
            </a:pPr>
            <a:r>
              <a:rPr lang="en-US" sz="2200" b="1" i="0" u="none" strike="noStrike" dirty="0">
                <a:solidFill>
                  <a:srgbClr val="555555"/>
                </a:solidFill>
                <a:effectLst/>
              </a:rPr>
              <a:t>Here are the rules and requirements related to </a:t>
            </a:r>
            <a:r>
              <a:rPr lang="en-US" sz="2200" b="1" dirty="0"/>
              <a:t>Committee membership</a:t>
            </a:r>
            <a:r>
              <a:rPr lang="en-US" sz="2200" b="1" i="0" u="none" strike="noStrike" dirty="0">
                <a:solidFill>
                  <a:srgbClr val="555555"/>
                </a:solidFill>
                <a:effectLst/>
              </a:rPr>
              <a:t>, per the Board of Education bylaws and the </a:t>
            </a:r>
            <a:r>
              <a:rPr lang="en-US" sz="2200" b="1" i="1" u="none" strike="noStrike" dirty="0">
                <a:solidFill>
                  <a:srgbClr val="555555"/>
                </a:solidFill>
                <a:effectLst/>
              </a:rPr>
              <a:t>Code of Virginia</a:t>
            </a:r>
            <a:r>
              <a:rPr lang="en-US" sz="2200" b="1" i="0" u="none" strike="noStrike" dirty="0">
                <a:solidFill>
                  <a:srgbClr val="555555"/>
                </a:solidFill>
                <a:effectLst/>
              </a:rPr>
              <a:t>:</a:t>
            </a:r>
            <a:r>
              <a:rPr lang="en-US" sz="2200" b="0" i="0" dirty="0">
                <a:solidFill>
                  <a:srgbClr val="555555"/>
                </a:solidFill>
                <a:effectLst/>
              </a:rPr>
              <a:t>​</a:t>
            </a:r>
            <a:endParaRPr lang="en-US" sz="2200" b="0" i="0" dirty="0">
              <a:solidFill>
                <a:srgbClr val="003C71"/>
              </a:solidFill>
              <a:effectLst/>
            </a:endParaRPr>
          </a:p>
          <a:p>
            <a:pPr algn="l" rtl="0" fontAlgn="base">
              <a:lnSpc>
                <a:spcPct val="100000"/>
              </a:lnSpc>
              <a:spcBef>
                <a:spcPts val="0"/>
              </a:spcBef>
              <a:spcAft>
                <a:spcPts val="1200"/>
              </a:spcAft>
              <a:buClr>
                <a:schemeClr val="tx1"/>
              </a:buClr>
              <a:buSzPct val="90000"/>
              <a:buFont typeface="Arial" panose="020B0604020202020204" pitchFamily="34" charset="0"/>
              <a:buChar char="•"/>
            </a:pPr>
            <a:r>
              <a:rPr lang="en-US" sz="2200" b="0" u="none" strike="noStrike" dirty="0">
                <a:solidFill>
                  <a:srgbClr val="555555"/>
                </a:solidFill>
                <a:effectLst/>
              </a:rPr>
              <a:t>Committee terms are set for 3 years.</a:t>
            </a:r>
            <a:r>
              <a:rPr lang="en-US" sz="2200" b="0" dirty="0">
                <a:solidFill>
                  <a:srgbClr val="555555"/>
                </a:solidFill>
                <a:effectLst/>
              </a:rPr>
              <a:t>​</a:t>
            </a:r>
            <a:endParaRPr lang="en-US" sz="2200" b="0" dirty="0">
              <a:solidFill>
                <a:srgbClr val="003C71"/>
              </a:solidFill>
              <a:effectLst/>
            </a:endParaRPr>
          </a:p>
          <a:p>
            <a:pPr algn="l" rtl="0" fontAlgn="base">
              <a:lnSpc>
                <a:spcPct val="100000"/>
              </a:lnSpc>
              <a:spcBef>
                <a:spcPts val="0"/>
              </a:spcBef>
              <a:spcAft>
                <a:spcPts val="1200"/>
              </a:spcAft>
              <a:buClr>
                <a:schemeClr val="tx1"/>
              </a:buClr>
              <a:buSzPct val="90000"/>
              <a:buFont typeface="Arial" panose="020B0604020202020204" pitchFamily="34" charset="0"/>
              <a:buChar char="•"/>
            </a:pPr>
            <a:r>
              <a:rPr lang="en-US" sz="2200" b="0" u="none" strike="noStrike" dirty="0">
                <a:solidFill>
                  <a:srgbClr val="555555"/>
                </a:solidFill>
                <a:effectLst/>
              </a:rPr>
              <a:t>ECAC terms currently run from February 2021-June 2024 to coincide</a:t>
            </a:r>
            <a:r>
              <a:rPr lang="en-US" sz="2200" dirty="0"/>
              <a:t> with other</a:t>
            </a:r>
            <a:r>
              <a:rPr lang="en-US" sz="2200" b="0" u="none" strike="noStrike" dirty="0">
                <a:solidFill>
                  <a:srgbClr val="555555"/>
                </a:solidFill>
                <a:effectLst/>
              </a:rPr>
              <a:t> committee terms.</a:t>
            </a:r>
            <a:r>
              <a:rPr lang="en-US" sz="2200" b="0" dirty="0">
                <a:solidFill>
                  <a:srgbClr val="555555"/>
                </a:solidFill>
                <a:effectLst/>
              </a:rPr>
              <a:t>​</a:t>
            </a:r>
            <a:endParaRPr lang="en-US" sz="2200" b="0" dirty="0">
              <a:solidFill>
                <a:srgbClr val="003C71"/>
              </a:solidFill>
              <a:effectLst/>
            </a:endParaRPr>
          </a:p>
          <a:p>
            <a:pPr algn="l" rtl="0" fontAlgn="base">
              <a:lnSpc>
                <a:spcPct val="100000"/>
              </a:lnSpc>
              <a:spcBef>
                <a:spcPts val="0"/>
              </a:spcBef>
              <a:spcAft>
                <a:spcPts val="1200"/>
              </a:spcAft>
              <a:buClr>
                <a:schemeClr val="tx1"/>
              </a:buClr>
              <a:buSzPct val="90000"/>
              <a:buFont typeface="Arial" panose="020B0604020202020204" pitchFamily="34" charset="0"/>
              <a:buChar char="•"/>
            </a:pPr>
            <a:r>
              <a:rPr lang="en-US" sz="2200" b="0" u="none" strike="noStrike" dirty="0">
                <a:solidFill>
                  <a:srgbClr val="555555"/>
                </a:solidFill>
                <a:effectLst/>
              </a:rPr>
              <a:t>Members can be re-appointed but cannot serve more than two consecutive terms.</a:t>
            </a:r>
            <a:r>
              <a:rPr lang="en-US" sz="2200" b="0" dirty="0">
                <a:solidFill>
                  <a:srgbClr val="555555"/>
                </a:solidFill>
                <a:effectLst/>
              </a:rPr>
              <a:t>​</a:t>
            </a:r>
            <a:endParaRPr lang="en-US" sz="2200" b="0" dirty="0">
              <a:solidFill>
                <a:srgbClr val="003C71"/>
              </a:solidFill>
              <a:effectLst/>
              <a:latin typeface="Arial" panose="020B0604020202020204" pitchFamily="34" charset="0"/>
            </a:endParaRPr>
          </a:p>
        </p:txBody>
      </p:sp>
    </p:spTree>
    <p:extLst>
      <p:ext uri="{BB962C8B-B14F-4D97-AF65-F5344CB8AC3E}">
        <p14:creationId xmlns:p14="http://schemas.microsoft.com/office/powerpoint/2010/main" val="971420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0A71-B6DE-61C0-CF31-D1C119A4E21D}"/>
              </a:ext>
            </a:extLst>
          </p:cNvPr>
          <p:cNvSpPr>
            <a:spLocks noGrp="1"/>
          </p:cNvSpPr>
          <p:nvPr>
            <p:ph type="title"/>
          </p:nvPr>
        </p:nvSpPr>
        <p:spPr/>
        <p:txBody>
          <a:bodyPr>
            <a:normAutofit/>
          </a:bodyPr>
          <a:lstStyle/>
          <a:p>
            <a:r>
              <a:rPr lang="en-US" sz="4000" dirty="0"/>
              <a:t>Local CLASS Observation Growth Over Time</a:t>
            </a:r>
          </a:p>
        </p:txBody>
      </p:sp>
      <p:sp>
        <p:nvSpPr>
          <p:cNvPr id="5" name="TextBox 4">
            <a:extLst>
              <a:ext uri="{FF2B5EF4-FFF2-40B4-BE49-F238E27FC236}">
                <a16:creationId xmlns:a16="http://schemas.microsoft.com/office/drawing/2014/main" id="{D40B6D69-7B6F-0D94-0A47-08CD1493C2C1}"/>
              </a:ext>
            </a:extLst>
          </p:cNvPr>
          <p:cNvSpPr txBox="1"/>
          <p:nvPr/>
        </p:nvSpPr>
        <p:spPr>
          <a:xfrm>
            <a:off x="730819" y="1470138"/>
            <a:ext cx="10622981" cy="430887"/>
          </a:xfrm>
          <a:prstGeom prst="rect">
            <a:avLst/>
          </a:prstGeom>
          <a:noFill/>
        </p:spPr>
        <p:txBody>
          <a:bodyPr wrap="squar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55555"/>
                </a:solidFill>
                <a:effectLst/>
                <a:uLnTx/>
                <a:uFillTx/>
                <a:latin typeface="Georgia"/>
                <a:ea typeface="+mn-ea"/>
                <a:cs typeface="+mn-cs"/>
              </a:rPr>
              <a:t>Local CLASS observations have grown exponentially in only 5 years. </a:t>
            </a:r>
          </a:p>
        </p:txBody>
      </p:sp>
      <p:sp>
        <p:nvSpPr>
          <p:cNvPr id="3" name="TextBox 2">
            <a:extLst>
              <a:ext uri="{FF2B5EF4-FFF2-40B4-BE49-F238E27FC236}">
                <a16:creationId xmlns:a16="http://schemas.microsoft.com/office/drawing/2014/main" id="{CFBF0185-A1F5-EA1D-DBAB-0276AC4F4D35}"/>
              </a:ext>
            </a:extLst>
          </p:cNvPr>
          <p:cNvSpPr txBox="1"/>
          <p:nvPr/>
        </p:nvSpPr>
        <p:spPr>
          <a:xfrm>
            <a:off x="0" y="6590037"/>
            <a:ext cx="27728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555555"/>
                </a:solidFill>
                <a:effectLst/>
                <a:uLnTx/>
                <a:uFillTx/>
                <a:latin typeface="Georgia" panose="02040502050405020303" pitchFamily="18" charset="0"/>
                <a:ea typeface="+mn-ea"/>
                <a:cs typeface="+mn-cs"/>
              </a:rPr>
              <a:t>Source: </a:t>
            </a:r>
            <a:r>
              <a:rPr kumimoji="0" lang="en-US" sz="800" b="0" i="1" u="none" strike="noStrike" kern="1200" cap="none" spc="0" normalizeH="0" baseline="0" noProof="0">
                <a:ln>
                  <a:noFill/>
                </a:ln>
                <a:solidFill>
                  <a:srgbClr val="555555"/>
                </a:solidFill>
                <a:effectLst/>
                <a:uLnTx/>
                <a:uFillTx/>
                <a:latin typeface="Georgia" panose="02040502050405020303" pitchFamily="18" charset="0"/>
                <a:ea typeface="+mn-ea"/>
                <a:cs typeface="+mn-cs"/>
              </a:rPr>
              <a:t>LinkB5, 2019-2024</a:t>
            </a:r>
          </a:p>
        </p:txBody>
      </p:sp>
      <p:sp>
        <p:nvSpPr>
          <p:cNvPr id="7" name="Slide Number Placeholder 2">
            <a:extLst>
              <a:ext uri="{FF2B5EF4-FFF2-40B4-BE49-F238E27FC236}">
                <a16:creationId xmlns:a16="http://schemas.microsoft.com/office/drawing/2014/main" id="{CBF73034-1D4F-045F-76A6-DD86485F8436}"/>
              </a:ext>
            </a:extLst>
          </p:cNvPr>
          <p:cNvSpPr>
            <a:spLocks noGrp="1"/>
          </p:cNvSpPr>
          <p:nvPr>
            <p:ph type="sldNum" idx="12"/>
          </p:nvPr>
        </p:nvSpPr>
        <p:spPr>
          <a:xfrm>
            <a:off x="8610600" y="6356351"/>
            <a:ext cx="2743200" cy="3652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graphicFrame>
        <p:nvGraphicFramePr>
          <p:cNvPr id="6" name="Chart 5">
            <a:extLst>
              <a:ext uri="{FF2B5EF4-FFF2-40B4-BE49-F238E27FC236}">
                <a16:creationId xmlns:a16="http://schemas.microsoft.com/office/drawing/2014/main" id="{67D10CC3-97D9-1A65-88F2-FB801F14C892}"/>
              </a:ext>
            </a:extLst>
          </p:cNvPr>
          <p:cNvGraphicFramePr>
            <a:graphicFrameLocks/>
          </p:cNvGraphicFramePr>
          <p:nvPr/>
        </p:nvGraphicFramePr>
        <p:xfrm>
          <a:off x="944096" y="1968046"/>
          <a:ext cx="8725654" cy="45293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9B5AFCF-A771-7C90-9C74-5A3E02E6D9D7}"/>
              </a:ext>
            </a:extLst>
          </p:cNvPr>
          <p:cNvSpPr txBox="1"/>
          <p:nvPr/>
        </p:nvSpPr>
        <p:spPr>
          <a:xfrm>
            <a:off x="8612282" y="3325759"/>
            <a:ext cx="2819400" cy="2062103"/>
          </a:xfrm>
          <a:prstGeom prst="rect">
            <a:avLst/>
          </a:prstGeom>
          <a:noFill/>
          <a:ln>
            <a:solidFill>
              <a:schemeClr val="accent3"/>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55555"/>
                </a:solidFill>
                <a:effectLst/>
                <a:uLnTx/>
                <a:uFillTx/>
                <a:latin typeface="Georgia"/>
                <a:ea typeface="+mn-ea"/>
                <a:cs typeface="+mn-cs"/>
              </a:rPr>
              <a:t>As of the close of the Fall window, </a:t>
            </a:r>
            <a:r>
              <a:rPr kumimoji="0" lang="en-US" sz="1600" b="1" i="0" u="none" strike="noStrike" kern="1200" cap="none" spc="0" normalizeH="0" baseline="0" noProof="0">
                <a:ln>
                  <a:noFill/>
                </a:ln>
                <a:solidFill>
                  <a:srgbClr val="555555"/>
                </a:solidFill>
                <a:effectLst/>
                <a:uLnTx/>
                <a:uFillTx/>
                <a:latin typeface="Georgia"/>
                <a:ea typeface="+mn-ea"/>
                <a:cs typeface="+mn-cs"/>
              </a:rPr>
              <a:t>10,674</a:t>
            </a:r>
            <a:r>
              <a:rPr kumimoji="0" lang="en-US" sz="1600" b="0" i="0" u="none" strike="noStrike" kern="1200" cap="none" spc="0" normalizeH="0" baseline="0" noProof="0">
                <a:ln>
                  <a:noFill/>
                </a:ln>
                <a:solidFill>
                  <a:srgbClr val="555555"/>
                </a:solidFill>
                <a:effectLst/>
                <a:uLnTx/>
                <a:uFillTx/>
                <a:latin typeface="Georgia"/>
                <a:ea typeface="+mn-ea"/>
                <a:cs typeface="+mn-cs"/>
              </a:rPr>
              <a:t> local CLASS observations have already been completed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55555"/>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55555"/>
                </a:solidFill>
                <a:effectLst/>
                <a:uLnTx/>
                <a:uFillTx/>
                <a:latin typeface="Georgia"/>
                <a:ea typeface="+mn-ea"/>
                <a:cs typeface="+mn-cs"/>
              </a:rPr>
              <a:t>99%</a:t>
            </a:r>
            <a:r>
              <a:rPr kumimoji="0" lang="en-US" sz="1600" b="0" i="0" u="none" strike="noStrike" kern="1200" cap="none" spc="0" normalizeH="0" baseline="0" noProof="0">
                <a:ln>
                  <a:noFill/>
                </a:ln>
                <a:solidFill>
                  <a:srgbClr val="555555"/>
                </a:solidFill>
                <a:effectLst/>
                <a:uLnTx/>
                <a:uFillTx/>
                <a:latin typeface="Georgia"/>
                <a:ea typeface="+mn-ea"/>
                <a:cs typeface="+mn-cs"/>
              </a:rPr>
              <a:t> of all VQB5 eligible classrooms completed a local observation in the fall. </a:t>
            </a:r>
          </a:p>
        </p:txBody>
      </p:sp>
      <p:sp>
        <p:nvSpPr>
          <p:cNvPr id="9" name="TextBox 8">
            <a:extLst>
              <a:ext uri="{FF2B5EF4-FFF2-40B4-BE49-F238E27FC236}">
                <a16:creationId xmlns:a16="http://schemas.microsoft.com/office/drawing/2014/main" id="{A5A8E5FA-98B3-52AE-E879-4A96F3DE2C37}"/>
              </a:ext>
            </a:extLst>
          </p:cNvPr>
          <p:cNvSpPr txBox="1"/>
          <p:nvPr/>
        </p:nvSpPr>
        <p:spPr>
          <a:xfrm>
            <a:off x="8382000" y="6590037"/>
            <a:ext cx="2482540" cy="2539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555555"/>
                </a:solidFill>
                <a:effectLst/>
                <a:uLnTx/>
                <a:uFillTx/>
                <a:latin typeface="Georgia"/>
                <a:ea typeface="+mn-ea"/>
                <a:cs typeface="+mn-cs"/>
              </a:rPr>
              <a:t>*expected local CLASS observations</a:t>
            </a:r>
            <a:endParaRPr kumimoji="0" lang="en-US" sz="1050" b="0" i="1" u="none" strike="noStrike" kern="1200" cap="none" spc="0" normalizeH="0" baseline="0" noProof="0">
              <a:ln>
                <a:noFill/>
              </a:ln>
              <a:solidFill>
                <a:srgbClr val="555555"/>
              </a:solidFill>
              <a:effectLst/>
              <a:uLnTx/>
              <a:uFillTx/>
              <a:latin typeface="Georgia" panose="02040502050405020303" pitchFamily="18" charset="0"/>
              <a:ea typeface="+mn-ea"/>
              <a:cs typeface="+mn-cs"/>
            </a:endParaRPr>
          </a:p>
        </p:txBody>
      </p:sp>
      <p:cxnSp>
        <p:nvCxnSpPr>
          <p:cNvPr id="11" name="Straight Connector 10">
            <a:extLst>
              <a:ext uri="{FF2B5EF4-FFF2-40B4-BE49-F238E27FC236}">
                <a16:creationId xmlns:a16="http://schemas.microsoft.com/office/drawing/2014/main" id="{836B3E13-DE0F-9B54-8F96-EA65FE5FD2DE}"/>
              </a:ext>
            </a:extLst>
          </p:cNvPr>
          <p:cNvCxnSpPr>
            <a:cxnSpLocks/>
            <a:stCxn id="8" idx="0"/>
          </p:cNvCxnSpPr>
          <p:nvPr/>
        </p:nvCxnSpPr>
        <p:spPr>
          <a:xfrm flipH="1" flipV="1">
            <a:off x="8736107" y="2969645"/>
            <a:ext cx="1285875" cy="35611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367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8E4E-EE24-745E-96A3-1834C59ED263}"/>
              </a:ext>
            </a:extLst>
          </p:cNvPr>
          <p:cNvSpPr>
            <a:spLocks noGrp="1"/>
          </p:cNvSpPr>
          <p:nvPr>
            <p:ph type="title"/>
          </p:nvPr>
        </p:nvSpPr>
        <p:spPr/>
        <p:txBody>
          <a:bodyPr>
            <a:normAutofit/>
          </a:bodyPr>
          <a:lstStyle/>
          <a:p>
            <a:r>
              <a:rPr lang="en-US" sz="4000" dirty="0"/>
              <a:t>2023-2024 Local and External Observations</a:t>
            </a:r>
          </a:p>
        </p:txBody>
      </p:sp>
      <p:sp>
        <p:nvSpPr>
          <p:cNvPr id="3" name="Slide Number Placeholder 2">
            <a:extLst>
              <a:ext uri="{FF2B5EF4-FFF2-40B4-BE49-F238E27FC236}">
                <a16:creationId xmlns:a16="http://schemas.microsoft.com/office/drawing/2014/main" id="{5CFF4DD4-1AC5-15F8-7D71-AEE01BFB384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546043EB-0FB1-28B6-C483-BBC755AFC62F}"/>
              </a:ext>
            </a:extLst>
          </p:cNvPr>
          <p:cNvSpPr>
            <a:spLocks noGrp="1"/>
          </p:cNvSpPr>
          <p:nvPr>
            <p:ph type="body" idx="1"/>
          </p:nvPr>
        </p:nvSpPr>
        <p:spPr>
          <a:xfrm>
            <a:off x="838200" y="1492061"/>
            <a:ext cx="10515600" cy="4718000"/>
          </a:xfrm>
        </p:spPr>
        <p:txBody>
          <a:bodyPr/>
          <a:lstStyle/>
          <a:p>
            <a:endParaRPr lang="en-US" dirty="0"/>
          </a:p>
          <a:p>
            <a:endParaRPr lang="en-US" dirty="0"/>
          </a:p>
        </p:txBody>
      </p:sp>
      <p:graphicFrame>
        <p:nvGraphicFramePr>
          <p:cNvPr id="5" name="Table 4">
            <a:extLst>
              <a:ext uri="{FF2B5EF4-FFF2-40B4-BE49-F238E27FC236}">
                <a16:creationId xmlns:a16="http://schemas.microsoft.com/office/drawing/2014/main" id="{6FCEF72E-87F3-6B45-1EE8-EBDCE261CD7A}"/>
              </a:ext>
            </a:extLst>
          </p:cNvPr>
          <p:cNvGraphicFramePr>
            <a:graphicFrameLocks noGrp="1"/>
          </p:cNvGraphicFramePr>
          <p:nvPr/>
        </p:nvGraphicFramePr>
        <p:xfrm>
          <a:off x="1651000" y="2894018"/>
          <a:ext cx="8127998" cy="2021840"/>
        </p:xfrm>
        <a:graphic>
          <a:graphicData uri="http://schemas.openxmlformats.org/drawingml/2006/table">
            <a:tbl>
              <a:tblPr firstRow="1" bandRow="1"/>
              <a:tblGrid>
                <a:gridCol w="2032000">
                  <a:extLst>
                    <a:ext uri="{9D8B030D-6E8A-4147-A177-3AD203B41FA5}">
                      <a16:colId xmlns:a16="http://schemas.microsoft.com/office/drawing/2014/main" val="240519886"/>
                    </a:ext>
                  </a:extLst>
                </a:gridCol>
                <a:gridCol w="1960755">
                  <a:extLst>
                    <a:ext uri="{9D8B030D-6E8A-4147-A177-3AD203B41FA5}">
                      <a16:colId xmlns:a16="http://schemas.microsoft.com/office/drawing/2014/main" val="2575857991"/>
                    </a:ext>
                  </a:extLst>
                </a:gridCol>
                <a:gridCol w="2295292">
                  <a:extLst>
                    <a:ext uri="{9D8B030D-6E8A-4147-A177-3AD203B41FA5}">
                      <a16:colId xmlns:a16="http://schemas.microsoft.com/office/drawing/2014/main" val="3810435697"/>
                    </a:ext>
                  </a:extLst>
                </a:gridCol>
                <a:gridCol w="1839951">
                  <a:extLst>
                    <a:ext uri="{9D8B030D-6E8A-4147-A177-3AD203B41FA5}">
                      <a16:colId xmlns:a16="http://schemas.microsoft.com/office/drawing/2014/main" val="634582806"/>
                    </a:ext>
                  </a:extLst>
                </a:gridCol>
              </a:tblGrid>
              <a:tr h="370840">
                <a:tc>
                  <a:txBody>
                    <a:bodyPr/>
                    <a:lstStyle/>
                    <a:p>
                      <a:endParaRPr lang="en-US" sz="1800">
                        <a:solidFill>
                          <a:schemeClr val="bg1"/>
                        </a:solidFill>
                        <a:latin typeface="Georgia"/>
                      </a:endParaRPr>
                    </a:p>
                  </a:txBody>
                  <a:tcPr>
                    <a:solidFill>
                      <a:schemeClr val="tx1"/>
                    </a:solidFill>
                  </a:tcPr>
                </a:tc>
                <a:tc>
                  <a:txBody>
                    <a:bodyPr/>
                    <a:lstStyle/>
                    <a:p>
                      <a:r>
                        <a:rPr lang="en-US" sz="1800">
                          <a:solidFill>
                            <a:schemeClr val="bg1"/>
                          </a:solidFill>
                          <a:latin typeface="Georgia"/>
                        </a:rPr>
                        <a:t>Fall Completed</a:t>
                      </a:r>
                    </a:p>
                  </a:txBody>
                  <a:tcPr>
                    <a:solidFill>
                      <a:schemeClr val="tx1"/>
                    </a:solidFill>
                  </a:tcPr>
                </a:tc>
                <a:tc>
                  <a:txBody>
                    <a:bodyPr/>
                    <a:lstStyle/>
                    <a:p>
                      <a:r>
                        <a:rPr lang="en-US" sz="1800">
                          <a:solidFill>
                            <a:schemeClr val="bg1"/>
                          </a:solidFill>
                          <a:latin typeface="Georgia"/>
                        </a:rPr>
                        <a:t>Spring Expected*</a:t>
                      </a:r>
                    </a:p>
                  </a:txBody>
                  <a:tcPr>
                    <a:solidFill>
                      <a:schemeClr val="tx1"/>
                    </a:solidFill>
                  </a:tcPr>
                </a:tc>
                <a:tc>
                  <a:txBody>
                    <a:bodyPr/>
                    <a:lstStyle/>
                    <a:p>
                      <a:r>
                        <a:rPr lang="en-US" sz="1800">
                          <a:solidFill>
                            <a:schemeClr val="bg1"/>
                          </a:solidFill>
                          <a:latin typeface="Georgia"/>
                        </a:rPr>
                        <a:t>Total </a:t>
                      </a:r>
                    </a:p>
                  </a:txBody>
                  <a:tcPr>
                    <a:solidFill>
                      <a:schemeClr val="tx1"/>
                    </a:solidFill>
                  </a:tcPr>
                </a:tc>
                <a:extLst>
                  <a:ext uri="{0D108BD9-81ED-4DB2-BD59-A6C34878D82A}">
                    <a16:rowId xmlns:a16="http://schemas.microsoft.com/office/drawing/2014/main" val="1192004974"/>
                  </a:ext>
                </a:extLst>
              </a:tr>
              <a:tr h="370840">
                <a:tc>
                  <a:txBody>
                    <a:bodyPr/>
                    <a:lstStyle/>
                    <a:p>
                      <a:r>
                        <a:rPr lang="en-US" sz="1800">
                          <a:solidFill>
                            <a:schemeClr val="tx1"/>
                          </a:solidFill>
                          <a:latin typeface="Georgia"/>
                        </a:rPr>
                        <a:t>Local Observations</a:t>
                      </a:r>
                    </a:p>
                  </a:txBody>
                  <a:tcPr/>
                </a:tc>
                <a:tc>
                  <a:txBody>
                    <a:bodyPr/>
                    <a:lstStyle/>
                    <a:p>
                      <a:r>
                        <a:rPr lang="en-US" sz="1800">
                          <a:solidFill>
                            <a:schemeClr val="tx1"/>
                          </a:solidFill>
                          <a:latin typeface="Georgia"/>
                        </a:rPr>
                        <a:t>10,674</a:t>
                      </a:r>
                    </a:p>
                  </a:txBody>
                  <a:tcPr/>
                </a:tc>
                <a:tc>
                  <a:txBody>
                    <a:bodyPr/>
                    <a:lstStyle/>
                    <a:p>
                      <a:r>
                        <a:rPr lang="en-US" sz="1800">
                          <a:solidFill>
                            <a:schemeClr val="tx1"/>
                          </a:solidFill>
                          <a:latin typeface="Georgia"/>
                        </a:rPr>
                        <a:t>10,764</a:t>
                      </a:r>
                    </a:p>
                  </a:txBody>
                  <a:tcPr/>
                </a:tc>
                <a:tc>
                  <a:txBody>
                    <a:bodyPr/>
                    <a:lstStyle/>
                    <a:p>
                      <a:r>
                        <a:rPr lang="en-US" sz="1800" dirty="0">
                          <a:solidFill>
                            <a:schemeClr val="tx1"/>
                          </a:solidFill>
                          <a:latin typeface="Georgia"/>
                        </a:rPr>
                        <a:t>21,438</a:t>
                      </a:r>
                    </a:p>
                  </a:txBody>
                  <a:tcPr/>
                </a:tc>
                <a:extLst>
                  <a:ext uri="{0D108BD9-81ED-4DB2-BD59-A6C34878D82A}">
                    <a16:rowId xmlns:a16="http://schemas.microsoft.com/office/drawing/2014/main" val="176080938"/>
                  </a:ext>
                </a:extLst>
              </a:tr>
              <a:tr h="370840">
                <a:tc>
                  <a:txBody>
                    <a:bodyPr/>
                    <a:lstStyle/>
                    <a:p>
                      <a:r>
                        <a:rPr lang="en-US" sz="1800">
                          <a:solidFill>
                            <a:schemeClr val="tx1"/>
                          </a:solidFill>
                          <a:latin typeface="Georgia"/>
                        </a:rPr>
                        <a:t>External Observations</a:t>
                      </a:r>
                    </a:p>
                  </a:txBody>
                  <a:tcPr/>
                </a:tc>
                <a:tc>
                  <a:txBody>
                    <a:bodyPr/>
                    <a:lstStyle/>
                    <a:p>
                      <a:r>
                        <a:rPr lang="en-US" sz="1800">
                          <a:solidFill>
                            <a:schemeClr val="tx1"/>
                          </a:solidFill>
                          <a:latin typeface="Georgia"/>
                        </a:rPr>
                        <a:t>2,881</a:t>
                      </a:r>
                    </a:p>
                  </a:txBody>
                  <a:tcPr/>
                </a:tc>
                <a:tc>
                  <a:txBody>
                    <a:bodyPr/>
                    <a:lstStyle/>
                    <a:p>
                      <a:r>
                        <a:rPr lang="en-US" sz="1800">
                          <a:solidFill>
                            <a:schemeClr val="tx1"/>
                          </a:solidFill>
                          <a:latin typeface="Georgia"/>
                        </a:rPr>
                        <a:t>5,192</a:t>
                      </a:r>
                    </a:p>
                  </a:txBody>
                  <a:tcPr/>
                </a:tc>
                <a:tc>
                  <a:txBody>
                    <a:bodyPr/>
                    <a:lstStyle/>
                    <a:p>
                      <a:r>
                        <a:rPr lang="en-US" sz="1800">
                          <a:solidFill>
                            <a:schemeClr val="tx1"/>
                          </a:solidFill>
                          <a:latin typeface="Georgia"/>
                        </a:rPr>
                        <a:t>8,073</a:t>
                      </a:r>
                    </a:p>
                  </a:txBody>
                  <a:tcPr/>
                </a:tc>
                <a:extLst>
                  <a:ext uri="{0D108BD9-81ED-4DB2-BD59-A6C34878D82A}">
                    <a16:rowId xmlns:a16="http://schemas.microsoft.com/office/drawing/2014/main" val="970175051"/>
                  </a:ext>
                </a:extLst>
              </a:tr>
              <a:tr h="370840">
                <a:tc>
                  <a:txBody>
                    <a:bodyPr/>
                    <a:lstStyle/>
                    <a:p>
                      <a:r>
                        <a:rPr lang="en-US" sz="1800" b="1">
                          <a:solidFill>
                            <a:schemeClr val="tx1"/>
                          </a:solidFill>
                          <a:latin typeface="Georgia"/>
                        </a:rPr>
                        <a:t>TOTAL</a:t>
                      </a:r>
                    </a:p>
                  </a:txBody>
                  <a:tcPr/>
                </a:tc>
                <a:tc>
                  <a:txBody>
                    <a:bodyPr/>
                    <a:lstStyle/>
                    <a:p>
                      <a:r>
                        <a:rPr lang="en-US" sz="1800" b="1">
                          <a:solidFill>
                            <a:schemeClr val="tx1"/>
                          </a:solidFill>
                          <a:latin typeface="Georgia"/>
                        </a:rPr>
                        <a:t>13,555</a:t>
                      </a:r>
                    </a:p>
                  </a:txBody>
                  <a:tcPr/>
                </a:tc>
                <a:tc>
                  <a:txBody>
                    <a:bodyPr/>
                    <a:lstStyle/>
                    <a:p>
                      <a:r>
                        <a:rPr lang="en-US" sz="1800" b="1">
                          <a:solidFill>
                            <a:schemeClr val="tx1"/>
                          </a:solidFill>
                          <a:latin typeface="Georgia"/>
                        </a:rPr>
                        <a:t>15,956</a:t>
                      </a:r>
                    </a:p>
                  </a:txBody>
                  <a:tcPr/>
                </a:tc>
                <a:tc>
                  <a:txBody>
                    <a:bodyPr/>
                    <a:lstStyle/>
                    <a:p>
                      <a:r>
                        <a:rPr lang="en-US" sz="1800" b="1" dirty="0">
                          <a:solidFill>
                            <a:schemeClr val="tx1"/>
                          </a:solidFill>
                          <a:latin typeface="Georgia"/>
                        </a:rPr>
                        <a:t>29,511</a:t>
                      </a:r>
                    </a:p>
                  </a:txBody>
                  <a:tcPr/>
                </a:tc>
                <a:extLst>
                  <a:ext uri="{0D108BD9-81ED-4DB2-BD59-A6C34878D82A}">
                    <a16:rowId xmlns:a16="http://schemas.microsoft.com/office/drawing/2014/main" val="1878210428"/>
                  </a:ext>
                </a:extLst>
              </a:tr>
            </a:tbl>
          </a:graphicData>
        </a:graphic>
      </p:graphicFrame>
      <p:sp>
        <p:nvSpPr>
          <p:cNvPr id="6" name="TextBox 5">
            <a:extLst>
              <a:ext uri="{FF2B5EF4-FFF2-40B4-BE49-F238E27FC236}">
                <a16:creationId xmlns:a16="http://schemas.microsoft.com/office/drawing/2014/main" id="{2DFD11CA-969E-C458-DF2B-69E4BF902BB3}"/>
              </a:ext>
            </a:extLst>
          </p:cNvPr>
          <p:cNvSpPr txBox="1"/>
          <p:nvPr/>
        </p:nvSpPr>
        <p:spPr>
          <a:xfrm>
            <a:off x="1051368" y="5904496"/>
            <a:ext cx="9327263"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3C71"/>
                </a:solidFill>
                <a:effectLst/>
                <a:uLnTx/>
                <a:uFillTx/>
                <a:latin typeface="Georgia"/>
                <a:ea typeface="+mn-ea"/>
                <a:cs typeface="+mn-cs"/>
              </a:rPr>
              <a:t>*</a:t>
            </a:r>
            <a:r>
              <a:rPr kumimoji="0" lang="en-US" sz="1200" b="0" i="1" u="none" strike="noStrike" kern="1200" cap="none" spc="0" normalizeH="0" baseline="0" noProof="0" dirty="0">
                <a:ln>
                  <a:noFill/>
                </a:ln>
                <a:solidFill>
                  <a:srgbClr val="555555"/>
                </a:solidFill>
                <a:effectLst/>
                <a:uLnTx/>
                <a:uFillTx/>
                <a:latin typeface="Georgia"/>
                <a:ea typeface="+mn-ea"/>
                <a:cs typeface="+mn-cs"/>
              </a:rPr>
              <a:t>Local observations based on number of VQB5 eligible classrooms in LinkB5 as of January 2023. External observations are to be completed in approximately 75% of all VQB5 eligible classrooms during the 2023-2024 year.</a:t>
            </a:r>
          </a:p>
        </p:txBody>
      </p:sp>
      <p:sp>
        <p:nvSpPr>
          <p:cNvPr id="7" name="Rectangle 6">
            <a:extLst>
              <a:ext uri="{FF2B5EF4-FFF2-40B4-BE49-F238E27FC236}">
                <a16:creationId xmlns:a16="http://schemas.microsoft.com/office/drawing/2014/main" id="{96F4E655-389A-D87C-907C-A58870EF7A4D}"/>
              </a:ext>
            </a:extLst>
          </p:cNvPr>
          <p:cNvSpPr/>
          <p:nvPr/>
        </p:nvSpPr>
        <p:spPr>
          <a:xfrm>
            <a:off x="737271" y="1621170"/>
            <a:ext cx="10262366" cy="9606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5555"/>
                </a:solidFill>
                <a:effectLst/>
                <a:uLnTx/>
                <a:uFillTx/>
                <a:latin typeface="Georgia" panose="02040502050405020303" pitchFamily="18" charset="0"/>
                <a:ea typeface="Georgia"/>
                <a:cs typeface="Georgia"/>
                <a:sym typeface="Georgia"/>
              </a:rPr>
              <a:t>In VQB5, local CLASS observations happen in the fall and then again in the spring for every classroom. E</a:t>
            </a:r>
            <a:r>
              <a:rPr kumimoji="0" lang="en-US" sz="2000" b="0" i="0" u="none" strike="noStrike" kern="1200" cap="none" spc="0" normalizeH="0" baseline="0" noProof="0" dirty="0">
                <a:ln>
                  <a:noFill/>
                </a:ln>
                <a:solidFill>
                  <a:srgbClr val="555555"/>
                </a:solidFill>
                <a:effectLst/>
                <a:uLnTx/>
                <a:uFillTx/>
                <a:latin typeface="Georgia" panose="02040502050405020303" pitchFamily="18" charset="0"/>
                <a:ea typeface="Times New Roman" panose="02020603050405020304" pitchFamily="18" charset="0"/>
                <a:cs typeface="+mn-cs"/>
              </a:rPr>
              <a:t>xternal CLASS observations are completed at every site with every age-level at a site receiving at least one external observation. </a:t>
            </a:r>
            <a:endParaRPr kumimoji="0" lang="en-US" sz="2000" b="0" i="0" u="none" strike="noStrike" kern="1200" cap="none" spc="0" normalizeH="0" baseline="0" noProof="0" dirty="0">
              <a:ln>
                <a:noFill/>
              </a:ln>
              <a:solidFill>
                <a:srgbClr val="555555"/>
              </a:solidFill>
              <a:effectLst/>
              <a:uLnTx/>
              <a:uFillTx/>
              <a:latin typeface="Georgia" panose="02040502050405020303" pitchFamily="18" charset="0"/>
              <a:ea typeface="+mn-ea"/>
              <a:cs typeface="Arial"/>
            </a:endParaRPr>
          </a:p>
        </p:txBody>
      </p:sp>
      <p:sp>
        <p:nvSpPr>
          <p:cNvPr id="9" name="Callout: Left Arrow 8">
            <a:extLst>
              <a:ext uri="{FF2B5EF4-FFF2-40B4-BE49-F238E27FC236}">
                <a16:creationId xmlns:a16="http://schemas.microsoft.com/office/drawing/2014/main" id="{66F724DB-D75D-A6E8-3F5A-9D0EED365DC5}"/>
              </a:ext>
            </a:extLst>
          </p:cNvPr>
          <p:cNvSpPr/>
          <p:nvPr/>
        </p:nvSpPr>
        <p:spPr>
          <a:xfrm>
            <a:off x="9835761" y="3637747"/>
            <a:ext cx="2263957" cy="2187135"/>
          </a:xfrm>
          <a:prstGeom prst="leftArrowCallout">
            <a:avLst/>
          </a:prstGeom>
          <a:solidFill>
            <a:srgbClr val="ED7D31"/>
          </a:solidFill>
          <a:ln>
            <a:solidFill>
              <a:srgbClr val="5555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Georgia"/>
                <a:ea typeface="+mn-ea"/>
                <a:cs typeface="Arial"/>
              </a:rPr>
              <a:t>Nearly 30,000 opportunities for feedback to birth to five educators this year!!</a:t>
            </a:r>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54024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96B0-457A-A1DC-0983-2CB4112F3AFD}"/>
              </a:ext>
            </a:extLst>
          </p:cNvPr>
          <p:cNvSpPr>
            <a:spLocks noGrp="1"/>
          </p:cNvSpPr>
          <p:nvPr>
            <p:ph type="title"/>
          </p:nvPr>
        </p:nvSpPr>
        <p:spPr/>
        <p:txBody>
          <a:bodyPr>
            <a:normAutofit/>
          </a:bodyPr>
          <a:lstStyle/>
          <a:p>
            <a:r>
              <a:rPr lang="en-US" sz="4000" dirty="0"/>
              <a:t>Score Replacement (New for 2023-2024)</a:t>
            </a:r>
          </a:p>
        </p:txBody>
      </p:sp>
      <p:sp>
        <p:nvSpPr>
          <p:cNvPr id="4" name="Slide Number Placeholder 3">
            <a:extLst>
              <a:ext uri="{FF2B5EF4-FFF2-40B4-BE49-F238E27FC236}">
                <a16:creationId xmlns:a16="http://schemas.microsoft.com/office/drawing/2014/main" id="{E519F426-95E8-1005-8123-16326E8B551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3" name="Text Placeholder 2">
            <a:extLst>
              <a:ext uri="{FF2B5EF4-FFF2-40B4-BE49-F238E27FC236}">
                <a16:creationId xmlns:a16="http://schemas.microsoft.com/office/drawing/2014/main" id="{210F38D5-BFBF-BD15-9201-526EEA513951}"/>
              </a:ext>
            </a:extLst>
          </p:cNvPr>
          <p:cNvSpPr>
            <a:spLocks noGrp="1"/>
          </p:cNvSpPr>
          <p:nvPr>
            <p:ph type="body" idx="1"/>
          </p:nvPr>
        </p:nvSpPr>
        <p:spPr>
          <a:xfrm>
            <a:off x="675710" y="2664586"/>
            <a:ext cx="10897391" cy="3884568"/>
          </a:xfrm>
        </p:spPr>
        <p:txBody>
          <a:bodyPr spcFirstLastPara="1" vert="horz" wrap="square" lIns="91425" tIns="45700" rIns="91425" bIns="45700" rtlCol="0" anchor="t" anchorCtr="0">
            <a:noAutofit/>
          </a:bodyPr>
          <a:lstStyle/>
          <a:p>
            <a:pPr marL="114300" indent="0">
              <a:lnSpc>
                <a:spcPct val="100000"/>
              </a:lnSpc>
              <a:spcBef>
                <a:spcPts val="0"/>
              </a:spcBef>
              <a:spcAft>
                <a:spcPts val="1200"/>
              </a:spcAft>
              <a:buNone/>
            </a:pPr>
            <a:r>
              <a:rPr lang="en-US" sz="2000" dirty="0">
                <a:cs typeface="Calibri"/>
              </a:rPr>
              <a:t>The VDOE now compares all local and external observations that are completed in the same classroom during the same observation window (e.g., fall observation window or spring observation window). </a:t>
            </a:r>
          </a:p>
          <a:p>
            <a:pPr indent="-342900">
              <a:lnSpc>
                <a:spcPct val="100000"/>
              </a:lnSpc>
              <a:spcBef>
                <a:spcPts val="0"/>
              </a:spcBef>
              <a:spcAft>
                <a:spcPts val="1200"/>
              </a:spcAft>
              <a:buClr>
                <a:schemeClr val="tx1"/>
              </a:buClr>
              <a:buSzPct val="90000"/>
            </a:pPr>
            <a:r>
              <a:rPr lang="en-US" sz="2000" dirty="0">
                <a:latin typeface="Georgia"/>
                <a:cs typeface="Calibri"/>
              </a:rPr>
              <a:t>CLASS </a:t>
            </a:r>
            <a:r>
              <a:rPr lang="en-US" sz="2000" b="1" dirty="0">
                <a:latin typeface="Georgia"/>
                <a:cs typeface="Calibri"/>
              </a:rPr>
              <a:t>Domain </a:t>
            </a:r>
            <a:r>
              <a:rPr lang="en-US" sz="2000" dirty="0">
                <a:latin typeface="Georgia"/>
                <a:cs typeface="Calibri"/>
              </a:rPr>
              <a:t>scores that are </a:t>
            </a:r>
            <a:r>
              <a:rPr lang="en-US" sz="2000" u="sng" dirty="0">
                <a:latin typeface="Georgia"/>
                <a:cs typeface="Calibri"/>
              </a:rPr>
              <a:t>within one point</a:t>
            </a:r>
            <a:r>
              <a:rPr lang="en-US" sz="2000" dirty="0">
                <a:latin typeface="Georgia"/>
                <a:cs typeface="Calibri"/>
              </a:rPr>
              <a:t> are considered consistent, and there would be no replacement. </a:t>
            </a:r>
            <a:endParaRPr lang="en-US" sz="2000" b="1" dirty="0">
              <a:cs typeface="Calibri"/>
            </a:endParaRPr>
          </a:p>
          <a:p>
            <a:pPr indent="-342900">
              <a:lnSpc>
                <a:spcPct val="100000"/>
              </a:lnSpc>
              <a:spcBef>
                <a:spcPts val="0"/>
              </a:spcBef>
              <a:buClr>
                <a:schemeClr val="tx1"/>
              </a:buClr>
              <a:buSzPct val="90000"/>
            </a:pPr>
            <a:r>
              <a:rPr lang="en-US" sz="2000" dirty="0">
                <a:latin typeface="Georgia"/>
                <a:cs typeface="Calibri"/>
              </a:rPr>
              <a:t>CLASS </a:t>
            </a:r>
            <a:r>
              <a:rPr lang="en-US" sz="2000" b="1" dirty="0">
                <a:latin typeface="Georgia"/>
                <a:cs typeface="Calibri"/>
              </a:rPr>
              <a:t>Domains </a:t>
            </a:r>
            <a:r>
              <a:rPr lang="en-US" sz="2000" dirty="0">
                <a:latin typeface="Georgia"/>
                <a:cs typeface="Calibri"/>
              </a:rPr>
              <a:t>where the </a:t>
            </a:r>
            <a:r>
              <a:rPr lang="en-US" sz="2000" u="sng" dirty="0">
                <a:latin typeface="Georgia"/>
                <a:cs typeface="Calibri"/>
              </a:rPr>
              <a:t>scores differ by more than one point</a:t>
            </a:r>
            <a:r>
              <a:rPr lang="en-US" sz="2000" dirty="0">
                <a:latin typeface="Georgia"/>
                <a:cs typeface="Calibri"/>
              </a:rPr>
              <a:t> will be replaced.  </a:t>
            </a:r>
            <a:endParaRPr lang="en-US" sz="2000" b="1" dirty="0">
              <a:latin typeface="Georgia"/>
              <a:cs typeface="Calibri"/>
            </a:endParaRPr>
          </a:p>
          <a:p>
            <a:pPr lvl="1">
              <a:lnSpc>
                <a:spcPct val="100000"/>
              </a:lnSpc>
              <a:spcBef>
                <a:spcPts val="600"/>
              </a:spcBef>
              <a:buClr>
                <a:schemeClr val="tx1"/>
              </a:buClr>
              <a:buSzPct val="90000"/>
              <a:buFont typeface="Georgia" panose="02040502050405020303" pitchFamily="18" charset="0"/>
              <a:buChar char="–"/>
            </a:pPr>
            <a:r>
              <a:rPr lang="en-US" sz="2000" dirty="0">
                <a:latin typeface="Georgia"/>
                <a:ea typeface="+mn-lt"/>
                <a:cs typeface="+mn-lt"/>
              </a:rPr>
              <a:t>The external domain score will be used in place of the local domain score for purposes of calculating the quality rating for the site. </a:t>
            </a:r>
          </a:p>
          <a:p>
            <a:pPr lvl="1">
              <a:lnSpc>
                <a:spcPct val="100000"/>
              </a:lnSpc>
              <a:spcBef>
                <a:spcPts val="600"/>
              </a:spcBef>
              <a:buClr>
                <a:schemeClr val="tx1"/>
              </a:buClr>
              <a:buSzPct val="90000"/>
              <a:buFont typeface="Georgia" panose="02040502050405020303" pitchFamily="18" charset="0"/>
              <a:buChar char="–"/>
            </a:pPr>
            <a:r>
              <a:rPr lang="en-US" sz="2000" dirty="0">
                <a:latin typeface="Georgia"/>
                <a:ea typeface="+mn-lt"/>
                <a:cs typeface="+mn-lt"/>
              </a:rPr>
              <a:t>This will only impact domains where the score is off by more than one point. All other consistent domains will use the local observation score. </a:t>
            </a:r>
          </a:p>
          <a:p>
            <a:pPr marL="342900" indent="-342900">
              <a:lnSpc>
                <a:spcPct val="100000"/>
              </a:lnSpc>
              <a:spcBef>
                <a:spcPts val="500"/>
              </a:spcBef>
              <a:buClr>
                <a:schemeClr val="tx1"/>
              </a:buClr>
              <a:buSzPct val="90000"/>
              <a:buFont typeface="Georgia" panose="02040502050405020303" pitchFamily="18" charset="0"/>
              <a:buChar char="−"/>
            </a:pPr>
            <a:endParaRPr lang="en-US" sz="2000" dirty="0">
              <a:solidFill>
                <a:schemeClr val="tx1"/>
              </a:solidFill>
              <a:latin typeface="Georgia"/>
              <a:ea typeface="+mn-lt"/>
              <a:cs typeface="+mn-lt"/>
            </a:endParaRPr>
          </a:p>
          <a:p>
            <a:pPr marL="0" indent="0">
              <a:buNone/>
            </a:pPr>
            <a:endParaRPr lang="en-US" sz="1800" dirty="0">
              <a:solidFill>
                <a:schemeClr val="tx1"/>
              </a:solidFill>
              <a:latin typeface="Georgia"/>
              <a:ea typeface="+mn-lt"/>
              <a:cs typeface="+mn-lt"/>
            </a:endParaRPr>
          </a:p>
        </p:txBody>
      </p:sp>
      <p:sp>
        <p:nvSpPr>
          <p:cNvPr id="7" name="TextBox 6">
            <a:extLst>
              <a:ext uri="{FF2B5EF4-FFF2-40B4-BE49-F238E27FC236}">
                <a16:creationId xmlns:a16="http://schemas.microsoft.com/office/drawing/2014/main" id="{D73620CD-9A13-5A49-A5E3-AFC71285C22D}"/>
              </a:ext>
            </a:extLst>
          </p:cNvPr>
          <p:cNvSpPr txBox="1"/>
          <p:nvPr/>
        </p:nvSpPr>
        <p:spPr>
          <a:xfrm>
            <a:off x="618198" y="1520941"/>
            <a:ext cx="10952629" cy="104644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mn-cs"/>
              </a:rPr>
              <a:t>To ensure the consistency, quality, and credibility of ratings and performance profiles, VQB5 will use a score replacement protocol to address comparable observations with significantly different scores. </a:t>
            </a:r>
            <a:endParaRPr kumimoji="0" lang="en-US" sz="2000" b="1" i="0" u="none" strike="noStrike" kern="1200" cap="none" spc="0" normalizeH="0" baseline="0" noProof="0" dirty="0">
              <a:ln>
                <a:noFill/>
              </a:ln>
              <a:solidFill>
                <a:srgbClr val="555555"/>
              </a:solidFill>
              <a:effectLst/>
              <a:uLnTx/>
              <a:uFillTx/>
              <a:latin typeface="Arial"/>
              <a:ea typeface="+mn-ea"/>
              <a:cs typeface="Arial"/>
            </a:endParaRPr>
          </a:p>
        </p:txBody>
      </p:sp>
      <p:sp>
        <p:nvSpPr>
          <p:cNvPr id="6" name="TextBox 5">
            <a:extLst>
              <a:ext uri="{FF2B5EF4-FFF2-40B4-BE49-F238E27FC236}">
                <a16:creationId xmlns:a16="http://schemas.microsoft.com/office/drawing/2014/main" id="{57E3C995-536A-E33B-A9A3-88F5824F31D4}"/>
              </a:ext>
            </a:extLst>
          </p:cNvPr>
          <p:cNvSpPr txBox="1"/>
          <p:nvPr/>
        </p:nvSpPr>
        <p:spPr>
          <a:xfrm>
            <a:off x="8349916" y="6022919"/>
            <a:ext cx="27262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C71"/>
                </a:solidFill>
                <a:effectLst/>
                <a:uLnTx/>
                <a:uFillTx/>
                <a:latin typeface="Georgia  "/>
                <a:ea typeface="+mn-ea"/>
                <a:cs typeface="Arial"/>
              </a:rPr>
              <a:t>VQB5 Guidelines Section </a:t>
            </a:r>
            <a:r>
              <a:rPr kumimoji="0" lang="en-US" sz="1800" b="0" i="0" u="none" strike="noStrike" kern="1200" cap="none" spc="0" normalizeH="0" baseline="0" noProof="0">
                <a:ln>
                  <a:noFill/>
                </a:ln>
                <a:solidFill>
                  <a:srgbClr val="003C71"/>
                </a:solidFill>
                <a:effectLst/>
                <a:uLnTx/>
                <a:uFillTx/>
                <a:latin typeface="Georgia  "/>
                <a:ea typeface="+mn-ea"/>
                <a:cs typeface="+mn-cs"/>
              </a:rPr>
              <a:t>4.7</a:t>
            </a:r>
            <a:endParaRPr kumimoji="0" lang="en-US" sz="1400" b="0" i="0" u="none" strike="noStrike" kern="1200" cap="none" spc="0" normalizeH="0" baseline="0" noProof="0">
              <a:ln>
                <a:noFill/>
              </a:ln>
              <a:solidFill>
                <a:srgbClr val="003C71"/>
              </a:solidFill>
              <a:effectLst/>
              <a:uLnTx/>
              <a:uFillTx/>
              <a:latin typeface="Georgia  "/>
              <a:ea typeface="+mn-ea"/>
              <a:cs typeface="+mn-cs"/>
            </a:endParaRPr>
          </a:p>
        </p:txBody>
      </p:sp>
    </p:spTree>
    <p:extLst>
      <p:ext uri="{BB962C8B-B14F-4D97-AF65-F5344CB8AC3E}">
        <p14:creationId xmlns:p14="http://schemas.microsoft.com/office/powerpoint/2010/main" val="1455616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F85C-7BDD-9913-7A47-407F8664C07E}"/>
              </a:ext>
            </a:extLst>
          </p:cNvPr>
          <p:cNvSpPr>
            <a:spLocks noGrp="1"/>
          </p:cNvSpPr>
          <p:nvPr>
            <p:ph type="title"/>
          </p:nvPr>
        </p:nvSpPr>
        <p:spPr/>
        <p:txBody>
          <a:bodyPr>
            <a:normAutofit/>
          </a:bodyPr>
          <a:lstStyle/>
          <a:p>
            <a:r>
              <a:rPr lang="en-US" sz="4000"/>
              <a:t>Fall 2023 Score Replacement Summary</a:t>
            </a:r>
          </a:p>
        </p:txBody>
      </p:sp>
      <p:sp>
        <p:nvSpPr>
          <p:cNvPr id="3" name="Slide Number Placeholder 2">
            <a:extLst>
              <a:ext uri="{FF2B5EF4-FFF2-40B4-BE49-F238E27FC236}">
                <a16:creationId xmlns:a16="http://schemas.microsoft.com/office/drawing/2014/main" id="{29EA4657-1B07-FA63-B7C0-A71F73AB07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lang="en"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94C89CFA-F29B-8961-F2D6-08E7E7B17E63}"/>
              </a:ext>
            </a:extLst>
          </p:cNvPr>
          <p:cNvSpPr>
            <a:spLocks noGrp="1"/>
          </p:cNvSpPr>
          <p:nvPr>
            <p:ph type="body" idx="1"/>
          </p:nvPr>
        </p:nvSpPr>
        <p:spPr>
          <a:xfrm>
            <a:off x="457201" y="1676400"/>
            <a:ext cx="11277600" cy="4853642"/>
          </a:xfrm>
        </p:spPr>
        <p:txBody>
          <a:bodyPr spcFirstLastPara="1" wrap="square" lIns="91425" tIns="45700" rIns="91425" bIns="45700" anchor="t" anchorCtr="0">
            <a:noAutofit/>
          </a:bodyPr>
          <a:lstStyle/>
          <a:p>
            <a:pPr marL="186055" indent="0">
              <a:lnSpc>
                <a:spcPct val="100000"/>
              </a:lnSpc>
              <a:spcBef>
                <a:spcPts val="0"/>
              </a:spcBef>
              <a:spcAft>
                <a:spcPts val="1200"/>
              </a:spcAft>
              <a:buNone/>
            </a:pPr>
            <a:r>
              <a:rPr lang="en-US" sz="2100" b="1" dirty="0"/>
              <a:t>In Fall 2023, 2,668 classrooms received a local and an external observation using the same age-level tool. These observations were compared using the score replacement protocol.  </a:t>
            </a:r>
            <a:endParaRPr lang="en-US" sz="2100" dirty="0"/>
          </a:p>
          <a:p>
            <a:pPr marL="568325">
              <a:lnSpc>
                <a:spcPct val="100000"/>
              </a:lnSpc>
              <a:spcBef>
                <a:spcPts val="0"/>
              </a:spcBef>
              <a:spcAft>
                <a:spcPts val="1200"/>
              </a:spcAft>
              <a:buClr>
                <a:schemeClr val="tx1"/>
              </a:buClr>
            </a:pPr>
            <a:r>
              <a:rPr lang="en-US" sz="2100" dirty="0"/>
              <a:t>Score replacement in 1 or more domains occurred about half of the time, with some variation across age-levels. </a:t>
            </a:r>
          </a:p>
          <a:p>
            <a:pPr marL="568325">
              <a:lnSpc>
                <a:spcPct val="100000"/>
              </a:lnSpc>
              <a:spcBef>
                <a:spcPts val="0"/>
              </a:spcBef>
              <a:spcAft>
                <a:spcPts val="1200"/>
              </a:spcAft>
              <a:buClr>
                <a:schemeClr val="tx1"/>
              </a:buClr>
            </a:pPr>
            <a:r>
              <a:rPr lang="en-US" sz="2100" dirty="0">
                <a:latin typeface="Georgia" panose="02040502050405020303" pitchFamily="18" charset="0"/>
              </a:rPr>
              <a:t>Score replacement in only 1 domain was the most common type of replacement in the fall. This means most score replacements only impacted part of the local observation score. </a:t>
            </a:r>
          </a:p>
          <a:p>
            <a:pPr marL="568325">
              <a:lnSpc>
                <a:spcPct val="100000"/>
              </a:lnSpc>
              <a:spcBef>
                <a:spcPts val="0"/>
              </a:spcBef>
              <a:spcAft>
                <a:spcPts val="1200"/>
              </a:spcAft>
              <a:buClr>
                <a:schemeClr val="tx1"/>
              </a:buClr>
            </a:pPr>
            <a:r>
              <a:rPr lang="en-US" sz="2100" dirty="0"/>
              <a:t>Score replacement rates varied by domain, with emotional/behavioral domains being more consistent and instructional domains being less consistent. </a:t>
            </a:r>
          </a:p>
          <a:p>
            <a:pPr>
              <a:lnSpc>
                <a:spcPct val="100000"/>
              </a:lnSpc>
              <a:spcBef>
                <a:spcPts val="0"/>
              </a:spcBef>
              <a:spcAft>
                <a:spcPts val="1200"/>
              </a:spcAft>
            </a:pPr>
            <a:endParaRPr lang="en-US" sz="2200" dirty="0">
              <a:solidFill>
                <a:schemeClr val="tx1"/>
              </a:solidFill>
            </a:endParaRPr>
          </a:p>
          <a:p>
            <a:pPr marL="608965" indent="-422910"/>
            <a:endParaRPr lang="en-US" sz="2200" dirty="0"/>
          </a:p>
        </p:txBody>
      </p:sp>
    </p:spTree>
    <p:extLst>
      <p:ext uri="{BB962C8B-B14F-4D97-AF65-F5344CB8AC3E}">
        <p14:creationId xmlns:p14="http://schemas.microsoft.com/office/powerpoint/2010/main" val="2621361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20BC-E3F5-5B88-7DBF-A9FA10FCAD7A}"/>
              </a:ext>
            </a:extLst>
          </p:cNvPr>
          <p:cNvSpPr>
            <a:spLocks noGrp="1"/>
          </p:cNvSpPr>
          <p:nvPr>
            <p:ph type="title"/>
          </p:nvPr>
        </p:nvSpPr>
        <p:spPr/>
        <p:txBody>
          <a:bodyPr>
            <a:normAutofit/>
          </a:bodyPr>
          <a:lstStyle/>
          <a:p>
            <a:r>
              <a:rPr lang="en-US" sz="4000" dirty="0">
                <a:solidFill>
                  <a:srgbClr val="FFFFFF"/>
                </a:solidFill>
              </a:rPr>
              <a:t>Fall 2023 Score</a:t>
            </a:r>
            <a:r>
              <a:rPr lang="en-US" sz="4000" b="0" i="0" u="none" strike="noStrike" cap="small" baseline="0" dirty="0">
                <a:solidFill>
                  <a:srgbClr val="FFFFFF"/>
                </a:solidFill>
                <a:latin typeface="Georgia"/>
                <a:ea typeface="Georgia"/>
                <a:cs typeface="Georgia"/>
              </a:rPr>
              <a:t> </a:t>
            </a:r>
            <a:r>
              <a:rPr lang="en-US" sz="4000" dirty="0">
                <a:solidFill>
                  <a:srgbClr val="FFFFFF"/>
                </a:solidFill>
              </a:rPr>
              <a:t>Replacement: Summary</a:t>
            </a:r>
            <a:r>
              <a:rPr lang="en-US" sz="4000" b="0" i="0" dirty="0">
                <a:solidFill>
                  <a:srgbClr val="FFFFFF"/>
                </a:solidFill>
                <a:latin typeface="Georgia"/>
                <a:ea typeface="Georgia"/>
                <a:cs typeface="Georgia"/>
              </a:rPr>
              <a:t>​</a:t>
            </a:r>
            <a:endParaRPr lang="en-US" sz="4000" dirty="0"/>
          </a:p>
        </p:txBody>
      </p:sp>
      <p:sp>
        <p:nvSpPr>
          <p:cNvPr id="3" name="Text Placeholder 2">
            <a:extLst>
              <a:ext uri="{FF2B5EF4-FFF2-40B4-BE49-F238E27FC236}">
                <a16:creationId xmlns:a16="http://schemas.microsoft.com/office/drawing/2014/main" id="{D2FF7900-7755-45AA-2444-3978C2A2D158}"/>
              </a:ext>
            </a:extLst>
          </p:cNvPr>
          <p:cNvSpPr>
            <a:spLocks noGrp="1"/>
          </p:cNvSpPr>
          <p:nvPr>
            <p:ph type="body" idx="1"/>
          </p:nvPr>
        </p:nvSpPr>
        <p:spPr>
          <a:xfrm>
            <a:off x="685800" y="1516106"/>
            <a:ext cx="10600945" cy="1699514"/>
          </a:xfrm>
        </p:spPr>
        <p:txBody>
          <a:bodyPr>
            <a:normAutofit/>
          </a:bodyPr>
          <a:lstStyle/>
          <a:p>
            <a:pPr marL="114300" indent="0">
              <a:lnSpc>
                <a:spcPct val="100000"/>
              </a:lnSpc>
              <a:spcBef>
                <a:spcPts val="0"/>
              </a:spcBef>
              <a:spcAft>
                <a:spcPts val="1200"/>
              </a:spcAft>
              <a:buNone/>
            </a:pPr>
            <a:r>
              <a:rPr lang="en-US" sz="2000" b="1" dirty="0">
                <a:solidFill>
                  <a:schemeClr val="accent3"/>
                </a:solidFill>
              </a:rPr>
              <a:t>In the fall, 2,688 classrooms received a local and an external observation using the same age-level tool.  </a:t>
            </a:r>
            <a:endParaRPr lang="en-US" sz="2000" dirty="0">
              <a:solidFill>
                <a:schemeClr val="accent3"/>
              </a:solidFill>
            </a:endParaRPr>
          </a:p>
          <a:p>
            <a:pPr>
              <a:lnSpc>
                <a:spcPct val="100000"/>
              </a:lnSpc>
              <a:spcBef>
                <a:spcPts val="0"/>
              </a:spcBef>
              <a:spcAft>
                <a:spcPts val="1200"/>
              </a:spcAft>
            </a:pPr>
            <a:r>
              <a:rPr lang="en-US" sz="2000" dirty="0"/>
              <a:t>Although about half of all classrooms had a score replacement, only a small percentage of classrooms will have all of their fall local scores replaced.  </a:t>
            </a:r>
          </a:p>
        </p:txBody>
      </p:sp>
      <p:graphicFrame>
        <p:nvGraphicFramePr>
          <p:cNvPr id="5" name="Table 4">
            <a:extLst>
              <a:ext uri="{FF2B5EF4-FFF2-40B4-BE49-F238E27FC236}">
                <a16:creationId xmlns:a16="http://schemas.microsoft.com/office/drawing/2014/main" id="{3EC6167B-CB1E-25A5-F0D0-83E39F81F69A}"/>
              </a:ext>
            </a:extLst>
          </p:cNvPr>
          <p:cNvGraphicFramePr>
            <a:graphicFrameLocks noGrp="1"/>
          </p:cNvGraphicFramePr>
          <p:nvPr/>
        </p:nvGraphicFramePr>
        <p:xfrm>
          <a:off x="878808" y="3464540"/>
          <a:ext cx="10407937" cy="2265635"/>
        </p:xfrm>
        <a:graphic>
          <a:graphicData uri="http://schemas.openxmlformats.org/drawingml/2006/table">
            <a:tbl>
              <a:tblPr firstRow="1">
                <a:tableStyleId>{B301B821-A1FF-4177-AEE7-76D212191A09}</a:tableStyleId>
              </a:tblPr>
              <a:tblGrid>
                <a:gridCol w="2151201">
                  <a:extLst>
                    <a:ext uri="{9D8B030D-6E8A-4147-A177-3AD203B41FA5}">
                      <a16:colId xmlns:a16="http://schemas.microsoft.com/office/drawing/2014/main" val="3693091385"/>
                    </a:ext>
                  </a:extLst>
                </a:gridCol>
                <a:gridCol w="2014714">
                  <a:extLst>
                    <a:ext uri="{9D8B030D-6E8A-4147-A177-3AD203B41FA5}">
                      <a16:colId xmlns:a16="http://schemas.microsoft.com/office/drawing/2014/main" val="1593745022"/>
                    </a:ext>
                  </a:extLst>
                </a:gridCol>
                <a:gridCol w="2014714">
                  <a:extLst>
                    <a:ext uri="{9D8B030D-6E8A-4147-A177-3AD203B41FA5}">
                      <a16:colId xmlns:a16="http://schemas.microsoft.com/office/drawing/2014/main" val="3969900929"/>
                    </a:ext>
                  </a:extLst>
                </a:gridCol>
                <a:gridCol w="2001367">
                  <a:extLst>
                    <a:ext uri="{9D8B030D-6E8A-4147-A177-3AD203B41FA5}">
                      <a16:colId xmlns:a16="http://schemas.microsoft.com/office/drawing/2014/main" val="1962236041"/>
                    </a:ext>
                  </a:extLst>
                </a:gridCol>
                <a:gridCol w="208280">
                  <a:extLst>
                    <a:ext uri="{9D8B030D-6E8A-4147-A177-3AD203B41FA5}">
                      <a16:colId xmlns:a16="http://schemas.microsoft.com/office/drawing/2014/main" val="74366272"/>
                    </a:ext>
                  </a:extLst>
                </a:gridCol>
                <a:gridCol w="2017661">
                  <a:extLst>
                    <a:ext uri="{9D8B030D-6E8A-4147-A177-3AD203B41FA5}">
                      <a16:colId xmlns:a16="http://schemas.microsoft.com/office/drawing/2014/main" val="3061353868"/>
                    </a:ext>
                  </a:extLst>
                </a:gridCol>
              </a:tblGrid>
              <a:tr h="1022159">
                <a:tc>
                  <a:txBody>
                    <a:bodyPr/>
                    <a:lstStyle/>
                    <a:p>
                      <a:pPr algn="ctr" fontAlgn="ctr"/>
                      <a:r>
                        <a:rPr lang="en-US" sz="1600" b="1" u="none" strike="noStrike">
                          <a:solidFill>
                            <a:srgbClr val="FFFFFF"/>
                          </a:solidFill>
                          <a:effectLst/>
                          <a:latin typeface="Georgia"/>
                        </a:rPr>
                        <a:t>Classroom Age-Level/Class Tool</a:t>
                      </a:r>
                      <a:endParaRPr lang="en-US" sz="1600" b="1" i="0" u="none" strike="noStrike">
                        <a:solidFill>
                          <a:srgbClr val="FFFFFF"/>
                        </a:solidFill>
                        <a:effectLst/>
                        <a:latin typeface="Georgia"/>
                      </a:endParaRPr>
                    </a:p>
                  </a:txBody>
                  <a:tcPr marL="4396" marR="4396" marT="4396" marB="0" anchor="ctr"/>
                </a:tc>
                <a:tc>
                  <a:txBody>
                    <a:bodyPr/>
                    <a:lstStyle/>
                    <a:p>
                      <a:pPr lvl="0" algn="ctr">
                        <a:buNone/>
                      </a:pPr>
                      <a:r>
                        <a:rPr lang="en-US" sz="1600" b="1" i="0" u="none" strike="noStrike" noProof="0">
                          <a:solidFill>
                            <a:srgbClr val="FFFFFF"/>
                          </a:solidFill>
                          <a:effectLst/>
                          <a:latin typeface="Georgia"/>
                        </a:rPr>
                        <a:t>Total classrooms locally and externally observed in Fall </a:t>
                      </a:r>
                    </a:p>
                  </a:txBody>
                  <a:tcPr marL="4396" marR="4396" marT="4396" marB="0" anchor="ctr"/>
                </a:tc>
                <a:tc>
                  <a:txBody>
                    <a:bodyPr/>
                    <a:lstStyle/>
                    <a:p>
                      <a:pPr algn="ctr" fontAlgn="ctr"/>
                      <a:r>
                        <a:rPr lang="en-US" sz="1600" b="1" u="none" strike="noStrike">
                          <a:solidFill>
                            <a:srgbClr val="FFFFFF"/>
                          </a:solidFill>
                          <a:effectLst/>
                          <a:latin typeface="Georgia"/>
                        </a:rPr>
                        <a:t>Classrooms with 1 Domain Replaced</a:t>
                      </a:r>
                      <a:endParaRPr lang="en-US" sz="1600" b="1" i="0" u="none" strike="noStrike">
                        <a:solidFill>
                          <a:srgbClr val="FFFFFF"/>
                        </a:solidFill>
                        <a:effectLst/>
                        <a:latin typeface="Georgia"/>
                      </a:endParaRPr>
                    </a:p>
                  </a:txBody>
                  <a:tcPr marL="4396" marR="4396" marT="4396" marB="0" anchor="ctr"/>
                </a:tc>
                <a:tc gridSpan="2">
                  <a:txBody>
                    <a:bodyPr/>
                    <a:lstStyle/>
                    <a:p>
                      <a:pPr algn="ctr" fontAlgn="ctr"/>
                      <a:r>
                        <a:rPr lang="en-US" sz="1600" b="1" u="none" strike="noStrike">
                          <a:solidFill>
                            <a:srgbClr val="FFFFFF"/>
                          </a:solidFill>
                          <a:effectLst/>
                          <a:latin typeface="Georgia"/>
                        </a:rPr>
                        <a:t>Classrooms with 2 Domains Replaced</a:t>
                      </a:r>
                      <a:endParaRPr lang="en-US" sz="1600" b="1" i="0" u="none" strike="noStrike">
                        <a:solidFill>
                          <a:srgbClr val="FFFFFF"/>
                        </a:solidFill>
                        <a:effectLst/>
                        <a:latin typeface="Georgia"/>
                      </a:endParaRPr>
                    </a:p>
                  </a:txBody>
                  <a:tcPr marL="4396" marR="4396" marT="4396" marB="0" anchor="ctr"/>
                </a:tc>
                <a:tc hMerge="1">
                  <a:txBody>
                    <a:bodyPr/>
                    <a:lstStyle/>
                    <a:p>
                      <a:endParaRPr lang="en-US"/>
                    </a:p>
                  </a:txBody>
                  <a:tcPr/>
                </a:tc>
                <a:tc>
                  <a:txBody>
                    <a:bodyPr/>
                    <a:lstStyle/>
                    <a:p>
                      <a:pPr algn="ctr" fontAlgn="ctr"/>
                      <a:r>
                        <a:rPr lang="en-US" sz="1600" b="1" u="none" strike="noStrike">
                          <a:solidFill>
                            <a:srgbClr val="FFFFFF"/>
                          </a:solidFill>
                          <a:effectLst/>
                          <a:latin typeface="Georgia"/>
                        </a:rPr>
                        <a:t>Classrooms with 3 Domains Replaced</a:t>
                      </a:r>
                      <a:endParaRPr lang="en-US" sz="1600" b="1" i="0" u="none" strike="noStrike">
                        <a:solidFill>
                          <a:srgbClr val="FFFFFF"/>
                        </a:solidFill>
                        <a:effectLst/>
                        <a:latin typeface="Georgia"/>
                      </a:endParaRPr>
                    </a:p>
                  </a:txBody>
                  <a:tcPr marL="4396" marR="4396" marT="4396" marB="0" anchor="ctr"/>
                </a:tc>
                <a:extLst>
                  <a:ext uri="{0D108BD9-81ED-4DB2-BD59-A6C34878D82A}">
                    <a16:rowId xmlns:a16="http://schemas.microsoft.com/office/drawing/2014/main" val="2239037876"/>
                  </a:ext>
                </a:extLst>
              </a:tr>
              <a:tr h="414492">
                <a:tc>
                  <a:txBody>
                    <a:bodyPr/>
                    <a:lstStyle/>
                    <a:p>
                      <a:pPr algn="l" fontAlgn="ctr"/>
                      <a:r>
                        <a:rPr lang="en-US" sz="1800" b="0" u="none" strike="noStrike">
                          <a:solidFill>
                            <a:srgbClr val="003C71"/>
                          </a:solidFill>
                          <a:effectLst/>
                          <a:latin typeface="Georgia"/>
                        </a:rPr>
                        <a:t> Infant</a:t>
                      </a:r>
                      <a:endParaRPr lang="en-US" sz="1800" b="0" i="0" u="none" strike="noStrike">
                        <a:solidFill>
                          <a:srgbClr val="003C71"/>
                        </a:solidFill>
                        <a:effectLst/>
                        <a:latin typeface="Georgia"/>
                      </a:endParaRPr>
                    </a:p>
                  </a:txBody>
                  <a:tcPr marL="4396" marR="4396" marT="4396" marB="0" anchor="ctr"/>
                </a:tc>
                <a:tc>
                  <a:txBody>
                    <a:bodyPr/>
                    <a:lstStyle/>
                    <a:p>
                      <a:pPr marR="0" lvl="0" algn="ctr" rtl="0">
                        <a:lnSpc>
                          <a:spcPct val="100000"/>
                        </a:lnSpc>
                        <a:spcBef>
                          <a:spcPts val="0"/>
                        </a:spcBef>
                        <a:spcAft>
                          <a:spcPts val="0"/>
                        </a:spcAft>
                        <a:buFont typeface="Arial"/>
                        <a:buNone/>
                      </a:pPr>
                      <a:r>
                        <a:rPr lang="en-US" sz="1800" u="none" strike="noStrike" cap="none">
                          <a:solidFill>
                            <a:srgbClr val="003C71"/>
                          </a:solidFill>
                          <a:effectLst/>
                          <a:latin typeface="Georgia"/>
                        </a:rPr>
                        <a:t> 431 classrooms</a:t>
                      </a:r>
                      <a:endParaRPr lang="en-US" sz="1800"/>
                    </a:p>
                  </a:txBody>
                  <a:tcPr marL="9525" marR="9525" marT="9525" marB="0" anchor="ctr"/>
                </a:tc>
                <a:tc>
                  <a:txBody>
                    <a:bodyPr/>
                    <a:lstStyle/>
                    <a:p>
                      <a:pPr algn="ctr" fontAlgn="ctr"/>
                      <a:r>
                        <a:rPr lang="en-US" sz="1800" b="0" u="none" strike="noStrike">
                          <a:solidFill>
                            <a:srgbClr val="003C71"/>
                          </a:solidFill>
                          <a:effectLst/>
                          <a:latin typeface="Georgia"/>
                        </a:rPr>
                        <a:t>35% (152)</a:t>
                      </a:r>
                      <a:endParaRPr lang="en-US" sz="1800" b="0" i="0" u="none" strike="noStrike">
                        <a:solidFill>
                          <a:srgbClr val="003C71"/>
                        </a:solidFill>
                        <a:effectLst/>
                        <a:latin typeface="Georgia"/>
                      </a:endParaRPr>
                    </a:p>
                  </a:txBody>
                  <a:tcPr marL="4396" marR="4396" marT="4396" marB="0" anchor="ctr"/>
                </a:tc>
                <a:tc>
                  <a:txBody>
                    <a:bodyPr/>
                    <a:lstStyle/>
                    <a:p>
                      <a:pPr algn="ctr" fontAlgn="ctr"/>
                      <a:r>
                        <a:rPr lang="en-US" sz="1800" b="0" u="none" strike="noStrike">
                          <a:solidFill>
                            <a:srgbClr val="003C71"/>
                          </a:solidFill>
                          <a:effectLst/>
                          <a:latin typeface="Georgia"/>
                        </a:rPr>
                        <a:t>N/A</a:t>
                      </a:r>
                    </a:p>
                  </a:txBody>
                  <a:tcPr marL="4396" marR="4396" marT="4396" marB="0" anchor="ctr"/>
                </a:tc>
                <a:tc gridSpan="2">
                  <a:txBody>
                    <a:bodyPr/>
                    <a:lstStyle/>
                    <a:p>
                      <a:pPr algn="ctr" fontAlgn="ctr"/>
                      <a:r>
                        <a:rPr lang="en-US" sz="1800" b="0" u="none" strike="noStrike">
                          <a:solidFill>
                            <a:srgbClr val="003C71"/>
                          </a:solidFill>
                          <a:effectLst/>
                          <a:latin typeface="Georgia"/>
                        </a:rPr>
                        <a:t>   N/A</a:t>
                      </a:r>
                    </a:p>
                  </a:txBody>
                  <a:tcPr marL="4396" marR="4396" marT="4396" marB="0" anchor="ctr"/>
                </a:tc>
                <a:tc hMerge="1">
                  <a:txBody>
                    <a:bodyPr/>
                    <a:lstStyle/>
                    <a:p>
                      <a:pPr algn="ctr" fontAlgn="ctr"/>
                      <a:r>
                        <a:rPr lang="en-US" sz="1800" b="0" u="none" strike="noStrike">
                          <a:solidFill>
                            <a:srgbClr val="003C71"/>
                          </a:solidFill>
                          <a:effectLst/>
                          <a:latin typeface="Georgia" panose="02040502050405020303" pitchFamily="18" charset="0"/>
                        </a:rPr>
                        <a:t> </a:t>
                      </a:r>
                      <a:endParaRPr lang="en-US" sz="1800" b="0" i="0" u="none" strike="noStrike">
                        <a:solidFill>
                          <a:srgbClr val="003C71"/>
                        </a:solidFill>
                        <a:effectLst/>
                        <a:latin typeface="Georgia" panose="02040502050405020303" pitchFamily="18" charset="0"/>
                      </a:endParaRPr>
                    </a:p>
                  </a:txBody>
                  <a:tcPr marL="4396" marR="4396" marT="4396" marB="0" anchor="ctr"/>
                </a:tc>
                <a:extLst>
                  <a:ext uri="{0D108BD9-81ED-4DB2-BD59-A6C34878D82A}">
                    <a16:rowId xmlns:a16="http://schemas.microsoft.com/office/drawing/2014/main" val="27530823"/>
                  </a:ext>
                </a:extLst>
              </a:tr>
              <a:tr h="414492">
                <a:tc>
                  <a:txBody>
                    <a:bodyPr/>
                    <a:lstStyle/>
                    <a:p>
                      <a:pPr algn="l" fontAlgn="ctr"/>
                      <a:r>
                        <a:rPr lang="en-US" sz="1800" b="0" u="none" strike="noStrike">
                          <a:solidFill>
                            <a:srgbClr val="003C71"/>
                          </a:solidFill>
                          <a:effectLst/>
                          <a:latin typeface="Georgia"/>
                        </a:rPr>
                        <a:t> Toddler</a:t>
                      </a:r>
                      <a:endParaRPr lang="en-US" sz="1800" b="0" i="0" u="none" strike="noStrike">
                        <a:solidFill>
                          <a:srgbClr val="003C71"/>
                        </a:solidFill>
                        <a:effectLst/>
                        <a:latin typeface="Georgia"/>
                      </a:endParaRPr>
                    </a:p>
                  </a:txBody>
                  <a:tcPr marL="4396" marR="4396" marT="4396" marB="0" anchor="ctr"/>
                </a:tc>
                <a:tc>
                  <a:txBody>
                    <a:bodyPr/>
                    <a:lstStyle/>
                    <a:p>
                      <a:pPr marR="0" lvl="0" algn="ctr" rtl="0">
                        <a:lnSpc>
                          <a:spcPct val="100000"/>
                        </a:lnSpc>
                        <a:spcBef>
                          <a:spcPts val="0"/>
                        </a:spcBef>
                        <a:spcAft>
                          <a:spcPts val="0"/>
                        </a:spcAft>
                        <a:buFont typeface="Arial"/>
                        <a:buNone/>
                      </a:pPr>
                      <a:r>
                        <a:rPr lang="en-US" sz="1800" u="none" strike="noStrike" cap="none">
                          <a:solidFill>
                            <a:srgbClr val="003C71"/>
                          </a:solidFill>
                          <a:effectLst/>
                          <a:latin typeface="Georgia"/>
                        </a:rPr>
                        <a:t> 714 classrooms</a:t>
                      </a:r>
                      <a:endParaRPr lang="en-US" sz="1800"/>
                    </a:p>
                  </a:txBody>
                  <a:tcPr marL="9525" marR="9525" marT="9525" marB="0" anchor="ctr"/>
                </a:tc>
                <a:tc>
                  <a:txBody>
                    <a:bodyPr/>
                    <a:lstStyle/>
                    <a:p>
                      <a:pPr algn="ctr" fontAlgn="ctr"/>
                      <a:r>
                        <a:rPr lang="en-US" sz="1800" b="0" u="none" strike="noStrike">
                          <a:solidFill>
                            <a:srgbClr val="003C71"/>
                          </a:solidFill>
                          <a:effectLst/>
                          <a:latin typeface="Georgia"/>
                        </a:rPr>
                        <a:t>39% (279)</a:t>
                      </a:r>
                      <a:endParaRPr lang="en-US" sz="1800" b="0" i="0" u="none" strike="noStrike">
                        <a:solidFill>
                          <a:srgbClr val="003C71"/>
                        </a:solidFill>
                        <a:effectLst/>
                        <a:latin typeface="Georgia"/>
                      </a:endParaRPr>
                    </a:p>
                  </a:txBody>
                  <a:tcPr marL="4396" marR="4396" marT="4396" marB="0" anchor="ctr"/>
                </a:tc>
                <a:tc gridSpan="2">
                  <a:txBody>
                    <a:bodyPr/>
                    <a:lstStyle/>
                    <a:p>
                      <a:pPr algn="ctr" fontAlgn="ctr"/>
                      <a:r>
                        <a:rPr lang="en-US" sz="1800" b="0" u="none" strike="noStrike">
                          <a:solidFill>
                            <a:srgbClr val="003C71"/>
                          </a:solidFill>
                          <a:effectLst/>
                          <a:latin typeface="Georgia"/>
                        </a:rPr>
                        <a:t>14% (100)</a:t>
                      </a:r>
                      <a:endParaRPr lang="en-US" sz="1800" b="0" i="0" u="none" strike="noStrike">
                        <a:solidFill>
                          <a:srgbClr val="003C71"/>
                        </a:solidFill>
                        <a:effectLst/>
                        <a:latin typeface="Georgia"/>
                      </a:endParaRPr>
                    </a:p>
                  </a:txBody>
                  <a:tcPr marL="4396" marR="4396" marT="4396" marB="0" anchor="ctr"/>
                </a:tc>
                <a:tc hMerge="1">
                  <a:txBody>
                    <a:bodyPr/>
                    <a:lstStyle/>
                    <a:p>
                      <a:endParaRPr lang="en-US"/>
                    </a:p>
                  </a:txBody>
                  <a:tcPr/>
                </a:tc>
                <a:tc>
                  <a:txBody>
                    <a:bodyPr/>
                    <a:lstStyle/>
                    <a:p>
                      <a:pPr algn="ctr" fontAlgn="ctr"/>
                      <a:r>
                        <a:rPr lang="en-US" sz="1800" b="0" u="none" strike="noStrike">
                          <a:solidFill>
                            <a:srgbClr val="003C71"/>
                          </a:solidFill>
                          <a:effectLst/>
                          <a:latin typeface="Georgia"/>
                        </a:rPr>
                        <a:t>N/A</a:t>
                      </a:r>
                      <a:endParaRPr lang="en-US" sz="1800" b="0" i="0" u="none" strike="noStrike">
                        <a:solidFill>
                          <a:srgbClr val="003C71"/>
                        </a:solidFill>
                        <a:effectLst/>
                        <a:latin typeface="Georgia"/>
                      </a:endParaRPr>
                    </a:p>
                  </a:txBody>
                  <a:tcPr marL="4396" marR="4396" marT="4396" marB="0" anchor="ctr"/>
                </a:tc>
                <a:extLst>
                  <a:ext uri="{0D108BD9-81ED-4DB2-BD59-A6C34878D82A}">
                    <a16:rowId xmlns:a16="http://schemas.microsoft.com/office/drawing/2014/main" val="389808600"/>
                  </a:ext>
                </a:extLst>
              </a:tr>
              <a:tr h="414492">
                <a:tc>
                  <a:txBody>
                    <a:bodyPr/>
                    <a:lstStyle/>
                    <a:p>
                      <a:pPr algn="l" fontAlgn="ctr"/>
                      <a:r>
                        <a:rPr lang="en-US" sz="1800" b="0" u="none" strike="noStrike">
                          <a:solidFill>
                            <a:srgbClr val="003C71"/>
                          </a:solidFill>
                          <a:effectLst/>
                          <a:latin typeface="Georgia"/>
                        </a:rPr>
                        <a:t> Pre-K</a:t>
                      </a:r>
                      <a:endParaRPr lang="en-US" sz="1800" b="0" i="0" u="none" strike="noStrike">
                        <a:solidFill>
                          <a:srgbClr val="003C71"/>
                        </a:solidFill>
                        <a:effectLst/>
                        <a:latin typeface="Georgia"/>
                      </a:endParaRPr>
                    </a:p>
                  </a:txBody>
                  <a:tcPr marL="4396" marR="4396" marT="4396" marB="0" anchor="ctr"/>
                </a:tc>
                <a:tc>
                  <a:txBody>
                    <a:bodyPr/>
                    <a:lstStyle/>
                    <a:p>
                      <a:pPr marR="0" lvl="0" algn="ctr" rtl="0">
                        <a:lnSpc>
                          <a:spcPct val="100000"/>
                        </a:lnSpc>
                        <a:spcBef>
                          <a:spcPts val="0"/>
                        </a:spcBef>
                        <a:spcAft>
                          <a:spcPts val="0"/>
                        </a:spcAft>
                        <a:buFont typeface="Arial"/>
                        <a:buNone/>
                      </a:pPr>
                      <a:r>
                        <a:rPr lang="en-US" sz="1800" u="none" strike="noStrike" cap="none">
                          <a:solidFill>
                            <a:srgbClr val="003C71"/>
                          </a:solidFill>
                          <a:effectLst/>
                          <a:latin typeface="Georgia"/>
                        </a:rPr>
                        <a:t> 1,523 classrooms</a:t>
                      </a:r>
                      <a:endParaRPr lang="en-US" sz="1800"/>
                    </a:p>
                  </a:txBody>
                  <a:tcPr marL="9525" marR="9525" marT="9525" marB="0" anchor="ctr"/>
                </a:tc>
                <a:tc>
                  <a:txBody>
                    <a:bodyPr/>
                    <a:lstStyle/>
                    <a:p>
                      <a:pPr algn="ctr" fontAlgn="ctr"/>
                      <a:r>
                        <a:rPr lang="en-US" sz="1800" b="0" u="none" strike="noStrike">
                          <a:solidFill>
                            <a:srgbClr val="003C71"/>
                          </a:solidFill>
                          <a:effectLst/>
                          <a:latin typeface="Georgia"/>
                        </a:rPr>
                        <a:t>39% (598)</a:t>
                      </a:r>
                      <a:endParaRPr lang="en-US" sz="1800" b="0" i="0" u="none" strike="noStrike">
                        <a:solidFill>
                          <a:srgbClr val="003C71"/>
                        </a:solidFill>
                        <a:effectLst/>
                        <a:latin typeface="Georgia"/>
                      </a:endParaRPr>
                    </a:p>
                  </a:txBody>
                  <a:tcPr marL="4396" marR="4396" marT="4396" marB="0" anchor="ctr"/>
                </a:tc>
                <a:tc gridSpan="2">
                  <a:txBody>
                    <a:bodyPr/>
                    <a:lstStyle/>
                    <a:p>
                      <a:pPr algn="ctr" fontAlgn="ctr"/>
                      <a:r>
                        <a:rPr lang="en-US" sz="1800" b="0" u="none" strike="noStrike">
                          <a:solidFill>
                            <a:srgbClr val="003C71"/>
                          </a:solidFill>
                          <a:effectLst/>
                          <a:latin typeface="Georgia"/>
                        </a:rPr>
                        <a:t>14% (216)</a:t>
                      </a:r>
                      <a:endParaRPr lang="en-US" sz="1800" b="0" i="0" u="none" strike="noStrike">
                        <a:solidFill>
                          <a:srgbClr val="003C71"/>
                        </a:solidFill>
                        <a:effectLst/>
                        <a:latin typeface="Georgia"/>
                      </a:endParaRPr>
                    </a:p>
                  </a:txBody>
                  <a:tcPr marL="4396" marR="4396" marT="4396" marB="0" anchor="ctr"/>
                </a:tc>
                <a:tc hMerge="1">
                  <a:txBody>
                    <a:bodyPr/>
                    <a:lstStyle/>
                    <a:p>
                      <a:endParaRPr lang="en-US"/>
                    </a:p>
                  </a:txBody>
                  <a:tcPr/>
                </a:tc>
                <a:tc>
                  <a:txBody>
                    <a:bodyPr/>
                    <a:lstStyle/>
                    <a:p>
                      <a:pPr algn="ctr" fontAlgn="ctr"/>
                      <a:r>
                        <a:rPr lang="en-US" sz="1800" b="0" u="none" strike="noStrike">
                          <a:solidFill>
                            <a:srgbClr val="003C71"/>
                          </a:solidFill>
                          <a:effectLst/>
                          <a:latin typeface="Georgia"/>
                        </a:rPr>
                        <a:t>6% (87)</a:t>
                      </a:r>
                      <a:endParaRPr lang="en-US" sz="1800" b="0" i="0" u="none" strike="noStrike">
                        <a:solidFill>
                          <a:srgbClr val="003C71"/>
                        </a:solidFill>
                        <a:effectLst/>
                        <a:latin typeface="Georgia"/>
                      </a:endParaRPr>
                    </a:p>
                  </a:txBody>
                  <a:tcPr marL="4396" marR="4396" marT="4396" marB="0" anchor="ctr"/>
                </a:tc>
                <a:extLst>
                  <a:ext uri="{0D108BD9-81ED-4DB2-BD59-A6C34878D82A}">
                    <a16:rowId xmlns:a16="http://schemas.microsoft.com/office/drawing/2014/main" val="3195268639"/>
                  </a:ext>
                </a:extLst>
              </a:tr>
            </a:tbl>
          </a:graphicData>
        </a:graphic>
      </p:graphicFrame>
      <p:sp>
        <p:nvSpPr>
          <p:cNvPr id="4" name="TextBox 3">
            <a:extLst>
              <a:ext uri="{FF2B5EF4-FFF2-40B4-BE49-F238E27FC236}">
                <a16:creationId xmlns:a16="http://schemas.microsoft.com/office/drawing/2014/main" id="{388B5E48-1298-B90D-B691-F2E8EC773870}"/>
              </a:ext>
            </a:extLst>
          </p:cNvPr>
          <p:cNvSpPr txBox="1"/>
          <p:nvPr/>
        </p:nvSpPr>
        <p:spPr>
          <a:xfrm>
            <a:off x="7992327" y="6272870"/>
            <a:ext cx="3386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5555"/>
                </a:solidFill>
                <a:effectLst/>
                <a:uLnTx/>
                <a:uFillTx/>
                <a:latin typeface="Georgia" panose="02040502050405020303" pitchFamily="18" charset="0"/>
                <a:ea typeface="+mn-ea"/>
                <a:cs typeface="+mn-cs"/>
              </a:rPr>
              <a:t>As of December 22, 2023</a:t>
            </a:r>
          </a:p>
        </p:txBody>
      </p:sp>
    </p:spTree>
    <p:extLst>
      <p:ext uri="{BB962C8B-B14F-4D97-AF65-F5344CB8AC3E}">
        <p14:creationId xmlns:p14="http://schemas.microsoft.com/office/powerpoint/2010/main" val="52961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8653-4EFC-450E-84A3-E32BEBCF41DA}"/>
              </a:ext>
            </a:extLst>
          </p:cNvPr>
          <p:cNvSpPr>
            <a:spLocks noGrp="1"/>
          </p:cNvSpPr>
          <p:nvPr>
            <p:ph type="title"/>
          </p:nvPr>
        </p:nvSpPr>
        <p:spPr/>
        <p:txBody>
          <a:bodyPr>
            <a:normAutofit/>
          </a:bodyPr>
          <a:lstStyle/>
          <a:p>
            <a:r>
              <a:rPr lang="en-US" sz="4000" dirty="0"/>
              <a:t>Score Replacement by Age-Level and Domain</a:t>
            </a:r>
          </a:p>
        </p:txBody>
      </p:sp>
      <p:sp>
        <p:nvSpPr>
          <p:cNvPr id="3" name="Text Placeholder 2">
            <a:extLst>
              <a:ext uri="{FF2B5EF4-FFF2-40B4-BE49-F238E27FC236}">
                <a16:creationId xmlns:a16="http://schemas.microsoft.com/office/drawing/2014/main" id="{72AE0A64-45C2-10F9-6E57-763B8ED7289B}"/>
              </a:ext>
            </a:extLst>
          </p:cNvPr>
          <p:cNvSpPr>
            <a:spLocks noGrp="1"/>
          </p:cNvSpPr>
          <p:nvPr>
            <p:ph type="body" idx="1"/>
          </p:nvPr>
        </p:nvSpPr>
        <p:spPr>
          <a:xfrm>
            <a:off x="502767" y="1428775"/>
            <a:ext cx="11186462" cy="1036724"/>
          </a:xfrm>
        </p:spPr>
        <p:txBody>
          <a:bodyPr>
            <a:noAutofit/>
          </a:bodyPr>
          <a:lstStyle/>
          <a:p>
            <a:pPr marL="114300" indent="0">
              <a:lnSpc>
                <a:spcPct val="100000"/>
              </a:lnSpc>
              <a:buNone/>
            </a:pPr>
            <a:r>
              <a:rPr lang="en-US" sz="2000" b="1" dirty="0"/>
              <a:t>Score replacement rates varied by domain, with emotional/behavioral focused domains being more consistent and instructional focused domains being less consistent. </a:t>
            </a:r>
          </a:p>
        </p:txBody>
      </p:sp>
      <p:graphicFrame>
        <p:nvGraphicFramePr>
          <p:cNvPr id="5" name="Table 4">
            <a:extLst>
              <a:ext uri="{FF2B5EF4-FFF2-40B4-BE49-F238E27FC236}">
                <a16:creationId xmlns:a16="http://schemas.microsoft.com/office/drawing/2014/main" id="{02717DCE-8D48-4C0B-7A24-E7C2EE26F05E}"/>
              </a:ext>
            </a:extLst>
          </p:cNvPr>
          <p:cNvGraphicFramePr>
            <a:graphicFrameLocks noGrp="1"/>
          </p:cNvGraphicFramePr>
          <p:nvPr/>
        </p:nvGraphicFramePr>
        <p:xfrm>
          <a:off x="683540" y="2589364"/>
          <a:ext cx="10824916" cy="3652568"/>
        </p:xfrm>
        <a:graphic>
          <a:graphicData uri="http://schemas.openxmlformats.org/drawingml/2006/table">
            <a:tbl>
              <a:tblPr firstRow="1">
                <a:tableStyleId>{793D81CF-94F2-401A-BA57-92F5A7B2D0C5}</a:tableStyleId>
              </a:tblPr>
              <a:tblGrid>
                <a:gridCol w="3413365">
                  <a:extLst>
                    <a:ext uri="{9D8B030D-6E8A-4147-A177-3AD203B41FA5}">
                      <a16:colId xmlns:a16="http://schemas.microsoft.com/office/drawing/2014/main" val="389742450"/>
                    </a:ext>
                  </a:extLst>
                </a:gridCol>
                <a:gridCol w="2685456">
                  <a:extLst>
                    <a:ext uri="{9D8B030D-6E8A-4147-A177-3AD203B41FA5}">
                      <a16:colId xmlns:a16="http://schemas.microsoft.com/office/drawing/2014/main" val="2087666626"/>
                    </a:ext>
                  </a:extLst>
                </a:gridCol>
                <a:gridCol w="2718826">
                  <a:extLst>
                    <a:ext uri="{9D8B030D-6E8A-4147-A177-3AD203B41FA5}">
                      <a16:colId xmlns:a16="http://schemas.microsoft.com/office/drawing/2014/main" val="3377866570"/>
                    </a:ext>
                  </a:extLst>
                </a:gridCol>
                <a:gridCol w="2007269">
                  <a:extLst>
                    <a:ext uri="{9D8B030D-6E8A-4147-A177-3AD203B41FA5}">
                      <a16:colId xmlns:a16="http://schemas.microsoft.com/office/drawing/2014/main" val="1505285670"/>
                    </a:ext>
                  </a:extLst>
                </a:gridCol>
              </a:tblGrid>
              <a:tr h="891908">
                <a:tc>
                  <a:txBody>
                    <a:bodyPr/>
                    <a:lstStyle/>
                    <a:p>
                      <a:pPr marR="0" algn="ctr" rtl="0" fontAlgn="ctr">
                        <a:lnSpc>
                          <a:spcPct val="100000"/>
                        </a:lnSpc>
                        <a:spcBef>
                          <a:spcPts val="0"/>
                        </a:spcBef>
                        <a:spcAft>
                          <a:spcPts val="0"/>
                        </a:spcAft>
                        <a:buClr>
                          <a:srgbClr val="000000"/>
                        </a:buClr>
                        <a:buFont typeface="Arial"/>
                      </a:pPr>
                      <a:r>
                        <a:rPr lang="en-US" sz="1600" b="1" u="none" strike="noStrike" cap="none">
                          <a:solidFill>
                            <a:srgbClr val="FFFFFF"/>
                          </a:solidFill>
                          <a:effectLst/>
                          <a:latin typeface="Georgia"/>
                          <a:sym typeface="Arial"/>
                        </a:rPr>
                        <a:t>Classroom Age-Level/Class Tool </a:t>
                      </a:r>
                      <a:r>
                        <a:rPr lang="en-US" sz="1600" b="1" u="none" strike="noStrike" cap="none">
                          <a:solidFill>
                            <a:srgbClr val="FFFFFF"/>
                          </a:solidFill>
                          <a:effectLst/>
                          <a:latin typeface="Georgia"/>
                        </a:rPr>
                        <a:t>and</a:t>
                      </a:r>
                      <a:r>
                        <a:rPr lang="en-US" sz="1600" b="1" u="none" strike="noStrike" cap="none">
                          <a:solidFill>
                            <a:srgbClr val="FFFFFF"/>
                          </a:solidFill>
                          <a:effectLst/>
                          <a:latin typeface="Georgia"/>
                          <a:sym typeface="Arial"/>
                        </a:rPr>
                        <a:t> Domain</a:t>
                      </a:r>
                      <a:endParaRPr lang="en-US" sz="1600" b="1" i="0" u="none" strike="noStrike" cap="none">
                        <a:solidFill>
                          <a:srgbClr val="FFFFFF"/>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1" u="none" strike="noStrike" cap="none">
                          <a:solidFill>
                            <a:srgbClr val="FFFFFF"/>
                          </a:solidFill>
                          <a:effectLst/>
                          <a:latin typeface="Georgia"/>
                          <a:sym typeface="Arial"/>
                        </a:rPr>
                        <a:t>Classrooms with Score Replacement By Domain</a:t>
                      </a:r>
                      <a:endParaRPr lang="en-US" sz="1600" b="1" i="0" u="none" strike="noStrike" cap="none">
                        <a:solidFill>
                          <a:srgbClr val="FFFFFF"/>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1" u="none" strike="noStrike" cap="none">
                          <a:solidFill>
                            <a:srgbClr val="FFFFFF"/>
                          </a:solidFill>
                          <a:effectLst/>
                          <a:latin typeface="Georgia"/>
                          <a:sym typeface="Arial"/>
                        </a:rPr>
                        <a:t>Total Locally and Externally Observed</a:t>
                      </a:r>
                      <a:r>
                        <a:rPr lang="en-US" sz="1600" b="1" u="none" strike="noStrike" cap="none">
                          <a:solidFill>
                            <a:srgbClr val="FFFFFF"/>
                          </a:solidFill>
                          <a:effectLst/>
                          <a:latin typeface="Georgia"/>
                        </a:rPr>
                        <a:t> </a:t>
                      </a:r>
                      <a:endParaRPr lang="en-US" sz="1600" b="1" i="0" u="none" strike="noStrike" cap="none">
                        <a:solidFill>
                          <a:srgbClr val="FFFFFF"/>
                        </a:solidFill>
                        <a:effectLst/>
                        <a:latin typeface="Georgia"/>
                        <a:ea typeface="+mn-ea"/>
                        <a:cs typeface="+mn-cs"/>
                      </a:endParaRPr>
                    </a:p>
                    <a:p>
                      <a:pPr marR="0" lvl="0" algn="ctr">
                        <a:lnSpc>
                          <a:spcPct val="100000"/>
                        </a:lnSpc>
                        <a:spcBef>
                          <a:spcPts val="0"/>
                        </a:spcBef>
                        <a:spcAft>
                          <a:spcPts val="0"/>
                        </a:spcAft>
                        <a:buFont typeface="Arial"/>
                        <a:buNone/>
                      </a:pPr>
                      <a:r>
                        <a:rPr lang="en-US" sz="1600" b="1" u="none" strike="noStrike" cap="none">
                          <a:solidFill>
                            <a:srgbClr val="FFFFFF"/>
                          </a:solidFill>
                          <a:effectLst/>
                          <a:latin typeface="Georgia"/>
                        </a:rPr>
                        <a:t>(Fall 2023)</a:t>
                      </a:r>
                      <a:endParaRPr lang="en-US" sz="1600" b="1" i="0" u="none" strike="noStrike" cap="none">
                        <a:solidFill>
                          <a:srgbClr val="FFFFFF"/>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1" u="none" strike="noStrike" cap="none">
                          <a:solidFill>
                            <a:srgbClr val="FFFFFF"/>
                          </a:solidFill>
                          <a:effectLst/>
                          <a:latin typeface="Georgia"/>
                          <a:sym typeface="Arial"/>
                        </a:rPr>
                        <a:t>% of Domains Need Replacement</a:t>
                      </a:r>
                      <a:endParaRPr lang="en-US" sz="1600" b="1" i="0" u="none" strike="noStrike" cap="none">
                        <a:solidFill>
                          <a:srgbClr val="FFFFFF"/>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3038101792"/>
                  </a:ext>
                </a:extLst>
              </a:tr>
              <a:tr h="301466">
                <a:tc>
                  <a:txBody>
                    <a:bodyPr/>
                    <a:lstStyle/>
                    <a:p>
                      <a:pPr marR="0" algn="l" rtl="0" fontAlgn="ctr">
                        <a:lnSpc>
                          <a:spcPct val="100000"/>
                        </a:lnSpc>
                        <a:spcBef>
                          <a:spcPts val="0"/>
                        </a:spcBef>
                        <a:spcAft>
                          <a:spcPts val="0"/>
                        </a:spcAft>
                        <a:buClr>
                          <a:srgbClr val="000000"/>
                        </a:buClr>
                        <a:buFont typeface="Arial"/>
                      </a:pPr>
                      <a:r>
                        <a:rPr lang="en-US" sz="1600" b="1" u="none" strike="noStrike" cap="none">
                          <a:solidFill>
                            <a:srgbClr val="003C71"/>
                          </a:solidFill>
                          <a:effectLst/>
                          <a:latin typeface="Georgia"/>
                        </a:rPr>
                        <a:t> </a:t>
                      </a:r>
                      <a:r>
                        <a:rPr lang="en-US" sz="1600" b="1" u="none" strike="noStrike" cap="none">
                          <a:solidFill>
                            <a:srgbClr val="003C71"/>
                          </a:solidFill>
                          <a:effectLst/>
                          <a:latin typeface="Georgia"/>
                          <a:sym typeface="Arial"/>
                        </a:rPr>
                        <a:t>Infant</a:t>
                      </a: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extLst>
                  <a:ext uri="{0D108BD9-81ED-4DB2-BD59-A6C34878D82A}">
                    <a16:rowId xmlns:a16="http://schemas.microsoft.com/office/drawing/2014/main" val="758048723"/>
                  </a:ext>
                </a:extLst>
              </a:tr>
              <a:tr h="301466">
                <a:tc>
                  <a:txBody>
                    <a:bodyPr/>
                    <a:lstStyle/>
                    <a:p>
                      <a:pPr marL="0" marR="0" lvl="2" indent="0" algn="l" rtl="0" fontAlgn="ctr">
                        <a:lnSpc>
                          <a:spcPct val="100000"/>
                        </a:lnSpc>
                        <a:spcBef>
                          <a:spcPts val="0"/>
                        </a:spcBef>
                        <a:spcAft>
                          <a:spcPts val="0"/>
                        </a:spcAft>
                        <a:buClr>
                          <a:srgbClr val="000000"/>
                        </a:buClr>
                        <a:buNone/>
                      </a:pPr>
                      <a:r>
                        <a:rPr lang="en-US" sz="1600" b="0" u="none" strike="noStrike" cap="none">
                          <a:solidFill>
                            <a:srgbClr val="003C71"/>
                          </a:solidFill>
                          <a:effectLst/>
                          <a:latin typeface="Georgia"/>
                        </a:rPr>
                        <a:t>  </a:t>
                      </a:r>
                      <a:r>
                        <a:rPr lang="en-US" sz="1600" b="0" u="none" strike="noStrike" cap="none">
                          <a:solidFill>
                            <a:srgbClr val="003C71"/>
                          </a:solidFill>
                          <a:effectLst/>
                          <a:latin typeface="Georgia"/>
                          <a:sym typeface="Arial"/>
                        </a:rPr>
                        <a:t>Relational Climate</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152</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431</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35%</a:t>
                      </a:r>
                      <a:endParaRPr lang="en-US" sz="1600" b="0" i="0" u="none" strike="noStrike" cap="none">
                        <a:solidFill>
                          <a:srgbClr val="003C71"/>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3098019828"/>
                  </a:ext>
                </a:extLst>
              </a:tr>
              <a:tr h="301466">
                <a:tc>
                  <a:txBody>
                    <a:bodyPr/>
                    <a:lstStyle/>
                    <a:p>
                      <a:pPr marR="0" algn="l" rtl="0" fontAlgn="ctr">
                        <a:lnSpc>
                          <a:spcPct val="100000"/>
                        </a:lnSpc>
                        <a:spcBef>
                          <a:spcPts val="0"/>
                        </a:spcBef>
                        <a:spcAft>
                          <a:spcPts val="0"/>
                        </a:spcAft>
                        <a:buClr>
                          <a:srgbClr val="000000"/>
                        </a:buClr>
                        <a:buFont typeface="Arial"/>
                      </a:pPr>
                      <a:r>
                        <a:rPr lang="en-US" sz="1600" b="1" u="none" strike="noStrike" cap="none">
                          <a:solidFill>
                            <a:srgbClr val="003C71"/>
                          </a:solidFill>
                          <a:effectLst/>
                          <a:latin typeface="Georgia"/>
                        </a:rPr>
                        <a:t> </a:t>
                      </a:r>
                      <a:r>
                        <a:rPr lang="en-US" sz="1600" b="1" u="none" strike="noStrike" cap="none">
                          <a:solidFill>
                            <a:srgbClr val="003C71"/>
                          </a:solidFill>
                          <a:effectLst/>
                          <a:latin typeface="Georgia"/>
                          <a:sym typeface="Arial"/>
                        </a:rPr>
                        <a:t>Toddler</a:t>
                      </a: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extLst>
                  <a:ext uri="{0D108BD9-81ED-4DB2-BD59-A6C34878D82A}">
                    <a16:rowId xmlns:a16="http://schemas.microsoft.com/office/drawing/2014/main" val="809689253"/>
                  </a:ext>
                </a:extLst>
              </a:tr>
              <a:tr h="301466">
                <a:tc>
                  <a:txBody>
                    <a:bodyPr/>
                    <a:lstStyle/>
                    <a:p>
                      <a:pPr marL="0" marR="0" indent="0" algn="ctr" rtl="0" fontAlgn="ctr">
                        <a:lnSpc>
                          <a:spcPct val="100000"/>
                        </a:lnSpc>
                        <a:spcBef>
                          <a:spcPts val="0"/>
                        </a:spcBef>
                        <a:spcAft>
                          <a:spcPts val="0"/>
                        </a:spcAft>
                        <a:buClr>
                          <a:srgbClr val="000000"/>
                        </a:buClr>
                        <a:buNone/>
                      </a:pPr>
                      <a:r>
                        <a:rPr lang="en-US" sz="1600" b="0" u="none" strike="noStrike" cap="none">
                          <a:solidFill>
                            <a:srgbClr val="003C71"/>
                          </a:solidFill>
                          <a:effectLst/>
                          <a:latin typeface="Georgia"/>
                          <a:sym typeface="Arial"/>
                        </a:rPr>
                        <a:t>Emotional and Behavioral Support</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186</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714</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26%</a:t>
                      </a:r>
                      <a:endParaRPr lang="en-US" sz="1600" b="0" i="0" u="none" strike="noStrike" cap="none">
                        <a:solidFill>
                          <a:srgbClr val="003C71"/>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2767781056"/>
                  </a:ext>
                </a:extLst>
              </a:tr>
              <a:tr h="301466">
                <a:tc>
                  <a:txBody>
                    <a:bodyPr/>
                    <a:lstStyle/>
                    <a:p>
                      <a:pPr marL="0" marR="0" indent="0" algn="l" rtl="0" fontAlgn="ctr">
                        <a:lnSpc>
                          <a:spcPct val="100000"/>
                        </a:lnSpc>
                        <a:spcBef>
                          <a:spcPts val="0"/>
                        </a:spcBef>
                        <a:spcAft>
                          <a:spcPts val="0"/>
                        </a:spcAft>
                        <a:buClr>
                          <a:srgbClr val="000000"/>
                        </a:buClr>
                        <a:buNone/>
                      </a:pPr>
                      <a:r>
                        <a:rPr lang="en-US" sz="1600" b="0" u="none" strike="noStrike" cap="none">
                          <a:solidFill>
                            <a:srgbClr val="003C71"/>
                          </a:solidFill>
                          <a:effectLst/>
                          <a:latin typeface="Georgia"/>
                        </a:rPr>
                        <a:t>   </a:t>
                      </a:r>
                      <a:r>
                        <a:rPr lang="en-US" sz="1600" b="0" u="none" strike="noStrike" cap="none">
                          <a:solidFill>
                            <a:srgbClr val="003C71"/>
                          </a:solidFill>
                          <a:effectLst/>
                          <a:latin typeface="Georgia"/>
                          <a:sym typeface="Arial"/>
                        </a:rPr>
                        <a:t>Engaged Support for Learning</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293</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714</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1" u="none" strike="noStrike" cap="none">
                          <a:solidFill>
                            <a:srgbClr val="003C71"/>
                          </a:solidFill>
                          <a:effectLst/>
                          <a:latin typeface="Georgia"/>
                          <a:sym typeface="Arial"/>
                        </a:rPr>
                        <a:t>41%</a:t>
                      </a:r>
                      <a:endParaRPr lang="en-US" sz="1600" b="1" i="0" u="none" strike="noStrike" cap="none">
                        <a:solidFill>
                          <a:srgbClr val="003C71"/>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970485407"/>
                  </a:ext>
                </a:extLst>
              </a:tr>
              <a:tr h="301466">
                <a:tc>
                  <a:txBody>
                    <a:bodyPr/>
                    <a:lstStyle/>
                    <a:p>
                      <a:pPr marR="0" algn="l" rtl="0" fontAlgn="ctr">
                        <a:lnSpc>
                          <a:spcPct val="100000"/>
                        </a:lnSpc>
                        <a:spcBef>
                          <a:spcPts val="0"/>
                        </a:spcBef>
                        <a:spcAft>
                          <a:spcPts val="0"/>
                        </a:spcAft>
                        <a:buClr>
                          <a:srgbClr val="000000"/>
                        </a:buClr>
                        <a:buFont typeface="Arial"/>
                      </a:pPr>
                      <a:r>
                        <a:rPr lang="en-US" sz="1600" b="1" u="none" strike="noStrike" cap="none">
                          <a:solidFill>
                            <a:srgbClr val="003C71"/>
                          </a:solidFill>
                          <a:effectLst/>
                          <a:latin typeface="Georgia"/>
                        </a:rPr>
                        <a:t> </a:t>
                      </a:r>
                      <a:r>
                        <a:rPr lang="en-US" sz="1600" b="1" u="none" strike="noStrike" cap="none">
                          <a:solidFill>
                            <a:srgbClr val="003C71"/>
                          </a:solidFill>
                          <a:effectLst/>
                          <a:latin typeface="Georgia"/>
                          <a:sym typeface="Arial"/>
                        </a:rPr>
                        <a:t>Pre-K</a:t>
                      </a: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tc>
                  <a:txBody>
                    <a:bodyPr/>
                    <a:lstStyle/>
                    <a:p>
                      <a:pPr marR="0" algn="ctr" rtl="0" fontAlgn="ctr">
                        <a:lnSpc>
                          <a:spcPct val="100000"/>
                        </a:lnSpc>
                        <a:spcBef>
                          <a:spcPts val="0"/>
                        </a:spcBef>
                        <a:spcAft>
                          <a:spcPts val="0"/>
                        </a:spcAft>
                        <a:buClr>
                          <a:srgbClr val="000000"/>
                        </a:buClr>
                        <a:buFont typeface="Arial"/>
                      </a:pPr>
                      <a:endParaRPr lang="en-US" sz="1600" b="1" i="0" u="none" strike="noStrike" cap="none">
                        <a:solidFill>
                          <a:srgbClr val="003C71"/>
                        </a:solidFill>
                        <a:effectLst/>
                        <a:latin typeface="Georgia"/>
                        <a:ea typeface="+mn-ea"/>
                        <a:cs typeface="+mn-cs"/>
                        <a:sym typeface="Arial"/>
                      </a:endParaRPr>
                    </a:p>
                  </a:txBody>
                  <a:tcPr marL="5803" marR="5803" marT="5803" marB="0" anchor="ctr">
                    <a:solidFill>
                      <a:schemeClr val="bg1">
                        <a:lumMod val="85000"/>
                      </a:schemeClr>
                    </a:solidFill>
                  </a:tcPr>
                </a:tc>
                <a:extLst>
                  <a:ext uri="{0D108BD9-81ED-4DB2-BD59-A6C34878D82A}">
                    <a16:rowId xmlns:a16="http://schemas.microsoft.com/office/drawing/2014/main" val="994015569"/>
                  </a:ext>
                </a:extLst>
              </a:tr>
              <a:tr h="301466">
                <a:tc>
                  <a:txBody>
                    <a:bodyPr/>
                    <a:lstStyle/>
                    <a:p>
                      <a:pPr marR="0" algn="l"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rPr>
                        <a:t>  </a:t>
                      </a:r>
                      <a:r>
                        <a:rPr lang="en-US" sz="1600" b="0" u="none" strike="noStrike" cap="none">
                          <a:solidFill>
                            <a:srgbClr val="003C71"/>
                          </a:solidFill>
                          <a:effectLst/>
                          <a:latin typeface="Georgia"/>
                          <a:sym typeface="Arial"/>
                        </a:rPr>
                        <a:t>Emotional Support</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228</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1,523</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15%</a:t>
                      </a:r>
                      <a:endParaRPr lang="en-US" sz="1600" b="0" i="0" u="none" strike="noStrike" cap="none">
                        <a:solidFill>
                          <a:srgbClr val="003C71"/>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290917126"/>
                  </a:ext>
                </a:extLst>
              </a:tr>
              <a:tr h="348932">
                <a:tc>
                  <a:txBody>
                    <a:bodyPr/>
                    <a:lstStyle/>
                    <a:p>
                      <a:pPr marR="0" lvl="0" algn="l" rtl="0">
                        <a:lnSpc>
                          <a:spcPct val="100000"/>
                        </a:lnSpc>
                        <a:spcBef>
                          <a:spcPts val="0"/>
                        </a:spcBef>
                        <a:spcAft>
                          <a:spcPts val="0"/>
                        </a:spcAft>
                        <a:buFont typeface="Arial"/>
                        <a:buNone/>
                      </a:pPr>
                      <a:r>
                        <a:rPr lang="en-US" sz="1600" b="0" u="none" strike="noStrike" cap="none">
                          <a:solidFill>
                            <a:srgbClr val="003C71"/>
                          </a:solidFill>
                          <a:effectLst/>
                          <a:latin typeface="Georgia"/>
                        </a:rPr>
                        <a:t>  Classroom Organization</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lvl="0" algn="ctr" rtl="0">
                        <a:lnSpc>
                          <a:spcPct val="100000"/>
                        </a:lnSpc>
                        <a:spcBef>
                          <a:spcPts val="0"/>
                        </a:spcBef>
                        <a:spcAft>
                          <a:spcPts val="0"/>
                        </a:spcAft>
                        <a:buFont typeface="Arial"/>
                        <a:buNone/>
                      </a:pPr>
                      <a:r>
                        <a:rPr lang="en-US" sz="1600" b="0" u="none" strike="noStrike" cap="none">
                          <a:solidFill>
                            <a:srgbClr val="003C71"/>
                          </a:solidFill>
                          <a:effectLst/>
                          <a:latin typeface="Georgia"/>
                        </a:rPr>
                        <a:t>435</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lvl="0" algn="ctr" rtl="0">
                        <a:lnSpc>
                          <a:spcPct val="100000"/>
                        </a:lnSpc>
                        <a:spcBef>
                          <a:spcPts val="0"/>
                        </a:spcBef>
                        <a:spcAft>
                          <a:spcPts val="0"/>
                        </a:spcAft>
                        <a:buFont typeface="Arial"/>
                        <a:buNone/>
                      </a:pPr>
                      <a:r>
                        <a:rPr lang="en-US" sz="1600" b="0" u="none" strike="noStrike" cap="none">
                          <a:solidFill>
                            <a:srgbClr val="003C71"/>
                          </a:solidFill>
                          <a:effectLst/>
                          <a:latin typeface="Georgia"/>
                        </a:rPr>
                        <a:t>1,523</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lvl="0" algn="ctr" rtl="0">
                        <a:lnSpc>
                          <a:spcPct val="100000"/>
                        </a:lnSpc>
                        <a:spcBef>
                          <a:spcPts val="0"/>
                        </a:spcBef>
                        <a:spcAft>
                          <a:spcPts val="0"/>
                        </a:spcAft>
                        <a:buFont typeface="Arial"/>
                        <a:buNone/>
                      </a:pPr>
                      <a:r>
                        <a:rPr lang="en-US" sz="1600" b="0" u="none" strike="noStrike" cap="none">
                          <a:solidFill>
                            <a:srgbClr val="003C71"/>
                          </a:solidFill>
                          <a:effectLst/>
                          <a:latin typeface="Georgia"/>
                        </a:rPr>
                        <a:t>29%</a:t>
                      </a:r>
                      <a:endParaRPr lang="en-US" sz="1600" b="0" i="0" u="none" strike="noStrike" cap="none">
                        <a:solidFill>
                          <a:srgbClr val="003C71"/>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4012046972"/>
                  </a:ext>
                </a:extLst>
              </a:tr>
              <a:tr h="301466">
                <a:tc>
                  <a:txBody>
                    <a:bodyPr/>
                    <a:lstStyle/>
                    <a:p>
                      <a:pPr marR="0" algn="l" rtl="0" fontAlgn="ctr">
                        <a:lnSpc>
                          <a:spcPct val="100000"/>
                        </a:lnSpc>
                        <a:spcBef>
                          <a:spcPts val="0"/>
                        </a:spcBef>
                        <a:spcAft>
                          <a:spcPts val="0"/>
                        </a:spcAft>
                        <a:buClr>
                          <a:srgbClr val="000000"/>
                        </a:buClr>
                        <a:buFont typeface="Arial"/>
                      </a:pPr>
                      <a:r>
                        <a:rPr lang="en-US" sz="1600" b="0" i="0" u="none" strike="noStrike" cap="none">
                          <a:solidFill>
                            <a:srgbClr val="003C71"/>
                          </a:solidFill>
                          <a:effectLst/>
                          <a:latin typeface="Georgia"/>
                          <a:ea typeface="+mn-ea"/>
                          <a:cs typeface="+mn-cs"/>
                        </a:rPr>
                        <a:t>   </a:t>
                      </a:r>
                      <a:r>
                        <a:rPr lang="en-US" sz="1600" b="0" i="0" u="none" strike="noStrike" cap="none">
                          <a:solidFill>
                            <a:srgbClr val="003C71"/>
                          </a:solidFill>
                          <a:effectLst/>
                          <a:latin typeface="Georgia"/>
                          <a:ea typeface="+mn-ea"/>
                          <a:cs typeface="+mn-cs"/>
                          <a:sym typeface="Arial"/>
                        </a:rPr>
                        <a:t>Instructional Support</a:t>
                      </a: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628</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0" u="none" strike="noStrike" cap="none">
                          <a:solidFill>
                            <a:srgbClr val="003C71"/>
                          </a:solidFill>
                          <a:effectLst/>
                          <a:latin typeface="Georgia"/>
                          <a:sym typeface="Arial"/>
                        </a:rPr>
                        <a:t>1,523</a:t>
                      </a:r>
                      <a:endParaRPr lang="en-US" sz="1600" b="0" i="0" u="none" strike="noStrike" cap="none">
                        <a:solidFill>
                          <a:srgbClr val="003C71"/>
                        </a:solidFill>
                        <a:effectLst/>
                        <a:latin typeface="Georgia"/>
                        <a:ea typeface="+mn-ea"/>
                        <a:cs typeface="+mn-cs"/>
                        <a:sym typeface="Arial"/>
                      </a:endParaRPr>
                    </a:p>
                  </a:txBody>
                  <a:tcPr marL="5803" marR="5803" marT="5803" marB="0" anchor="ctr"/>
                </a:tc>
                <a:tc>
                  <a:txBody>
                    <a:bodyPr/>
                    <a:lstStyle/>
                    <a:p>
                      <a:pPr marR="0" algn="ctr" rtl="0" fontAlgn="ctr">
                        <a:lnSpc>
                          <a:spcPct val="100000"/>
                        </a:lnSpc>
                        <a:spcBef>
                          <a:spcPts val="0"/>
                        </a:spcBef>
                        <a:spcAft>
                          <a:spcPts val="0"/>
                        </a:spcAft>
                        <a:buClr>
                          <a:srgbClr val="000000"/>
                        </a:buClr>
                        <a:buFont typeface="Arial"/>
                      </a:pPr>
                      <a:r>
                        <a:rPr lang="en-US" sz="1600" b="1" u="none" strike="noStrike" cap="none" dirty="0">
                          <a:solidFill>
                            <a:srgbClr val="003C71"/>
                          </a:solidFill>
                          <a:effectLst/>
                          <a:latin typeface="Georgia"/>
                          <a:sym typeface="Arial"/>
                        </a:rPr>
                        <a:t>41%</a:t>
                      </a:r>
                      <a:endParaRPr lang="en-US" sz="1600" b="1" i="0" u="none" strike="noStrike" cap="none" dirty="0">
                        <a:solidFill>
                          <a:srgbClr val="003C71"/>
                        </a:solidFill>
                        <a:effectLst/>
                        <a:latin typeface="Georgia"/>
                        <a:ea typeface="+mn-ea"/>
                        <a:cs typeface="+mn-cs"/>
                        <a:sym typeface="Arial"/>
                      </a:endParaRPr>
                    </a:p>
                  </a:txBody>
                  <a:tcPr marL="5803" marR="5803" marT="5803" marB="0" anchor="ctr"/>
                </a:tc>
                <a:extLst>
                  <a:ext uri="{0D108BD9-81ED-4DB2-BD59-A6C34878D82A}">
                    <a16:rowId xmlns:a16="http://schemas.microsoft.com/office/drawing/2014/main" val="401270595"/>
                  </a:ext>
                </a:extLst>
              </a:tr>
            </a:tbl>
          </a:graphicData>
        </a:graphic>
      </p:graphicFrame>
      <p:sp>
        <p:nvSpPr>
          <p:cNvPr id="4" name="TextBox 3">
            <a:extLst>
              <a:ext uri="{FF2B5EF4-FFF2-40B4-BE49-F238E27FC236}">
                <a16:creationId xmlns:a16="http://schemas.microsoft.com/office/drawing/2014/main" id="{9C035D62-4F3F-F83D-CDA6-A9F7E43A9DF6}"/>
              </a:ext>
            </a:extLst>
          </p:cNvPr>
          <p:cNvSpPr txBox="1"/>
          <p:nvPr/>
        </p:nvSpPr>
        <p:spPr>
          <a:xfrm>
            <a:off x="9042400" y="6365798"/>
            <a:ext cx="233680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55555"/>
                </a:solidFill>
                <a:effectLst/>
                <a:uLnTx/>
                <a:uFillTx/>
                <a:latin typeface="Georgia"/>
                <a:ea typeface="+mn-ea"/>
                <a:cs typeface="+mn-cs"/>
              </a:rPr>
              <a:t>As of December 22, 2023</a:t>
            </a:r>
          </a:p>
        </p:txBody>
      </p:sp>
    </p:spTree>
    <p:extLst>
      <p:ext uri="{BB962C8B-B14F-4D97-AF65-F5344CB8AC3E}">
        <p14:creationId xmlns:p14="http://schemas.microsoft.com/office/powerpoint/2010/main" val="2388729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FCAF-AE57-8CA8-BB75-E9ED4CEFD2FE}"/>
              </a:ext>
            </a:extLst>
          </p:cNvPr>
          <p:cNvSpPr>
            <a:spLocks noGrp="1"/>
          </p:cNvSpPr>
          <p:nvPr>
            <p:ph type="title"/>
          </p:nvPr>
        </p:nvSpPr>
        <p:spPr/>
        <p:txBody>
          <a:bodyPr>
            <a:normAutofit/>
          </a:bodyPr>
          <a:lstStyle/>
          <a:p>
            <a:r>
              <a:rPr lang="en-US" sz="4000" dirty="0"/>
              <a:t>Score Replacement Support for the Field</a:t>
            </a:r>
          </a:p>
        </p:txBody>
      </p:sp>
      <p:sp>
        <p:nvSpPr>
          <p:cNvPr id="3" name="Slide Number Placeholder 2">
            <a:extLst>
              <a:ext uri="{FF2B5EF4-FFF2-40B4-BE49-F238E27FC236}">
                <a16:creationId xmlns:a16="http://schemas.microsoft.com/office/drawing/2014/main" id="{796DF11C-7663-B61F-332D-D27771BC33F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en"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0C8ADA77-A7B4-0A5E-A9C0-2C56F9492EBB}"/>
              </a:ext>
            </a:extLst>
          </p:cNvPr>
          <p:cNvSpPr>
            <a:spLocks noGrp="1"/>
          </p:cNvSpPr>
          <p:nvPr>
            <p:ph type="body" idx="1"/>
          </p:nvPr>
        </p:nvSpPr>
        <p:spPr>
          <a:xfrm>
            <a:off x="533400" y="1458928"/>
            <a:ext cx="11049000" cy="5262547"/>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000" b="1" dirty="0"/>
              <a:t>To support implementation of score replacement, VDOE provided several new supports to the field: </a:t>
            </a:r>
          </a:p>
          <a:p>
            <a:pPr marL="630238" indent="-285750">
              <a:lnSpc>
                <a:spcPct val="100000"/>
              </a:lnSpc>
              <a:spcBef>
                <a:spcPts val="0"/>
              </a:spcBef>
              <a:buClr>
                <a:schemeClr val="tx1"/>
              </a:buClr>
              <a:buSzPct val="90000"/>
            </a:pPr>
            <a:r>
              <a:rPr lang="en-US" sz="2000" dirty="0"/>
              <a:t>Ready Regions received: </a:t>
            </a:r>
          </a:p>
          <a:p>
            <a:pPr marL="1196975" lvl="1">
              <a:lnSpc>
                <a:spcPct val="100000"/>
              </a:lnSpc>
              <a:spcBef>
                <a:spcPts val="600"/>
              </a:spcBef>
              <a:buClr>
                <a:schemeClr val="tx1"/>
              </a:buClr>
              <a:buSzPct val="90000"/>
              <a:buFont typeface="Georgia" panose="02040502050405020303" pitchFamily="18" charset="0"/>
              <a:buChar char="–"/>
            </a:pPr>
            <a:r>
              <a:rPr lang="en-US" sz="2000" dirty="0"/>
              <a:t>Detailed fall score replacement data and one-on-one support sessions</a:t>
            </a:r>
          </a:p>
          <a:p>
            <a:pPr marL="1196975" lvl="1">
              <a:lnSpc>
                <a:spcPct val="100000"/>
              </a:lnSpc>
              <a:spcBef>
                <a:spcPts val="600"/>
              </a:spcBef>
              <a:buClr>
                <a:schemeClr val="tx1"/>
              </a:buClr>
              <a:buSzPct val="90000"/>
              <a:buFont typeface="Georgia" panose="02040502050405020303" pitchFamily="18" charset="0"/>
              <a:buChar char="–"/>
            </a:pPr>
            <a:r>
              <a:rPr lang="en-US" sz="2000" dirty="0"/>
              <a:t>Guidance to develop tiered supports for local observers </a:t>
            </a:r>
          </a:p>
          <a:p>
            <a:pPr marL="630238" indent="-285750">
              <a:lnSpc>
                <a:spcPct val="100000"/>
              </a:lnSpc>
              <a:spcBef>
                <a:spcPts val="1200"/>
              </a:spcBef>
              <a:buClr>
                <a:schemeClr val="tx1"/>
              </a:buClr>
              <a:buSzPct val="90000"/>
            </a:pPr>
            <a:r>
              <a:rPr lang="en-US" sz="2000" dirty="0"/>
              <a:t>Local Observers received:</a:t>
            </a:r>
          </a:p>
          <a:p>
            <a:pPr marL="1147763" lvl="1">
              <a:lnSpc>
                <a:spcPct val="100000"/>
              </a:lnSpc>
              <a:spcBef>
                <a:spcPts val="600"/>
              </a:spcBef>
              <a:buClr>
                <a:schemeClr val="tx1"/>
              </a:buClr>
              <a:buSzPct val="90000"/>
              <a:buFont typeface="Georgia" panose="02040502050405020303" pitchFamily="18" charset="0"/>
              <a:buChar char="–"/>
            </a:pPr>
            <a:r>
              <a:rPr lang="en-US" sz="2000" dirty="0"/>
              <a:t>Notifications letters with domain level score replacement information</a:t>
            </a:r>
          </a:p>
          <a:p>
            <a:pPr marL="1768475" lvl="2" indent="-342900">
              <a:lnSpc>
                <a:spcPct val="100000"/>
              </a:lnSpc>
              <a:spcBef>
                <a:spcPts val="600"/>
              </a:spcBef>
              <a:buClr>
                <a:schemeClr val="tx1"/>
              </a:buClr>
              <a:buSzPct val="90000"/>
            </a:pPr>
            <a:r>
              <a:rPr lang="en-US" dirty="0"/>
              <a:t>Ready Regions distributed letters </a:t>
            </a:r>
          </a:p>
          <a:p>
            <a:pPr marL="1147763" lvl="1">
              <a:lnSpc>
                <a:spcPct val="100000"/>
              </a:lnSpc>
              <a:spcBef>
                <a:spcPts val="600"/>
              </a:spcBef>
              <a:buClr>
                <a:schemeClr val="tx1"/>
              </a:buClr>
              <a:buSzPct val="90000"/>
              <a:buFont typeface="Georgia" panose="02040502050405020303" pitchFamily="18" charset="0"/>
              <a:buChar char="–"/>
            </a:pPr>
            <a:r>
              <a:rPr lang="en-US" sz="2000" dirty="0"/>
              <a:t>Local Observer Webinar held on February 6</a:t>
            </a:r>
          </a:p>
          <a:p>
            <a:pPr marL="630238" indent="-285750">
              <a:lnSpc>
                <a:spcPct val="100000"/>
              </a:lnSpc>
              <a:spcBef>
                <a:spcPts val="1200"/>
              </a:spcBef>
              <a:buClr>
                <a:schemeClr val="tx1"/>
              </a:buClr>
              <a:buSzPct val="90000"/>
            </a:pPr>
            <a:r>
              <a:rPr lang="en-US" sz="2000" dirty="0"/>
              <a:t>Site Leaders received: </a:t>
            </a:r>
          </a:p>
          <a:p>
            <a:pPr marL="1147763" lvl="1">
              <a:lnSpc>
                <a:spcPct val="100000"/>
              </a:lnSpc>
              <a:spcBef>
                <a:spcPts val="600"/>
              </a:spcBef>
              <a:buClr>
                <a:schemeClr val="tx1"/>
              </a:buClr>
              <a:buSzPct val="90000"/>
              <a:buFont typeface="Georgia" panose="02040502050405020303" pitchFamily="18" charset="0"/>
              <a:buChar char="–"/>
            </a:pPr>
            <a:r>
              <a:rPr lang="en-US" sz="2000" dirty="0"/>
              <a:t>Notification letters with classroom level score replacement information</a:t>
            </a:r>
          </a:p>
          <a:p>
            <a:pPr marL="1147763" lvl="1">
              <a:lnSpc>
                <a:spcPct val="100000"/>
              </a:lnSpc>
              <a:spcBef>
                <a:spcPts val="600"/>
              </a:spcBef>
              <a:buClr>
                <a:schemeClr val="tx1"/>
              </a:buClr>
              <a:buSzPct val="90000"/>
              <a:buFont typeface="Georgia" panose="02040502050405020303" pitchFamily="18" charset="0"/>
              <a:buChar char="–"/>
            </a:pPr>
            <a:r>
              <a:rPr lang="en-US" sz="2000" dirty="0"/>
              <a:t>Score Replacement Resources </a:t>
            </a:r>
          </a:p>
          <a:p>
            <a:pPr marL="1147763" lvl="1">
              <a:lnSpc>
                <a:spcPct val="100000"/>
              </a:lnSpc>
              <a:spcBef>
                <a:spcPts val="600"/>
              </a:spcBef>
              <a:buClr>
                <a:schemeClr val="tx1"/>
              </a:buClr>
              <a:buSzPct val="90000"/>
              <a:buFont typeface="Georgia" panose="02040502050405020303" pitchFamily="18" charset="0"/>
              <a:buChar char="–"/>
            </a:pPr>
            <a:r>
              <a:rPr lang="en-US" sz="2000" dirty="0"/>
              <a:t>Site Leader Webinar held on February 13 </a:t>
            </a:r>
          </a:p>
          <a:p>
            <a:pPr marL="571500" lvl="1" indent="0">
              <a:spcBef>
                <a:spcPts val="600"/>
              </a:spcBef>
              <a:buNone/>
            </a:pPr>
            <a:endParaRPr lang="en-US" sz="2000" dirty="0">
              <a:solidFill>
                <a:schemeClr val="tx1"/>
              </a:solidFill>
            </a:endParaRPr>
          </a:p>
          <a:p>
            <a:pPr marL="186055" indent="0">
              <a:buNone/>
            </a:pPr>
            <a:endParaRPr lang="en-US" sz="1600" dirty="0">
              <a:solidFill>
                <a:schemeClr val="tx1"/>
              </a:solidFill>
            </a:endParaRPr>
          </a:p>
          <a:p>
            <a:pPr marL="186055" indent="0">
              <a:lnSpc>
                <a:spcPct val="100000"/>
              </a:lnSpc>
              <a:spcBef>
                <a:spcPts val="1067"/>
              </a:spcBef>
              <a:buNone/>
            </a:pPr>
            <a:endParaRPr lang="en-US" sz="2000" dirty="0">
              <a:solidFill>
                <a:srgbClr val="003C71"/>
              </a:solidFill>
            </a:endParaRPr>
          </a:p>
          <a:p>
            <a:pPr marL="186055" indent="0">
              <a:buNone/>
            </a:pPr>
            <a:endParaRPr lang="en-US" sz="3200" dirty="0">
              <a:solidFill>
                <a:srgbClr val="003C71"/>
              </a:solidFill>
            </a:endParaRPr>
          </a:p>
          <a:p>
            <a:pPr marL="186055" indent="0">
              <a:buNone/>
            </a:pPr>
            <a:endParaRPr lang="en-US" dirty="0"/>
          </a:p>
        </p:txBody>
      </p:sp>
    </p:spTree>
    <p:extLst>
      <p:ext uri="{BB962C8B-B14F-4D97-AF65-F5344CB8AC3E}">
        <p14:creationId xmlns:p14="http://schemas.microsoft.com/office/powerpoint/2010/main" val="3396211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683D-8A88-0385-2801-66F2C3582CB0}"/>
              </a:ext>
            </a:extLst>
          </p:cNvPr>
          <p:cNvSpPr>
            <a:spLocks noGrp="1"/>
          </p:cNvSpPr>
          <p:nvPr>
            <p:ph type="title"/>
          </p:nvPr>
        </p:nvSpPr>
        <p:spPr/>
        <p:txBody>
          <a:bodyPr>
            <a:normAutofit/>
          </a:bodyPr>
          <a:lstStyle/>
          <a:p>
            <a:r>
              <a:rPr lang="en-US" sz="4000" dirty="0"/>
              <a:t>Understanding What Children Are Experiencing</a:t>
            </a:r>
          </a:p>
        </p:txBody>
      </p:sp>
      <p:sp>
        <p:nvSpPr>
          <p:cNvPr id="3" name="Slide Number Placeholder 2">
            <a:extLst>
              <a:ext uri="{FF2B5EF4-FFF2-40B4-BE49-F238E27FC236}">
                <a16:creationId xmlns:a16="http://schemas.microsoft.com/office/drawing/2014/main" id="{2116097A-D90F-C51A-D711-31C5B6A385E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47</a:t>
            </a:fld>
            <a:endParaRPr kumimoji="0" lang="en"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938B3D94-FCFB-B16B-0CA3-598BD4850F96}"/>
              </a:ext>
            </a:extLst>
          </p:cNvPr>
          <p:cNvSpPr>
            <a:spLocks noGrp="1"/>
          </p:cNvSpPr>
          <p:nvPr>
            <p:ph type="body" idx="1"/>
          </p:nvPr>
        </p:nvSpPr>
        <p:spPr>
          <a:xfrm>
            <a:off x="502024" y="1514959"/>
            <a:ext cx="11080376" cy="4718033"/>
          </a:xfrm>
        </p:spPr>
        <p:txBody>
          <a:bodyPr spcFirstLastPara="1" wrap="square" lIns="91425" tIns="45700" rIns="91425" bIns="45700" anchor="t" anchorCtr="0">
            <a:noAutofit/>
          </a:bodyPr>
          <a:lstStyle/>
          <a:p>
            <a:pPr marL="186055" indent="0">
              <a:lnSpc>
                <a:spcPct val="100000"/>
              </a:lnSpc>
              <a:spcBef>
                <a:spcPts val="0"/>
              </a:spcBef>
              <a:spcAft>
                <a:spcPts val="1200"/>
              </a:spcAft>
              <a:buNone/>
            </a:pPr>
            <a:r>
              <a:rPr lang="en-US" sz="2200" b="1" dirty="0"/>
              <a:t>With 13,000+ observations this fall, Virginia is</a:t>
            </a:r>
            <a:r>
              <a:rPr lang="en-US" sz="2200" b="1" dirty="0">
                <a:effectLst/>
              </a:rPr>
              <a:t> gaining valuable insights into what children are experiencing in our publicly funded programs.</a:t>
            </a:r>
            <a:r>
              <a:rPr lang="en-US" sz="2200" b="1" dirty="0"/>
              <a:t> </a:t>
            </a:r>
          </a:p>
          <a:p>
            <a:pPr marL="630238" indent="-284163">
              <a:lnSpc>
                <a:spcPct val="100000"/>
              </a:lnSpc>
              <a:spcBef>
                <a:spcPts val="0"/>
              </a:spcBef>
              <a:spcAft>
                <a:spcPts val="1200"/>
              </a:spcAft>
              <a:buClr>
                <a:schemeClr val="tx1"/>
              </a:buClr>
              <a:buSzPct val="90000"/>
              <a:buFont typeface="Arial,Sans-Serif"/>
              <a:buChar char="•"/>
            </a:pPr>
            <a:r>
              <a:rPr lang="en-US" sz="2200" kern="1200" dirty="0">
                <a:ea typeface="+mn-ea"/>
                <a:cs typeface="+mn-cs"/>
              </a:rPr>
              <a:t>Many children in Virginia's publicly-funded classrooms are experiencing responsive and engaging interactions with their teachers and peers. </a:t>
            </a:r>
          </a:p>
          <a:p>
            <a:pPr marL="630238" indent="-284163">
              <a:lnSpc>
                <a:spcPct val="100000"/>
              </a:lnSpc>
              <a:spcBef>
                <a:spcPts val="0"/>
              </a:spcBef>
              <a:spcAft>
                <a:spcPts val="1200"/>
              </a:spcAft>
              <a:buClr>
                <a:schemeClr val="tx1"/>
              </a:buClr>
              <a:buSzPct val="90000"/>
              <a:buFont typeface="Arial,Sans-Serif"/>
            </a:pPr>
            <a:r>
              <a:rPr lang="en-US" sz="2200" kern="1200" dirty="0">
                <a:ea typeface="+mn-ea"/>
                <a:cs typeface="+mn-cs"/>
              </a:rPr>
              <a:t>However, there is a wide range in scores across all program types, indicating that children's experiences vary greatly across programs. </a:t>
            </a:r>
            <a:endParaRPr lang="en-US" sz="2200" kern="1200" dirty="0">
              <a:latin typeface="Georgia" panose="02040502050405020303" pitchFamily="18" charset="0"/>
              <a:ea typeface="+mn-ea"/>
              <a:cs typeface="+mn-cs"/>
            </a:endParaRPr>
          </a:p>
          <a:p>
            <a:pPr marL="630238" indent="-284163">
              <a:lnSpc>
                <a:spcPct val="100000"/>
              </a:lnSpc>
              <a:spcBef>
                <a:spcPts val="0"/>
              </a:spcBef>
              <a:spcAft>
                <a:spcPts val="1200"/>
              </a:spcAft>
              <a:buClr>
                <a:schemeClr val="tx1"/>
              </a:buClr>
              <a:buSzPct val="90000"/>
              <a:buFont typeface="Arial,Sans-Serif"/>
            </a:pPr>
            <a:r>
              <a:rPr lang="en-US" sz="2200" kern="1200" dirty="0">
                <a:ea typeface="+mn-ea"/>
                <a:cs typeface="+mn-cs"/>
              </a:rPr>
              <a:t>About 10% of observations completed in Virginia this fall received a total CLASS score of 3.99 or lower.  These publicly funded classrooms are being prioritized for coaching services. </a:t>
            </a:r>
            <a:endParaRPr lang="en-US" sz="2200" dirty="0">
              <a:ea typeface="+mn-ea"/>
              <a:cs typeface="+mn-cs"/>
            </a:endParaRPr>
          </a:p>
          <a:p>
            <a:endParaRPr lang="en-US" sz="2200" dirty="0">
              <a:solidFill>
                <a:schemeClr val="tx1"/>
              </a:solidFill>
              <a:latin typeface="Georgia" panose="02040502050405020303" pitchFamily="18" charset="0"/>
              <a:ea typeface="+mn-ea"/>
              <a:cs typeface="+mn-cs"/>
            </a:endParaRPr>
          </a:p>
          <a:p>
            <a:endParaRPr lang="en-US" sz="2200" dirty="0"/>
          </a:p>
        </p:txBody>
      </p:sp>
    </p:spTree>
    <p:extLst>
      <p:ext uri="{BB962C8B-B14F-4D97-AF65-F5344CB8AC3E}">
        <p14:creationId xmlns:p14="http://schemas.microsoft.com/office/powerpoint/2010/main" val="3602580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Autofit/>
          </a:bodyPr>
          <a:lstStyle/>
          <a:p>
            <a:pPr>
              <a:buSzPts val="990"/>
            </a:pPr>
            <a:r>
              <a:rPr lang="en" sz="4000" dirty="0"/>
              <a:t>Curriculum Use in VQB5</a:t>
            </a:r>
            <a:endParaRPr lang="en-US" sz="4000" dirty="0"/>
          </a:p>
        </p:txBody>
      </p:sp>
      <p:sp>
        <p:nvSpPr>
          <p:cNvPr id="332" name="Google Shape;332;p49"/>
          <p:cNvSpPr txBox="1">
            <a:spLocks noGrp="1"/>
          </p:cNvSpPr>
          <p:nvPr>
            <p:ph type="body" idx="1"/>
          </p:nvPr>
        </p:nvSpPr>
        <p:spPr>
          <a:xfrm>
            <a:off x="376189" y="1493187"/>
            <a:ext cx="11236692" cy="4354209"/>
          </a:xfrm>
          <a:prstGeom prst="rect">
            <a:avLst/>
          </a:prstGeom>
        </p:spPr>
        <p:txBody>
          <a:bodyPr spcFirstLastPara="1" wrap="square" lIns="91433" tIns="45700" rIns="91433" bIns="45700" anchor="t" anchorCtr="0">
            <a:noAutofit/>
          </a:bodyPr>
          <a:lstStyle/>
          <a:p>
            <a:pPr marL="185420" indent="0">
              <a:lnSpc>
                <a:spcPct val="100000"/>
              </a:lnSpc>
              <a:spcBef>
                <a:spcPts val="0"/>
              </a:spcBef>
              <a:buNone/>
            </a:pPr>
            <a:r>
              <a:rPr lang="en-US" sz="2200" b="1" dirty="0">
                <a:ea typeface="Lato"/>
                <a:cs typeface="Lato"/>
              </a:rPr>
              <a:t>Sites that choose to use an approved curriculum in at least one classroom receive additional points for their VQB5 Quality Rating. </a:t>
            </a:r>
            <a:r>
              <a:rPr lang="en-US" sz="2200" b="1" i="1" dirty="0">
                <a:ea typeface="Lato"/>
                <a:cs typeface="Lato"/>
              </a:rPr>
              <a:t>However, this is not required for participation or to receive a rating that meets expectations.* </a:t>
            </a:r>
          </a:p>
          <a:p>
            <a:pPr marL="185420" indent="0">
              <a:lnSpc>
                <a:spcPct val="100000"/>
              </a:lnSpc>
              <a:spcBef>
                <a:spcPts val="1200"/>
              </a:spcBef>
              <a:buNone/>
            </a:pPr>
            <a:r>
              <a:rPr lang="en-US" sz="2200" dirty="0">
                <a:ea typeface="Lato"/>
                <a:cs typeface="Lato"/>
              </a:rPr>
              <a:t>Sites enter information about curriculum for each classroom during fall registration. Curriculum information can be updated through May 31. </a:t>
            </a:r>
          </a:p>
          <a:p>
            <a:pPr marL="185420" indent="0">
              <a:lnSpc>
                <a:spcPct val="100000"/>
              </a:lnSpc>
              <a:spcBef>
                <a:spcPts val="1200"/>
              </a:spcBef>
              <a:buNone/>
            </a:pPr>
            <a:r>
              <a:rPr lang="en-US" sz="2200" dirty="0">
                <a:ea typeface="Lato"/>
                <a:cs typeface="Lato"/>
              </a:rPr>
              <a:t>Sites that are interested in using an approved curriculum can choose to: </a:t>
            </a:r>
            <a:endParaRPr lang="en-US" sz="2200" dirty="0">
              <a:ea typeface="Lato" panose="020F0502020204030203" pitchFamily="34" charset="0"/>
              <a:cs typeface="Lato" panose="020F0502020204030203" pitchFamily="34" charset="0"/>
            </a:endParaRPr>
          </a:p>
          <a:p>
            <a:pPr marL="795020" lvl="1" indent="-422275">
              <a:lnSpc>
                <a:spcPct val="100000"/>
              </a:lnSpc>
              <a:spcBef>
                <a:spcPts val="600"/>
              </a:spcBef>
              <a:buClr>
                <a:schemeClr val="tx1"/>
              </a:buClr>
              <a:buSzPct val="90000"/>
              <a:buAutoNum type="arabicParenR"/>
            </a:pPr>
            <a:r>
              <a:rPr lang="en-US" sz="2200" dirty="0">
                <a:ea typeface="Lato"/>
                <a:cs typeface="Lato"/>
              </a:rPr>
              <a:t>Use one of the 65 approved early childhood curriculum available (35 new approved options added since June 2023!)  </a:t>
            </a:r>
            <a:r>
              <a:rPr lang="en-US" sz="2200" b="1" i="1" u="sng" dirty="0">
                <a:ea typeface="Lato"/>
                <a:cs typeface="Lato"/>
              </a:rPr>
              <a:t>or</a:t>
            </a:r>
            <a:r>
              <a:rPr lang="en-US" sz="2200" dirty="0">
                <a:ea typeface="Lato"/>
                <a:cs typeface="Lato"/>
              </a:rPr>
              <a:t> </a:t>
            </a:r>
          </a:p>
          <a:p>
            <a:pPr marL="795020" lvl="1" indent="-422275">
              <a:lnSpc>
                <a:spcPct val="100000"/>
              </a:lnSpc>
              <a:spcBef>
                <a:spcPts val="600"/>
              </a:spcBef>
              <a:buClr>
                <a:schemeClr val="tx1"/>
              </a:buClr>
              <a:buSzPct val="90000"/>
              <a:buAutoNum type="arabicParenR"/>
            </a:pPr>
            <a:r>
              <a:rPr lang="en-US" sz="2200" dirty="0">
                <a:ea typeface="Lato"/>
                <a:cs typeface="Lato"/>
              </a:rPr>
              <a:t>Request to have their curriculum of choice reviewed for possible approval. </a:t>
            </a:r>
          </a:p>
        </p:txBody>
      </p:sp>
      <p:sp>
        <p:nvSpPr>
          <p:cNvPr id="4" name="TextBox 3">
            <a:extLst>
              <a:ext uri="{FF2B5EF4-FFF2-40B4-BE49-F238E27FC236}">
                <a16:creationId xmlns:a16="http://schemas.microsoft.com/office/drawing/2014/main" id="{80E51D39-1E76-E31A-71FF-25A5D972636F}"/>
              </a:ext>
            </a:extLst>
          </p:cNvPr>
          <p:cNvSpPr txBox="1"/>
          <p:nvPr/>
        </p:nvSpPr>
        <p:spPr>
          <a:xfrm>
            <a:off x="288957" y="6142850"/>
            <a:ext cx="4958213"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555555"/>
                </a:solidFill>
                <a:effectLst/>
                <a:uLnTx/>
                <a:uFillTx/>
                <a:latin typeface="Georgia"/>
                <a:ea typeface="+mn-ea"/>
                <a:cs typeface="+mn-cs"/>
              </a:rPr>
              <a:t>*</a:t>
            </a:r>
            <a:r>
              <a:rPr kumimoji="0" lang="en-US" sz="1400" b="0" i="1" u="none" strike="noStrike" kern="1200" cap="none" spc="0" normalizeH="0" baseline="0" noProof="0">
                <a:ln>
                  <a:noFill/>
                </a:ln>
                <a:solidFill>
                  <a:srgbClr val="555555"/>
                </a:solidFill>
                <a:effectLst/>
                <a:uLnTx/>
                <a:uFillTx/>
                <a:latin typeface="Georgia"/>
                <a:ea typeface="+mn-ea"/>
                <a:cs typeface="+mn-cs"/>
              </a:rPr>
              <a:t>VQB5</a:t>
            </a:r>
            <a:r>
              <a:rPr kumimoji="0" lang="en-US" sz="1600" b="0" i="1" u="none" strike="noStrike" kern="1200" cap="none" spc="0" normalizeH="0" baseline="0" noProof="0">
                <a:ln>
                  <a:noFill/>
                </a:ln>
                <a:solidFill>
                  <a:srgbClr val="555555"/>
                </a:solidFill>
                <a:effectLst/>
                <a:uLnTx/>
                <a:uFillTx/>
                <a:latin typeface="Georgia"/>
                <a:ea typeface="+mn-ea"/>
                <a:cs typeface="+mn-cs"/>
              </a:rPr>
              <a:t> does not require the use of any curriculum.</a:t>
            </a:r>
          </a:p>
        </p:txBody>
      </p:sp>
      <p:sp>
        <p:nvSpPr>
          <p:cNvPr id="5" name="Slide Number Placeholder 4">
            <a:extLst>
              <a:ext uri="{FF2B5EF4-FFF2-40B4-BE49-F238E27FC236}">
                <a16:creationId xmlns:a16="http://schemas.microsoft.com/office/drawing/2014/main" id="{4D1B0DE4-AC73-0303-AC4A-F1A548A83DB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48</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3218748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7618-1510-A8E9-7699-692B254858D1}"/>
              </a:ext>
            </a:extLst>
          </p:cNvPr>
          <p:cNvSpPr>
            <a:spLocks noGrp="1"/>
          </p:cNvSpPr>
          <p:nvPr>
            <p:ph type="title"/>
          </p:nvPr>
        </p:nvSpPr>
        <p:spPr/>
        <p:txBody>
          <a:bodyPr>
            <a:normAutofit/>
          </a:bodyPr>
          <a:lstStyle/>
          <a:p>
            <a:r>
              <a:rPr lang="en" sz="4000" dirty="0"/>
              <a:t>Curriculum Use in Sites Fall 2023 </a:t>
            </a:r>
            <a:endParaRPr lang="en-US" sz="4000" dirty="0"/>
          </a:p>
        </p:txBody>
      </p:sp>
      <p:sp>
        <p:nvSpPr>
          <p:cNvPr id="4" name="Slide Number Placeholder 3">
            <a:extLst>
              <a:ext uri="{FF2B5EF4-FFF2-40B4-BE49-F238E27FC236}">
                <a16:creationId xmlns:a16="http://schemas.microsoft.com/office/drawing/2014/main" id="{D9C5C43D-B7DB-4E4F-9F3C-AB3467862175}"/>
              </a:ext>
            </a:extLst>
          </p:cNvPr>
          <p:cNvSpPr>
            <a:spLocks noGrp="1"/>
          </p:cNvSpPr>
          <p:nvPr>
            <p:ph type="sldNum" idx="12"/>
          </p:nvPr>
        </p:nvSpPr>
        <p:spPr/>
        <p:txBody>
          <a:bodyPr/>
          <a:lstStyle/>
          <a:p>
            <a:pPr marL="0" marR="0" lvl="0" indent="0" algn="r" defTabSz="914377"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a:ln>
                  <a:noFill/>
                </a:ln>
                <a:solidFill>
                  <a:srgbClr val="888FA3"/>
                </a:solidFill>
                <a:effectLst/>
                <a:uLnTx/>
                <a:uFillTx/>
                <a:latin typeface="Georgia"/>
                <a:ea typeface="+mn-ea"/>
                <a:cs typeface="+mn-cs"/>
                <a:sym typeface="Georgia"/>
              </a:rPr>
              <a:pPr marL="0" marR="0" lvl="0" indent="0" algn="r" defTabSz="914377" rtl="0" eaLnBrk="1" fontAlgn="auto" latinLnBrk="0" hangingPunct="1">
                <a:lnSpc>
                  <a:spcPct val="100000"/>
                </a:lnSpc>
                <a:spcBef>
                  <a:spcPts val="0"/>
                </a:spcBef>
                <a:spcAft>
                  <a:spcPts val="0"/>
                </a:spcAft>
                <a:buClr>
                  <a:srgbClr val="000000"/>
                </a:buClr>
                <a:buSzPts val="1200"/>
                <a:buFont typeface="Arial"/>
                <a:buNone/>
                <a:tabLst/>
                <a:defRPr/>
              </a:pPr>
              <a:t>49</a:t>
            </a:fld>
            <a:endParaRPr kumimoji="0" lang="en" sz="1200" b="0" i="0" u="none" strike="noStrike" kern="1200" cap="none" spc="0" normalizeH="0" baseline="0" noProof="0">
              <a:ln>
                <a:noFill/>
              </a:ln>
              <a:solidFill>
                <a:srgbClr val="888FA3"/>
              </a:solidFill>
              <a:effectLst/>
              <a:uLnTx/>
              <a:uFillTx/>
              <a:latin typeface="Georgia"/>
              <a:ea typeface="+mn-ea"/>
              <a:cs typeface="+mn-cs"/>
              <a:sym typeface="Georgia"/>
            </a:endParaRPr>
          </a:p>
        </p:txBody>
      </p:sp>
      <p:graphicFrame>
        <p:nvGraphicFramePr>
          <p:cNvPr id="7" name="Chart 6">
            <a:extLst>
              <a:ext uri="{FF2B5EF4-FFF2-40B4-BE49-F238E27FC236}">
                <a16:creationId xmlns:a16="http://schemas.microsoft.com/office/drawing/2014/main" id="{2D898BE4-E27B-FEAE-0BD4-FEC44F27E941}"/>
              </a:ext>
            </a:extLst>
          </p:cNvPr>
          <p:cNvGraphicFramePr>
            <a:graphicFrameLocks/>
          </p:cNvGraphicFramePr>
          <p:nvPr/>
        </p:nvGraphicFramePr>
        <p:xfrm>
          <a:off x="528522" y="2252937"/>
          <a:ext cx="11241658" cy="43283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51E785C-5EE5-070E-E147-BE5C308A5CA8}"/>
              </a:ext>
            </a:extLst>
          </p:cNvPr>
          <p:cNvSpPr txBox="1"/>
          <p:nvPr/>
        </p:nvSpPr>
        <p:spPr>
          <a:xfrm>
            <a:off x="7420428" y="4771571"/>
            <a:ext cx="39188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5555"/>
                </a:solidFill>
                <a:effectLst/>
                <a:uLnTx/>
                <a:uFillTx/>
                <a:latin typeface="Georgia"/>
                <a:ea typeface="+mn-ea"/>
                <a:cs typeface="Arial"/>
              </a:rPr>
              <a:t>NOTE: Sites receive points for using approved curriculum in at least one classroom.  Sites can continue to update their curriculum information up until May 31.</a:t>
            </a:r>
            <a:endParaRPr kumimoji="0" lang="en-US" sz="1800" b="0" i="0" u="none" strike="noStrike" kern="1200" cap="none" spc="0" normalizeH="0" baseline="0" noProof="0">
              <a:ln>
                <a:noFill/>
              </a:ln>
              <a:solidFill>
                <a:srgbClr val="555555"/>
              </a:solidFill>
              <a:effectLst/>
              <a:uLnTx/>
              <a:uFillTx/>
              <a:latin typeface="Georgia"/>
              <a:ea typeface="+mn-ea"/>
              <a:cs typeface="+mn-cs"/>
            </a:endParaRPr>
          </a:p>
        </p:txBody>
      </p:sp>
      <p:sp>
        <p:nvSpPr>
          <p:cNvPr id="6" name="TextBox 5">
            <a:extLst>
              <a:ext uri="{FF2B5EF4-FFF2-40B4-BE49-F238E27FC236}">
                <a16:creationId xmlns:a16="http://schemas.microsoft.com/office/drawing/2014/main" id="{BC28F5AF-2621-13E6-3DF1-C3A2B5BF5EA3}"/>
              </a:ext>
            </a:extLst>
          </p:cNvPr>
          <p:cNvSpPr txBox="1"/>
          <p:nvPr/>
        </p:nvSpPr>
        <p:spPr>
          <a:xfrm>
            <a:off x="603749" y="1545051"/>
            <a:ext cx="109845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mn-cs"/>
              </a:rPr>
              <a:t>Nearly 80% of VQB5 sites reported using an approved curriculum in at least one classroom this fall. </a:t>
            </a:r>
            <a:r>
              <a:rPr kumimoji="0" lang="en-US" sz="2000" b="1" i="0" u="none" strike="noStrike" kern="1200" cap="none" spc="0" normalizeH="0" baseline="0" noProof="0" dirty="0">
                <a:ln>
                  <a:noFill/>
                </a:ln>
                <a:solidFill>
                  <a:srgbClr val="003C71"/>
                </a:solidFill>
                <a:effectLst/>
                <a:uLnTx/>
                <a:uFillTx/>
                <a:latin typeface="Georgia"/>
                <a:ea typeface="+mn-ea"/>
                <a:cs typeface="+mn-cs"/>
              </a:rPr>
              <a:t> </a:t>
            </a:r>
            <a:r>
              <a:rPr kumimoji="0" lang="en-US" sz="2000" b="0" i="0" u="none" strike="noStrike" kern="1200" cap="none" spc="0" normalizeH="0" baseline="0" noProof="0" dirty="0">
                <a:ln>
                  <a:noFill/>
                </a:ln>
                <a:solidFill>
                  <a:srgbClr val="000000"/>
                </a:solidFill>
                <a:effectLst/>
                <a:uLnTx/>
                <a:uFillTx/>
                <a:latin typeface="Georgia"/>
                <a:ea typeface="+mn-ea"/>
                <a:cs typeface="+mn-cs"/>
              </a:rPr>
              <a:t>​</a:t>
            </a:r>
            <a:endParaRPr kumimoji="0" lang="en-US" sz="2000" b="0" i="0" u="none" strike="noStrike" kern="1200" cap="none" spc="0" normalizeH="0" baseline="0" noProof="0" dirty="0">
              <a:ln>
                <a:noFill/>
              </a:ln>
              <a:solidFill>
                <a:srgbClr val="003C71"/>
              </a:solidFill>
              <a:effectLst/>
              <a:uLnTx/>
              <a:uFillTx/>
              <a:latin typeface="Arial"/>
              <a:ea typeface="+mn-ea"/>
              <a:cs typeface="Arial"/>
            </a:endParaRPr>
          </a:p>
        </p:txBody>
      </p:sp>
    </p:spTree>
    <p:extLst>
      <p:ext uri="{BB962C8B-B14F-4D97-AF65-F5344CB8AC3E}">
        <p14:creationId xmlns:p14="http://schemas.microsoft.com/office/powerpoint/2010/main" val="222609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AE46-2634-3B49-CC21-5FBD745AECD6}"/>
              </a:ext>
            </a:extLst>
          </p:cNvPr>
          <p:cNvSpPr>
            <a:spLocks noGrp="1"/>
          </p:cNvSpPr>
          <p:nvPr>
            <p:ph type="title"/>
          </p:nvPr>
        </p:nvSpPr>
        <p:spPr/>
        <p:txBody>
          <a:bodyPr>
            <a:normAutofit/>
          </a:bodyPr>
          <a:lstStyle/>
          <a:p>
            <a:r>
              <a:rPr lang="en-US" sz="4000"/>
              <a:t>The Challenge: All Terms Expire at Once</a:t>
            </a:r>
          </a:p>
        </p:txBody>
      </p:sp>
      <p:sp>
        <p:nvSpPr>
          <p:cNvPr id="3" name="Slide Number Placeholder 2">
            <a:extLst>
              <a:ext uri="{FF2B5EF4-FFF2-40B4-BE49-F238E27FC236}">
                <a16:creationId xmlns:a16="http://schemas.microsoft.com/office/drawing/2014/main" id="{735AB2F0-B2D9-220C-6B6B-EB88F43B60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a:t>
            </a:fld>
            <a:endParaRPr lang="en-US"/>
          </a:p>
        </p:txBody>
      </p:sp>
      <p:sp>
        <p:nvSpPr>
          <p:cNvPr id="4" name="Text Placeholder 3">
            <a:extLst>
              <a:ext uri="{FF2B5EF4-FFF2-40B4-BE49-F238E27FC236}">
                <a16:creationId xmlns:a16="http://schemas.microsoft.com/office/drawing/2014/main" id="{F21F965B-BD1C-2F19-6F62-84581B50F9AD}"/>
              </a:ext>
            </a:extLst>
          </p:cNvPr>
          <p:cNvSpPr>
            <a:spLocks noGrp="1"/>
          </p:cNvSpPr>
          <p:nvPr>
            <p:ph type="body" idx="1"/>
          </p:nvPr>
        </p:nvSpPr>
        <p:spPr>
          <a:xfrm>
            <a:off x="838200" y="1660378"/>
            <a:ext cx="10515600" cy="4516585"/>
          </a:xfrm>
        </p:spPr>
        <p:txBody>
          <a:bodyPr>
            <a:normAutofit/>
          </a:bodyPr>
          <a:lstStyle/>
          <a:p>
            <a:pPr marL="114300" indent="0">
              <a:lnSpc>
                <a:spcPct val="100000"/>
              </a:lnSpc>
              <a:spcBef>
                <a:spcPts val="0"/>
              </a:spcBef>
              <a:spcAft>
                <a:spcPts val="1200"/>
              </a:spcAft>
              <a:buNone/>
            </a:pPr>
            <a:r>
              <a:rPr lang="en-US" sz="2200" b="1" dirty="0"/>
              <a:t>All 22 members positions are set to expire at the same time (June 30, 2024). This presents three primary challenges:</a:t>
            </a:r>
          </a:p>
          <a:p>
            <a:pPr marL="628650" indent="-514350">
              <a:lnSpc>
                <a:spcPct val="100000"/>
              </a:lnSpc>
              <a:spcBef>
                <a:spcPts val="0"/>
              </a:spcBef>
              <a:spcAft>
                <a:spcPts val="1200"/>
              </a:spcAft>
              <a:buClr>
                <a:schemeClr val="tx1"/>
              </a:buClr>
              <a:buSzPct val="100000"/>
              <a:buAutoNum type="arabicPeriod"/>
            </a:pPr>
            <a:r>
              <a:rPr lang="en-US" sz="2200" dirty="0"/>
              <a:t>The ECAC could simultaneously lose all institutional knowledge if all 22 members turn over.</a:t>
            </a:r>
          </a:p>
          <a:p>
            <a:pPr marL="628650" indent="-514350">
              <a:lnSpc>
                <a:spcPct val="100000"/>
              </a:lnSpc>
              <a:spcBef>
                <a:spcPts val="0"/>
              </a:spcBef>
              <a:spcAft>
                <a:spcPts val="1200"/>
              </a:spcAft>
              <a:buClr>
                <a:schemeClr val="tx1"/>
              </a:buClr>
              <a:buSzPct val="100000"/>
              <a:buAutoNum type="arabicPeriod"/>
            </a:pPr>
            <a:r>
              <a:rPr lang="en-US" sz="2200" dirty="0"/>
              <a:t>The ECAC's ability to vote and conduct business could be compromised.</a:t>
            </a:r>
          </a:p>
          <a:p>
            <a:pPr marL="628650" indent="-514350">
              <a:lnSpc>
                <a:spcPct val="100000"/>
              </a:lnSpc>
              <a:spcBef>
                <a:spcPts val="0"/>
              </a:spcBef>
              <a:spcAft>
                <a:spcPts val="1200"/>
              </a:spcAft>
              <a:buClr>
                <a:schemeClr val="tx1"/>
              </a:buClr>
              <a:buSzPct val="100000"/>
              <a:buAutoNum type="arabicPeriod"/>
            </a:pPr>
            <a:r>
              <a:rPr lang="en-US" sz="2200" dirty="0"/>
              <a:t>The VDOE would be in the position of having to recruit for 22 positions simultaneously every 3 years. </a:t>
            </a:r>
          </a:p>
        </p:txBody>
      </p:sp>
    </p:spTree>
    <p:extLst>
      <p:ext uri="{BB962C8B-B14F-4D97-AF65-F5344CB8AC3E}">
        <p14:creationId xmlns:p14="http://schemas.microsoft.com/office/powerpoint/2010/main" val="1249631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DC27-516E-A48C-398C-C1551D9DD14A}"/>
              </a:ext>
            </a:extLst>
          </p:cNvPr>
          <p:cNvSpPr>
            <a:spLocks noGrp="1"/>
          </p:cNvSpPr>
          <p:nvPr>
            <p:ph type="title"/>
          </p:nvPr>
        </p:nvSpPr>
        <p:spPr/>
        <p:txBody>
          <a:bodyPr>
            <a:normAutofit/>
          </a:bodyPr>
          <a:lstStyle/>
          <a:p>
            <a:r>
              <a:rPr lang="en-US" sz="4000" dirty="0">
                <a:solidFill>
                  <a:srgbClr val="FFFFFF"/>
                </a:solidFill>
              </a:rPr>
              <a:t>Curriculum Use by Site Type Fall 2023</a:t>
            </a:r>
            <a:endParaRPr lang="en-US" sz="4000" dirty="0"/>
          </a:p>
        </p:txBody>
      </p:sp>
      <p:sp>
        <p:nvSpPr>
          <p:cNvPr id="3" name="Slide Number Placeholder 2">
            <a:extLst>
              <a:ext uri="{FF2B5EF4-FFF2-40B4-BE49-F238E27FC236}">
                <a16:creationId xmlns:a16="http://schemas.microsoft.com/office/drawing/2014/main" id="{B6C6CA7C-0816-7CDD-CE7A-0590A321F3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B2102BAA-C61A-4A39-BDF1-4340D572B82C}"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50</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graphicFrame>
        <p:nvGraphicFramePr>
          <p:cNvPr id="7" name="Chart 6">
            <a:extLst>
              <a:ext uri="{FF2B5EF4-FFF2-40B4-BE49-F238E27FC236}">
                <a16:creationId xmlns:a16="http://schemas.microsoft.com/office/drawing/2014/main" id="{CCD5AAFB-5A1E-609C-4100-A9E4DFD65886}"/>
              </a:ext>
            </a:extLst>
          </p:cNvPr>
          <p:cNvGraphicFramePr>
            <a:graphicFrameLocks/>
          </p:cNvGraphicFramePr>
          <p:nvPr/>
        </p:nvGraphicFramePr>
        <p:xfrm>
          <a:off x="28294" y="2398100"/>
          <a:ext cx="11300604" cy="42160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6B745CD-9BD3-6DFB-38A0-ED92EF83F5E7}"/>
              </a:ext>
            </a:extLst>
          </p:cNvPr>
          <p:cNvSpPr txBox="1"/>
          <p:nvPr/>
        </p:nvSpPr>
        <p:spPr>
          <a:xfrm>
            <a:off x="615946" y="1408279"/>
            <a:ext cx="1111685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Arial"/>
              </a:rPr>
              <a:t>The use of approved curriculum varies across site types. Almost every public school class reported using an approved curriculum, whereas only a little over half of family day homes reported using an approved curriculum. </a:t>
            </a:r>
          </a:p>
        </p:txBody>
      </p:sp>
    </p:spTree>
    <p:extLst>
      <p:ext uri="{BB962C8B-B14F-4D97-AF65-F5344CB8AC3E}">
        <p14:creationId xmlns:p14="http://schemas.microsoft.com/office/powerpoint/2010/main" val="4124995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7916-F099-8893-4CD7-F76CC7A80423}"/>
              </a:ext>
            </a:extLst>
          </p:cNvPr>
          <p:cNvSpPr>
            <a:spLocks noGrp="1"/>
          </p:cNvSpPr>
          <p:nvPr>
            <p:ph type="title"/>
          </p:nvPr>
        </p:nvSpPr>
        <p:spPr/>
        <p:txBody>
          <a:bodyPr>
            <a:normAutofit/>
          </a:bodyPr>
          <a:lstStyle/>
          <a:p>
            <a:r>
              <a:rPr lang="en-US" sz="4000" dirty="0"/>
              <a:t>Curriculum Use in Classrooms by Age-Level Fall 2023</a:t>
            </a:r>
          </a:p>
        </p:txBody>
      </p:sp>
      <p:sp>
        <p:nvSpPr>
          <p:cNvPr id="3" name="Slide Number Placeholder 2">
            <a:extLst>
              <a:ext uri="{FF2B5EF4-FFF2-40B4-BE49-F238E27FC236}">
                <a16:creationId xmlns:a16="http://schemas.microsoft.com/office/drawing/2014/main" id="{10E154D2-D402-8EE2-9092-9AC1E68CC378}"/>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Pts val="1200"/>
              <a:buFont typeface="Arial"/>
              <a:buNone/>
              <a:tabLst/>
              <a:defRPr/>
            </a:pPr>
            <a:fld id="{B2102BAA-C61A-4A39-BDF1-4340D572B82C}" type="slidenum">
              <a:rPr kumimoji="0" lang="en-US" sz="1200" b="0" i="0" u="none" strike="noStrike" kern="1200" cap="none" spc="0" normalizeH="0" baseline="0" noProof="0">
                <a:ln>
                  <a:noFill/>
                </a:ln>
                <a:solidFill>
                  <a:srgbClr val="003C71">
                    <a:tint val="75000"/>
                  </a:srgbClr>
                </a:solidFill>
                <a:effectLst/>
                <a:uLnTx/>
                <a:uFillTx/>
                <a:latin typeface="Calibri"/>
                <a:ea typeface="+mn-ea"/>
                <a:cs typeface="+mn-cs"/>
                <a:sym typeface="Georgia"/>
              </a:rPr>
              <a:pPr marL="0" marR="0" lvl="0" indent="0" algn="r" defTabSz="914377" rtl="0" eaLnBrk="1" fontAlgn="auto" latinLnBrk="0" hangingPunct="1">
                <a:lnSpc>
                  <a:spcPct val="100000"/>
                </a:lnSpc>
                <a:spcBef>
                  <a:spcPts val="0"/>
                </a:spcBef>
                <a:spcAft>
                  <a:spcPts val="0"/>
                </a:spcAft>
                <a:buClrTx/>
                <a:buSzPts val="1200"/>
                <a:buFont typeface="Arial"/>
                <a:buNone/>
                <a:tabLst/>
                <a:defRPr/>
              </a:pPr>
              <a:t>51</a:t>
            </a:fld>
            <a:endParaRPr kumimoji="0" lang="en-US" sz="1200" b="0" i="0" u="none" strike="noStrike" kern="1200" cap="none" spc="0" normalizeH="0" baseline="0" noProof="0">
              <a:ln>
                <a:noFill/>
              </a:ln>
              <a:solidFill>
                <a:srgbClr val="003C71">
                  <a:tint val="75000"/>
                </a:srgbClr>
              </a:solidFill>
              <a:effectLst/>
              <a:uLnTx/>
              <a:uFillTx/>
              <a:latin typeface="Calibri"/>
              <a:ea typeface="+mn-ea"/>
              <a:cs typeface="+mn-cs"/>
              <a:sym typeface="Georgia"/>
            </a:endParaRPr>
          </a:p>
        </p:txBody>
      </p:sp>
      <p:graphicFrame>
        <p:nvGraphicFramePr>
          <p:cNvPr id="4" name="Chart 3">
            <a:extLst>
              <a:ext uri="{FF2B5EF4-FFF2-40B4-BE49-F238E27FC236}">
                <a16:creationId xmlns:a16="http://schemas.microsoft.com/office/drawing/2014/main" id="{ED2DF679-DA50-6BFC-53E7-F6F58C7B5463}"/>
              </a:ext>
            </a:extLst>
          </p:cNvPr>
          <p:cNvGraphicFramePr>
            <a:graphicFrameLocks/>
          </p:cNvGraphicFramePr>
          <p:nvPr/>
        </p:nvGraphicFramePr>
        <p:xfrm>
          <a:off x="416945" y="2028467"/>
          <a:ext cx="10941170" cy="45563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F64FAA6-DDE1-87CC-17E5-E0787C7F5193}"/>
              </a:ext>
            </a:extLst>
          </p:cNvPr>
          <p:cNvSpPr txBox="1"/>
          <p:nvPr/>
        </p:nvSpPr>
        <p:spPr>
          <a:xfrm>
            <a:off x="813758" y="1388853"/>
            <a:ext cx="109239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mn-cs"/>
              </a:rPr>
              <a:t>The use of approved curriculum varies by age-level, with more curriculum usage in preschool classrooms and less in infant and toddler classrooms. </a:t>
            </a:r>
            <a:r>
              <a:rPr kumimoji="0" lang="en-US" sz="1800" b="0" i="0" u="none" strike="noStrike" kern="1200" cap="none" spc="0" normalizeH="0" baseline="0" noProof="0" dirty="0">
                <a:ln>
                  <a:noFill/>
                </a:ln>
                <a:solidFill>
                  <a:srgbClr val="555555"/>
                </a:solidFill>
                <a:effectLst/>
                <a:uLnTx/>
                <a:uFillTx/>
                <a:latin typeface="Georgia"/>
                <a:ea typeface="+mn-ea"/>
                <a:cs typeface="+mn-cs"/>
              </a:rPr>
              <a:t>​</a:t>
            </a:r>
            <a:endParaRPr kumimoji="0" lang="en-US" sz="1800" b="0" i="0" u="none" strike="noStrike" kern="1200" cap="none" spc="0" normalizeH="0" baseline="0" noProof="0" dirty="0">
              <a:ln>
                <a:noFill/>
              </a:ln>
              <a:solidFill>
                <a:srgbClr val="555555"/>
              </a:solidFill>
              <a:effectLst/>
              <a:uLnTx/>
              <a:uFillTx/>
              <a:latin typeface="Arial"/>
              <a:ea typeface="+mn-ea"/>
              <a:cs typeface="Arial"/>
            </a:endParaRPr>
          </a:p>
        </p:txBody>
      </p:sp>
    </p:spTree>
    <p:extLst>
      <p:ext uri="{BB962C8B-B14F-4D97-AF65-F5344CB8AC3E}">
        <p14:creationId xmlns:p14="http://schemas.microsoft.com/office/powerpoint/2010/main" val="3295102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958B-0946-2B9F-91C0-F88A76C9589E}"/>
              </a:ext>
            </a:extLst>
          </p:cNvPr>
          <p:cNvSpPr>
            <a:spLocks noGrp="1"/>
          </p:cNvSpPr>
          <p:nvPr>
            <p:ph type="title"/>
          </p:nvPr>
        </p:nvSpPr>
        <p:spPr/>
        <p:txBody>
          <a:bodyPr>
            <a:normAutofit/>
          </a:bodyPr>
          <a:lstStyle/>
          <a:p>
            <a:r>
              <a:rPr lang="en-US" sz="4000" dirty="0"/>
              <a:t>Shared Understanding about Curriculum</a:t>
            </a:r>
          </a:p>
        </p:txBody>
      </p:sp>
      <p:sp>
        <p:nvSpPr>
          <p:cNvPr id="3" name="Slide Number Placeholder 2">
            <a:extLst>
              <a:ext uri="{FF2B5EF4-FFF2-40B4-BE49-F238E27FC236}">
                <a16:creationId xmlns:a16="http://schemas.microsoft.com/office/drawing/2014/main" id="{F8017A11-8BFE-B508-A056-8131D86CE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B2102BAA-C61A-4A39-BDF1-4340D572B82C}"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52</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Content Placeholder 3">
            <a:extLst>
              <a:ext uri="{FF2B5EF4-FFF2-40B4-BE49-F238E27FC236}">
                <a16:creationId xmlns:a16="http://schemas.microsoft.com/office/drawing/2014/main" id="{120C718D-1A62-529D-B532-1E57372FB8F4}"/>
              </a:ext>
            </a:extLst>
          </p:cNvPr>
          <p:cNvSpPr>
            <a:spLocks noGrp="1"/>
          </p:cNvSpPr>
          <p:nvPr>
            <p:ph idx="1"/>
          </p:nvPr>
        </p:nvSpPr>
        <p:spPr>
          <a:xfrm>
            <a:off x="751114" y="1536920"/>
            <a:ext cx="10691446" cy="4718033"/>
          </a:xfrm>
        </p:spPr>
        <p:txBody>
          <a:bodyPr vert="horz" lIns="91440" tIns="45720" rIns="91440" bIns="45720" rtlCol="0" anchor="t">
            <a:normAutofit/>
          </a:bodyPr>
          <a:lstStyle/>
          <a:p>
            <a:pPr marL="0" indent="0">
              <a:lnSpc>
                <a:spcPct val="100000"/>
              </a:lnSpc>
              <a:spcBef>
                <a:spcPts val="0"/>
              </a:spcBef>
              <a:buNone/>
            </a:pPr>
            <a:r>
              <a:rPr lang="en-US" sz="2200" b="1" dirty="0">
                <a:solidFill>
                  <a:schemeClr val="accent3"/>
                </a:solidFill>
              </a:rPr>
              <a:t>Here are the 5 Key Messages about curriculum use in VQB5: </a:t>
            </a:r>
          </a:p>
          <a:p>
            <a:pPr marL="690563" indent="-457200">
              <a:lnSpc>
                <a:spcPct val="100000"/>
              </a:lnSpc>
              <a:spcBef>
                <a:spcPts val="1200"/>
              </a:spcBef>
              <a:buClr>
                <a:schemeClr val="tx1"/>
              </a:buClr>
              <a:buSzPct val="90000"/>
              <a:buAutoNum type="arabicPeriod"/>
            </a:pPr>
            <a:r>
              <a:rPr lang="en-US" sz="2200" dirty="0">
                <a:solidFill>
                  <a:schemeClr val="accent3"/>
                </a:solidFill>
                <a:latin typeface="Georgia"/>
              </a:rPr>
              <a:t>Curriculum is a choice. Programs can meet Virginia's quality expectations without using an approved curriculum. </a:t>
            </a:r>
          </a:p>
          <a:p>
            <a:pPr marL="690563" indent="-457200">
              <a:lnSpc>
                <a:spcPct val="100000"/>
              </a:lnSpc>
              <a:spcBef>
                <a:spcPts val="1200"/>
              </a:spcBef>
              <a:buClr>
                <a:schemeClr val="tx1"/>
              </a:buClr>
              <a:buSzPct val="90000"/>
              <a:buAutoNum type="arabicPeriod"/>
            </a:pPr>
            <a:r>
              <a:rPr lang="en-US" sz="2200" dirty="0">
                <a:solidFill>
                  <a:schemeClr val="accent3"/>
                </a:solidFill>
              </a:rPr>
              <a:t>All approved curriculum are comprehensive and include key elements of quality. </a:t>
            </a:r>
          </a:p>
          <a:p>
            <a:pPr marL="690563" indent="-457200">
              <a:lnSpc>
                <a:spcPct val="100000"/>
              </a:lnSpc>
              <a:spcBef>
                <a:spcPts val="1200"/>
              </a:spcBef>
              <a:buClr>
                <a:schemeClr val="tx1"/>
              </a:buClr>
              <a:buSzPct val="90000"/>
              <a:buAutoNum type="arabicPeriod"/>
            </a:pPr>
            <a:r>
              <a:rPr lang="en-US" sz="2200" dirty="0">
                <a:solidFill>
                  <a:schemeClr val="accent3"/>
                </a:solidFill>
              </a:rPr>
              <a:t>The approved list includes choice that can meet the unique needs of all program types. </a:t>
            </a:r>
          </a:p>
          <a:p>
            <a:pPr marL="690563" indent="-457200">
              <a:lnSpc>
                <a:spcPct val="100000"/>
              </a:lnSpc>
              <a:spcBef>
                <a:spcPts val="1200"/>
              </a:spcBef>
              <a:buClr>
                <a:schemeClr val="tx1"/>
              </a:buClr>
              <a:buSzPct val="90000"/>
              <a:buAutoNum type="arabicPeriod"/>
            </a:pPr>
            <a:r>
              <a:rPr lang="en-US" sz="2200" dirty="0">
                <a:solidFill>
                  <a:schemeClr val="accent3"/>
                </a:solidFill>
              </a:rPr>
              <a:t>Providers using comprehensive curriculum that is not approved can submit it for review.  Reviews continue to happen on a rolling basis.</a:t>
            </a:r>
          </a:p>
          <a:p>
            <a:pPr marL="690563" indent="-457200">
              <a:lnSpc>
                <a:spcPct val="100000"/>
              </a:lnSpc>
              <a:spcBef>
                <a:spcPts val="1200"/>
              </a:spcBef>
              <a:buClr>
                <a:schemeClr val="tx1"/>
              </a:buClr>
              <a:buSzPct val="90000"/>
              <a:buAutoNum type="arabicPeriod"/>
            </a:pPr>
            <a:r>
              <a:rPr lang="en-US" sz="2200" dirty="0">
                <a:solidFill>
                  <a:schemeClr val="accent3"/>
                </a:solidFill>
              </a:rPr>
              <a:t>Curriculum pending as of March will likely not be approved before May 31st for the current year. </a:t>
            </a:r>
          </a:p>
          <a:p>
            <a:pPr marL="50800" indent="0">
              <a:lnSpc>
                <a:spcPct val="100000"/>
              </a:lnSpc>
              <a:buNone/>
            </a:pPr>
            <a:endParaRPr lang="en-US" sz="2200" dirty="0">
              <a:solidFill>
                <a:schemeClr val="tx1"/>
              </a:solidFill>
              <a:highlight>
                <a:srgbClr val="FFFF00"/>
              </a:highlight>
            </a:endParaRPr>
          </a:p>
        </p:txBody>
      </p:sp>
    </p:spTree>
    <p:extLst>
      <p:ext uri="{BB962C8B-B14F-4D97-AF65-F5344CB8AC3E}">
        <p14:creationId xmlns:p14="http://schemas.microsoft.com/office/powerpoint/2010/main" val="1923202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9859-3906-EB9C-B148-936CD7006044}"/>
              </a:ext>
            </a:extLst>
          </p:cNvPr>
          <p:cNvSpPr>
            <a:spLocks noGrp="1"/>
          </p:cNvSpPr>
          <p:nvPr>
            <p:ph type="title"/>
          </p:nvPr>
        </p:nvSpPr>
        <p:spPr/>
        <p:txBody>
          <a:bodyPr>
            <a:normAutofit/>
          </a:bodyPr>
          <a:lstStyle/>
          <a:p>
            <a:r>
              <a:rPr lang="en-US" sz="4000" dirty="0"/>
              <a:t>Improvement Support in VQB5</a:t>
            </a:r>
          </a:p>
        </p:txBody>
      </p:sp>
      <p:sp>
        <p:nvSpPr>
          <p:cNvPr id="3" name="Slide Number Placeholder 2">
            <a:extLst>
              <a:ext uri="{FF2B5EF4-FFF2-40B4-BE49-F238E27FC236}">
                <a16:creationId xmlns:a16="http://schemas.microsoft.com/office/drawing/2014/main" id="{C360291F-6DC8-580D-046E-6C14105293A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53</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2143DD18-1F76-631C-2E1C-02308FC2F213}"/>
              </a:ext>
            </a:extLst>
          </p:cNvPr>
          <p:cNvSpPr>
            <a:spLocks noGrp="1"/>
          </p:cNvSpPr>
          <p:nvPr>
            <p:ph type="body" idx="1"/>
          </p:nvPr>
        </p:nvSpPr>
        <p:spPr>
          <a:xfrm>
            <a:off x="619459" y="1582358"/>
            <a:ext cx="11220450" cy="4122721"/>
          </a:xfrm>
        </p:spPr>
        <p:txBody>
          <a:bodyPr spcFirstLastPara="1" wrap="square" lIns="91425" tIns="45700" rIns="91425" bIns="45700" anchor="t" anchorCtr="0">
            <a:noAutofit/>
          </a:bodyPr>
          <a:lstStyle/>
          <a:p>
            <a:pPr marL="186055" indent="0">
              <a:lnSpc>
                <a:spcPct val="100000"/>
              </a:lnSpc>
              <a:spcBef>
                <a:spcPts val="0"/>
              </a:spcBef>
              <a:buNone/>
            </a:pPr>
            <a:r>
              <a:rPr lang="en-US" sz="2200" b="1" dirty="0"/>
              <a:t>Ready Regions and partners are working to ensure coaching options are prioritized for classrooms who need the most support.</a:t>
            </a:r>
          </a:p>
          <a:p>
            <a:pPr marL="186055" indent="0">
              <a:lnSpc>
                <a:spcPct val="100000"/>
              </a:lnSpc>
              <a:spcBef>
                <a:spcPts val="1200"/>
              </a:spcBef>
              <a:buNone/>
            </a:pPr>
            <a:r>
              <a:rPr lang="en-US" sz="2200" dirty="0"/>
              <a:t>VQB5 coaching services focus on improving teacher-child interactions: </a:t>
            </a:r>
          </a:p>
          <a:p>
            <a:pPr marL="914400">
              <a:lnSpc>
                <a:spcPct val="100000"/>
              </a:lnSpc>
              <a:spcBef>
                <a:spcPts val="1200"/>
              </a:spcBef>
              <a:buClr>
                <a:schemeClr val="tx1"/>
              </a:buClr>
              <a:buSzPct val="90000"/>
            </a:pPr>
            <a:r>
              <a:rPr lang="en-US" sz="2200" dirty="0"/>
              <a:t>Virginia Infant Toddler Specialist Network (VA-ITSN) </a:t>
            </a:r>
          </a:p>
          <a:p>
            <a:pPr marL="914400">
              <a:lnSpc>
                <a:spcPct val="100000"/>
              </a:lnSpc>
              <a:spcBef>
                <a:spcPts val="1200"/>
              </a:spcBef>
              <a:buClr>
                <a:schemeClr val="tx1"/>
              </a:buClr>
              <a:buSzPct val="90000"/>
            </a:pPr>
            <a:r>
              <a:rPr lang="en-US" sz="2200" dirty="0"/>
              <a:t>Advancing Effective Interactions and Instruction (AEII) </a:t>
            </a:r>
          </a:p>
          <a:p>
            <a:pPr marL="914400">
              <a:lnSpc>
                <a:spcPct val="100000"/>
              </a:lnSpc>
              <a:spcBef>
                <a:spcPts val="1200"/>
              </a:spcBef>
              <a:buClr>
                <a:schemeClr val="tx1"/>
              </a:buClr>
              <a:buSzPct val="90000"/>
            </a:pPr>
            <a:r>
              <a:rPr lang="en-US" sz="2200" dirty="0"/>
              <a:t>Training and Technical Assistance Centers (TTAC) </a:t>
            </a:r>
          </a:p>
          <a:p>
            <a:pPr marL="914400">
              <a:lnSpc>
                <a:spcPct val="100000"/>
              </a:lnSpc>
              <a:spcBef>
                <a:spcPts val="1200"/>
              </a:spcBef>
              <a:buClr>
                <a:schemeClr val="tx1"/>
              </a:buClr>
              <a:buSzPct val="90000"/>
            </a:pPr>
            <a:r>
              <a:rPr lang="en-US" sz="2200" dirty="0"/>
              <a:t>STREAMin3 </a:t>
            </a:r>
            <a:r>
              <a:rPr lang="en-US" sz="2200" i="1" dirty="0"/>
              <a:t>(</a:t>
            </a:r>
            <a:r>
              <a:rPr lang="en-US" sz="2200" dirty="0"/>
              <a:t>Curriculum alignment with </a:t>
            </a:r>
            <a:r>
              <a:rPr lang="en-US" sz="2200" i="1" dirty="0"/>
              <a:t>CLASS)</a:t>
            </a:r>
            <a:endParaRPr lang="en-US" sz="2200" dirty="0"/>
          </a:p>
          <a:p>
            <a:pPr marL="914400">
              <a:lnSpc>
                <a:spcPct val="100000"/>
              </a:lnSpc>
              <a:spcBef>
                <a:spcPts val="1200"/>
              </a:spcBef>
              <a:buClr>
                <a:schemeClr val="tx1"/>
              </a:buClr>
              <a:buSzPct val="90000"/>
            </a:pPr>
            <a:r>
              <a:rPr lang="en-US" sz="2200" dirty="0"/>
              <a:t>Early Childhood Mental Health Consultants (ECMHC)</a:t>
            </a:r>
          </a:p>
          <a:p>
            <a:pPr marL="571500" indent="0">
              <a:lnSpc>
                <a:spcPct val="100000"/>
              </a:lnSpc>
              <a:buNone/>
            </a:pPr>
            <a:endParaRPr lang="en-US" sz="2000" dirty="0">
              <a:solidFill>
                <a:schemeClr val="accent1"/>
              </a:solidFill>
            </a:endParaRPr>
          </a:p>
        </p:txBody>
      </p:sp>
      <p:sp>
        <p:nvSpPr>
          <p:cNvPr id="5" name="TextBox 4">
            <a:extLst>
              <a:ext uri="{FF2B5EF4-FFF2-40B4-BE49-F238E27FC236}">
                <a16:creationId xmlns:a16="http://schemas.microsoft.com/office/drawing/2014/main" id="{CAF13039-49C0-6CF6-6D87-B1CCA00899DF}"/>
              </a:ext>
            </a:extLst>
          </p:cNvPr>
          <p:cNvSpPr txBox="1"/>
          <p:nvPr/>
        </p:nvSpPr>
        <p:spPr>
          <a:xfrm>
            <a:off x="3156953" y="6137112"/>
            <a:ext cx="57495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C71"/>
                </a:solidFill>
                <a:effectLst/>
                <a:uLnTx/>
                <a:uFillTx/>
                <a:latin typeface="Georgia"/>
                <a:ea typeface="+mn-ea"/>
                <a:cs typeface="+mn-cs"/>
                <a:hlinkClick r:id="rId2"/>
              </a:rPr>
              <a:t>View full list of VQB5 Improvement Partners</a:t>
            </a:r>
            <a:endParaRPr kumimoji="0" lang="en-US" sz="2000" b="0" i="0" u="none" strike="noStrike" kern="1200" cap="none" spc="0" normalizeH="0" baseline="0" noProof="0">
              <a:ln>
                <a:noFill/>
              </a:ln>
              <a:solidFill>
                <a:srgbClr val="003C71"/>
              </a:solidFill>
              <a:effectLst/>
              <a:uLnTx/>
              <a:uFillTx/>
              <a:latin typeface="Georgia"/>
              <a:ea typeface="+mn-ea"/>
              <a:cs typeface="+mn-cs"/>
            </a:endParaRPr>
          </a:p>
        </p:txBody>
      </p:sp>
    </p:spTree>
    <p:extLst>
      <p:ext uri="{BB962C8B-B14F-4D97-AF65-F5344CB8AC3E}">
        <p14:creationId xmlns:p14="http://schemas.microsoft.com/office/powerpoint/2010/main" val="1444394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603A-713C-D30E-8246-D2A44906E2F1}"/>
              </a:ext>
            </a:extLst>
          </p:cNvPr>
          <p:cNvSpPr>
            <a:spLocks noGrp="1"/>
          </p:cNvSpPr>
          <p:nvPr>
            <p:ph type="title"/>
          </p:nvPr>
        </p:nvSpPr>
        <p:spPr/>
        <p:txBody>
          <a:bodyPr>
            <a:normAutofit/>
          </a:bodyPr>
          <a:lstStyle/>
          <a:p>
            <a:r>
              <a:rPr lang="en-US" sz="4000" dirty="0"/>
              <a:t>Inclusive Classroom Profile Progress Update</a:t>
            </a:r>
          </a:p>
        </p:txBody>
      </p:sp>
      <p:sp>
        <p:nvSpPr>
          <p:cNvPr id="3" name="Slide Number Placeholder 2">
            <a:extLst>
              <a:ext uri="{FF2B5EF4-FFF2-40B4-BE49-F238E27FC236}">
                <a16:creationId xmlns:a16="http://schemas.microsoft.com/office/drawing/2014/main" id="{F36181C2-46D3-2F90-0B85-BE838243403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54</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9C7EF28A-9088-48AF-5D2E-E0FA40676AD9}"/>
              </a:ext>
            </a:extLst>
          </p:cNvPr>
          <p:cNvSpPr>
            <a:spLocks noGrp="1"/>
          </p:cNvSpPr>
          <p:nvPr>
            <p:ph type="body" idx="1"/>
          </p:nvPr>
        </p:nvSpPr>
        <p:spPr>
          <a:xfrm>
            <a:off x="838200" y="1686560"/>
            <a:ext cx="10515600" cy="4490403"/>
          </a:xfrm>
        </p:spPr>
        <p:txBody>
          <a:bodyPr spcFirstLastPara="1" wrap="square" lIns="91425" tIns="45700" rIns="91425" bIns="45700" anchor="t" anchorCtr="0">
            <a:noAutofit/>
          </a:bodyPr>
          <a:lstStyle/>
          <a:p>
            <a:pPr marL="186055" indent="0">
              <a:lnSpc>
                <a:spcPct val="100000"/>
              </a:lnSpc>
              <a:spcBef>
                <a:spcPts val="0"/>
              </a:spcBef>
              <a:buNone/>
            </a:pPr>
            <a:r>
              <a:rPr lang="en-US" sz="2200" b="1" dirty="0"/>
              <a:t>VDOE is working with Training and Technical Assistance Centers (TTAC) to support </a:t>
            </a:r>
            <a:r>
              <a:rPr lang="en-US" sz="2200" b="1" dirty="0">
                <a:cs typeface="Times New Roman"/>
              </a:rPr>
              <a:t>the</a:t>
            </a:r>
            <a:r>
              <a:rPr lang="en-US" sz="2200" b="1" dirty="0"/>
              <a:t> Inclusive Classroom Profile (ICP) in select inclusive classrooms in VQB5.</a:t>
            </a:r>
          </a:p>
          <a:p>
            <a:pPr marL="186055" indent="0">
              <a:lnSpc>
                <a:spcPct val="100000"/>
              </a:lnSpc>
              <a:spcBef>
                <a:spcPts val="1200"/>
              </a:spcBef>
              <a:buNone/>
            </a:pPr>
            <a:r>
              <a:rPr lang="en-US" sz="2200" dirty="0"/>
              <a:t>To increase the number of reliable users of the ICP, Virginia developed a process to train individuals to become ICP Virginia Reliable Observers.   </a:t>
            </a:r>
          </a:p>
          <a:p>
            <a:pPr marL="630238" indent="-285750">
              <a:lnSpc>
                <a:spcPct val="100000"/>
              </a:lnSpc>
              <a:spcBef>
                <a:spcPts val="1200"/>
              </a:spcBef>
              <a:buClr>
                <a:schemeClr val="tx1"/>
              </a:buClr>
              <a:buSzPct val="90000"/>
            </a:pPr>
            <a:r>
              <a:rPr lang="en-US" sz="2200" dirty="0"/>
              <a:t>18 individuals from 8 different programs, including school divisions and community-based providers from across the state were identified to participate in ICP Virginia Reliability Training. </a:t>
            </a:r>
          </a:p>
          <a:p>
            <a:pPr marL="630238" indent="-285750">
              <a:lnSpc>
                <a:spcPct val="100000"/>
              </a:lnSpc>
              <a:spcBef>
                <a:spcPts val="1200"/>
              </a:spcBef>
              <a:buClr>
                <a:schemeClr val="tx1"/>
              </a:buClr>
              <a:buSzPct val="90000"/>
            </a:pPr>
            <a:r>
              <a:rPr lang="en-US" sz="2200" dirty="0"/>
              <a:t>The training will take place in March 2024.</a:t>
            </a:r>
          </a:p>
          <a:p>
            <a:pPr marL="630238" indent="-285750">
              <a:lnSpc>
                <a:spcPct val="100000"/>
              </a:lnSpc>
              <a:spcBef>
                <a:spcPts val="1200"/>
              </a:spcBef>
              <a:buClr>
                <a:schemeClr val="tx1"/>
              </a:buClr>
              <a:buSzPct val="90000"/>
            </a:pPr>
            <a:r>
              <a:rPr lang="en-US" sz="2200" dirty="0"/>
              <a:t>A second opportunity will be offered in Fall 2024.</a:t>
            </a:r>
          </a:p>
        </p:txBody>
      </p:sp>
    </p:spTree>
    <p:extLst>
      <p:ext uri="{BB962C8B-B14F-4D97-AF65-F5344CB8AC3E}">
        <p14:creationId xmlns:p14="http://schemas.microsoft.com/office/powerpoint/2010/main" val="1414493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393C-0D6E-DAD8-01FF-EF3108CCD823}"/>
              </a:ext>
            </a:extLst>
          </p:cNvPr>
          <p:cNvSpPr>
            <a:spLocks noGrp="1"/>
          </p:cNvSpPr>
          <p:nvPr>
            <p:ph type="title"/>
          </p:nvPr>
        </p:nvSpPr>
        <p:spPr>
          <a:xfrm>
            <a:off x="831850" y="827227"/>
            <a:ext cx="10515600" cy="3287573"/>
          </a:xfrm>
        </p:spPr>
        <p:txBody>
          <a:bodyPr>
            <a:normAutofit/>
          </a:bodyPr>
          <a:lstStyle/>
          <a:p>
            <a:r>
              <a:rPr lang="en-US" sz="3600" i="1" dirty="0"/>
              <a:t>VQB5: Preparing for Quality Profiles</a:t>
            </a:r>
          </a:p>
        </p:txBody>
      </p:sp>
      <p:sp>
        <p:nvSpPr>
          <p:cNvPr id="3" name="Slide Number Placeholder 2">
            <a:extLst>
              <a:ext uri="{FF2B5EF4-FFF2-40B4-BE49-F238E27FC236}">
                <a16:creationId xmlns:a16="http://schemas.microsoft.com/office/drawing/2014/main" id="{1F8DF75B-4724-B5FB-0FBA-602845B789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55</a:t>
            </a:fld>
            <a:endParaRPr lang="en-US"/>
          </a:p>
        </p:txBody>
      </p:sp>
      <p:sp>
        <p:nvSpPr>
          <p:cNvPr id="6" name="Text Placeholder 5">
            <a:extLst>
              <a:ext uri="{FF2B5EF4-FFF2-40B4-BE49-F238E27FC236}">
                <a16:creationId xmlns:a16="http://schemas.microsoft.com/office/drawing/2014/main" id="{DBCBA59E-6674-053E-52B6-D9A8A1A809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0710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CD40-BF89-F1E7-08C9-09CC4D92C359}"/>
              </a:ext>
            </a:extLst>
          </p:cNvPr>
          <p:cNvSpPr>
            <a:spLocks noGrp="1"/>
          </p:cNvSpPr>
          <p:nvPr>
            <p:ph type="title"/>
          </p:nvPr>
        </p:nvSpPr>
        <p:spPr/>
        <p:txBody>
          <a:bodyPr>
            <a:normAutofit/>
          </a:bodyPr>
          <a:lstStyle/>
          <a:p>
            <a:r>
              <a:rPr lang="en-US" sz="4000" dirty="0"/>
              <a:t>VQB5 Quality Profile Update</a:t>
            </a:r>
          </a:p>
        </p:txBody>
      </p:sp>
      <p:sp>
        <p:nvSpPr>
          <p:cNvPr id="3" name="Text Placeholder 2">
            <a:extLst>
              <a:ext uri="{FF2B5EF4-FFF2-40B4-BE49-F238E27FC236}">
                <a16:creationId xmlns:a16="http://schemas.microsoft.com/office/drawing/2014/main" id="{A4F31102-4D0E-9119-67B7-E0F53687C508}"/>
              </a:ext>
            </a:extLst>
          </p:cNvPr>
          <p:cNvSpPr>
            <a:spLocks noGrp="1"/>
          </p:cNvSpPr>
          <p:nvPr>
            <p:ph type="body" idx="1"/>
          </p:nvPr>
        </p:nvSpPr>
        <p:spPr>
          <a:xfrm>
            <a:off x="330200" y="1468039"/>
            <a:ext cx="11732514" cy="889857"/>
          </a:xfrm>
        </p:spPr>
        <p:txBody>
          <a:bodyPr>
            <a:noAutofit/>
          </a:bodyPr>
          <a:lstStyle/>
          <a:p>
            <a:pPr marL="186055" indent="0">
              <a:lnSpc>
                <a:spcPct val="100000"/>
              </a:lnSpc>
              <a:spcBef>
                <a:spcPts val="0"/>
              </a:spcBef>
              <a:spcAft>
                <a:spcPts val="1200"/>
              </a:spcAft>
              <a:buNone/>
            </a:pPr>
            <a:r>
              <a:rPr lang="en-US" sz="2000" b="1" dirty="0"/>
              <a:t>Starting last spring, VDOE has been leading an interactive process to engage the field in the development of VQB5 quality profiles. </a:t>
            </a:r>
            <a:endParaRPr lang="en-US" sz="2000" dirty="0"/>
          </a:p>
        </p:txBody>
      </p:sp>
      <p:graphicFrame>
        <p:nvGraphicFramePr>
          <p:cNvPr id="5" name="Diagram 5">
            <a:extLst>
              <a:ext uri="{FF2B5EF4-FFF2-40B4-BE49-F238E27FC236}">
                <a16:creationId xmlns:a16="http://schemas.microsoft.com/office/drawing/2014/main" id="{A38A86CF-1B10-FF9F-269F-D004B970D19E}"/>
              </a:ext>
            </a:extLst>
          </p:cNvPr>
          <p:cNvGraphicFramePr/>
          <p:nvPr/>
        </p:nvGraphicFramePr>
        <p:xfrm>
          <a:off x="1038321" y="1912968"/>
          <a:ext cx="10114934" cy="494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935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46DB-557E-03F1-7BD6-04348C4E2D32}"/>
              </a:ext>
            </a:extLst>
          </p:cNvPr>
          <p:cNvSpPr>
            <a:spLocks noGrp="1"/>
          </p:cNvSpPr>
          <p:nvPr>
            <p:ph type="title"/>
          </p:nvPr>
        </p:nvSpPr>
        <p:spPr/>
        <p:txBody>
          <a:bodyPr>
            <a:noAutofit/>
          </a:bodyPr>
          <a:lstStyle/>
          <a:p>
            <a:r>
              <a:rPr lang="en-US" sz="4000" dirty="0"/>
              <a:t>Requirements for VQB5 Quality Profiles</a:t>
            </a:r>
          </a:p>
        </p:txBody>
      </p:sp>
      <p:sp>
        <p:nvSpPr>
          <p:cNvPr id="3" name="Slide Number Placeholder 2">
            <a:extLst>
              <a:ext uri="{FF2B5EF4-FFF2-40B4-BE49-F238E27FC236}">
                <a16:creationId xmlns:a16="http://schemas.microsoft.com/office/drawing/2014/main" id="{BE0CD110-16AD-B891-4012-B4ACF9F6C51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57</a:t>
            </a:fld>
            <a:endParaRPr kumimoji="0" lang="en"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63C991ED-2168-CB9A-EEB3-B54D83BE51D9}"/>
              </a:ext>
            </a:extLst>
          </p:cNvPr>
          <p:cNvSpPr>
            <a:spLocks noGrp="1"/>
          </p:cNvSpPr>
          <p:nvPr>
            <p:ph type="body" idx="1"/>
          </p:nvPr>
        </p:nvSpPr>
        <p:spPr>
          <a:xfrm>
            <a:off x="838200" y="1595120"/>
            <a:ext cx="10515600" cy="4918648"/>
          </a:xfrm>
        </p:spPr>
        <p:txBody>
          <a:bodyPr>
            <a:normAutofit/>
          </a:bodyPr>
          <a:lstStyle/>
          <a:p>
            <a:pPr marL="0" indent="0">
              <a:lnSpc>
                <a:spcPct val="100000"/>
              </a:lnSpc>
              <a:spcBef>
                <a:spcPts val="0"/>
              </a:spcBef>
              <a:buNone/>
            </a:pPr>
            <a:r>
              <a:rPr lang="en-US" sz="2200" b="1" dirty="0">
                <a:latin typeface="Georgia"/>
              </a:rPr>
              <a:t>VQB5 Quality Profiles must…</a:t>
            </a:r>
          </a:p>
          <a:p>
            <a:pPr marL="495300">
              <a:lnSpc>
                <a:spcPct val="100000"/>
              </a:lnSpc>
              <a:spcBef>
                <a:spcPts val="1200"/>
              </a:spcBef>
              <a:buClr>
                <a:schemeClr val="tx1"/>
              </a:buClr>
              <a:buSzPct val="90000"/>
            </a:pPr>
            <a:r>
              <a:rPr lang="en-US" sz="2200" dirty="0">
                <a:latin typeface="Georgia"/>
              </a:rPr>
              <a:t>Provide parents and families information about the quality and availability of providers by fall 2024 (</a:t>
            </a:r>
            <a:r>
              <a:rPr lang="en-US" sz="2200" dirty="0"/>
              <a:t>S</a:t>
            </a:r>
            <a:r>
              <a:rPr lang="en-US" sz="2200" i="1" dirty="0"/>
              <a:t>tate</a:t>
            </a:r>
            <a:r>
              <a:rPr lang="en-US" sz="2200" i="1" dirty="0">
                <a:latin typeface="Georgia"/>
              </a:rPr>
              <a:t> </a:t>
            </a:r>
            <a:r>
              <a:rPr lang="en-US" sz="2200" i="1" dirty="0"/>
              <a:t>Law</a:t>
            </a:r>
            <a:r>
              <a:rPr lang="en-US" sz="2200" dirty="0">
                <a:latin typeface="Georgia"/>
              </a:rPr>
              <a:t>) </a:t>
            </a:r>
          </a:p>
          <a:p>
            <a:pPr marL="495300">
              <a:lnSpc>
                <a:spcPct val="100000"/>
              </a:lnSpc>
              <a:spcBef>
                <a:spcPts val="1200"/>
              </a:spcBef>
              <a:buClr>
                <a:schemeClr val="tx1"/>
              </a:buClr>
              <a:buSzPct val="90000"/>
            </a:pPr>
            <a:r>
              <a:rPr lang="en-US" sz="2200" dirty="0">
                <a:latin typeface="Georgia"/>
              </a:rPr>
              <a:t>Meet the federal requirements for a child care consumer-friendly website to serve as a resource for families (</a:t>
            </a:r>
            <a:r>
              <a:rPr lang="en-US" sz="2200" i="1" dirty="0"/>
              <a:t>Federal</a:t>
            </a:r>
            <a:r>
              <a:rPr lang="en-US" sz="2200" i="1" dirty="0">
                <a:latin typeface="Georgia"/>
              </a:rPr>
              <a:t> </a:t>
            </a:r>
            <a:r>
              <a:rPr lang="en-US" sz="2200" i="1" dirty="0"/>
              <a:t>Regulation</a:t>
            </a:r>
            <a:r>
              <a:rPr lang="en-US" sz="2200" dirty="0">
                <a:latin typeface="Georgia"/>
              </a:rPr>
              <a:t>) </a:t>
            </a:r>
          </a:p>
          <a:p>
            <a:pPr marL="495300">
              <a:lnSpc>
                <a:spcPct val="100000"/>
              </a:lnSpc>
              <a:spcBef>
                <a:spcPts val="1200"/>
              </a:spcBef>
              <a:buClr>
                <a:schemeClr val="tx1"/>
              </a:buClr>
              <a:buSzPct val="90000"/>
            </a:pPr>
            <a:r>
              <a:rPr lang="en-US" sz="2200" dirty="0">
                <a:latin typeface="Georgia"/>
              </a:rPr>
              <a:t>Be approved by the BOE as part of the FY25 Guidelines</a:t>
            </a:r>
          </a:p>
          <a:p>
            <a:pPr marL="495300">
              <a:lnSpc>
                <a:spcPct val="100000"/>
              </a:lnSpc>
              <a:spcBef>
                <a:spcPts val="1200"/>
              </a:spcBef>
              <a:buClr>
                <a:schemeClr val="tx1"/>
              </a:buClr>
              <a:buSzPct val="90000"/>
            </a:pPr>
            <a:r>
              <a:rPr lang="en-US" sz="2200" dirty="0">
                <a:latin typeface="Georgia"/>
              </a:rPr>
              <a:t>Be scalable to 3,500 sites</a:t>
            </a:r>
          </a:p>
          <a:p>
            <a:pPr marL="495300">
              <a:lnSpc>
                <a:spcPct val="100000"/>
              </a:lnSpc>
              <a:spcBef>
                <a:spcPts val="1200"/>
              </a:spcBef>
              <a:buClr>
                <a:schemeClr val="tx1"/>
              </a:buClr>
              <a:buSzPct val="90000"/>
            </a:pPr>
            <a:r>
              <a:rPr lang="en-US" sz="2200" dirty="0">
                <a:latin typeface="Georgia"/>
              </a:rPr>
              <a:t>Clearly articulate levels of quality and improvement over time</a:t>
            </a:r>
          </a:p>
          <a:p>
            <a:pPr marL="0" indent="0">
              <a:lnSpc>
                <a:spcPct val="100000"/>
              </a:lnSpc>
              <a:spcBef>
                <a:spcPts val="1200"/>
              </a:spcBef>
              <a:buNone/>
            </a:pPr>
            <a:r>
              <a:rPr lang="en-US" sz="2200" dirty="0"/>
              <a:t>Public VQB5 Profiles must be available online by Fall 2024. </a:t>
            </a:r>
          </a:p>
        </p:txBody>
      </p:sp>
    </p:spTree>
    <p:extLst>
      <p:ext uri="{BB962C8B-B14F-4D97-AF65-F5344CB8AC3E}">
        <p14:creationId xmlns:p14="http://schemas.microsoft.com/office/powerpoint/2010/main" val="3428633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BD74-21F8-6A17-5E70-79D4E5E8B5B0}"/>
              </a:ext>
            </a:extLst>
          </p:cNvPr>
          <p:cNvSpPr>
            <a:spLocks noGrp="1"/>
          </p:cNvSpPr>
          <p:nvPr>
            <p:ph type="title"/>
          </p:nvPr>
        </p:nvSpPr>
        <p:spPr/>
        <p:txBody>
          <a:bodyPr>
            <a:normAutofit/>
          </a:bodyPr>
          <a:lstStyle/>
          <a:p>
            <a:r>
              <a:rPr lang="en-US" sz="4000" dirty="0"/>
              <a:t>Practice Year 2 Prototype</a:t>
            </a:r>
          </a:p>
        </p:txBody>
      </p:sp>
      <p:pic>
        <p:nvPicPr>
          <p:cNvPr id="5" name="Picture 4">
            <a:extLst>
              <a:ext uri="{FF2B5EF4-FFF2-40B4-BE49-F238E27FC236}">
                <a16:creationId xmlns:a16="http://schemas.microsoft.com/office/drawing/2014/main" id="{8B869197-6531-AB2A-D202-F4880665492A}"/>
              </a:ext>
            </a:extLst>
          </p:cNvPr>
          <p:cNvPicPr>
            <a:picLocks noChangeAspect="1"/>
          </p:cNvPicPr>
          <p:nvPr/>
        </p:nvPicPr>
        <p:blipFill>
          <a:blip r:embed="rId2"/>
          <a:stretch>
            <a:fillRect/>
          </a:stretch>
        </p:blipFill>
        <p:spPr>
          <a:xfrm>
            <a:off x="3835240" y="2220930"/>
            <a:ext cx="3690730" cy="455020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F31D523D-618C-5954-77AA-4D268FB233CC}"/>
              </a:ext>
            </a:extLst>
          </p:cNvPr>
          <p:cNvCxnSpPr>
            <a:cxnSpLocks/>
          </p:cNvCxnSpPr>
          <p:nvPr/>
        </p:nvCxnSpPr>
        <p:spPr>
          <a:xfrm flipH="1" flipV="1">
            <a:off x="9582764" y="2752385"/>
            <a:ext cx="1053683" cy="1718359"/>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DEB99A-187D-96E1-569B-DDCE33B4356A}"/>
              </a:ext>
            </a:extLst>
          </p:cNvPr>
          <p:cNvSpPr txBox="1"/>
          <p:nvPr/>
        </p:nvSpPr>
        <p:spPr>
          <a:xfrm>
            <a:off x="8336816" y="5415209"/>
            <a:ext cx="2162963" cy="861774"/>
          </a:xfrm>
          <a:prstGeom prst="rect">
            <a:avLst/>
          </a:prstGeom>
          <a:solidFill>
            <a:schemeClr val="tx1"/>
          </a:solidFill>
        </p:spPr>
        <p:txBody>
          <a:bodyPr wrap="square" lIns="121920" tIns="60960" rIns="121920" bIns="6096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eorgia"/>
                <a:ea typeface="+mn-ea"/>
                <a:cs typeface="+mn-cs"/>
              </a:rPr>
              <a:t>Site Information – Based on LinkB5 Profiles</a:t>
            </a:r>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cxnSp>
        <p:nvCxnSpPr>
          <p:cNvPr id="13" name="Straight Arrow Connector 12">
            <a:extLst>
              <a:ext uri="{FF2B5EF4-FFF2-40B4-BE49-F238E27FC236}">
                <a16:creationId xmlns:a16="http://schemas.microsoft.com/office/drawing/2014/main" id="{1B41C83E-C4B2-E903-91FD-BD548178D456}"/>
              </a:ext>
            </a:extLst>
          </p:cNvPr>
          <p:cNvCxnSpPr>
            <a:cxnSpLocks/>
          </p:cNvCxnSpPr>
          <p:nvPr/>
        </p:nvCxnSpPr>
        <p:spPr>
          <a:xfrm flipH="1">
            <a:off x="7116995" y="2691704"/>
            <a:ext cx="1338005" cy="62839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4512BD-A514-EFE4-58F6-D8A89F3A8C4A}"/>
              </a:ext>
            </a:extLst>
          </p:cNvPr>
          <p:cNvSpPr txBox="1"/>
          <p:nvPr/>
        </p:nvSpPr>
        <p:spPr>
          <a:xfrm>
            <a:off x="8374395" y="2295218"/>
            <a:ext cx="1948879" cy="1354217"/>
          </a:xfrm>
          <a:prstGeom prst="rect">
            <a:avLst/>
          </a:prstGeom>
          <a:solidFill>
            <a:schemeClr val="tx1"/>
          </a:solidFill>
        </p:spPr>
        <p:txBody>
          <a:bodyPr wrap="square" lIns="121920" tIns="60960" rIns="121920" bIns="6096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eorgia"/>
                <a:ea typeface="+mn-ea"/>
                <a:cs typeface="+mn-cs"/>
              </a:rPr>
              <a:t>Site Performance – Based on Measurement results</a:t>
            </a:r>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cxnSp>
        <p:nvCxnSpPr>
          <p:cNvPr id="4" name="Straight Arrow Connector 3">
            <a:extLst>
              <a:ext uri="{FF2B5EF4-FFF2-40B4-BE49-F238E27FC236}">
                <a16:creationId xmlns:a16="http://schemas.microsoft.com/office/drawing/2014/main" id="{532B298C-22F4-4E69-02B9-158E001C811C}"/>
              </a:ext>
            </a:extLst>
          </p:cNvPr>
          <p:cNvCxnSpPr>
            <a:cxnSpLocks/>
          </p:cNvCxnSpPr>
          <p:nvPr/>
        </p:nvCxnSpPr>
        <p:spPr>
          <a:xfrm flipH="1" flipV="1">
            <a:off x="7087160" y="5431249"/>
            <a:ext cx="1524591" cy="4801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6BFA7963-05FF-24CF-08DF-E46A4585A93F}"/>
              </a:ext>
            </a:extLst>
          </p:cNvPr>
          <p:cNvSpPr txBox="1"/>
          <p:nvPr/>
        </p:nvSpPr>
        <p:spPr>
          <a:xfrm>
            <a:off x="790409" y="1413500"/>
            <a:ext cx="10353906"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chemeClr val="accent3"/>
                </a:solidFill>
                <a:effectLst/>
                <a:uLnTx/>
                <a:uFillTx/>
                <a:latin typeface="Georgia"/>
                <a:ea typeface="+mn-ea"/>
                <a:cs typeface="Times New Roman"/>
              </a:rPr>
              <a:t>The public VQB5 quality profiles will include site performance and site information, similar to what was provided in the Practice Year 2 profiles, and as defined in the VQB5 Guidelines Section 6.3.</a:t>
            </a:r>
            <a:endParaRPr kumimoji="0" lang="en-US" sz="2000" b="0" i="0" u="none" strike="noStrike" kern="1200" cap="none" spc="0" normalizeH="0" baseline="0" noProof="0" dirty="0">
              <a:ln>
                <a:noFill/>
              </a:ln>
              <a:solidFill>
                <a:schemeClr val="accent3"/>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D41B8C59-0A91-AB1A-261A-1BD9F764D833}"/>
              </a:ext>
            </a:extLst>
          </p:cNvPr>
          <p:cNvSpPr/>
          <p:nvPr/>
        </p:nvSpPr>
        <p:spPr>
          <a:xfrm>
            <a:off x="9961755" y="3652025"/>
            <a:ext cx="1431073" cy="91068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64871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34BF8F-B84C-81A3-2D04-F63A84AB67BB}"/>
              </a:ext>
            </a:extLst>
          </p:cNvPr>
          <p:cNvPicPr>
            <a:picLocks noChangeAspect="1"/>
          </p:cNvPicPr>
          <p:nvPr/>
        </p:nvPicPr>
        <p:blipFill>
          <a:blip r:embed="rId2"/>
          <a:stretch>
            <a:fillRect/>
          </a:stretch>
        </p:blipFill>
        <p:spPr>
          <a:xfrm>
            <a:off x="6491580" y="2571917"/>
            <a:ext cx="5101384" cy="3646929"/>
          </a:xfrm>
          <a:prstGeom prst="rect">
            <a:avLst/>
          </a:prstGeom>
        </p:spPr>
      </p:pic>
      <p:sp>
        <p:nvSpPr>
          <p:cNvPr id="2" name="Title 1">
            <a:extLst>
              <a:ext uri="{FF2B5EF4-FFF2-40B4-BE49-F238E27FC236}">
                <a16:creationId xmlns:a16="http://schemas.microsoft.com/office/drawing/2014/main" id="{7E0576DF-A39E-A18A-8F73-8E9673F130D5}"/>
              </a:ext>
            </a:extLst>
          </p:cNvPr>
          <p:cNvSpPr>
            <a:spLocks noGrp="1"/>
          </p:cNvSpPr>
          <p:nvPr>
            <p:ph type="title"/>
          </p:nvPr>
        </p:nvSpPr>
        <p:spPr/>
        <p:txBody>
          <a:bodyPr>
            <a:noAutofit/>
          </a:bodyPr>
          <a:lstStyle/>
          <a:p>
            <a:r>
              <a:rPr lang="en-US" sz="4000" dirty="0"/>
              <a:t>Feedback on Practice Year 2 Prototype</a:t>
            </a:r>
          </a:p>
        </p:txBody>
      </p:sp>
      <p:sp>
        <p:nvSpPr>
          <p:cNvPr id="12" name="TextBox 11">
            <a:extLst>
              <a:ext uri="{FF2B5EF4-FFF2-40B4-BE49-F238E27FC236}">
                <a16:creationId xmlns:a16="http://schemas.microsoft.com/office/drawing/2014/main" id="{2E5A6E1D-C55E-A762-51E3-54E68767C443}"/>
              </a:ext>
            </a:extLst>
          </p:cNvPr>
          <p:cNvSpPr txBox="1"/>
          <p:nvPr/>
        </p:nvSpPr>
        <p:spPr>
          <a:xfrm>
            <a:off x="5512867" y="5202892"/>
            <a:ext cx="542931" cy="4821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33" b="0" i="0" u="none" strike="noStrike" kern="1200" cap="none" spc="0" normalizeH="0" baseline="0" noProof="0">
              <a:ln>
                <a:noFill/>
              </a:ln>
              <a:solidFill>
                <a:srgbClr val="003C71"/>
              </a:solidFill>
              <a:effectLst/>
              <a:uLnTx/>
              <a:uFillTx/>
              <a:latin typeface="Arial"/>
              <a:ea typeface="+mn-ea"/>
              <a:cs typeface="+mn-cs"/>
            </a:endParaRPr>
          </a:p>
        </p:txBody>
      </p:sp>
      <p:sp>
        <p:nvSpPr>
          <p:cNvPr id="6" name="TextBox 5">
            <a:extLst>
              <a:ext uri="{FF2B5EF4-FFF2-40B4-BE49-F238E27FC236}">
                <a16:creationId xmlns:a16="http://schemas.microsoft.com/office/drawing/2014/main" id="{8D5435FC-B984-F420-F361-BA8312F8D6B4}"/>
              </a:ext>
            </a:extLst>
          </p:cNvPr>
          <p:cNvSpPr txBox="1"/>
          <p:nvPr/>
        </p:nvSpPr>
        <p:spPr>
          <a:xfrm>
            <a:off x="4137600" y="5510400"/>
            <a:ext cx="542931" cy="4821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33" b="0" i="0" u="none" strike="noStrike" kern="1200" cap="none" spc="0" normalizeH="0" baseline="0" noProof="0">
              <a:ln>
                <a:noFill/>
              </a:ln>
              <a:solidFill>
                <a:srgbClr val="003C71"/>
              </a:solidFill>
              <a:effectLst/>
              <a:uLnTx/>
              <a:uFillTx/>
              <a:latin typeface="Arial"/>
              <a:ea typeface="+mn-ea"/>
              <a:cs typeface="+mn-cs"/>
            </a:endParaRPr>
          </a:p>
        </p:txBody>
      </p:sp>
      <p:sp>
        <p:nvSpPr>
          <p:cNvPr id="11" name="TextBox 10">
            <a:extLst>
              <a:ext uri="{FF2B5EF4-FFF2-40B4-BE49-F238E27FC236}">
                <a16:creationId xmlns:a16="http://schemas.microsoft.com/office/drawing/2014/main" id="{D6D9B777-F784-D15E-1A3B-F79C6536D7F9}"/>
              </a:ext>
            </a:extLst>
          </p:cNvPr>
          <p:cNvSpPr txBox="1"/>
          <p:nvPr/>
        </p:nvSpPr>
        <p:spPr>
          <a:xfrm>
            <a:off x="995118" y="2668533"/>
            <a:ext cx="5216668" cy="3323987"/>
          </a:xfrm>
          <a:prstGeom prst="rect">
            <a:avLst/>
          </a:prstGeom>
          <a:solidFill>
            <a:schemeClr val="bg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555555"/>
                </a:solidFill>
                <a:effectLst/>
                <a:uLnTx/>
                <a:uFillTx/>
                <a:latin typeface="Georgia"/>
                <a:ea typeface="+mn-ea"/>
                <a:cs typeface="+mn-cs"/>
              </a:rPr>
              <a:t>The VQB5 PY2 Ratings expectations were clear.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555555"/>
                </a:solidFill>
                <a:effectLst/>
                <a:uLnTx/>
                <a:uFillTx/>
                <a:latin typeface="Georgia"/>
                <a:ea typeface="+mn-ea"/>
                <a:cs typeface="+mn-cs"/>
              </a:rPr>
              <a:t>The VQB5 PY2 Profile results were easy to understand.</a:t>
            </a:r>
            <a:endParaRPr kumimoji="0" lang="en-US" sz="2000" b="0" i="0" u="none" strike="noStrike" kern="1200" cap="none" spc="0" normalizeH="0" baseline="0" noProof="0" dirty="0">
              <a:ln>
                <a:noFill/>
              </a:ln>
              <a:solidFill>
                <a:srgbClr val="555555"/>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555555"/>
                </a:solidFill>
                <a:effectLst/>
                <a:uLnTx/>
                <a:uFillTx/>
                <a:latin typeface="Georgia"/>
                <a:ea typeface="+mn-ea"/>
                <a:cs typeface="+mn-cs"/>
              </a:rPr>
              <a:t>Receiving my PY2 Profile will help my program improve.</a:t>
            </a:r>
            <a:endParaRPr kumimoji="0" lang="en-US" sz="2000" b="0" i="0" u="none" strike="noStrike" kern="1200" cap="none" spc="0" normalizeH="0" baseline="0" noProof="0" dirty="0">
              <a:ln>
                <a:noFill/>
              </a:ln>
              <a:solidFill>
                <a:srgbClr val="555555"/>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555555"/>
                </a:solidFill>
                <a:effectLst/>
                <a:uLnTx/>
                <a:uFillTx/>
                <a:latin typeface="Georgia"/>
                <a:ea typeface="+mn-ea"/>
                <a:cs typeface="+mn-cs"/>
              </a:rPr>
              <a:t>Sharing VQB5 Quality Profiles publicly next year will help inform families and the field about quality options.</a:t>
            </a:r>
          </a:p>
        </p:txBody>
      </p:sp>
      <p:sp>
        <p:nvSpPr>
          <p:cNvPr id="15" name="TextBox 14">
            <a:extLst>
              <a:ext uri="{FF2B5EF4-FFF2-40B4-BE49-F238E27FC236}">
                <a16:creationId xmlns:a16="http://schemas.microsoft.com/office/drawing/2014/main" id="{1B3F3B9E-3918-13B5-C06C-E43206FD4E6A}"/>
              </a:ext>
            </a:extLst>
          </p:cNvPr>
          <p:cNvSpPr txBox="1"/>
          <p:nvPr/>
        </p:nvSpPr>
        <p:spPr>
          <a:xfrm>
            <a:off x="7826300" y="2731754"/>
            <a:ext cx="2152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79% Strongly Agree or Agree</a:t>
            </a:r>
          </a:p>
        </p:txBody>
      </p:sp>
      <p:sp>
        <p:nvSpPr>
          <p:cNvPr id="16" name="TextBox 15">
            <a:extLst>
              <a:ext uri="{FF2B5EF4-FFF2-40B4-BE49-F238E27FC236}">
                <a16:creationId xmlns:a16="http://schemas.microsoft.com/office/drawing/2014/main" id="{678025AF-01A5-4918-BC48-D080AB40491E}"/>
              </a:ext>
            </a:extLst>
          </p:cNvPr>
          <p:cNvSpPr txBox="1"/>
          <p:nvPr/>
        </p:nvSpPr>
        <p:spPr>
          <a:xfrm>
            <a:off x="7757034" y="3541878"/>
            <a:ext cx="2152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81% Strongly Agree or Agree</a:t>
            </a:r>
          </a:p>
        </p:txBody>
      </p:sp>
      <p:sp>
        <p:nvSpPr>
          <p:cNvPr id="17" name="TextBox 16">
            <a:extLst>
              <a:ext uri="{FF2B5EF4-FFF2-40B4-BE49-F238E27FC236}">
                <a16:creationId xmlns:a16="http://schemas.microsoft.com/office/drawing/2014/main" id="{8D1B91CF-4356-17D4-1933-B60BE9D90433}"/>
              </a:ext>
            </a:extLst>
          </p:cNvPr>
          <p:cNvSpPr txBox="1"/>
          <p:nvPr/>
        </p:nvSpPr>
        <p:spPr>
          <a:xfrm>
            <a:off x="7670477" y="4335734"/>
            <a:ext cx="2152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71% Strongly Agree or Agree</a:t>
            </a:r>
          </a:p>
        </p:txBody>
      </p:sp>
      <p:sp>
        <p:nvSpPr>
          <p:cNvPr id="25" name="TextBox 24">
            <a:extLst>
              <a:ext uri="{FF2B5EF4-FFF2-40B4-BE49-F238E27FC236}">
                <a16:creationId xmlns:a16="http://schemas.microsoft.com/office/drawing/2014/main" id="{0F40790A-0980-0DE2-11A6-C8A3B1F55491}"/>
              </a:ext>
            </a:extLst>
          </p:cNvPr>
          <p:cNvSpPr txBox="1"/>
          <p:nvPr/>
        </p:nvSpPr>
        <p:spPr>
          <a:xfrm>
            <a:off x="7826300" y="5111381"/>
            <a:ext cx="2152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62% Strongly Agree or Agree</a:t>
            </a:r>
          </a:p>
        </p:txBody>
      </p:sp>
      <p:sp>
        <p:nvSpPr>
          <p:cNvPr id="5" name="TextBox 4">
            <a:extLst>
              <a:ext uri="{FF2B5EF4-FFF2-40B4-BE49-F238E27FC236}">
                <a16:creationId xmlns:a16="http://schemas.microsoft.com/office/drawing/2014/main" id="{182855E2-643F-CC61-F5A3-6BBBC514AA8A}"/>
              </a:ext>
            </a:extLst>
          </p:cNvPr>
          <p:cNvSpPr txBox="1"/>
          <p:nvPr/>
        </p:nvSpPr>
        <p:spPr>
          <a:xfrm>
            <a:off x="738396" y="1566813"/>
            <a:ext cx="109467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55555"/>
                </a:solidFill>
                <a:effectLst/>
                <a:uLnTx/>
                <a:uFillTx/>
                <a:latin typeface="Georgia"/>
                <a:ea typeface="+mn-ea"/>
                <a:cs typeface="Arial"/>
              </a:rPr>
              <a:t>Sites who participated in Practice Year 2 were asked to provide feedback to help inform the development of the new public quality profiles. </a:t>
            </a:r>
            <a:endParaRPr kumimoji="0" lang="en-US" sz="2000" b="1" i="0" u="none" strike="noStrike" kern="1200" cap="none" spc="0" normalizeH="0" baseline="0" noProof="0" dirty="0">
              <a:ln>
                <a:noFill/>
              </a:ln>
              <a:solidFill>
                <a:srgbClr val="555555"/>
              </a:solidFill>
              <a:effectLst/>
              <a:uLnTx/>
              <a:uFillTx/>
              <a:latin typeface="Georgia"/>
              <a:ea typeface="+mn-ea"/>
              <a:cs typeface="+mn-cs"/>
            </a:endParaRPr>
          </a:p>
        </p:txBody>
      </p:sp>
      <p:sp>
        <p:nvSpPr>
          <p:cNvPr id="3" name="TextBox 2">
            <a:extLst>
              <a:ext uri="{FF2B5EF4-FFF2-40B4-BE49-F238E27FC236}">
                <a16:creationId xmlns:a16="http://schemas.microsoft.com/office/drawing/2014/main" id="{D5EA129D-6623-BB62-DEAD-66F5F1605E3A}"/>
              </a:ext>
            </a:extLst>
          </p:cNvPr>
          <p:cNvSpPr txBox="1"/>
          <p:nvPr/>
        </p:nvSpPr>
        <p:spPr>
          <a:xfrm>
            <a:off x="7554686" y="6367250"/>
            <a:ext cx="42172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55555"/>
                </a:solidFill>
                <a:effectLst/>
                <a:uLnTx/>
                <a:uFillTx/>
                <a:latin typeface="Georgia"/>
                <a:ea typeface="+mn-ea"/>
                <a:cs typeface="Arial"/>
              </a:rPr>
              <a:t>PY2 site leader survey fall 2023 – 177 responses</a:t>
            </a:r>
            <a:endParaRPr kumimoji="0" lang="en-US" sz="1400" b="0" i="0" u="none" strike="noStrike" kern="1200" cap="none" spc="0" normalizeH="0" baseline="0" noProof="0">
              <a:ln>
                <a:noFill/>
              </a:ln>
              <a:solidFill>
                <a:srgbClr val="555555"/>
              </a:solidFill>
              <a:effectLst/>
              <a:uLnTx/>
              <a:uFillTx/>
              <a:latin typeface="Georgia"/>
              <a:ea typeface="+mn-ea"/>
              <a:cs typeface="+mn-cs"/>
            </a:endParaRPr>
          </a:p>
        </p:txBody>
      </p:sp>
    </p:spTree>
    <p:extLst>
      <p:ext uri="{BB962C8B-B14F-4D97-AF65-F5344CB8AC3E}">
        <p14:creationId xmlns:p14="http://schemas.microsoft.com/office/powerpoint/2010/main" val="267038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231A-CB5E-EB20-ABE5-35026E14A742}"/>
              </a:ext>
            </a:extLst>
          </p:cNvPr>
          <p:cNvSpPr>
            <a:spLocks noGrp="1"/>
          </p:cNvSpPr>
          <p:nvPr>
            <p:ph type="title"/>
          </p:nvPr>
        </p:nvSpPr>
        <p:spPr/>
        <p:txBody>
          <a:bodyPr>
            <a:normAutofit/>
          </a:bodyPr>
          <a:lstStyle/>
          <a:p>
            <a:r>
              <a:rPr lang="en-US" sz="4000"/>
              <a:t>Solution: Stagger Term Limits</a:t>
            </a:r>
          </a:p>
        </p:txBody>
      </p:sp>
      <p:sp>
        <p:nvSpPr>
          <p:cNvPr id="3" name="Slide Number Placeholder 2">
            <a:extLst>
              <a:ext uri="{FF2B5EF4-FFF2-40B4-BE49-F238E27FC236}">
                <a16:creationId xmlns:a16="http://schemas.microsoft.com/office/drawing/2014/main" id="{FB1F32A9-F1A1-1ABA-17EE-866E13F034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sp>
        <p:nvSpPr>
          <p:cNvPr id="4" name="Text Placeholder 3">
            <a:extLst>
              <a:ext uri="{FF2B5EF4-FFF2-40B4-BE49-F238E27FC236}">
                <a16:creationId xmlns:a16="http://schemas.microsoft.com/office/drawing/2014/main" id="{FE20959E-02A7-741D-BDE4-387A5D4403DD}"/>
              </a:ext>
            </a:extLst>
          </p:cNvPr>
          <p:cNvSpPr>
            <a:spLocks noGrp="1"/>
          </p:cNvSpPr>
          <p:nvPr>
            <p:ph type="body" idx="1"/>
          </p:nvPr>
        </p:nvSpPr>
        <p:spPr>
          <a:xfrm>
            <a:off x="838200" y="1586055"/>
            <a:ext cx="10515600" cy="4950136"/>
          </a:xfrm>
        </p:spPr>
        <p:txBody>
          <a:bodyPr>
            <a:normAutofit fontScale="85000" lnSpcReduction="20000"/>
          </a:bodyPr>
          <a:lstStyle/>
          <a:p>
            <a:pPr marL="114300" indent="0">
              <a:lnSpc>
                <a:spcPct val="120000"/>
              </a:lnSpc>
              <a:spcBef>
                <a:spcPts val="0"/>
              </a:spcBef>
              <a:spcAft>
                <a:spcPts val="1200"/>
              </a:spcAft>
              <a:buNone/>
            </a:pPr>
            <a:r>
              <a:rPr lang="en-US" sz="2400" b="1" dirty="0"/>
              <a:t>The VDOE proposes to stagger the advertisement of ECAC positions over the next three years. This would mean:</a:t>
            </a:r>
            <a:endParaRPr lang="en-US" sz="2400" b="0" i="0" dirty="0">
              <a:solidFill>
                <a:srgbClr val="555555"/>
              </a:solidFill>
              <a:effectLst/>
            </a:endParaRPr>
          </a:p>
          <a:p>
            <a:pPr>
              <a:lnSpc>
                <a:spcPct val="120000"/>
              </a:lnSpc>
              <a:spcBef>
                <a:spcPts val="0"/>
              </a:spcBef>
              <a:buClr>
                <a:schemeClr val="tx1"/>
              </a:buClr>
              <a:buSzPct val="90000"/>
            </a:pPr>
            <a:r>
              <a:rPr lang="en-US" sz="2400" dirty="0"/>
              <a:t>Seven to eight ECAC positions would be posted each year for the next three years:</a:t>
            </a:r>
          </a:p>
          <a:p>
            <a:pPr lvl="1">
              <a:lnSpc>
                <a:spcPct val="120000"/>
              </a:lnSpc>
              <a:spcBef>
                <a:spcPts val="0"/>
              </a:spcBef>
              <a:buClr>
                <a:schemeClr val="tx1"/>
              </a:buClr>
              <a:buSzPct val="90000"/>
            </a:pPr>
            <a:r>
              <a:rPr lang="en-US" dirty="0"/>
              <a:t>Phase 1: July 1, 2024 - June 30, 2027</a:t>
            </a:r>
          </a:p>
          <a:p>
            <a:pPr lvl="1">
              <a:lnSpc>
                <a:spcPct val="120000"/>
              </a:lnSpc>
              <a:spcBef>
                <a:spcPts val="0"/>
              </a:spcBef>
              <a:buClr>
                <a:schemeClr val="tx1"/>
              </a:buClr>
              <a:buSzPct val="90000"/>
            </a:pPr>
            <a:r>
              <a:rPr lang="en-US" dirty="0"/>
              <a:t>Phase 2: July 1, 2025 - June 30, 2028</a:t>
            </a:r>
          </a:p>
          <a:p>
            <a:pPr lvl="1">
              <a:lnSpc>
                <a:spcPct val="120000"/>
              </a:lnSpc>
              <a:spcBef>
                <a:spcPts val="0"/>
              </a:spcBef>
              <a:spcAft>
                <a:spcPts val="1200"/>
              </a:spcAft>
              <a:buClr>
                <a:schemeClr val="tx1"/>
              </a:buClr>
              <a:buSzPct val="90000"/>
            </a:pPr>
            <a:r>
              <a:rPr lang="en-US" dirty="0"/>
              <a:t>Phase 3: July 1, 2026 – June 30, 2029</a:t>
            </a:r>
          </a:p>
          <a:p>
            <a:pPr>
              <a:lnSpc>
                <a:spcPct val="110000"/>
              </a:lnSpc>
              <a:spcBef>
                <a:spcPts val="0"/>
              </a:spcBef>
              <a:spcAft>
                <a:spcPts val="1200"/>
              </a:spcAft>
              <a:buClr>
                <a:schemeClr val="tx1"/>
              </a:buClr>
              <a:buSzPct val="90000"/>
            </a:pPr>
            <a:r>
              <a:rPr lang="en-US" sz="2400" dirty="0"/>
              <a:t>Members holding positions </a:t>
            </a:r>
            <a:r>
              <a:rPr lang="en-US" sz="2400" u="sng" dirty="0"/>
              <a:t>not</a:t>
            </a:r>
            <a:r>
              <a:rPr lang="en-US" sz="2400" dirty="0"/>
              <a:t> advertised in a given year can remain in their position without re-applying until the position is posted again. </a:t>
            </a:r>
            <a:endParaRPr lang="en-US" sz="2400" b="0" i="0" dirty="0">
              <a:effectLst/>
            </a:endParaRPr>
          </a:p>
          <a:p>
            <a:pPr>
              <a:lnSpc>
                <a:spcPct val="110000"/>
              </a:lnSpc>
              <a:spcBef>
                <a:spcPts val="0"/>
              </a:spcBef>
              <a:spcAft>
                <a:spcPts val="1200"/>
              </a:spcAft>
              <a:buClr>
                <a:schemeClr val="tx1"/>
              </a:buClr>
              <a:buSzPct val="90000"/>
            </a:pPr>
            <a:r>
              <a:rPr lang="en-US" sz="2400" dirty="0"/>
              <a:t>Positions were randomly selected for each phase while ensuring that categories with multiple representatives (e.g., Head Start) would </a:t>
            </a:r>
            <a:r>
              <a:rPr lang="en-US" sz="2400" u="sng" dirty="0"/>
              <a:t>not</a:t>
            </a:r>
            <a:r>
              <a:rPr lang="en-US" sz="2400" dirty="0"/>
              <a:t> be advertised at the same time.</a:t>
            </a:r>
            <a:endParaRPr lang="en-US" sz="2400" b="0" i="0" dirty="0">
              <a:effectLst/>
            </a:endParaRPr>
          </a:p>
          <a:p>
            <a:pPr>
              <a:lnSpc>
                <a:spcPct val="110000"/>
              </a:lnSpc>
              <a:spcBef>
                <a:spcPts val="0"/>
              </a:spcBef>
              <a:spcAft>
                <a:spcPts val="1200"/>
              </a:spcAft>
              <a:buClr>
                <a:schemeClr val="tx1"/>
              </a:buClr>
              <a:buSzPct val="90000"/>
            </a:pPr>
            <a:r>
              <a:rPr lang="en-US" sz="2400" dirty="0"/>
              <a:t>If a position becomes vacant prior to the proposed date of advertisement, the position would still be advertised to align with the assigned phase.</a:t>
            </a:r>
          </a:p>
          <a:p>
            <a:pPr>
              <a:lnSpc>
                <a:spcPct val="110000"/>
              </a:lnSpc>
              <a:spcBef>
                <a:spcPts val="0"/>
              </a:spcBef>
              <a:spcAft>
                <a:spcPts val="1200"/>
              </a:spcAft>
              <a:buClr>
                <a:schemeClr val="tx1"/>
              </a:buClr>
              <a:buSzPct val="90000"/>
            </a:pPr>
            <a:r>
              <a:rPr lang="en-US" sz="2400" dirty="0"/>
              <a:t>Shift will ensure continuity, efficacy and diverse representation. </a:t>
            </a:r>
          </a:p>
          <a:p>
            <a:pPr lvl="1">
              <a:lnSpc>
                <a:spcPct val="110000"/>
              </a:lnSpc>
              <a:buSzPct val="90000"/>
            </a:pPr>
            <a:endParaRPr lang="en-US" sz="2400" b="0" i="0" dirty="0">
              <a:effectLst/>
            </a:endParaRPr>
          </a:p>
          <a:p>
            <a:pPr>
              <a:lnSpc>
                <a:spcPct val="110000"/>
              </a:lnSpc>
            </a:pPr>
            <a:endParaRPr lang="en-US" sz="2400" dirty="0">
              <a:solidFill>
                <a:srgbClr val="003C71"/>
              </a:solidFill>
              <a:latin typeface="Arial" panose="020B0604020202020204" pitchFamily="34" charset="0"/>
            </a:endParaRPr>
          </a:p>
          <a:p>
            <a:pPr marL="114300" indent="0">
              <a:lnSpc>
                <a:spcPct val="110000"/>
              </a:lnSpc>
              <a:buNone/>
            </a:pPr>
            <a:endParaRPr lang="en-US" sz="2400" dirty="0">
              <a:latin typeface="Georgia" panose="02040502050405020303" pitchFamily="18" charset="0"/>
            </a:endParaRPr>
          </a:p>
          <a:p>
            <a:pPr marL="114300" indent="0">
              <a:lnSpc>
                <a:spcPct val="110000"/>
              </a:lnSpc>
              <a:buNone/>
            </a:pPr>
            <a:endParaRPr lang="en-US" sz="2400" dirty="0">
              <a:latin typeface="Georgia" panose="02040502050405020303" pitchFamily="18" charset="0"/>
            </a:endParaRPr>
          </a:p>
          <a:p>
            <a:pPr>
              <a:lnSpc>
                <a:spcPct val="110000"/>
              </a:lnSpc>
            </a:pPr>
            <a:endParaRPr lang="en-US" sz="2400" dirty="0">
              <a:solidFill>
                <a:srgbClr val="003C71"/>
              </a:solidFill>
              <a:latin typeface="Arial" panose="020B0604020202020204" pitchFamily="34" charset="0"/>
            </a:endParaRPr>
          </a:p>
          <a:p>
            <a:pPr marL="114300" indent="0">
              <a:lnSpc>
                <a:spcPct val="110000"/>
              </a:lnSpc>
              <a:buNone/>
            </a:pPr>
            <a:endParaRPr lang="en-US" sz="2400" dirty="0"/>
          </a:p>
        </p:txBody>
      </p:sp>
    </p:spTree>
    <p:extLst>
      <p:ext uri="{BB962C8B-B14F-4D97-AF65-F5344CB8AC3E}">
        <p14:creationId xmlns:p14="http://schemas.microsoft.com/office/powerpoint/2010/main" val="3396978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AEA7-C0BF-D4F4-D7B1-4F76F77F22AC}"/>
              </a:ext>
            </a:extLst>
          </p:cNvPr>
          <p:cNvSpPr>
            <a:spLocks noGrp="1"/>
          </p:cNvSpPr>
          <p:nvPr>
            <p:ph type="title"/>
          </p:nvPr>
        </p:nvSpPr>
        <p:spPr/>
        <p:txBody>
          <a:bodyPr>
            <a:normAutofit/>
          </a:bodyPr>
          <a:lstStyle/>
          <a:p>
            <a:r>
              <a:rPr lang="en-US" sz="4000" dirty="0"/>
              <a:t>Mock-Ups of Quality Profiles</a:t>
            </a:r>
          </a:p>
        </p:txBody>
      </p:sp>
      <p:sp>
        <p:nvSpPr>
          <p:cNvPr id="3" name="Slide Number Placeholder 2">
            <a:extLst>
              <a:ext uri="{FF2B5EF4-FFF2-40B4-BE49-F238E27FC236}">
                <a16:creationId xmlns:a16="http://schemas.microsoft.com/office/drawing/2014/main" id="{BED32D79-E380-3C83-2FFF-CF176B4A25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60</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93BA4FEF-9A54-21D6-FB01-5114495AD59B}"/>
              </a:ext>
            </a:extLst>
          </p:cNvPr>
          <p:cNvSpPr>
            <a:spLocks noGrp="1"/>
          </p:cNvSpPr>
          <p:nvPr>
            <p:ph type="body" idx="1"/>
          </p:nvPr>
        </p:nvSpPr>
        <p:spPr>
          <a:xfrm>
            <a:off x="520700" y="1595120"/>
            <a:ext cx="11319933" cy="944754"/>
          </a:xfrm>
        </p:spPr>
        <p:txBody>
          <a:bodyPr>
            <a:normAutofit/>
          </a:bodyPr>
          <a:lstStyle/>
          <a:p>
            <a:pPr marL="114300" indent="0">
              <a:buNone/>
            </a:pPr>
            <a:r>
              <a:rPr lang="en-US" sz="2000" b="1" dirty="0">
                <a:solidFill>
                  <a:schemeClr val="accent3"/>
                </a:solidFill>
              </a:rPr>
              <a:t>VDOE has created landing page and site profile "mock ups" to help gather feedback.</a:t>
            </a:r>
          </a:p>
        </p:txBody>
      </p:sp>
      <p:pic>
        <p:nvPicPr>
          <p:cNvPr id="6" name="Picture 5">
            <a:extLst>
              <a:ext uri="{FF2B5EF4-FFF2-40B4-BE49-F238E27FC236}">
                <a16:creationId xmlns:a16="http://schemas.microsoft.com/office/drawing/2014/main" id="{F9AD031E-A3BF-2C25-BCBF-81AC163A3749}"/>
              </a:ext>
            </a:extLst>
          </p:cNvPr>
          <p:cNvPicPr>
            <a:picLocks noChangeAspect="1"/>
          </p:cNvPicPr>
          <p:nvPr/>
        </p:nvPicPr>
        <p:blipFill>
          <a:blip r:embed="rId2"/>
          <a:stretch>
            <a:fillRect/>
          </a:stretch>
        </p:blipFill>
        <p:spPr>
          <a:xfrm>
            <a:off x="914400" y="2345141"/>
            <a:ext cx="3357211" cy="4509684"/>
          </a:xfrm>
          <a:prstGeom prst="rect">
            <a:avLst/>
          </a:prstGeom>
        </p:spPr>
      </p:pic>
      <p:pic>
        <p:nvPicPr>
          <p:cNvPr id="8" name="Picture 7">
            <a:extLst>
              <a:ext uri="{FF2B5EF4-FFF2-40B4-BE49-F238E27FC236}">
                <a16:creationId xmlns:a16="http://schemas.microsoft.com/office/drawing/2014/main" id="{E7F07A78-409C-71B2-51BD-262F488DBF01}"/>
              </a:ext>
            </a:extLst>
          </p:cNvPr>
          <p:cNvPicPr>
            <a:picLocks noChangeAspect="1"/>
          </p:cNvPicPr>
          <p:nvPr/>
        </p:nvPicPr>
        <p:blipFill>
          <a:blip r:embed="rId3"/>
          <a:stretch>
            <a:fillRect/>
          </a:stretch>
        </p:blipFill>
        <p:spPr>
          <a:xfrm>
            <a:off x="4547836" y="2345141"/>
            <a:ext cx="3095654" cy="4559055"/>
          </a:xfrm>
          <a:prstGeom prst="rect">
            <a:avLst/>
          </a:prstGeom>
        </p:spPr>
      </p:pic>
      <p:pic>
        <p:nvPicPr>
          <p:cNvPr id="10" name="Picture 9">
            <a:extLst>
              <a:ext uri="{FF2B5EF4-FFF2-40B4-BE49-F238E27FC236}">
                <a16:creationId xmlns:a16="http://schemas.microsoft.com/office/drawing/2014/main" id="{B7B8CA53-0323-7C73-3B17-6F8A03529362}"/>
              </a:ext>
            </a:extLst>
          </p:cNvPr>
          <p:cNvPicPr>
            <a:picLocks noChangeAspect="1"/>
          </p:cNvPicPr>
          <p:nvPr/>
        </p:nvPicPr>
        <p:blipFill>
          <a:blip r:embed="rId4"/>
          <a:stretch>
            <a:fillRect/>
          </a:stretch>
        </p:blipFill>
        <p:spPr>
          <a:xfrm>
            <a:off x="7919716" y="2345141"/>
            <a:ext cx="2967360" cy="4439968"/>
          </a:xfrm>
          <a:prstGeom prst="rect">
            <a:avLst/>
          </a:prstGeom>
        </p:spPr>
      </p:pic>
    </p:spTree>
    <p:extLst>
      <p:ext uri="{BB962C8B-B14F-4D97-AF65-F5344CB8AC3E}">
        <p14:creationId xmlns:p14="http://schemas.microsoft.com/office/powerpoint/2010/main" val="985714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BD5D-696B-032C-2B1A-BDC966B0AD31}"/>
              </a:ext>
            </a:extLst>
          </p:cNvPr>
          <p:cNvSpPr>
            <a:spLocks noGrp="1"/>
          </p:cNvSpPr>
          <p:nvPr>
            <p:ph type="title"/>
          </p:nvPr>
        </p:nvSpPr>
        <p:spPr/>
        <p:txBody>
          <a:bodyPr>
            <a:normAutofit/>
          </a:bodyPr>
          <a:lstStyle/>
          <a:p>
            <a:r>
              <a:rPr lang="en-US" sz="4000" dirty="0"/>
              <a:t>Engaging the Field On Profiles</a:t>
            </a:r>
          </a:p>
        </p:txBody>
      </p:sp>
      <p:sp>
        <p:nvSpPr>
          <p:cNvPr id="3" name="Slide Number Placeholder 2">
            <a:extLst>
              <a:ext uri="{FF2B5EF4-FFF2-40B4-BE49-F238E27FC236}">
                <a16:creationId xmlns:a16="http://schemas.microsoft.com/office/drawing/2014/main" id="{AD112EBA-C6EB-6AB9-1330-005C5CC6F2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61</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6506903B-FC27-003C-4D1F-E9A695DF660C}"/>
              </a:ext>
            </a:extLst>
          </p:cNvPr>
          <p:cNvSpPr>
            <a:spLocks noGrp="1"/>
          </p:cNvSpPr>
          <p:nvPr>
            <p:ph type="body" idx="1"/>
          </p:nvPr>
        </p:nvSpPr>
        <p:spPr>
          <a:xfrm>
            <a:off x="309033" y="1458930"/>
            <a:ext cx="11314007" cy="5262545"/>
          </a:xfrm>
        </p:spPr>
        <p:txBody>
          <a:bodyPr>
            <a:normAutofit/>
          </a:bodyPr>
          <a:lstStyle/>
          <a:p>
            <a:pPr marL="457200" lvl="1" indent="0" fontAlgn="base">
              <a:lnSpc>
                <a:spcPct val="100000"/>
              </a:lnSpc>
              <a:spcBef>
                <a:spcPts val="0"/>
              </a:spcBef>
              <a:buNone/>
              <a:tabLst>
                <a:tab pos="11033125" algn="l"/>
              </a:tabLst>
            </a:pPr>
            <a:r>
              <a:rPr lang="en-US" sz="2200" b="1" dirty="0">
                <a:ea typeface="MS Gothic"/>
                <a:cs typeface="Times New Roman"/>
              </a:rPr>
              <a:t>VDOE will share </a:t>
            </a:r>
            <a:r>
              <a:rPr lang="en-US" sz="2200" b="1" dirty="0">
                <a:effectLst/>
                <a:ea typeface="MS Gothic"/>
                <a:cs typeface="Times New Roman"/>
              </a:rPr>
              <a:t>the profile ‘mock-ups’ </a:t>
            </a:r>
            <a:r>
              <a:rPr lang="en-US" sz="2200" b="1" dirty="0">
                <a:ea typeface="MS Gothic"/>
                <a:cs typeface="Times New Roman"/>
              </a:rPr>
              <a:t>with </a:t>
            </a:r>
            <a:r>
              <a:rPr lang="en-US" sz="2200" b="1" dirty="0">
                <a:effectLst/>
                <a:ea typeface="MS Gothic"/>
                <a:cs typeface="Times New Roman"/>
              </a:rPr>
              <a:t>stakeholders </a:t>
            </a:r>
            <a:r>
              <a:rPr lang="en-US" sz="2200" b="1" dirty="0">
                <a:ea typeface="MS Gothic"/>
                <a:cs typeface="Times New Roman"/>
              </a:rPr>
              <a:t>to gather </a:t>
            </a:r>
            <a:r>
              <a:rPr lang="en-US" sz="2200" b="1" dirty="0">
                <a:effectLst/>
                <a:ea typeface="MS Gothic"/>
                <a:cs typeface="Times New Roman"/>
              </a:rPr>
              <a:t>feedback</a:t>
            </a:r>
            <a:r>
              <a:rPr lang="en-US" sz="2200" b="1" dirty="0">
                <a:ea typeface="MS Gothic"/>
                <a:cs typeface="Times New Roman"/>
              </a:rPr>
              <a:t> and revise design</a:t>
            </a:r>
            <a:r>
              <a:rPr lang="en-US" sz="2200" b="1" dirty="0">
                <a:effectLst/>
                <a:ea typeface="MS Gothic"/>
                <a:cs typeface="Times New Roman"/>
              </a:rPr>
              <a:t>.</a:t>
            </a:r>
            <a:r>
              <a:rPr lang="en-US" sz="2200" b="1" dirty="0">
                <a:ea typeface="MS Gothic"/>
                <a:cs typeface="Times New Roman"/>
              </a:rPr>
              <a:t> </a:t>
            </a:r>
            <a:endParaRPr lang="en-US" sz="2200" b="1" dirty="0">
              <a:effectLst/>
              <a:latin typeface="Georgia" panose="02040502050405020303" pitchFamily="18" charset="0"/>
              <a:ea typeface="MS Gothic" panose="020B0609070205080204" pitchFamily="49" charset="-128"/>
              <a:cs typeface="Times New Roman" panose="02020603050405020304" pitchFamily="18" charset="0"/>
            </a:endParaRPr>
          </a:p>
          <a:p>
            <a:pPr lvl="1" fontAlgn="base">
              <a:lnSpc>
                <a:spcPct val="100000"/>
              </a:lnSpc>
              <a:spcBef>
                <a:spcPts val="1200"/>
              </a:spcBef>
              <a:buClr>
                <a:schemeClr val="tx1"/>
              </a:buClr>
              <a:buSzPct val="90000"/>
              <a:buFont typeface="Arial" panose="020B0604020202020204" pitchFamily="34" charset="0"/>
              <a:buChar char="•"/>
            </a:pPr>
            <a:r>
              <a:rPr lang="en-US" sz="2200" dirty="0">
                <a:ea typeface="MS Gothic"/>
                <a:cs typeface="Times New Roman"/>
              </a:rPr>
              <a:t>Targeted engagement sessions are planned for</a:t>
            </a:r>
          </a:p>
          <a:p>
            <a:pPr marL="1482725" lvl="2" indent="-342900">
              <a:lnSpc>
                <a:spcPct val="100000"/>
              </a:lnSpc>
              <a:spcBef>
                <a:spcPts val="600"/>
              </a:spcBef>
              <a:buClr>
                <a:schemeClr val="tx1"/>
              </a:buClr>
              <a:buSzPct val="90000"/>
              <a:buFont typeface="Georgia" panose="02040502050405020303" pitchFamily="18" charset="0"/>
              <a:buChar char="–"/>
            </a:pPr>
            <a:r>
              <a:rPr lang="en-US" dirty="0">
                <a:ea typeface="MS Gothic"/>
                <a:cs typeface="Times New Roman"/>
              </a:rPr>
              <a:t>Families</a:t>
            </a:r>
          </a:p>
          <a:p>
            <a:pPr marL="1482725" lvl="2" indent="-342900">
              <a:lnSpc>
                <a:spcPct val="100000"/>
              </a:lnSpc>
              <a:spcBef>
                <a:spcPts val="600"/>
              </a:spcBef>
              <a:buClr>
                <a:schemeClr val="tx1"/>
              </a:buClr>
              <a:buSzPct val="90000"/>
              <a:buFont typeface="Georgia" panose="02040502050405020303" pitchFamily="18" charset="0"/>
              <a:buChar char="–"/>
            </a:pPr>
            <a:r>
              <a:rPr lang="en-US" dirty="0">
                <a:ea typeface="MS Gothic"/>
                <a:cs typeface="Times New Roman"/>
              </a:rPr>
              <a:t>Ready Regions </a:t>
            </a:r>
          </a:p>
          <a:p>
            <a:pPr marL="1482725" lvl="2" indent="-342900">
              <a:lnSpc>
                <a:spcPct val="100000"/>
              </a:lnSpc>
              <a:spcBef>
                <a:spcPts val="600"/>
              </a:spcBef>
              <a:buClr>
                <a:schemeClr val="tx1"/>
              </a:buClr>
              <a:buSzPct val="90000"/>
              <a:buFont typeface="Georgia" panose="02040502050405020303" pitchFamily="18" charset="0"/>
              <a:buChar char="–"/>
            </a:pPr>
            <a:r>
              <a:rPr lang="en-US" dirty="0">
                <a:ea typeface="MS Gothic"/>
                <a:cs typeface="Times New Roman"/>
              </a:rPr>
              <a:t>Program leaders (Head Start, VPI, Mixed Delivery, Early Childhood Special Education)</a:t>
            </a:r>
          </a:p>
          <a:p>
            <a:pPr marL="1482725" lvl="2" indent="-342900">
              <a:lnSpc>
                <a:spcPct val="100000"/>
              </a:lnSpc>
              <a:spcBef>
                <a:spcPts val="600"/>
              </a:spcBef>
              <a:buClr>
                <a:schemeClr val="tx1"/>
              </a:buClr>
              <a:buSzPct val="90000"/>
              <a:buFont typeface="Georgia" panose="02040502050405020303" pitchFamily="18" charset="0"/>
              <a:buChar char="–"/>
            </a:pPr>
            <a:r>
              <a:rPr lang="en-US" dirty="0">
                <a:ea typeface="MS Gothic"/>
                <a:cs typeface="Times New Roman"/>
              </a:rPr>
              <a:t>Family Day Home providers</a:t>
            </a:r>
          </a:p>
          <a:p>
            <a:pPr marL="1482725" lvl="2" indent="-342900">
              <a:lnSpc>
                <a:spcPct val="100000"/>
              </a:lnSpc>
              <a:spcBef>
                <a:spcPts val="600"/>
              </a:spcBef>
              <a:buClr>
                <a:schemeClr val="tx1"/>
              </a:buClr>
              <a:buSzPct val="90000"/>
              <a:buFont typeface="Georgia" panose="02040502050405020303" pitchFamily="18" charset="0"/>
              <a:buChar char="–"/>
            </a:pPr>
            <a:r>
              <a:rPr lang="en-US" dirty="0">
                <a:ea typeface="MS Gothic"/>
                <a:cs typeface="Times New Roman"/>
              </a:rPr>
              <a:t>ECAC</a:t>
            </a:r>
          </a:p>
          <a:p>
            <a:pPr marL="1482725" lvl="2" indent="-342900">
              <a:lnSpc>
                <a:spcPct val="100000"/>
              </a:lnSpc>
              <a:spcBef>
                <a:spcPts val="600"/>
              </a:spcBef>
              <a:buClr>
                <a:schemeClr val="tx1"/>
              </a:buClr>
              <a:buSzPct val="90000"/>
              <a:buFont typeface="Georgia" panose="02040502050405020303" pitchFamily="18" charset="0"/>
              <a:buChar char="–"/>
            </a:pPr>
            <a:r>
              <a:rPr lang="en-US" dirty="0">
                <a:ea typeface="MS Gothic"/>
                <a:cs typeface="Times New Roman"/>
              </a:rPr>
              <a:t>Improvement partners and Associations</a:t>
            </a:r>
            <a:endParaRPr lang="en-US" sz="2200" dirty="0">
              <a:ea typeface="MS Gothic"/>
              <a:cs typeface="Times New Roman"/>
            </a:endParaRPr>
          </a:p>
          <a:p>
            <a:pPr lvl="1">
              <a:lnSpc>
                <a:spcPct val="100000"/>
              </a:lnSpc>
              <a:spcBef>
                <a:spcPts val="1200"/>
              </a:spcBef>
              <a:buClr>
                <a:schemeClr val="tx1"/>
              </a:buClr>
              <a:buSzPct val="90000"/>
              <a:buFont typeface="Arial" panose="020B0604020202020204" pitchFamily="34" charset="0"/>
              <a:buChar char="•"/>
            </a:pPr>
            <a:r>
              <a:rPr lang="en-US" sz="2200" dirty="0">
                <a:ea typeface="MS Gothic"/>
                <a:cs typeface="Times New Roman"/>
              </a:rPr>
              <a:t>Sessions</a:t>
            </a:r>
            <a:r>
              <a:rPr lang="en-US" sz="2200" dirty="0">
                <a:effectLst/>
                <a:ea typeface="MS Gothic"/>
                <a:cs typeface="Times New Roman"/>
              </a:rPr>
              <a:t> will focus on q</a:t>
            </a:r>
            <a:r>
              <a:rPr lang="en-US" sz="2200" i="0" u="none" strike="noStrike" dirty="0">
                <a:effectLst/>
              </a:rPr>
              <a:t>uality profile content, search functions, filters, data download features, images, and overall look/feel</a:t>
            </a:r>
            <a:r>
              <a:rPr lang="en-US" sz="2200" i="0" dirty="0">
                <a:effectLst/>
              </a:rPr>
              <a:t>​</a:t>
            </a:r>
            <a:r>
              <a:rPr lang="en-US" sz="2200" dirty="0"/>
              <a:t>.</a:t>
            </a:r>
            <a:endParaRPr lang="en-US" sz="2200" i="0" dirty="0">
              <a:effectLst/>
            </a:endParaRPr>
          </a:p>
        </p:txBody>
      </p:sp>
    </p:spTree>
    <p:extLst>
      <p:ext uri="{BB962C8B-B14F-4D97-AF65-F5344CB8AC3E}">
        <p14:creationId xmlns:p14="http://schemas.microsoft.com/office/powerpoint/2010/main" val="285039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lang="en-US" sz="4600" dirty="0"/>
          </a:p>
          <a:p>
            <a:r>
              <a:rPr lang="en-US" sz="4600" dirty="0">
                <a:solidFill>
                  <a:schemeClr val="tx1"/>
                </a:solidFill>
              </a:rPr>
              <a:t>Presentation: Notice of Intended Regulatory Action for VQB5</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62</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1618919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C860-FDA8-D4FB-CC87-87BCF08BBC4E}"/>
              </a:ext>
            </a:extLst>
          </p:cNvPr>
          <p:cNvSpPr>
            <a:spLocks noGrp="1"/>
          </p:cNvSpPr>
          <p:nvPr>
            <p:ph type="title"/>
          </p:nvPr>
        </p:nvSpPr>
        <p:spPr/>
        <p:txBody>
          <a:bodyPr>
            <a:normAutofit/>
          </a:bodyPr>
          <a:lstStyle/>
          <a:p>
            <a:r>
              <a:rPr lang="en-US" sz="4000" dirty="0"/>
              <a:t>VQB5 NOIRA Overview</a:t>
            </a:r>
          </a:p>
        </p:txBody>
      </p:sp>
      <p:sp>
        <p:nvSpPr>
          <p:cNvPr id="3" name="Slide Number Placeholder 2">
            <a:extLst>
              <a:ext uri="{FF2B5EF4-FFF2-40B4-BE49-F238E27FC236}">
                <a16:creationId xmlns:a16="http://schemas.microsoft.com/office/drawing/2014/main" id="{E8F75A77-FEE0-F02A-F72C-3C77019F0FA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63</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ED8F1E5D-269E-08C1-0551-B65BDCDF04CB}"/>
              </a:ext>
            </a:extLst>
          </p:cNvPr>
          <p:cNvSpPr>
            <a:spLocks noGrp="1"/>
          </p:cNvSpPr>
          <p:nvPr>
            <p:ph type="body" idx="1"/>
          </p:nvPr>
        </p:nvSpPr>
        <p:spPr/>
        <p:txBody>
          <a:bodyPr spcFirstLastPara="1" wrap="square" lIns="91425" tIns="45700" rIns="91425" bIns="45700" anchor="t" anchorCtr="0">
            <a:noAutofit/>
          </a:bodyPr>
          <a:lstStyle/>
          <a:p>
            <a:pPr marL="114300" indent="0">
              <a:lnSpc>
                <a:spcPct val="100000"/>
              </a:lnSpc>
              <a:spcBef>
                <a:spcPts val="0"/>
              </a:spcBef>
              <a:buNone/>
            </a:pPr>
            <a:r>
              <a:rPr lang="en-US" sz="2200" b="1" dirty="0">
                <a:cs typeface="Times New Roman"/>
              </a:rPr>
              <a:t>This Notice of Intended Regulatory Action (NOIRA) is to establish the regulations for the Virginia’s Early Childhood Unified Measurement and Improvement System, known as VQB5.  </a:t>
            </a:r>
            <a:endParaRPr lang="en-US" sz="2200" b="1" dirty="0"/>
          </a:p>
          <a:p>
            <a:pPr>
              <a:lnSpc>
                <a:spcPct val="100000"/>
              </a:lnSpc>
              <a:spcBef>
                <a:spcPts val="1200"/>
              </a:spcBef>
              <a:buClr>
                <a:schemeClr val="tx1"/>
              </a:buClr>
            </a:pPr>
            <a:r>
              <a:rPr lang="en-US" sz="2200" dirty="0">
                <a:cs typeface="Times New Roman"/>
              </a:rPr>
              <a:t>Proposed regulatory action will establish the regulations required by Section </a:t>
            </a:r>
            <a:r>
              <a:rPr lang="en-US" sz="2200" u="sng" dirty="0">
                <a:cs typeface="Times New Roman"/>
                <a:hlinkClick r:id="rId2">
                  <a:extLst>
                    <a:ext uri="{A12FA001-AC4F-418D-AE19-62706E023703}">
                      <ahyp:hlinkClr xmlns:ahyp="http://schemas.microsoft.com/office/drawing/2018/hyperlinkcolor" val="tx"/>
                    </a:ext>
                  </a:extLst>
                </a:hlinkClick>
              </a:rPr>
              <a:t>22.1-289.05</a:t>
            </a:r>
            <a:r>
              <a:rPr lang="en-US" sz="2200" dirty="0">
                <a:cs typeface="Times New Roman"/>
              </a:rPr>
              <a:t> of the </a:t>
            </a:r>
            <a:r>
              <a:rPr lang="en-US" sz="2200" i="1" dirty="0">
                <a:cs typeface="Times New Roman"/>
              </a:rPr>
              <a:t>Code of Virginia. </a:t>
            </a:r>
            <a:endParaRPr lang="en-US" sz="2200" dirty="0">
              <a:cs typeface="Times New Roman"/>
            </a:endParaRPr>
          </a:p>
          <a:p>
            <a:pPr>
              <a:lnSpc>
                <a:spcPct val="100000"/>
              </a:lnSpc>
              <a:spcBef>
                <a:spcPts val="1200"/>
              </a:spcBef>
              <a:buClr>
                <a:schemeClr val="tx1"/>
              </a:buClr>
            </a:pPr>
            <a:r>
              <a:rPr lang="en-US" sz="2200" dirty="0">
                <a:cs typeface="Times New Roman"/>
              </a:rPr>
              <a:t>In developing regulations, the Board will establish:</a:t>
            </a:r>
            <a:endParaRPr lang="en-US" sz="2200" dirty="0"/>
          </a:p>
          <a:p>
            <a:pPr lvl="1">
              <a:lnSpc>
                <a:spcPct val="100000"/>
              </a:lnSpc>
              <a:spcBef>
                <a:spcPts val="600"/>
              </a:spcBef>
              <a:buClr>
                <a:schemeClr val="tx1"/>
              </a:buClr>
              <a:buFont typeface="Georgia" panose="02040502050405020303" pitchFamily="18" charset="0"/>
              <a:buChar char="–"/>
            </a:pPr>
            <a:r>
              <a:rPr lang="en-US" sz="2000" dirty="0">
                <a:cs typeface="Times New Roman"/>
              </a:rPr>
              <a:t>Consistent quality standards and measurements that are used to provide parents and families with information about the quality and availability of publicly funded providers.</a:t>
            </a:r>
          </a:p>
          <a:p>
            <a:pPr lvl="1">
              <a:lnSpc>
                <a:spcPct val="100000"/>
              </a:lnSpc>
              <a:spcBef>
                <a:spcPts val="600"/>
              </a:spcBef>
              <a:buClr>
                <a:schemeClr val="tx1"/>
              </a:buClr>
              <a:buFont typeface="Georgia" panose="02040502050405020303" pitchFamily="18" charset="0"/>
              <a:buChar char="–"/>
            </a:pPr>
            <a:r>
              <a:rPr lang="en-US" sz="2000" dirty="0">
                <a:cs typeface="Times New Roman"/>
              </a:rPr>
              <a:t>Mechanism for enforcing the participation requirement for all publicly funded providers. </a:t>
            </a:r>
          </a:p>
          <a:p>
            <a:pPr lvl="1">
              <a:lnSpc>
                <a:spcPct val="100000"/>
              </a:lnSpc>
              <a:spcBef>
                <a:spcPts val="600"/>
              </a:spcBef>
              <a:buClr>
                <a:schemeClr val="tx1"/>
              </a:buClr>
              <a:buFont typeface="Georgia" panose="02040502050405020303" pitchFamily="18" charset="0"/>
              <a:buChar char="–"/>
            </a:pPr>
            <a:r>
              <a:rPr lang="en-US" sz="2000" dirty="0">
                <a:cs typeface="Times New Roman"/>
              </a:rPr>
              <a:t>Consequences for publicly funded providers that fail to participate.</a:t>
            </a:r>
          </a:p>
          <a:p>
            <a:pPr>
              <a:lnSpc>
                <a:spcPct val="100000"/>
              </a:lnSpc>
              <a:spcBef>
                <a:spcPts val="1200"/>
              </a:spcBef>
              <a:buClr>
                <a:schemeClr val="tx1"/>
              </a:buClr>
            </a:pPr>
            <a:r>
              <a:rPr lang="en-US" sz="2200" dirty="0">
                <a:cs typeface="Times New Roman"/>
              </a:rPr>
              <a:t>The NOIRA does </a:t>
            </a:r>
            <a:r>
              <a:rPr lang="en-US" sz="2200" u="sng" dirty="0">
                <a:cs typeface="Times New Roman"/>
              </a:rPr>
              <a:t>not</a:t>
            </a:r>
            <a:r>
              <a:rPr lang="en-US" sz="2200" dirty="0">
                <a:cs typeface="Times New Roman"/>
              </a:rPr>
              <a:t> replace VQB5 Guidelines. </a:t>
            </a:r>
          </a:p>
        </p:txBody>
      </p:sp>
    </p:spTree>
    <p:extLst>
      <p:ext uri="{BB962C8B-B14F-4D97-AF65-F5344CB8AC3E}">
        <p14:creationId xmlns:p14="http://schemas.microsoft.com/office/powerpoint/2010/main" val="55975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3DF4-FA16-09A0-2A31-9504083D30B9}"/>
              </a:ext>
            </a:extLst>
          </p:cNvPr>
          <p:cNvSpPr>
            <a:spLocks noGrp="1"/>
          </p:cNvSpPr>
          <p:nvPr>
            <p:ph type="title"/>
          </p:nvPr>
        </p:nvSpPr>
        <p:spPr/>
        <p:txBody>
          <a:bodyPr>
            <a:normAutofit/>
          </a:bodyPr>
          <a:lstStyle/>
          <a:p>
            <a:r>
              <a:rPr lang="en-US" sz="4000"/>
              <a:t>VQB5 NOIRA Outline</a:t>
            </a:r>
          </a:p>
        </p:txBody>
      </p:sp>
      <p:sp>
        <p:nvSpPr>
          <p:cNvPr id="3" name="Slide Number Placeholder 2">
            <a:extLst>
              <a:ext uri="{FF2B5EF4-FFF2-40B4-BE49-F238E27FC236}">
                <a16:creationId xmlns:a16="http://schemas.microsoft.com/office/drawing/2014/main" id="{0C92F125-F588-3909-13CA-A288FDBD463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64</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5F4A3C11-A052-5E8F-E5B1-177A45B61CA7}"/>
              </a:ext>
            </a:extLst>
          </p:cNvPr>
          <p:cNvSpPr>
            <a:spLocks noGrp="1"/>
          </p:cNvSpPr>
          <p:nvPr>
            <p:ph type="body" idx="1"/>
          </p:nvPr>
        </p:nvSpPr>
        <p:spPr/>
        <p:txBody>
          <a:bodyPr>
            <a:normAutofit/>
          </a:bodyPr>
          <a:lstStyle/>
          <a:p>
            <a:pPr marL="114300" indent="0">
              <a:lnSpc>
                <a:spcPct val="100000"/>
              </a:lnSpc>
              <a:spcBef>
                <a:spcPts val="0"/>
              </a:spcBef>
              <a:buNone/>
            </a:pPr>
            <a:r>
              <a:rPr lang="en-US" sz="2200" b="1" dirty="0">
                <a:solidFill>
                  <a:schemeClr val="accent3"/>
                </a:solidFill>
                <a:ea typeface="Verdana"/>
              </a:rPr>
              <a:t>The VQB5 NOIRA includes the following:</a:t>
            </a:r>
            <a:endParaRPr lang="en-US" sz="2200" dirty="0">
              <a:solidFill>
                <a:schemeClr val="accent3"/>
              </a:solidFill>
              <a:ea typeface="Verdana"/>
            </a:endParaRPr>
          </a:p>
          <a:p>
            <a:pPr marL="628650" indent="-514350">
              <a:lnSpc>
                <a:spcPct val="100000"/>
              </a:lnSpc>
              <a:spcBef>
                <a:spcPts val="1200"/>
              </a:spcBef>
              <a:buClr>
                <a:schemeClr val="tx1"/>
              </a:buClr>
              <a:buSzPct val="90000"/>
              <a:buAutoNum type="romanUcPeriod"/>
            </a:pPr>
            <a:r>
              <a:rPr lang="en-US" sz="2200" dirty="0">
                <a:solidFill>
                  <a:srgbClr val="000000"/>
                </a:solidFill>
                <a:cs typeface="Arial"/>
              </a:rPr>
              <a:t> </a:t>
            </a:r>
            <a:r>
              <a:rPr lang="en-US" sz="2200" dirty="0">
                <a:cs typeface="Arial"/>
              </a:rPr>
              <a:t>Brief Summary </a:t>
            </a:r>
          </a:p>
          <a:p>
            <a:pPr marL="628650" indent="-514350">
              <a:lnSpc>
                <a:spcPct val="100000"/>
              </a:lnSpc>
              <a:spcBef>
                <a:spcPts val="1200"/>
              </a:spcBef>
              <a:buClr>
                <a:schemeClr val="tx1"/>
              </a:buClr>
              <a:buSzPct val="90000"/>
              <a:buAutoNum type="romanUcPeriod"/>
            </a:pPr>
            <a:r>
              <a:rPr lang="en-US" sz="2200" dirty="0">
                <a:cs typeface="Arial"/>
              </a:rPr>
              <a:t> Acronyms and Definitions </a:t>
            </a:r>
          </a:p>
          <a:p>
            <a:pPr marL="628650" indent="-514350">
              <a:lnSpc>
                <a:spcPct val="100000"/>
              </a:lnSpc>
              <a:spcBef>
                <a:spcPts val="1200"/>
              </a:spcBef>
              <a:buClr>
                <a:schemeClr val="tx1"/>
              </a:buClr>
              <a:buSzPct val="90000"/>
              <a:buAutoNum type="romanUcPeriod"/>
            </a:pPr>
            <a:r>
              <a:rPr lang="en-US" sz="2200" dirty="0">
                <a:cs typeface="Arial"/>
              </a:rPr>
              <a:t> Mandate and Impetus </a:t>
            </a:r>
          </a:p>
          <a:p>
            <a:pPr marL="628650" indent="-514350">
              <a:lnSpc>
                <a:spcPct val="100000"/>
              </a:lnSpc>
              <a:spcBef>
                <a:spcPts val="1200"/>
              </a:spcBef>
              <a:buClr>
                <a:schemeClr val="tx1"/>
              </a:buClr>
              <a:buSzPct val="90000"/>
              <a:buAutoNum type="romanUcPeriod"/>
            </a:pPr>
            <a:r>
              <a:rPr lang="en-US" sz="2200" dirty="0">
                <a:cs typeface="Arial"/>
              </a:rPr>
              <a:t> Legal Basis</a:t>
            </a:r>
          </a:p>
          <a:p>
            <a:pPr marL="628650" indent="-514350">
              <a:lnSpc>
                <a:spcPct val="100000"/>
              </a:lnSpc>
              <a:spcBef>
                <a:spcPts val="1200"/>
              </a:spcBef>
              <a:buClr>
                <a:schemeClr val="tx1"/>
              </a:buClr>
              <a:buSzPct val="90000"/>
              <a:buAutoNum type="romanUcPeriod"/>
            </a:pPr>
            <a:r>
              <a:rPr lang="en-US" sz="2200" dirty="0">
                <a:cs typeface="Arial"/>
              </a:rPr>
              <a:t> Purpose </a:t>
            </a:r>
          </a:p>
          <a:p>
            <a:pPr marL="628650" indent="-514350">
              <a:lnSpc>
                <a:spcPct val="100000"/>
              </a:lnSpc>
              <a:spcBef>
                <a:spcPts val="1200"/>
              </a:spcBef>
              <a:buClr>
                <a:schemeClr val="tx1"/>
              </a:buClr>
              <a:buSzPct val="90000"/>
              <a:buAutoNum type="romanUcPeriod"/>
            </a:pPr>
            <a:r>
              <a:rPr lang="en-US" sz="2200" dirty="0">
                <a:cs typeface="Arial"/>
              </a:rPr>
              <a:t> Substance </a:t>
            </a:r>
          </a:p>
          <a:p>
            <a:pPr marL="628650" indent="-514350">
              <a:lnSpc>
                <a:spcPct val="100000"/>
              </a:lnSpc>
              <a:spcBef>
                <a:spcPts val="1200"/>
              </a:spcBef>
              <a:buClr>
                <a:schemeClr val="tx1"/>
              </a:buClr>
              <a:buSzPct val="90000"/>
              <a:buAutoNum type="romanUcPeriod"/>
            </a:pPr>
            <a:r>
              <a:rPr lang="en-US" sz="2200" dirty="0">
                <a:cs typeface="Arial"/>
              </a:rPr>
              <a:t> Alternatives to Regulations </a:t>
            </a:r>
          </a:p>
          <a:p>
            <a:pPr marL="628650" indent="-514350">
              <a:lnSpc>
                <a:spcPct val="100000"/>
              </a:lnSpc>
              <a:spcBef>
                <a:spcPts val="1200"/>
              </a:spcBef>
              <a:buClr>
                <a:schemeClr val="tx1"/>
              </a:buClr>
              <a:buSzPct val="90000"/>
              <a:buAutoNum type="romanUcPeriod"/>
            </a:pPr>
            <a:r>
              <a:rPr lang="en-US" sz="2200" dirty="0">
                <a:cs typeface="Arial"/>
              </a:rPr>
              <a:t> Public Participation </a:t>
            </a:r>
          </a:p>
        </p:txBody>
      </p:sp>
    </p:spTree>
    <p:extLst>
      <p:ext uri="{BB962C8B-B14F-4D97-AF65-F5344CB8AC3E}">
        <p14:creationId xmlns:p14="http://schemas.microsoft.com/office/powerpoint/2010/main" val="378707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E260-75F1-1483-5E68-F38B78F48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9720E-26FE-12DA-B9F5-DD87D9F1886E}"/>
              </a:ext>
            </a:extLst>
          </p:cNvPr>
          <p:cNvSpPr>
            <a:spLocks noGrp="1"/>
          </p:cNvSpPr>
          <p:nvPr>
            <p:ph type="title"/>
          </p:nvPr>
        </p:nvSpPr>
        <p:spPr/>
        <p:txBody>
          <a:bodyPr>
            <a:normAutofit/>
          </a:bodyPr>
          <a:lstStyle/>
          <a:p>
            <a:r>
              <a:rPr lang="en-US" sz="4000" dirty="0"/>
              <a:t>Next Steps </a:t>
            </a:r>
          </a:p>
        </p:txBody>
      </p:sp>
      <p:sp>
        <p:nvSpPr>
          <p:cNvPr id="3" name="Slide Number Placeholder 2">
            <a:extLst>
              <a:ext uri="{FF2B5EF4-FFF2-40B4-BE49-F238E27FC236}">
                <a16:creationId xmlns:a16="http://schemas.microsoft.com/office/drawing/2014/main" id="{E4018372-E40B-0464-EEBB-D67A3A37EC1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65</a:t>
            </a:fld>
            <a:endParaRPr kumimoji="0" lang="en-US" sz="1200" b="0" i="0" u="none" strike="noStrike" kern="1200" cap="none" spc="0" normalizeH="0" baseline="0" noProof="0">
              <a:ln>
                <a:noFill/>
              </a:ln>
              <a:solidFill>
                <a:srgbClr val="888FA3"/>
              </a:solidFill>
              <a:effectLst/>
              <a:uLnTx/>
              <a:uFillTx/>
              <a:latin typeface="Georgia"/>
              <a:sym typeface="Georgia"/>
            </a:endParaRPr>
          </a:p>
        </p:txBody>
      </p:sp>
      <p:sp>
        <p:nvSpPr>
          <p:cNvPr id="4" name="Text Placeholder 3">
            <a:extLst>
              <a:ext uri="{FF2B5EF4-FFF2-40B4-BE49-F238E27FC236}">
                <a16:creationId xmlns:a16="http://schemas.microsoft.com/office/drawing/2014/main" id="{513B5434-1EFD-4C52-CE9F-615152441335}"/>
              </a:ext>
            </a:extLst>
          </p:cNvPr>
          <p:cNvSpPr>
            <a:spLocks noGrp="1"/>
          </p:cNvSpPr>
          <p:nvPr>
            <p:ph type="body" idx="1"/>
          </p:nvPr>
        </p:nvSpPr>
        <p:spPr/>
        <p:txBody>
          <a:bodyPr spcFirstLastPara="1" wrap="square" lIns="91425" tIns="45700" rIns="91425" bIns="45700" anchor="t" anchorCtr="0">
            <a:noAutofit/>
          </a:bodyPr>
          <a:lstStyle/>
          <a:p>
            <a:pPr marL="114300" indent="0">
              <a:lnSpc>
                <a:spcPct val="100000"/>
              </a:lnSpc>
              <a:spcBef>
                <a:spcPts val="0"/>
              </a:spcBef>
              <a:buNone/>
            </a:pPr>
            <a:r>
              <a:rPr lang="en-US" sz="2200" b="1" dirty="0">
                <a:cs typeface="Times New Roman"/>
              </a:rPr>
              <a:t>Here are next steps for the VQB5 NOIRA and 2024-2025 Guidelines. </a:t>
            </a:r>
            <a:endParaRPr lang="en-US" sz="2200" b="1" dirty="0"/>
          </a:p>
          <a:p>
            <a:pPr marL="803275">
              <a:lnSpc>
                <a:spcPct val="100000"/>
              </a:lnSpc>
              <a:spcBef>
                <a:spcPts val="1200"/>
              </a:spcBef>
              <a:buClr>
                <a:schemeClr val="tx1"/>
              </a:buClr>
              <a:buSzPct val="90000"/>
            </a:pPr>
            <a:r>
              <a:rPr lang="en-US" sz="2200" dirty="0">
                <a:cs typeface="Times New Roman"/>
              </a:rPr>
              <a:t>VQB5 NOIRA will be reviewed by Board in March and April.</a:t>
            </a:r>
          </a:p>
          <a:p>
            <a:pPr marL="803275">
              <a:lnSpc>
                <a:spcPct val="100000"/>
              </a:lnSpc>
              <a:spcBef>
                <a:spcPts val="1200"/>
              </a:spcBef>
              <a:buClr>
                <a:schemeClr val="tx1"/>
              </a:buClr>
              <a:buSzPct val="90000"/>
            </a:pPr>
            <a:r>
              <a:rPr lang="en-US" sz="2200" dirty="0">
                <a:cs typeface="Times New Roman"/>
              </a:rPr>
              <a:t>VQB5 NOIRA will be posted on Virginia's Town Hall for public comment. </a:t>
            </a:r>
            <a:endParaRPr lang="en-US" sz="2200" dirty="0"/>
          </a:p>
          <a:p>
            <a:pPr marL="803275">
              <a:lnSpc>
                <a:spcPct val="100000"/>
              </a:lnSpc>
              <a:spcBef>
                <a:spcPts val="1200"/>
              </a:spcBef>
              <a:buClr>
                <a:schemeClr val="tx1"/>
              </a:buClr>
              <a:buSzPct val="90000"/>
            </a:pPr>
            <a:r>
              <a:rPr lang="en-US" sz="2200" dirty="0">
                <a:cs typeface="Times New Roman"/>
              </a:rPr>
              <a:t>As in past years, ECAC and the Board will review VQB5 Guidelines for 2024-2025. ECAC will first review the revised VQB5 Guidelines in March. </a:t>
            </a:r>
          </a:p>
          <a:p>
            <a:pPr marL="803275">
              <a:lnSpc>
                <a:spcPct val="100000"/>
              </a:lnSpc>
              <a:spcBef>
                <a:spcPts val="1200"/>
              </a:spcBef>
              <a:buClr>
                <a:schemeClr val="tx1"/>
              </a:buClr>
              <a:buSzPct val="90000"/>
            </a:pPr>
            <a:r>
              <a:rPr lang="en-US" sz="2200" dirty="0"/>
              <a:t>2024-2025 VQB5 Guidelines will go to Board in April and June.</a:t>
            </a:r>
          </a:p>
          <a:p>
            <a:pPr marL="803275">
              <a:lnSpc>
                <a:spcPct val="100000"/>
              </a:lnSpc>
              <a:spcBef>
                <a:spcPts val="1200"/>
              </a:spcBef>
              <a:buClr>
                <a:schemeClr val="tx1"/>
              </a:buClr>
              <a:buSzPct val="90000"/>
            </a:pPr>
            <a:r>
              <a:rPr lang="en-US" sz="2200" dirty="0">
                <a:cs typeface="Times New Roman"/>
              </a:rPr>
              <a:t>VDOE will develop VQB5 Regulations after public comment on NOIRA. Regulations will reinforce the VQB5 Guidelines and will only include key elements required by law. </a:t>
            </a:r>
          </a:p>
          <a:p>
            <a:pPr marL="114300" indent="0">
              <a:lnSpc>
                <a:spcPct val="100000"/>
              </a:lnSpc>
              <a:spcBef>
                <a:spcPts val="1200"/>
              </a:spcBef>
              <a:buNone/>
            </a:pPr>
            <a:r>
              <a:rPr lang="en-US" sz="2200" dirty="0">
                <a:cs typeface="Times New Roman"/>
              </a:rPr>
              <a:t>The VDOE will continue to engage the ECAC and other stakeholders in the development of the proposed regulations throughout 2024. </a:t>
            </a:r>
          </a:p>
        </p:txBody>
      </p:sp>
    </p:spTree>
    <p:extLst>
      <p:ext uri="{BB962C8B-B14F-4D97-AF65-F5344CB8AC3E}">
        <p14:creationId xmlns:p14="http://schemas.microsoft.com/office/powerpoint/2010/main" val="4051192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dirty="0"/>
          </a:p>
          <a:p>
            <a:r>
              <a:rPr lang="en-US" sz="4600" dirty="0"/>
              <a:t>Review of Public Comment</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spTree>
    <p:extLst>
      <p:ext uri="{BB962C8B-B14F-4D97-AF65-F5344CB8AC3E}">
        <p14:creationId xmlns:p14="http://schemas.microsoft.com/office/powerpoint/2010/main" val="395582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a5e57395b2_0_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3200" dirty="0"/>
              <a:t>We are experiencing technical difficulties</a:t>
            </a:r>
            <a:endParaRPr sz="3200" dirty="0"/>
          </a:p>
        </p:txBody>
      </p:sp>
      <p:sp>
        <p:nvSpPr>
          <p:cNvPr id="700" name="Google Shape;700;g1a5e57395b2_0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FA3"/>
              </a:buClr>
              <a:buSzPts val="1200"/>
              <a:buFont typeface="Calibri"/>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FA3"/>
                </a:buClr>
                <a:buSzPts val="1200"/>
                <a:buFont typeface="Calibri"/>
                <a:buNone/>
                <a:tabLst/>
                <a:defRPr/>
              </a:pPr>
              <a:t>67</a:t>
            </a:fld>
            <a:endParaRPr kumimoji="0" sz="1200" b="0" i="0" u="none" strike="noStrike" kern="0" cap="none" spc="0" normalizeH="0" baseline="0" noProof="0">
              <a:ln>
                <a:noFill/>
              </a:ln>
              <a:solidFill>
                <a:srgbClr val="888FA3"/>
              </a:solidFill>
              <a:effectLst/>
              <a:uLnTx/>
              <a:uFillTx/>
              <a:latin typeface="Calibri"/>
              <a:ea typeface="Calibri"/>
              <a:cs typeface="Calibri"/>
              <a:sym typeface="Calibri"/>
            </a:endParaRPr>
          </a:p>
        </p:txBody>
      </p:sp>
      <p:sp>
        <p:nvSpPr>
          <p:cNvPr id="701" name="Google Shape;701;g1a5e57395b2_0_38"/>
          <p:cNvSpPr txBox="1"/>
          <p:nvPr/>
        </p:nvSpPr>
        <p:spPr>
          <a:xfrm>
            <a:off x="947050" y="4800600"/>
            <a:ext cx="10482900" cy="461700"/>
          </a:xfrm>
          <a:prstGeom prst="rect">
            <a:avLst/>
          </a:prstGeom>
          <a:noFill/>
          <a:ln>
            <a:noFill/>
          </a:ln>
        </p:spPr>
        <p:txBody>
          <a:bodyPr spcFirstLastPara="1" wrap="square" lIns="91425" tIns="91425" rIns="91425" bIns="91425"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555555"/>
                </a:solidFill>
                <a:effectLst/>
                <a:uLnTx/>
                <a:uFillTx/>
                <a:latin typeface="Georgia"/>
                <a:ea typeface="Georgia"/>
                <a:cs typeface="Georgia"/>
                <a:sym typeface="Georgia"/>
              </a:rPr>
              <a:t>The livestream will return momentarily</a:t>
            </a:r>
            <a:endParaRPr kumimoji="0" sz="1800" b="0" i="0" u="none" strike="noStrike" kern="0" cap="none" spc="0" normalizeH="0" baseline="0" noProof="0">
              <a:ln>
                <a:noFill/>
              </a:ln>
              <a:solidFill>
                <a:srgbClr val="555555"/>
              </a:solidFill>
              <a:effectLst/>
              <a:uLnTx/>
              <a:uFillTx/>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51C-9278-5C99-98F9-9E3DD9AF30DC}"/>
              </a:ext>
            </a:extLst>
          </p:cNvPr>
          <p:cNvSpPr>
            <a:spLocks noGrp="1"/>
          </p:cNvSpPr>
          <p:nvPr>
            <p:ph type="title"/>
          </p:nvPr>
        </p:nvSpPr>
        <p:spPr/>
        <p:txBody>
          <a:bodyPr>
            <a:normAutofit/>
          </a:bodyPr>
          <a:lstStyle/>
          <a:p>
            <a:r>
              <a:rPr lang="en-US" sz="4000"/>
              <a:t>Recommended Staggered Terms</a:t>
            </a:r>
          </a:p>
        </p:txBody>
      </p:sp>
      <p:sp>
        <p:nvSpPr>
          <p:cNvPr id="3" name="Slide Number Placeholder 2">
            <a:extLst>
              <a:ext uri="{FF2B5EF4-FFF2-40B4-BE49-F238E27FC236}">
                <a16:creationId xmlns:a16="http://schemas.microsoft.com/office/drawing/2014/main" id="{A78FDE2A-AA18-139B-A061-D3BCEAFEE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graphicFrame>
        <p:nvGraphicFramePr>
          <p:cNvPr id="8" name="Table 7">
            <a:extLst>
              <a:ext uri="{FF2B5EF4-FFF2-40B4-BE49-F238E27FC236}">
                <a16:creationId xmlns:a16="http://schemas.microsoft.com/office/drawing/2014/main" id="{BC4DCD7F-2B55-9DE5-E84A-5326B4DAF481}"/>
              </a:ext>
            </a:extLst>
          </p:cNvPr>
          <p:cNvGraphicFramePr>
            <a:graphicFrameLocks noGrp="1"/>
          </p:cNvGraphicFramePr>
          <p:nvPr>
            <p:extLst>
              <p:ext uri="{D42A27DB-BD31-4B8C-83A1-F6EECF244321}">
                <p14:modId xmlns:p14="http://schemas.microsoft.com/office/powerpoint/2010/main" val="4106765701"/>
              </p:ext>
            </p:extLst>
          </p:nvPr>
        </p:nvGraphicFramePr>
        <p:xfrm>
          <a:off x="275166" y="1384956"/>
          <a:ext cx="11759749" cy="5110988"/>
        </p:xfrm>
        <a:graphic>
          <a:graphicData uri="http://schemas.openxmlformats.org/drawingml/2006/table">
            <a:tbl>
              <a:tblPr firstRow="1" bandRow="1">
                <a:tableStyleId>{5C22544A-7EE6-4342-B048-85BDC9FD1C3A}</a:tableStyleId>
              </a:tblPr>
              <a:tblGrid>
                <a:gridCol w="4074583">
                  <a:extLst>
                    <a:ext uri="{9D8B030D-6E8A-4147-A177-3AD203B41FA5}">
                      <a16:colId xmlns:a16="http://schemas.microsoft.com/office/drawing/2014/main" val="598339374"/>
                    </a:ext>
                  </a:extLst>
                </a:gridCol>
                <a:gridCol w="3765250">
                  <a:extLst>
                    <a:ext uri="{9D8B030D-6E8A-4147-A177-3AD203B41FA5}">
                      <a16:colId xmlns:a16="http://schemas.microsoft.com/office/drawing/2014/main" val="3127673588"/>
                    </a:ext>
                  </a:extLst>
                </a:gridCol>
                <a:gridCol w="3919916">
                  <a:extLst>
                    <a:ext uri="{9D8B030D-6E8A-4147-A177-3AD203B41FA5}">
                      <a16:colId xmlns:a16="http://schemas.microsoft.com/office/drawing/2014/main" val="1258137473"/>
                    </a:ext>
                  </a:extLst>
                </a:gridCol>
              </a:tblGrid>
              <a:tr h="370840">
                <a:tc>
                  <a:txBody>
                    <a:bodyPr/>
                    <a:lstStyle/>
                    <a:p>
                      <a:pPr marL="0" marR="0" lvl="1" indent="0" algn="ctr">
                        <a:lnSpc>
                          <a:spcPct val="90000"/>
                        </a:lnSpc>
                        <a:spcBef>
                          <a:spcPts val="500"/>
                        </a:spcBef>
                        <a:spcAft>
                          <a:spcPts val="0"/>
                        </a:spcAft>
                        <a:buNone/>
                      </a:pPr>
                      <a:r>
                        <a:rPr lang="en-US" sz="1400" b="1" i="0" u="none" strike="noStrike" noProof="0">
                          <a:solidFill>
                            <a:schemeClr val="bg1"/>
                          </a:solidFill>
                          <a:latin typeface="Georgia"/>
                        </a:rPr>
                        <a:t>Phase 1: </a:t>
                      </a:r>
                      <a:endParaRPr lang="en-US" sz="1400"/>
                    </a:p>
                    <a:p>
                      <a:pPr marL="0" marR="0" lvl="1" indent="0" algn="ctr">
                        <a:lnSpc>
                          <a:spcPct val="90000"/>
                        </a:lnSpc>
                        <a:spcBef>
                          <a:spcPts val="500"/>
                        </a:spcBef>
                        <a:spcAft>
                          <a:spcPts val="0"/>
                        </a:spcAft>
                        <a:buNone/>
                      </a:pPr>
                      <a:r>
                        <a:rPr lang="en-US" sz="1400" b="1" i="0" u="none" strike="noStrike" noProof="0">
                          <a:solidFill>
                            <a:schemeClr val="bg1"/>
                          </a:solidFill>
                          <a:latin typeface="Georgia"/>
                        </a:rPr>
                        <a:t>July 1, 2024 - June 30, 2027</a:t>
                      </a:r>
                    </a:p>
                  </a:txBody>
                  <a:tcPr/>
                </a:tc>
                <a:tc>
                  <a:txBody>
                    <a:bodyPr/>
                    <a:lstStyle/>
                    <a:p>
                      <a:pPr marL="0" marR="0" lvl="1" indent="0" algn="ctr">
                        <a:lnSpc>
                          <a:spcPct val="90000"/>
                        </a:lnSpc>
                        <a:spcBef>
                          <a:spcPts val="500"/>
                        </a:spcBef>
                        <a:spcAft>
                          <a:spcPts val="0"/>
                        </a:spcAft>
                        <a:buClr>
                          <a:srgbClr val="FFFFFF"/>
                        </a:buClr>
                        <a:buNone/>
                      </a:pPr>
                      <a:r>
                        <a:rPr lang="en-US" sz="1400" b="1" i="0" u="none" strike="noStrike" noProof="0">
                          <a:solidFill>
                            <a:schemeClr val="bg1"/>
                          </a:solidFill>
                          <a:latin typeface="Georgia"/>
                        </a:rPr>
                        <a:t>Phase 2: </a:t>
                      </a:r>
                      <a:endParaRPr lang="en-US" sz="1400"/>
                    </a:p>
                    <a:p>
                      <a:pPr marL="0" marR="0" lvl="1" indent="0" algn="ctr">
                        <a:lnSpc>
                          <a:spcPct val="90000"/>
                        </a:lnSpc>
                        <a:spcBef>
                          <a:spcPts val="500"/>
                        </a:spcBef>
                        <a:spcAft>
                          <a:spcPts val="0"/>
                        </a:spcAft>
                        <a:buNone/>
                      </a:pPr>
                      <a:r>
                        <a:rPr lang="en-US" sz="1400" b="1" i="0" u="none" strike="noStrike" noProof="0">
                          <a:solidFill>
                            <a:schemeClr val="bg1"/>
                          </a:solidFill>
                          <a:latin typeface="Georgia"/>
                        </a:rPr>
                        <a:t>July 1, 2025 - June 30, 2028</a:t>
                      </a:r>
                    </a:p>
                  </a:txBody>
                  <a:tcPr/>
                </a:tc>
                <a:tc>
                  <a:txBody>
                    <a:bodyPr/>
                    <a:lstStyle/>
                    <a:p>
                      <a:pPr marL="0" marR="0" lvl="1" indent="0" algn="ctr">
                        <a:lnSpc>
                          <a:spcPct val="90000"/>
                        </a:lnSpc>
                        <a:spcBef>
                          <a:spcPts val="500"/>
                        </a:spcBef>
                        <a:spcAft>
                          <a:spcPts val="0"/>
                        </a:spcAft>
                        <a:buClr>
                          <a:srgbClr val="FFFFFF"/>
                        </a:buClr>
                        <a:buNone/>
                      </a:pPr>
                      <a:r>
                        <a:rPr lang="en-US" sz="1400" b="1" i="0" u="none" strike="noStrike" noProof="0">
                          <a:solidFill>
                            <a:schemeClr val="bg1"/>
                          </a:solidFill>
                          <a:latin typeface="Georgia"/>
                        </a:rPr>
                        <a:t>Phase 3: </a:t>
                      </a:r>
                      <a:endParaRPr lang="en-US" sz="1400"/>
                    </a:p>
                    <a:p>
                      <a:pPr marL="0" marR="0" lvl="1" indent="0" algn="ctr">
                        <a:lnSpc>
                          <a:spcPct val="90000"/>
                        </a:lnSpc>
                        <a:spcBef>
                          <a:spcPts val="500"/>
                        </a:spcBef>
                        <a:spcAft>
                          <a:spcPts val="0"/>
                        </a:spcAft>
                        <a:buNone/>
                      </a:pPr>
                      <a:r>
                        <a:rPr lang="en-US" sz="1400" b="1" i="0" u="none" strike="noStrike" noProof="0">
                          <a:solidFill>
                            <a:schemeClr val="bg1"/>
                          </a:solidFill>
                          <a:latin typeface="Georgia"/>
                        </a:rPr>
                        <a:t>July 1, 2026 – June 30, 2029</a:t>
                      </a:r>
                    </a:p>
                  </a:txBody>
                  <a:tcPr/>
                </a:tc>
                <a:extLst>
                  <a:ext uri="{0D108BD9-81ED-4DB2-BD59-A6C34878D82A}">
                    <a16:rowId xmlns:a16="http://schemas.microsoft.com/office/drawing/2014/main" val="3545859852"/>
                  </a:ext>
                </a:extLst>
              </a:tr>
              <a:tr h="370840">
                <a:tc>
                  <a:txBody>
                    <a:bodyPr/>
                    <a:lstStyle/>
                    <a:p>
                      <a:pPr lvl="0" algn="l">
                        <a:buNone/>
                      </a:pPr>
                      <a:r>
                        <a:rPr lang="en-US" sz="1400" b="0" i="0" u="none" strike="noStrike">
                          <a:solidFill>
                            <a:schemeClr val="tx1"/>
                          </a:solidFill>
                          <a:effectLst/>
                          <a:latin typeface="Georgia"/>
                        </a:rPr>
                        <a:t>Publicly-funded, licensed ECCE providers (for profit)</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Publicly-funded, licensed ECCE providers (non-profit)</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License-exempt ECCE providers (religious-exempt) (2 of 2)</a:t>
                      </a:r>
                      <a:endParaRPr lang="en-US" sz="1400">
                        <a:solidFill>
                          <a:schemeClr val="tx1"/>
                        </a:solidFill>
                        <a:latin typeface="Georgia"/>
                      </a:endParaRPr>
                    </a:p>
                  </a:txBody>
                  <a:tcPr/>
                </a:tc>
                <a:extLst>
                  <a:ext uri="{0D108BD9-81ED-4DB2-BD59-A6C34878D82A}">
                    <a16:rowId xmlns:a16="http://schemas.microsoft.com/office/drawing/2014/main" val="1920388135"/>
                  </a:ext>
                </a:extLst>
              </a:tr>
              <a:tr h="370839">
                <a:tc>
                  <a:txBody>
                    <a:bodyPr/>
                    <a:lstStyle/>
                    <a:p>
                      <a:pPr lvl="0" algn="l">
                        <a:buNone/>
                      </a:pPr>
                      <a:r>
                        <a:rPr lang="en-US" sz="1400" b="0" i="0" u="none" strike="noStrike">
                          <a:solidFill>
                            <a:schemeClr val="tx1"/>
                          </a:solidFill>
                          <a:effectLst/>
                          <a:latin typeface="Georgia"/>
                        </a:rPr>
                        <a:t>Publicly-funded FDH</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ECCE providers that are not publicly funded**</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Nonprofit ECCE advocacy organizations (2 of 2)</a:t>
                      </a:r>
                      <a:endParaRPr lang="en-US" sz="1400">
                        <a:solidFill>
                          <a:schemeClr val="tx1"/>
                        </a:solidFill>
                        <a:latin typeface="Georgia"/>
                      </a:endParaRPr>
                    </a:p>
                  </a:txBody>
                  <a:tcPr/>
                </a:tc>
                <a:extLst>
                  <a:ext uri="{0D108BD9-81ED-4DB2-BD59-A6C34878D82A}">
                    <a16:rowId xmlns:a16="http://schemas.microsoft.com/office/drawing/2014/main" val="1270382904"/>
                  </a:ext>
                </a:extLst>
              </a:tr>
              <a:tr h="370839">
                <a:tc>
                  <a:txBody>
                    <a:bodyPr/>
                    <a:lstStyle/>
                    <a:p>
                      <a:pPr lvl="0" algn="l">
                        <a:buNone/>
                      </a:pPr>
                      <a:r>
                        <a:rPr lang="en-US" sz="1400" b="0" i="0" u="none" strike="noStrike">
                          <a:solidFill>
                            <a:schemeClr val="tx1"/>
                          </a:solidFill>
                          <a:effectLst/>
                          <a:latin typeface="Georgia"/>
                        </a:rPr>
                        <a:t>License-exempt ECCE providers (religious-exempt) (1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Head Start (school-based)</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Virginia Council for Private Education</a:t>
                      </a:r>
                      <a:endParaRPr lang="en-US" sz="1400">
                        <a:solidFill>
                          <a:schemeClr val="tx1"/>
                        </a:solidFill>
                        <a:latin typeface="Georgia"/>
                      </a:endParaRPr>
                    </a:p>
                  </a:txBody>
                  <a:tcPr/>
                </a:tc>
                <a:extLst>
                  <a:ext uri="{0D108BD9-81ED-4DB2-BD59-A6C34878D82A}">
                    <a16:rowId xmlns:a16="http://schemas.microsoft.com/office/drawing/2014/main" val="3128892304"/>
                  </a:ext>
                </a:extLst>
              </a:tr>
              <a:tr h="370839">
                <a:tc>
                  <a:txBody>
                    <a:bodyPr/>
                    <a:lstStyle/>
                    <a:p>
                      <a:pPr lvl="0" algn="l">
                        <a:buNone/>
                      </a:pPr>
                      <a:r>
                        <a:rPr lang="en-US" sz="1400" b="0" i="0" u="none" strike="noStrike">
                          <a:solidFill>
                            <a:schemeClr val="tx1"/>
                          </a:solidFill>
                          <a:effectLst/>
                          <a:latin typeface="Georgia"/>
                        </a:rPr>
                        <a:t>Head Start (NOT school-based) (1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Local school divisions or school boards that operate early childhood programs (2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Head Start (NOT school-based) (2 of 2)</a:t>
                      </a:r>
                      <a:endParaRPr lang="en-US" sz="1400">
                        <a:solidFill>
                          <a:schemeClr val="tx1"/>
                        </a:solidFill>
                        <a:latin typeface="Georgia"/>
                      </a:endParaRPr>
                    </a:p>
                  </a:txBody>
                  <a:tcPr/>
                </a:tc>
                <a:extLst>
                  <a:ext uri="{0D108BD9-81ED-4DB2-BD59-A6C34878D82A}">
                    <a16:rowId xmlns:a16="http://schemas.microsoft.com/office/drawing/2014/main" val="2388907594"/>
                  </a:ext>
                </a:extLst>
              </a:tr>
              <a:tr h="370839">
                <a:tc>
                  <a:txBody>
                    <a:bodyPr/>
                    <a:lstStyle/>
                    <a:p>
                      <a:pPr lvl="0" algn="l">
                        <a:buNone/>
                      </a:pPr>
                      <a:r>
                        <a:rPr lang="en-US" sz="1400" b="0" i="0" u="none" strike="noStrike">
                          <a:solidFill>
                            <a:schemeClr val="tx1"/>
                          </a:solidFill>
                          <a:effectLst/>
                          <a:latin typeface="Georgia"/>
                        </a:rPr>
                        <a:t>Local school divisions or school boards that operate early childhood programs (1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Nonprofit ECCE advocacy organizations (1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Statewide nonprofit association representing before- and after-school nonprofit child care and preschool providers </a:t>
                      </a:r>
                      <a:endParaRPr lang="en-US" sz="1400">
                        <a:solidFill>
                          <a:schemeClr val="tx1"/>
                        </a:solidFill>
                        <a:latin typeface="Georgia"/>
                      </a:endParaRPr>
                    </a:p>
                  </a:txBody>
                  <a:tcPr/>
                </a:tc>
                <a:extLst>
                  <a:ext uri="{0D108BD9-81ED-4DB2-BD59-A6C34878D82A}">
                    <a16:rowId xmlns:a16="http://schemas.microsoft.com/office/drawing/2014/main" val="129533576"/>
                  </a:ext>
                </a:extLst>
              </a:tr>
              <a:tr h="370839">
                <a:tc>
                  <a:txBody>
                    <a:bodyPr/>
                    <a:lstStyle/>
                    <a:p>
                      <a:pPr lvl="0" algn="l">
                        <a:buNone/>
                      </a:pPr>
                      <a:r>
                        <a:rPr lang="en-US" sz="1400" b="0" i="0" u="none" strike="noStrike">
                          <a:solidFill>
                            <a:schemeClr val="tx1"/>
                          </a:solidFill>
                          <a:effectLst/>
                          <a:latin typeface="Georgia"/>
                        </a:rPr>
                        <a:t>Professional or faculty member with expertise in early childhood from a college or university in Virginia (1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Professional or faculty member with expertise in early childhood from a college or university in Virginia (2 of 2)</a:t>
                      </a:r>
                      <a:endParaRPr lang="en-US" sz="1400">
                        <a:solidFill>
                          <a:schemeClr val="tx1"/>
                        </a:solidFill>
                        <a:latin typeface="Georgia"/>
                      </a:endParaRPr>
                    </a:p>
                  </a:txBody>
                  <a:tcPr/>
                </a:tc>
                <a:tc>
                  <a:txBody>
                    <a:bodyPr/>
                    <a:lstStyle/>
                    <a:p>
                      <a:pPr lvl="0" algn="l">
                        <a:buNone/>
                      </a:pPr>
                      <a:r>
                        <a:rPr lang="en-US" sz="1400" b="0" i="0" u="none" strike="noStrike">
                          <a:solidFill>
                            <a:schemeClr val="tx1"/>
                          </a:solidFill>
                          <a:effectLst/>
                          <a:latin typeface="Georgia"/>
                        </a:rPr>
                        <a:t>Business owners, operators, and employees in Virginia</a:t>
                      </a:r>
                      <a:endParaRPr lang="en-US" sz="1400">
                        <a:solidFill>
                          <a:schemeClr val="tx1"/>
                        </a:solidFill>
                        <a:latin typeface="Georgia"/>
                      </a:endParaRPr>
                    </a:p>
                  </a:txBody>
                  <a:tcPr/>
                </a:tc>
                <a:extLst>
                  <a:ext uri="{0D108BD9-81ED-4DB2-BD59-A6C34878D82A}">
                    <a16:rowId xmlns:a16="http://schemas.microsoft.com/office/drawing/2014/main" val="2343122462"/>
                  </a:ext>
                </a:extLst>
              </a:tr>
              <a:tr h="370839">
                <a:tc>
                  <a:txBody>
                    <a:bodyPr/>
                    <a:lstStyle/>
                    <a:p>
                      <a:pPr lvl="0" algn="l">
                        <a:buNone/>
                      </a:pPr>
                      <a:r>
                        <a:rPr lang="en-US" sz="1400" b="0" i="0" u="none" strike="noStrike" noProof="0">
                          <a:solidFill>
                            <a:schemeClr val="tx1"/>
                          </a:solidFill>
                          <a:effectLst/>
                          <a:latin typeface="Georgia"/>
                        </a:rPr>
                        <a:t>Nonprofit entity that provides child care resource and referral services</a:t>
                      </a:r>
                      <a:endParaRPr lang="en-US" sz="1400">
                        <a:solidFill>
                          <a:schemeClr val="tx1"/>
                        </a:solidFill>
                      </a:endParaRPr>
                    </a:p>
                  </a:txBody>
                  <a:tcPr/>
                </a:tc>
                <a:tc>
                  <a:txBody>
                    <a:bodyPr/>
                    <a:lstStyle/>
                    <a:p>
                      <a:pPr lvl="0" algn="l">
                        <a:buNone/>
                      </a:pPr>
                      <a:r>
                        <a:rPr lang="en-US" sz="1400" b="0" i="0" u="none" strike="noStrike">
                          <a:solidFill>
                            <a:schemeClr val="tx1"/>
                          </a:solidFill>
                          <a:effectLst/>
                          <a:latin typeface="Georgia"/>
                        </a:rPr>
                        <a:t>Advocacy or service organization for children with disabilities</a:t>
                      </a:r>
                      <a:endParaRPr lang="en-US" sz="1400">
                        <a:solidFill>
                          <a:schemeClr val="tx1"/>
                        </a:solidFill>
                        <a:latin typeface="Georgia"/>
                      </a:endParaRPr>
                    </a:p>
                  </a:txBody>
                  <a:tcPr/>
                </a:tc>
                <a:tc>
                  <a:txBody>
                    <a:bodyPr/>
                    <a:lstStyle/>
                    <a:p>
                      <a:pPr lvl="0">
                        <a:buNone/>
                      </a:pPr>
                      <a:r>
                        <a:rPr lang="en-US" sz="1400" b="0" i="0" u="none" strike="noStrike" noProof="0">
                          <a:solidFill>
                            <a:schemeClr val="tx1"/>
                          </a:solidFill>
                          <a:latin typeface="Georgia"/>
                        </a:rPr>
                        <a:t>Virginia Chapter of the American Academy of Pediatrics</a:t>
                      </a:r>
                      <a:endParaRPr lang="en-US" sz="1400">
                        <a:solidFill>
                          <a:schemeClr val="tx1"/>
                        </a:solidFill>
                      </a:endParaRPr>
                    </a:p>
                  </a:txBody>
                  <a:tcPr/>
                </a:tc>
                <a:extLst>
                  <a:ext uri="{0D108BD9-81ED-4DB2-BD59-A6C34878D82A}">
                    <a16:rowId xmlns:a16="http://schemas.microsoft.com/office/drawing/2014/main" val="3638959138"/>
                  </a:ext>
                </a:extLst>
              </a:tr>
              <a:tr h="420413">
                <a:tc>
                  <a:txBody>
                    <a:bodyPr/>
                    <a:lstStyle/>
                    <a:p>
                      <a:pPr lvl="0" algn="l">
                        <a:buNone/>
                      </a:pPr>
                      <a:r>
                        <a:rPr lang="en-US" sz="1400" b="0" i="0" u="none" strike="noStrike">
                          <a:solidFill>
                            <a:schemeClr val="tx1"/>
                          </a:solidFill>
                          <a:effectLst/>
                          <a:latin typeface="Georgia"/>
                        </a:rPr>
                        <a:t>Parents with children enrolled in publicly-funded ECCE programs</a:t>
                      </a:r>
                      <a:endParaRPr lang="en-US" sz="1400">
                        <a:solidFill>
                          <a:schemeClr val="tx1"/>
                        </a:solidFill>
                        <a:latin typeface="Georgia"/>
                      </a:endParaRPr>
                    </a:p>
                  </a:txBody>
                  <a:tcPr/>
                </a:tc>
                <a:tc>
                  <a:txBody>
                    <a:bodyPr/>
                    <a:lstStyle/>
                    <a:p>
                      <a:pPr lvl="0" algn="l">
                        <a:buNone/>
                      </a:pPr>
                      <a:endParaRPr lang="en-US" sz="1400" b="0" i="0" u="none" strike="noStrike">
                        <a:solidFill>
                          <a:schemeClr val="tx1"/>
                        </a:solidFill>
                        <a:effectLst/>
                        <a:latin typeface="Georgia"/>
                      </a:endParaRPr>
                    </a:p>
                  </a:txBody>
                  <a:tcPr/>
                </a:tc>
                <a:tc>
                  <a:txBody>
                    <a:bodyPr/>
                    <a:lstStyle/>
                    <a:p>
                      <a:pPr lvl="0">
                        <a:buNone/>
                      </a:pPr>
                      <a:endParaRPr lang="en-US" sz="1400">
                        <a:solidFill>
                          <a:schemeClr val="tx1"/>
                        </a:solidFill>
                        <a:latin typeface="Georgia"/>
                      </a:endParaRPr>
                    </a:p>
                  </a:txBody>
                  <a:tcPr/>
                </a:tc>
                <a:extLst>
                  <a:ext uri="{0D108BD9-81ED-4DB2-BD59-A6C34878D82A}">
                    <a16:rowId xmlns:a16="http://schemas.microsoft.com/office/drawing/2014/main" val="86170690"/>
                  </a:ext>
                </a:extLst>
              </a:tr>
            </a:tbl>
          </a:graphicData>
        </a:graphic>
      </p:graphicFrame>
      <p:sp>
        <p:nvSpPr>
          <p:cNvPr id="15" name="TextBox 14">
            <a:extLst>
              <a:ext uri="{FF2B5EF4-FFF2-40B4-BE49-F238E27FC236}">
                <a16:creationId xmlns:a16="http://schemas.microsoft.com/office/drawing/2014/main" id="{482A455E-48EE-D4DD-F013-F5E142041F8D}"/>
              </a:ext>
            </a:extLst>
          </p:cNvPr>
          <p:cNvSpPr txBox="1"/>
          <p:nvPr/>
        </p:nvSpPr>
        <p:spPr>
          <a:xfrm>
            <a:off x="336111" y="6524806"/>
            <a:ext cx="1102491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latin typeface="Georgia"/>
                <a:cs typeface="Arial"/>
              </a:rPr>
              <a:t>Note: Each cell represents one member.  *Denotes position is currently held by the ECAC chair. **Denotes position is currently held by the ECAC vice-chair.</a:t>
            </a:r>
            <a:endParaRPr lang="en-US">
              <a:latin typeface="Arial"/>
              <a:cs typeface="Arial"/>
            </a:endParaRPr>
          </a:p>
          <a:p>
            <a:endParaRPr lang="en-US" sz="1400" i="1">
              <a:latin typeface="Georgia"/>
              <a:cs typeface="Arial"/>
            </a:endParaRPr>
          </a:p>
        </p:txBody>
      </p:sp>
    </p:spTree>
    <p:extLst>
      <p:ext uri="{BB962C8B-B14F-4D97-AF65-F5344CB8AC3E}">
        <p14:creationId xmlns:p14="http://schemas.microsoft.com/office/powerpoint/2010/main" val="16053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C483-C7FA-9893-E467-61770C2179A4}"/>
              </a:ext>
            </a:extLst>
          </p:cNvPr>
          <p:cNvSpPr>
            <a:spLocks noGrp="1"/>
          </p:cNvSpPr>
          <p:nvPr>
            <p:ph type="title"/>
          </p:nvPr>
        </p:nvSpPr>
        <p:spPr>
          <a:xfrm>
            <a:off x="0" y="0"/>
            <a:ext cx="12192000" cy="1323975"/>
          </a:xfrm>
        </p:spPr>
        <p:txBody>
          <a:bodyPr>
            <a:normAutofit/>
          </a:bodyPr>
          <a:lstStyle/>
          <a:p>
            <a:r>
              <a:rPr lang="en-US" sz="4000" dirty="0"/>
              <a:t>Next Steps</a:t>
            </a:r>
          </a:p>
        </p:txBody>
      </p:sp>
      <p:sp>
        <p:nvSpPr>
          <p:cNvPr id="3" name="Slide Number Placeholder 2">
            <a:extLst>
              <a:ext uri="{FF2B5EF4-FFF2-40B4-BE49-F238E27FC236}">
                <a16:creationId xmlns:a16="http://schemas.microsoft.com/office/drawing/2014/main" id="{BB6065DC-12EA-E7D7-19E0-542F03BF3F92}"/>
              </a:ext>
            </a:extLst>
          </p:cNvPr>
          <p:cNvSpPr>
            <a:spLocks noGrp="1"/>
          </p:cNvSpPr>
          <p:nvPr>
            <p:ph type="sldNum" idx="12"/>
          </p:nvPr>
        </p:nvSpPr>
        <p:spPr>
          <a:xfrm>
            <a:off x="8610600" y="6356350"/>
            <a:ext cx="2743200" cy="365125"/>
          </a:xfrm>
        </p:spPr>
        <p:txBody>
          <a:bodyPr/>
          <a:lstStyle/>
          <a:p>
            <a:pPr lvl="0"/>
            <a:fld id="{00000000-1234-1234-1234-123412341234}" type="slidenum">
              <a:rPr lang="en-US" smtClean="0"/>
              <a:pPr lvl="0"/>
              <a:t>8</a:t>
            </a:fld>
            <a:endParaRPr lang="en-US"/>
          </a:p>
        </p:txBody>
      </p:sp>
      <p:sp>
        <p:nvSpPr>
          <p:cNvPr id="4" name="Text Placeholder 3">
            <a:extLst>
              <a:ext uri="{FF2B5EF4-FFF2-40B4-BE49-F238E27FC236}">
                <a16:creationId xmlns:a16="http://schemas.microsoft.com/office/drawing/2014/main" id="{030FEC81-FC2F-D927-FCF8-3F775E99B099}"/>
              </a:ext>
            </a:extLst>
          </p:cNvPr>
          <p:cNvSpPr>
            <a:spLocks noGrp="1"/>
          </p:cNvSpPr>
          <p:nvPr>
            <p:ph type="body" idx="1"/>
          </p:nvPr>
        </p:nvSpPr>
        <p:spPr>
          <a:xfrm>
            <a:off x="838200" y="1458930"/>
            <a:ext cx="10515600" cy="4718033"/>
          </a:xfrm>
        </p:spPr>
        <p:txBody>
          <a:bodyPr>
            <a:normAutofit/>
          </a:bodyPr>
          <a:lstStyle/>
          <a:p>
            <a:pPr>
              <a:lnSpc>
                <a:spcPct val="100000"/>
              </a:lnSpc>
            </a:pPr>
            <a:r>
              <a:rPr lang="en-US" sz="2200" dirty="0"/>
              <a:t>The Board of Education accepted the proposal for first review in January and will conduct a final review in March.</a:t>
            </a:r>
          </a:p>
          <a:p>
            <a:pPr>
              <a:lnSpc>
                <a:spcPct val="100000"/>
              </a:lnSpc>
            </a:pPr>
            <a:r>
              <a:rPr lang="en-US" sz="2200" dirty="0"/>
              <a:t>If accepted, what does this mean for ECAC members?</a:t>
            </a:r>
          </a:p>
          <a:p>
            <a:pPr lvl="1">
              <a:lnSpc>
                <a:spcPct val="100000"/>
              </a:lnSpc>
            </a:pPr>
            <a:r>
              <a:rPr lang="en-US" sz="2000" dirty="0"/>
              <a:t>The call for nominations for the first phase of positions will be shared in the February 15 Superintendents Memo.</a:t>
            </a:r>
          </a:p>
          <a:p>
            <a:pPr lvl="1">
              <a:lnSpc>
                <a:spcPct val="100000"/>
              </a:lnSpc>
            </a:pPr>
            <a:r>
              <a:rPr lang="en-US" sz="2000" dirty="0"/>
              <a:t>ECAC members interested in serving a second term will be required to re-apply. </a:t>
            </a:r>
          </a:p>
          <a:p>
            <a:endParaRPr lang="en-US" dirty="0"/>
          </a:p>
          <a:p>
            <a:endParaRPr lang="en-US" dirty="0"/>
          </a:p>
        </p:txBody>
      </p:sp>
    </p:spTree>
    <p:extLst>
      <p:ext uri="{BB962C8B-B14F-4D97-AF65-F5344CB8AC3E}">
        <p14:creationId xmlns:p14="http://schemas.microsoft.com/office/powerpoint/2010/main" val="213919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454925" y="2145525"/>
            <a:ext cx="11556000" cy="2852700"/>
          </a:xfrm>
          <a:prstGeom prst="rect">
            <a:avLst/>
          </a:prstGeom>
          <a:noFill/>
          <a:ln>
            <a:noFill/>
          </a:ln>
        </p:spPr>
        <p:txBody>
          <a:bodyPr spcFirstLastPara="1" wrap="square" lIns="91425" tIns="45700" rIns="91425" bIns="45700" anchor="t" anchorCtr="0">
            <a:normAutofit/>
          </a:bodyPr>
          <a:lstStyle/>
          <a:p>
            <a:endParaRPr lang="en-US" sz="4600" dirty="0"/>
          </a:p>
          <a:p>
            <a:r>
              <a:rPr lang="en-US" sz="4600" dirty="0">
                <a:solidFill>
                  <a:schemeClr val="tx1"/>
                </a:solidFill>
              </a:rPr>
              <a:t>Update: Building Blocks for Virginia Families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Georgia"/>
                <a:sym typeface="Georg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888FA3"/>
              </a:solidFill>
              <a:effectLst/>
              <a:uLnTx/>
              <a:uFillTx/>
              <a:latin typeface="Georgia"/>
              <a:sym typeface="Georgia"/>
            </a:endParaRPr>
          </a:p>
        </p:txBody>
      </p:sp>
    </p:spTree>
    <p:extLst>
      <p:ext uri="{BB962C8B-B14F-4D97-AF65-F5344CB8AC3E}">
        <p14:creationId xmlns:p14="http://schemas.microsoft.com/office/powerpoint/2010/main" val="628352284"/>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293262E4066D4DBA8FBA2AF6BB44DF" ma:contentTypeVersion="6" ma:contentTypeDescription="Create a new document." ma:contentTypeScope="" ma:versionID="f0a5cfd9936cc2bd56f20922e985cd27">
  <xsd:schema xmlns:xsd="http://www.w3.org/2001/XMLSchema" xmlns:xs="http://www.w3.org/2001/XMLSchema" xmlns:p="http://schemas.microsoft.com/office/2006/metadata/properties" xmlns:ns2="f3e704d1-8a2b-4b84-a79b-5b324d7b2d51" xmlns:ns3="bc3a640e-20c3-42b7-bff6-254cfe215f71" targetNamespace="http://schemas.microsoft.com/office/2006/metadata/properties" ma:root="true" ma:fieldsID="ae970f2586e9350371c7363ebbd2db47" ns2:_="" ns3:_="">
    <xsd:import namespace="f3e704d1-8a2b-4b84-a79b-5b324d7b2d51"/>
    <xsd:import namespace="bc3a640e-20c3-42b7-bff6-254cfe215f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704d1-8a2b-4b84-a79b-5b324d7b2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3a640e-20c3-42b7-bff6-254cfe215f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3a640e-20c3-42b7-bff6-254cfe215f71">
      <UserInfo>
        <DisplayName>Ullrich, Rebecca (DOE)</DisplayName>
        <AccountId>12</AccountId>
        <AccountType/>
      </UserInfo>
      <UserInfo>
        <DisplayName>Williams, Jeff (DOE)</DisplayName>
        <AccountId>44</AccountId>
        <AccountType/>
      </UserInfo>
      <UserInfo>
        <DisplayName>Currier, Missy (DOE)</DisplayName>
        <AccountId>45</AccountId>
        <AccountType/>
      </UserInfo>
      <UserInfo>
        <DisplayName>Jeffries, Taundwa (DOE)</DisplayName>
        <AccountId>27</AccountId>
        <AccountType/>
      </UserInfo>
      <UserInfo>
        <DisplayName>Lamonica-sarro, Marie (DOE)</DisplayName>
        <AccountId>47</AccountId>
        <AccountType/>
      </UserInfo>
      <UserInfo>
        <DisplayName>Dawson, Victoria (DOE)</DisplayName>
        <AccountId>29</AccountId>
        <AccountType/>
      </UserInfo>
      <UserInfo>
        <DisplayName>Silva, Jessica (DOE)</DisplayName>
        <AccountId>31</AccountId>
        <AccountType/>
      </UserInfo>
      <UserInfo>
        <DisplayName>Meyers, Kris (DOE)</DisplayName>
        <AccountId>25</AccountId>
        <AccountType/>
      </UserInfo>
      <UserInfo>
        <DisplayName>Sledge, Ayasha (DOE)</DisplayName>
        <AccountId>48</AccountId>
        <AccountType/>
      </UserInfo>
      <UserInfo>
        <DisplayName>Carroll, Erin (DOE)</DisplayName>
        <AccountId>18</AccountId>
        <AccountType/>
      </UserInfo>
      <UserInfo>
        <DisplayName>Conway, Jenna (DOE)</DisplayName>
        <AccountId>14</AccountId>
        <AccountType/>
      </UserInfo>
      <UserInfo>
        <DisplayName>Meehling, Tiffanie (DOE)</DisplayName>
        <AccountId>46</AccountId>
        <AccountType/>
      </UserInfo>
      <UserInfo>
        <DisplayName>Hendricks, Dawn (DOE)</DisplayName>
        <AccountId>49</AccountId>
        <AccountType/>
      </UserInfo>
      <UserInfo>
        <DisplayName>Armstrong, Tatanishia (DOE)</DisplayName>
        <AccountId>53</AccountId>
        <AccountType/>
      </UserInfo>
      <UserInfo>
        <DisplayName>Williams, Alyson (DOE)</DisplayName>
        <AccountId>52</AccountId>
        <AccountType/>
      </UserInfo>
      <UserInfo>
        <DisplayName>Allan, Mark (DOE)</DisplayName>
        <AccountId>68</AccountId>
        <AccountType/>
      </UserInfo>
      <UserInfo>
        <DisplayName>Mcpherson, Alexandra (DOE)</DisplayName>
        <AccountId>24</AccountId>
        <AccountType/>
      </UserInfo>
      <UserInfo>
        <DisplayName>Lewis, Alieyyah (DOE)</DisplayName>
        <AccountId>13</AccountId>
        <AccountType/>
      </UserInfo>
      <UserInfo>
        <DisplayName>Mitzner, Lucy (DOE)</DisplayName>
        <AccountId>33</AccountId>
        <AccountType/>
      </UserInfo>
      <UserInfo>
        <DisplayName>Diamond, Melissa (DOE)</DisplayName>
        <AccountId>134</AccountId>
        <AccountType/>
      </UserInfo>
    </SharedWithUsers>
  </documentManagement>
</p:properties>
</file>

<file path=customXml/itemProps1.xml><?xml version="1.0" encoding="utf-8"?>
<ds:datastoreItem xmlns:ds="http://schemas.openxmlformats.org/officeDocument/2006/customXml" ds:itemID="{FC43B315-C9D5-4FD2-8977-29500CCAB7B8}">
  <ds:schemaRefs>
    <ds:schemaRef ds:uri="http://schemas.microsoft.com/sharepoint/v3/contenttype/forms"/>
  </ds:schemaRefs>
</ds:datastoreItem>
</file>

<file path=customXml/itemProps2.xml><?xml version="1.0" encoding="utf-8"?>
<ds:datastoreItem xmlns:ds="http://schemas.openxmlformats.org/officeDocument/2006/customXml" ds:itemID="{1AEE8F5C-3799-4207-BC35-3FB35362B27B}">
  <ds:schemaRefs>
    <ds:schemaRef ds:uri="bc3a640e-20c3-42b7-bff6-254cfe215f71"/>
    <ds:schemaRef ds:uri="f3e704d1-8a2b-4b84-a79b-5b324d7b2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4ADB6E-F891-4DE0-B031-DD4284C1E3AB}">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bc3a640e-20c3-42b7-bff6-254cfe215f71"/>
    <ds:schemaRef ds:uri="f3e704d1-8a2b-4b84-a79b-5b324d7b2d51"/>
  </ds:schemaRefs>
</ds:datastoreItem>
</file>

<file path=docProps/app.xml><?xml version="1.0" encoding="utf-8"?>
<Properties xmlns="http://schemas.openxmlformats.org/officeDocument/2006/extended-properties" xmlns:vt="http://schemas.openxmlformats.org/officeDocument/2006/docPropsVTypes">
  <Template>office theme</Template>
  <TotalTime>186</TotalTime>
  <Words>5810</Words>
  <Application>Microsoft Office PowerPoint</Application>
  <PresentationFormat>Widescreen</PresentationFormat>
  <Paragraphs>684</Paragraphs>
  <Slides>67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Arial,Sans-Serif</vt:lpstr>
      <vt:lpstr>Calibri</vt:lpstr>
      <vt:lpstr>Cardo</vt:lpstr>
      <vt:lpstr>Courier New</vt:lpstr>
      <vt:lpstr>Georgia</vt:lpstr>
      <vt:lpstr>Georgia  </vt:lpstr>
      <vt:lpstr>Times New Roman</vt:lpstr>
      <vt:lpstr>Trebuchet MS</vt:lpstr>
      <vt:lpstr>Office Theme</vt:lpstr>
      <vt:lpstr>Virginia’s Early Childhood Advisory Committee (ECAC)</vt:lpstr>
      <vt:lpstr>Agenda</vt:lpstr>
      <vt:lpstr> Update: Early Childhood Advisory Committee (ECAC) Term Limits</vt:lpstr>
      <vt:lpstr>ECAC Term Limits</vt:lpstr>
      <vt:lpstr>The Challenge: All Terms Expire at Once</vt:lpstr>
      <vt:lpstr>Solution: Stagger Term Limits</vt:lpstr>
      <vt:lpstr>Recommended Staggered Terms</vt:lpstr>
      <vt:lpstr>Next Steps</vt:lpstr>
      <vt:lpstr> Update: Building Blocks for Virginia Families</vt:lpstr>
      <vt:lpstr>Key Principles</vt:lpstr>
      <vt:lpstr>Key Principles (Cont’d)</vt:lpstr>
      <vt:lpstr>Governor’s Proposed Budget</vt:lpstr>
      <vt:lpstr>Overview (1-5)</vt:lpstr>
      <vt:lpstr>Overview (6-8)</vt:lpstr>
      <vt:lpstr>Next Steps</vt:lpstr>
      <vt:lpstr> Update: Child Care and Development Fund (CCDF) 2025-2027 State Plan</vt:lpstr>
      <vt:lpstr>Overview of the CCDF State Plan</vt:lpstr>
      <vt:lpstr>What the CCDF State Plan Covers (1 of 2)</vt:lpstr>
      <vt:lpstr>What the CCDF State Plan Covers (2 of 2)</vt:lpstr>
      <vt:lpstr>Key Activities to Complete State Plan</vt:lpstr>
      <vt:lpstr> Update: Standards for Licensed Child Day Centers</vt:lpstr>
      <vt:lpstr>NOIRA – Licensed Child Day Centers (CDC)</vt:lpstr>
      <vt:lpstr>Next Steps</vt:lpstr>
      <vt:lpstr> Update: Virginia Quality Birth to Five System (VQB5) Progress</vt:lpstr>
      <vt:lpstr>VQB5 Updates</vt:lpstr>
      <vt:lpstr>VQB5 Theory of Change</vt:lpstr>
      <vt:lpstr>VQB5: Conclusion of Practice Year 2</vt:lpstr>
      <vt:lpstr>Practice Year 2 Completion Rate</vt:lpstr>
      <vt:lpstr>Overall Practice Year 2 Results</vt:lpstr>
      <vt:lpstr>Practice Year 2 Ratings by Site Type</vt:lpstr>
      <vt:lpstr>Curriculum Impact on Practice Year 2 Ratings</vt:lpstr>
      <vt:lpstr>Practice Year 2 Ratings by Brackets</vt:lpstr>
      <vt:lpstr>Ready Region Data Deep Dives</vt:lpstr>
      <vt:lpstr>VQB5: Year 1 of Full Implementation</vt:lpstr>
      <vt:lpstr>VQB5 Registration Engagement  2023</vt:lpstr>
      <vt:lpstr>Statewide Registration Support</vt:lpstr>
      <vt:lpstr>VQB5 2023-2024 Participation by Type and Age </vt:lpstr>
      <vt:lpstr>Supporting Educators via RecognizeB5</vt:lpstr>
      <vt:lpstr>VQB5: CLASS and Curriculum Data from Fall 2023</vt:lpstr>
      <vt:lpstr>Local CLASS Observation Growth Over Time</vt:lpstr>
      <vt:lpstr>2023-2024 Local and External Observations</vt:lpstr>
      <vt:lpstr>Score Replacement (New for 2023-2024)</vt:lpstr>
      <vt:lpstr>Fall 2023 Score Replacement Summary</vt:lpstr>
      <vt:lpstr>Fall 2023 Score Replacement: Summary​</vt:lpstr>
      <vt:lpstr>Score Replacement by Age-Level and Domain</vt:lpstr>
      <vt:lpstr>Score Replacement Support for the Field</vt:lpstr>
      <vt:lpstr>Understanding What Children Are Experiencing</vt:lpstr>
      <vt:lpstr>Curriculum Use in VQB5</vt:lpstr>
      <vt:lpstr>Curriculum Use in Sites Fall 2023 </vt:lpstr>
      <vt:lpstr>Curriculum Use by Site Type Fall 2023</vt:lpstr>
      <vt:lpstr>Curriculum Use in Classrooms by Age-Level Fall 2023</vt:lpstr>
      <vt:lpstr>Shared Understanding about Curriculum</vt:lpstr>
      <vt:lpstr>Improvement Support in VQB5</vt:lpstr>
      <vt:lpstr>Inclusive Classroom Profile Progress Update</vt:lpstr>
      <vt:lpstr>VQB5: Preparing for Quality Profiles</vt:lpstr>
      <vt:lpstr>VQB5 Quality Profile Update</vt:lpstr>
      <vt:lpstr>Requirements for VQB5 Quality Profiles</vt:lpstr>
      <vt:lpstr>Practice Year 2 Prototype</vt:lpstr>
      <vt:lpstr>Feedback on Practice Year 2 Prototype</vt:lpstr>
      <vt:lpstr>Mock-Ups of Quality Profiles</vt:lpstr>
      <vt:lpstr>Engaging the Field On Profiles</vt:lpstr>
      <vt:lpstr> Presentation: Notice of Intended Regulatory Action for VQB5</vt:lpstr>
      <vt:lpstr>VQB5 NOIRA Overview</vt:lpstr>
      <vt:lpstr>VQB5 NOIRA Outline</vt:lpstr>
      <vt:lpstr>Next Steps </vt:lpstr>
      <vt:lpstr> Review of Public Comment</vt:lpstr>
      <vt:lpstr>We are experiencing technical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Alieyyah (DOE)</dc:creator>
  <cp:lastModifiedBy>Lewis, Alieyyah (DOE)</cp:lastModifiedBy>
  <cp:revision>6</cp:revision>
  <dcterms:created xsi:type="dcterms:W3CDTF">2023-05-19T15:04:34Z</dcterms:created>
  <dcterms:modified xsi:type="dcterms:W3CDTF">2024-02-13T14:21:03Z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0x0101000A293262E4066D4DBA8FBA2AF6BB44DF</vt:lpwstr>
  </property>
</Properties>
</file>