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78" r:id="rId3"/>
    <p:sldId id="280" r:id="rId4"/>
    <p:sldId id="281" r:id="rId5"/>
    <p:sldId id="307" r:id="rId6"/>
    <p:sldId id="269" r:id="rId7"/>
    <p:sldId id="301" r:id="rId8"/>
    <p:sldId id="283" r:id="rId9"/>
    <p:sldId id="300" r:id="rId10"/>
    <p:sldId id="296" r:id="rId11"/>
    <p:sldId id="284" r:id="rId12"/>
    <p:sldId id="285" r:id="rId13"/>
    <p:sldId id="287" r:id="rId14"/>
    <p:sldId id="288" r:id="rId15"/>
    <p:sldId id="290" r:id="rId16"/>
    <p:sldId id="276" r:id="rId17"/>
    <p:sldId id="291" r:id="rId18"/>
    <p:sldId id="292" r:id="rId19"/>
    <p:sldId id="304" r:id="rId20"/>
    <p:sldId id="305" r:id="rId21"/>
    <p:sldId id="294" r:id="rId22"/>
    <p:sldId id="297" r:id="rId23"/>
    <p:sldId id="275" r:id="rId24"/>
    <p:sldId id="306" r:id="rId25"/>
    <p:sldId id="270" r:id="rId26"/>
    <p:sldId id="302" r:id="rId27"/>
    <p:sldId id="295" r:id="rId28"/>
    <p:sldId id="271" r:id="rId29"/>
    <p:sldId id="298" r:id="rId30"/>
    <p:sldId id="272" r:id="rId31"/>
    <p:sldId id="27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Nunito"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1" roundtripDataSignature="AMtx7mjMug7EtugG1Ldhs4eXdC9BRfjWO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C6349-59A2-B5CE-CEC3-B1B546065D3F}" name="Clair, Susan (DOE)" initials="C(" userId="S::susan.clair@doe.virginia.gov::90ea9286-49dc-4f5d-a233-9001c55c8dfb" providerId="AD"/>
  <p188:author id="{C895A576-1591-5029-E8B6-E983A9F9819E}" name="Sorensen, Marcey (DOE)" initials="MS" userId="S::Marcey.Sorensen@doe.virginia.gov::830c3baf-2878-467c-a2c2-c9004b8c4e65" providerId="AD"/>
  <p188:author id="{1A849DE3-1808-6E70-11DC-E41A11401449}" name="Clair, Susan (DOE)" initials="CS(" userId="S::Susan.Clair@doe.virginia.gov::90ea9286-49dc-4f5d-a233-9001c55c8d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DBEEB-7F9A-86C8-575F-CCDEEEE4C571}" v="152" dt="2023-12-04T12:08:01.317"/>
    <p1510:client id="{3D60EAC9-4027-8AA2-4260-B31C38F08120}" v="21" dt="2023-12-04T20:37:08.022"/>
    <p1510:client id="{6AA0E491-341D-2725-A4FF-A42B6480E101}" v="2" dt="2023-12-06T20:33:24.331"/>
    <p1510:client id="{8705471C-4BEF-021B-C982-00880D30ABEC}" v="7" dt="2023-12-06T19:07:09.692"/>
    <p1510:client id="{B0901D83-537C-41EA-8B50-77A814EE357A}" v="1" dt="2023-12-01T18:23:17.016"/>
    <p1510:client id="{D5330BD2-C04B-53C5-C9BB-84421E9F196A}" v="7" dt="2023-12-01T20:05:47.722"/>
    <p1510:client id="{E612FD43-76F3-994F-23E6-7DDC47AF7B1E}" v="3" dt="2023-12-01T19:00:55.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 Susan (DOE)" userId="S::susan.clair@doe.virginia.gov::90ea9286-49dc-4f5d-a233-9001c55c8dfb" providerId="AD" clId="Web-{D5330BD2-C04B-53C5-C9BB-84421E9F196A}"/>
    <pc:docChg chg="modSld">
      <pc:chgData name="Clair, Susan (DOE)" userId="S::susan.clair@doe.virginia.gov::90ea9286-49dc-4f5d-a233-9001c55c8dfb" providerId="AD" clId="Web-{D5330BD2-C04B-53C5-C9BB-84421E9F196A}" dt="2023-12-01T20:05:29.706" v="5" actId="20577"/>
      <pc:docMkLst>
        <pc:docMk/>
      </pc:docMkLst>
      <pc:sldChg chg="modSp">
        <pc:chgData name="Clair, Susan (DOE)" userId="S::susan.clair@doe.virginia.gov::90ea9286-49dc-4f5d-a233-9001c55c8dfb" providerId="AD" clId="Web-{D5330BD2-C04B-53C5-C9BB-84421E9F196A}" dt="2023-12-01T20:05:29.706" v="5" actId="20577"/>
        <pc:sldMkLst>
          <pc:docMk/>
          <pc:sldMk cId="0" sldId="256"/>
        </pc:sldMkLst>
        <pc:spChg chg="mod">
          <ac:chgData name="Clair, Susan (DOE)" userId="S::susan.clair@doe.virginia.gov::90ea9286-49dc-4f5d-a233-9001c55c8dfb" providerId="AD" clId="Web-{D5330BD2-C04B-53C5-C9BB-84421E9F196A}" dt="2023-12-01T20:05:29.706" v="5" actId="20577"/>
          <ac:spMkLst>
            <pc:docMk/>
            <pc:sldMk cId="0" sldId="256"/>
            <ac:spMk id="135" creationId="{00000000-0000-0000-0000-000000000000}"/>
          </ac:spMkLst>
        </pc:spChg>
      </pc:sldChg>
    </pc:docChg>
  </pc:docChgLst>
  <pc:docChgLst>
    <pc:chgData name="Clair, Susan (DOE)" userId="S::susan.clair@doe.virginia.gov::90ea9286-49dc-4f5d-a233-9001c55c8dfb" providerId="AD" clId="Web-{6AA0E491-341D-2725-A4FF-A42B6480E101}"/>
    <pc:docChg chg="modSld">
      <pc:chgData name="Clair, Susan (DOE)" userId="S::susan.clair@doe.virginia.gov::90ea9286-49dc-4f5d-a233-9001c55c8dfb" providerId="AD" clId="Web-{6AA0E491-341D-2725-A4FF-A42B6480E101}" dt="2023-12-06T20:33:24.331" v="2" actId="20577"/>
      <pc:docMkLst>
        <pc:docMk/>
      </pc:docMkLst>
      <pc:sldChg chg="modSp">
        <pc:chgData name="Clair, Susan (DOE)" userId="S::susan.clair@doe.virginia.gov::90ea9286-49dc-4f5d-a233-9001c55c8dfb" providerId="AD" clId="Web-{6AA0E491-341D-2725-A4FF-A42B6480E101}" dt="2023-12-06T20:33:24.331" v="2" actId="20577"/>
        <pc:sldMkLst>
          <pc:docMk/>
          <pc:sldMk cId="953216898" sldId="281"/>
        </pc:sldMkLst>
        <pc:spChg chg="mod">
          <ac:chgData name="Clair, Susan (DOE)" userId="S::susan.clair@doe.virginia.gov::90ea9286-49dc-4f5d-a233-9001c55c8dfb" providerId="AD" clId="Web-{6AA0E491-341D-2725-A4FF-A42B6480E101}" dt="2023-12-06T20:33:24.331" v="2" actId="20577"/>
          <ac:spMkLst>
            <pc:docMk/>
            <pc:sldMk cId="953216898" sldId="281"/>
            <ac:spMk id="4" creationId="{BE07E742-2C39-E265-E421-8AF5CE13FD9B}"/>
          </ac:spMkLst>
        </pc:spChg>
      </pc:sldChg>
    </pc:docChg>
  </pc:docChgLst>
  <pc:docChgLst>
    <pc:chgData name="Clair, Susan (DOE)" userId="S::susan.clair@doe.virginia.gov::90ea9286-49dc-4f5d-a233-9001c55c8dfb" providerId="AD" clId="Web-{8705471C-4BEF-021B-C982-00880D30ABEC}"/>
    <pc:docChg chg="addSld delSld modSld sldOrd">
      <pc:chgData name="Clair, Susan (DOE)" userId="S::susan.clair@doe.virginia.gov::90ea9286-49dc-4f5d-a233-9001c55c8dfb" providerId="AD" clId="Web-{8705471C-4BEF-021B-C982-00880D30ABEC}" dt="2023-12-06T19:07:09.692" v="6"/>
      <pc:docMkLst>
        <pc:docMk/>
      </pc:docMkLst>
      <pc:sldChg chg="modSp">
        <pc:chgData name="Clair, Susan (DOE)" userId="S::susan.clair@doe.virginia.gov::90ea9286-49dc-4f5d-a233-9001c55c8dfb" providerId="AD" clId="Web-{8705471C-4BEF-021B-C982-00880D30ABEC}" dt="2023-12-06T13:48:39.793" v="4" actId="20577"/>
        <pc:sldMkLst>
          <pc:docMk/>
          <pc:sldMk cId="953216898" sldId="281"/>
        </pc:sldMkLst>
        <pc:spChg chg="mod">
          <ac:chgData name="Clair, Susan (DOE)" userId="S::susan.clair@doe.virginia.gov::90ea9286-49dc-4f5d-a233-9001c55c8dfb" providerId="AD" clId="Web-{8705471C-4BEF-021B-C982-00880D30ABEC}" dt="2023-12-06T13:48:39.793" v="4" actId="20577"/>
          <ac:spMkLst>
            <pc:docMk/>
            <pc:sldMk cId="953216898" sldId="281"/>
            <ac:spMk id="4" creationId="{BE07E742-2C39-E265-E421-8AF5CE13FD9B}"/>
          </ac:spMkLst>
        </pc:spChg>
      </pc:sldChg>
      <pc:sldChg chg="del">
        <pc:chgData name="Clair, Susan (DOE)" userId="S::susan.clair@doe.virginia.gov::90ea9286-49dc-4f5d-a233-9001c55c8dfb" providerId="AD" clId="Web-{8705471C-4BEF-021B-C982-00880D30ABEC}" dt="2023-12-06T13:46:38.432" v="0"/>
        <pc:sldMkLst>
          <pc:docMk/>
          <pc:sldMk cId="1405252433" sldId="282"/>
        </pc:sldMkLst>
      </pc:sldChg>
      <pc:sldChg chg="ord">
        <pc:chgData name="Clair, Susan (DOE)" userId="S::susan.clair@doe.virginia.gov::90ea9286-49dc-4f5d-a233-9001c55c8dfb" providerId="AD" clId="Web-{8705471C-4BEF-021B-C982-00880D30ABEC}" dt="2023-12-06T14:12:45.003" v="5"/>
        <pc:sldMkLst>
          <pc:docMk/>
          <pc:sldMk cId="4014758974" sldId="283"/>
        </pc:sldMkLst>
      </pc:sldChg>
      <pc:sldChg chg="modTransition">
        <pc:chgData name="Clair, Susan (DOE)" userId="S::susan.clair@doe.virginia.gov::90ea9286-49dc-4f5d-a233-9001c55c8dfb" providerId="AD" clId="Web-{8705471C-4BEF-021B-C982-00880D30ABEC}" dt="2023-12-06T19:07:09.692" v="6"/>
        <pc:sldMkLst>
          <pc:docMk/>
          <pc:sldMk cId="3709887449" sldId="288"/>
        </pc:sldMkLst>
      </pc:sldChg>
      <pc:sldChg chg="add">
        <pc:chgData name="Clair, Susan (DOE)" userId="S::susan.clair@doe.virginia.gov::90ea9286-49dc-4f5d-a233-9001c55c8dfb" providerId="AD" clId="Web-{8705471C-4BEF-021B-C982-00880D30ABEC}" dt="2023-12-06T13:46:44.338" v="1"/>
        <pc:sldMkLst>
          <pc:docMk/>
          <pc:sldMk cId="2465525219" sldId="307"/>
        </pc:sldMkLst>
      </pc:sldChg>
    </pc:docChg>
  </pc:docChgLst>
  <pc:docChgLst>
    <pc:chgData name="Clair, Susan (DOE)" userId="S::susan.clair@doe.virginia.gov::90ea9286-49dc-4f5d-a233-9001c55c8dfb" providerId="AD" clId="Web-{3D60EAC9-4027-8AA2-4260-B31C38F08120}"/>
    <pc:docChg chg="modSld">
      <pc:chgData name="Clair, Susan (DOE)" userId="S::susan.clair@doe.virginia.gov::90ea9286-49dc-4f5d-a233-9001c55c8dfb" providerId="AD" clId="Web-{3D60EAC9-4027-8AA2-4260-B31C38F08120}" dt="2023-12-04T20:37:08.022" v="21" actId="20577"/>
      <pc:docMkLst>
        <pc:docMk/>
      </pc:docMkLst>
      <pc:sldChg chg="modSp">
        <pc:chgData name="Clair, Susan (DOE)" userId="S::susan.clair@doe.virginia.gov::90ea9286-49dc-4f5d-a233-9001c55c8dfb" providerId="AD" clId="Web-{3D60EAC9-4027-8AA2-4260-B31C38F08120}" dt="2023-12-04T19:22:19.036" v="5" actId="20577"/>
        <pc:sldMkLst>
          <pc:docMk/>
          <pc:sldMk cId="1329424188" sldId="271"/>
        </pc:sldMkLst>
        <pc:spChg chg="mod">
          <ac:chgData name="Clair, Susan (DOE)" userId="S::susan.clair@doe.virginia.gov::90ea9286-49dc-4f5d-a233-9001c55c8dfb" providerId="AD" clId="Web-{3D60EAC9-4027-8AA2-4260-B31C38F08120}" dt="2023-12-04T19:22:19.036" v="5" actId="20577"/>
          <ac:spMkLst>
            <pc:docMk/>
            <pc:sldMk cId="1329424188" sldId="271"/>
            <ac:spMk id="4" creationId="{BE07E742-2C39-E265-E421-8AF5CE13FD9B}"/>
          </ac:spMkLst>
        </pc:spChg>
      </pc:sldChg>
      <pc:sldChg chg="modSp">
        <pc:chgData name="Clair, Susan (DOE)" userId="S::susan.clair@doe.virginia.gov::90ea9286-49dc-4f5d-a233-9001c55c8dfb" providerId="AD" clId="Web-{3D60EAC9-4027-8AA2-4260-B31C38F08120}" dt="2023-12-04T19:08:56.272" v="4" actId="20577"/>
        <pc:sldMkLst>
          <pc:docMk/>
          <pc:sldMk cId="3554429533" sldId="276"/>
        </pc:sldMkLst>
        <pc:spChg chg="mod">
          <ac:chgData name="Clair, Susan (DOE)" userId="S::susan.clair@doe.virginia.gov::90ea9286-49dc-4f5d-a233-9001c55c8dfb" providerId="AD" clId="Web-{3D60EAC9-4027-8AA2-4260-B31C38F08120}" dt="2023-12-04T19:08:56.272" v="4" actId="20577"/>
          <ac:spMkLst>
            <pc:docMk/>
            <pc:sldMk cId="3554429533" sldId="276"/>
            <ac:spMk id="4" creationId="{BE07E742-2C39-E265-E421-8AF5CE13FD9B}"/>
          </ac:spMkLst>
        </pc:spChg>
      </pc:sldChg>
      <pc:sldChg chg="modSp">
        <pc:chgData name="Clair, Susan (DOE)" userId="S::susan.clair@doe.virginia.gov::90ea9286-49dc-4f5d-a233-9001c55c8dfb" providerId="AD" clId="Web-{3D60EAC9-4027-8AA2-4260-B31C38F08120}" dt="2023-12-04T20:37:08.022" v="21" actId="20577"/>
        <pc:sldMkLst>
          <pc:docMk/>
          <pc:sldMk cId="2192673900" sldId="278"/>
        </pc:sldMkLst>
        <pc:spChg chg="mod">
          <ac:chgData name="Clair, Susan (DOE)" userId="S::susan.clair@doe.virginia.gov::90ea9286-49dc-4f5d-a233-9001c55c8dfb" providerId="AD" clId="Web-{3D60EAC9-4027-8AA2-4260-B31C38F08120}" dt="2023-12-04T20:37:08.022" v="21" actId="20577"/>
          <ac:spMkLst>
            <pc:docMk/>
            <pc:sldMk cId="2192673900" sldId="278"/>
            <ac:spMk id="4" creationId="{BE07E742-2C39-E265-E421-8AF5CE13FD9B}"/>
          </ac:spMkLst>
        </pc:spChg>
      </pc:sldChg>
      <pc:sldChg chg="modSp">
        <pc:chgData name="Clair, Susan (DOE)" userId="S::susan.clair@doe.virginia.gov::90ea9286-49dc-4f5d-a233-9001c55c8dfb" providerId="AD" clId="Web-{3D60EAC9-4027-8AA2-4260-B31C38F08120}" dt="2023-12-04T19:59:03.957" v="18" actId="20577"/>
        <pc:sldMkLst>
          <pc:docMk/>
          <pc:sldMk cId="536324072" sldId="298"/>
        </pc:sldMkLst>
        <pc:spChg chg="mod">
          <ac:chgData name="Clair, Susan (DOE)" userId="S::susan.clair@doe.virginia.gov::90ea9286-49dc-4f5d-a233-9001c55c8dfb" providerId="AD" clId="Web-{3D60EAC9-4027-8AA2-4260-B31C38F08120}" dt="2023-12-04T19:59:03.957" v="18" actId="20577"/>
          <ac:spMkLst>
            <pc:docMk/>
            <pc:sldMk cId="536324072" sldId="298"/>
            <ac:spMk id="4" creationId="{BE07E742-2C39-E265-E421-8AF5CE13FD9B}"/>
          </ac:spMkLst>
        </pc:spChg>
      </pc:sldChg>
    </pc:docChg>
  </pc:docChgLst>
  <pc:docChgLst>
    <pc:chgData name="Clair, Susan (DOE)" userId="90ea9286-49dc-4f5d-a233-9001c55c8dfb" providerId="ADAL" clId="{B0901D83-537C-41EA-8B50-77A814EE357A}"/>
    <pc:docChg chg="custSel delSld modSld">
      <pc:chgData name="Clair, Susan (DOE)" userId="90ea9286-49dc-4f5d-a233-9001c55c8dfb" providerId="ADAL" clId="{B0901D83-537C-41EA-8B50-77A814EE357A}" dt="2023-12-01T18:41:26.472" v="299" actId="20577"/>
      <pc:docMkLst>
        <pc:docMk/>
      </pc:docMkLst>
      <pc:sldChg chg="modSp mod">
        <pc:chgData name="Clair, Susan (DOE)" userId="90ea9286-49dc-4f5d-a233-9001c55c8dfb" providerId="ADAL" clId="{B0901D83-537C-41EA-8B50-77A814EE357A}" dt="2023-12-01T18:22:37.857" v="128" actId="20577"/>
        <pc:sldMkLst>
          <pc:docMk/>
          <pc:sldMk cId="1405252433" sldId="282"/>
        </pc:sldMkLst>
        <pc:spChg chg="mod">
          <ac:chgData name="Clair, Susan (DOE)" userId="90ea9286-49dc-4f5d-a233-9001c55c8dfb" providerId="ADAL" clId="{B0901D83-537C-41EA-8B50-77A814EE357A}" dt="2023-12-01T18:21:48.102" v="99" actId="20577"/>
          <ac:spMkLst>
            <pc:docMk/>
            <pc:sldMk cId="1405252433" sldId="282"/>
            <ac:spMk id="2" creationId="{A50EE718-78EA-B7E0-F2F2-EFABD2645D76}"/>
          </ac:spMkLst>
        </pc:spChg>
        <pc:spChg chg="mod">
          <ac:chgData name="Clair, Susan (DOE)" userId="90ea9286-49dc-4f5d-a233-9001c55c8dfb" providerId="ADAL" clId="{B0901D83-537C-41EA-8B50-77A814EE357A}" dt="2023-12-01T18:22:37.857" v="128" actId="20577"/>
          <ac:spMkLst>
            <pc:docMk/>
            <pc:sldMk cId="1405252433" sldId="282"/>
            <ac:spMk id="4" creationId="{BE07E742-2C39-E265-E421-8AF5CE13FD9B}"/>
          </ac:spMkLst>
        </pc:spChg>
      </pc:sldChg>
      <pc:sldChg chg="modSp mod">
        <pc:chgData name="Clair, Susan (DOE)" userId="90ea9286-49dc-4f5d-a233-9001c55c8dfb" providerId="ADAL" clId="{B0901D83-537C-41EA-8B50-77A814EE357A}" dt="2023-12-01T18:18:44.686" v="9" actId="20577"/>
        <pc:sldMkLst>
          <pc:docMk/>
          <pc:sldMk cId="216444056" sldId="284"/>
        </pc:sldMkLst>
        <pc:spChg chg="mod">
          <ac:chgData name="Clair, Susan (DOE)" userId="90ea9286-49dc-4f5d-a233-9001c55c8dfb" providerId="ADAL" clId="{B0901D83-537C-41EA-8B50-77A814EE357A}" dt="2023-12-01T18:18:44.686" v="9" actId="20577"/>
          <ac:spMkLst>
            <pc:docMk/>
            <pc:sldMk cId="216444056" sldId="284"/>
            <ac:spMk id="4" creationId="{BE07E742-2C39-E265-E421-8AF5CE13FD9B}"/>
          </ac:spMkLst>
        </pc:spChg>
      </pc:sldChg>
      <pc:sldChg chg="modSp mod">
        <pc:chgData name="Clair, Susan (DOE)" userId="90ea9286-49dc-4f5d-a233-9001c55c8dfb" providerId="ADAL" clId="{B0901D83-537C-41EA-8B50-77A814EE357A}" dt="2023-12-01T18:21:05.719" v="91" actId="20577"/>
        <pc:sldMkLst>
          <pc:docMk/>
          <pc:sldMk cId="234200601" sldId="285"/>
        </pc:sldMkLst>
        <pc:spChg chg="mod">
          <ac:chgData name="Clair, Susan (DOE)" userId="90ea9286-49dc-4f5d-a233-9001c55c8dfb" providerId="ADAL" clId="{B0901D83-537C-41EA-8B50-77A814EE357A}" dt="2023-12-01T18:20:43.974" v="79" actId="255"/>
          <ac:spMkLst>
            <pc:docMk/>
            <pc:sldMk cId="234200601" sldId="285"/>
            <ac:spMk id="2" creationId="{A50EE718-78EA-B7E0-F2F2-EFABD2645D76}"/>
          </ac:spMkLst>
        </pc:spChg>
        <pc:spChg chg="mod">
          <ac:chgData name="Clair, Susan (DOE)" userId="90ea9286-49dc-4f5d-a233-9001c55c8dfb" providerId="ADAL" clId="{B0901D83-537C-41EA-8B50-77A814EE357A}" dt="2023-12-01T18:21:05.719" v="91" actId="20577"/>
          <ac:spMkLst>
            <pc:docMk/>
            <pc:sldMk cId="234200601" sldId="285"/>
            <ac:spMk id="4" creationId="{BE07E742-2C39-E265-E421-8AF5CE13FD9B}"/>
          </ac:spMkLst>
        </pc:spChg>
      </pc:sldChg>
      <pc:sldChg chg="modSp mod">
        <pc:chgData name="Clair, Susan (DOE)" userId="90ea9286-49dc-4f5d-a233-9001c55c8dfb" providerId="ADAL" clId="{B0901D83-537C-41EA-8B50-77A814EE357A}" dt="2023-12-01T18:23:02.684" v="149" actId="20577"/>
        <pc:sldMkLst>
          <pc:docMk/>
          <pc:sldMk cId="3079846504" sldId="287"/>
        </pc:sldMkLst>
        <pc:spChg chg="mod">
          <ac:chgData name="Clair, Susan (DOE)" userId="90ea9286-49dc-4f5d-a233-9001c55c8dfb" providerId="ADAL" clId="{B0901D83-537C-41EA-8B50-77A814EE357A}" dt="2023-12-01T18:23:02.684" v="149" actId="20577"/>
          <ac:spMkLst>
            <pc:docMk/>
            <pc:sldMk cId="3079846504" sldId="287"/>
            <ac:spMk id="4" creationId="{BE07E742-2C39-E265-E421-8AF5CE13FD9B}"/>
          </ac:spMkLst>
        </pc:spChg>
      </pc:sldChg>
      <pc:sldChg chg="modSp mod">
        <pc:chgData name="Clair, Susan (DOE)" userId="90ea9286-49dc-4f5d-a233-9001c55c8dfb" providerId="ADAL" clId="{B0901D83-537C-41EA-8B50-77A814EE357A}" dt="2023-12-01T18:25:18.487" v="183" actId="20577"/>
        <pc:sldMkLst>
          <pc:docMk/>
          <pc:sldMk cId="2161701086" sldId="290"/>
        </pc:sldMkLst>
        <pc:spChg chg="mod">
          <ac:chgData name="Clair, Susan (DOE)" userId="90ea9286-49dc-4f5d-a233-9001c55c8dfb" providerId="ADAL" clId="{B0901D83-537C-41EA-8B50-77A814EE357A}" dt="2023-12-01T18:25:18.487" v="183" actId="20577"/>
          <ac:spMkLst>
            <pc:docMk/>
            <pc:sldMk cId="2161701086" sldId="290"/>
            <ac:spMk id="4" creationId="{BE07E742-2C39-E265-E421-8AF5CE13FD9B}"/>
          </ac:spMkLst>
        </pc:spChg>
      </pc:sldChg>
      <pc:sldChg chg="modSp mod">
        <pc:chgData name="Clair, Susan (DOE)" userId="90ea9286-49dc-4f5d-a233-9001c55c8dfb" providerId="ADAL" clId="{B0901D83-537C-41EA-8B50-77A814EE357A}" dt="2023-12-01T18:25:52.338" v="185" actId="20577"/>
        <pc:sldMkLst>
          <pc:docMk/>
          <pc:sldMk cId="713093431" sldId="291"/>
        </pc:sldMkLst>
        <pc:spChg chg="mod">
          <ac:chgData name="Clair, Susan (DOE)" userId="90ea9286-49dc-4f5d-a233-9001c55c8dfb" providerId="ADAL" clId="{B0901D83-537C-41EA-8B50-77A814EE357A}" dt="2023-12-01T18:25:52.338" v="185" actId="20577"/>
          <ac:spMkLst>
            <pc:docMk/>
            <pc:sldMk cId="713093431" sldId="291"/>
            <ac:spMk id="4" creationId="{BE07E742-2C39-E265-E421-8AF5CE13FD9B}"/>
          </ac:spMkLst>
        </pc:spChg>
      </pc:sldChg>
      <pc:sldChg chg="modSp mod">
        <pc:chgData name="Clair, Susan (DOE)" userId="90ea9286-49dc-4f5d-a233-9001c55c8dfb" providerId="ADAL" clId="{B0901D83-537C-41EA-8B50-77A814EE357A}" dt="2023-12-01T18:27:22.937" v="230" actId="20577"/>
        <pc:sldMkLst>
          <pc:docMk/>
          <pc:sldMk cId="311244834" sldId="294"/>
        </pc:sldMkLst>
        <pc:spChg chg="mod">
          <ac:chgData name="Clair, Susan (DOE)" userId="90ea9286-49dc-4f5d-a233-9001c55c8dfb" providerId="ADAL" clId="{B0901D83-537C-41EA-8B50-77A814EE357A}" dt="2023-12-01T18:27:22.937" v="230" actId="20577"/>
          <ac:spMkLst>
            <pc:docMk/>
            <pc:sldMk cId="311244834" sldId="294"/>
            <ac:spMk id="4" creationId="{BE07E742-2C39-E265-E421-8AF5CE13FD9B}"/>
          </ac:spMkLst>
        </pc:spChg>
      </pc:sldChg>
      <pc:sldChg chg="modSp mod">
        <pc:chgData name="Clair, Susan (DOE)" userId="90ea9286-49dc-4f5d-a233-9001c55c8dfb" providerId="ADAL" clId="{B0901D83-537C-41EA-8B50-77A814EE357A}" dt="2023-12-01T18:37:50.098" v="267" actId="5793"/>
        <pc:sldMkLst>
          <pc:docMk/>
          <pc:sldMk cId="1417775799" sldId="295"/>
        </pc:sldMkLst>
        <pc:spChg chg="mod">
          <ac:chgData name="Clair, Susan (DOE)" userId="90ea9286-49dc-4f5d-a233-9001c55c8dfb" providerId="ADAL" clId="{B0901D83-537C-41EA-8B50-77A814EE357A}" dt="2023-12-01T18:37:50.098" v="267" actId="5793"/>
          <ac:spMkLst>
            <pc:docMk/>
            <pc:sldMk cId="1417775799" sldId="295"/>
            <ac:spMk id="4" creationId="{BE07E742-2C39-E265-E421-8AF5CE13FD9B}"/>
          </ac:spMkLst>
        </pc:spChg>
      </pc:sldChg>
      <pc:sldChg chg="modSp mod">
        <pc:chgData name="Clair, Susan (DOE)" userId="90ea9286-49dc-4f5d-a233-9001c55c8dfb" providerId="ADAL" clId="{B0901D83-537C-41EA-8B50-77A814EE357A}" dt="2023-12-01T18:41:26.472" v="299" actId="20577"/>
        <pc:sldMkLst>
          <pc:docMk/>
          <pc:sldMk cId="470361095" sldId="296"/>
        </pc:sldMkLst>
        <pc:spChg chg="mod">
          <ac:chgData name="Clair, Susan (DOE)" userId="90ea9286-49dc-4f5d-a233-9001c55c8dfb" providerId="ADAL" clId="{B0901D83-537C-41EA-8B50-77A814EE357A}" dt="2023-12-01T18:41:26.472" v="299" actId="20577"/>
          <ac:spMkLst>
            <pc:docMk/>
            <pc:sldMk cId="470361095" sldId="296"/>
            <ac:spMk id="4" creationId="{BE07E742-2C39-E265-E421-8AF5CE13FD9B}"/>
          </ac:spMkLst>
        </pc:spChg>
      </pc:sldChg>
      <pc:sldChg chg="modSp mod">
        <pc:chgData name="Clair, Susan (DOE)" userId="90ea9286-49dc-4f5d-a233-9001c55c8dfb" providerId="ADAL" clId="{B0901D83-537C-41EA-8B50-77A814EE357A}" dt="2023-12-01T18:27:32.236" v="231" actId="20577"/>
        <pc:sldMkLst>
          <pc:docMk/>
          <pc:sldMk cId="3299595928" sldId="297"/>
        </pc:sldMkLst>
        <pc:spChg chg="mod">
          <ac:chgData name="Clair, Susan (DOE)" userId="90ea9286-49dc-4f5d-a233-9001c55c8dfb" providerId="ADAL" clId="{B0901D83-537C-41EA-8B50-77A814EE357A}" dt="2023-12-01T18:27:32.236" v="231" actId="20577"/>
          <ac:spMkLst>
            <pc:docMk/>
            <pc:sldMk cId="3299595928" sldId="297"/>
            <ac:spMk id="4" creationId="{BE07E742-2C39-E265-E421-8AF5CE13FD9B}"/>
          </ac:spMkLst>
        </pc:spChg>
      </pc:sldChg>
      <pc:sldChg chg="del">
        <pc:chgData name="Clair, Susan (DOE)" userId="90ea9286-49dc-4f5d-a233-9001c55c8dfb" providerId="ADAL" clId="{B0901D83-537C-41EA-8B50-77A814EE357A}" dt="2023-12-01T18:38:40.643" v="268" actId="2696"/>
        <pc:sldMkLst>
          <pc:docMk/>
          <pc:sldMk cId="648513862" sldId="299"/>
        </pc:sldMkLst>
      </pc:sldChg>
      <pc:sldChg chg="modSp mod">
        <pc:chgData name="Clair, Susan (DOE)" userId="90ea9286-49dc-4f5d-a233-9001c55c8dfb" providerId="ADAL" clId="{B0901D83-537C-41EA-8B50-77A814EE357A}" dt="2023-12-01T18:39:37.055" v="275" actId="20577"/>
        <pc:sldMkLst>
          <pc:docMk/>
          <pc:sldMk cId="3510778256" sldId="302"/>
        </pc:sldMkLst>
        <pc:spChg chg="mod">
          <ac:chgData name="Clair, Susan (DOE)" userId="90ea9286-49dc-4f5d-a233-9001c55c8dfb" providerId="ADAL" clId="{B0901D83-537C-41EA-8B50-77A814EE357A}" dt="2023-12-01T18:39:37.055" v="275" actId="20577"/>
          <ac:spMkLst>
            <pc:docMk/>
            <pc:sldMk cId="3510778256" sldId="302"/>
            <ac:spMk id="4" creationId="{B6394467-D403-B606-4DEB-4F24B0EB7989}"/>
          </ac:spMkLst>
        </pc:spChg>
      </pc:sldChg>
      <pc:sldChg chg="modSp mod">
        <pc:chgData name="Clair, Susan (DOE)" userId="90ea9286-49dc-4f5d-a233-9001c55c8dfb" providerId="ADAL" clId="{B0901D83-537C-41EA-8B50-77A814EE357A}" dt="2023-12-01T18:24:53.522" v="182" actId="255"/>
        <pc:sldMkLst>
          <pc:docMk/>
          <pc:sldMk cId="613193476" sldId="303"/>
        </pc:sldMkLst>
        <pc:spChg chg="mod">
          <ac:chgData name="Clair, Susan (DOE)" userId="90ea9286-49dc-4f5d-a233-9001c55c8dfb" providerId="ADAL" clId="{B0901D83-537C-41EA-8B50-77A814EE357A}" dt="2023-12-01T18:24:53.522" v="182" actId="255"/>
          <ac:spMkLst>
            <pc:docMk/>
            <pc:sldMk cId="613193476" sldId="303"/>
            <ac:spMk id="2" creationId="{7A4F4C4E-77A4-4B46-3E61-4412FAC81F74}"/>
          </ac:spMkLst>
        </pc:spChg>
      </pc:sldChg>
      <pc:sldChg chg="modSp mod">
        <pc:chgData name="Clair, Susan (DOE)" userId="90ea9286-49dc-4f5d-a233-9001c55c8dfb" providerId="ADAL" clId="{B0901D83-537C-41EA-8B50-77A814EE357A}" dt="2023-12-01T18:26:29.561" v="189" actId="20577"/>
        <pc:sldMkLst>
          <pc:docMk/>
          <pc:sldMk cId="647774258" sldId="304"/>
        </pc:sldMkLst>
        <pc:spChg chg="mod">
          <ac:chgData name="Clair, Susan (DOE)" userId="90ea9286-49dc-4f5d-a233-9001c55c8dfb" providerId="ADAL" clId="{B0901D83-537C-41EA-8B50-77A814EE357A}" dt="2023-12-01T18:26:29.561" v="189" actId="20577"/>
          <ac:spMkLst>
            <pc:docMk/>
            <pc:sldMk cId="647774258" sldId="304"/>
            <ac:spMk id="2" creationId="{D999BFDE-3145-9D60-9146-4D87C06621FD}"/>
          </ac:spMkLst>
        </pc:spChg>
      </pc:sldChg>
      <pc:sldChg chg="modSp mod">
        <pc:chgData name="Clair, Susan (DOE)" userId="90ea9286-49dc-4f5d-a233-9001c55c8dfb" providerId="ADAL" clId="{B0901D83-537C-41EA-8B50-77A814EE357A}" dt="2023-12-01T18:26:46.369" v="193" actId="20577"/>
        <pc:sldMkLst>
          <pc:docMk/>
          <pc:sldMk cId="1661214212" sldId="305"/>
        </pc:sldMkLst>
        <pc:spChg chg="mod">
          <ac:chgData name="Clair, Susan (DOE)" userId="90ea9286-49dc-4f5d-a233-9001c55c8dfb" providerId="ADAL" clId="{B0901D83-537C-41EA-8B50-77A814EE357A}" dt="2023-12-01T18:26:46.369" v="193" actId="20577"/>
          <ac:spMkLst>
            <pc:docMk/>
            <pc:sldMk cId="1661214212" sldId="305"/>
            <ac:spMk id="2" creationId="{36A2ADB2-5504-16F9-BA64-0EC979DFD7FA}"/>
          </ac:spMkLst>
        </pc:spChg>
      </pc:sldChg>
    </pc:docChg>
  </pc:docChgLst>
  <pc:docChgLst>
    <pc:chgData name="Clair, Susan (DOE)" userId="S::susan.clair@doe.virginia.gov::90ea9286-49dc-4f5d-a233-9001c55c8dfb" providerId="AD" clId="Web-{E612FD43-76F3-994F-23E6-7DDC47AF7B1E}"/>
    <pc:docChg chg="addSld delSld sldOrd">
      <pc:chgData name="Clair, Susan (DOE)" userId="S::susan.clair@doe.virginia.gov::90ea9286-49dc-4f5d-a233-9001c55c8dfb" providerId="AD" clId="Web-{E612FD43-76F3-994F-23E6-7DDC47AF7B1E}" dt="2023-12-01T19:00:55.601" v="2"/>
      <pc:docMkLst>
        <pc:docMk/>
      </pc:docMkLst>
      <pc:sldChg chg="ord">
        <pc:chgData name="Clair, Susan (DOE)" userId="S::susan.clair@doe.virginia.gov::90ea9286-49dc-4f5d-a233-9001c55c8dfb" providerId="AD" clId="Web-{E612FD43-76F3-994F-23E6-7DDC47AF7B1E}" dt="2023-12-01T19:00:25.226" v="0"/>
        <pc:sldMkLst>
          <pc:docMk/>
          <pc:sldMk cId="3079846504" sldId="287"/>
        </pc:sldMkLst>
      </pc:sldChg>
      <pc:sldChg chg="del">
        <pc:chgData name="Clair, Susan (DOE)" userId="S::susan.clair@doe.virginia.gov::90ea9286-49dc-4f5d-a233-9001c55c8dfb" providerId="AD" clId="Web-{E612FD43-76F3-994F-23E6-7DDC47AF7B1E}" dt="2023-12-01T19:00:35.961" v="1"/>
        <pc:sldMkLst>
          <pc:docMk/>
          <pc:sldMk cId="613193476" sldId="303"/>
        </pc:sldMkLst>
      </pc:sldChg>
      <pc:sldChg chg="add">
        <pc:chgData name="Clair, Susan (DOE)" userId="S::susan.clair@doe.virginia.gov::90ea9286-49dc-4f5d-a233-9001c55c8dfb" providerId="AD" clId="Web-{E612FD43-76F3-994F-23E6-7DDC47AF7B1E}" dt="2023-12-01T19:00:55.601" v="2"/>
        <pc:sldMkLst>
          <pc:docMk/>
          <pc:sldMk cId="3728964272" sldId="306"/>
        </pc:sldMkLst>
      </pc:sldChg>
    </pc:docChg>
  </pc:docChgLst>
  <pc:docChgLst>
    <pc:chgData name="Gilstrap, Calypso (DOE)" userId="S::calypso.gilstrap@doe.virginia.gov::11c30f80-999e-4af7-9c67-51425f18b223" providerId="AD" clId="Web-{10ADBEEB-7F9A-86C8-575F-CCDEEEE4C571}"/>
    <pc:docChg chg="modSld sldOrd">
      <pc:chgData name="Gilstrap, Calypso (DOE)" userId="S::calypso.gilstrap@doe.virginia.gov::11c30f80-999e-4af7-9c67-51425f18b223" providerId="AD" clId="Web-{10ADBEEB-7F9A-86C8-575F-CCDEEEE4C571}" dt="2023-12-04T12:08:01.317" v="146"/>
      <pc:docMkLst>
        <pc:docMk/>
      </pc:docMkLst>
      <pc:sldChg chg="modSp">
        <pc:chgData name="Gilstrap, Calypso (DOE)" userId="S::calypso.gilstrap@doe.virginia.gov::11c30f80-999e-4af7-9c67-51425f18b223" providerId="AD" clId="Web-{10ADBEEB-7F9A-86C8-575F-CCDEEEE4C571}" dt="2023-12-04T12:04:33.987" v="9" actId="14100"/>
        <pc:sldMkLst>
          <pc:docMk/>
          <pc:sldMk cId="2533959473" sldId="280"/>
        </pc:sldMkLst>
        <pc:spChg chg="mod">
          <ac:chgData name="Gilstrap, Calypso (DOE)" userId="S::calypso.gilstrap@doe.virginia.gov::11c30f80-999e-4af7-9c67-51425f18b223" providerId="AD" clId="Web-{10ADBEEB-7F9A-86C8-575F-CCDEEEE4C571}" dt="2023-12-04T12:04:33.987" v="9" actId="14100"/>
          <ac:spMkLst>
            <pc:docMk/>
            <pc:sldMk cId="2533959473" sldId="280"/>
            <ac:spMk id="4" creationId="{1DFEF5F3-DCAF-8231-1418-7D29B4C1615D}"/>
          </ac:spMkLst>
        </pc:spChg>
        <pc:picChg chg="mod modCrop">
          <ac:chgData name="Gilstrap, Calypso (DOE)" userId="S::calypso.gilstrap@doe.virginia.gov::11c30f80-999e-4af7-9c67-51425f18b223" providerId="AD" clId="Web-{10ADBEEB-7F9A-86C8-575F-CCDEEEE4C571}" dt="2023-12-04T12:04:18.424" v="3" actId="14100"/>
          <ac:picMkLst>
            <pc:docMk/>
            <pc:sldMk cId="2533959473" sldId="280"/>
            <ac:picMk id="5" creationId="{0C0748F3-B0E1-F700-0145-23E7EBD320D5}"/>
          </ac:picMkLst>
        </pc:picChg>
      </pc:sldChg>
      <pc:sldChg chg="modSp">
        <pc:chgData name="Gilstrap, Calypso (DOE)" userId="S::calypso.gilstrap@doe.virginia.gov::11c30f80-999e-4af7-9c67-51425f18b223" providerId="AD" clId="Web-{10ADBEEB-7F9A-86C8-575F-CCDEEEE4C571}" dt="2023-12-04T12:07:47.489" v="145" actId="20577"/>
        <pc:sldMkLst>
          <pc:docMk/>
          <pc:sldMk cId="1417775799" sldId="295"/>
        </pc:sldMkLst>
        <pc:spChg chg="mod">
          <ac:chgData name="Gilstrap, Calypso (DOE)" userId="S::calypso.gilstrap@doe.virginia.gov::11c30f80-999e-4af7-9c67-51425f18b223" providerId="AD" clId="Web-{10ADBEEB-7F9A-86C8-575F-CCDEEEE4C571}" dt="2023-12-04T12:07:41.770" v="141" actId="20577"/>
          <ac:spMkLst>
            <pc:docMk/>
            <pc:sldMk cId="1417775799" sldId="295"/>
            <ac:spMk id="2" creationId="{A50EE718-78EA-B7E0-F2F2-EFABD2645D76}"/>
          </ac:spMkLst>
        </pc:spChg>
        <pc:spChg chg="mod">
          <ac:chgData name="Gilstrap, Calypso (DOE)" userId="S::calypso.gilstrap@doe.virginia.gov::11c30f80-999e-4af7-9c67-51425f18b223" providerId="AD" clId="Web-{10ADBEEB-7F9A-86C8-575F-CCDEEEE4C571}" dt="2023-12-04T12:07:47.489" v="145" actId="20577"/>
          <ac:spMkLst>
            <pc:docMk/>
            <pc:sldMk cId="1417775799" sldId="295"/>
            <ac:spMk id="4" creationId="{BE07E742-2C39-E265-E421-8AF5CE13FD9B}"/>
          </ac:spMkLst>
        </pc:spChg>
      </pc:sldChg>
      <pc:sldChg chg="modSp">
        <pc:chgData name="Gilstrap, Calypso (DOE)" userId="S::calypso.gilstrap@doe.virginia.gov::11c30f80-999e-4af7-9c67-51425f18b223" providerId="AD" clId="Web-{10ADBEEB-7F9A-86C8-575F-CCDEEEE4C571}" dt="2023-12-04T12:05:24.034" v="11" actId="20577"/>
        <pc:sldMkLst>
          <pc:docMk/>
          <pc:sldMk cId="470361095" sldId="296"/>
        </pc:sldMkLst>
        <pc:spChg chg="mod">
          <ac:chgData name="Gilstrap, Calypso (DOE)" userId="S::calypso.gilstrap@doe.virginia.gov::11c30f80-999e-4af7-9c67-51425f18b223" providerId="AD" clId="Web-{10ADBEEB-7F9A-86C8-575F-CCDEEEE4C571}" dt="2023-12-04T12:05:24.034" v="11" actId="20577"/>
          <ac:spMkLst>
            <pc:docMk/>
            <pc:sldMk cId="470361095" sldId="296"/>
            <ac:spMk id="2" creationId="{A50EE718-78EA-B7E0-F2F2-EFABD2645D76}"/>
          </ac:spMkLst>
        </pc:spChg>
      </pc:sldChg>
      <pc:sldChg chg="ord">
        <pc:chgData name="Gilstrap, Calypso (DOE)" userId="S::calypso.gilstrap@doe.virginia.gov::11c30f80-999e-4af7-9c67-51425f18b223" providerId="AD" clId="Web-{10ADBEEB-7F9A-86C8-575F-CCDEEEE4C571}" dt="2023-12-04T12:08:01.317" v="146"/>
        <pc:sldMkLst>
          <pc:docMk/>
          <pc:sldMk cId="3510778256"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383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discussion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29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discussion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653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discussion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81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55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05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61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242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834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6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617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5-year plan calls for connecting 162,000 Virginia businesses and homes that currently lack broadband access to high speed Internet by 2028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52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312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4971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5-year plan calls for connecting 162,000 Virginia businesses and homes that currently lack broadband access to high speed Internet by 2028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347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5-year plan calls for connecting 162,000 Virginia businesses and homes that currently lack broadband access to high speed Internet by 2028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5038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5-year plan calls for connecting 162,000 Virginia businesses and homes that currently lack broadband access to high speed Internet by 2028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61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414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97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8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30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36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spam folder </a:t>
            </a:r>
          </a:p>
          <a:p>
            <a:r>
              <a:rPr lang="en-US"/>
              <a:t>Using a bid portal </a:t>
            </a:r>
          </a:p>
          <a:p>
            <a:r>
              <a:rPr lang="en-US"/>
              <a:t>Request files go to an online storage program (you should get confirmation when  you upload a file ) </a:t>
            </a:r>
          </a:p>
          <a:p>
            <a:r>
              <a:rPr lang="en-US"/>
              <a:t>Send the bid to multiple recipients </a:t>
            </a:r>
          </a:p>
          <a:p>
            <a:r>
              <a:rPr lang="en-US"/>
              <a:t>Asking receipt of bid from the service bidder </a:t>
            </a:r>
          </a:p>
          <a:p>
            <a:r>
              <a:rPr lang="en-US"/>
              <a:t>Narrative in the Form 470 or mini-bid should say "you should receive notice of bid delivery"</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71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285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41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838200" y="1130909"/>
            <a:ext cx="92329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838200" y="3636221"/>
            <a:ext cx="92329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8"/>
        <p:cNvGrpSpPr/>
        <p:nvPr/>
      </p:nvGrpSpPr>
      <p:grpSpPr>
        <a:xfrm>
          <a:off x="0" y="0"/>
          <a:ext cx="0" cy="0"/>
          <a:chOff x="0" y="0"/>
          <a:chExt cx="0" cy="0"/>
        </a:xfrm>
      </p:grpSpPr>
      <p:sp>
        <p:nvSpPr>
          <p:cNvPr id="79" name="Google Shape;79;p28"/>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ctrTitle"/>
          </p:nvPr>
        </p:nvSpPr>
        <p:spPr>
          <a:xfrm>
            <a:off x="838200" y="1130909"/>
            <a:ext cx="9906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txBox="1">
            <a:spLocks noGrp="1"/>
          </p:cNvSpPr>
          <p:nvPr>
            <p:ph type="subTitle" idx="1"/>
          </p:nvPr>
        </p:nvSpPr>
        <p:spPr>
          <a:xfrm>
            <a:off x="838200" y="3636221"/>
            <a:ext cx="9906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87" name="Google Shape;8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27"/>
        <p:cNvGrpSpPr/>
        <p:nvPr/>
      </p:nvGrpSpPr>
      <p:grpSpPr>
        <a:xfrm>
          <a:off x="0" y="0"/>
          <a:ext cx="0" cy="0"/>
          <a:chOff x="0" y="0"/>
          <a:chExt cx="0" cy="0"/>
        </a:xfrm>
      </p:grpSpPr>
      <p:sp>
        <p:nvSpPr>
          <p:cNvPr id="128" name="Google Shape;128;gff587b38ec_0_43"/>
          <p:cNvSpPr txBox="1">
            <a:spLocks noGrp="1"/>
          </p:cNvSpPr>
          <p:nvPr>
            <p:ph type="title"/>
          </p:nvPr>
        </p:nvSpPr>
        <p:spPr>
          <a:xfrm>
            <a:off x="603667" y="597600"/>
            <a:ext cx="3041100" cy="2992800"/>
          </a:xfrm>
          <a:prstGeom prst="rect">
            <a:avLst/>
          </a:prstGeom>
        </p:spPr>
        <p:txBody>
          <a:bodyPr spcFirstLastPara="1" wrap="square" lIns="91425" tIns="45700" rIns="91425" bIns="45700" anchor="t"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gff587b38ec_0_43"/>
          <p:cNvSpPr txBox="1">
            <a:spLocks noGrp="1"/>
          </p:cNvSpPr>
          <p:nvPr>
            <p:ph type="sldNum" idx="12"/>
          </p:nvPr>
        </p:nvSpPr>
        <p:spPr>
          <a:xfrm>
            <a:off x="475067" y="6325033"/>
            <a:ext cx="308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F36C2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gff587b38ec_0_43"/>
          <p:cNvSpPr txBox="1">
            <a:spLocks noGrp="1"/>
          </p:cNvSpPr>
          <p:nvPr>
            <p:ph type="body" idx="1"/>
          </p:nvPr>
        </p:nvSpPr>
        <p:spPr>
          <a:xfrm>
            <a:off x="4287400" y="597600"/>
            <a:ext cx="6780900" cy="4800000"/>
          </a:xfrm>
          <a:prstGeom prst="rect">
            <a:avLst/>
          </a:prstGeom>
          <a:noFill/>
          <a:ln>
            <a:noFill/>
          </a:ln>
        </p:spPr>
        <p:txBody>
          <a:bodyPr spcFirstLastPara="1" wrap="square" lIns="0" tIns="0" rIns="0" bIns="0" anchor="t" anchorCtr="0">
            <a:normAutofit/>
          </a:bodyPr>
          <a:lstStyle>
            <a:lvl1pPr marL="457200" marR="0" lvl="0" indent="-349250" algn="l" rtl="0">
              <a:lnSpc>
                <a:spcPct val="90000"/>
              </a:lnSpc>
              <a:spcBef>
                <a:spcPts val="1100"/>
              </a:spcBef>
              <a:spcAft>
                <a:spcPts val="0"/>
              </a:spcAft>
              <a:buClr>
                <a:srgbClr val="F36C21"/>
              </a:buClr>
              <a:buSzPts val="1900"/>
              <a:buFont typeface="Nunito"/>
              <a:buChar char="▪"/>
              <a:defRPr sz="1900" i="0" u="none" strike="noStrike" cap="none">
                <a:solidFill>
                  <a:srgbClr val="243269"/>
                </a:solidFill>
                <a:latin typeface="Nunito"/>
                <a:ea typeface="Nunito"/>
                <a:cs typeface="Nunito"/>
                <a:sym typeface="Nunito"/>
              </a:defRPr>
            </a:lvl1pPr>
            <a:lvl2pPr marL="914400" marR="0" lvl="1"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2pPr>
            <a:lvl3pPr marL="1371600" marR="0" lvl="2"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3pPr>
            <a:lvl4pPr marL="1828800" marR="0" lvl="3"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4pPr>
            <a:lvl5pPr marL="2286000" marR="0" lvl="4"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5pPr>
            <a:lvl6pPr marL="2743200" marR="0" lvl="5"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6pPr>
            <a:lvl7pPr marL="3200400" marR="0" lvl="6"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7pPr>
            <a:lvl8pPr marL="3657600" marR="0" lvl="7" indent="-349250" algn="l" rtl="0">
              <a:lnSpc>
                <a:spcPct val="90000"/>
              </a:lnSpc>
              <a:spcBef>
                <a:spcPts val="500"/>
              </a:spcBef>
              <a:spcAft>
                <a:spcPts val="0"/>
              </a:spcAft>
              <a:buClr>
                <a:srgbClr val="243269"/>
              </a:buClr>
              <a:buSzPts val="1900"/>
              <a:buFont typeface="Nunito"/>
              <a:buChar char="•"/>
              <a:defRPr sz="1900" i="0" u="none" strike="noStrike" cap="none">
                <a:solidFill>
                  <a:srgbClr val="243269"/>
                </a:solidFill>
                <a:latin typeface="Nunito"/>
                <a:ea typeface="Nunito"/>
                <a:cs typeface="Nunito"/>
                <a:sym typeface="Nunito"/>
              </a:defRPr>
            </a:lvl8pPr>
            <a:lvl9pPr marL="4114800" marR="0" lvl="8" indent="-349250" algn="l" rtl="0">
              <a:lnSpc>
                <a:spcPct val="90000"/>
              </a:lnSpc>
              <a:spcBef>
                <a:spcPts val="500"/>
              </a:spcBef>
              <a:spcAft>
                <a:spcPts val="0"/>
              </a:spcAft>
              <a:buClr>
                <a:srgbClr val="F36C21"/>
              </a:buClr>
              <a:buSzPts val="1900"/>
              <a:buFont typeface="Nunito"/>
              <a:buChar char="•"/>
              <a:defRPr sz="1900" i="0" u="none" strike="noStrike" cap="none">
                <a:solidFill>
                  <a:srgbClr val="F36C21"/>
                </a:solidFill>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6" name="Google Shape;3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a:spLocks noGrp="1"/>
          </p:cNvSpPr>
          <p:nvPr>
            <p:ph type="pic" idx="2"/>
          </p:nvPr>
        </p:nvSpPr>
        <p:spPr>
          <a:xfrm>
            <a:off x="5183188" y="987425"/>
            <a:ext cx="6172200" cy="4873625"/>
          </a:xfrm>
          <a:prstGeom prst="rect">
            <a:avLst/>
          </a:prstGeom>
          <a:noFill/>
          <a:ln>
            <a:noFill/>
          </a:ln>
        </p:spPr>
      </p:sp>
      <p:sp>
        <p:nvSpPr>
          <p:cNvPr id="65" name="Google Shape;65;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7"/>
          <p:cNvSpPr>
            <a:spLocks noGrp="1"/>
          </p:cNvSpPr>
          <p:nvPr>
            <p:ph type="pic" idx="2"/>
          </p:nvPr>
        </p:nvSpPr>
        <p:spPr>
          <a:xfrm>
            <a:off x="5183188" y="987425"/>
            <a:ext cx="6172200" cy="2259209"/>
          </a:xfrm>
          <a:prstGeom prst="rect">
            <a:avLst/>
          </a:prstGeom>
          <a:noFill/>
          <a:ln>
            <a:noFill/>
          </a:ln>
        </p:spPr>
      </p:sp>
      <p:sp>
        <p:nvSpPr>
          <p:cNvPr id="72" name="Google Shape;72;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27"/>
          <p:cNvSpPr>
            <a:spLocks noGrp="1"/>
          </p:cNvSpPr>
          <p:nvPr>
            <p:ph type="pic" idx="3"/>
          </p:nvPr>
        </p:nvSpPr>
        <p:spPr>
          <a:xfrm>
            <a:off x="5183188" y="3451509"/>
            <a:ext cx="2970212" cy="2259209"/>
          </a:xfrm>
          <a:prstGeom prst="rect">
            <a:avLst/>
          </a:prstGeom>
          <a:noFill/>
          <a:ln>
            <a:noFill/>
          </a:ln>
        </p:spPr>
      </p:sp>
      <p:sp>
        <p:nvSpPr>
          <p:cNvPr id="77" name="Google Shape;77;p27"/>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ac.org/e-rate/learn/webina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UZrQMuFLaFFf73SnhRGLdL3oJeuTA5yA/edit#gid=200166774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UZrQMuFLaFFf73SnhRGLdL3oJeuTA5yA/edit?usp=sharing&amp;ouid=112904626800713259080&amp;rtpof=true&amp;sd=tru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Vmr4zt4KA0acbFf-UXnwqPTv8NDKkhAI/edit?usp=drive_link&amp;ouid=112904626800713259080&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spreadsheets/d/1UZrQMuFLaFFf73SnhRGLdL3oJeuTA5yA/edit#gid=64064787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docs.google.com/spreadsheets/d/1RR0Ixfz6m60GUW_mYQeZc0777Utiq5f8/edit#gid=160550192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https://www.dhcd.virginia.gov/sites/default/files/Docx/vati/virginia-bead-5-year-pla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ommonwealth-connection.com/" TargetMode="External"/><Relationship Id="rId4" Type="http://schemas.openxmlformats.org/officeDocument/2006/relationships/hyperlink" Target="https://lis.virginia.gov/cgi-bin/legp604.exe?221+ful+SB72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virginia.gov/home/showpublisheddocument/50953/638354672319530000&#820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ocs.google.com/document/d/1Vmr4zt4KA0acbFf-UXnwqPTv8NDKkhAI/edit?usp=drive_link&amp;ouid=112904626800713259080&amp;rtpof=true&amp;sd=true" TargetMode="External"/><Relationship Id="rId7" Type="http://schemas.openxmlformats.org/officeDocument/2006/relationships/hyperlink" Target="https://docs.google.com/spreadsheets/d/1RR0Ixfz6m60GUW_mYQeZc0777Utiq5f8/edit?usp=drive_link&amp;ouid=112904626800713259080&amp;rtpof=true&amp;sd=tru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cs.google.com/document/d/10BaIyoDYZRTJZpZoB3aB9a12UyHm-IG6/edit?usp=drive_link&amp;ouid=112904626800713259080&amp;rtpof=true&amp;sd=true" TargetMode="External"/><Relationship Id="rId5" Type="http://schemas.openxmlformats.org/officeDocument/2006/relationships/hyperlink" Target="https://drive.google.com/file/d/1UrHmQ9Qso1IaTmmTJeWlj0KWIoq0N55B/view?usp=drive_linkhttps://drive.google.com/file/d/1UrHmQ9Qso1IaTmmTJeWlj0KWIoq0N55B/view?usp=drive_link" TargetMode="External"/><Relationship Id="rId4" Type="http://schemas.openxmlformats.org/officeDocument/2006/relationships/hyperlink" Target="https://docs.google.com/spreadsheets/d/1UZrQMuFLaFFf73SnhRGLdL3oJeuTA5yA/edit?usp=drive_link&amp;ouid=112904626800713259080&amp;rtpof=true&amp;sd=tru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cc.gov/consumers/guides/childrens-internet-protection-ac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ommonwealth-connection.com/" TargetMode="External"/><Relationship Id="rId4" Type="http://schemas.openxmlformats.org/officeDocument/2006/relationships/hyperlink" Target="https://www.usac.org/e-rate/applicant-process/competitive-bidd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www.doe.virginia.gov/programs-services/school-operations-support-services/technology-in-education/e-rat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usac.org/e-rate/resources/form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usac.org/e-ra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usac.org/e-rate/learn/regional-trainings/" TargetMode="External"/><Relationship Id="rId4" Type="http://schemas.openxmlformats.org/officeDocument/2006/relationships/hyperlink" Target="https://www.usac.org/e-rate/learn/webina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cc.gov/sites/default/files/cipa_chart_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fcc.gov/consumers/guides/childrens-internet-protection-act&#820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ctrTitle"/>
          </p:nvPr>
        </p:nvSpPr>
        <p:spPr>
          <a:xfrm>
            <a:off x="1926381" y="3106334"/>
            <a:ext cx="9232900" cy="2387600"/>
          </a:xfrm>
          <a:prstGeom prst="rect">
            <a:avLst/>
          </a:prstGeom>
          <a:noFill/>
          <a:ln>
            <a:noFill/>
          </a:ln>
        </p:spPr>
        <p:txBody>
          <a:bodyPr spcFirstLastPara="1" wrap="square" lIns="91425" tIns="45700" rIns="91425" bIns="45700" anchor="b" anchorCtr="0">
            <a:normAutofit fontScale="90000"/>
          </a:bodyPr>
          <a:lstStyle/>
          <a:p>
            <a:pPr algn="ctr"/>
            <a:br>
              <a:rPr lang="en-US" sz="3200" b="1"/>
            </a:br>
            <a:r>
              <a:rPr lang="en-US" sz="3200" b="1"/>
              <a:t>VDOE Annual E-rate training</a:t>
            </a:r>
            <a:r>
              <a:rPr lang="en-US" sz="3200"/>
              <a:t> </a:t>
            </a:r>
            <a:br>
              <a:rPr lang="en-US" sz="3200"/>
            </a:br>
            <a:r>
              <a:rPr lang="en-US" sz="3100"/>
              <a:t>January 17, 2024, Chesterfield County Career and Technical Center, Fulghum center</a:t>
            </a:r>
            <a:br>
              <a:rPr lang="en-US" sz="3100"/>
            </a:br>
            <a:r>
              <a:rPr lang="en-US" sz="3100"/>
              <a:t>Dr. Susan M. Clair, State E-rate coordinator</a:t>
            </a:r>
            <a:br>
              <a:rPr lang="en-US" sz="3100"/>
            </a:br>
            <a:r>
              <a:rPr lang="en-US" sz="3100"/>
              <a:t>Cindy Johnson, e-rate services </a:t>
            </a:r>
            <a:r>
              <a:rPr lang="en-US" sz="3100" err="1"/>
              <a:t>llc</a:t>
            </a:r>
            <a:r>
              <a:rPr lang="en-US" sz="3100"/>
              <a:t>., </a:t>
            </a:r>
            <a:r>
              <a:rPr lang="en-US" sz="3100" err="1"/>
              <a:t>vdoe</a:t>
            </a:r>
            <a:r>
              <a:rPr lang="en-US" sz="3100"/>
              <a:t> tier ii e-rate support consultant</a:t>
            </a:r>
            <a:br>
              <a:rPr lang="en-US" sz="3100"/>
            </a:br>
            <a:r>
              <a:rPr lang="en-US" sz="3100" err="1"/>
              <a:t>doug</a:t>
            </a:r>
            <a:r>
              <a:rPr lang="en-US" sz="3100"/>
              <a:t> </a:t>
            </a:r>
            <a:r>
              <a:rPr lang="en-US" sz="3100" err="1"/>
              <a:t>leslie</a:t>
            </a:r>
            <a:r>
              <a:rPr lang="en-US" sz="3100"/>
              <a:t>, strategic sourcing consultant, vita </a:t>
            </a:r>
          </a:p>
        </p:txBody>
      </p:sp>
      <p:sp>
        <p:nvSpPr>
          <p:cNvPr id="136" name="Google Shape;136;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37" name="Google Shape;137;p1"/>
          <p:cNvPicPr preferRelativeResize="0"/>
          <p:nvPr/>
        </p:nvPicPr>
        <p:blipFill rotWithShape="1">
          <a:blip r:embed="rId3">
            <a:alphaModFix/>
          </a:blip>
          <a:srcRect/>
          <a:stretch/>
        </p:blipFill>
        <p:spPr>
          <a:xfrm>
            <a:off x="4291220" y="76200"/>
            <a:ext cx="3499029" cy="25297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Demonstration of FCC form 470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Not required to have an RFP, but if you make minor adjustments to it, you can only do that if you started with an RFP.  </a:t>
            </a:r>
          </a:p>
          <a:p>
            <a:r>
              <a:rPr lang="en-US"/>
              <a:t>Cardinal change- What is it ? What do I do if I have one? </a:t>
            </a:r>
          </a:p>
          <a:p>
            <a:r>
              <a:rPr lang="en-US"/>
              <a:t>28- day waiting period is minimum, you can go beyond 28 days if need or want to. </a:t>
            </a:r>
          </a:p>
          <a:p>
            <a:r>
              <a:rPr lang="en-US"/>
              <a:t>Auto-generated e-mail to applicant saying reached allowable contract period.</a:t>
            </a:r>
          </a:p>
        </p:txBody>
      </p:sp>
      <p:pic>
        <p:nvPicPr>
          <p:cNvPr id="6" name="Google Shape;137;p1">
            <a:extLst>
              <a:ext uri="{FF2B5EF4-FFF2-40B4-BE49-F238E27FC236}">
                <a16:creationId xmlns:a16="http://schemas.microsoft.com/office/drawing/2014/main" id="{B264DC67-080C-3013-FB0E-73595848E897}"/>
              </a:ext>
            </a:extLst>
          </p:cNvPr>
          <p:cNvPicPr preferRelativeResize="0"/>
          <p:nvPr/>
        </p:nvPicPr>
        <p:blipFill rotWithShape="1">
          <a:blip r:embed="rId3">
            <a:alphaModFix/>
          </a:blip>
          <a:srcRect/>
          <a:stretch/>
        </p:blipFill>
        <p:spPr>
          <a:xfrm>
            <a:off x="9995636" y="5198532"/>
            <a:ext cx="2112613" cy="1524332"/>
          </a:xfrm>
          <a:prstGeom prst="rect">
            <a:avLst/>
          </a:prstGeom>
          <a:noFill/>
          <a:ln>
            <a:noFill/>
          </a:ln>
        </p:spPr>
      </p:pic>
    </p:spTree>
    <p:extLst>
      <p:ext uri="{BB962C8B-B14F-4D97-AF65-F5344CB8AC3E}">
        <p14:creationId xmlns:p14="http://schemas.microsoft.com/office/powerpoint/2010/main" val="47036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Funding request Number (FRN) breakdown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430679" y="1258706"/>
            <a:ext cx="10674350" cy="5035533"/>
          </a:xfrm>
        </p:spPr>
        <p:txBody>
          <a:bodyPr>
            <a:normAutofit fontScale="92500" lnSpcReduction="10000"/>
          </a:bodyPr>
          <a:lstStyle/>
          <a:p>
            <a:pPr marL="114300" indent="0">
              <a:buNone/>
            </a:pPr>
            <a:endParaRPr lang="en-US" sz="2000"/>
          </a:p>
          <a:p>
            <a:r>
              <a:rPr lang="en-US"/>
              <a:t>Each E-Rate funding request is given a number. School divisions should plan how requests are clustered or broken down to make the review process of the application run smoothly and to diminish the scope of a potential audit. </a:t>
            </a:r>
          </a:p>
          <a:p>
            <a:r>
              <a:rPr lang="en-US"/>
              <a:t>USAC E-Rate audits are audited by FRN. </a:t>
            </a:r>
          </a:p>
          <a:p>
            <a:r>
              <a:rPr lang="en-US"/>
              <a:t>What could a potential USAC audit or FRN look like ? </a:t>
            </a:r>
          </a:p>
          <a:p>
            <a:pPr lvl="1"/>
            <a:r>
              <a:rPr lang="en-US" sz="2000"/>
              <a:t>Do you want to audit by school site or by equipment type ? (discussion). </a:t>
            </a:r>
            <a:endParaRPr lang="en-US"/>
          </a:p>
          <a:p>
            <a:pPr lvl="1"/>
            <a:r>
              <a:rPr lang="en-US" sz="2000"/>
              <a:t>Anything over 1million will have  a USAC Selective Review and/or an audit  - Category Two only. </a:t>
            </a:r>
            <a:endParaRPr lang="en-US"/>
          </a:p>
          <a:p>
            <a:pPr lvl="1"/>
            <a:r>
              <a:rPr lang="en-US" sz="2000"/>
              <a:t>CAUTION : installation of Category Two equipment is required even if not included in the funding request. </a:t>
            </a:r>
          </a:p>
          <a:p>
            <a:pPr lvl="1"/>
            <a:endParaRPr lang="en-US" sz="2000"/>
          </a:p>
          <a:p>
            <a:pPr marL="571500" lvl="1" indent="0">
              <a:buNone/>
            </a:pPr>
            <a:r>
              <a:rPr lang="en-US" sz="2000">
                <a:solidFill>
                  <a:srgbClr val="FF0000"/>
                </a:solidFill>
              </a:rPr>
              <a:t>REMINDER: Category Two Non-instructional Facility (NIF) is not eligible for Category Two. </a:t>
            </a:r>
          </a:p>
          <a:p>
            <a:pPr marL="571500" lvl="1" indent="0">
              <a:buNone/>
            </a:pPr>
            <a:r>
              <a:rPr lang="en-US" sz="2000">
                <a:solidFill>
                  <a:srgbClr val="FF0000"/>
                </a:solidFill>
              </a:rPr>
              <a:t>***E-Rate funded equipment that is 5-years old may be moved to a NIF.</a:t>
            </a:r>
          </a:p>
          <a:p>
            <a:pPr marL="114300" indent="0">
              <a:buNone/>
            </a:pPr>
            <a:endParaRPr lang="en-US"/>
          </a:p>
        </p:txBody>
      </p:sp>
      <p:pic>
        <p:nvPicPr>
          <p:cNvPr id="6" name="Google Shape;137;p1">
            <a:extLst>
              <a:ext uri="{FF2B5EF4-FFF2-40B4-BE49-F238E27FC236}">
                <a16:creationId xmlns:a16="http://schemas.microsoft.com/office/drawing/2014/main" id="{9B0D7A6B-2BB3-4D5C-EBE7-29B17EC4F78C}"/>
              </a:ext>
            </a:extLst>
          </p:cNvPr>
          <p:cNvPicPr preferRelativeResize="0"/>
          <p:nvPr/>
        </p:nvPicPr>
        <p:blipFill rotWithShape="1">
          <a:blip r:embed="rId3">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21644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sz="3200"/>
              <a:t>Changes in billed entity application reimbursement (BEAR)  invoicing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679450" y="1458930"/>
            <a:ext cx="10674350" cy="5035533"/>
          </a:xfrm>
        </p:spPr>
        <p:txBody>
          <a:bodyPr>
            <a:normAutofit/>
          </a:bodyPr>
          <a:lstStyle/>
          <a:p>
            <a:pPr marL="114300" indent="0">
              <a:buNone/>
            </a:pPr>
            <a:endParaRPr lang="en-US" sz="2000"/>
          </a:p>
          <a:p>
            <a:pPr marL="114300" indent="0">
              <a:buNone/>
            </a:pPr>
            <a:r>
              <a:rPr lang="en-US"/>
              <a:t>This is a new process inside of the E-Rate Productivity Center (EPC) portal.</a:t>
            </a:r>
          </a:p>
          <a:p>
            <a:pPr marL="114300" indent="0">
              <a:buNone/>
            </a:pPr>
            <a:r>
              <a:rPr lang="en-US"/>
              <a:t>If school divisions file an application for a refund, this is required now through the new BEAR process, not in the old Legacy System, which was a separate invoicing system outside of the EPC. </a:t>
            </a:r>
          </a:p>
          <a:p>
            <a:pPr marL="114300" indent="0">
              <a:buNone/>
            </a:pPr>
            <a:r>
              <a:rPr lang="en-US"/>
              <a:t>Upcoming </a:t>
            </a:r>
            <a:r>
              <a:rPr lang="en-US">
                <a:hlinkClick r:id="rId3"/>
              </a:rPr>
              <a:t>USAC webinars</a:t>
            </a:r>
            <a:r>
              <a:rPr lang="en-US"/>
              <a:t> on invoicing eLearning module. </a:t>
            </a:r>
          </a:p>
          <a:p>
            <a:r>
              <a:rPr lang="en-US"/>
              <a:t>ACTION: check Permission levels – whoever is filing the FCC Form 472 has the rights to submit the Billed Entity Applicant Reimbursement (BEAR),  you may have rights to create the BEAR, but not submit it. </a:t>
            </a:r>
          </a:p>
          <a:p>
            <a:pPr lvl="1"/>
            <a:r>
              <a:rPr lang="en-US"/>
              <a:t>If you have rights in the Legacy System, those carried over into EPC.</a:t>
            </a:r>
          </a:p>
          <a:p>
            <a:endParaRPr lang="en-US" sz="2000"/>
          </a:p>
        </p:txBody>
      </p:sp>
      <p:pic>
        <p:nvPicPr>
          <p:cNvPr id="6" name="Google Shape;137;p1">
            <a:extLst>
              <a:ext uri="{FF2B5EF4-FFF2-40B4-BE49-F238E27FC236}">
                <a16:creationId xmlns:a16="http://schemas.microsoft.com/office/drawing/2014/main" id="{9B0D7A6B-2BB3-4D5C-EBE7-29B17EC4F78C}"/>
              </a:ext>
            </a:extLst>
          </p:cNvPr>
          <p:cNvPicPr preferRelativeResize="0"/>
          <p:nvPr/>
        </p:nvPicPr>
        <p:blipFill rotWithShape="1">
          <a:blip r:embed="rId4">
            <a:alphaModFix/>
          </a:blip>
          <a:srcRect/>
          <a:stretch/>
        </p:blipFill>
        <p:spPr>
          <a:xfrm>
            <a:off x="9982200" y="5333668"/>
            <a:ext cx="2112613" cy="1524332"/>
          </a:xfrm>
          <a:prstGeom prst="rect">
            <a:avLst/>
          </a:prstGeom>
          <a:noFill/>
          <a:ln>
            <a:noFill/>
          </a:ln>
        </p:spPr>
      </p:pic>
    </p:spTree>
    <p:extLst>
      <p:ext uri="{BB962C8B-B14F-4D97-AF65-F5344CB8AC3E}">
        <p14:creationId xmlns:p14="http://schemas.microsoft.com/office/powerpoint/2010/main" val="23420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What is your back-up plan for e-rate?</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13</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679450" y="1458930"/>
            <a:ext cx="10674350" cy="5035533"/>
          </a:xfrm>
        </p:spPr>
        <p:txBody>
          <a:bodyPr>
            <a:normAutofit/>
          </a:bodyPr>
          <a:lstStyle/>
          <a:p>
            <a:pPr marL="114300" indent="0">
              <a:buNone/>
            </a:pPr>
            <a:r>
              <a:rPr lang="en-US" sz="2000" b="1"/>
              <a:t>Situations: </a:t>
            </a:r>
          </a:p>
          <a:p>
            <a:r>
              <a:rPr lang="en-US"/>
              <a:t>What if the E-Rate Point Of Contact (POC) leaves the school division? </a:t>
            </a:r>
          </a:p>
          <a:p>
            <a:r>
              <a:rPr lang="en-US"/>
              <a:t>What if there is a family emergency? </a:t>
            </a:r>
          </a:p>
          <a:p>
            <a:r>
              <a:rPr lang="en-US"/>
              <a:t>What if the POC gets sick or is out for an extended period of time? </a:t>
            </a:r>
          </a:p>
          <a:p>
            <a:r>
              <a:rPr lang="en-US"/>
              <a:t>What if you go on vacation? </a:t>
            </a:r>
          </a:p>
          <a:p>
            <a:r>
              <a:rPr lang="en-US" sz="2800">
                <a:solidFill>
                  <a:srgbClr val="FF0000"/>
                </a:solidFill>
              </a:rPr>
              <a:t>Refer to the E-Rate organizational worksheet  (use it as a back-up for documentation if something happens). </a:t>
            </a:r>
          </a:p>
          <a:p>
            <a:pPr marL="114300" lvl="1" indent="0">
              <a:spcBef>
                <a:spcPts val="1000"/>
              </a:spcBef>
              <a:buNone/>
            </a:pPr>
            <a:r>
              <a:rPr lang="en-US" sz="2800">
                <a:solidFill>
                  <a:srgbClr val="FF0000"/>
                </a:solidFill>
              </a:rPr>
              <a:t>	</a:t>
            </a:r>
            <a:r>
              <a:rPr lang="en-US" sz="2800">
                <a:solidFill>
                  <a:srgbClr val="FF0000"/>
                </a:solidFill>
                <a:hlinkClick r:id="rId3"/>
              </a:rPr>
              <a:t>https://docs.google.com/spreadsheets/d/1UZrQMuFLaFFf73SnhRGLdL3oJeuTA5yA/edit#gid=2001667743</a:t>
            </a:r>
            <a:endParaRPr lang="en-US" sz="2800">
              <a:solidFill>
                <a:srgbClr val="FF0000"/>
              </a:solidFill>
            </a:endParaRPr>
          </a:p>
          <a:p>
            <a:pPr marL="114300" lvl="1" indent="0">
              <a:spcBef>
                <a:spcPts val="1000"/>
              </a:spcBef>
              <a:buNone/>
            </a:pPr>
            <a:endParaRPr lang="en-US" sz="2800">
              <a:solidFill>
                <a:srgbClr val="FF0000"/>
              </a:solidFill>
            </a:endParaRPr>
          </a:p>
          <a:p>
            <a:pPr marL="114300" lvl="1" indent="0">
              <a:spcBef>
                <a:spcPts val="1000"/>
              </a:spcBef>
              <a:buNone/>
            </a:pPr>
            <a:endParaRPr lang="en-US" sz="2800">
              <a:solidFill>
                <a:srgbClr val="FF0000"/>
              </a:solidFill>
            </a:endParaRPr>
          </a:p>
          <a:p>
            <a:pPr marL="457200" lvl="1">
              <a:spcBef>
                <a:spcPts val="1000"/>
              </a:spcBef>
              <a:buFont typeface="Arial"/>
              <a:buChar char="•"/>
            </a:pPr>
            <a:endParaRPr lang="en-US" sz="2800"/>
          </a:p>
          <a:p>
            <a:pPr marL="114300" indent="0">
              <a:buNone/>
            </a:pPr>
            <a:endParaRPr lang="en-US"/>
          </a:p>
        </p:txBody>
      </p:sp>
      <p:pic>
        <p:nvPicPr>
          <p:cNvPr id="6" name="Google Shape;137;p1">
            <a:extLst>
              <a:ext uri="{FF2B5EF4-FFF2-40B4-BE49-F238E27FC236}">
                <a16:creationId xmlns:a16="http://schemas.microsoft.com/office/drawing/2014/main" id="{9B0D7A6B-2BB3-4D5C-EBE7-29B17EC4F78C}"/>
              </a:ext>
            </a:extLst>
          </p:cNvPr>
          <p:cNvPicPr preferRelativeResize="0"/>
          <p:nvPr/>
        </p:nvPicPr>
        <p:blipFill rotWithShape="1">
          <a:blip r:embed="rId4">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307984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Who should be on your e-rate team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679450" y="1458930"/>
            <a:ext cx="10674350" cy="5035533"/>
          </a:xfrm>
        </p:spPr>
        <p:txBody>
          <a:bodyPr>
            <a:normAutofit/>
          </a:bodyPr>
          <a:lstStyle/>
          <a:p>
            <a:pPr marL="114300" indent="0">
              <a:buNone/>
            </a:pPr>
            <a:endParaRPr lang="en-US" sz="2000"/>
          </a:p>
          <a:p>
            <a:r>
              <a:rPr lang="en-US"/>
              <a:t>Technology Director</a:t>
            </a:r>
          </a:p>
          <a:p>
            <a:r>
              <a:rPr lang="en-US"/>
              <a:t>Network Administrator </a:t>
            </a:r>
          </a:p>
          <a:p>
            <a:r>
              <a:rPr lang="en-US"/>
              <a:t>Technical Staff </a:t>
            </a:r>
          </a:p>
          <a:p>
            <a:r>
              <a:rPr lang="en-US"/>
              <a:t>Finance Staff</a:t>
            </a:r>
          </a:p>
          <a:p>
            <a:r>
              <a:rPr lang="en-US"/>
              <a:t>Instruction </a:t>
            </a:r>
          </a:p>
          <a:p>
            <a:r>
              <a:rPr lang="en-US"/>
              <a:t>Procurement </a:t>
            </a:r>
          </a:p>
          <a:p>
            <a:r>
              <a:rPr lang="en-US"/>
              <a:t>School Board member </a:t>
            </a:r>
          </a:p>
          <a:p>
            <a:r>
              <a:rPr lang="en-US"/>
              <a:t>School Nutrition </a:t>
            </a:r>
          </a:p>
          <a:p>
            <a:endParaRPr lang="en-US"/>
          </a:p>
          <a:p>
            <a:pPr marL="571500" lvl="1" indent="0">
              <a:buFont typeface="Calibri"/>
              <a:buNone/>
            </a:pPr>
            <a:endParaRPr lang="en-US"/>
          </a:p>
          <a:p>
            <a:pPr marL="114300" indent="0">
              <a:buNone/>
            </a:pPr>
            <a:endParaRPr lang="en-US"/>
          </a:p>
        </p:txBody>
      </p:sp>
      <p:pic>
        <p:nvPicPr>
          <p:cNvPr id="6" name="Google Shape;137;p1">
            <a:extLst>
              <a:ext uri="{FF2B5EF4-FFF2-40B4-BE49-F238E27FC236}">
                <a16:creationId xmlns:a16="http://schemas.microsoft.com/office/drawing/2014/main" id="{9B0D7A6B-2BB3-4D5C-EBE7-29B17EC4F78C}"/>
              </a:ext>
            </a:extLst>
          </p:cNvPr>
          <p:cNvPicPr preferRelativeResize="0"/>
          <p:nvPr/>
        </p:nvPicPr>
        <p:blipFill rotWithShape="1">
          <a:blip r:embed="rId3">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370988744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Internet Cost allocation – rule change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679450" y="1458930"/>
            <a:ext cx="10674350" cy="5035533"/>
          </a:xfrm>
        </p:spPr>
        <p:txBody>
          <a:bodyPr>
            <a:normAutofit/>
          </a:bodyPr>
          <a:lstStyle/>
          <a:p>
            <a:pPr marL="114300" indent="0">
              <a:buNone/>
            </a:pPr>
            <a:endParaRPr lang="en-US" sz="2000"/>
          </a:p>
          <a:p>
            <a:r>
              <a:rPr lang="en-US"/>
              <a:t>If cost allocating for ineligible entities, and that entity uses less than 10% of the internet, you no longer need to cost allocate out.  This does not include WAN services. </a:t>
            </a:r>
          </a:p>
          <a:p>
            <a:r>
              <a:rPr lang="en-US"/>
              <a:t>How do you cost allocate out? </a:t>
            </a:r>
          </a:p>
          <a:p>
            <a:pPr marL="114300" indent="0">
              <a:buNone/>
            </a:pPr>
            <a:r>
              <a:rPr lang="en-US" b="1"/>
              <a:t>Here's the math: </a:t>
            </a:r>
            <a:endParaRPr lang="en-US"/>
          </a:p>
          <a:p>
            <a:pPr marL="114300" indent="0">
              <a:buNone/>
            </a:pPr>
            <a:r>
              <a:rPr lang="en-US"/>
              <a:t>Add all students and school division staff plus ineligible users; divide monthly internet cost by total number of users. This gives you the per user cost. Then, multiply the per user cost by the number of ineligible users. This is the number to cost allocate out. </a:t>
            </a:r>
          </a:p>
          <a:p>
            <a:endParaRPr lang="en-US"/>
          </a:p>
          <a:p>
            <a:pPr marL="571500" lvl="1" indent="0">
              <a:buFont typeface="Calibri"/>
              <a:buNone/>
            </a:pPr>
            <a:endParaRPr lang="en-US"/>
          </a:p>
          <a:p>
            <a:pPr marL="114300" indent="0">
              <a:buNone/>
            </a:pPr>
            <a:endParaRPr lang="en-US"/>
          </a:p>
        </p:txBody>
      </p:sp>
      <p:pic>
        <p:nvPicPr>
          <p:cNvPr id="6" name="Google Shape;137;p1">
            <a:extLst>
              <a:ext uri="{FF2B5EF4-FFF2-40B4-BE49-F238E27FC236}">
                <a16:creationId xmlns:a16="http://schemas.microsoft.com/office/drawing/2014/main" id="{9B0D7A6B-2BB3-4D5C-EBE7-29B17EC4F78C}"/>
              </a:ext>
            </a:extLst>
          </p:cNvPr>
          <p:cNvPicPr preferRelativeResize="0"/>
          <p:nvPr/>
        </p:nvPicPr>
        <p:blipFill rotWithShape="1">
          <a:blip r:embed="rId3">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216170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FCC Cybersecurity </a:t>
            </a:r>
            <a:r>
              <a:rPr lang="en-US">
                <a:solidFill>
                  <a:srgbClr val="FF0000"/>
                </a:solidFill>
              </a:rPr>
              <a:t>pilot</a:t>
            </a:r>
            <a:r>
              <a:rPr lang="en-US"/>
              <a:t> program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3 years </a:t>
            </a:r>
          </a:p>
          <a:p>
            <a:r>
              <a:rPr lang="en-US"/>
              <a:t>$200,000M </a:t>
            </a:r>
          </a:p>
          <a:p>
            <a:r>
              <a:rPr lang="en-US"/>
              <a:t>Eligible services and equipment is To Be Determined. </a:t>
            </a:r>
          </a:p>
          <a:p>
            <a:pPr lvl="1"/>
            <a:r>
              <a:rPr lang="en-US"/>
              <a:t>Stakeholders believe advanced firewalls will be eligible. </a:t>
            </a:r>
          </a:p>
          <a:p>
            <a:pPr marL="571500" lvl="1" indent="0">
              <a:buNone/>
            </a:pPr>
            <a:endParaRPr lang="en-US"/>
          </a:p>
          <a:p>
            <a:pPr lvl="1"/>
            <a:endParaRPr lang="en-US"/>
          </a:p>
          <a:p>
            <a:pPr lvl="1"/>
            <a:r>
              <a:rPr lang="en-US"/>
              <a:t>E-rate Trends Report 2023, Funds for Learning: "</a:t>
            </a:r>
            <a:r>
              <a:rPr lang="en-US" sz="2000">
                <a:solidFill>
                  <a:srgbClr val="000000"/>
                </a:solidFill>
              </a:rPr>
              <a:t>more than </a:t>
            </a:r>
            <a:r>
              <a:rPr lang="en-US" sz="2000">
                <a:solidFill>
                  <a:srgbClr val="FF0000"/>
                </a:solidFill>
              </a:rPr>
              <a:t>95% </a:t>
            </a:r>
            <a:r>
              <a:rPr lang="en-US" sz="2000">
                <a:solidFill>
                  <a:srgbClr val="000000"/>
                </a:solidFill>
              </a:rPr>
              <a:t>of the respondents to the annual applicant survey have indicated that network security and management products and services should qualify for Category Two funding."</a:t>
            </a:r>
            <a:endParaRPr lang="en-US"/>
          </a:p>
        </p:txBody>
      </p:sp>
      <p:pic>
        <p:nvPicPr>
          <p:cNvPr id="6" name="Google Shape;137;p1">
            <a:extLst>
              <a:ext uri="{FF2B5EF4-FFF2-40B4-BE49-F238E27FC236}">
                <a16:creationId xmlns:a16="http://schemas.microsoft.com/office/drawing/2014/main" id="{1D6FBE56-2323-C4C7-4DC8-45FA76E3A601}"/>
              </a:ext>
            </a:extLst>
          </p:cNvPr>
          <p:cNvPicPr preferRelativeResize="0"/>
          <p:nvPr/>
        </p:nvPicPr>
        <p:blipFill rotWithShape="1">
          <a:blip r:embed="rId3">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355442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Category two planning worksheet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17</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pPr marL="114300" indent="0">
              <a:buNone/>
            </a:pPr>
            <a:r>
              <a:rPr lang="en-US">
                <a:solidFill>
                  <a:srgbClr val="FF0000"/>
                </a:solidFill>
              </a:rPr>
              <a:t>Refer to the E-Rate organizational worksheet  (use as a back-up for documentation) </a:t>
            </a:r>
          </a:p>
          <a:p>
            <a:r>
              <a:rPr lang="en-US"/>
              <a:t>Add the Category Two planning tab </a:t>
            </a:r>
            <a:r>
              <a:rPr lang="en-US">
                <a:hlinkClick r:id="rId3"/>
              </a:rPr>
              <a:t>worksheet</a:t>
            </a:r>
            <a:r>
              <a:rPr lang="en-US"/>
              <a:t> to the mini-bid documentation. </a:t>
            </a:r>
          </a:p>
          <a:p>
            <a:r>
              <a:rPr lang="en-US"/>
              <a:t>Service providers like the worksheet. It gives a more accurate quote, eliminates a lot of the back and forth questions between the service provider and the applicant.</a:t>
            </a:r>
          </a:p>
          <a:p>
            <a:pPr marL="114300" indent="0">
              <a:buNone/>
            </a:pPr>
            <a:endParaRPr lang="en-US" sz="2400">
              <a:solidFill>
                <a:srgbClr val="FF0000"/>
              </a:solidFill>
            </a:endParaRPr>
          </a:p>
          <a:p>
            <a:pPr marL="114300" indent="0">
              <a:buNone/>
            </a:pPr>
            <a:endParaRPr lang="en-US" sz="2400">
              <a:solidFill>
                <a:srgbClr val="FF0000"/>
              </a:solidFill>
            </a:endParaRPr>
          </a:p>
          <a:p>
            <a:endParaRPr lang="en-US"/>
          </a:p>
        </p:txBody>
      </p:sp>
      <p:pic>
        <p:nvPicPr>
          <p:cNvPr id="6" name="Google Shape;137;p1">
            <a:extLst>
              <a:ext uri="{FF2B5EF4-FFF2-40B4-BE49-F238E27FC236}">
                <a16:creationId xmlns:a16="http://schemas.microsoft.com/office/drawing/2014/main" id="{30931C5F-558D-3AAA-EE3D-90F9D164BA6C}"/>
              </a:ext>
            </a:extLst>
          </p:cNvPr>
          <p:cNvPicPr preferRelativeResize="0"/>
          <p:nvPr/>
        </p:nvPicPr>
        <p:blipFill rotWithShape="1">
          <a:blip r:embed="rId4">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71309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Cabling checklist</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pPr marL="114300" indent="0">
              <a:buNone/>
            </a:pPr>
            <a:r>
              <a:rPr lang="en-US">
                <a:solidFill>
                  <a:srgbClr val="FF0000"/>
                </a:solidFill>
              </a:rPr>
              <a:t>Refer to the </a:t>
            </a:r>
            <a:r>
              <a:rPr lang="en-US">
                <a:solidFill>
                  <a:schemeClr val="accent1">
                    <a:lumMod val="60000"/>
                    <a:lumOff val="40000"/>
                  </a:schemeClr>
                </a:solidFill>
                <a:hlinkClick r:id="rId3">
                  <a:extLst>
                    <a:ext uri="{A12FA001-AC4F-418D-AE19-62706E023703}">
                      <ahyp:hlinkClr xmlns:ahyp="http://schemas.microsoft.com/office/drawing/2018/hyperlinkcolor" val="tx"/>
                    </a:ext>
                  </a:extLst>
                </a:hlinkClick>
              </a:rPr>
              <a:t>Cabling Checklist </a:t>
            </a:r>
            <a:endParaRPr lang="en-US">
              <a:solidFill>
                <a:schemeClr val="accent1">
                  <a:lumMod val="60000"/>
                  <a:lumOff val="40000"/>
                </a:schemeClr>
              </a:solidFill>
            </a:endParaRPr>
          </a:p>
          <a:p>
            <a:r>
              <a:rPr lang="en-US"/>
              <a:t>Cabling walkthroughs should be considered. </a:t>
            </a:r>
          </a:p>
          <a:p>
            <a:r>
              <a:rPr lang="en-US"/>
              <a:t>Recommend that you have a walkthrough make-up date. </a:t>
            </a:r>
          </a:p>
          <a:p>
            <a:r>
              <a:rPr lang="en-US"/>
              <a:t>Recommend fire escape/architectural drawing  maps during the walkthrough. </a:t>
            </a:r>
          </a:p>
          <a:p>
            <a:r>
              <a:rPr lang="en-US"/>
              <a:t>VITA state master contracts for cabling are available. </a:t>
            </a:r>
          </a:p>
          <a:p>
            <a:pPr marL="114300" indent="0">
              <a:buNone/>
            </a:pPr>
            <a:endParaRPr lang="en-US" sz="2400">
              <a:solidFill>
                <a:srgbClr val="FF0000"/>
              </a:solidFill>
            </a:endParaRPr>
          </a:p>
          <a:p>
            <a:pPr marL="114300" indent="0">
              <a:buNone/>
            </a:pPr>
            <a:endParaRPr lang="en-US" sz="2400">
              <a:solidFill>
                <a:srgbClr val="FF0000"/>
              </a:solidFill>
            </a:endParaRPr>
          </a:p>
          <a:p>
            <a:endParaRPr lang="en-US"/>
          </a:p>
        </p:txBody>
      </p:sp>
      <p:pic>
        <p:nvPicPr>
          <p:cNvPr id="6" name="Google Shape;137;p1">
            <a:extLst>
              <a:ext uri="{FF2B5EF4-FFF2-40B4-BE49-F238E27FC236}">
                <a16:creationId xmlns:a16="http://schemas.microsoft.com/office/drawing/2014/main" id="{30931C5F-558D-3AAA-EE3D-90F9D164BA6C}"/>
              </a:ext>
            </a:extLst>
          </p:cNvPr>
          <p:cNvPicPr preferRelativeResize="0"/>
          <p:nvPr/>
        </p:nvPicPr>
        <p:blipFill rotWithShape="1">
          <a:blip r:embed="rId4">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113437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BFDE-3145-9D60-9146-4D87C06621FD}"/>
              </a:ext>
            </a:extLst>
          </p:cNvPr>
          <p:cNvSpPr>
            <a:spLocks noGrp="1"/>
          </p:cNvSpPr>
          <p:nvPr>
            <p:ph type="title"/>
          </p:nvPr>
        </p:nvSpPr>
        <p:spPr/>
        <p:txBody>
          <a:bodyPr/>
          <a:lstStyle/>
          <a:p>
            <a:r>
              <a:rPr lang="en-US"/>
              <a:t>Category Two equipment</a:t>
            </a:r>
          </a:p>
        </p:txBody>
      </p:sp>
      <p:sp>
        <p:nvSpPr>
          <p:cNvPr id="3" name="Slide Number Placeholder 2">
            <a:extLst>
              <a:ext uri="{FF2B5EF4-FFF2-40B4-BE49-F238E27FC236}">
                <a16:creationId xmlns:a16="http://schemas.microsoft.com/office/drawing/2014/main" id="{B7C26A1D-675A-4156-6FFE-6FD5497389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4" name="Text Placeholder 3">
            <a:extLst>
              <a:ext uri="{FF2B5EF4-FFF2-40B4-BE49-F238E27FC236}">
                <a16:creationId xmlns:a16="http://schemas.microsoft.com/office/drawing/2014/main" id="{57EE7676-0855-ACA7-09B3-86508F59DFFA}"/>
              </a:ext>
            </a:extLst>
          </p:cNvPr>
          <p:cNvSpPr>
            <a:spLocks noGrp="1"/>
          </p:cNvSpPr>
          <p:nvPr>
            <p:ph type="body" idx="1"/>
          </p:nvPr>
        </p:nvSpPr>
        <p:spPr/>
        <p:txBody>
          <a:bodyPr/>
          <a:lstStyle/>
          <a:p>
            <a:r>
              <a:rPr lang="en-US"/>
              <a:t>Non-Instructional Facilities (NIF) do not qualify for Category 2 </a:t>
            </a:r>
          </a:p>
          <a:p>
            <a:r>
              <a:rPr lang="en-US"/>
              <a:t>Equipment must remain in use for three years</a:t>
            </a:r>
          </a:p>
          <a:p>
            <a:r>
              <a:rPr lang="en-US"/>
              <a:t>Equipment must be inventoried for five years</a:t>
            </a:r>
          </a:p>
          <a:p>
            <a:r>
              <a:rPr lang="en-US"/>
              <a:t>After five years</a:t>
            </a:r>
          </a:p>
          <a:p>
            <a:pPr lvl="1"/>
            <a:r>
              <a:rPr lang="en-US"/>
              <a:t>May move to a NIF</a:t>
            </a:r>
          </a:p>
          <a:p>
            <a:pPr lvl="1"/>
            <a:r>
              <a:rPr lang="en-US"/>
              <a:t>May trade in</a:t>
            </a:r>
          </a:p>
          <a:p>
            <a:pPr lvl="1"/>
            <a:r>
              <a:rPr lang="en-US"/>
              <a:t>May give away</a:t>
            </a:r>
          </a:p>
          <a:p>
            <a:pPr lvl="1"/>
            <a:r>
              <a:rPr lang="en-US"/>
              <a:t>May discard</a:t>
            </a:r>
          </a:p>
          <a:p>
            <a:pPr lvl="1"/>
            <a:r>
              <a:rPr lang="en-US"/>
              <a:t>May sell</a:t>
            </a:r>
          </a:p>
          <a:p>
            <a:endParaRPr lang="en-US"/>
          </a:p>
        </p:txBody>
      </p:sp>
    </p:spTree>
    <p:extLst>
      <p:ext uri="{BB962C8B-B14F-4D97-AF65-F5344CB8AC3E}">
        <p14:creationId xmlns:p14="http://schemas.microsoft.com/office/powerpoint/2010/main" val="64777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Recommended timeline/at a glance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Recommended template for E-Rate program management (share E-rate organizational </a:t>
            </a:r>
            <a:r>
              <a:rPr lang="en-US">
                <a:hlinkClick r:id="rId3"/>
              </a:rPr>
              <a:t>worksheet</a:t>
            </a:r>
            <a:r>
              <a:rPr lang="en-US"/>
              <a:t> with participants).</a:t>
            </a:r>
          </a:p>
          <a:p>
            <a:r>
              <a:rPr lang="en-US"/>
              <a:t>E-Rate year "</a:t>
            </a:r>
            <a:r>
              <a:rPr lang="en-US">
                <a:hlinkClick r:id="rId4"/>
              </a:rPr>
              <a:t>At a Glance</a:t>
            </a:r>
            <a:r>
              <a:rPr lang="en-US"/>
              <a:t>"</a:t>
            </a:r>
          </a:p>
          <a:p>
            <a:r>
              <a:rPr lang="en-US"/>
              <a:t>Discount levels may change as a result of latest census data.</a:t>
            </a:r>
          </a:p>
          <a:p>
            <a:pPr lvl="1"/>
            <a:r>
              <a:rPr lang="en-US"/>
              <a:t>Every school as classified as urban or rural </a:t>
            </a:r>
          </a:p>
          <a:p>
            <a:pPr lvl="2" indent="-302260"/>
            <a:r>
              <a:rPr lang="en-US"/>
              <a:t>Classification is done by school site</a:t>
            </a:r>
          </a:p>
          <a:p>
            <a:pPr lvl="2" indent="-302260"/>
            <a:r>
              <a:rPr lang="en-US"/>
              <a:t>Division classification is determined by the majority </a:t>
            </a:r>
          </a:p>
          <a:p>
            <a:pPr lvl="2" indent="-302260"/>
            <a:r>
              <a:rPr lang="en-US"/>
              <a:t>If 50/50, the division will be classified as urban </a:t>
            </a:r>
          </a:p>
          <a:p>
            <a:pPr lvl="2" indent="-302260"/>
            <a:r>
              <a:rPr lang="en-US"/>
              <a:t>Proximity to metro area will impact classification</a:t>
            </a:r>
          </a:p>
          <a:p>
            <a:pPr lvl="2" indent="-302260"/>
            <a:endParaRPr lang="en-US"/>
          </a:p>
          <a:p>
            <a:pPr lvl="2" indent="-302260"/>
            <a:endParaRPr lang="en-US"/>
          </a:p>
          <a:p>
            <a:pPr lvl="1"/>
            <a:endParaRPr lang="en-US"/>
          </a:p>
        </p:txBody>
      </p:sp>
      <p:pic>
        <p:nvPicPr>
          <p:cNvPr id="6" name="Google Shape;137;p1">
            <a:extLst>
              <a:ext uri="{FF2B5EF4-FFF2-40B4-BE49-F238E27FC236}">
                <a16:creationId xmlns:a16="http://schemas.microsoft.com/office/drawing/2014/main" id="{B35B1F60-B265-0A9C-E86E-23F067BC1688}"/>
              </a:ext>
            </a:extLst>
          </p:cNvPr>
          <p:cNvPicPr preferRelativeResize="0"/>
          <p:nvPr/>
        </p:nvPicPr>
        <p:blipFill rotWithShape="1">
          <a:blip r:embed="rId5">
            <a:alphaModFix/>
          </a:blip>
          <a:srcRect/>
          <a:stretch/>
        </p:blipFill>
        <p:spPr>
          <a:xfrm>
            <a:off x="9498220" y="4933949"/>
            <a:ext cx="2610029" cy="1778332"/>
          </a:xfrm>
          <a:prstGeom prst="rect">
            <a:avLst/>
          </a:prstGeom>
          <a:noFill/>
          <a:ln>
            <a:noFill/>
          </a:ln>
        </p:spPr>
      </p:pic>
    </p:spTree>
    <p:extLst>
      <p:ext uri="{BB962C8B-B14F-4D97-AF65-F5344CB8AC3E}">
        <p14:creationId xmlns:p14="http://schemas.microsoft.com/office/powerpoint/2010/main" val="219267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ADB2-5504-16F9-BA64-0EC979DFD7FA}"/>
              </a:ext>
            </a:extLst>
          </p:cNvPr>
          <p:cNvSpPr>
            <a:spLocks noGrp="1"/>
          </p:cNvSpPr>
          <p:nvPr>
            <p:ph type="title"/>
          </p:nvPr>
        </p:nvSpPr>
        <p:spPr/>
        <p:txBody>
          <a:bodyPr/>
          <a:lstStyle/>
          <a:p>
            <a:r>
              <a:rPr lang="en-US"/>
              <a:t>Label Category Two Equipment</a:t>
            </a:r>
          </a:p>
        </p:txBody>
      </p:sp>
      <p:sp>
        <p:nvSpPr>
          <p:cNvPr id="3" name="Slide Number Placeholder 2">
            <a:extLst>
              <a:ext uri="{FF2B5EF4-FFF2-40B4-BE49-F238E27FC236}">
                <a16:creationId xmlns:a16="http://schemas.microsoft.com/office/drawing/2014/main" id="{28E64CF7-1097-A2F5-ECD6-AAF14AA69D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Text Placeholder 3">
            <a:extLst>
              <a:ext uri="{FF2B5EF4-FFF2-40B4-BE49-F238E27FC236}">
                <a16:creationId xmlns:a16="http://schemas.microsoft.com/office/drawing/2014/main" id="{0D43CA3C-90F9-9742-23CB-2EF25F1C1EEE}"/>
              </a:ext>
            </a:extLst>
          </p:cNvPr>
          <p:cNvSpPr>
            <a:spLocks noGrp="1"/>
          </p:cNvSpPr>
          <p:nvPr>
            <p:ph type="body" idx="1"/>
          </p:nvPr>
        </p:nvSpPr>
        <p:spPr/>
        <p:txBody>
          <a:bodyPr/>
          <a:lstStyle/>
          <a:p>
            <a:r>
              <a:rPr lang="en-US"/>
              <a:t>Recommend a different color label for each year</a:t>
            </a:r>
          </a:p>
          <a:p>
            <a:r>
              <a:rPr lang="en-US"/>
              <a:t>Example:</a:t>
            </a:r>
          </a:p>
          <a:p>
            <a:pPr lvl="1"/>
            <a:r>
              <a:rPr lang="en-US"/>
              <a:t>E-Rate 2023-2024</a:t>
            </a:r>
          </a:p>
          <a:p>
            <a:pPr lvl="1"/>
            <a:r>
              <a:rPr lang="en-US"/>
              <a:t>Use until Sept 30, 2027</a:t>
            </a:r>
          </a:p>
          <a:p>
            <a:pPr lvl="1"/>
            <a:r>
              <a:rPr lang="en-US"/>
              <a:t>Inventory until Sept 30, 2029</a:t>
            </a:r>
          </a:p>
          <a:p>
            <a:endParaRPr lang="en-US"/>
          </a:p>
          <a:p>
            <a:pPr marL="114300" indent="0">
              <a:buNone/>
            </a:pP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166121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FCC Form 486, FCC Form 500 </a:t>
            </a:r>
            <a:br>
              <a:rPr lang="en-US"/>
            </a:br>
            <a:r>
              <a:rPr lang="en-US"/>
              <a:t>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21</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Consider the FCC Form 486 as a "Thank you" note –</a:t>
            </a:r>
            <a:r>
              <a:rPr lang="en-US" i="1"/>
              <a:t>it may go away. </a:t>
            </a:r>
          </a:p>
          <a:p>
            <a:pPr marL="114300" indent="0">
              <a:buNone/>
            </a:pPr>
            <a:r>
              <a:rPr lang="en-US"/>
              <a:t>CIPA validation would move to the FCC Form 471. </a:t>
            </a:r>
          </a:p>
          <a:p>
            <a:pPr marL="114300" indent="0">
              <a:buNone/>
            </a:pPr>
            <a:endParaRPr lang="en-US"/>
          </a:p>
          <a:p>
            <a:pPr marL="571500" indent="-457200"/>
            <a:r>
              <a:rPr lang="en-US"/>
              <a:t>FCC Form 500 – Funding Commitment Adjustment Request Form.</a:t>
            </a:r>
          </a:p>
          <a:p>
            <a:pPr marL="114300" indent="0">
              <a:buNone/>
            </a:pPr>
            <a:r>
              <a:rPr lang="en-US" b="1"/>
              <a:t>We are going to now demonstrate the FCC Form 500, </a:t>
            </a:r>
            <a:r>
              <a:rPr lang="en-US"/>
              <a:t>if school divisions were awarded funds and </a:t>
            </a:r>
            <a:r>
              <a:rPr lang="en-US" b="1"/>
              <a:t>all </a:t>
            </a:r>
            <a:r>
              <a:rPr lang="en-US"/>
              <a:t>awarded funds were not dispersed, they do not automatically revert into the budget, must file an FCC Form 500. </a:t>
            </a:r>
          </a:p>
          <a:p>
            <a:endParaRPr lang="en-US"/>
          </a:p>
        </p:txBody>
      </p:sp>
      <p:pic>
        <p:nvPicPr>
          <p:cNvPr id="6" name="Google Shape;137;p1">
            <a:extLst>
              <a:ext uri="{FF2B5EF4-FFF2-40B4-BE49-F238E27FC236}">
                <a16:creationId xmlns:a16="http://schemas.microsoft.com/office/drawing/2014/main" id="{0B96E774-0A87-43E1-DE4D-C381DF3B44C6}"/>
              </a:ext>
            </a:extLst>
          </p:cNvPr>
          <p:cNvPicPr preferRelativeResize="0"/>
          <p:nvPr/>
        </p:nvPicPr>
        <p:blipFill rotWithShape="1">
          <a:blip r:embed="rId3">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31124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Category Two 5-Year budget </a:t>
            </a:r>
            <a:br>
              <a:rPr lang="en-US"/>
            </a:br>
            <a:r>
              <a:rPr lang="en-US"/>
              <a:t>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22</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E-Rate 5-Year budget is July 1,2021 to June 30, 2026 , not a new budget until 2026. </a:t>
            </a:r>
          </a:p>
          <a:p>
            <a:pPr marL="571500" indent="-457200"/>
            <a:r>
              <a:rPr lang="en-US"/>
              <a:t>Category Two budgets </a:t>
            </a:r>
            <a:r>
              <a:rPr lang="en-US" u="sng"/>
              <a:t>do not roll over beyond the five years. </a:t>
            </a:r>
            <a:r>
              <a:rPr lang="en-US"/>
              <a:t>You are planning for year four in this year's budget (2024). </a:t>
            </a:r>
          </a:p>
          <a:p>
            <a:pPr marL="571500" indent="-457200"/>
            <a:r>
              <a:rPr lang="en-US"/>
              <a:t>Recommend replacing old cabling if you are not at 6A cabling. </a:t>
            </a:r>
          </a:p>
          <a:p>
            <a:pPr marL="571500" indent="-457200"/>
            <a:r>
              <a:rPr lang="en-US"/>
              <a:t>Category Two budget can be viewed in EPC. </a:t>
            </a:r>
          </a:p>
          <a:p>
            <a:pPr marL="571500" indent="-457200"/>
            <a:endParaRPr lang="en-US"/>
          </a:p>
        </p:txBody>
      </p:sp>
      <p:pic>
        <p:nvPicPr>
          <p:cNvPr id="6" name="Google Shape;137;p1">
            <a:extLst>
              <a:ext uri="{FF2B5EF4-FFF2-40B4-BE49-F238E27FC236}">
                <a16:creationId xmlns:a16="http://schemas.microsoft.com/office/drawing/2014/main" id="{0B96E774-0A87-43E1-DE4D-C381DF3B44C6}"/>
              </a:ext>
            </a:extLst>
          </p:cNvPr>
          <p:cNvPicPr preferRelativeResize="0"/>
          <p:nvPr/>
        </p:nvPicPr>
        <p:blipFill rotWithShape="1">
          <a:blip r:embed="rId3">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329959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Wi-Fi on school buses: </a:t>
            </a:r>
            <a:br>
              <a:rPr lang="en-US"/>
            </a:br>
            <a:r>
              <a:rPr lang="en-US"/>
              <a:t>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23</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October 19, 2023, the Federal Communications Commission(FCC) announced that Wi-Fi on school buses is an allowable service. </a:t>
            </a:r>
          </a:p>
          <a:p>
            <a:r>
              <a:rPr lang="en-US"/>
              <a:t>Wait and see which equipment and services will be eligible in the Eligible Services List (ESL) (maybe December 2023). </a:t>
            </a:r>
          </a:p>
          <a:p>
            <a:pPr marL="114300" indent="0">
              <a:buNone/>
            </a:pPr>
            <a:r>
              <a:rPr lang="en-US"/>
              <a:t>Are any school divisions considering implementing Wi-Fi on school buses? </a:t>
            </a:r>
          </a:p>
          <a:p>
            <a:pPr marL="114300" indent="0">
              <a:buNone/>
            </a:pPr>
            <a:r>
              <a:rPr lang="en-US" b="1"/>
              <a:t>Considerations:</a:t>
            </a:r>
            <a:r>
              <a:rPr lang="en-US"/>
              <a:t> transportation involved, VDOE Support Services, cost, IT hardware, data services, security, security cameras- real time stream, special needs/activities buses, installation, IT manages or managed services? </a:t>
            </a:r>
          </a:p>
        </p:txBody>
      </p:sp>
      <p:pic>
        <p:nvPicPr>
          <p:cNvPr id="6" name="Google Shape;137;p1">
            <a:extLst>
              <a:ext uri="{FF2B5EF4-FFF2-40B4-BE49-F238E27FC236}">
                <a16:creationId xmlns:a16="http://schemas.microsoft.com/office/drawing/2014/main" id="{0B96E774-0A87-43E1-DE4D-C381DF3B44C6}"/>
              </a:ext>
            </a:extLst>
          </p:cNvPr>
          <p:cNvPicPr preferRelativeResize="0"/>
          <p:nvPr/>
        </p:nvPicPr>
        <p:blipFill rotWithShape="1">
          <a:blip r:embed="rId3">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168523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4C4E-77A4-4B46-3E61-4412FAC81F74}"/>
              </a:ext>
            </a:extLst>
          </p:cNvPr>
          <p:cNvSpPr>
            <a:spLocks noGrp="1"/>
          </p:cNvSpPr>
          <p:nvPr>
            <p:ph type="title"/>
          </p:nvPr>
        </p:nvSpPr>
        <p:spPr/>
        <p:txBody>
          <a:bodyPr>
            <a:normAutofit/>
          </a:bodyPr>
          <a:lstStyle/>
          <a:p>
            <a:r>
              <a:rPr lang="en-US" sz="3600"/>
              <a:t>Archiving files: Suggested Folder structure </a:t>
            </a:r>
          </a:p>
        </p:txBody>
      </p:sp>
      <p:sp>
        <p:nvSpPr>
          <p:cNvPr id="3" name="Slide Number Placeholder 2">
            <a:extLst>
              <a:ext uri="{FF2B5EF4-FFF2-40B4-BE49-F238E27FC236}">
                <a16:creationId xmlns:a16="http://schemas.microsoft.com/office/drawing/2014/main" id="{FD925B5D-D5EB-D55F-8FF8-782DDD50EA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12" name="Text Placeholder 11">
            <a:extLst>
              <a:ext uri="{FF2B5EF4-FFF2-40B4-BE49-F238E27FC236}">
                <a16:creationId xmlns:a16="http://schemas.microsoft.com/office/drawing/2014/main" id="{61659C86-6B17-21B2-04B6-14DBA5B682F5}"/>
              </a:ext>
            </a:extLst>
          </p:cNvPr>
          <p:cNvSpPr>
            <a:spLocks noGrp="1"/>
          </p:cNvSpPr>
          <p:nvPr>
            <p:ph type="body" idx="1"/>
          </p:nvPr>
        </p:nvSpPr>
        <p:spPr>
          <a:xfrm>
            <a:off x="838200" y="1458930"/>
            <a:ext cx="1871479" cy="4718033"/>
          </a:xfrm>
        </p:spPr>
        <p:txBody>
          <a:bodyPr/>
          <a:lstStyle/>
          <a:p>
            <a:endParaRPr lang="en-US"/>
          </a:p>
        </p:txBody>
      </p:sp>
      <p:pic>
        <p:nvPicPr>
          <p:cNvPr id="14" name="Picture 13">
            <a:extLst>
              <a:ext uri="{FF2B5EF4-FFF2-40B4-BE49-F238E27FC236}">
                <a16:creationId xmlns:a16="http://schemas.microsoft.com/office/drawing/2014/main" id="{DE2676E0-9626-DD0E-204D-F4EC49C93230}"/>
              </a:ext>
            </a:extLst>
          </p:cNvPr>
          <p:cNvPicPr>
            <a:picLocks noChangeAspect="1"/>
          </p:cNvPicPr>
          <p:nvPr/>
        </p:nvPicPr>
        <p:blipFill>
          <a:blip r:embed="rId2"/>
          <a:stretch>
            <a:fillRect/>
          </a:stretch>
        </p:blipFill>
        <p:spPr>
          <a:xfrm>
            <a:off x="906904" y="1458930"/>
            <a:ext cx="1802775" cy="4635712"/>
          </a:xfrm>
          <a:prstGeom prst="rect">
            <a:avLst/>
          </a:prstGeom>
        </p:spPr>
      </p:pic>
      <p:pic>
        <p:nvPicPr>
          <p:cNvPr id="16" name="Picture 15">
            <a:extLst>
              <a:ext uri="{FF2B5EF4-FFF2-40B4-BE49-F238E27FC236}">
                <a16:creationId xmlns:a16="http://schemas.microsoft.com/office/drawing/2014/main" id="{82F676F6-F4E2-82D9-B4B0-D02E3F4EE662}"/>
              </a:ext>
            </a:extLst>
          </p:cNvPr>
          <p:cNvPicPr>
            <a:picLocks noChangeAspect="1"/>
          </p:cNvPicPr>
          <p:nvPr/>
        </p:nvPicPr>
        <p:blipFill>
          <a:blip r:embed="rId3"/>
          <a:stretch>
            <a:fillRect/>
          </a:stretch>
        </p:blipFill>
        <p:spPr>
          <a:xfrm>
            <a:off x="3140439" y="1571387"/>
            <a:ext cx="3979644" cy="4545472"/>
          </a:xfrm>
          <a:prstGeom prst="rect">
            <a:avLst/>
          </a:prstGeom>
        </p:spPr>
      </p:pic>
      <p:pic>
        <p:nvPicPr>
          <p:cNvPr id="18" name="Picture 17">
            <a:extLst>
              <a:ext uri="{FF2B5EF4-FFF2-40B4-BE49-F238E27FC236}">
                <a16:creationId xmlns:a16="http://schemas.microsoft.com/office/drawing/2014/main" id="{98095B1F-3B81-1A05-474C-493E8ABA99A3}"/>
              </a:ext>
            </a:extLst>
          </p:cNvPr>
          <p:cNvPicPr>
            <a:picLocks noChangeAspect="1"/>
          </p:cNvPicPr>
          <p:nvPr/>
        </p:nvPicPr>
        <p:blipFill>
          <a:blip r:embed="rId4"/>
          <a:stretch>
            <a:fillRect/>
          </a:stretch>
        </p:blipFill>
        <p:spPr>
          <a:xfrm>
            <a:off x="7363538" y="1458930"/>
            <a:ext cx="3470431" cy="4979315"/>
          </a:xfrm>
          <a:prstGeom prst="rect">
            <a:avLst/>
          </a:prstGeom>
        </p:spPr>
      </p:pic>
    </p:spTree>
    <p:extLst>
      <p:ext uri="{BB962C8B-B14F-4D97-AF65-F5344CB8AC3E}">
        <p14:creationId xmlns:p14="http://schemas.microsoft.com/office/powerpoint/2010/main" val="372896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Broadband/network infrastructure updates</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25</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lnSpcReduction="10000"/>
          </a:bodyPr>
          <a:lstStyle/>
          <a:p>
            <a:r>
              <a:rPr lang="en-US"/>
              <a:t>Next generation networks- What should schools be thinking about ?</a:t>
            </a:r>
          </a:p>
          <a:p>
            <a:pPr lvl="1"/>
            <a:r>
              <a:rPr lang="en-US"/>
              <a:t>Plan for emerging technologies – hardware processing power, software, IoT devices.</a:t>
            </a:r>
          </a:p>
          <a:p>
            <a:r>
              <a:rPr lang="en-US"/>
              <a:t>Office of Broadband, </a:t>
            </a:r>
            <a:r>
              <a:rPr lang="en-US" b="1"/>
              <a:t>Broadband Equity and Access Deployment</a:t>
            </a:r>
            <a:r>
              <a:rPr lang="en-US"/>
              <a:t> (BEAD) funding update: 1.4B for Virginia, </a:t>
            </a:r>
            <a:r>
              <a:rPr lang="en-US">
                <a:hlinkClick r:id="rId3"/>
              </a:rPr>
              <a:t>OOB 5-year plan</a:t>
            </a:r>
            <a:r>
              <a:rPr lang="en-US"/>
              <a:t>. </a:t>
            </a:r>
          </a:p>
          <a:p>
            <a:r>
              <a:rPr lang="en-US"/>
              <a:t>Annual Student Record Collection (October), Internet and Student Devices Data Collection Required (</a:t>
            </a:r>
            <a:r>
              <a:rPr lang="en-US">
                <a:hlinkClick r:id="rId4"/>
              </a:rPr>
              <a:t>Senate Bill 724</a:t>
            </a:r>
            <a:r>
              <a:rPr lang="en-US"/>
              <a:t>). </a:t>
            </a:r>
          </a:p>
          <a:p>
            <a:r>
              <a:rPr lang="en-US"/>
              <a:t>School divisions develop </a:t>
            </a:r>
            <a:r>
              <a:rPr lang="en-US">
                <a:hlinkClick r:id="rId5"/>
              </a:rPr>
              <a:t>WiFi maps for school community</a:t>
            </a:r>
            <a:r>
              <a:rPr lang="en-US"/>
              <a:t>. </a:t>
            </a:r>
          </a:p>
          <a:p>
            <a:r>
              <a:rPr lang="en-US"/>
              <a:t>Collaborate with local governments. </a:t>
            </a:r>
          </a:p>
          <a:p>
            <a:r>
              <a:rPr lang="en-US"/>
              <a:t>School buildings unserved in the COV that do not have Gig symmetrical internet ( e.g. 1000 up/1000 down.</a:t>
            </a:r>
          </a:p>
          <a:p>
            <a:endParaRPr lang="en-US"/>
          </a:p>
        </p:txBody>
      </p:sp>
    </p:spTree>
    <p:extLst>
      <p:ext uri="{BB962C8B-B14F-4D97-AF65-F5344CB8AC3E}">
        <p14:creationId xmlns:p14="http://schemas.microsoft.com/office/powerpoint/2010/main" val="52043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5800-DF1A-7E2A-745E-587E47EDEC35}"/>
              </a:ext>
            </a:extLst>
          </p:cNvPr>
          <p:cNvSpPr>
            <a:spLocks noGrp="1"/>
          </p:cNvSpPr>
          <p:nvPr>
            <p:ph type="title"/>
          </p:nvPr>
        </p:nvSpPr>
        <p:spPr/>
        <p:txBody>
          <a:bodyPr/>
          <a:lstStyle/>
          <a:p>
            <a:r>
              <a:rPr lang="en-US"/>
              <a:t>What Should you do NOW?</a:t>
            </a:r>
          </a:p>
        </p:txBody>
      </p:sp>
      <p:sp>
        <p:nvSpPr>
          <p:cNvPr id="3" name="Slide Number Placeholder 2">
            <a:extLst>
              <a:ext uri="{FF2B5EF4-FFF2-40B4-BE49-F238E27FC236}">
                <a16:creationId xmlns:a16="http://schemas.microsoft.com/office/drawing/2014/main" id="{590BA4B9-EEEE-DDF5-B3F2-207C7B32B6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4" name="Text Placeholder 3">
            <a:extLst>
              <a:ext uri="{FF2B5EF4-FFF2-40B4-BE49-F238E27FC236}">
                <a16:creationId xmlns:a16="http://schemas.microsoft.com/office/drawing/2014/main" id="{B6394467-D403-B606-4DEB-4F24B0EB7989}"/>
              </a:ext>
            </a:extLst>
          </p:cNvPr>
          <p:cNvSpPr>
            <a:spLocks noGrp="1"/>
          </p:cNvSpPr>
          <p:nvPr>
            <p:ph type="body" idx="1"/>
          </p:nvPr>
        </p:nvSpPr>
        <p:spPr/>
        <p:txBody>
          <a:bodyPr/>
          <a:lstStyle/>
          <a:p>
            <a:endParaRPr lang="en-US"/>
          </a:p>
          <a:p>
            <a:r>
              <a:rPr lang="en-US" sz="3600"/>
              <a:t>Determine your E-Rate needs.</a:t>
            </a:r>
          </a:p>
          <a:p>
            <a:r>
              <a:rPr lang="en-US" sz="3600"/>
              <a:t>Determine your best method to receive bids.</a:t>
            </a:r>
          </a:p>
          <a:p>
            <a:r>
              <a:rPr lang="en-US" sz="3600"/>
              <a:t>Submit the FCC Form 470 and 471, or mini-bid, requesting proposals before your winter break.</a:t>
            </a:r>
          </a:p>
          <a:p>
            <a:r>
              <a:rPr lang="en-US" sz="3600"/>
              <a:t>Place anticipated Board items on your school division’s BOE future agenda.</a:t>
            </a:r>
          </a:p>
        </p:txBody>
      </p:sp>
    </p:spTree>
    <p:extLst>
      <p:ext uri="{BB962C8B-B14F-4D97-AF65-F5344CB8AC3E}">
        <p14:creationId xmlns:p14="http://schemas.microsoft.com/office/powerpoint/2010/main" val="351077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sz="4000"/>
              <a:t>Virginia Educational Technology Plan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709047" y="1820557"/>
            <a:ext cx="10515600" cy="4718033"/>
          </a:xfrm>
        </p:spPr>
        <p:txBody>
          <a:bodyPr>
            <a:normAutofit/>
          </a:bodyPr>
          <a:lstStyle/>
          <a:p>
            <a:r>
              <a:rPr lang="en-US">
                <a:hlinkClick r:id="rId3"/>
              </a:rPr>
              <a:t>The Virginia Educational Technology Plan</a:t>
            </a:r>
            <a:r>
              <a:rPr lang="en-US"/>
              <a:t> is an appendix to the State Board of Education Comprehensive Plan 2024-2029 </a:t>
            </a:r>
          </a:p>
          <a:p>
            <a:r>
              <a:rPr lang="en-US"/>
              <a:t>Accepted under first review on by the State Board of Education on November 16, 2023 </a:t>
            </a:r>
          </a:p>
          <a:p>
            <a:r>
              <a:rPr lang="en-US"/>
              <a:t>More details about the plan is  forthcoming from the Office of Educational Technology and Classroom Innovation </a:t>
            </a:r>
          </a:p>
          <a:p>
            <a:endParaRPr lang="en-US"/>
          </a:p>
        </p:txBody>
      </p:sp>
      <p:pic>
        <p:nvPicPr>
          <p:cNvPr id="6" name="Google Shape;137;p1">
            <a:extLst>
              <a:ext uri="{FF2B5EF4-FFF2-40B4-BE49-F238E27FC236}">
                <a16:creationId xmlns:a16="http://schemas.microsoft.com/office/drawing/2014/main" id="{0B96E774-0A87-43E1-DE4D-C381DF3B44C6}"/>
              </a:ext>
            </a:extLst>
          </p:cNvPr>
          <p:cNvPicPr preferRelativeResize="0"/>
          <p:nvPr/>
        </p:nvPicPr>
        <p:blipFill rotWithShape="1">
          <a:blip r:embed="rId4">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141777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Documents used in this training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28</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644471" y="1949710"/>
            <a:ext cx="10515600" cy="4718033"/>
          </a:xfrm>
        </p:spPr>
        <p:txBody>
          <a:bodyPr>
            <a:normAutofit/>
          </a:bodyPr>
          <a:lstStyle/>
          <a:p>
            <a:r>
              <a:rPr lang="en" sz="3200">
                <a:hlinkClick r:id="rId3"/>
              </a:rPr>
              <a:t>Cabling Checklist </a:t>
            </a:r>
            <a:endParaRPr lang="en" sz="3200"/>
          </a:p>
          <a:p>
            <a:r>
              <a:rPr lang="en" sz="3200">
                <a:hlinkClick r:id="rId4"/>
              </a:rPr>
              <a:t>E-Rate organizational worksheet </a:t>
            </a:r>
            <a:endParaRPr lang="en" sz="3200"/>
          </a:p>
          <a:p>
            <a:r>
              <a:rPr lang="en" sz="3200">
                <a:hlinkClick r:id="rId5"/>
              </a:rPr>
              <a:t>CIPA decision tree chart</a:t>
            </a:r>
            <a:r>
              <a:rPr lang="en" sz="3200"/>
              <a:t> </a:t>
            </a:r>
          </a:p>
          <a:p>
            <a:r>
              <a:rPr lang="en" sz="3200">
                <a:hlinkClick r:id="rId6"/>
              </a:rPr>
              <a:t>VDOE RFP Template </a:t>
            </a:r>
            <a:endParaRPr lang="en" sz="3200"/>
          </a:p>
          <a:p>
            <a:r>
              <a:rPr lang="en" sz="3200">
                <a:hlinkClick r:id="rId7"/>
              </a:rPr>
              <a:t>Year At A Glance </a:t>
            </a:r>
            <a:endParaRPr lang="en" sz="3200"/>
          </a:p>
          <a:p>
            <a:endParaRPr lang="en-US"/>
          </a:p>
          <a:p>
            <a:pPr marL="114300" indent="0">
              <a:buNone/>
            </a:pPr>
            <a:endParaRPr lang="en-US"/>
          </a:p>
        </p:txBody>
      </p:sp>
      <p:pic>
        <p:nvPicPr>
          <p:cNvPr id="6" name="Google Shape;137;p1">
            <a:extLst>
              <a:ext uri="{FF2B5EF4-FFF2-40B4-BE49-F238E27FC236}">
                <a16:creationId xmlns:a16="http://schemas.microsoft.com/office/drawing/2014/main" id="{08B15B01-483E-A117-DCDB-06EB7124C3E3}"/>
              </a:ext>
            </a:extLst>
          </p:cNvPr>
          <p:cNvPicPr preferRelativeResize="0"/>
          <p:nvPr/>
        </p:nvPicPr>
        <p:blipFill rotWithShape="1">
          <a:blip r:embed="rId8">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1329424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Links to resources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29</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
                <a:hlinkClick r:id="rId3"/>
              </a:rPr>
              <a:t>CIPA</a:t>
            </a:r>
            <a:endParaRPr lang="en-US"/>
          </a:p>
          <a:p>
            <a:pPr marL="114300" indent="0">
              <a:buNone/>
            </a:pPr>
            <a:endParaRPr lang="en"/>
          </a:p>
          <a:p>
            <a:endParaRPr lang="en-US"/>
          </a:p>
          <a:p>
            <a:r>
              <a:rPr lang="en">
                <a:hlinkClick r:id="rId4"/>
              </a:rPr>
              <a:t>Competitive Bidding:</a:t>
            </a:r>
            <a:r>
              <a:rPr lang="en"/>
              <a:t> </a:t>
            </a:r>
            <a:endParaRPr lang="en-US"/>
          </a:p>
          <a:p>
            <a:endParaRPr lang="en"/>
          </a:p>
          <a:p>
            <a:r>
              <a:rPr lang="en">
                <a:hlinkClick r:id="rId5"/>
              </a:rPr>
              <a:t>Commonwealth Connection – Mapping Virginia’s Expanding Broadband Access</a:t>
            </a:r>
            <a:r>
              <a:rPr lang="en"/>
              <a:t> </a:t>
            </a:r>
            <a:endParaRPr lang="en-US"/>
          </a:p>
          <a:p>
            <a:pPr marL="114300" indent="0">
              <a:buNone/>
            </a:pPr>
            <a:endParaRPr lang="en"/>
          </a:p>
          <a:p>
            <a:endParaRPr lang="en-US"/>
          </a:p>
          <a:p>
            <a:pPr marL="114300" indent="0">
              <a:buNone/>
            </a:pPr>
            <a:endParaRPr lang="en-US"/>
          </a:p>
        </p:txBody>
      </p:sp>
      <p:pic>
        <p:nvPicPr>
          <p:cNvPr id="6" name="Google Shape;137;p1">
            <a:extLst>
              <a:ext uri="{FF2B5EF4-FFF2-40B4-BE49-F238E27FC236}">
                <a16:creationId xmlns:a16="http://schemas.microsoft.com/office/drawing/2014/main" id="{2660DEE0-1D53-D650-56F4-98082B850F62}"/>
              </a:ext>
            </a:extLst>
          </p:cNvPr>
          <p:cNvPicPr preferRelativeResize="0"/>
          <p:nvPr/>
        </p:nvPicPr>
        <p:blipFill rotWithShape="1">
          <a:blip r:embed="rId6">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53632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E-rate discount matrix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a:t>
            </a:fld>
            <a:endParaRPr lang="en-US"/>
          </a:p>
        </p:txBody>
      </p:sp>
      <p:pic>
        <p:nvPicPr>
          <p:cNvPr id="5" name="Picture 4">
            <a:extLst>
              <a:ext uri="{FF2B5EF4-FFF2-40B4-BE49-F238E27FC236}">
                <a16:creationId xmlns:a16="http://schemas.microsoft.com/office/drawing/2014/main" id="{0C0748F3-B0E1-F700-0145-23E7EBD320D5}"/>
              </a:ext>
            </a:extLst>
          </p:cNvPr>
          <p:cNvPicPr>
            <a:picLocks noChangeAspect="1"/>
          </p:cNvPicPr>
          <p:nvPr/>
        </p:nvPicPr>
        <p:blipFill rotWithShape="1">
          <a:blip r:embed="rId3"/>
          <a:srcRect r="2225" b="11834"/>
          <a:stretch/>
        </p:blipFill>
        <p:spPr>
          <a:xfrm>
            <a:off x="742630" y="1525813"/>
            <a:ext cx="7480072" cy="5070116"/>
          </a:xfrm>
          <a:prstGeom prst="rect">
            <a:avLst/>
          </a:prstGeom>
        </p:spPr>
      </p:pic>
      <p:pic>
        <p:nvPicPr>
          <p:cNvPr id="6" name="Google Shape;137;p1">
            <a:extLst>
              <a:ext uri="{FF2B5EF4-FFF2-40B4-BE49-F238E27FC236}">
                <a16:creationId xmlns:a16="http://schemas.microsoft.com/office/drawing/2014/main" id="{97965894-83EC-097B-90CC-E279C93F16C6}"/>
              </a:ext>
            </a:extLst>
          </p:cNvPr>
          <p:cNvPicPr preferRelativeResize="0"/>
          <p:nvPr/>
        </p:nvPicPr>
        <p:blipFill rotWithShape="1">
          <a:blip r:embed="rId4">
            <a:alphaModFix/>
          </a:blip>
          <a:srcRect/>
          <a:stretch/>
        </p:blipFill>
        <p:spPr>
          <a:xfrm>
            <a:off x="9995636" y="5198532"/>
            <a:ext cx="2112613" cy="1524332"/>
          </a:xfrm>
          <a:prstGeom prst="rect">
            <a:avLst/>
          </a:prstGeom>
          <a:noFill/>
          <a:ln>
            <a:noFill/>
          </a:ln>
        </p:spPr>
      </p:pic>
      <p:sp>
        <p:nvSpPr>
          <p:cNvPr id="4" name="TextBox 3">
            <a:extLst>
              <a:ext uri="{FF2B5EF4-FFF2-40B4-BE49-F238E27FC236}">
                <a16:creationId xmlns:a16="http://schemas.microsoft.com/office/drawing/2014/main" id="{1DFEF5F3-DCAF-8231-1418-7D29B4C1615D}"/>
              </a:ext>
            </a:extLst>
          </p:cNvPr>
          <p:cNvSpPr txBox="1"/>
          <p:nvPr/>
        </p:nvSpPr>
        <p:spPr>
          <a:xfrm>
            <a:off x="8426157" y="1632438"/>
            <a:ext cx="3146669"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If you are a 50%-74% NSLP division Urban or Rural, you have an 80% E-Rate discount. (Example:  if you purchase a $1,000 switch, E-Rate would provide 80% of the cost of the switch, while the division would pay 20% of the switch). </a:t>
            </a:r>
          </a:p>
          <a:p>
            <a:endParaRPr lang="en-US"/>
          </a:p>
          <a:p>
            <a:endParaRPr lang="en-US"/>
          </a:p>
        </p:txBody>
      </p:sp>
    </p:spTree>
    <p:extLst>
      <p:ext uri="{BB962C8B-B14F-4D97-AF65-F5344CB8AC3E}">
        <p14:creationId xmlns:p14="http://schemas.microsoft.com/office/powerpoint/2010/main" val="253395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Links to resources cont.</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30</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pPr marL="114300" indent="0">
              <a:buNone/>
            </a:pPr>
            <a:endParaRPr lang="en"/>
          </a:p>
          <a:p>
            <a:r>
              <a:rPr lang="en"/>
              <a:t>VDOE E-rate web page </a:t>
            </a:r>
            <a:endParaRPr lang="en-US"/>
          </a:p>
          <a:p>
            <a:pPr marL="114300" indent="0">
              <a:buNone/>
            </a:pPr>
            <a:r>
              <a:rPr lang="en">
                <a:hlinkClick r:id="rId3"/>
              </a:rPr>
              <a:t>https://www.doe.virginia.gov/programs-services/school-operations-support-services/technology-in-education/e-rate</a:t>
            </a:r>
            <a:r>
              <a:rPr lang="en"/>
              <a:t> </a:t>
            </a:r>
            <a:endParaRPr lang="en-US"/>
          </a:p>
          <a:p>
            <a:endParaRPr lang="en-US"/>
          </a:p>
          <a:p>
            <a:r>
              <a:rPr lang="en"/>
              <a:t>FCC Forms </a:t>
            </a:r>
            <a:endParaRPr lang="en-US"/>
          </a:p>
          <a:p>
            <a:pPr marL="114300" indent="0">
              <a:buNone/>
            </a:pPr>
            <a:r>
              <a:rPr lang="en">
                <a:hlinkClick r:id="rId4"/>
              </a:rPr>
              <a:t>https://www.usac.org/e-rate/resources/forms/</a:t>
            </a:r>
            <a:endParaRPr lang="en-US"/>
          </a:p>
          <a:p>
            <a:endParaRPr lang="en-US"/>
          </a:p>
          <a:p>
            <a:endParaRPr lang="en-US"/>
          </a:p>
          <a:p>
            <a:pPr marL="114300" indent="0">
              <a:buNone/>
            </a:pPr>
            <a:endParaRPr lang="en-US"/>
          </a:p>
        </p:txBody>
      </p:sp>
      <p:pic>
        <p:nvPicPr>
          <p:cNvPr id="6" name="Google Shape;137;p1">
            <a:extLst>
              <a:ext uri="{FF2B5EF4-FFF2-40B4-BE49-F238E27FC236}">
                <a16:creationId xmlns:a16="http://schemas.microsoft.com/office/drawing/2014/main" id="{989B1B7A-F052-3191-0ED3-070900BCD527}"/>
              </a:ext>
            </a:extLst>
          </p:cNvPr>
          <p:cNvPicPr preferRelativeResize="0"/>
          <p:nvPr/>
        </p:nvPicPr>
        <p:blipFill rotWithShape="1">
          <a:blip r:embed="rId5">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346533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Links to resources cont.</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31</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pPr>
              <a:buNone/>
            </a:pPr>
            <a:r>
              <a:rPr lang="en"/>
              <a:t>Universal Services Administrative Company Web site </a:t>
            </a:r>
            <a:endParaRPr lang="en-US"/>
          </a:p>
          <a:p>
            <a:pPr>
              <a:buNone/>
            </a:pPr>
            <a:r>
              <a:rPr lang="en">
                <a:hlinkClick r:id="rId3"/>
              </a:rPr>
              <a:t>https://www.usac.org/e-rate/</a:t>
            </a:r>
            <a:endParaRPr lang="en"/>
          </a:p>
          <a:p>
            <a:pPr>
              <a:buNone/>
            </a:pPr>
            <a:endParaRPr lang="en"/>
          </a:p>
          <a:p>
            <a:pPr>
              <a:buNone/>
            </a:pPr>
            <a:r>
              <a:rPr lang="en"/>
              <a:t>USAC Webinars </a:t>
            </a:r>
          </a:p>
          <a:p>
            <a:pPr>
              <a:buNone/>
            </a:pPr>
            <a:r>
              <a:rPr lang="en">
                <a:hlinkClick r:id="rId4"/>
              </a:rPr>
              <a:t>https://www.usac.org/e-rate/learn/webinars/</a:t>
            </a:r>
            <a:endParaRPr lang="en"/>
          </a:p>
          <a:p>
            <a:pPr>
              <a:buNone/>
            </a:pPr>
            <a:endParaRPr lang="en"/>
          </a:p>
          <a:p>
            <a:pPr>
              <a:buNone/>
            </a:pPr>
            <a:r>
              <a:rPr lang="en"/>
              <a:t>USAC Training Events </a:t>
            </a:r>
          </a:p>
          <a:p>
            <a:pPr>
              <a:buNone/>
            </a:pPr>
            <a:r>
              <a:rPr lang="en">
                <a:hlinkClick r:id="rId5"/>
              </a:rPr>
              <a:t>https://www.usac.org/e-rate/learn/regional-trainings/</a:t>
            </a:r>
            <a:endParaRPr lang="en"/>
          </a:p>
          <a:p>
            <a:pPr marL="114300" indent="0">
              <a:buNone/>
            </a:pPr>
            <a:endParaRPr lang="en"/>
          </a:p>
          <a:p>
            <a:endParaRPr lang="en-US"/>
          </a:p>
          <a:p>
            <a:pPr marL="114300" indent="0">
              <a:buNone/>
            </a:pPr>
            <a:endParaRPr lang="en-US"/>
          </a:p>
        </p:txBody>
      </p:sp>
      <p:pic>
        <p:nvPicPr>
          <p:cNvPr id="6" name="Google Shape;137;p1">
            <a:extLst>
              <a:ext uri="{FF2B5EF4-FFF2-40B4-BE49-F238E27FC236}">
                <a16:creationId xmlns:a16="http://schemas.microsoft.com/office/drawing/2014/main" id="{E56082E9-ECDD-1CAD-796C-1ED1AB1B0034}"/>
              </a:ext>
            </a:extLst>
          </p:cNvPr>
          <p:cNvPicPr preferRelativeResize="0"/>
          <p:nvPr/>
        </p:nvPicPr>
        <p:blipFill rotWithShape="1">
          <a:blip r:embed="rId6">
            <a:alphaModFix/>
          </a:blip>
          <a:srcRect/>
          <a:stretch/>
        </p:blipFill>
        <p:spPr>
          <a:xfrm>
            <a:off x="10219680" y="5328760"/>
            <a:ext cx="1750986" cy="1330604"/>
          </a:xfrm>
          <a:prstGeom prst="rect">
            <a:avLst/>
          </a:prstGeom>
          <a:noFill/>
          <a:ln>
            <a:noFill/>
          </a:ln>
        </p:spPr>
      </p:pic>
    </p:spTree>
    <p:extLst>
      <p:ext uri="{BB962C8B-B14F-4D97-AF65-F5344CB8AC3E}">
        <p14:creationId xmlns:p14="http://schemas.microsoft.com/office/powerpoint/2010/main" val="375135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Children's Internet protection act (CIPA)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The Children's Internet Protection Act(CIPA) is a federal requirement for all schools receiving any federal funds. CIPA is not just required for E-Rate, it is a requirement for CTE funds, the National School Lunch Program fund, and IDEA. </a:t>
            </a:r>
          </a:p>
          <a:p>
            <a:r>
              <a:rPr lang="en-US"/>
              <a:t>Requirements: internet filter, safety policy, and public notice of the policy meeting, and teaching internet safety, is all part of CIPA. </a:t>
            </a:r>
          </a:p>
          <a:p>
            <a:r>
              <a:rPr lang="en-US"/>
              <a:t>Schools could get a CIPA audit. </a:t>
            </a:r>
          </a:p>
          <a:p>
            <a:r>
              <a:rPr lang="en-US" dirty="0"/>
              <a:t>If you get a Selective Review, there will be a requirement for CIPA </a:t>
            </a:r>
            <a:r>
              <a:rPr lang="en-US"/>
              <a:t>filtering.</a:t>
            </a:r>
          </a:p>
          <a:p>
            <a:pPr marL="114300" indent="0">
              <a:buNone/>
            </a:pPr>
            <a:endParaRPr lang="en-US"/>
          </a:p>
        </p:txBody>
      </p:sp>
      <p:pic>
        <p:nvPicPr>
          <p:cNvPr id="6" name="Google Shape;137;p1">
            <a:extLst>
              <a:ext uri="{FF2B5EF4-FFF2-40B4-BE49-F238E27FC236}">
                <a16:creationId xmlns:a16="http://schemas.microsoft.com/office/drawing/2014/main" id="{B264DC67-080C-3013-FB0E-73595848E897}"/>
              </a:ext>
            </a:extLst>
          </p:cNvPr>
          <p:cNvPicPr preferRelativeResize="0"/>
          <p:nvPr/>
        </p:nvPicPr>
        <p:blipFill rotWithShape="1">
          <a:blip r:embed="rId3">
            <a:alphaModFix/>
          </a:blip>
          <a:srcRect/>
          <a:stretch/>
        </p:blipFill>
        <p:spPr>
          <a:xfrm>
            <a:off x="9995636" y="5198532"/>
            <a:ext cx="2112613" cy="1524332"/>
          </a:xfrm>
          <a:prstGeom prst="rect">
            <a:avLst/>
          </a:prstGeom>
          <a:noFill/>
          <a:ln>
            <a:noFill/>
          </a:ln>
        </p:spPr>
      </p:pic>
    </p:spTree>
    <p:extLst>
      <p:ext uri="{BB962C8B-B14F-4D97-AF65-F5344CB8AC3E}">
        <p14:creationId xmlns:p14="http://schemas.microsoft.com/office/powerpoint/2010/main" val="95321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Children's Internet protection act (CIPA)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p:txBody>
          <a:bodyPr>
            <a:normAutofit/>
          </a:bodyPr>
          <a:lstStyle/>
          <a:p>
            <a:r>
              <a:rPr lang="en-US"/>
              <a:t>Requirements: internet filter, safety policy, and public notice of the policy meeting, teaching internet safety is required by CIPA. </a:t>
            </a:r>
          </a:p>
          <a:p>
            <a:r>
              <a:rPr lang="en-US"/>
              <a:t>When is CIPA compliance required?  (refer to the </a:t>
            </a:r>
            <a:r>
              <a:rPr lang="en-US">
                <a:hlinkClick r:id="rId3"/>
              </a:rPr>
              <a:t>decision tree </a:t>
            </a:r>
            <a:r>
              <a:rPr lang="en-US"/>
              <a:t>chart). </a:t>
            </a:r>
          </a:p>
          <a:p>
            <a:r>
              <a:rPr lang="en-US"/>
              <a:t>Possibility of a USAC CIPA audit. </a:t>
            </a:r>
          </a:p>
          <a:p>
            <a:r>
              <a:rPr lang="en-US"/>
              <a:t>If you get a USAC Selective Review, there will a requirement for CIPA filtering, a screen shot of your internet filtering log will suffice. </a:t>
            </a:r>
          </a:p>
          <a:p>
            <a:pPr marL="114300" indent="0">
              <a:buNone/>
            </a:pPr>
            <a:r>
              <a:rPr lang="en-US" b="1">
                <a:hlinkClick r:id="rId4"/>
              </a:rPr>
              <a:t>FCC CIPA</a:t>
            </a:r>
            <a:r>
              <a:rPr lang="en-US" b="1"/>
              <a:t> </a:t>
            </a:r>
          </a:p>
          <a:p>
            <a:pPr marL="114300" indent="0">
              <a:buNone/>
            </a:pPr>
            <a:endParaRPr lang="en-US"/>
          </a:p>
        </p:txBody>
      </p:sp>
      <p:pic>
        <p:nvPicPr>
          <p:cNvPr id="6" name="Google Shape;137;p1">
            <a:extLst>
              <a:ext uri="{FF2B5EF4-FFF2-40B4-BE49-F238E27FC236}">
                <a16:creationId xmlns:a16="http://schemas.microsoft.com/office/drawing/2014/main" id="{9FF501AA-97D5-2A62-D94E-5A234B2685F8}"/>
              </a:ext>
            </a:extLst>
          </p:cNvPr>
          <p:cNvPicPr preferRelativeResize="0"/>
          <p:nvPr/>
        </p:nvPicPr>
        <p:blipFill rotWithShape="1">
          <a:blip r:embed="rId5">
            <a:alphaModFix/>
          </a:blip>
          <a:srcRect/>
          <a:stretch/>
        </p:blipFill>
        <p:spPr>
          <a:xfrm>
            <a:off x="9995636" y="5198532"/>
            <a:ext cx="2112613" cy="1524332"/>
          </a:xfrm>
          <a:prstGeom prst="rect">
            <a:avLst/>
          </a:prstGeom>
          <a:noFill/>
          <a:ln>
            <a:noFill/>
          </a:ln>
        </p:spPr>
      </p:pic>
    </p:spTree>
    <p:extLst>
      <p:ext uri="{BB962C8B-B14F-4D97-AF65-F5344CB8AC3E}">
        <p14:creationId xmlns:p14="http://schemas.microsoft.com/office/powerpoint/2010/main" val="246552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3276-D1B1-CCDB-85EF-972458261CE6}"/>
              </a:ext>
            </a:extLst>
          </p:cNvPr>
          <p:cNvSpPr>
            <a:spLocks noGrp="1"/>
          </p:cNvSpPr>
          <p:nvPr>
            <p:ph type="title"/>
          </p:nvPr>
        </p:nvSpPr>
        <p:spPr/>
        <p:txBody>
          <a:bodyPr/>
          <a:lstStyle/>
          <a:p>
            <a:r>
              <a:rPr lang="en-US"/>
              <a:t>Competitive bidding Two options  </a:t>
            </a:r>
          </a:p>
        </p:txBody>
      </p:sp>
      <p:sp>
        <p:nvSpPr>
          <p:cNvPr id="3" name="Slide Number Placeholder 2">
            <a:extLst>
              <a:ext uri="{FF2B5EF4-FFF2-40B4-BE49-F238E27FC236}">
                <a16:creationId xmlns:a16="http://schemas.microsoft.com/office/drawing/2014/main" id="{053FC8BB-78CE-4303-9B5A-3A8E22B6E2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sp>
        <p:nvSpPr>
          <p:cNvPr id="4" name="Text Placeholder 3">
            <a:extLst>
              <a:ext uri="{FF2B5EF4-FFF2-40B4-BE49-F238E27FC236}">
                <a16:creationId xmlns:a16="http://schemas.microsoft.com/office/drawing/2014/main" id="{F214F878-21FE-C33E-52A4-314993EABF16}"/>
              </a:ext>
            </a:extLst>
          </p:cNvPr>
          <p:cNvSpPr>
            <a:spLocks noGrp="1"/>
          </p:cNvSpPr>
          <p:nvPr>
            <p:ph type="body" idx="1"/>
          </p:nvPr>
        </p:nvSpPr>
        <p:spPr/>
        <p:txBody>
          <a:bodyPr/>
          <a:lstStyle/>
          <a:p>
            <a:pPr marL="114300" indent="0">
              <a:buNone/>
            </a:pPr>
            <a:r>
              <a:rPr lang="en-US" b="1"/>
              <a:t>Option 1</a:t>
            </a:r>
          </a:p>
          <a:p>
            <a:pPr marL="114300" indent="0">
              <a:buNone/>
            </a:pPr>
            <a:r>
              <a:rPr lang="en-US" b="1"/>
              <a:t>FCC Form 470</a:t>
            </a:r>
          </a:p>
          <a:p>
            <a:pPr marL="114300" indent="0">
              <a:buNone/>
            </a:pPr>
            <a:r>
              <a:rPr lang="en-US"/>
              <a:t>File an FCC Form 470</a:t>
            </a:r>
          </a:p>
          <a:p>
            <a:pPr marL="114300" indent="0">
              <a:buNone/>
            </a:pPr>
            <a:r>
              <a:rPr lang="en-US"/>
              <a:t>Upload an RFP into EPC </a:t>
            </a:r>
          </a:p>
          <a:p>
            <a:pPr marL="114300" indent="0">
              <a:buNone/>
            </a:pPr>
            <a:r>
              <a:rPr lang="en-US"/>
              <a:t>Wait 28 Days or more </a:t>
            </a:r>
          </a:p>
          <a:p>
            <a:pPr marL="114300" indent="0">
              <a:buNone/>
            </a:pPr>
            <a:r>
              <a:rPr lang="en-US"/>
              <a:t>Evaluate bids </a:t>
            </a:r>
          </a:p>
          <a:p>
            <a:pPr marL="114300" indent="0">
              <a:buNone/>
            </a:pPr>
            <a:r>
              <a:rPr lang="en-US"/>
              <a:t>Contact winning and non- winning vendors </a:t>
            </a:r>
          </a:p>
          <a:p>
            <a:pPr marL="114300" indent="0">
              <a:buNone/>
            </a:pPr>
            <a:r>
              <a:rPr lang="en-US"/>
              <a:t>Sign a contract </a:t>
            </a:r>
          </a:p>
        </p:txBody>
      </p:sp>
      <p:sp>
        <p:nvSpPr>
          <p:cNvPr id="5" name="Text Placeholder 4">
            <a:extLst>
              <a:ext uri="{FF2B5EF4-FFF2-40B4-BE49-F238E27FC236}">
                <a16:creationId xmlns:a16="http://schemas.microsoft.com/office/drawing/2014/main" id="{95614020-149D-8386-7BD5-8FABDCCF06A6}"/>
              </a:ext>
            </a:extLst>
          </p:cNvPr>
          <p:cNvSpPr>
            <a:spLocks noGrp="1"/>
          </p:cNvSpPr>
          <p:nvPr>
            <p:ph type="body" idx="4294967295"/>
          </p:nvPr>
        </p:nvSpPr>
        <p:spPr>
          <a:xfrm>
            <a:off x="7010400" y="1549400"/>
            <a:ext cx="5181600" cy="4627563"/>
          </a:xfrm>
        </p:spPr>
        <p:txBody>
          <a:bodyPr>
            <a:normAutofit/>
          </a:bodyPr>
          <a:lstStyle/>
          <a:p>
            <a:pPr marL="114300" indent="0">
              <a:buNone/>
            </a:pPr>
            <a:endParaRPr lang="en-US"/>
          </a:p>
          <a:p>
            <a:pPr marL="114300" indent="0">
              <a:buNone/>
            </a:pPr>
            <a:endParaRPr lang="en-US"/>
          </a:p>
        </p:txBody>
      </p:sp>
      <p:pic>
        <p:nvPicPr>
          <p:cNvPr id="7" name="Google Shape;137;p1">
            <a:extLst>
              <a:ext uri="{FF2B5EF4-FFF2-40B4-BE49-F238E27FC236}">
                <a16:creationId xmlns:a16="http://schemas.microsoft.com/office/drawing/2014/main" id="{B2DA8723-3F17-13FF-7F39-12A981E6015F}"/>
              </a:ext>
            </a:extLst>
          </p:cNvPr>
          <p:cNvPicPr preferRelativeResize="0"/>
          <p:nvPr/>
        </p:nvPicPr>
        <p:blipFill rotWithShape="1">
          <a:blip r:embed="rId2">
            <a:alphaModFix/>
          </a:blip>
          <a:srcRect/>
          <a:stretch/>
        </p:blipFill>
        <p:spPr>
          <a:xfrm>
            <a:off x="9995636" y="5198532"/>
            <a:ext cx="2112613" cy="1524332"/>
          </a:xfrm>
          <a:prstGeom prst="rect">
            <a:avLst/>
          </a:prstGeom>
          <a:noFill/>
          <a:ln>
            <a:noFill/>
          </a:ln>
        </p:spPr>
      </p:pic>
    </p:spTree>
    <p:extLst>
      <p:ext uri="{BB962C8B-B14F-4D97-AF65-F5344CB8AC3E}">
        <p14:creationId xmlns:p14="http://schemas.microsoft.com/office/powerpoint/2010/main" val="59622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5632E2-1605-E608-E437-CEA036625888}"/>
              </a:ext>
            </a:extLst>
          </p:cNvPr>
          <p:cNvSpPr>
            <a:spLocks noGrp="1"/>
          </p:cNvSpPr>
          <p:nvPr>
            <p:ph type="title"/>
          </p:nvPr>
        </p:nvSpPr>
        <p:spPr/>
        <p:txBody>
          <a:bodyPr/>
          <a:lstStyle/>
          <a:p>
            <a:r>
              <a:rPr lang="en-US"/>
              <a:t>Mini-Bid using vita contracts</a:t>
            </a:r>
          </a:p>
        </p:txBody>
      </p:sp>
      <p:sp>
        <p:nvSpPr>
          <p:cNvPr id="5" name="Slide Number Placeholder 4">
            <a:extLst>
              <a:ext uri="{FF2B5EF4-FFF2-40B4-BE49-F238E27FC236}">
                <a16:creationId xmlns:a16="http://schemas.microsoft.com/office/drawing/2014/main" id="{09DAF8BE-548B-92CB-D1AC-8F57F68518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ext Placeholder 2">
            <a:extLst>
              <a:ext uri="{FF2B5EF4-FFF2-40B4-BE49-F238E27FC236}">
                <a16:creationId xmlns:a16="http://schemas.microsoft.com/office/drawing/2014/main" id="{EB361833-1250-383B-45A2-FD18093A6107}"/>
              </a:ext>
            </a:extLst>
          </p:cNvPr>
          <p:cNvSpPr>
            <a:spLocks noGrp="1"/>
          </p:cNvSpPr>
          <p:nvPr>
            <p:ph type="body" idx="1"/>
          </p:nvPr>
        </p:nvSpPr>
        <p:spPr/>
        <p:txBody>
          <a:bodyPr>
            <a:normAutofit/>
          </a:bodyPr>
          <a:lstStyle/>
          <a:p>
            <a:pPr marL="114300" indent="0">
              <a:buNone/>
            </a:pPr>
            <a:r>
              <a:rPr lang="en-US" b="1"/>
              <a:t>Option 2</a:t>
            </a:r>
          </a:p>
          <a:p>
            <a:pPr marL="114300" indent="0">
              <a:buNone/>
            </a:pPr>
            <a:r>
              <a:rPr lang="en-US" b="1"/>
              <a:t>Mini-Bid Using VITA State Master Contracts</a:t>
            </a:r>
          </a:p>
          <a:p>
            <a:pPr marL="114300" indent="0">
              <a:buNone/>
            </a:pPr>
            <a:r>
              <a:rPr lang="en-US">
                <a:solidFill>
                  <a:srgbClr val="FF0000"/>
                </a:solidFill>
              </a:rPr>
              <a:t>Do not need to file an FCC Form 470, the state has already filed the FCC Form 470</a:t>
            </a:r>
          </a:p>
          <a:p>
            <a:pPr marL="114300" indent="0">
              <a:buNone/>
            </a:pPr>
            <a:r>
              <a:rPr lang="en-US"/>
              <a:t>Do a mini-bid using the VDOE mini-bid process</a:t>
            </a:r>
          </a:p>
          <a:p>
            <a:pPr marL="114300" indent="0">
              <a:buNone/>
            </a:pPr>
            <a:r>
              <a:rPr lang="en-US"/>
              <a:t>Wait 2 or more weeks </a:t>
            </a:r>
          </a:p>
          <a:p>
            <a:pPr marL="114300" indent="0">
              <a:buNone/>
            </a:pPr>
            <a:r>
              <a:rPr lang="en-US"/>
              <a:t>Evaluate the vendors </a:t>
            </a:r>
          </a:p>
          <a:p>
            <a:pPr marL="114300" indent="0">
              <a:buNone/>
            </a:pPr>
            <a:r>
              <a:rPr lang="en-US"/>
              <a:t>Sign a contract </a:t>
            </a:r>
          </a:p>
        </p:txBody>
      </p:sp>
    </p:spTree>
    <p:extLst>
      <p:ext uri="{BB962C8B-B14F-4D97-AF65-F5344CB8AC3E}">
        <p14:creationId xmlns:p14="http://schemas.microsoft.com/office/powerpoint/2010/main" val="383976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a:bodyPr>
          <a:lstStyle/>
          <a:p>
            <a:r>
              <a:rPr lang="en-US"/>
              <a:t>VITA state master contracts  </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dirty="0"/>
              <a:t>8</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679450" y="1458930"/>
            <a:ext cx="10674350" cy="5035533"/>
          </a:xfrm>
        </p:spPr>
        <p:txBody>
          <a:bodyPr>
            <a:normAutofit fontScale="62500" lnSpcReduction="20000"/>
          </a:bodyPr>
          <a:lstStyle/>
          <a:p>
            <a:pPr marL="114300" indent="0">
              <a:buNone/>
            </a:pPr>
            <a:endParaRPr lang="en-US" sz="2000"/>
          </a:p>
          <a:p>
            <a:r>
              <a:rPr lang="en-US"/>
              <a:t>School divisions need to know that they can streamline the bidding process by using VITA state master contracts. They are less time consuming to do than an FCC Form 470 and VITA has already filed an FCC Form 470; faster and easier procurement wise. </a:t>
            </a:r>
          </a:p>
          <a:p>
            <a:r>
              <a:rPr lang="en-US"/>
              <a:t>Benefits of state master contracts- time, resources, and pricing</a:t>
            </a:r>
          </a:p>
          <a:p>
            <a:pPr lvl="1"/>
            <a:r>
              <a:rPr lang="en-US" sz="2800"/>
              <a:t>State master contracts have been vetted by VITA and VDOE, strong Terms and Conditions, and Service Level Agreements are contained within contracts.   </a:t>
            </a:r>
            <a:br>
              <a:rPr lang="en-US" sz="2800"/>
            </a:br>
            <a:endParaRPr lang="en-US" sz="2800"/>
          </a:p>
          <a:p>
            <a:r>
              <a:rPr lang="en-US"/>
              <a:t>VITA contracts for Category One , Category Two including cabling contracts. </a:t>
            </a:r>
            <a:br>
              <a:rPr lang="en-US"/>
            </a:br>
            <a:endParaRPr lang="en-US"/>
          </a:p>
          <a:p>
            <a:r>
              <a:rPr lang="en-US"/>
              <a:t>Mini- Bid Process. The mini-bid process is used to show validation of the E-rate required competitive bidding process. </a:t>
            </a:r>
            <a:br>
              <a:rPr lang="en-US"/>
            </a:br>
            <a:endParaRPr lang="en-US"/>
          </a:p>
          <a:p>
            <a:r>
              <a:rPr lang="en-US"/>
              <a:t>Evaluation template. </a:t>
            </a:r>
            <a:r>
              <a:rPr lang="en-US">
                <a:solidFill>
                  <a:srgbClr val="FF0000"/>
                </a:solidFill>
              </a:rPr>
              <a:t>Use the VDOE suggested evaluation template on the VDOE E-rate  page to evaluate your mini-bi </a:t>
            </a:r>
          </a:p>
          <a:p>
            <a:pPr marL="114300" indent="0">
              <a:buNone/>
            </a:pPr>
            <a:r>
              <a:rPr lang="en-US"/>
              <a:t>VDOE E-Rate web page: </a:t>
            </a:r>
          </a:p>
          <a:p>
            <a:pPr marL="114300" indent="0">
              <a:buNone/>
            </a:pPr>
            <a:r>
              <a:rPr lang="en-US"/>
              <a:t>https://www.doe.virginia.gov/programs-services/school-operations-support-services/technology-in-education/e-rate</a:t>
            </a:r>
            <a:br>
              <a:rPr lang="en-US"/>
            </a:br>
            <a:endParaRPr lang="en-US"/>
          </a:p>
        </p:txBody>
      </p:sp>
      <p:pic>
        <p:nvPicPr>
          <p:cNvPr id="6" name="Google Shape;137;p1">
            <a:extLst>
              <a:ext uri="{FF2B5EF4-FFF2-40B4-BE49-F238E27FC236}">
                <a16:creationId xmlns:a16="http://schemas.microsoft.com/office/drawing/2014/main" id="{3A8599CD-B261-3F3D-E10F-F96059E54412}"/>
              </a:ext>
            </a:extLst>
          </p:cNvPr>
          <p:cNvPicPr preferRelativeResize="0"/>
          <p:nvPr/>
        </p:nvPicPr>
        <p:blipFill rotWithShape="1">
          <a:blip r:embed="rId3">
            <a:alphaModFix/>
          </a:blip>
          <a:srcRect/>
          <a:stretch/>
        </p:blipFill>
        <p:spPr>
          <a:xfrm>
            <a:off x="9995636" y="5198532"/>
            <a:ext cx="2112613" cy="1524332"/>
          </a:xfrm>
          <a:prstGeom prst="rect">
            <a:avLst/>
          </a:prstGeom>
          <a:noFill/>
          <a:ln>
            <a:noFill/>
          </a:ln>
        </p:spPr>
      </p:pic>
    </p:spTree>
    <p:extLst>
      <p:ext uri="{BB962C8B-B14F-4D97-AF65-F5344CB8AC3E}">
        <p14:creationId xmlns:p14="http://schemas.microsoft.com/office/powerpoint/2010/main" val="401475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718-78EA-B7E0-F2F2-EFABD2645D76}"/>
              </a:ext>
            </a:extLst>
          </p:cNvPr>
          <p:cNvSpPr>
            <a:spLocks noGrp="1"/>
          </p:cNvSpPr>
          <p:nvPr>
            <p:ph type="title"/>
          </p:nvPr>
        </p:nvSpPr>
        <p:spPr/>
        <p:txBody>
          <a:bodyPr>
            <a:normAutofit fontScale="90000"/>
          </a:bodyPr>
          <a:lstStyle/>
          <a:p>
            <a:r>
              <a:rPr lang="en-US"/>
              <a:t>Brainstorming activity  / competitive bidding</a:t>
            </a:r>
          </a:p>
        </p:txBody>
      </p:sp>
      <p:sp>
        <p:nvSpPr>
          <p:cNvPr id="3" name="Slide Number Placeholder 2">
            <a:extLst>
              <a:ext uri="{FF2B5EF4-FFF2-40B4-BE49-F238E27FC236}">
                <a16:creationId xmlns:a16="http://schemas.microsoft.com/office/drawing/2014/main" id="{8D9DD9B8-0BA4-C3F7-958B-408EB9970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4" name="Text Placeholder 3">
            <a:extLst>
              <a:ext uri="{FF2B5EF4-FFF2-40B4-BE49-F238E27FC236}">
                <a16:creationId xmlns:a16="http://schemas.microsoft.com/office/drawing/2014/main" id="{BE07E742-2C39-E265-E421-8AF5CE13FD9B}"/>
              </a:ext>
            </a:extLst>
          </p:cNvPr>
          <p:cNvSpPr>
            <a:spLocks noGrp="1"/>
          </p:cNvSpPr>
          <p:nvPr>
            <p:ph type="body" idx="1"/>
          </p:nvPr>
        </p:nvSpPr>
        <p:spPr>
          <a:xfrm>
            <a:off x="214501" y="1458930"/>
            <a:ext cx="11772146" cy="5074278"/>
          </a:xfrm>
        </p:spPr>
        <p:txBody>
          <a:bodyPr>
            <a:normAutofit/>
          </a:bodyPr>
          <a:lstStyle/>
          <a:p>
            <a:pPr marL="114300" indent="0">
              <a:buNone/>
            </a:pPr>
            <a:r>
              <a:rPr lang="en-US"/>
              <a:t>Discussion starter: How are school divisions now receiving competitive bids ? Are there potential problems with bids getting lost in e-mail, could there be confidentiality concerns? Can you document that the bid was received? </a:t>
            </a:r>
          </a:p>
          <a:p>
            <a:pPr marL="114300" indent="0">
              <a:buNone/>
            </a:pPr>
            <a:endParaRPr lang="en-US"/>
          </a:p>
          <a:p>
            <a:pPr marL="114300" indent="0">
              <a:buNone/>
            </a:pPr>
            <a:r>
              <a:rPr lang="en-US"/>
              <a:t>Question for participants based on this discussion: </a:t>
            </a:r>
          </a:p>
          <a:p>
            <a:pPr marL="114300" indent="0">
              <a:buNone/>
            </a:pPr>
            <a:r>
              <a:rPr lang="en-US"/>
              <a:t>What are you doing to ensure that electronic bids do not get lost ? </a:t>
            </a:r>
            <a:endParaRPr lang="en-US" sz="3200"/>
          </a:p>
          <a:p>
            <a:pPr marL="114300" indent="0">
              <a:buNone/>
            </a:pPr>
            <a:endParaRPr lang="en-US"/>
          </a:p>
          <a:p>
            <a:pPr marL="114300" indent="0">
              <a:buNone/>
            </a:pPr>
            <a:endParaRPr lang="en-US"/>
          </a:p>
          <a:p>
            <a:pPr marL="114300" indent="0">
              <a:buNone/>
            </a:pPr>
            <a:endParaRPr lang="en-US"/>
          </a:p>
        </p:txBody>
      </p:sp>
      <p:pic>
        <p:nvPicPr>
          <p:cNvPr id="6" name="Google Shape;137;p1">
            <a:extLst>
              <a:ext uri="{FF2B5EF4-FFF2-40B4-BE49-F238E27FC236}">
                <a16:creationId xmlns:a16="http://schemas.microsoft.com/office/drawing/2014/main" id="{9B0D7A6B-2BB3-4D5C-EBE7-29B17EC4F78C}"/>
              </a:ext>
            </a:extLst>
          </p:cNvPr>
          <p:cNvPicPr preferRelativeResize="0"/>
          <p:nvPr/>
        </p:nvPicPr>
        <p:blipFill rotWithShape="1">
          <a:blip r:embed="rId3">
            <a:alphaModFix/>
          </a:blip>
          <a:srcRect/>
          <a:stretch/>
        </p:blipFill>
        <p:spPr>
          <a:xfrm>
            <a:off x="9858053" y="5135032"/>
            <a:ext cx="2112613" cy="1524332"/>
          </a:xfrm>
          <a:prstGeom prst="rect">
            <a:avLst/>
          </a:prstGeom>
          <a:noFill/>
          <a:ln>
            <a:noFill/>
          </a:ln>
        </p:spPr>
      </p:pic>
    </p:spTree>
    <p:extLst>
      <p:ext uri="{BB962C8B-B14F-4D97-AF65-F5344CB8AC3E}">
        <p14:creationId xmlns:p14="http://schemas.microsoft.com/office/powerpoint/2010/main" val="788894281"/>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26</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VDOE Annual E-rate training  January 17, 2024, Chesterfield County Career and Technical Center, Fulghum center Dr. Susan M. Clair, State E-rate coordinator Cindy Johnson, e-rate services llc., vdoe tier ii e-rate support consultant doug leslie, strategic sourcing consultant, vita </vt:lpstr>
      <vt:lpstr>Recommended timeline/at a glance </vt:lpstr>
      <vt:lpstr>E-rate discount matrix </vt:lpstr>
      <vt:lpstr>Children's Internet protection act (CIPA) </vt:lpstr>
      <vt:lpstr>Children's Internet protection act (CIPA) </vt:lpstr>
      <vt:lpstr>Competitive bidding Two options  </vt:lpstr>
      <vt:lpstr>Mini-Bid using vita contracts</vt:lpstr>
      <vt:lpstr>VITA state master contracts  </vt:lpstr>
      <vt:lpstr>Brainstorming activity  / competitive bidding</vt:lpstr>
      <vt:lpstr>Demonstration of FCC form 470  </vt:lpstr>
      <vt:lpstr>Funding request Number (FRN) breakdown </vt:lpstr>
      <vt:lpstr>Changes in billed entity application reimbursement (BEAR)  invoicing </vt:lpstr>
      <vt:lpstr>What is your back-up plan for e-rate?</vt:lpstr>
      <vt:lpstr>Who should be on your e-rate team ?</vt:lpstr>
      <vt:lpstr>Internet Cost allocation – rule change </vt:lpstr>
      <vt:lpstr>FCC Cybersecurity pilot program </vt:lpstr>
      <vt:lpstr>Category two planning worksheet </vt:lpstr>
      <vt:lpstr>Cabling checklist</vt:lpstr>
      <vt:lpstr>Category Two equipment</vt:lpstr>
      <vt:lpstr>Label Category Two Equipment</vt:lpstr>
      <vt:lpstr>FCC Form 486, FCC Form 500    </vt:lpstr>
      <vt:lpstr>Category Two 5-Year budget    </vt:lpstr>
      <vt:lpstr>Wi-Fi on school buses:    </vt:lpstr>
      <vt:lpstr>Archiving files: Suggested Folder structure </vt:lpstr>
      <vt:lpstr>Broadband/network infrastructure updates</vt:lpstr>
      <vt:lpstr>What Should you do NOW?</vt:lpstr>
      <vt:lpstr>Virginia Educational Technology Plan </vt:lpstr>
      <vt:lpstr>Documents used in this training </vt:lpstr>
      <vt:lpstr>Links to resources </vt:lpstr>
      <vt:lpstr>Links to resources cont.</vt:lpstr>
      <vt:lpstr>Links to 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VITA Program</dc:creator>
  <cp:revision>5</cp:revision>
  <dcterms:created xsi:type="dcterms:W3CDTF">2022-07-20T12:39:39Z</dcterms:created>
  <dcterms:modified xsi:type="dcterms:W3CDTF">2023-12-06T20:33:30Z</dcterms:modified>
</cp:coreProperties>
</file>