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C_385DDCCD.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1_BE626FF8.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comments/modernComment_12F_10EAC845.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29_31A3E26B.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0" r:id="rId2"/>
  </p:sldMasterIdLst>
  <p:notesMasterIdLst>
    <p:notesMasterId r:id="rId50"/>
  </p:notesMasterIdLst>
  <p:sldIdLst>
    <p:sldId id="256" r:id="rId3"/>
    <p:sldId id="299" r:id="rId4"/>
    <p:sldId id="257" r:id="rId5"/>
    <p:sldId id="258" r:id="rId6"/>
    <p:sldId id="300" r:id="rId7"/>
    <p:sldId id="260" r:id="rId8"/>
    <p:sldId id="259" r:id="rId9"/>
    <p:sldId id="261" r:id="rId10"/>
    <p:sldId id="262" r:id="rId11"/>
    <p:sldId id="263" r:id="rId12"/>
    <p:sldId id="265" r:id="rId13"/>
    <p:sldId id="267" r:id="rId14"/>
    <p:sldId id="268" r:id="rId15"/>
    <p:sldId id="266" r:id="rId16"/>
    <p:sldId id="269" r:id="rId17"/>
    <p:sldId id="270" r:id="rId18"/>
    <p:sldId id="289" r:id="rId19"/>
    <p:sldId id="264" r:id="rId20"/>
    <p:sldId id="309" r:id="rId21"/>
    <p:sldId id="308" r:id="rId22"/>
    <p:sldId id="272" r:id="rId23"/>
    <p:sldId id="302" r:id="rId24"/>
    <p:sldId id="271" r:id="rId25"/>
    <p:sldId id="273" r:id="rId26"/>
    <p:sldId id="274" r:id="rId27"/>
    <p:sldId id="275" r:id="rId28"/>
    <p:sldId id="310" r:id="rId29"/>
    <p:sldId id="312" r:id="rId30"/>
    <p:sldId id="303" r:id="rId31"/>
    <p:sldId id="276" r:id="rId32"/>
    <p:sldId id="314" r:id="rId33"/>
    <p:sldId id="313" r:id="rId34"/>
    <p:sldId id="277" r:id="rId35"/>
    <p:sldId id="304" r:id="rId36"/>
    <p:sldId id="305" r:id="rId37"/>
    <p:sldId id="279" r:id="rId38"/>
    <p:sldId id="280" r:id="rId39"/>
    <p:sldId id="281" r:id="rId40"/>
    <p:sldId id="282" r:id="rId41"/>
    <p:sldId id="293" r:id="rId42"/>
    <p:sldId id="284" r:id="rId43"/>
    <p:sldId id="294" r:id="rId44"/>
    <p:sldId id="283" r:id="rId45"/>
    <p:sldId id="297" r:id="rId46"/>
    <p:sldId id="285" r:id="rId47"/>
    <p:sldId id="286" r:id="rId48"/>
    <p:sldId id="287" r:id="rId49"/>
  </p:sldIdLst>
  <p:sldSz cx="12192000" cy="6858000"/>
  <p:notesSz cx="7023100" cy="9309100"/>
  <p:embeddedFontLst>
    <p:embeddedFont>
      <p:font typeface="Calibri" panose="020F0502020204030204" pitchFamily="3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
      <p:font typeface="Gill Sans MT" panose="020B0502020104020203" pitchFamily="34" charset="0"/>
      <p:regular r:id="rId59"/>
      <p:bold r:id="rId60"/>
      <p:italic r:id="rId61"/>
      <p:boldItalic r:id="rId62"/>
    </p:embeddedFont>
    <p:embeddedFont>
      <p:font typeface="Lato" panose="020F0502020204030203" pitchFamily="34" charset="0"/>
      <p:regular r:id="rId63"/>
      <p:bold r:id="rId64"/>
      <p:italic r:id="rId65"/>
      <p:boldItalic r:id="rId66"/>
    </p:embeddedFont>
    <p:embeddedFont>
      <p:font typeface="Noto Sans Symbols" panose="020B0604020202020204" charset="0"/>
      <p:regular r:id="rId67"/>
      <p:bold r:id="rId68"/>
    </p:embeddedFont>
    <p:embeddedFont>
      <p:font typeface="Roboto" panose="02000000000000000000" pitchFamily="2" charset="0"/>
      <p:regular r:id="rId69"/>
      <p:bold r:id="rId70"/>
      <p:italic r:id="rId71"/>
      <p:boldItalic r:id="rId72"/>
    </p:embeddedFont>
    <p:embeddedFont>
      <p:font typeface="Segoe UI" panose="020B0502040204020203" pitchFamily="34" charset="0"/>
      <p:regular r:id="rId73"/>
      <p:bold r:id="rId74"/>
      <p:italic r:id="rId75"/>
      <p:boldItalic r:id="rId76"/>
    </p:embeddedFont>
    <p:embeddedFont>
      <p:font typeface="Trebuchet MS" panose="020B0603020202020204"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1" roundtripDataSignature="AMtx7mg/Wu3Hvca7ecPEC5lN6yqcIFMTX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AAE900-CBB8-8099-ECC7-BEEDD3630E8B}" name="Brown, Allegra (DOE)" initials="B(" userId="S::allegra.brown@doe.virginia.gov::555ce636-cde9-4b93-ac10-3caf123e9613" providerId="AD"/>
  <p188:author id="{A88F5760-EC08-9BD9-7C4D-723EC834FC2D}" name="Brown, Allegra (DOE)" initials="BA(" userId="S::Allegra.Brown@doe.virginia.gov::555ce636-cde9-4b93-ac10-3caf123e9613" providerId="AD"/>
  <p188:author id="{1580A49B-D954-E72E-7BC9-80E722FB2FEC}" name="Johnson, Randall (DOE)" initials="RJ" userId="S::Randall.Johnson@doe.virginia.gov::0a153bbb-4882-48ec-8a4b-b87d93efde88" providerId="AD"/>
  <p188:author id="{A987BAD8-88FC-0324-5953-5ABFD096AC23}" name="Coefield, Cora (DOE)" initials="CC(" userId="S::Cora.Coefield@doe.virginia.gov::3ec950c3-f18b-4d5f-aaaf-e1b51bd888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FA2C1-3DD8-E6FA-0D18-2CA6641F9E2F}" v="29" dt="2024-01-08T13:55:24.652"/>
    <p1510:client id="{19631F98-28AF-954C-E801-E8AE1B318AAA}" v="1" dt="2024-01-08T12:54:01.185"/>
    <p1510:client id="{3002C747-89F5-F1D2-E442-FAD40133A151}" v="1" dt="2024-01-08T19:16:49.746"/>
    <p1510:client id="{3199E989-8AC3-D2FB-056D-1BD0AEA312E1}" v="17" dt="2024-01-08T18:35:11.033"/>
    <p1510:client id="{32F3F476-33EF-DA11-0382-96B1B9B1A391}" v="708" dt="2024-01-06T05:44:58.434"/>
    <p1510:client id="{4A835B5A-3476-4D18-7B71-F6ADE0604770}" v="4" dt="2024-01-08T18:52:36.913"/>
    <p1510:client id="{63FEDAD3-34EA-F2A1-AD35-5C9F72D12308}" v="1256" dt="2024-01-08T18:03:19.093"/>
    <p1510:client id="{6B8D635F-E862-6A58-EF98-1BD26CB3DF98}" v="4" dt="2024-01-08T15:38:07.057"/>
    <p1510:client id="{94BA9D8A-BF71-E0D8-84FB-7724E565B20A}" v="161" dt="2024-01-08T19:59:33.650"/>
    <p1510:client id="{9A3BB7FC-1937-F4D3-0C33-7B287AA18786}" v="265" dt="2024-01-05T20:13:36.545"/>
    <p1510:client id="{C46954CB-05C2-A4E9-8F43-2780B2F29C9A}" v="32" dt="2024-01-08T18:32:59.161"/>
  </p1510:revLst>
</p1510:revInfo>
</file>

<file path=ppt/tableStyles.xml><?xml version="1.0" encoding="utf-8"?>
<a:tblStyleLst xmlns:a="http://schemas.openxmlformats.org/drawingml/2006/main" def="{A8BA0BDC-AD3B-4AC7-B7B9-587D76B94200}">
  <a:tblStyle styleId="{A8BA0BDC-AD3B-4AC7-B7B9-587D76B9420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B"/>
          </a:solidFill>
        </a:fill>
      </a:tcStyle>
    </a:wholeTbl>
    <a:band1H>
      <a:tcTxStyle/>
      <a:tcStyle>
        <a:tcBdr/>
        <a:fill>
          <a:solidFill>
            <a:srgbClr val="CACDD4"/>
          </a:solidFill>
        </a:fill>
      </a:tcStyle>
    </a:band1H>
    <a:band2H>
      <a:tcTxStyle/>
      <a:tcStyle>
        <a:tcBdr/>
      </a:tcStyle>
    </a:band2H>
    <a:band1V>
      <a:tcTxStyle/>
      <a:tcStyle>
        <a:tcBdr/>
        <a:fill>
          <a:solidFill>
            <a:srgbClr val="CACDD4"/>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71C93F4C-742E-4DFA-BB0B-0770CEDEEA7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font" Target="fonts/font18.fntdata"/><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customschemas.google.com/relationships/presentationmetadata" Target="metadata"/><Relationship Id="rId86"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 Target="slides/slide5.xml"/><Relationship Id="rId71"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6.fntdata"/><Relationship Id="rId87" Type="http://schemas.microsoft.com/office/2018/10/relationships/authors" Target="authors.xml"/><Relationship Id="rId61" Type="http://schemas.openxmlformats.org/officeDocument/2006/relationships/font" Target="fonts/font11.fntdata"/><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r>
              <a:rPr lang="en-US" sz="2800" dirty="0">
                <a:latin typeface="Calibri" panose="020F0502020204030204" pitchFamily="34" charset="0"/>
                <a:cs typeface="Calibri" panose="020F0502020204030204" pitchFamily="34" charset="0"/>
              </a:rPr>
              <a:t>2022-2023 Common Findings</a:t>
            </a:r>
          </a:p>
        </c:rich>
      </c:tx>
      <c:layout>
        <c:manualLayout>
          <c:xMode val="edge"/>
          <c:yMode val="edge"/>
          <c:x val="0.15709522865467201"/>
          <c:y val="3.2081771346828124E-2"/>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1306608113279565E-2"/>
          <c:y val="7.1714306954346455E-2"/>
          <c:w val="0.828144244145119"/>
          <c:h val="0.87099681564060327"/>
        </c:manualLayout>
      </c:layout>
      <c:pie3DChart>
        <c:varyColors val="1"/>
        <c:ser>
          <c:idx val="0"/>
          <c:order val="0"/>
          <c:tx>
            <c:strRef>
              <c:f>Sheet1!$B$1</c:f>
              <c:strCache>
                <c:ptCount val="1"/>
                <c:pt idx="0">
                  <c:v>2022-2023 Common Findings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8B8A-4356-856C-52651A6E9E1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EDC-4F82-832A-F6AE51231220}"/>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DEDC-4F82-832A-F6AE51231220}"/>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DEDC-4F82-832A-F6AE51231220}"/>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8B8A-4356-856C-52651A6E9E15}"/>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DEDC-4F82-832A-F6AE51231220}"/>
              </c:ext>
            </c:extLst>
          </c:dPt>
          <c:dLbls>
            <c:dLbl>
              <c:idx val="0"/>
              <c:layout>
                <c:manualLayout>
                  <c:x val="-6.3428951999906225E-3"/>
                  <c:y val="0.1037257077116061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B8A-4356-856C-52651A6E9E1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6"/>
                <c:pt idx="0">
                  <c:v>Area 1</c:v>
                </c:pt>
                <c:pt idx="1">
                  <c:v>Area 2</c:v>
                </c:pt>
                <c:pt idx="2">
                  <c:v>Area 3</c:v>
                </c:pt>
                <c:pt idx="3">
                  <c:v>Area 4</c:v>
                </c:pt>
                <c:pt idx="4">
                  <c:v>Area 5</c:v>
                </c:pt>
                <c:pt idx="5">
                  <c:v>Area 6</c:v>
                </c:pt>
              </c:strCache>
            </c:strRef>
          </c:cat>
          <c:val>
            <c:numRef>
              <c:f>Sheet1!$B$2:$B$7</c:f>
              <c:numCache>
                <c:formatCode>General</c:formatCode>
                <c:ptCount val="6"/>
                <c:pt idx="0">
                  <c:v>0</c:v>
                </c:pt>
                <c:pt idx="1">
                  <c:v>17</c:v>
                </c:pt>
                <c:pt idx="2">
                  <c:v>23</c:v>
                </c:pt>
                <c:pt idx="3">
                  <c:v>3</c:v>
                </c:pt>
                <c:pt idx="4">
                  <c:v>50</c:v>
                </c:pt>
                <c:pt idx="5">
                  <c:v>7</c:v>
                </c:pt>
              </c:numCache>
            </c:numRef>
          </c:val>
          <c:extLst>
            <c:ext xmlns:c16="http://schemas.microsoft.com/office/drawing/2014/chart" uri="{C3380CC4-5D6E-409C-BE32-E72D297353CC}">
              <c16:uniqueId val="{00000000-8B8A-4356-856C-52651A6E9E15}"/>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86196857965589402"/>
          <c:y val="0.64537246611746335"/>
          <c:w val="0.11266316871102482"/>
          <c:h val="0.2644873195806345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modernComment_121_BE626FF8.xml><?xml version="1.0" encoding="utf-8"?>
<p188:cmLst xmlns:a="http://schemas.openxmlformats.org/drawingml/2006/main" xmlns:r="http://schemas.openxmlformats.org/officeDocument/2006/relationships" xmlns:p188="http://schemas.microsoft.com/office/powerpoint/2018/8/main">
  <p188:cm id="{0C03EF74-1DBF-4BD5-9099-EE55EE841E66}" authorId="{A987BAD8-88FC-0324-5953-5ABFD096AC23}" created="2024-01-10T20:11:50.829">
    <pc:sldMkLst xmlns:pc="http://schemas.microsoft.com/office/powerpoint/2013/main/command">
      <pc:docMk/>
      <pc:sldMk cId="3194122232" sldId="289"/>
    </pc:sldMkLst>
    <p188:txBody>
      <a:bodyPr/>
      <a:lstStyle/>
      <a:p>
        <a:r>
          <a:rPr lang="en-US"/>
          <a:t>@Brown, Allegra Your feedback is encouraged regarding the data slides. I split them per Area and then I did 1 looking at results in totality.</a:t>
        </a:r>
      </a:p>
    </p188:txBody>
  </p188:cm>
</p188:cmLst>
</file>

<file path=ppt/comments/modernComment_129_31A3E26B.xml><?xml version="1.0" encoding="utf-8"?>
<p188:cmLst xmlns:a="http://schemas.openxmlformats.org/drawingml/2006/main" xmlns:r="http://schemas.openxmlformats.org/officeDocument/2006/relationships" xmlns:p188="http://schemas.microsoft.com/office/powerpoint/2018/8/main">
  <p188:cm id="{BC4A56B8-8C1E-49F2-9197-4EBC822F42BA}" authorId="{C2AAE900-CBB8-8099-ECC7-BEEDD3630E8B}" created="2024-01-08T19:32:03.060">
    <pc:sldMkLst xmlns:pc="http://schemas.microsoft.com/office/powerpoint/2013/main/command">
      <pc:docMk/>
      <pc:sldMk cId="832823915" sldId="297"/>
    </pc:sldMkLst>
    <p188:txBody>
      <a:bodyPr/>
      <a:lstStyle/>
      <a:p>
        <a:r>
          <a:rPr lang="en-US"/>
          <a:t>Note to update slide current powerpoint when finished with 2024 webinar presentation in Canvas.... screenshot once approved and uploaded
[@Brown, Allegra (DOE)] </a:t>
        </a:r>
      </a:p>
    </p188:txBody>
  </p188:cm>
</p188:cmLst>
</file>

<file path=ppt/comments/modernComment_12C_385DDCCD.xml><?xml version="1.0" encoding="utf-8"?>
<p188:cmLst xmlns:a="http://schemas.openxmlformats.org/drawingml/2006/main" xmlns:r="http://schemas.openxmlformats.org/officeDocument/2006/relationships" xmlns:p188="http://schemas.microsoft.com/office/powerpoint/2018/8/main">
  <p188:cm id="{79C41FE9-5446-4C7E-89C9-0D70A2238358}" authorId="{A88F5760-EC08-9BD9-7C4D-723EC834FC2D}" created="2024-01-08T21:10:37.247">
    <pc:sldMkLst xmlns:pc="http://schemas.microsoft.com/office/powerpoint/2013/main/command">
      <pc:docMk/>
      <pc:sldMk cId="945675469" sldId="300"/>
    </pc:sldMkLst>
    <p188:txBody>
      <a:bodyPr/>
      <a:lstStyle/>
      <a:p>
        <a:r>
          <a:rPr lang="en-US"/>
          <a:t>Added a visual of slide 4.. Essentially this is a duplicate slide...Just giving the option of if we wanted to show they are all connected and need to be part of the process...the "and more" goes to there is more that is part of risk assessment beyond these items...Thoughts?
</a:t>
        </a:r>
      </a:p>
    </p188:txBody>
  </p188:cm>
</p188:cmLst>
</file>

<file path=ppt/comments/modernComment_12F_10EAC845.xml><?xml version="1.0" encoding="utf-8"?>
<p188:cmLst xmlns:a="http://schemas.openxmlformats.org/drawingml/2006/main" xmlns:r="http://schemas.openxmlformats.org/officeDocument/2006/relationships" xmlns:p188="http://schemas.microsoft.com/office/powerpoint/2018/8/main">
  <p188:cm id="{CE189159-9572-4177-86E8-AD3E2399FECC}" authorId="{1580A49B-D954-E72E-7BC9-80E722FB2FEC}" created="2024-01-16T14:04:40.555">
    <ac:txMkLst xmlns:ac="http://schemas.microsoft.com/office/drawing/2013/main/command">
      <pc:docMk xmlns:pc="http://schemas.microsoft.com/office/powerpoint/2013/main/command"/>
      <pc:sldMk xmlns:pc="http://schemas.microsoft.com/office/powerpoint/2013/main/command" cId="283822149" sldId="303"/>
      <ac:spMk id="2" creationId="{03E3ECC9-B123-E710-D9E8-DD74A608E4ED}"/>
      <ac:txMk cp="8" len="1">
        <ac:context len="28" hash="3910866539"/>
      </ac:txMk>
    </ac:txMkLst>
    <p188:pos x="10176387" y="855406"/>
    <p188:txBody>
      <a:bodyPr/>
      <a:lstStyle/>
      <a:p>
        <a:r>
          <a:rPr lang="en-US"/>
          <a:t>Update please - Incorrect heading title</a:t>
        </a:r>
      </a:p>
    </p188:txBody>
  </p188:cm>
</p188:cmLst>
</file>

<file path=ppt/diagrams/_rels/data2.xml.rels><?xml version="1.0" encoding="UTF-8" standalone="yes"?>
<Relationships xmlns="http://schemas.openxmlformats.org/package/2006/relationships"><Relationship Id="rId1" Type="http://schemas.openxmlformats.org/officeDocument/2006/relationships/image" Target="../media/image10.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F86FD4-3740-4E53-A778-31BAE79DE089}" type="doc">
      <dgm:prSet loTypeId="urn:microsoft.com/office/officeart/2005/8/layout/cycle8" loCatId="cycle" qsTypeId="urn:microsoft.com/office/officeart/2005/8/quickstyle/simple2" qsCatId="simple" csTypeId="urn:microsoft.com/office/officeart/2005/8/colors/accent1_2" csCatId="accent1" phldr="1"/>
      <dgm:spPr/>
      <dgm:t>
        <a:bodyPr/>
        <a:lstStyle/>
        <a:p>
          <a:endParaRPr lang="en-US"/>
        </a:p>
      </dgm:t>
    </dgm:pt>
    <dgm:pt modelId="{A1CAA466-17FF-47EC-A479-909BC7CAB556}">
      <dgm:prSet phldrT="[Text]" custT="1"/>
      <dgm:spPr/>
      <dgm:t>
        <a:bodyPr/>
        <a:lstStyle/>
        <a:p>
          <a:pPr algn="l"/>
          <a:endParaRPr lang="en-US" sz="1400" b="0" i="0" u="none" dirty="0"/>
        </a:p>
        <a:p>
          <a:pPr algn="l"/>
          <a:r>
            <a:rPr lang="en-US" sz="1200" b="0" i="0" u="none" dirty="0"/>
            <a:t>Application development and how priorities for funding are derived</a:t>
          </a:r>
          <a:endParaRPr lang="en-US" sz="1200" dirty="0"/>
        </a:p>
      </dgm:t>
    </dgm:pt>
    <dgm:pt modelId="{DAD048A6-BD3C-4B1C-83C6-3DADAF379331}" type="parTrans" cxnId="{A8716FB2-17ED-4649-B086-55463473326F}">
      <dgm:prSet/>
      <dgm:spPr/>
      <dgm:t>
        <a:bodyPr/>
        <a:lstStyle/>
        <a:p>
          <a:endParaRPr lang="en-US"/>
        </a:p>
      </dgm:t>
    </dgm:pt>
    <dgm:pt modelId="{B6516FDF-2416-4038-B930-9DED75335183}" type="sibTrans" cxnId="{A8716FB2-17ED-4649-B086-55463473326F}">
      <dgm:prSet/>
      <dgm:spPr/>
      <dgm:t>
        <a:bodyPr/>
        <a:lstStyle/>
        <a:p>
          <a:endParaRPr lang="en-US"/>
        </a:p>
      </dgm:t>
    </dgm:pt>
    <dgm:pt modelId="{8CD49545-76CF-4B9D-9660-CEC96D4FF629}">
      <dgm:prSet phldrT="[Text]" custT="1"/>
      <dgm:spPr/>
      <dgm:t>
        <a:bodyPr/>
        <a:lstStyle/>
        <a:p>
          <a:r>
            <a:rPr lang="en-US" sz="1600" b="0" i="0" u="none" dirty="0"/>
            <a:t>Equitable services to private schools</a:t>
          </a:r>
        </a:p>
        <a:p>
          <a:endParaRPr lang="en-US" sz="1200" dirty="0"/>
        </a:p>
      </dgm:t>
    </dgm:pt>
    <dgm:pt modelId="{8FF34C30-C50C-48E4-A464-D7CA2D8AC899}" type="parTrans" cxnId="{F2D5512C-3917-4BDE-B5FB-D5C20ECABC3B}">
      <dgm:prSet/>
      <dgm:spPr/>
      <dgm:t>
        <a:bodyPr/>
        <a:lstStyle/>
        <a:p>
          <a:endParaRPr lang="en-US"/>
        </a:p>
      </dgm:t>
    </dgm:pt>
    <dgm:pt modelId="{F2F2B145-4D3C-46B8-97BA-7272FAEDC3B7}" type="sibTrans" cxnId="{F2D5512C-3917-4BDE-B5FB-D5C20ECABC3B}">
      <dgm:prSet/>
      <dgm:spPr/>
      <dgm:t>
        <a:bodyPr/>
        <a:lstStyle/>
        <a:p>
          <a:endParaRPr lang="en-US"/>
        </a:p>
      </dgm:t>
    </dgm:pt>
    <dgm:pt modelId="{777FFC60-8395-45B8-A779-30D47FBCEC91}">
      <dgm:prSet phldrT="[Text]" custT="1"/>
      <dgm:spPr/>
      <dgm:t>
        <a:bodyPr/>
        <a:lstStyle/>
        <a:p>
          <a:r>
            <a:rPr lang="en-US" sz="1200" b="0" i="0" u="none" dirty="0"/>
            <a:t>Timeliness of application submissions, revisions and amendments </a:t>
          </a:r>
          <a:endParaRPr lang="en-US" sz="1200" dirty="0"/>
        </a:p>
      </dgm:t>
    </dgm:pt>
    <dgm:pt modelId="{57D13588-223C-40E4-969E-18CA3D522EF1}" type="parTrans" cxnId="{95D7CEB9-F046-42DE-8EEA-E0FB1059F438}">
      <dgm:prSet/>
      <dgm:spPr/>
      <dgm:t>
        <a:bodyPr/>
        <a:lstStyle/>
        <a:p>
          <a:endParaRPr lang="en-US"/>
        </a:p>
      </dgm:t>
    </dgm:pt>
    <dgm:pt modelId="{B6B4C1B8-EA80-47E2-82C6-461E3B842AD8}" type="sibTrans" cxnId="{95D7CEB9-F046-42DE-8EEA-E0FB1059F438}">
      <dgm:prSet/>
      <dgm:spPr/>
      <dgm:t>
        <a:bodyPr/>
        <a:lstStyle/>
        <a:p>
          <a:endParaRPr lang="en-US"/>
        </a:p>
      </dgm:t>
    </dgm:pt>
    <dgm:pt modelId="{AC1F5A12-5B96-4C88-B327-6A1ABE2913B9}">
      <dgm:prSet phldrT="[Text]" custT="1"/>
      <dgm:spPr/>
      <dgm:t>
        <a:bodyPr/>
        <a:lstStyle/>
        <a:p>
          <a:pPr marL="0" indent="0" algn="l"/>
          <a:r>
            <a:rPr lang="en-US" sz="1080" b="0" i="0" u="none" dirty="0"/>
            <a:t>Timeliness of drawdown of funds and accuracy of reimbursement</a:t>
          </a:r>
          <a:endParaRPr lang="en-US" sz="1080" dirty="0"/>
        </a:p>
      </dgm:t>
    </dgm:pt>
    <dgm:pt modelId="{EF4D6561-9042-48EE-80D3-5FF189FDB17F}" type="parTrans" cxnId="{384107BD-9A1D-431E-83EF-BD2B3BD1CF59}">
      <dgm:prSet/>
      <dgm:spPr/>
      <dgm:t>
        <a:bodyPr/>
        <a:lstStyle/>
        <a:p>
          <a:endParaRPr lang="en-US"/>
        </a:p>
      </dgm:t>
    </dgm:pt>
    <dgm:pt modelId="{929BC9EA-6A30-41D4-BE3D-EC328C2EFEEF}" type="sibTrans" cxnId="{384107BD-9A1D-431E-83EF-BD2B3BD1CF59}">
      <dgm:prSet/>
      <dgm:spPr/>
      <dgm:t>
        <a:bodyPr/>
        <a:lstStyle/>
        <a:p>
          <a:endParaRPr lang="en-US"/>
        </a:p>
      </dgm:t>
    </dgm:pt>
    <dgm:pt modelId="{24B9562D-6038-4028-99C6-BE1BE72D74AF}">
      <dgm:prSet phldrT="[Text]" custT="1"/>
      <dgm:spPr/>
      <dgm:t>
        <a:bodyPr/>
        <a:lstStyle/>
        <a:p>
          <a:r>
            <a:rPr lang="en-US" sz="1800" b="0" i="0" u="none" dirty="0"/>
            <a:t>Teacher quality </a:t>
          </a:r>
          <a:r>
            <a:rPr lang="en-US" sz="1600" b="0" i="0" u="none" dirty="0"/>
            <a:t>data</a:t>
          </a:r>
          <a:endParaRPr lang="en-US" sz="1600" dirty="0"/>
        </a:p>
      </dgm:t>
    </dgm:pt>
    <dgm:pt modelId="{CBC5D410-73DA-4A38-AE88-C542EB5937B7}" type="parTrans" cxnId="{EC8C7571-2DD6-4A3F-AC26-3A599C9828FD}">
      <dgm:prSet/>
      <dgm:spPr/>
      <dgm:t>
        <a:bodyPr/>
        <a:lstStyle/>
        <a:p>
          <a:endParaRPr lang="en-US"/>
        </a:p>
      </dgm:t>
    </dgm:pt>
    <dgm:pt modelId="{76628F9D-2DC6-4A55-AAE6-F318945492AD}" type="sibTrans" cxnId="{EC8C7571-2DD6-4A3F-AC26-3A599C9828FD}">
      <dgm:prSet/>
      <dgm:spPr/>
      <dgm:t>
        <a:bodyPr/>
        <a:lstStyle/>
        <a:p>
          <a:endParaRPr lang="en-US"/>
        </a:p>
      </dgm:t>
    </dgm:pt>
    <dgm:pt modelId="{808F04DA-0435-41B5-B410-5E3E5E15BECD}">
      <dgm:prSet phldrT="[Text]" custT="1"/>
      <dgm:spPr/>
      <dgm:t>
        <a:bodyPr/>
        <a:lstStyle/>
        <a:p>
          <a:pPr algn="ctr"/>
          <a:endParaRPr lang="en-US" sz="1500" b="0" i="0" u="none" dirty="0"/>
        </a:p>
        <a:p>
          <a:pPr algn="ctr"/>
          <a:r>
            <a:rPr lang="en-US" sz="1400" b="0" i="0" u="none" dirty="0"/>
            <a:t>Prior findings from monitoring visits</a:t>
          </a:r>
          <a:endParaRPr lang="en-US" sz="1400" dirty="0"/>
        </a:p>
      </dgm:t>
    </dgm:pt>
    <dgm:pt modelId="{663B650C-F636-4741-AE1E-72223BC1AE1C}" type="parTrans" cxnId="{04C9842A-C672-43C0-982C-7DA24538339F}">
      <dgm:prSet/>
      <dgm:spPr/>
      <dgm:t>
        <a:bodyPr/>
        <a:lstStyle/>
        <a:p>
          <a:endParaRPr lang="en-US"/>
        </a:p>
      </dgm:t>
    </dgm:pt>
    <dgm:pt modelId="{B625C03B-400D-4C73-B294-624BBB3A686E}" type="sibTrans" cxnId="{04C9842A-C672-43C0-982C-7DA24538339F}">
      <dgm:prSet/>
      <dgm:spPr/>
      <dgm:t>
        <a:bodyPr/>
        <a:lstStyle/>
        <a:p>
          <a:endParaRPr lang="en-US"/>
        </a:p>
      </dgm:t>
    </dgm:pt>
    <dgm:pt modelId="{D9D3C8A4-9D61-45CB-BF91-F54BCE8EDC24}">
      <dgm:prSet phldrT="[Text]"/>
      <dgm:spPr/>
      <dgm:t>
        <a:bodyPr/>
        <a:lstStyle/>
        <a:p>
          <a:r>
            <a:rPr lang="en-US" dirty="0"/>
            <a:t>AND MORE…</a:t>
          </a:r>
        </a:p>
      </dgm:t>
    </dgm:pt>
    <dgm:pt modelId="{8506F69B-48D3-4154-80AC-08849E4B778A}" type="parTrans" cxnId="{C28AD248-FFC9-488F-B35B-54FFCD4C3344}">
      <dgm:prSet/>
      <dgm:spPr/>
      <dgm:t>
        <a:bodyPr/>
        <a:lstStyle/>
        <a:p>
          <a:endParaRPr lang="en-US"/>
        </a:p>
      </dgm:t>
    </dgm:pt>
    <dgm:pt modelId="{93BBCE98-24CF-4833-BBA9-F6A5557F9F77}" type="sibTrans" cxnId="{C28AD248-FFC9-488F-B35B-54FFCD4C3344}">
      <dgm:prSet/>
      <dgm:spPr/>
      <dgm:t>
        <a:bodyPr/>
        <a:lstStyle/>
        <a:p>
          <a:endParaRPr lang="en-US"/>
        </a:p>
      </dgm:t>
    </dgm:pt>
    <dgm:pt modelId="{D9D303DF-7E5D-4051-B85E-5734E1AD154C}">
      <dgm:prSet/>
      <dgm:spPr/>
      <dgm:t>
        <a:bodyPr/>
        <a:lstStyle/>
        <a:p>
          <a:endParaRPr lang="en-US"/>
        </a:p>
      </dgm:t>
    </dgm:pt>
    <dgm:pt modelId="{A2CC4D33-8583-4428-9337-2DDF1ADB0F38}" type="parTrans" cxnId="{B5020790-8D34-4B8A-8BD0-DA2596F33874}">
      <dgm:prSet/>
      <dgm:spPr/>
      <dgm:t>
        <a:bodyPr/>
        <a:lstStyle/>
        <a:p>
          <a:endParaRPr lang="en-US"/>
        </a:p>
      </dgm:t>
    </dgm:pt>
    <dgm:pt modelId="{DC692258-DDB2-4C6D-84CC-9FA99FC196DB}" type="sibTrans" cxnId="{B5020790-8D34-4B8A-8BD0-DA2596F33874}">
      <dgm:prSet/>
      <dgm:spPr/>
      <dgm:t>
        <a:bodyPr/>
        <a:lstStyle/>
        <a:p>
          <a:endParaRPr lang="en-US"/>
        </a:p>
      </dgm:t>
    </dgm:pt>
    <dgm:pt modelId="{6BF8EF0F-44C8-4302-9440-4E09F9492D63}" type="pres">
      <dgm:prSet presAssocID="{4EF86FD4-3740-4E53-A778-31BAE79DE089}" presName="compositeShape" presStyleCnt="0">
        <dgm:presLayoutVars>
          <dgm:chMax val="7"/>
          <dgm:dir/>
          <dgm:resizeHandles val="exact"/>
        </dgm:presLayoutVars>
      </dgm:prSet>
      <dgm:spPr/>
    </dgm:pt>
    <dgm:pt modelId="{18F093D8-B7C3-415D-9668-D15577F96EAA}" type="pres">
      <dgm:prSet presAssocID="{4EF86FD4-3740-4E53-A778-31BAE79DE089}" presName="wedge1" presStyleLbl="node1" presStyleIdx="0" presStyleCnt="7" custScaleX="101596" custScaleY="95539" custLinFactNeighborX="268" custLinFactNeighborY="0"/>
      <dgm:spPr/>
    </dgm:pt>
    <dgm:pt modelId="{3902F3A8-E576-4D86-8BA1-CF5F1159270B}" type="pres">
      <dgm:prSet presAssocID="{4EF86FD4-3740-4E53-A778-31BAE79DE089}" presName="dummy1a" presStyleCnt="0"/>
      <dgm:spPr/>
    </dgm:pt>
    <dgm:pt modelId="{F4783FE4-670A-46D4-9ECF-0C0C9DAA6F39}" type="pres">
      <dgm:prSet presAssocID="{4EF86FD4-3740-4E53-A778-31BAE79DE089}" presName="dummy1b" presStyleCnt="0"/>
      <dgm:spPr/>
    </dgm:pt>
    <dgm:pt modelId="{48802D8B-BE4E-47C3-9521-A415B07B8FBC}" type="pres">
      <dgm:prSet presAssocID="{4EF86FD4-3740-4E53-A778-31BAE79DE089}" presName="wedge1Tx" presStyleLbl="node1" presStyleIdx="0" presStyleCnt="7">
        <dgm:presLayoutVars>
          <dgm:chMax val="0"/>
          <dgm:chPref val="0"/>
          <dgm:bulletEnabled val="1"/>
        </dgm:presLayoutVars>
      </dgm:prSet>
      <dgm:spPr/>
    </dgm:pt>
    <dgm:pt modelId="{EE439869-8418-4D15-9BCC-4C2ACD83204E}" type="pres">
      <dgm:prSet presAssocID="{4EF86FD4-3740-4E53-A778-31BAE79DE089}" presName="wedge2" presStyleLbl="node1" presStyleIdx="1" presStyleCnt="7"/>
      <dgm:spPr/>
    </dgm:pt>
    <dgm:pt modelId="{D85674E3-ADC2-493C-8F0F-D3356B5F673C}" type="pres">
      <dgm:prSet presAssocID="{4EF86FD4-3740-4E53-A778-31BAE79DE089}" presName="dummy2a" presStyleCnt="0"/>
      <dgm:spPr/>
    </dgm:pt>
    <dgm:pt modelId="{5996313F-31A9-417A-AF59-03004CE83C93}" type="pres">
      <dgm:prSet presAssocID="{4EF86FD4-3740-4E53-A778-31BAE79DE089}" presName="dummy2b" presStyleCnt="0"/>
      <dgm:spPr/>
    </dgm:pt>
    <dgm:pt modelId="{FC0DFF6C-BD90-4BD3-8756-53B0E1897BC4}" type="pres">
      <dgm:prSet presAssocID="{4EF86FD4-3740-4E53-A778-31BAE79DE089}" presName="wedge2Tx" presStyleLbl="node1" presStyleIdx="1" presStyleCnt="7">
        <dgm:presLayoutVars>
          <dgm:chMax val="0"/>
          <dgm:chPref val="0"/>
          <dgm:bulletEnabled val="1"/>
        </dgm:presLayoutVars>
      </dgm:prSet>
      <dgm:spPr/>
    </dgm:pt>
    <dgm:pt modelId="{9B500470-15AF-475B-9702-0146A8E660B7}" type="pres">
      <dgm:prSet presAssocID="{4EF86FD4-3740-4E53-A778-31BAE79DE089}" presName="wedge3" presStyleLbl="node1" presStyleIdx="2" presStyleCnt="7" custScaleX="109180" custScaleY="105163" custLinFactNeighborX="-1351" custLinFactNeighborY="-1736"/>
      <dgm:spPr/>
    </dgm:pt>
    <dgm:pt modelId="{27FE203A-2141-4570-A084-B651CA39918F}" type="pres">
      <dgm:prSet presAssocID="{4EF86FD4-3740-4E53-A778-31BAE79DE089}" presName="dummy3a" presStyleCnt="0"/>
      <dgm:spPr/>
    </dgm:pt>
    <dgm:pt modelId="{6E13E372-0987-4F23-90BB-A153E3AD638C}" type="pres">
      <dgm:prSet presAssocID="{4EF86FD4-3740-4E53-A778-31BAE79DE089}" presName="dummy3b" presStyleCnt="0"/>
      <dgm:spPr/>
    </dgm:pt>
    <dgm:pt modelId="{CC586353-8A1C-45BB-A64D-70DEA1C9BBF2}" type="pres">
      <dgm:prSet presAssocID="{4EF86FD4-3740-4E53-A778-31BAE79DE089}" presName="wedge3Tx" presStyleLbl="node1" presStyleIdx="2" presStyleCnt="7">
        <dgm:presLayoutVars>
          <dgm:chMax val="0"/>
          <dgm:chPref val="0"/>
          <dgm:bulletEnabled val="1"/>
        </dgm:presLayoutVars>
      </dgm:prSet>
      <dgm:spPr/>
    </dgm:pt>
    <dgm:pt modelId="{1E63E501-B0DD-4261-83A5-FB14373FC86E}" type="pres">
      <dgm:prSet presAssocID="{4EF86FD4-3740-4E53-A778-31BAE79DE089}" presName="wedge4" presStyleLbl="node1" presStyleIdx="3" presStyleCnt="7"/>
      <dgm:spPr/>
    </dgm:pt>
    <dgm:pt modelId="{3281882B-7548-4685-9EE6-05B160B75618}" type="pres">
      <dgm:prSet presAssocID="{4EF86FD4-3740-4E53-A778-31BAE79DE089}" presName="dummy4a" presStyleCnt="0"/>
      <dgm:spPr/>
    </dgm:pt>
    <dgm:pt modelId="{7E2DB733-3467-4CDC-BED9-7062F828B639}" type="pres">
      <dgm:prSet presAssocID="{4EF86FD4-3740-4E53-A778-31BAE79DE089}" presName="dummy4b" presStyleCnt="0"/>
      <dgm:spPr/>
    </dgm:pt>
    <dgm:pt modelId="{FF776E1E-2D6B-4F71-9B6A-0000D1E0B545}" type="pres">
      <dgm:prSet presAssocID="{4EF86FD4-3740-4E53-A778-31BAE79DE089}" presName="wedge4Tx" presStyleLbl="node1" presStyleIdx="3" presStyleCnt="7">
        <dgm:presLayoutVars>
          <dgm:chMax val="0"/>
          <dgm:chPref val="0"/>
          <dgm:bulletEnabled val="1"/>
        </dgm:presLayoutVars>
      </dgm:prSet>
      <dgm:spPr/>
    </dgm:pt>
    <dgm:pt modelId="{440E89F6-A48E-413C-8693-27F6C377AC37}" type="pres">
      <dgm:prSet presAssocID="{4EF86FD4-3740-4E53-A778-31BAE79DE089}" presName="wedge5" presStyleLbl="node1" presStyleIdx="4" presStyleCnt="7"/>
      <dgm:spPr/>
    </dgm:pt>
    <dgm:pt modelId="{0E52CF32-5FAF-402F-8C03-A042760FF59E}" type="pres">
      <dgm:prSet presAssocID="{4EF86FD4-3740-4E53-A778-31BAE79DE089}" presName="dummy5a" presStyleCnt="0"/>
      <dgm:spPr/>
    </dgm:pt>
    <dgm:pt modelId="{DEBC8E4C-7319-4D20-9F01-0E2D851878AD}" type="pres">
      <dgm:prSet presAssocID="{4EF86FD4-3740-4E53-A778-31BAE79DE089}" presName="dummy5b" presStyleCnt="0"/>
      <dgm:spPr/>
    </dgm:pt>
    <dgm:pt modelId="{A724E5A5-27B0-4590-9C2C-DCD43E1955BA}" type="pres">
      <dgm:prSet presAssocID="{4EF86FD4-3740-4E53-A778-31BAE79DE089}" presName="wedge5Tx" presStyleLbl="node1" presStyleIdx="4" presStyleCnt="7">
        <dgm:presLayoutVars>
          <dgm:chMax val="0"/>
          <dgm:chPref val="0"/>
          <dgm:bulletEnabled val="1"/>
        </dgm:presLayoutVars>
      </dgm:prSet>
      <dgm:spPr/>
    </dgm:pt>
    <dgm:pt modelId="{12848969-D4EA-4EC5-90BA-981C228A3F13}" type="pres">
      <dgm:prSet presAssocID="{4EF86FD4-3740-4E53-A778-31BAE79DE089}" presName="wedge6" presStyleLbl="node1" presStyleIdx="5" presStyleCnt="7" custLinFactNeighborX="-3181" custLinFactNeighborY="-478"/>
      <dgm:spPr/>
    </dgm:pt>
    <dgm:pt modelId="{EA0B2064-0763-4553-823F-290BE73D003B}" type="pres">
      <dgm:prSet presAssocID="{4EF86FD4-3740-4E53-A778-31BAE79DE089}" presName="dummy6a" presStyleCnt="0"/>
      <dgm:spPr/>
    </dgm:pt>
    <dgm:pt modelId="{01546B5A-511E-4627-B23F-4A94FA9054BE}" type="pres">
      <dgm:prSet presAssocID="{4EF86FD4-3740-4E53-A778-31BAE79DE089}" presName="dummy6b" presStyleCnt="0"/>
      <dgm:spPr/>
    </dgm:pt>
    <dgm:pt modelId="{510F71A6-A928-4EAC-B23D-97DA2290441F}" type="pres">
      <dgm:prSet presAssocID="{4EF86FD4-3740-4E53-A778-31BAE79DE089}" presName="wedge6Tx" presStyleLbl="node1" presStyleIdx="5" presStyleCnt="7">
        <dgm:presLayoutVars>
          <dgm:chMax val="0"/>
          <dgm:chPref val="0"/>
          <dgm:bulletEnabled val="1"/>
        </dgm:presLayoutVars>
      </dgm:prSet>
      <dgm:spPr/>
    </dgm:pt>
    <dgm:pt modelId="{1C8EAB1C-360C-47E2-85BA-4E15F41D3BC6}" type="pres">
      <dgm:prSet presAssocID="{4EF86FD4-3740-4E53-A778-31BAE79DE089}" presName="wedge7" presStyleLbl="node1" presStyleIdx="6" presStyleCnt="7"/>
      <dgm:spPr/>
    </dgm:pt>
    <dgm:pt modelId="{4AF69A55-DCEE-4B9C-A603-5B1717ABECF7}" type="pres">
      <dgm:prSet presAssocID="{4EF86FD4-3740-4E53-A778-31BAE79DE089}" presName="dummy7a" presStyleCnt="0"/>
      <dgm:spPr/>
    </dgm:pt>
    <dgm:pt modelId="{8D36306C-0475-4A8A-B357-BBC0E4AA02C2}" type="pres">
      <dgm:prSet presAssocID="{4EF86FD4-3740-4E53-A778-31BAE79DE089}" presName="dummy7b" presStyleCnt="0"/>
      <dgm:spPr/>
    </dgm:pt>
    <dgm:pt modelId="{32B03E69-3DE6-4FAE-8FE4-4D440A65C9C7}" type="pres">
      <dgm:prSet presAssocID="{4EF86FD4-3740-4E53-A778-31BAE79DE089}" presName="wedge7Tx" presStyleLbl="node1" presStyleIdx="6" presStyleCnt="7">
        <dgm:presLayoutVars>
          <dgm:chMax val="0"/>
          <dgm:chPref val="0"/>
          <dgm:bulletEnabled val="1"/>
        </dgm:presLayoutVars>
      </dgm:prSet>
      <dgm:spPr/>
    </dgm:pt>
    <dgm:pt modelId="{EF58874B-1CAB-45B2-A438-2093B0F65D20}" type="pres">
      <dgm:prSet presAssocID="{B6516FDF-2416-4038-B930-9DED75335183}" presName="arrowWedge1" presStyleLbl="fgSibTrans2D1" presStyleIdx="0" presStyleCnt="7" custScaleX="102583" custScaleY="96768" custLinFactNeighborX="159" custLinFactNeighborY="-987"/>
      <dgm:spPr/>
    </dgm:pt>
    <dgm:pt modelId="{088C020B-6FB4-423F-9866-3329B1FC02E2}" type="pres">
      <dgm:prSet presAssocID="{B6B4C1B8-EA80-47E2-82C6-461E3B842AD8}" presName="arrowWedge2" presStyleLbl="fgSibTrans2D1" presStyleIdx="1" presStyleCnt="7"/>
      <dgm:spPr/>
    </dgm:pt>
    <dgm:pt modelId="{25966ED3-58E2-45A8-9B41-F50F0DF47BFC}" type="pres">
      <dgm:prSet presAssocID="{929BC9EA-6A30-41D4-BE3D-EC328C2EFEEF}" presName="arrowWedge3" presStyleLbl="fgSibTrans2D1" presStyleIdx="2" presStyleCnt="7" custScaleX="104204" custScaleY="105381"/>
      <dgm:spPr/>
    </dgm:pt>
    <dgm:pt modelId="{0240F95E-7584-45AB-A037-9156B402027B}" type="pres">
      <dgm:prSet presAssocID="{F2F2B145-4D3C-46B8-97BA-7272FAEDC3B7}" presName="arrowWedge4" presStyleLbl="fgSibTrans2D1" presStyleIdx="3" presStyleCnt="7"/>
      <dgm:spPr/>
    </dgm:pt>
    <dgm:pt modelId="{B78E15EE-E36A-4D3B-8B67-91385A271DDF}" type="pres">
      <dgm:prSet presAssocID="{76628F9D-2DC6-4A55-AAE6-F318945492AD}" presName="arrowWedge5" presStyleLbl="fgSibTrans2D1" presStyleIdx="4" presStyleCnt="7"/>
      <dgm:spPr/>
    </dgm:pt>
    <dgm:pt modelId="{D0C6CD32-6E62-4D38-B3F9-121FB739AB36}" type="pres">
      <dgm:prSet presAssocID="{93BBCE98-24CF-4833-BBA9-F6A5557F9F77}" presName="arrowWedge6" presStyleLbl="fgSibTrans2D1" presStyleIdx="5" presStyleCnt="7"/>
      <dgm:spPr/>
    </dgm:pt>
    <dgm:pt modelId="{545E1218-3DDB-4B85-87EF-39AB38FE8798}" type="pres">
      <dgm:prSet presAssocID="{B625C03B-400D-4C73-B294-624BBB3A686E}" presName="arrowWedge7" presStyleLbl="fgSibTrans2D1" presStyleIdx="6" presStyleCnt="7"/>
      <dgm:spPr/>
    </dgm:pt>
  </dgm:ptLst>
  <dgm:cxnLst>
    <dgm:cxn modelId="{8F4B6C03-9227-4935-A36E-F254F8D2DA3D}" type="presOf" srcId="{777FFC60-8395-45B8-A779-30D47FBCEC91}" destId="{EE439869-8418-4D15-9BCC-4C2ACD83204E}" srcOrd="0" destOrd="0" presId="urn:microsoft.com/office/officeart/2005/8/layout/cycle8"/>
    <dgm:cxn modelId="{AB39D30E-BE6A-4826-A0BA-72E362B6BC7F}" type="presOf" srcId="{AC1F5A12-5B96-4C88-B327-6A1ABE2913B9}" destId="{9B500470-15AF-475B-9702-0146A8E660B7}" srcOrd="0" destOrd="0" presId="urn:microsoft.com/office/officeart/2005/8/layout/cycle8"/>
    <dgm:cxn modelId="{1C34CB13-543B-4FAC-9858-FA23ABA469FB}" type="presOf" srcId="{777FFC60-8395-45B8-A779-30D47FBCEC91}" destId="{FC0DFF6C-BD90-4BD3-8756-53B0E1897BC4}" srcOrd="1" destOrd="0" presId="urn:microsoft.com/office/officeart/2005/8/layout/cycle8"/>
    <dgm:cxn modelId="{A80FE41E-8302-4755-A6FB-C0854797EDEE}" type="presOf" srcId="{24B9562D-6038-4028-99C6-BE1BE72D74AF}" destId="{440E89F6-A48E-413C-8693-27F6C377AC37}" srcOrd="0" destOrd="0" presId="urn:microsoft.com/office/officeart/2005/8/layout/cycle8"/>
    <dgm:cxn modelId="{D700CF22-5E16-464C-93F6-FEC071810BA9}" type="presOf" srcId="{D9D3C8A4-9D61-45CB-BF91-F54BCE8EDC24}" destId="{510F71A6-A928-4EAC-B23D-97DA2290441F}" srcOrd="1" destOrd="0" presId="urn:microsoft.com/office/officeart/2005/8/layout/cycle8"/>
    <dgm:cxn modelId="{04C9842A-C672-43C0-982C-7DA24538339F}" srcId="{4EF86FD4-3740-4E53-A778-31BAE79DE089}" destId="{808F04DA-0435-41B5-B410-5E3E5E15BECD}" srcOrd="6" destOrd="0" parTransId="{663B650C-F636-4741-AE1E-72223BC1AE1C}" sibTransId="{B625C03B-400D-4C73-B294-624BBB3A686E}"/>
    <dgm:cxn modelId="{F2D5512C-3917-4BDE-B5FB-D5C20ECABC3B}" srcId="{4EF86FD4-3740-4E53-A778-31BAE79DE089}" destId="{8CD49545-76CF-4B9D-9660-CEC96D4FF629}" srcOrd="3" destOrd="0" parTransId="{8FF34C30-C50C-48E4-A464-D7CA2D8AC899}" sibTransId="{F2F2B145-4D3C-46B8-97BA-7272FAEDC3B7}"/>
    <dgm:cxn modelId="{BD74CB3B-2B09-429F-96E5-07AF1C913745}" type="presOf" srcId="{4EF86FD4-3740-4E53-A778-31BAE79DE089}" destId="{6BF8EF0F-44C8-4302-9440-4E09F9492D63}" srcOrd="0" destOrd="0" presId="urn:microsoft.com/office/officeart/2005/8/layout/cycle8"/>
    <dgm:cxn modelId="{C28AD248-FFC9-488F-B35B-54FFCD4C3344}" srcId="{4EF86FD4-3740-4E53-A778-31BAE79DE089}" destId="{D9D3C8A4-9D61-45CB-BF91-F54BCE8EDC24}" srcOrd="5" destOrd="0" parTransId="{8506F69B-48D3-4154-80AC-08849E4B778A}" sibTransId="{93BBCE98-24CF-4833-BBA9-F6A5557F9F77}"/>
    <dgm:cxn modelId="{C096314E-BCDD-41E5-BCB9-54EB31A43C2E}" type="presOf" srcId="{A1CAA466-17FF-47EC-A479-909BC7CAB556}" destId="{48802D8B-BE4E-47C3-9521-A415B07B8FBC}" srcOrd="1" destOrd="0" presId="urn:microsoft.com/office/officeart/2005/8/layout/cycle8"/>
    <dgm:cxn modelId="{EC8C7571-2DD6-4A3F-AC26-3A599C9828FD}" srcId="{4EF86FD4-3740-4E53-A778-31BAE79DE089}" destId="{24B9562D-6038-4028-99C6-BE1BE72D74AF}" srcOrd="4" destOrd="0" parTransId="{CBC5D410-73DA-4A38-AE88-C542EB5937B7}" sibTransId="{76628F9D-2DC6-4A55-AAE6-F318945492AD}"/>
    <dgm:cxn modelId="{355D3955-1A61-4B4E-9835-243663EDF2BB}" type="presOf" srcId="{808F04DA-0435-41B5-B410-5E3E5E15BECD}" destId="{32B03E69-3DE6-4FAE-8FE4-4D440A65C9C7}" srcOrd="1" destOrd="0" presId="urn:microsoft.com/office/officeart/2005/8/layout/cycle8"/>
    <dgm:cxn modelId="{CE431F7A-AC7F-4824-A6FC-22294F5D3B21}" type="presOf" srcId="{24B9562D-6038-4028-99C6-BE1BE72D74AF}" destId="{A724E5A5-27B0-4590-9C2C-DCD43E1955BA}" srcOrd="1" destOrd="0" presId="urn:microsoft.com/office/officeart/2005/8/layout/cycle8"/>
    <dgm:cxn modelId="{16F8B37C-A74F-493F-8838-89BC574400F1}" type="presOf" srcId="{8CD49545-76CF-4B9D-9660-CEC96D4FF629}" destId="{FF776E1E-2D6B-4F71-9B6A-0000D1E0B545}" srcOrd="1" destOrd="0" presId="urn:microsoft.com/office/officeart/2005/8/layout/cycle8"/>
    <dgm:cxn modelId="{B5020790-8D34-4B8A-8BD0-DA2596F33874}" srcId="{4EF86FD4-3740-4E53-A778-31BAE79DE089}" destId="{D9D303DF-7E5D-4051-B85E-5734E1AD154C}" srcOrd="7" destOrd="0" parTransId="{A2CC4D33-8583-4428-9337-2DDF1ADB0F38}" sibTransId="{DC692258-DDB2-4C6D-84CC-9FA99FC196DB}"/>
    <dgm:cxn modelId="{F042E997-EC42-41F3-9BAA-66EB76C92915}" type="presOf" srcId="{A1CAA466-17FF-47EC-A479-909BC7CAB556}" destId="{18F093D8-B7C3-415D-9668-D15577F96EAA}" srcOrd="0" destOrd="0" presId="urn:microsoft.com/office/officeart/2005/8/layout/cycle8"/>
    <dgm:cxn modelId="{F0BDF497-716C-452A-B2DD-3E4F394A8FA8}" type="presOf" srcId="{D9D3C8A4-9D61-45CB-BF91-F54BCE8EDC24}" destId="{12848969-D4EA-4EC5-90BA-981C228A3F13}" srcOrd="0" destOrd="0" presId="urn:microsoft.com/office/officeart/2005/8/layout/cycle8"/>
    <dgm:cxn modelId="{F2C259A4-04F8-4B56-BE25-A58E1DF94960}" type="presOf" srcId="{8CD49545-76CF-4B9D-9660-CEC96D4FF629}" destId="{1E63E501-B0DD-4261-83A5-FB14373FC86E}" srcOrd="0" destOrd="0" presId="urn:microsoft.com/office/officeart/2005/8/layout/cycle8"/>
    <dgm:cxn modelId="{2EAEAEAB-841B-4949-9F5C-E1F1C86F1F51}" type="presOf" srcId="{808F04DA-0435-41B5-B410-5E3E5E15BECD}" destId="{1C8EAB1C-360C-47E2-85BA-4E15F41D3BC6}" srcOrd="0" destOrd="0" presId="urn:microsoft.com/office/officeart/2005/8/layout/cycle8"/>
    <dgm:cxn modelId="{A8716FB2-17ED-4649-B086-55463473326F}" srcId="{4EF86FD4-3740-4E53-A778-31BAE79DE089}" destId="{A1CAA466-17FF-47EC-A479-909BC7CAB556}" srcOrd="0" destOrd="0" parTransId="{DAD048A6-BD3C-4B1C-83C6-3DADAF379331}" sibTransId="{B6516FDF-2416-4038-B930-9DED75335183}"/>
    <dgm:cxn modelId="{95D7CEB9-F046-42DE-8EEA-E0FB1059F438}" srcId="{4EF86FD4-3740-4E53-A778-31BAE79DE089}" destId="{777FFC60-8395-45B8-A779-30D47FBCEC91}" srcOrd="1" destOrd="0" parTransId="{57D13588-223C-40E4-969E-18CA3D522EF1}" sibTransId="{B6B4C1B8-EA80-47E2-82C6-461E3B842AD8}"/>
    <dgm:cxn modelId="{384107BD-9A1D-431E-83EF-BD2B3BD1CF59}" srcId="{4EF86FD4-3740-4E53-A778-31BAE79DE089}" destId="{AC1F5A12-5B96-4C88-B327-6A1ABE2913B9}" srcOrd="2" destOrd="0" parTransId="{EF4D6561-9042-48EE-80D3-5FF189FDB17F}" sibTransId="{929BC9EA-6A30-41D4-BE3D-EC328C2EFEEF}"/>
    <dgm:cxn modelId="{AED19BDF-2C8B-4A08-B739-4C096769ACC9}" type="presOf" srcId="{AC1F5A12-5B96-4C88-B327-6A1ABE2913B9}" destId="{CC586353-8A1C-45BB-A64D-70DEA1C9BBF2}" srcOrd="1" destOrd="0" presId="urn:microsoft.com/office/officeart/2005/8/layout/cycle8"/>
    <dgm:cxn modelId="{BBD13802-60B2-4E3A-891F-62AF30C8392B}" type="presParOf" srcId="{6BF8EF0F-44C8-4302-9440-4E09F9492D63}" destId="{18F093D8-B7C3-415D-9668-D15577F96EAA}" srcOrd="0" destOrd="0" presId="urn:microsoft.com/office/officeart/2005/8/layout/cycle8"/>
    <dgm:cxn modelId="{B1436E2E-1E82-4353-BA41-5C81FECF1D25}" type="presParOf" srcId="{6BF8EF0F-44C8-4302-9440-4E09F9492D63}" destId="{3902F3A8-E576-4D86-8BA1-CF5F1159270B}" srcOrd="1" destOrd="0" presId="urn:microsoft.com/office/officeart/2005/8/layout/cycle8"/>
    <dgm:cxn modelId="{F0E2C280-CC99-4F23-BE3B-CF1B2D8D3502}" type="presParOf" srcId="{6BF8EF0F-44C8-4302-9440-4E09F9492D63}" destId="{F4783FE4-670A-46D4-9ECF-0C0C9DAA6F39}" srcOrd="2" destOrd="0" presId="urn:microsoft.com/office/officeart/2005/8/layout/cycle8"/>
    <dgm:cxn modelId="{473BDD81-FE26-4153-8C8F-4E8F50A9B529}" type="presParOf" srcId="{6BF8EF0F-44C8-4302-9440-4E09F9492D63}" destId="{48802D8B-BE4E-47C3-9521-A415B07B8FBC}" srcOrd="3" destOrd="0" presId="urn:microsoft.com/office/officeart/2005/8/layout/cycle8"/>
    <dgm:cxn modelId="{184ACFFE-0552-4368-80A3-2C080F7C8005}" type="presParOf" srcId="{6BF8EF0F-44C8-4302-9440-4E09F9492D63}" destId="{EE439869-8418-4D15-9BCC-4C2ACD83204E}" srcOrd="4" destOrd="0" presId="urn:microsoft.com/office/officeart/2005/8/layout/cycle8"/>
    <dgm:cxn modelId="{2CEA8569-B8BD-40C7-AD5D-4079FD0F1045}" type="presParOf" srcId="{6BF8EF0F-44C8-4302-9440-4E09F9492D63}" destId="{D85674E3-ADC2-493C-8F0F-D3356B5F673C}" srcOrd="5" destOrd="0" presId="urn:microsoft.com/office/officeart/2005/8/layout/cycle8"/>
    <dgm:cxn modelId="{34CA4E9A-E5FB-4035-8CF8-6F07C3F20617}" type="presParOf" srcId="{6BF8EF0F-44C8-4302-9440-4E09F9492D63}" destId="{5996313F-31A9-417A-AF59-03004CE83C93}" srcOrd="6" destOrd="0" presId="urn:microsoft.com/office/officeart/2005/8/layout/cycle8"/>
    <dgm:cxn modelId="{3240AD8B-34B1-42F2-8883-56D37F2FA071}" type="presParOf" srcId="{6BF8EF0F-44C8-4302-9440-4E09F9492D63}" destId="{FC0DFF6C-BD90-4BD3-8756-53B0E1897BC4}" srcOrd="7" destOrd="0" presId="urn:microsoft.com/office/officeart/2005/8/layout/cycle8"/>
    <dgm:cxn modelId="{9B519115-A37E-4FE1-BAB1-A542B37CF6A8}" type="presParOf" srcId="{6BF8EF0F-44C8-4302-9440-4E09F9492D63}" destId="{9B500470-15AF-475B-9702-0146A8E660B7}" srcOrd="8" destOrd="0" presId="urn:microsoft.com/office/officeart/2005/8/layout/cycle8"/>
    <dgm:cxn modelId="{B7ED281F-E83F-49AF-8711-FC8D7E934C34}" type="presParOf" srcId="{6BF8EF0F-44C8-4302-9440-4E09F9492D63}" destId="{27FE203A-2141-4570-A084-B651CA39918F}" srcOrd="9" destOrd="0" presId="urn:microsoft.com/office/officeart/2005/8/layout/cycle8"/>
    <dgm:cxn modelId="{C05922BB-FFA4-447D-A7B3-3BF43E25037E}" type="presParOf" srcId="{6BF8EF0F-44C8-4302-9440-4E09F9492D63}" destId="{6E13E372-0987-4F23-90BB-A153E3AD638C}" srcOrd="10" destOrd="0" presId="urn:microsoft.com/office/officeart/2005/8/layout/cycle8"/>
    <dgm:cxn modelId="{9327788E-2DE4-4C52-80D9-8CE39A8036D8}" type="presParOf" srcId="{6BF8EF0F-44C8-4302-9440-4E09F9492D63}" destId="{CC586353-8A1C-45BB-A64D-70DEA1C9BBF2}" srcOrd="11" destOrd="0" presId="urn:microsoft.com/office/officeart/2005/8/layout/cycle8"/>
    <dgm:cxn modelId="{0276FDBB-054D-43D7-8835-135E86357709}" type="presParOf" srcId="{6BF8EF0F-44C8-4302-9440-4E09F9492D63}" destId="{1E63E501-B0DD-4261-83A5-FB14373FC86E}" srcOrd="12" destOrd="0" presId="urn:microsoft.com/office/officeart/2005/8/layout/cycle8"/>
    <dgm:cxn modelId="{8896CA68-DCB5-4ADD-AAA4-0B121CB5C9F9}" type="presParOf" srcId="{6BF8EF0F-44C8-4302-9440-4E09F9492D63}" destId="{3281882B-7548-4685-9EE6-05B160B75618}" srcOrd="13" destOrd="0" presId="urn:microsoft.com/office/officeart/2005/8/layout/cycle8"/>
    <dgm:cxn modelId="{390DE514-DF78-4348-8A42-CE09C5C643E7}" type="presParOf" srcId="{6BF8EF0F-44C8-4302-9440-4E09F9492D63}" destId="{7E2DB733-3467-4CDC-BED9-7062F828B639}" srcOrd="14" destOrd="0" presId="urn:microsoft.com/office/officeart/2005/8/layout/cycle8"/>
    <dgm:cxn modelId="{9C4CB95E-F92F-4797-B126-A7AA891D8B5F}" type="presParOf" srcId="{6BF8EF0F-44C8-4302-9440-4E09F9492D63}" destId="{FF776E1E-2D6B-4F71-9B6A-0000D1E0B545}" srcOrd="15" destOrd="0" presId="urn:microsoft.com/office/officeart/2005/8/layout/cycle8"/>
    <dgm:cxn modelId="{6D9ED890-8E73-46E5-9147-52A8F85AB494}" type="presParOf" srcId="{6BF8EF0F-44C8-4302-9440-4E09F9492D63}" destId="{440E89F6-A48E-413C-8693-27F6C377AC37}" srcOrd="16" destOrd="0" presId="urn:microsoft.com/office/officeart/2005/8/layout/cycle8"/>
    <dgm:cxn modelId="{A0D2F64E-D6B4-4280-A367-14BC9C7CFD7F}" type="presParOf" srcId="{6BF8EF0F-44C8-4302-9440-4E09F9492D63}" destId="{0E52CF32-5FAF-402F-8C03-A042760FF59E}" srcOrd="17" destOrd="0" presId="urn:microsoft.com/office/officeart/2005/8/layout/cycle8"/>
    <dgm:cxn modelId="{DEFE293D-1303-4875-A780-5D75EFDFCC06}" type="presParOf" srcId="{6BF8EF0F-44C8-4302-9440-4E09F9492D63}" destId="{DEBC8E4C-7319-4D20-9F01-0E2D851878AD}" srcOrd="18" destOrd="0" presId="urn:microsoft.com/office/officeart/2005/8/layout/cycle8"/>
    <dgm:cxn modelId="{9471E936-7467-43B1-B583-DAF24C413854}" type="presParOf" srcId="{6BF8EF0F-44C8-4302-9440-4E09F9492D63}" destId="{A724E5A5-27B0-4590-9C2C-DCD43E1955BA}" srcOrd="19" destOrd="0" presId="urn:microsoft.com/office/officeart/2005/8/layout/cycle8"/>
    <dgm:cxn modelId="{C269979E-2549-486C-9892-B0D02D2980D4}" type="presParOf" srcId="{6BF8EF0F-44C8-4302-9440-4E09F9492D63}" destId="{12848969-D4EA-4EC5-90BA-981C228A3F13}" srcOrd="20" destOrd="0" presId="urn:microsoft.com/office/officeart/2005/8/layout/cycle8"/>
    <dgm:cxn modelId="{BF56A6CE-B0B3-4427-997D-5CD0A150A8ED}" type="presParOf" srcId="{6BF8EF0F-44C8-4302-9440-4E09F9492D63}" destId="{EA0B2064-0763-4553-823F-290BE73D003B}" srcOrd="21" destOrd="0" presId="urn:microsoft.com/office/officeart/2005/8/layout/cycle8"/>
    <dgm:cxn modelId="{EA3FA5C0-E7C3-45A1-A5E7-8AE2485B5E14}" type="presParOf" srcId="{6BF8EF0F-44C8-4302-9440-4E09F9492D63}" destId="{01546B5A-511E-4627-B23F-4A94FA9054BE}" srcOrd="22" destOrd="0" presId="urn:microsoft.com/office/officeart/2005/8/layout/cycle8"/>
    <dgm:cxn modelId="{BD902E38-0DEE-4A7D-B551-78F249A7C59B}" type="presParOf" srcId="{6BF8EF0F-44C8-4302-9440-4E09F9492D63}" destId="{510F71A6-A928-4EAC-B23D-97DA2290441F}" srcOrd="23" destOrd="0" presId="urn:microsoft.com/office/officeart/2005/8/layout/cycle8"/>
    <dgm:cxn modelId="{CCD2265B-B143-4079-AAE5-5B46C2465DAC}" type="presParOf" srcId="{6BF8EF0F-44C8-4302-9440-4E09F9492D63}" destId="{1C8EAB1C-360C-47E2-85BA-4E15F41D3BC6}" srcOrd="24" destOrd="0" presId="urn:microsoft.com/office/officeart/2005/8/layout/cycle8"/>
    <dgm:cxn modelId="{029A6A08-E557-4F6B-81D0-FB521D1BBAA3}" type="presParOf" srcId="{6BF8EF0F-44C8-4302-9440-4E09F9492D63}" destId="{4AF69A55-DCEE-4B9C-A603-5B1717ABECF7}" srcOrd="25" destOrd="0" presId="urn:microsoft.com/office/officeart/2005/8/layout/cycle8"/>
    <dgm:cxn modelId="{2E44FC98-2259-4CAC-990A-B6C862B47A11}" type="presParOf" srcId="{6BF8EF0F-44C8-4302-9440-4E09F9492D63}" destId="{8D36306C-0475-4A8A-B357-BBC0E4AA02C2}" srcOrd="26" destOrd="0" presId="urn:microsoft.com/office/officeart/2005/8/layout/cycle8"/>
    <dgm:cxn modelId="{B1D2F16B-37B6-4E39-8311-C0ED74C211D3}" type="presParOf" srcId="{6BF8EF0F-44C8-4302-9440-4E09F9492D63}" destId="{32B03E69-3DE6-4FAE-8FE4-4D440A65C9C7}" srcOrd="27" destOrd="0" presId="urn:microsoft.com/office/officeart/2005/8/layout/cycle8"/>
    <dgm:cxn modelId="{E6A4B191-BAAC-440B-BEBB-E1C717C69A29}" type="presParOf" srcId="{6BF8EF0F-44C8-4302-9440-4E09F9492D63}" destId="{EF58874B-1CAB-45B2-A438-2093B0F65D20}" srcOrd="28" destOrd="0" presId="urn:microsoft.com/office/officeart/2005/8/layout/cycle8"/>
    <dgm:cxn modelId="{2CFF3A9D-6DB8-4AB8-B590-5A93CA2F712D}" type="presParOf" srcId="{6BF8EF0F-44C8-4302-9440-4E09F9492D63}" destId="{088C020B-6FB4-423F-9866-3329B1FC02E2}" srcOrd="29" destOrd="0" presId="urn:microsoft.com/office/officeart/2005/8/layout/cycle8"/>
    <dgm:cxn modelId="{FF45B0FC-8DEE-4F82-B1D2-02DC6CD5B305}" type="presParOf" srcId="{6BF8EF0F-44C8-4302-9440-4E09F9492D63}" destId="{25966ED3-58E2-45A8-9B41-F50F0DF47BFC}" srcOrd="30" destOrd="0" presId="urn:microsoft.com/office/officeart/2005/8/layout/cycle8"/>
    <dgm:cxn modelId="{E1C13810-3565-4558-87E6-652B9383B275}" type="presParOf" srcId="{6BF8EF0F-44C8-4302-9440-4E09F9492D63}" destId="{0240F95E-7584-45AB-A037-9156B402027B}" srcOrd="31" destOrd="0" presId="urn:microsoft.com/office/officeart/2005/8/layout/cycle8"/>
    <dgm:cxn modelId="{9934D07A-4402-4B8D-9CF9-90FF7E4F75AA}" type="presParOf" srcId="{6BF8EF0F-44C8-4302-9440-4E09F9492D63}" destId="{B78E15EE-E36A-4D3B-8B67-91385A271DDF}" srcOrd="32" destOrd="0" presId="urn:microsoft.com/office/officeart/2005/8/layout/cycle8"/>
    <dgm:cxn modelId="{8747CEB6-CA4F-47CA-8FF0-7331CD725798}" type="presParOf" srcId="{6BF8EF0F-44C8-4302-9440-4E09F9492D63}" destId="{D0C6CD32-6E62-4D38-B3F9-121FB739AB36}" srcOrd="33" destOrd="0" presId="urn:microsoft.com/office/officeart/2005/8/layout/cycle8"/>
    <dgm:cxn modelId="{665064C5-9F42-4E65-955F-75D5EB9FEF92}" type="presParOf" srcId="{6BF8EF0F-44C8-4302-9440-4E09F9492D63}" destId="{545E1218-3DDB-4B85-87EF-39AB38FE8798}" srcOrd="3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249566-E3C7-47F8-8843-1AB88CC11B4F}" type="doc">
      <dgm:prSet loTypeId="urn:microsoft.com/office/officeart/2008/layout/CircularPictureCallout" loCatId="picture" qsTypeId="urn:microsoft.com/office/officeart/2005/8/quickstyle/simple5" qsCatId="simple" csTypeId="urn:microsoft.com/office/officeart/2005/8/colors/accent1_2" csCatId="accent1" phldr="1"/>
      <dgm:spPr/>
    </dgm:pt>
    <dgm:pt modelId="{B4851BB4-8C9D-4DDA-8FC1-FE773AD8B00E}">
      <dgm:prSet phldrT="[Text]"/>
      <dgm:spPr/>
      <dgm:t>
        <a:bodyPr/>
        <a:lstStyle/>
        <a:p>
          <a:r>
            <a:rPr lang="en-US" b="1" dirty="0"/>
            <a:t>Stakeholders</a:t>
          </a:r>
        </a:p>
      </dgm:t>
    </dgm:pt>
    <dgm:pt modelId="{6E096F84-9948-45F0-806C-1FA5B81D0705}" type="parTrans" cxnId="{23703805-04CB-4EC2-821B-B5D83A4017A2}">
      <dgm:prSet/>
      <dgm:spPr/>
      <dgm:t>
        <a:bodyPr/>
        <a:lstStyle/>
        <a:p>
          <a:endParaRPr lang="en-US"/>
        </a:p>
      </dgm:t>
    </dgm:pt>
    <dgm:pt modelId="{D25B8562-EE25-4660-83DB-CF85C954027C}" type="sibTrans" cxnId="{23703805-04CB-4EC2-821B-B5D83A4017A2}">
      <dgm:prSet/>
      <dgm:spPr>
        <a:blipFill dpi="0" rotWithShape="1">
          <a:blip xmlns:r="http://schemas.openxmlformats.org/officeDocument/2006/relationships" r:embed="rId1">
            <a:alphaModFix amt="67000"/>
          </a:blip>
          <a:srcRect/>
          <a:stretch>
            <a:fillRect/>
          </a:stretch>
        </a:blipFill>
      </dgm:spPr>
      <dgm:t>
        <a:bodyPr/>
        <a:lstStyle/>
        <a:p>
          <a:endParaRPr lang="en-US"/>
        </a:p>
      </dgm:t>
      <dgm:extLst>
        <a:ext uri="{E40237B7-FDA0-4F09-8148-C483321AD2D9}">
          <dgm14:cNvPr xmlns:dgm14="http://schemas.microsoft.com/office/drawing/2010/diagram" id="0" name="" descr="Business team brainstorming">
            <a:extLst>
              <a:ext uri="{FF2B5EF4-FFF2-40B4-BE49-F238E27FC236}">
                <a16:creationId xmlns:a16="http://schemas.microsoft.com/office/drawing/2014/main" id="{679E1A41-E2D4-964E-130B-CACBA072EA79}"/>
              </a:ext>
            </a:extLst>
          </dgm14:cNvPr>
        </a:ext>
      </dgm:extLst>
    </dgm:pt>
    <dgm:pt modelId="{FCD4D01A-C54A-4878-9AF0-903877ECCF7A}">
      <dgm:prSet phldrT="[Text]" custT="1"/>
      <dgm:spPr/>
      <dgm:t>
        <a:bodyPr/>
        <a:lstStyle/>
        <a:p>
          <a:endParaRPr lang="en-US" sz="1800" dirty="0"/>
        </a:p>
      </dgm:t>
    </dgm:pt>
    <dgm:pt modelId="{0E05029F-FAD3-4766-83D0-C695FFA97B48}" type="parTrans" cxnId="{3C77440C-3EC0-4C09-8123-3BD7F9D50DE0}">
      <dgm:prSet/>
      <dgm:spPr/>
      <dgm:t>
        <a:bodyPr/>
        <a:lstStyle/>
        <a:p>
          <a:endParaRPr lang="en-US"/>
        </a:p>
      </dgm:t>
    </dgm:pt>
    <dgm:pt modelId="{94258856-3789-456D-9111-0E42DE6B2CE9}" type="sibTrans" cxnId="{3C77440C-3EC0-4C09-8123-3BD7F9D50DE0}">
      <dgm:prSet/>
      <dgm:spPr/>
      <dgm:t>
        <a:bodyPr/>
        <a:lstStyle/>
        <a:p>
          <a:endParaRPr lang="en-US"/>
        </a:p>
      </dgm:t>
    </dgm:pt>
    <dgm:pt modelId="{798C95B9-8C3C-4136-96E1-CBA5C0FD759F}">
      <dgm:prSet phldrT="[Text]" custT="1"/>
      <dgm:spPr/>
      <dgm:t>
        <a:bodyPr/>
        <a:lstStyle/>
        <a:p>
          <a:r>
            <a:rPr lang="en-US" sz="1800" dirty="0">
              <a:solidFill>
                <a:schemeClr val="bg1"/>
              </a:solidFill>
            </a:rPr>
            <a:t>Paraprofessionals</a:t>
          </a:r>
          <a:endParaRPr lang="en-US" sz="1800" dirty="0"/>
        </a:p>
      </dgm:t>
    </dgm:pt>
    <dgm:pt modelId="{0D9E451E-AC6A-47B2-8C65-7732E7E5E3E9}" type="parTrans" cxnId="{0B240B00-A5AE-4DFC-9E9B-BF9F2EB29D4D}">
      <dgm:prSet/>
      <dgm:spPr/>
      <dgm:t>
        <a:bodyPr/>
        <a:lstStyle/>
        <a:p>
          <a:endParaRPr lang="en-US"/>
        </a:p>
      </dgm:t>
    </dgm:pt>
    <dgm:pt modelId="{34AB5442-395D-45E9-920A-74F2A371491B}" type="sibTrans" cxnId="{0B240B00-A5AE-4DFC-9E9B-BF9F2EB29D4D}">
      <dgm:prSet/>
      <dgm:spPr/>
      <dgm:t>
        <a:bodyPr/>
        <a:lstStyle/>
        <a:p>
          <a:endParaRPr lang="en-US"/>
        </a:p>
      </dgm:t>
    </dgm:pt>
    <dgm:pt modelId="{7ED8AA82-C32B-47DF-9675-049364720E5A}">
      <dgm:prSet phldrT="[Text]" custT="1"/>
      <dgm:spPr/>
      <dgm:t>
        <a:bodyPr/>
        <a:lstStyle/>
        <a:p>
          <a:r>
            <a:rPr lang="en-US" sz="1800" dirty="0">
              <a:solidFill>
                <a:schemeClr val="bg1"/>
              </a:solidFill>
            </a:rPr>
            <a:t>Paraprofessionals</a:t>
          </a:r>
          <a:endParaRPr lang="en-US" sz="1800" dirty="0"/>
        </a:p>
      </dgm:t>
    </dgm:pt>
    <dgm:pt modelId="{38D54CBC-686D-4461-80DA-E50AF74C08A9}" type="sibTrans" cxnId="{24C94424-3FEA-4EA6-A06C-340BD7DB654D}">
      <dgm:prSet/>
      <dgm:spPr/>
      <dgm:t>
        <a:bodyPr/>
        <a:lstStyle/>
        <a:p>
          <a:endParaRPr lang="en-US"/>
        </a:p>
      </dgm:t>
    </dgm:pt>
    <dgm:pt modelId="{837A5A99-5464-4E1F-A8CE-B43E14ADBF4E}" type="parTrans" cxnId="{24C94424-3FEA-4EA6-A06C-340BD7DB654D}">
      <dgm:prSet/>
      <dgm:spPr/>
      <dgm:t>
        <a:bodyPr/>
        <a:lstStyle/>
        <a:p>
          <a:endParaRPr lang="en-US"/>
        </a:p>
      </dgm:t>
    </dgm:pt>
    <dgm:pt modelId="{B107CB86-B949-4A13-97FC-C12A7827C2BD}" type="pres">
      <dgm:prSet presAssocID="{0D249566-E3C7-47F8-8843-1AB88CC11B4F}" presName="Name0" presStyleCnt="0">
        <dgm:presLayoutVars>
          <dgm:chMax val="7"/>
          <dgm:chPref val="7"/>
          <dgm:dir/>
        </dgm:presLayoutVars>
      </dgm:prSet>
      <dgm:spPr/>
    </dgm:pt>
    <dgm:pt modelId="{5737B4D1-8531-429C-9FD2-3136CBFDD8DC}" type="pres">
      <dgm:prSet presAssocID="{0D249566-E3C7-47F8-8843-1AB88CC11B4F}" presName="Name1" presStyleCnt="0"/>
      <dgm:spPr/>
    </dgm:pt>
    <dgm:pt modelId="{9E34200B-5AC7-4CA7-B9E4-2E9BA59C3E65}" type="pres">
      <dgm:prSet presAssocID="{D25B8562-EE25-4660-83DB-CF85C954027C}" presName="picture_1" presStyleCnt="0"/>
      <dgm:spPr/>
    </dgm:pt>
    <dgm:pt modelId="{E66B9F63-EE0B-4AD1-A430-0E1F68CED128}" type="pres">
      <dgm:prSet presAssocID="{D25B8562-EE25-4660-83DB-CF85C954027C}" presName="pictureRepeatNode" presStyleLbl="alignImgPlace1" presStyleIdx="0" presStyleCnt="4" custLinFactNeighborX="-15114" custLinFactNeighborY="2164"/>
      <dgm:spPr/>
    </dgm:pt>
    <dgm:pt modelId="{70180EC3-6734-4934-86E2-9756F5601A85}" type="pres">
      <dgm:prSet presAssocID="{B4851BB4-8C9D-4DDA-8FC1-FE773AD8B00E}" presName="text_1" presStyleLbl="node1" presStyleIdx="0" presStyleCnt="0" custLinFactNeighborX="-23714" custLinFactNeighborY="-95366">
        <dgm:presLayoutVars>
          <dgm:bulletEnabled val="1"/>
        </dgm:presLayoutVars>
      </dgm:prSet>
      <dgm:spPr/>
    </dgm:pt>
    <dgm:pt modelId="{FDAAFC0A-C173-4F66-B5E8-45FA88E01E8B}" type="pres">
      <dgm:prSet presAssocID="{94258856-3789-456D-9111-0E42DE6B2CE9}" presName="picture_2" presStyleCnt="0"/>
      <dgm:spPr/>
    </dgm:pt>
    <dgm:pt modelId="{3FF6C255-9AFA-43E1-8BF0-4CCCE24EB3C1}" type="pres">
      <dgm:prSet presAssocID="{94258856-3789-456D-9111-0E42DE6B2CE9}" presName="pictureRepeatNode" presStyleLbl="alignImgPlace1" presStyleIdx="1" presStyleCnt="4" custScaleX="106705" custScaleY="40310" custLinFactNeighborX="-77619" custLinFactNeighborY="18341"/>
      <dgm:spPr/>
    </dgm:pt>
    <dgm:pt modelId="{019EBEF1-44EE-430C-9640-F0AA2D13B72A}" type="pres">
      <dgm:prSet presAssocID="{FCD4D01A-C54A-4878-9AF0-903877ECCF7A}" presName="line_2" presStyleLbl="parChTrans1D1" presStyleIdx="0" presStyleCnt="3" custFlipVert="1" custSzY="45719" custScaleX="60873" custLinFactY="-59825" custLinFactNeighborX="-287" custLinFactNeighborY="-100000"/>
      <dgm:spPr/>
    </dgm:pt>
    <dgm:pt modelId="{0115CA93-AAF4-4DF7-8BD7-43347DDF14F7}" type="pres">
      <dgm:prSet presAssocID="{FCD4D01A-C54A-4878-9AF0-903877ECCF7A}" presName="textparent_2" presStyleLbl="node1" presStyleIdx="0" presStyleCnt="0"/>
      <dgm:spPr/>
    </dgm:pt>
    <dgm:pt modelId="{B455CF4D-DE45-4499-B469-2D7E0E0C2B3A}" type="pres">
      <dgm:prSet presAssocID="{FCD4D01A-C54A-4878-9AF0-903877ECCF7A}" presName="text_2" presStyleLbl="revTx" presStyleIdx="0" presStyleCnt="3" custScaleX="157136" custLinFactNeighborX="-646" custLinFactNeighborY="-1020">
        <dgm:presLayoutVars>
          <dgm:bulletEnabled val="1"/>
        </dgm:presLayoutVars>
      </dgm:prSet>
      <dgm:spPr/>
    </dgm:pt>
    <dgm:pt modelId="{23B128C7-AFC7-4818-B9D0-40D415F7FA36}" type="pres">
      <dgm:prSet presAssocID="{38D54CBC-686D-4461-80DA-E50AF74C08A9}" presName="picture_3" presStyleCnt="0"/>
      <dgm:spPr/>
    </dgm:pt>
    <dgm:pt modelId="{4C3051BA-08D3-4996-AF72-61D96260E7FF}" type="pres">
      <dgm:prSet presAssocID="{38D54CBC-686D-4461-80DA-E50AF74C08A9}" presName="pictureRepeatNode" presStyleLbl="alignImgPlace1" presStyleIdx="2" presStyleCnt="4" custScaleX="115202" custScaleY="101669" custLinFactX="79794" custLinFactNeighborX="100000" custLinFactNeighborY="8395"/>
      <dgm:spPr/>
    </dgm:pt>
    <dgm:pt modelId="{D5EE37D2-0E51-435C-8EDE-134BCE7C2D7B}" type="pres">
      <dgm:prSet presAssocID="{7ED8AA82-C32B-47DF-9675-049364720E5A}" presName="line_3" presStyleLbl="parChTrans1D1" presStyleIdx="1" presStyleCnt="3" custFlipVert="1" custSzY="45720" custScaleX="117023" custLinFactY="200000" custLinFactNeighborX="49681" custLinFactNeighborY="252714"/>
      <dgm:spPr/>
    </dgm:pt>
    <dgm:pt modelId="{6DDC01E0-6FF7-43BE-A24C-A0D356C49C68}" type="pres">
      <dgm:prSet presAssocID="{7ED8AA82-C32B-47DF-9675-049364720E5A}" presName="textparent_3" presStyleLbl="node1" presStyleIdx="0" presStyleCnt="0"/>
      <dgm:spPr/>
    </dgm:pt>
    <dgm:pt modelId="{B50DDB00-54F3-4967-9E61-EB84D6D2B74A}" type="pres">
      <dgm:prSet presAssocID="{7ED8AA82-C32B-47DF-9675-049364720E5A}" presName="text_3" presStyleLbl="revTx" presStyleIdx="1" presStyleCnt="3" custScaleX="107472" custLinFactY="-22516" custLinFactNeighborX="52379" custLinFactNeighborY="-100000">
        <dgm:presLayoutVars>
          <dgm:bulletEnabled val="1"/>
        </dgm:presLayoutVars>
      </dgm:prSet>
      <dgm:spPr/>
    </dgm:pt>
    <dgm:pt modelId="{921D00AE-0106-4E69-854C-5DE7E8CC1639}" type="pres">
      <dgm:prSet presAssocID="{34AB5442-395D-45E9-920A-74F2A371491B}" presName="picture_4" presStyleCnt="0"/>
      <dgm:spPr/>
    </dgm:pt>
    <dgm:pt modelId="{B7589F20-BFBF-4300-B954-4370CD46B927}" type="pres">
      <dgm:prSet presAssocID="{34AB5442-395D-45E9-920A-74F2A371491B}" presName="pictureRepeatNode" presStyleLbl="alignImgPlace1" presStyleIdx="3" presStyleCnt="4" custScaleX="89163" custScaleY="53626" custLinFactNeighborX="-89728" custLinFactNeighborY="-9876"/>
      <dgm:spPr/>
    </dgm:pt>
    <dgm:pt modelId="{F8A6E884-CCF0-48C8-BDAA-D366A8192B81}" type="pres">
      <dgm:prSet presAssocID="{798C95B9-8C3C-4136-96E1-CBA5C0FD759F}" presName="line_4" presStyleLbl="parChTrans1D1" presStyleIdx="2" presStyleCnt="3" custFlipVert="1" custSzY="46880" custScaleX="71254" custLinFactY="287227" custLinFactNeighborX="-243" custLinFactNeighborY="300000"/>
      <dgm:spPr/>
    </dgm:pt>
    <dgm:pt modelId="{0E66AE23-D857-4AC9-A02F-98731E459958}" type="pres">
      <dgm:prSet presAssocID="{798C95B9-8C3C-4136-96E1-CBA5C0FD759F}" presName="textparent_4" presStyleLbl="node1" presStyleIdx="0" presStyleCnt="0"/>
      <dgm:spPr/>
    </dgm:pt>
    <dgm:pt modelId="{E9871CB4-F7F4-4258-9E7A-3DFD832FF51D}" type="pres">
      <dgm:prSet presAssocID="{798C95B9-8C3C-4136-96E1-CBA5C0FD759F}" presName="text_4" presStyleLbl="revTx" presStyleIdx="2" presStyleCnt="3" custLinFactNeighborX="20407" custLinFactNeighborY="3578">
        <dgm:presLayoutVars>
          <dgm:bulletEnabled val="1"/>
        </dgm:presLayoutVars>
      </dgm:prSet>
      <dgm:spPr/>
    </dgm:pt>
  </dgm:ptLst>
  <dgm:cxnLst>
    <dgm:cxn modelId="{0B240B00-A5AE-4DFC-9E9B-BF9F2EB29D4D}" srcId="{0D249566-E3C7-47F8-8843-1AB88CC11B4F}" destId="{798C95B9-8C3C-4136-96E1-CBA5C0FD759F}" srcOrd="3" destOrd="0" parTransId="{0D9E451E-AC6A-47B2-8C65-7732E7E5E3E9}" sibTransId="{34AB5442-395D-45E9-920A-74F2A371491B}"/>
    <dgm:cxn modelId="{23703805-04CB-4EC2-821B-B5D83A4017A2}" srcId="{0D249566-E3C7-47F8-8843-1AB88CC11B4F}" destId="{B4851BB4-8C9D-4DDA-8FC1-FE773AD8B00E}" srcOrd="0" destOrd="0" parTransId="{6E096F84-9948-45F0-806C-1FA5B81D0705}" sibTransId="{D25B8562-EE25-4660-83DB-CF85C954027C}"/>
    <dgm:cxn modelId="{3C77440C-3EC0-4C09-8123-3BD7F9D50DE0}" srcId="{0D249566-E3C7-47F8-8843-1AB88CC11B4F}" destId="{FCD4D01A-C54A-4878-9AF0-903877ECCF7A}" srcOrd="1" destOrd="0" parTransId="{0E05029F-FAD3-4766-83D0-C695FFA97B48}" sibTransId="{94258856-3789-456D-9111-0E42DE6B2CE9}"/>
    <dgm:cxn modelId="{ABF87214-EEE9-425B-9DB1-C737B41B912A}" type="presOf" srcId="{38D54CBC-686D-4461-80DA-E50AF74C08A9}" destId="{4C3051BA-08D3-4996-AF72-61D96260E7FF}" srcOrd="0" destOrd="0" presId="urn:microsoft.com/office/officeart/2008/layout/CircularPictureCallout"/>
    <dgm:cxn modelId="{5F9A2A15-8EDD-41A3-B4BC-FACCDA16FDC6}" type="presOf" srcId="{34AB5442-395D-45E9-920A-74F2A371491B}" destId="{B7589F20-BFBF-4300-B954-4370CD46B927}" srcOrd="0" destOrd="0" presId="urn:microsoft.com/office/officeart/2008/layout/CircularPictureCallout"/>
    <dgm:cxn modelId="{24C94424-3FEA-4EA6-A06C-340BD7DB654D}" srcId="{0D249566-E3C7-47F8-8843-1AB88CC11B4F}" destId="{7ED8AA82-C32B-47DF-9675-049364720E5A}" srcOrd="2" destOrd="0" parTransId="{837A5A99-5464-4E1F-A8CE-B43E14ADBF4E}" sibTransId="{38D54CBC-686D-4461-80DA-E50AF74C08A9}"/>
    <dgm:cxn modelId="{D896105C-9FE2-498B-B4D4-BED9BB63C80D}" type="presOf" srcId="{0D249566-E3C7-47F8-8843-1AB88CC11B4F}" destId="{B107CB86-B949-4A13-97FC-C12A7827C2BD}" srcOrd="0" destOrd="0" presId="urn:microsoft.com/office/officeart/2008/layout/CircularPictureCallout"/>
    <dgm:cxn modelId="{42164B85-B2B1-4EB7-AA94-B9F0BCB5490E}" type="presOf" srcId="{FCD4D01A-C54A-4878-9AF0-903877ECCF7A}" destId="{B455CF4D-DE45-4499-B469-2D7E0E0C2B3A}" srcOrd="0" destOrd="0" presId="urn:microsoft.com/office/officeart/2008/layout/CircularPictureCallout"/>
    <dgm:cxn modelId="{81060194-EB3D-44D1-8451-37A0D797D128}" type="presOf" srcId="{94258856-3789-456D-9111-0E42DE6B2CE9}" destId="{3FF6C255-9AFA-43E1-8BF0-4CCCE24EB3C1}" srcOrd="0" destOrd="0" presId="urn:microsoft.com/office/officeart/2008/layout/CircularPictureCallout"/>
    <dgm:cxn modelId="{B83C42A1-4397-443E-ADB1-B35D00C308CD}" type="presOf" srcId="{D25B8562-EE25-4660-83DB-CF85C954027C}" destId="{E66B9F63-EE0B-4AD1-A430-0E1F68CED128}" srcOrd="0" destOrd="0" presId="urn:microsoft.com/office/officeart/2008/layout/CircularPictureCallout"/>
    <dgm:cxn modelId="{2B053AD4-2A39-492D-B1CA-803875B8D530}" type="presOf" srcId="{7ED8AA82-C32B-47DF-9675-049364720E5A}" destId="{B50DDB00-54F3-4967-9E61-EB84D6D2B74A}" srcOrd="0" destOrd="0" presId="urn:microsoft.com/office/officeart/2008/layout/CircularPictureCallout"/>
    <dgm:cxn modelId="{E89C1DE1-22BF-4FC3-9CE2-5AAFA0514219}" type="presOf" srcId="{798C95B9-8C3C-4136-96E1-CBA5C0FD759F}" destId="{E9871CB4-F7F4-4258-9E7A-3DFD832FF51D}" srcOrd="0" destOrd="0" presId="urn:microsoft.com/office/officeart/2008/layout/CircularPictureCallout"/>
    <dgm:cxn modelId="{F45D7FED-5620-49BA-8D87-A20CCCCC64F1}" type="presOf" srcId="{B4851BB4-8C9D-4DDA-8FC1-FE773AD8B00E}" destId="{70180EC3-6734-4934-86E2-9756F5601A85}" srcOrd="0" destOrd="0" presId="urn:microsoft.com/office/officeart/2008/layout/CircularPictureCallout"/>
    <dgm:cxn modelId="{D4F25DDC-C3C6-4EDF-A3DF-A5A3B3D60597}" type="presParOf" srcId="{B107CB86-B949-4A13-97FC-C12A7827C2BD}" destId="{5737B4D1-8531-429C-9FD2-3136CBFDD8DC}" srcOrd="0" destOrd="0" presId="urn:microsoft.com/office/officeart/2008/layout/CircularPictureCallout"/>
    <dgm:cxn modelId="{36C9E7B6-30A2-46FC-8378-33E59FE44769}" type="presParOf" srcId="{5737B4D1-8531-429C-9FD2-3136CBFDD8DC}" destId="{9E34200B-5AC7-4CA7-B9E4-2E9BA59C3E65}" srcOrd="0" destOrd="0" presId="urn:microsoft.com/office/officeart/2008/layout/CircularPictureCallout"/>
    <dgm:cxn modelId="{9295AE7C-B134-4554-B34A-81A9C12A6843}" type="presParOf" srcId="{9E34200B-5AC7-4CA7-B9E4-2E9BA59C3E65}" destId="{E66B9F63-EE0B-4AD1-A430-0E1F68CED128}" srcOrd="0" destOrd="0" presId="urn:microsoft.com/office/officeart/2008/layout/CircularPictureCallout"/>
    <dgm:cxn modelId="{9E6EF17B-806E-4F5A-9F66-264D20EBC513}" type="presParOf" srcId="{5737B4D1-8531-429C-9FD2-3136CBFDD8DC}" destId="{70180EC3-6734-4934-86E2-9756F5601A85}" srcOrd="1" destOrd="0" presId="urn:microsoft.com/office/officeart/2008/layout/CircularPictureCallout"/>
    <dgm:cxn modelId="{28858A92-0B94-46A6-903F-7F96AC9E9793}" type="presParOf" srcId="{5737B4D1-8531-429C-9FD2-3136CBFDD8DC}" destId="{FDAAFC0A-C173-4F66-B5E8-45FA88E01E8B}" srcOrd="2" destOrd="0" presId="urn:microsoft.com/office/officeart/2008/layout/CircularPictureCallout"/>
    <dgm:cxn modelId="{323BE33F-EA30-4F83-A804-1550CC9F8807}" type="presParOf" srcId="{FDAAFC0A-C173-4F66-B5E8-45FA88E01E8B}" destId="{3FF6C255-9AFA-43E1-8BF0-4CCCE24EB3C1}" srcOrd="0" destOrd="0" presId="urn:microsoft.com/office/officeart/2008/layout/CircularPictureCallout"/>
    <dgm:cxn modelId="{A3F7B81D-9512-48A6-B0FF-89CACBBB38A3}" type="presParOf" srcId="{5737B4D1-8531-429C-9FD2-3136CBFDD8DC}" destId="{019EBEF1-44EE-430C-9640-F0AA2D13B72A}" srcOrd="3" destOrd="0" presId="urn:microsoft.com/office/officeart/2008/layout/CircularPictureCallout"/>
    <dgm:cxn modelId="{009533A0-7247-410F-AE32-2FC23637A71A}" type="presParOf" srcId="{5737B4D1-8531-429C-9FD2-3136CBFDD8DC}" destId="{0115CA93-AAF4-4DF7-8BD7-43347DDF14F7}" srcOrd="4" destOrd="0" presId="urn:microsoft.com/office/officeart/2008/layout/CircularPictureCallout"/>
    <dgm:cxn modelId="{D0041E08-F117-4434-95F0-B80A58A99C4E}" type="presParOf" srcId="{0115CA93-AAF4-4DF7-8BD7-43347DDF14F7}" destId="{B455CF4D-DE45-4499-B469-2D7E0E0C2B3A}" srcOrd="0" destOrd="0" presId="urn:microsoft.com/office/officeart/2008/layout/CircularPictureCallout"/>
    <dgm:cxn modelId="{14A06C87-4E31-4FFC-A50A-200AAC21073B}" type="presParOf" srcId="{5737B4D1-8531-429C-9FD2-3136CBFDD8DC}" destId="{23B128C7-AFC7-4818-B9D0-40D415F7FA36}" srcOrd="5" destOrd="0" presId="urn:microsoft.com/office/officeart/2008/layout/CircularPictureCallout"/>
    <dgm:cxn modelId="{A53314B3-17BF-49D8-8E55-1BBFD8000BB3}" type="presParOf" srcId="{23B128C7-AFC7-4818-B9D0-40D415F7FA36}" destId="{4C3051BA-08D3-4996-AF72-61D96260E7FF}" srcOrd="0" destOrd="0" presId="urn:microsoft.com/office/officeart/2008/layout/CircularPictureCallout"/>
    <dgm:cxn modelId="{A3D6E0E3-CC6D-4800-BE93-FA93210D7660}" type="presParOf" srcId="{5737B4D1-8531-429C-9FD2-3136CBFDD8DC}" destId="{D5EE37D2-0E51-435C-8EDE-134BCE7C2D7B}" srcOrd="6" destOrd="0" presId="urn:microsoft.com/office/officeart/2008/layout/CircularPictureCallout"/>
    <dgm:cxn modelId="{90583C31-EE3F-45F4-932D-3BFAE38817E6}" type="presParOf" srcId="{5737B4D1-8531-429C-9FD2-3136CBFDD8DC}" destId="{6DDC01E0-6FF7-43BE-A24C-A0D356C49C68}" srcOrd="7" destOrd="0" presId="urn:microsoft.com/office/officeart/2008/layout/CircularPictureCallout"/>
    <dgm:cxn modelId="{3ED7F23A-A7BC-4967-A556-69D45BDC63E3}" type="presParOf" srcId="{6DDC01E0-6FF7-43BE-A24C-A0D356C49C68}" destId="{B50DDB00-54F3-4967-9E61-EB84D6D2B74A}" srcOrd="0" destOrd="0" presId="urn:microsoft.com/office/officeart/2008/layout/CircularPictureCallout"/>
    <dgm:cxn modelId="{AA37050B-F1F0-4458-8890-746E206A4250}" type="presParOf" srcId="{5737B4D1-8531-429C-9FD2-3136CBFDD8DC}" destId="{921D00AE-0106-4E69-854C-5DE7E8CC1639}" srcOrd="8" destOrd="0" presId="urn:microsoft.com/office/officeart/2008/layout/CircularPictureCallout"/>
    <dgm:cxn modelId="{1F11876E-87D1-4741-810F-CD3F8C9243A5}" type="presParOf" srcId="{921D00AE-0106-4E69-854C-5DE7E8CC1639}" destId="{B7589F20-BFBF-4300-B954-4370CD46B927}" srcOrd="0" destOrd="0" presId="urn:microsoft.com/office/officeart/2008/layout/CircularPictureCallout"/>
    <dgm:cxn modelId="{D62A1261-00A6-46EA-92F6-C861BCBE25E7}" type="presParOf" srcId="{5737B4D1-8531-429C-9FD2-3136CBFDD8DC}" destId="{F8A6E884-CCF0-48C8-BDAA-D366A8192B81}" srcOrd="9" destOrd="0" presId="urn:microsoft.com/office/officeart/2008/layout/CircularPictureCallout"/>
    <dgm:cxn modelId="{57C0C170-1E2C-44BE-9B02-807D2025301D}" type="presParOf" srcId="{5737B4D1-8531-429C-9FD2-3136CBFDD8DC}" destId="{0E66AE23-D857-4AC9-A02F-98731E459958}" srcOrd="10" destOrd="0" presId="urn:microsoft.com/office/officeart/2008/layout/CircularPictureCallout"/>
    <dgm:cxn modelId="{A7BE5B01-F142-4ABB-89C6-45364BDB20B3}" type="presParOf" srcId="{0E66AE23-D857-4AC9-A02F-98731E459958}" destId="{E9871CB4-F7F4-4258-9E7A-3DFD832FF51D}" srcOrd="0" destOrd="0" presId="urn:microsoft.com/office/officeart/2008/layout/CircularPictureCallou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7C509B-38E7-4129-936D-4228617C3405}"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757DF552-577C-4EC4-B0BB-BE75CE9A545A}">
      <dgm:prSet phldrT="[Text]" custT="1"/>
      <dgm:spPr>
        <a:ln>
          <a:solidFill>
            <a:srgbClr val="FFC000"/>
          </a:solidFill>
        </a:ln>
      </dgm:spPr>
      <dgm:t>
        <a:bodyPr/>
        <a:lstStyle/>
        <a:p>
          <a:r>
            <a:rPr lang="en-US" sz="1400" dirty="0"/>
            <a:t>Funding</a:t>
          </a:r>
        </a:p>
      </dgm:t>
    </dgm:pt>
    <dgm:pt modelId="{35B36A18-5B72-4967-9C95-6C48DBFF8346}" type="parTrans" cxnId="{3A590135-C062-46A5-87F7-8AE878ABC561}">
      <dgm:prSet/>
      <dgm:spPr/>
      <dgm:t>
        <a:bodyPr/>
        <a:lstStyle/>
        <a:p>
          <a:endParaRPr lang="en-US"/>
        </a:p>
      </dgm:t>
    </dgm:pt>
    <dgm:pt modelId="{31405266-FCBE-4B8E-A4FE-848188E5A859}" type="sibTrans" cxnId="{3A590135-C062-46A5-87F7-8AE878ABC561}">
      <dgm:prSet/>
      <dgm:spPr/>
      <dgm:t>
        <a:bodyPr/>
        <a:lstStyle/>
        <a:p>
          <a:endParaRPr lang="en-US"/>
        </a:p>
      </dgm:t>
    </dgm:pt>
    <dgm:pt modelId="{58524673-8A2A-44AC-8FC9-5C2EB628ECA8}">
      <dgm:prSet phldrT="[Text]" custT="1"/>
      <dgm:spPr>
        <a:ln>
          <a:solidFill>
            <a:srgbClr val="FFC000"/>
          </a:solidFill>
        </a:ln>
      </dgm:spPr>
      <dgm:t>
        <a:bodyPr/>
        <a:lstStyle/>
        <a:p>
          <a:r>
            <a:rPr lang="en-US" sz="1400" dirty="0"/>
            <a:t>Strategies</a:t>
          </a:r>
        </a:p>
      </dgm:t>
    </dgm:pt>
    <dgm:pt modelId="{5D09273A-1942-41B8-A35C-9FBEF655C371}" type="parTrans" cxnId="{91C36D5E-08BE-47F1-9973-C27F4EE395E6}">
      <dgm:prSet/>
      <dgm:spPr/>
      <dgm:t>
        <a:bodyPr/>
        <a:lstStyle/>
        <a:p>
          <a:endParaRPr lang="en-US"/>
        </a:p>
      </dgm:t>
    </dgm:pt>
    <dgm:pt modelId="{84D566DE-ED27-4456-ADBC-5C4304B81193}" type="sibTrans" cxnId="{91C36D5E-08BE-47F1-9973-C27F4EE395E6}">
      <dgm:prSet/>
      <dgm:spPr/>
      <dgm:t>
        <a:bodyPr/>
        <a:lstStyle/>
        <a:p>
          <a:endParaRPr lang="en-US"/>
        </a:p>
      </dgm:t>
    </dgm:pt>
    <dgm:pt modelId="{BBB17CD8-8592-4E42-A24A-0B4CE974BE68}">
      <dgm:prSet phldrT="[Text]" custT="1"/>
      <dgm:spPr>
        <a:ln>
          <a:solidFill>
            <a:srgbClr val="FFC000"/>
          </a:solidFill>
        </a:ln>
      </dgm:spPr>
      <dgm:t>
        <a:bodyPr/>
        <a:lstStyle/>
        <a:p>
          <a:r>
            <a:rPr lang="en-US" sz="1200" dirty="0"/>
            <a:t>Measurable Objectives</a:t>
          </a:r>
        </a:p>
      </dgm:t>
    </dgm:pt>
    <dgm:pt modelId="{B4C4BF1F-B108-4267-B7FF-26EA361B8567}" type="parTrans" cxnId="{4EAF7811-8D52-4F0E-8E09-F11413EC0BCD}">
      <dgm:prSet/>
      <dgm:spPr/>
      <dgm:t>
        <a:bodyPr/>
        <a:lstStyle/>
        <a:p>
          <a:endParaRPr lang="en-US"/>
        </a:p>
      </dgm:t>
    </dgm:pt>
    <dgm:pt modelId="{5C27E1A7-3F05-45D7-A55C-4E83FFD68384}" type="sibTrans" cxnId="{4EAF7811-8D52-4F0E-8E09-F11413EC0BCD}">
      <dgm:prSet/>
      <dgm:spPr/>
      <dgm:t>
        <a:bodyPr/>
        <a:lstStyle/>
        <a:p>
          <a:endParaRPr lang="en-US"/>
        </a:p>
      </dgm:t>
    </dgm:pt>
    <dgm:pt modelId="{936C0F84-516E-4C6F-B6DD-A59510108CD9}">
      <dgm:prSet phldrT="[Text]"/>
      <dgm:spPr>
        <a:ln>
          <a:solidFill>
            <a:srgbClr val="FFC000"/>
          </a:solidFill>
        </a:ln>
      </dgm:spPr>
      <dgm:t>
        <a:bodyPr/>
        <a:lstStyle/>
        <a:p>
          <a:r>
            <a:rPr lang="en-US" b="1" dirty="0">
              <a:solidFill>
                <a:schemeClr val="bg1"/>
              </a:solidFill>
            </a:rPr>
            <a:t>Learning</a:t>
          </a:r>
          <a:r>
            <a:rPr lang="en-US" b="1" dirty="0">
              <a:solidFill>
                <a:schemeClr val="tx1"/>
              </a:solidFill>
            </a:rPr>
            <a:t> </a:t>
          </a:r>
          <a:r>
            <a:rPr lang="en-US" b="1" dirty="0">
              <a:solidFill>
                <a:schemeClr val="bg1"/>
              </a:solidFill>
            </a:rPr>
            <a:t>Needs</a:t>
          </a:r>
          <a:r>
            <a:rPr lang="en-US" b="1" dirty="0">
              <a:solidFill>
                <a:schemeClr val="tx1"/>
              </a:solidFill>
            </a:rPr>
            <a:t> </a:t>
          </a:r>
        </a:p>
      </dgm:t>
    </dgm:pt>
    <dgm:pt modelId="{60B486CF-EB06-41E2-BD9B-B7CF7ACA75EB}" type="parTrans" cxnId="{0C638A46-9365-4CBA-937F-F9FFC851B238}">
      <dgm:prSet/>
      <dgm:spPr/>
      <dgm:t>
        <a:bodyPr/>
        <a:lstStyle/>
        <a:p>
          <a:endParaRPr lang="en-US"/>
        </a:p>
      </dgm:t>
    </dgm:pt>
    <dgm:pt modelId="{ADB46042-9880-42CB-BC62-98FD01B34C9A}" type="sibTrans" cxnId="{0C638A46-9365-4CBA-937F-F9FFC851B238}">
      <dgm:prSet/>
      <dgm:spPr/>
      <dgm:t>
        <a:bodyPr/>
        <a:lstStyle/>
        <a:p>
          <a:endParaRPr lang="en-US"/>
        </a:p>
      </dgm:t>
    </dgm:pt>
    <dgm:pt modelId="{8CA3B725-0260-4AB3-85F4-6CAFC98F3D58}" type="pres">
      <dgm:prSet presAssocID="{D77C509B-38E7-4129-936D-4228617C3405}" presName="Name0" presStyleCnt="0">
        <dgm:presLayoutVars>
          <dgm:chMax val="7"/>
          <dgm:resizeHandles val="exact"/>
        </dgm:presLayoutVars>
      </dgm:prSet>
      <dgm:spPr/>
    </dgm:pt>
    <dgm:pt modelId="{D1B3031A-EB43-45F2-910D-6735E9BDA9D2}" type="pres">
      <dgm:prSet presAssocID="{D77C509B-38E7-4129-936D-4228617C3405}" presName="comp1" presStyleCnt="0"/>
      <dgm:spPr/>
    </dgm:pt>
    <dgm:pt modelId="{67396201-9B9F-4A77-A804-B7E08B64DD88}" type="pres">
      <dgm:prSet presAssocID="{D77C509B-38E7-4129-936D-4228617C3405}" presName="circle1" presStyleLbl="node1" presStyleIdx="0" presStyleCnt="4" custScaleX="104841"/>
      <dgm:spPr/>
    </dgm:pt>
    <dgm:pt modelId="{3E5AA056-2297-403F-8499-85DF7CBC95CE}" type="pres">
      <dgm:prSet presAssocID="{D77C509B-38E7-4129-936D-4228617C3405}" presName="c1text" presStyleLbl="node1" presStyleIdx="0" presStyleCnt="4">
        <dgm:presLayoutVars>
          <dgm:bulletEnabled val="1"/>
        </dgm:presLayoutVars>
      </dgm:prSet>
      <dgm:spPr/>
    </dgm:pt>
    <dgm:pt modelId="{BE4C530E-88FD-4194-AF13-9EB229EF359B}" type="pres">
      <dgm:prSet presAssocID="{D77C509B-38E7-4129-936D-4228617C3405}" presName="comp2" presStyleCnt="0"/>
      <dgm:spPr/>
    </dgm:pt>
    <dgm:pt modelId="{C2E06DED-A81B-4DA1-9C65-C3F303AC005C}" type="pres">
      <dgm:prSet presAssocID="{D77C509B-38E7-4129-936D-4228617C3405}" presName="circle2" presStyleLbl="node1" presStyleIdx="1" presStyleCnt="4" custScaleX="115552"/>
      <dgm:spPr/>
    </dgm:pt>
    <dgm:pt modelId="{C315504B-7313-4B11-9B75-E0C825902E74}" type="pres">
      <dgm:prSet presAssocID="{D77C509B-38E7-4129-936D-4228617C3405}" presName="c2text" presStyleLbl="node1" presStyleIdx="1" presStyleCnt="4">
        <dgm:presLayoutVars>
          <dgm:bulletEnabled val="1"/>
        </dgm:presLayoutVars>
      </dgm:prSet>
      <dgm:spPr/>
    </dgm:pt>
    <dgm:pt modelId="{6662E003-C386-4E75-A1E4-5943A84D39AF}" type="pres">
      <dgm:prSet presAssocID="{D77C509B-38E7-4129-936D-4228617C3405}" presName="comp3" presStyleCnt="0"/>
      <dgm:spPr/>
    </dgm:pt>
    <dgm:pt modelId="{BA946B05-DB1E-4F9C-9ECE-4D3F7C1EFDD6}" type="pres">
      <dgm:prSet presAssocID="{D77C509B-38E7-4129-936D-4228617C3405}" presName="circle3" presStyleLbl="node1" presStyleIdx="2" presStyleCnt="4" custScaleX="108169"/>
      <dgm:spPr/>
    </dgm:pt>
    <dgm:pt modelId="{603640A6-096E-4F1F-869A-ADA63A54AFD6}" type="pres">
      <dgm:prSet presAssocID="{D77C509B-38E7-4129-936D-4228617C3405}" presName="c3text" presStyleLbl="node1" presStyleIdx="2" presStyleCnt="4">
        <dgm:presLayoutVars>
          <dgm:bulletEnabled val="1"/>
        </dgm:presLayoutVars>
      </dgm:prSet>
      <dgm:spPr/>
    </dgm:pt>
    <dgm:pt modelId="{42E124D5-E51A-4E1A-B307-E52156710BFF}" type="pres">
      <dgm:prSet presAssocID="{D77C509B-38E7-4129-936D-4228617C3405}" presName="comp4" presStyleCnt="0"/>
      <dgm:spPr/>
    </dgm:pt>
    <dgm:pt modelId="{809EDFEC-2365-4E6B-B4A8-02E4FFD4EA30}" type="pres">
      <dgm:prSet presAssocID="{D77C509B-38E7-4129-936D-4228617C3405}" presName="circle4" presStyleLbl="node1" presStyleIdx="3" presStyleCnt="4"/>
      <dgm:spPr/>
    </dgm:pt>
    <dgm:pt modelId="{79BB8061-1FB7-4504-B2AF-7E5068432C30}" type="pres">
      <dgm:prSet presAssocID="{D77C509B-38E7-4129-936D-4228617C3405}" presName="c4text" presStyleLbl="node1" presStyleIdx="3" presStyleCnt="4">
        <dgm:presLayoutVars>
          <dgm:bulletEnabled val="1"/>
        </dgm:presLayoutVars>
      </dgm:prSet>
      <dgm:spPr/>
    </dgm:pt>
  </dgm:ptLst>
  <dgm:cxnLst>
    <dgm:cxn modelId="{6A93C908-6993-4E48-8D42-DD0F4C2DC45C}" type="presOf" srcId="{936C0F84-516E-4C6F-B6DD-A59510108CD9}" destId="{809EDFEC-2365-4E6B-B4A8-02E4FFD4EA30}" srcOrd="0" destOrd="0" presId="urn:microsoft.com/office/officeart/2005/8/layout/venn2"/>
    <dgm:cxn modelId="{4EAF7811-8D52-4F0E-8E09-F11413EC0BCD}" srcId="{D77C509B-38E7-4129-936D-4228617C3405}" destId="{BBB17CD8-8592-4E42-A24A-0B4CE974BE68}" srcOrd="2" destOrd="0" parTransId="{B4C4BF1F-B108-4267-B7FF-26EA361B8567}" sibTransId="{5C27E1A7-3F05-45D7-A55C-4E83FFD68384}"/>
    <dgm:cxn modelId="{C6935B25-CA45-4964-890E-484BD3C84647}" type="presOf" srcId="{58524673-8A2A-44AC-8FC9-5C2EB628ECA8}" destId="{C2E06DED-A81B-4DA1-9C65-C3F303AC005C}" srcOrd="0" destOrd="0" presId="urn:microsoft.com/office/officeart/2005/8/layout/venn2"/>
    <dgm:cxn modelId="{3A590135-C062-46A5-87F7-8AE878ABC561}" srcId="{D77C509B-38E7-4129-936D-4228617C3405}" destId="{757DF552-577C-4EC4-B0BB-BE75CE9A545A}" srcOrd="0" destOrd="0" parTransId="{35B36A18-5B72-4967-9C95-6C48DBFF8346}" sibTransId="{31405266-FCBE-4B8E-A4FE-848188E5A859}"/>
    <dgm:cxn modelId="{91C36D5E-08BE-47F1-9973-C27F4EE395E6}" srcId="{D77C509B-38E7-4129-936D-4228617C3405}" destId="{58524673-8A2A-44AC-8FC9-5C2EB628ECA8}" srcOrd="1" destOrd="0" parTransId="{5D09273A-1942-41B8-A35C-9FBEF655C371}" sibTransId="{84D566DE-ED27-4456-ADBC-5C4304B81193}"/>
    <dgm:cxn modelId="{4B5A6345-99DD-424F-8686-5AA771F51B08}" type="presOf" srcId="{757DF552-577C-4EC4-B0BB-BE75CE9A545A}" destId="{3E5AA056-2297-403F-8499-85DF7CBC95CE}" srcOrd="1" destOrd="0" presId="urn:microsoft.com/office/officeart/2005/8/layout/venn2"/>
    <dgm:cxn modelId="{0C638A46-9365-4CBA-937F-F9FFC851B238}" srcId="{D77C509B-38E7-4129-936D-4228617C3405}" destId="{936C0F84-516E-4C6F-B6DD-A59510108CD9}" srcOrd="3" destOrd="0" parTransId="{60B486CF-EB06-41E2-BD9B-B7CF7ACA75EB}" sibTransId="{ADB46042-9880-42CB-BC62-98FD01B34C9A}"/>
    <dgm:cxn modelId="{B7F6FC66-6476-471A-8DC6-D994E758FEA9}" type="presOf" srcId="{757DF552-577C-4EC4-B0BB-BE75CE9A545A}" destId="{67396201-9B9F-4A77-A804-B7E08B64DD88}" srcOrd="0" destOrd="0" presId="urn:microsoft.com/office/officeart/2005/8/layout/venn2"/>
    <dgm:cxn modelId="{EA3D056D-F8FA-4B25-A129-C9E55994B8C2}" type="presOf" srcId="{58524673-8A2A-44AC-8FC9-5C2EB628ECA8}" destId="{C315504B-7313-4B11-9B75-E0C825902E74}" srcOrd="1" destOrd="0" presId="urn:microsoft.com/office/officeart/2005/8/layout/venn2"/>
    <dgm:cxn modelId="{8AFEFC51-0DE0-46F6-A21B-9AFA8E735F2E}" type="presOf" srcId="{D77C509B-38E7-4129-936D-4228617C3405}" destId="{8CA3B725-0260-4AB3-85F4-6CAFC98F3D58}" srcOrd="0" destOrd="0" presId="urn:microsoft.com/office/officeart/2005/8/layout/venn2"/>
    <dgm:cxn modelId="{A98B5FE2-023D-431E-B955-0AD4AC51DCC6}" type="presOf" srcId="{BBB17CD8-8592-4E42-A24A-0B4CE974BE68}" destId="{603640A6-096E-4F1F-869A-ADA63A54AFD6}" srcOrd="1" destOrd="0" presId="urn:microsoft.com/office/officeart/2005/8/layout/venn2"/>
    <dgm:cxn modelId="{59492AEA-061C-4EEF-AB68-81DB3E54070B}" type="presOf" srcId="{936C0F84-516E-4C6F-B6DD-A59510108CD9}" destId="{79BB8061-1FB7-4504-B2AF-7E5068432C30}" srcOrd="1" destOrd="0" presId="urn:microsoft.com/office/officeart/2005/8/layout/venn2"/>
    <dgm:cxn modelId="{C0FF9AEC-887C-4E8C-AD6E-7B5E0F4FD39C}" type="presOf" srcId="{BBB17CD8-8592-4E42-A24A-0B4CE974BE68}" destId="{BA946B05-DB1E-4F9C-9ECE-4D3F7C1EFDD6}" srcOrd="0" destOrd="0" presId="urn:microsoft.com/office/officeart/2005/8/layout/venn2"/>
    <dgm:cxn modelId="{A2E0D4E4-A5EF-4F14-9BA9-8D23E9ABE5F4}" type="presParOf" srcId="{8CA3B725-0260-4AB3-85F4-6CAFC98F3D58}" destId="{D1B3031A-EB43-45F2-910D-6735E9BDA9D2}" srcOrd="0" destOrd="0" presId="urn:microsoft.com/office/officeart/2005/8/layout/venn2"/>
    <dgm:cxn modelId="{750E5CD0-C717-4E4F-943E-45C2AB594385}" type="presParOf" srcId="{D1B3031A-EB43-45F2-910D-6735E9BDA9D2}" destId="{67396201-9B9F-4A77-A804-B7E08B64DD88}" srcOrd="0" destOrd="0" presId="urn:microsoft.com/office/officeart/2005/8/layout/venn2"/>
    <dgm:cxn modelId="{00D79C59-A900-4731-B715-F1EDF23E3D0D}" type="presParOf" srcId="{D1B3031A-EB43-45F2-910D-6735E9BDA9D2}" destId="{3E5AA056-2297-403F-8499-85DF7CBC95CE}" srcOrd="1" destOrd="0" presId="urn:microsoft.com/office/officeart/2005/8/layout/venn2"/>
    <dgm:cxn modelId="{DF53999E-87B5-40B0-B3BE-97035B84F95E}" type="presParOf" srcId="{8CA3B725-0260-4AB3-85F4-6CAFC98F3D58}" destId="{BE4C530E-88FD-4194-AF13-9EB229EF359B}" srcOrd="1" destOrd="0" presId="urn:microsoft.com/office/officeart/2005/8/layout/venn2"/>
    <dgm:cxn modelId="{7A7140AF-FE7A-46C3-9119-E3444620BE03}" type="presParOf" srcId="{BE4C530E-88FD-4194-AF13-9EB229EF359B}" destId="{C2E06DED-A81B-4DA1-9C65-C3F303AC005C}" srcOrd="0" destOrd="0" presId="urn:microsoft.com/office/officeart/2005/8/layout/venn2"/>
    <dgm:cxn modelId="{A26F9972-445B-45D6-BF41-8D3480DA922A}" type="presParOf" srcId="{BE4C530E-88FD-4194-AF13-9EB229EF359B}" destId="{C315504B-7313-4B11-9B75-E0C825902E74}" srcOrd="1" destOrd="0" presId="urn:microsoft.com/office/officeart/2005/8/layout/venn2"/>
    <dgm:cxn modelId="{8D1DDDF4-2078-4F52-B75A-40D5B6F82DFE}" type="presParOf" srcId="{8CA3B725-0260-4AB3-85F4-6CAFC98F3D58}" destId="{6662E003-C386-4E75-A1E4-5943A84D39AF}" srcOrd="2" destOrd="0" presId="urn:microsoft.com/office/officeart/2005/8/layout/venn2"/>
    <dgm:cxn modelId="{60877622-1C67-4806-B27B-008C8C31911B}" type="presParOf" srcId="{6662E003-C386-4E75-A1E4-5943A84D39AF}" destId="{BA946B05-DB1E-4F9C-9ECE-4D3F7C1EFDD6}" srcOrd="0" destOrd="0" presId="urn:microsoft.com/office/officeart/2005/8/layout/venn2"/>
    <dgm:cxn modelId="{89D47FB2-9AA4-42BE-87D4-509826F8E944}" type="presParOf" srcId="{6662E003-C386-4E75-A1E4-5943A84D39AF}" destId="{603640A6-096E-4F1F-869A-ADA63A54AFD6}" srcOrd="1" destOrd="0" presId="urn:microsoft.com/office/officeart/2005/8/layout/venn2"/>
    <dgm:cxn modelId="{C878E818-7DB8-4901-A37A-8F9E770A791B}" type="presParOf" srcId="{8CA3B725-0260-4AB3-85F4-6CAFC98F3D58}" destId="{42E124D5-E51A-4E1A-B307-E52156710BFF}" srcOrd="3" destOrd="0" presId="urn:microsoft.com/office/officeart/2005/8/layout/venn2"/>
    <dgm:cxn modelId="{1AD937C0-EE3E-4E3F-8D8F-5BE6D3F24E6F}" type="presParOf" srcId="{42E124D5-E51A-4E1A-B307-E52156710BFF}" destId="{809EDFEC-2365-4E6B-B4A8-02E4FFD4EA30}" srcOrd="0" destOrd="0" presId="urn:microsoft.com/office/officeart/2005/8/layout/venn2"/>
    <dgm:cxn modelId="{63A65912-07E9-49AC-98D3-B680F7E97633}" type="presParOf" srcId="{42E124D5-E51A-4E1A-B307-E52156710BFF}" destId="{79BB8061-1FB7-4504-B2AF-7E5068432C30}"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941F2E-E40C-4CEB-8154-3A09E10F0DB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BF71057-87A4-4ABB-8DE1-1ACA7E9081D4}">
      <dgm:prSet phldrT="[Text]" custT="1"/>
      <dgm:spPr/>
      <dgm:t>
        <a:bodyPr/>
        <a:lstStyle/>
        <a:p>
          <a:r>
            <a:rPr lang="en-US" sz="2400" dirty="0"/>
            <a:t>Time and Effort Reporting</a:t>
          </a:r>
        </a:p>
        <a:p>
          <a:r>
            <a:rPr lang="en-US" sz="1600" dirty="0"/>
            <a:t>Strong Systems of Internal Controls</a:t>
          </a:r>
        </a:p>
        <a:p>
          <a:r>
            <a:rPr lang="en-US" sz="1400" b="1" u="sng" dirty="0"/>
            <a:t> Provides Reasonable Assurance that Charges are Accurate, Allowable, Properly Allocated</a:t>
          </a:r>
        </a:p>
        <a:p>
          <a:r>
            <a:rPr lang="en-US" sz="1400" dirty="0"/>
            <a:t>(2 CFR 200.430). </a:t>
          </a:r>
        </a:p>
      </dgm:t>
    </dgm:pt>
    <dgm:pt modelId="{F93999C8-3981-44B4-B5D8-359F8556AA09}" type="parTrans" cxnId="{75CDEA52-B5AB-48A1-9F4F-67BB9603EA0F}">
      <dgm:prSet/>
      <dgm:spPr/>
      <dgm:t>
        <a:bodyPr/>
        <a:lstStyle/>
        <a:p>
          <a:endParaRPr lang="en-US"/>
        </a:p>
      </dgm:t>
    </dgm:pt>
    <dgm:pt modelId="{C09B5F99-ACEB-4185-9F4B-6A92A50E2073}" type="sibTrans" cxnId="{75CDEA52-B5AB-48A1-9F4F-67BB9603EA0F}">
      <dgm:prSet/>
      <dgm:spPr/>
      <dgm:t>
        <a:bodyPr/>
        <a:lstStyle/>
        <a:p>
          <a:endParaRPr lang="en-US"/>
        </a:p>
      </dgm:t>
    </dgm:pt>
    <dgm:pt modelId="{6300741C-87EE-47B8-B4A3-78C72EB89A67}">
      <dgm:prSet phldrT="[Text]" custT="1"/>
      <dgm:spPr/>
      <dgm:t>
        <a:bodyPr/>
        <a:lstStyle/>
        <a:p>
          <a:r>
            <a:rPr lang="en-US" sz="1800" b="1" dirty="0"/>
            <a:t>Documentation Tool </a:t>
          </a:r>
        </a:p>
        <a:p>
          <a:r>
            <a:rPr lang="en-US" sz="1600" dirty="0"/>
            <a:t>Time and Effort Certification Document </a:t>
          </a:r>
        </a:p>
        <a:p>
          <a:r>
            <a:rPr lang="en-US" sz="1600" dirty="0"/>
            <a:t>*Required</a:t>
          </a:r>
          <a:endParaRPr lang="en-US" sz="1400" dirty="0"/>
        </a:p>
      </dgm:t>
    </dgm:pt>
    <dgm:pt modelId="{70FAE316-BFF5-45FA-9A9D-4DA87DF57720}" type="parTrans" cxnId="{63BB42CF-F91F-499E-8CB9-9BCC9C4FC67B}">
      <dgm:prSet/>
      <dgm:spPr/>
      <dgm:t>
        <a:bodyPr/>
        <a:lstStyle/>
        <a:p>
          <a:endParaRPr lang="en-US"/>
        </a:p>
      </dgm:t>
    </dgm:pt>
    <dgm:pt modelId="{DB84B04E-4C2C-4B7B-A95E-9B772FDEC508}" type="sibTrans" cxnId="{63BB42CF-F91F-499E-8CB9-9BCC9C4FC67B}">
      <dgm:prSet/>
      <dgm:spPr/>
      <dgm:t>
        <a:bodyPr/>
        <a:lstStyle/>
        <a:p>
          <a:endParaRPr lang="en-US"/>
        </a:p>
      </dgm:t>
    </dgm:pt>
    <dgm:pt modelId="{160B36ED-E924-482A-B09E-7CBDA600D375}">
      <dgm:prSet phldrT="[Text]" custT="1"/>
      <dgm:spPr/>
      <dgm:t>
        <a:bodyPr/>
        <a:lstStyle/>
        <a:p>
          <a:r>
            <a:rPr lang="en-US" sz="1800" b="1" dirty="0"/>
            <a:t>Validates</a:t>
          </a:r>
        </a:p>
        <a:p>
          <a:r>
            <a:rPr lang="en-US" sz="1800" dirty="0"/>
            <a:t>Allowability of Payroll Expenditures Charged to Federal Grants </a:t>
          </a:r>
        </a:p>
      </dgm:t>
    </dgm:pt>
    <dgm:pt modelId="{E95127D2-41EA-48E9-8B2F-67778FC2E51A}" type="sibTrans" cxnId="{0F8F62B4-8BDE-4801-B0C3-90411D92DD0E}">
      <dgm:prSet/>
      <dgm:spPr/>
      <dgm:t>
        <a:bodyPr/>
        <a:lstStyle/>
        <a:p>
          <a:endParaRPr lang="en-US"/>
        </a:p>
      </dgm:t>
    </dgm:pt>
    <dgm:pt modelId="{EF089C72-927E-41C1-842B-CFC4128ACECB}" type="parTrans" cxnId="{0F8F62B4-8BDE-4801-B0C3-90411D92DD0E}">
      <dgm:prSet/>
      <dgm:spPr/>
      <dgm:t>
        <a:bodyPr/>
        <a:lstStyle/>
        <a:p>
          <a:endParaRPr lang="en-US"/>
        </a:p>
      </dgm:t>
    </dgm:pt>
    <dgm:pt modelId="{89224931-1449-443E-BCB8-9FD96DD10914}" type="pres">
      <dgm:prSet presAssocID="{1B941F2E-E40C-4CEB-8154-3A09E10F0DB9}" presName="hierChild1" presStyleCnt="0">
        <dgm:presLayoutVars>
          <dgm:chPref val="1"/>
          <dgm:dir/>
          <dgm:animOne val="branch"/>
          <dgm:animLvl val="lvl"/>
          <dgm:resizeHandles/>
        </dgm:presLayoutVars>
      </dgm:prSet>
      <dgm:spPr/>
    </dgm:pt>
    <dgm:pt modelId="{926418AC-1269-4D40-B6F4-19623259425C}" type="pres">
      <dgm:prSet presAssocID="{7BF71057-87A4-4ABB-8DE1-1ACA7E9081D4}" presName="hierRoot1" presStyleCnt="0"/>
      <dgm:spPr/>
    </dgm:pt>
    <dgm:pt modelId="{0978059F-D690-4D73-A11C-B7606190B1DE}" type="pres">
      <dgm:prSet presAssocID="{7BF71057-87A4-4ABB-8DE1-1ACA7E9081D4}" presName="composite" presStyleCnt="0"/>
      <dgm:spPr/>
    </dgm:pt>
    <dgm:pt modelId="{DB00CA9B-E868-46B7-BDCD-31887AADF86B}" type="pres">
      <dgm:prSet presAssocID="{7BF71057-87A4-4ABB-8DE1-1ACA7E9081D4}" presName="background" presStyleLbl="node0" presStyleIdx="0" presStyleCnt="1"/>
      <dgm:spPr/>
    </dgm:pt>
    <dgm:pt modelId="{3BB2BAB0-5074-4F52-95ED-14C801D4B67F}" type="pres">
      <dgm:prSet presAssocID="{7BF71057-87A4-4ABB-8DE1-1ACA7E9081D4}" presName="text" presStyleLbl="fgAcc0" presStyleIdx="0" presStyleCnt="1" custScaleX="561866" custScaleY="311087" custLinFactNeighborX="-12155" custLinFactNeighborY="-53146">
        <dgm:presLayoutVars>
          <dgm:chPref val="3"/>
        </dgm:presLayoutVars>
      </dgm:prSet>
      <dgm:spPr/>
    </dgm:pt>
    <dgm:pt modelId="{16C8BC95-D2A7-4993-BCA5-CFA9FB5518AD}" type="pres">
      <dgm:prSet presAssocID="{7BF71057-87A4-4ABB-8DE1-1ACA7E9081D4}" presName="hierChild2" presStyleCnt="0"/>
      <dgm:spPr/>
    </dgm:pt>
    <dgm:pt modelId="{6CACD501-64BA-4C24-A050-16EEF6D4ADCA}" type="pres">
      <dgm:prSet presAssocID="{EF089C72-927E-41C1-842B-CFC4128ACECB}" presName="Name10" presStyleLbl="parChTrans1D2" presStyleIdx="0" presStyleCnt="1"/>
      <dgm:spPr/>
    </dgm:pt>
    <dgm:pt modelId="{A3DCD97D-A486-4D32-B937-21135151F729}" type="pres">
      <dgm:prSet presAssocID="{160B36ED-E924-482A-B09E-7CBDA600D375}" presName="hierRoot2" presStyleCnt="0"/>
      <dgm:spPr/>
    </dgm:pt>
    <dgm:pt modelId="{5903A45D-6874-48FB-B587-AE2F7E4AF736}" type="pres">
      <dgm:prSet presAssocID="{160B36ED-E924-482A-B09E-7CBDA600D375}" presName="composite2" presStyleCnt="0"/>
      <dgm:spPr/>
    </dgm:pt>
    <dgm:pt modelId="{EC31BE1A-9E97-4339-8AA9-16A885568AFC}" type="pres">
      <dgm:prSet presAssocID="{160B36ED-E924-482A-B09E-7CBDA600D375}" presName="background2" presStyleLbl="node2" presStyleIdx="0" presStyleCnt="1"/>
      <dgm:spPr/>
    </dgm:pt>
    <dgm:pt modelId="{328BDBB9-224E-4F14-BF65-7E51E6D93E9C}" type="pres">
      <dgm:prSet presAssocID="{160B36ED-E924-482A-B09E-7CBDA600D375}" presName="text2" presStyleLbl="fgAcc2" presStyleIdx="0" presStyleCnt="1" custScaleX="538750" custScaleY="199680" custLinFactNeighborX="-23713" custLinFactNeighborY="-24655">
        <dgm:presLayoutVars>
          <dgm:chPref val="3"/>
        </dgm:presLayoutVars>
      </dgm:prSet>
      <dgm:spPr/>
    </dgm:pt>
    <dgm:pt modelId="{0FAD4FF6-5DB7-4AE4-B583-E37BE56D95D2}" type="pres">
      <dgm:prSet presAssocID="{160B36ED-E924-482A-B09E-7CBDA600D375}" presName="hierChild3" presStyleCnt="0"/>
      <dgm:spPr/>
    </dgm:pt>
    <dgm:pt modelId="{6E69054E-A688-4C68-ADC8-EBE188FC912E}" type="pres">
      <dgm:prSet presAssocID="{70FAE316-BFF5-45FA-9A9D-4DA87DF57720}" presName="Name17" presStyleLbl="parChTrans1D3" presStyleIdx="0" presStyleCnt="1"/>
      <dgm:spPr/>
    </dgm:pt>
    <dgm:pt modelId="{E19AF391-30FC-45B1-B737-9606A4742992}" type="pres">
      <dgm:prSet presAssocID="{6300741C-87EE-47B8-B4A3-78C72EB89A67}" presName="hierRoot3" presStyleCnt="0"/>
      <dgm:spPr/>
    </dgm:pt>
    <dgm:pt modelId="{70125F03-B63B-4704-ADDF-27D7A45CE8D7}" type="pres">
      <dgm:prSet presAssocID="{6300741C-87EE-47B8-B4A3-78C72EB89A67}" presName="composite3" presStyleCnt="0"/>
      <dgm:spPr/>
    </dgm:pt>
    <dgm:pt modelId="{E4795073-7C72-473C-8956-65375B4303B4}" type="pres">
      <dgm:prSet presAssocID="{6300741C-87EE-47B8-B4A3-78C72EB89A67}" presName="background3" presStyleLbl="node3" presStyleIdx="0" presStyleCnt="1"/>
      <dgm:spPr/>
    </dgm:pt>
    <dgm:pt modelId="{15A80F49-09DC-4140-B542-C7B71A383F5C}" type="pres">
      <dgm:prSet presAssocID="{6300741C-87EE-47B8-B4A3-78C72EB89A67}" presName="text3" presStyleLbl="fgAcc3" presStyleIdx="0" presStyleCnt="1" custScaleX="388030" custScaleY="196382" custLinFactNeighborX="-40198" custLinFactNeighborY="9004">
        <dgm:presLayoutVars>
          <dgm:chPref val="3"/>
        </dgm:presLayoutVars>
      </dgm:prSet>
      <dgm:spPr/>
    </dgm:pt>
    <dgm:pt modelId="{B7B3802F-4874-409C-9BA1-4E30CA66FC8C}" type="pres">
      <dgm:prSet presAssocID="{6300741C-87EE-47B8-B4A3-78C72EB89A67}" presName="hierChild4" presStyleCnt="0"/>
      <dgm:spPr/>
    </dgm:pt>
  </dgm:ptLst>
  <dgm:cxnLst>
    <dgm:cxn modelId="{957F1D3E-46F3-492A-8CF9-86BD6B7CD034}" type="presOf" srcId="{EF089C72-927E-41C1-842B-CFC4128ACECB}" destId="{6CACD501-64BA-4C24-A050-16EEF6D4ADCA}" srcOrd="0" destOrd="0" presId="urn:microsoft.com/office/officeart/2005/8/layout/hierarchy1"/>
    <dgm:cxn modelId="{7E4BD54A-23CF-4912-97A6-D8FE4E565613}" type="presOf" srcId="{160B36ED-E924-482A-B09E-7CBDA600D375}" destId="{328BDBB9-224E-4F14-BF65-7E51E6D93E9C}" srcOrd="0" destOrd="0" presId="urn:microsoft.com/office/officeart/2005/8/layout/hierarchy1"/>
    <dgm:cxn modelId="{75CDEA52-B5AB-48A1-9F4F-67BB9603EA0F}" srcId="{1B941F2E-E40C-4CEB-8154-3A09E10F0DB9}" destId="{7BF71057-87A4-4ABB-8DE1-1ACA7E9081D4}" srcOrd="0" destOrd="0" parTransId="{F93999C8-3981-44B4-B5D8-359F8556AA09}" sibTransId="{C09B5F99-ACEB-4185-9F4B-6A92A50E2073}"/>
    <dgm:cxn modelId="{49582F99-C0E9-4B6C-8CEE-59D85F988E2D}" type="presOf" srcId="{7BF71057-87A4-4ABB-8DE1-1ACA7E9081D4}" destId="{3BB2BAB0-5074-4F52-95ED-14C801D4B67F}" srcOrd="0" destOrd="0" presId="urn:microsoft.com/office/officeart/2005/8/layout/hierarchy1"/>
    <dgm:cxn modelId="{DD4C84A5-F357-4F3A-995C-7F2FC159AAC0}" type="presOf" srcId="{6300741C-87EE-47B8-B4A3-78C72EB89A67}" destId="{15A80F49-09DC-4140-B542-C7B71A383F5C}" srcOrd="0" destOrd="0" presId="urn:microsoft.com/office/officeart/2005/8/layout/hierarchy1"/>
    <dgm:cxn modelId="{0F8F62B4-8BDE-4801-B0C3-90411D92DD0E}" srcId="{7BF71057-87A4-4ABB-8DE1-1ACA7E9081D4}" destId="{160B36ED-E924-482A-B09E-7CBDA600D375}" srcOrd="0" destOrd="0" parTransId="{EF089C72-927E-41C1-842B-CFC4128ACECB}" sibTransId="{E95127D2-41EA-48E9-8B2F-67778FC2E51A}"/>
    <dgm:cxn modelId="{5BC5F5C0-318B-440D-9165-97AA1B3623C7}" type="presOf" srcId="{70FAE316-BFF5-45FA-9A9D-4DA87DF57720}" destId="{6E69054E-A688-4C68-ADC8-EBE188FC912E}" srcOrd="0" destOrd="0" presId="urn:microsoft.com/office/officeart/2005/8/layout/hierarchy1"/>
    <dgm:cxn modelId="{63BB42CF-F91F-499E-8CB9-9BCC9C4FC67B}" srcId="{160B36ED-E924-482A-B09E-7CBDA600D375}" destId="{6300741C-87EE-47B8-B4A3-78C72EB89A67}" srcOrd="0" destOrd="0" parTransId="{70FAE316-BFF5-45FA-9A9D-4DA87DF57720}" sibTransId="{DB84B04E-4C2C-4B7B-A95E-9B772FDEC508}"/>
    <dgm:cxn modelId="{176998E0-D85F-4CC8-B18F-955B86624FAF}" type="presOf" srcId="{1B941F2E-E40C-4CEB-8154-3A09E10F0DB9}" destId="{89224931-1449-443E-BCB8-9FD96DD10914}" srcOrd="0" destOrd="0" presId="urn:microsoft.com/office/officeart/2005/8/layout/hierarchy1"/>
    <dgm:cxn modelId="{84033E53-F93E-434E-8A26-3A649B8C65C0}" type="presParOf" srcId="{89224931-1449-443E-BCB8-9FD96DD10914}" destId="{926418AC-1269-4D40-B6F4-19623259425C}" srcOrd="0" destOrd="0" presId="urn:microsoft.com/office/officeart/2005/8/layout/hierarchy1"/>
    <dgm:cxn modelId="{39FC0BD9-522F-4F05-B759-36FD3A958746}" type="presParOf" srcId="{926418AC-1269-4D40-B6F4-19623259425C}" destId="{0978059F-D690-4D73-A11C-B7606190B1DE}" srcOrd="0" destOrd="0" presId="urn:microsoft.com/office/officeart/2005/8/layout/hierarchy1"/>
    <dgm:cxn modelId="{87B4732B-7DA4-41C2-BBE0-008D0127E21A}" type="presParOf" srcId="{0978059F-D690-4D73-A11C-B7606190B1DE}" destId="{DB00CA9B-E868-46B7-BDCD-31887AADF86B}" srcOrd="0" destOrd="0" presId="urn:microsoft.com/office/officeart/2005/8/layout/hierarchy1"/>
    <dgm:cxn modelId="{5E853046-BE14-4861-AC02-4E9147D3C7D9}" type="presParOf" srcId="{0978059F-D690-4D73-A11C-B7606190B1DE}" destId="{3BB2BAB0-5074-4F52-95ED-14C801D4B67F}" srcOrd="1" destOrd="0" presId="urn:microsoft.com/office/officeart/2005/8/layout/hierarchy1"/>
    <dgm:cxn modelId="{DFB53815-E698-49AC-884E-A574974AF4C3}" type="presParOf" srcId="{926418AC-1269-4D40-B6F4-19623259425C}" destId="{16C8BC95-D2A7-4993-BCA5-CFA9FB5518AD}" srcOrd="1" destOrd="0" presId="urn:microsoft.com/office/officeart/2005/8/layout/hierarchy1"/>
    <dgm:cxn modelId="{4A16F2D8-2C73-4842-B86A-02BFD6AFD294}" type="presParOf" srcId="{16C8BC95-D2A7-4993-BCA5-CFA9FB5518AD}" destId="{6CACD501-64BA-4C24-A050-16EEF6D4ADCA}" srcOrd="0" destOrd="0" presId="urn:microsoft.com/office/officeart/2005/8/layout/hierarchy1"/>
    <dgm:cxn modelId="{D85A154B-0FD6-4BB6-924F-0B025320CB01}" type="presParOf" srcId="{16C8BC95-D2A7-4993-BCA5-CFA9FB5518AD}" destId="{A3DCD97D-A486-4D32-B937-21135151F729}" srcOrd="1" destOrd="0" presId="urn:microsoft.com/office/officeart/2005/8/layout/hierarchy1"/>
    <dgm:cxn modelId="{D9D7F02D-B7C6-48B9-A4F1-BAB419F33E87}" type="presParOf" srcId="{A3DCD97D-A486-4D32-B937-21135151F729}" destId="{5903A45D-6874-48FB-B587-AE2F7E4AF736}" srcOrd="0" destOrd="0" presId="urn:microsoft.com/office/officeart/2005/8/layout/hierarchy1"/>
    <dgm:cxn modelId="{41BFFFA2-E33F-45FA-8455-E883209661E5}" type="presParOf" srcId="{5903A45D-6874-48FB-B587-AE2F7E4AF736}" destId="{EC31BE1A-9E97-4339-8AA9-16A885568AFC}" srcOrd="0" destOrd="0" presId="urn:microsoft.com/office/officeart/2005/8/layout/hierarchy1"/>
    <dgm:cxn modelId="{879D1500-7714-4DC7-9623-28818FF23AA9}" type="presParOf" srcId="{5903A45D-6874-48FB-B587-AE2F7E4AF736}" destId="{328BDBB9-224E-4F14-BF65-7E51E6D93E9C}" srcOrd="1" destOrd="0" presId="urn:microsoft.com/office/officeart/2005/8/layout/hierarchy1"/>
    <dgm:cxn modelId="{5677D97D-E801-4C74-91F9-21687669F73F}" type="presParOf" srcId="{A3DCD97D-A486-4D32-B937-21135151F729}" destId="{0FAD4FF6-5DB7-4AE4-B583-E37BE56D95D2}" srcOrd="1" destOrd="0" presId="urn:microsoft.com/office/officeart/2005/8/layout/hierarchy1"/>
    <dgm:cxn modelId="{AA646C7A-436A-4132-9D15-B1DD0F14602F}" type="presParOf" srcId="{0FAD4FF6-5DB7-4AE4-B583-E37BE56D95D2}" destId="{6E69054E-A688-4C68-ADC8-EBE188FC912E}" srcOrd="0" destOrd="0" presId="urn:microsoft.com/office/officeart/2005/8/layout/hierarchy1"/>
    <dgm:cxn modelId="{723EF3E1-D0F8-40D3-936E-FA3C9F456234}" type="presParOf" srcId="{0FAD4FF6-5DB7-4AE4-B583-E37BE56D95D2}" destId="{E19AF391-30FC-45B1-B737-9606A4742992}" srcOrd="1" destOrd="0" presId="urn:microsoft.com/office/officeart/2005/8/layout/hierarchy1"/>
    <dgm:cxn modelId="{534D7061-C0FB-4C5D-A1FE-0B17843E7B2C}" type="presParOf" srcId="{E19AF391-30FC-45B1-B737-9606A4742992}" destId="{70125F03-B63B-4704-ADDF-27D7A45CE8D7}" srcOrd="0" destOrd="0" presId="urn:microsoft.com/office/officeart/2005/8/layout/hierarchy1"/>
    <dgm:cxn modelId="{1186A9F2-2BBD-41BB-95B5-05A2EBE8D49F}" type="presParOf" srcId="{70125F03-B63B-4704-ADDF-27D7A45CE8D7}" destId="{E4795073-7C72-473C-8956-65375B4303B4}" srcOrd="0" destOrd="0" presId="urn:microsoft.com/office/officeart/2005/8/layout/hierarchy1"/>
    <dgm:cxn modelId="{16D471F2-195A-48CF-8FFE-445CCCE94509}" type="presParOf" srcId="{70125F03-B63B-4704-ADDF-27D7A45CE8D7}" destId="{15A80F49-09DC-4140-B542-C7B71A383F5C}" srcOrd="1" destOrd="0" presId="urn:microsoft.com/office/officeart/2005/8/layout/hierarchy1"/>
    <dgm:cxn modelId="{7136230A-9401-4C28-AA23-D19AFC337489}" type="presParOf" srcId="{E19AF391-30FC-45B1-B737-9606A4742992}" destId="{B7B3802F-4874-409C-9BA1-4E30CA66FC8C}"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093D8-B7C3-415D-9668-D15577F96EAA}">
      <dsp:nvSpPr>
        <dsp:cNvPr id="0" name=""/>
        <dsp:cNvSpPr/>
      </dsp:nvSpPr>
      <dsp:spPr>
        <a:xfrm>
          <a:off x="1889856" y="344713"/>
          <a:ext cx="4049631" cy="3808198"/>
        </a:xfrm>
        <a:prstGeom prst="pie">
          <a:avLst>
            <a:gd name="adj1" fmla="val 16200000"/>
            <a:gd name="adj2" fmla="val 19285716"/>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endParaRPr lang="en-US" sz="1400" b="0" i="0" u="none" kern="1200" dirty="0"/>
        </a:p>
        <a:p>
          <a:pPr marL="0" lvl="0" indent="0" algn="l" defTabSz="622300">
            <a:lnSpc>
              <a:spcPct val="90000"/>
            </a:lnSpc>
            <a:spcBef>
              <a:spcPct val="0"/>
            </a:spcBef>
            <a:spcAft>
              <a:spcPct val="35000"/>
            </a:spcAft>
            <a:buNone/>
          </a:pPr>
          <a:r>
            <a:rPr lang="en-US" sz="1200" b="0" i="0" u="none" kern="1200" dirty="0"/>
            <a:t>Application development and how priorities for funding are derived</a:t>
          </a:r>
          <a:endParaRPr lang="en-US" sz="1200" kern="1200" dirty="0"/>
        </a:p>
      </dsp:txBody>
      <dsp:txXfrm>
        <a:off x="4017359" y="698332"/>
        <a:ext cx="964198" cy="725371"/>
      </dsp:txXfrm>
    </dsp:sp>
    <dsp:sp modelId="{EE439869-8418-4D15-9BCC-4C2ACD83204E}">
      <dsp:nvSpPr>
        <dsp:cNvPr id="0" name=""/>
        <dsp:cNvSpPr/>
      </dsp:nvSpPr>
      <dsp:spPr>
        <a:xfrm>
          <a:off x="1962231" y="319866"/>
          <a:ext cx="3986015" cy="3986015"/>
        </a:xfrm>
        <a:prstGeom prst="pie">
          <a:avLst>
            <a:gd name="adj1" fmla="val 19285716"/>
            <a:gd name="adj2" fmla="val 77142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u="none" kern="1200" dirty="0"/>
            <a:t>Timeliness of application submissions, revisions and amendments </a:t>
          </a:r>
          <a:endParaRPr lang="en-US" sz="1200" kern="1200" dirty="0"/>
        </a:p>
      </dsp:txBody>
      <dsp:txXfrm>
        <a:off x="4669400" y="1764797"/>
        <a:ext cx="1091408" cy="664335"/>
      </dsp:txXfrm>
    </dsp:sp>
    <dsp:sp modelId="{9B500470-15AF-475B-9702-0146A8E660B7}">
      <dsp:nvSpPr>
        <dsp:cNvPr id="0" name=""/>
        <dsp:cNvSpPr/>
      </dsp:nvSpPr>
      <dsp:spPr>
        <a:xfrm>
          <a:off x="1706915" y="228439"/>
          <a:ext cx="4351931" cy="4191812"/>
        </a:xfrm>
        <a:prstGeom prst="pie">
          <a:avLst>
            <a:gd name="adj1" fmla="val 771428"/>
            <a:gd name="adj2" fmla="val 3857143"/>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480060">
            <a:lnSpc>
              <a:spcPct val="90000"/>
            </a:lnSpc>
            <a:spcBef>
              <a:spcPct val="0"/>
            </a:spcBef>
            <a:spcAft>
              <a:spcPct val="35000"/>
            </a:spcAft>
            <a:buNone/>
          </a:pPr>
          <a:r>
            <a:rPr lang="en-US" sz="1080" b="0" i="0" u="none" kern="1200" dirty="0"/>
            <a:t>Timeliness of drawdown of funds and accuracy of reimbursement</a:t>
          </a:r>
          <a:endParaRPr lang="en-US" sz="1080" kern="1200" dirty="0"/>
        </a:p>
      </dsp:txBody>
      <dsp:txXfrm>
        <a:off x="4501477" y="2711091"/>
        <a:ext cx="1036174" cy="773489"/>
      </dsp:txXfrm>
    </dsp:sp>
    <dsp:sp modelId="{1E63E501-B0DD-4261-83A5-FB14373FC86E}">
      <dsp:nvSpPr>
        <dsp:cNvPr id="0" name=""/>
        <dsp:cNvSpPr/>
      </dsp:nvSpPr>
      <dsp:spPr>
        <a:xfrm>
          <a:off x="1869698" y="436125"/>
          <a:ext cx="3986015" cy="3986015"/>
        </a:xfrm>
        <a:prstGeom prst="pie">
          <a:avLst>
            <a:gd name="adj1" fmla="val 3857226"/>
            <a:gd name="adj2" fmla="val 694285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u="none" kern="1200" dirty="0"/>
            <a:t>Equitable services to private schools</a:t>
          </a:r>
        </a:p>
        <a:p>
          <a:pPr marL="0" lvl="0" indent="0" algn="ctr" defTabSz="711200">
            <a:lnSpc>
              <a:spcPct val="90000"/>
            </a:lnSpc>
            <a:spcBef>
              <a:spcPct val="0"/>
            </a:spcBef>
            <a:spcAft>
              <a:spcPct val="35000"/>
            </a:spcAft>
            <a:buNone/>
          </a:pPr>
          <a:endParaRPr lang="en-US" sz="1200" kern="1200" dirty="0"/>
        </a:p>
      </dsp:txBody>
      <dsp:txXfrm>
        <a:off x="3400044" y="3567994"/>
        <a:ext cx="925324" cy="664335"/>
      </dsp:txXfrm>
    </dsp:sp>
    <dsp:sp modelId="{440E89F6-A48E-413C-8693-27F6C377AC37}">
      <dsp:nvSpPr>
        <dsp:cNvPr id="0" name=""/>
        <dsp:cNvSpPr/>
      </dsp:nvSpPr>
      <dsp:spPr>
        <a:xfrm>
          <a:off x="1795672" y="400536"/>
          <a:ext cx="3986015" cy="3986015"/>
        </a:xfrm>
        <a:prstGeom prst="pie">
          <a:avLst>
            <a:gd name="adj1" fmla="val 6942858"/>
            <a:gd name="adj2" fmla="val 1002857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u="none" kern="1200" dirty="0"/>
            <a:t>Teacher quality </a:t>
          </a:r>
          <a:r>
            <a:rPr lang="en-US" sz="1600" b="0" i="0" u="none" kern="1200" dirty="0"/>
            <a:t>data</a:t>
          </a:r>
          <a:endParaRPr lang="en-US" sz="1600" kern="1200" dirty="0"/>
        </a:p>
      </dsp:txBody>
      <dsp:txXfrm>
        <a:off x="2273045" y="2761301"/>
        <a:ext cx="949051" cy="735514"/>
      </dsp:txXfrm>
    </dsp:sp>
    <dsp:sp modelId="{12848969-D4EA-4EC5-90BA-981C228A3F13}">
      <dsp:nvSpPr>
        <dsp:cNvPr id="0" name=""/>
        <dsp:cNvSpPr/>
      </dsp:nvSpPr>
      <dsp:spPr>
        <a:xfrm>
          <a:off x="1650371" y="300813"/>
          <a:ext cx="3986015" cy="3986015"/>
        </a:xfrm>
        <a:prstGeom prst="pie">
          <a:avLst>
            <a:gd name="adj1" fmla="val 10028574"/>
            <a:gd name="adj2" fmla="val 1311428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AND MORE…</a:t>
          </a:r>
        </a:p>
      </dsp:txBody>
      <dsp:txXfrm>
        <a:off x="1837808" y="1745744"/>
        <a:ext cx="1091408" cy="664335"/>
      </dsp:txXfrm>
    </dsp:sp>
    <dsp:sp modelId="{1C8EAB1C-360C-47E2-85BA-4E15F41D3BC6}">
      <dsp:nvSpPr>
        <dsp:cNvPr id="0" name=""/>
        <dsp:cNvSpPr/>
      </dsp:nvSpPr>
      <dsp:spPr>
        <a:xfrm>
          <a:off x="1828415" y="255805"/>
          <a:ext cx="3986015" cy="3986015"/>
        </a:xfrm>
        <a:prstGeom prst="pie">
          <a:avLst>
            <a:gd name="adj1" fmla="val 13114284"/>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0" i="0" u="none" kern="1200" dirty="0"/>
        </a:p>
        <a:p>
          <a:pPr marL="0" lvl="0" indent="0" algn="ctr" defTabSz="666750">
            <a:lnSpc>
              <a:spcPct val="90000"/>
            </a:lnSpc>
            <a:spcBef>
              <a:spcPct val="0"/>
            </a:spcBef>
            <a:spcAft>
              <a:spcPct val="35000"/>
            </a:spcAft>
            <a:buNone/>
          </a:pPr>
          <a:r>
            <a:rPr lang="en-US" sz="1400" b="0" i="0" u="none" kern="1200" dirty="0"/>
            <a:t>Prior findings from monitoring visits</a:t>
          </a:r>
          <a:endParaRPr lang="en-US" sz="1400" kern="1200" dirty="0"/>
        </a:p>
      </dsp:txBody>
      <dsp:txXfrm>
        <a:off x="2771297" y="625935"/>
        <a:ext cx="949051" cy="759240"/>
      </dsp:txXfrm>
    </dsp:sp>
    <dsp:sp modelId="{EF58874B-1CAB-45B2-A438-2093B0F65D20}">
      <dsp:nvSpPr>
        <dsp:cNvPr id="0" name=""/>
        <dsp:cNvSpPr/>
      </dsp:nvSpPr>
      <dsp:spPr>
        <a:xfrm>
          <a:off x="1623690" y="37995"/>
          <a:ext cx="4595227" cy="4334743"/>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88C020B-6FB4-423F-9866-3329B1FC02E2}">
      <dsp:nvSpPr>
        <dsp:cNvPr id="0" name=""/>
        <dsp:cNvSpPr/>
      </dsp:nvSpPr>
      <dsp:spPr>
        <a:xfrm>
          <a:off x="1715601" y="73397"/>
          <a:ext cx="4479521" cy="4479521"/>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5966ED3-58E2-45A8-9B41-F50F0DF47BFC}">
      <dsp:nvSpPr>
        <dsp:cNvPr id="0" name=""/>
        <dsp:cNvSpPr/>
      </dsp:nvSpPr>
      <dsp:spPr>
        <a:xfrm>
          <a:off x="1547214" y="-36816"/>
          <a:ext cx="4667840" cy="4720564"/>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240F95E-7584-45AB-A037-9156B402027B}">
      <dsp:nvSpPr>
        <dsp:cNvPr id="0" name=""/>
        <dsp:cNvSpPr/>
      </dsp:nvSpPr>
      <dsp:spPr>
        <a:xfrm>
          <a:off x="1622945" y="189268"/>
          <a:ext cx="4479521" cy="4479521"/>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78E15EE-E36A-4D3B-8B67-91385A271DDF}">
      <dsp:nvSpPr>
        <dsp:cNvPr id="0" name=""/>
        <dsp:cNvSpPr/>
      </dsp:nvSpPr>
      <dsp:spPr>
        <a:xfrm>
          <a:off x="1548861" y="153879"/>
          <a:ext cx="4479521" cy="4479521"/>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0C6CD32-6E62-4D38-B3F9-121FB739AB36}">
      <dsp:nvSpPr>
        <dsp:cNvPr id="0" name=""/>
        <dsp:cNvSpPr/>
      </dsp:nvSpPr>
      <dsp:spPr>
        <a:xfrm>
          <a:off x="1403494" y="54343"/>
          <a:ext cx="4479521" cy="4479521"/>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45E1218-3DDB-4B85-87EF-39AB38FE8798}">
      <dsp:nvSpPr>
        <dsp:cNvPr id="0" name=""/>
        <dsp:cNvSpPr/>
      </dsp:nvSpPr>
      <dsp:spPr>
        <a:xfrm>
          <a:off x="1581860" y="9052"/>
          <a:ext cx="4479521" cy="4479521"/>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6E884-CCF0-48C8-BDAA-D366A8192B81}">
      <dsp:nvSpPr>
        <dsp:cNvPr id="0" name=""/>
        <dsp:cNvSpPr/>
      </dsp:nvSpPr>
      <dsp:spPr>
        <a:xfrm flipV="1">
          <a:off x="3671263" y="3945991"/>
          <a:ext cx="3162890" cy="4688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EE37D2-0E51-435C-8EDE-134BCE7C2D7B}">
      <dsp:nvSpPr>
        <dsp:cNvPr id="0" name=""/>
        <dsp:cNvSpPr/>
      </dsp:nvSpPr>
      <dsp:spPr>
        <a:xfrm flipV="1">
          <a:off x="4609410" y="2350722"/>
          <a:ext cx="4449497" cy="4572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9EBEF1-44EE-430C-9640-F0AA2D13B72A}">
      <dsp:nvSpPr>
        <dsp:cNvPr id="0" name=""/>
        <dsp:cNvSpPr/>
      </dsp:nvSpPr>
      <dsp:spPr>
        <a:xfrm flipV="1">
          <a:off x="3899710" y="582785"/>
          <a:ext cx="2702089" cy="45719"/>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6B9F63-EE0B-4AD1-A430-0E1F68CED128}">
      <dsp:nvSpPr>
        <dsp:cNvPr id="0" name=""/>
        <dsp:cNvSpPr/>
      </dsp:nvSpPr>
      <dsp:spPr>
        <a:xfrm>
          <a:off x="165219" y="0"/>
          <a:ext cx="4421211" cy="4421211"/>
        </a:xfrm>
        <a:prstGeom prst="ellipse">
          <a:avLst/>
        </a:prstGeom>
        <a:blipFill dpi="0" rotWithShape="1">
          <a:blip xmlns:r="http://schemas.openxmlformats.org/officeDocument/2006/relationships" r:embed="rId1">
            <a:alphaModFix amt="67000"/>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0180EC3-6734-4934-86E2-9756F5601A85}">
      <dsp:nvSpPr>
        <dsp:cNvPr id="0" name=""/>
        <dsp:cNvSpPr/>
      </dsp:nvSpPr>
      <dsp:spPr>
        <a:xfrm>
          <a:off x="958254" y="956273"/>
          <a:ext cx="2829575" cy="1458999"/>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b" anchorCtr="0">
          <a:noAutofit/>
        </a:bodyPr>
        <a:lstStyle/>
        <a:p>
          <a:pPr marL="0" lvl="0" indent="0" algn="ctr" defTabSz="1555750">
            <a:lnSpc>
              <a:spcPct val="90000"/>
            </a:lnSpc>
            <a:spcBef>
              <a:spcPct val="0"/>
            </a:spcBef>
            <a:spcAft>
              <a:spcPct val="35000"/>
            </a:spcAft>
            <a:buNone/>
          </a:pPr>
          <a:r>
            <a:rPr lang="en-US" sz="3500" b="1" kern="1200" dirty="0"/>
            <a:t>Stakeholders</a:t>
          </a:r>
        </a:p>
      </dsp:txBody>
      <dsp:txXfrm>
        <a:off x="958254" y="956273"/>
        <a:ext cx="2829575" cy="1458999"/>
      </dsp:txXfrm>
    </dsp:sp>
    <dsp:sp modelId="{3FF6C255-9AFA-43E1-8BF0-4CCCE24EB3C1}">
      <dsp:nvSpPr>
        <dsp:cNvPr id="0" name=""/>
        <dsp:cNvSpPr/>
      </dsp:nvSpPr>
      <dsp:spPr>
        <a:xfrm>
          <a:off x="5745785" y="639121"/>
          <a:ext cx="1415295" cy="534657"/>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455CF4D-DE45-4499-B469-2D7E0E0C2B3A}">
      <dsp:nvSpPr>
        <dsp:cNvPr id="0" name=""/>
        <dsp:cNvSpPr/>
      </dsp:nvSpPr>
      <dsp:spPr>
        <a:xfrm>
          <a:off x="8143731" y="0"/>
          <a:ext cx="582060" cy="132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endParaRPr lang="en-US" sz="1800" kern="1200" dirty="0"/>
        </a:p>
      </dsp:txBody>
      <dsp:txXfrm>
        <a:off x="8143731" y="0"/>
        <a:ext cx="582060" cy="1326363"/>
      </dsp:txXfrm>
    </dsp:sp>
    <dsp:sp modelId="{4C3051BA-08D3-4996-AF72-61D96260E7FF}">
      <dsp:nvSpPr>
        <dsp:cNvPr id="0" name=""/>
        <dsp:cNvSpPr/>
      </dsp:nvSpPr>
      <dsp:spPr>
        <a:xfrm>
          <a:off x="8467011" y="1647703"/>
          <a:ext cx="1527997" cy="1348500"/>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50DDB00-54F3-4967-9E61-EB84D6D2B74A}">
      <dsp:nvSpPr>
        <dsp:cNvPr id="0" name=""/>
        <dsp:cNvSpPr/>
      </dsp:nvSpPr>
      <dsp:spPr>
        <a:xfrm>
          <a:off x="8568156" y="0"/>
          <a:ext cx="2172227" cy="132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Paraprofessionals</a:t>
          </a:r>
          <a:endParaRPr lang="en-US" sz="1800" kern="1200" dirty="0"/>
        </a:p>
      </dsp:txBody>
      <dsp:txXfrm>
        <a:off x="8568156" y="0"/>
        <a:ext cx="2172227" cy="1326363"/>
      </dsp:txXfrm>
    </dsp:sp>
    <dsp:sp modelId="{B7589F20-BFBF-4300-B954-4370CD46B927}">
      <dsp:nvSpPr>
        <dsp:cNvPr id="0" name=""/>
        <dsp:cNvSpPr/>
      </dsp:nvSpPr>
      <dsp:spPr>
        <a:xfrm>
          <a:off x="5701511" y="3271399"/>
          <a:ext cx="1182625" cy="711275"/>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9871CB4-F7F4-4258-9E7A-3DFD832FF51D}">
      <dsp:nvSpPr>
        <dsp:cNvPr id="0" name=""/>
        <dsp:cNvSpPr/>
      </dsp:nvSpPr>
      <dsp:spPr>
        <a:xfrm>
          <a:off x="8561876" y="3094847"/>
          <a:ext cx="2037301" cy="132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Paraprofessionals</a:t>
          </a:r>
          <a:endParaRPr lang="en-US" sz="1800" kern="1200" dirty="0"/>
        </a:p>
      </dsp:txBody>
      <dsp:txXfrm>
        <a:off x="8561876" y="3094847"/>
        <a:ext cx="2037301" cy="13263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96201-9B9F-4A77-A804-B7E08B64DD88}">
      <dsp:nvSpPr>
        <dsp:cNvPr id="0" name=""/>
        <dsp:cNvSpPr/>
      </dsp:nvSpPr>
      <dsp:spPr>
        <a:xfrm>
          <a:off x="182702" y="0"/>
          <a:ext cx="3466852" cy="3306772"/>
        </a:xfrm>
        <a:prstGeom prst="ellipse">
          <a:avLst/>
        </a:prstGeom>
        <a:solidFill>
          <a:schemeClr val="accen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Funding</a:t>
          </a:r>
        </a:p>
      </dsp:txBody>
      <dsp:txXfrm>
        <a:off x="1431462" y="165338"/>
        <a:ext cx="969332" cy="496015"/>
      </dsp:txXfrm>
    </dsp:sp>
    <dsp:sp modelId="{C2E06DED-A81B-4DA1-9C65-C3F303AC005C}">
      <dsp:nvSpPr>
        <dsp:cNvPr id="0" name=""/>
        <dsp:cNvSpPr/>
      </dsp:nvSpPr>
      <dsp:spPr>
        <a:xfrm>
          <a:off x="387712" y="661354"/>
          <a:ext cx="3056832" cy="2645417"/>
        </a:xfrm>
        <a:prstGeom prst="ellipse">
          <a:avLst/>
        </a:prstGeom>
        <a:solidFill>
          <a:schemeClr val="accen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Strategies</a:t>
          </a:r>
        </a:p>
      </dsp:txBody>
      <dsp:txXfrm>
        <a:off x="1381946" y="820079"/>
        <a:ext cx="1068363" cy="476175"/>
      </dsp:txXfrm>
    </dsp:sp>
    <dsp:sp modelId="{BA946B05-DB1E-4F9C-9ECE-4D3F7C1EFDD6}">
      <dsp:nvSpPr>
        <dsp:cNvPr id="0" name=""/>
        <dsp:cNvSpPr/>
      </dsp:nvSpPr>
      <dsp:spPr>
        <a:xfrm>
          <a:off x="843057" y="1322708"/>
          <a:ext cx="2146141" cy="1984063"/>
        </a:xfrm>
        <a:prstGeom prst="ellipse">
          <a:avLst/>
        </a:prstGeom>
        <a:solidFill>
          <a:schemeClr val="accen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Measurable Objectives</a:t>
          </a:r>
        </a:p>
      </dsp:txBody>
      <dsp:txXfrm>
        <a:off x="1416077" y="1471513"/>
        <a:ext cx="1000101" cy="446414"/>
      </dsp:txXfrm>
    </dsp:sp>
    <dsp:sp modelId="{809EDFEC-2365-4E6B-B4A8-02E4FFD4EA30}">
      <dsp:nvSpPr>
        <dsp:cNvPr id="0" name=""/>
        <dsp:cNvSpPr/>
      </dsp:nvSpPr>
      <dsp:spPr>
        <a:xfrm>
          <a:off x="1254774" y="1984063"/>
          <a:ext cx="1322708" cy="1322708"/>
        </a:xfrm>
        <a:prstGeom prst="ellipse">
          <a:avLst/>
        </a:prstGeom>
        <a:solidFill>
          <a:schemeClr val="accen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bg1"/>
              </a:solidFill>
            </a:rPr>
            <a:t>Learning</a:t>
          </a:r>
          <a:r>
            <a:rPr lang="en-US" sz="1300" b="1" kern="1200" dirty="0">
              <a:solidFill>
                <a:schemeClr val="tx1"/>
              </a:solidFill>
            </a:rPr>
            <a:t> </a:t>
          </a:r>
          <a:r>
            <a:rPr lang="en-US" sz="1300" b="1" kern="1200" dirty="0">
              <a:solidFill>
                <a:schemeClr val="bg1"/>
              </a:solidFill>
            </a:rPr>
            <a:t>Needs</a:t>
          </a:r>
          <a:r>
            <a:rPr lang="en-US" sz="1300" b="1" kern="1200" dirty="0">
              <a:solidFill>
                <a:schemeClr val="tx1"/>
              </a:solidFill>
            </a:rPr>
            <a:t> </a:t>
          </a:r>
        </a:p>
      </dsp:txBody>
      <dsp:txXfrm>
        <a:off x="1448480" y="2314740"/>
        <a:ext cx="935296" cy="6613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9054E-A688-4C68-ADC8-EBE188FC912E}">
      <dsp:nvSpPr>
        <dsp:cNvPr id="0" name=""/>
        <dsp:cNvSpPr/>
      </dsp:nvSpPr>
      <dsp:spPr>
        <a:xfrm>
          <a:off x="2197145" y="3300342"/>
          <a:ext cx="158952" cy="460308"/>
        </a:xfrm>
        <a:custGeom>
          <a:avLst/>
          <a:gdLst/>
          <a:ahLst/>
          <a:cxnLst/>
          <a:rect l="0" t="0" r="0" b="0"/>
          <a:pathLst>
            <a:path>
              <a:moveTo>
                <a:pt x="158952" y="0"/>
              </a:moveTo>
              <a:lnTo>
                <a:pt x="158952" y="375795"/>
              </a:lnTo>
              <a:lnTo>
                <a:pt x="0" y="375795"/>
              </a:lnTo>
              <a:lnTo>
                <a:pt x="0" y="4603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CD501-64BA-4C24-A050-16EEF6D4ADCA}">
      <dsp:nvSpPr>
        <dsp:cNvPr id="0" name=""/>
        <dsp:cNvSpPr/>
      </dsp:nvSpPr>
      <dsp:spPr>
        <a:xfrm>
          <a:off x="2356097" y="1713225"/>
          <a:ext cx="105441" cy="430370"/>
        </a:xfrm>
        <a:custGeom>
          <a:avLst/>
          <a:gdLst/>
          <a:ahLst/>
          <a:cxnLst/>
          <a:rect l="0" t="0" r="0" b="0"/>
          <a:pathLst>
            <a:path>
              <a:moveTo>
                <a:pt x="105441" y="0"/>
              </a:moveTo>
              <a:lnTo>
                <a:pt x="105441" y="345857"/>
              </a:lnTo>
              <a:lnTo>
                <a:pt x="0" y="345857"/>
              </a:lnTo>
              <a:lnTo>
                <a:pt x="0" y="43037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00CA9B-E868-46B7-BDCD-31887AADF86B}">
      <dsp:nvSpPr>
        <dsp:cNvPr id="0" name=""/>
        <dsp:cNvSpPr/>
      </dsp:nvSpPr>
      <dsp:spPr>
        <a:xfrm>
          <a:off x="-101364" y="-88900"/>
          <a:ext cx="5125808" cy="1802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B2BAB0-5074-4F52-95ED-14C801D4B67F}">
      <dsp:nvSpPr>
        <dsp:cNvPr id="0" name=""/>
        <dsp:cNvSpPr/>
      </dsp:nvSpPr>
      <dsp:spPr>
        <a:xfrm>
          <a:off x="0" y="7396"/>
          <a:ext cx="5125808" cy="18021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Time and Effort Reporting</a:t>
          </a:r>
        </a:p>
        <a:p>
          <a:pPr marL="0" lvl="0" indent="0" algn="ctr" defTabSz="1066800">
            <a:lnSpc>
              <a:spcPct val="90000"/>
            </a:lnSpc>
            <a:spcBef>
              <a:spcPct val="0"/>
            </a:spcBef>
            <a:spcAft>
              <a:spcPct val="35000"/>
            </a:spcAft>
            <a:buNone/>
          </a:pPr>
          <a:r>
            <a:rPr lang="en-US" sz="1600" kern="1200" dirty="0"/>
            <a:t>Strong Systems of Internal Controls</a:t>
          </a:r>
        </a:p>
        <a:p>
          <a:pPr marL="0" lvl="0" indent="0" algn="ctr" defTabSz="1066800">
            <a:lnSpc>
              <a:spcPct val="90000"/>
            </a:lnSpc>
            <a:spcBef>
              <a:spcPct val="0"/>
            </a:spcBef>
            <a:spcAft>
              <a:spcPct val="35000"/>
            </a:spcAft>
            <a:buNone/>
          </a:pPr>
          <a:r>
            <a:rPr lang="en-US" sz="1400" b="1" u="sng" kern="1200" dirty="0"/>
            <a:t> Provides Reasonable Assurance that Charges are Accurate, Allowable, Properly Allocated</a:t>
          </a:r>
        </a:p>
        <a:p>
          <a:pPr marL="0" lvl="0" indent="0" algn="ctr" defTabSz="1066800">
            <a:lnSpc>
              <a:spcPct val="90000"/>
            </a:lnSpc>
            <a:spcBef>
              <a:spcPct val="0"/>
            </a:spcBef>
            <a:spcAft>
              <a:spcPct val="35000"/>
            </a:spcAft>
            <a:buNone/>
          </a:pPr>
          <a:r>
            <a:rPr lang="en-US" sz="1400" kern="1200" dirty="0"/>
            <a:t>(2 CFR 200.430). </a:t>
          </a:r>
        </a:p>
      </dsp:txBody>
      <dsp:txXfrm>
        <a:off x="52782" y="60178"/>
        <a:ext cx="5020244" cy="1696562"/>
      </dsp:txXfrm>
    </dsp:sp>
    <dsp:sp modelId="{EC31BE1A-9E97-4339-8AA9-16A885568AFC}">
      <dsp:nvSpPr>
        <dsp:cNvPr id="0" name=""/>
        <dsp:cNvSpPr/>
      </dsp:nvSpPr>
      <dsp:spPr>
        <a:xfrm>
          <a:off x="-101364" y="2143596"/>
          <a:ext cx="4914924" cy="11567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8BDBB9-224E-4F14-BF65-7E51E6D93E9C}">
      <dsp:nvSpPr>
        <dsp:cNvPr id="0" name=""/>
        <dsp:cNvSpPr/>
      </dsp:nvSpPr>
      <dsp:spPr>
        <a:xfrm>
          <a:off x="0" y="2239892"/>
          <a:ext cx="4914924" cy="11567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Validates</a:t>
          </a:r>
        </a:p>
        <a:p>
          <a:pPr marL="0" lvl="0" indent="0" algn="ctr" defTabSz="800100">
            <a:lnSpc>
              <a:spcPct val="90000"/>
            </a:lnSpc>
            <a:spcBef>
              <a:spcPct val="0"/>
            </a:spcBef>
            <a:spcAft>
              <a:spcPct val="35000"/>
            </a:spcAft>
            <a:buNone/>
          </a:pPr>
          <a:r>
            <a:rPr lang="en-US" sz="1800" kern="1200" dirty="0"/>
            <a:t>Allowability of Payroll Expenditures Charged to Federal Grants </a:t>
          </a:r>
        </a:p>
      </dsp:txBody>
      <dsp:txXfrm>
        <a:off x="33880" y="2273772"/>
        <a:ext cx="4847164" cy="1088985"/>
      </dsp:txXfrm>
    </dsp:sp>
    <dsp:sp modelId="{E4795073-7C72-473C-8956-65375B4303B4}">
      <dsp:nvSpPr>
        <dsp:cNvPr id="0" name=""/>
        <dsp:cNvSpPr/>
      </dsp:nvSpPr>
      <dsp:spPr>
        <a:xfrm>
          <a:off x="427179" y="3760650"/>
          <a:ext cx="3539931" cy="11376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A80F49-09DC-4140-B542-C7B71A383F5C}">
      <dsp:nvSpPr>
        <dsp:cNvPr id="0" name=""/>
        <dsp:cNvSpPr/>
      </dsp:nvSpPr>
      <dsp:spPr>
        <a:xfrm>
          <a:off x="528544" y="3856947"/>
          <a:ext cx="3539931" cy="11376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Documentation Tool </a:t>
          </a:r>
        </a:p>
        <a:p>
          <a:pPr marL="0" lvl="0" indent="0" algn="ctr" defTabSz="800100">
            <a:lnSpc>
              <a:spcPct val="90000"/>
            </a:lnSpc>
            <a:spcBef>
              <a:spcPct val="0"/>
            </a:spcBef>
            <a:spcAft>
              <a:spcPct val="35000"/>
            </a:spcAft>
            <a:buNone/>
          </a:pPr>
          <a:r>
            <a:rPr lang="en-US" sz="1600" kern="1200" dirty="0"/>
            <a:t>Time and Effort Certification Document </a:t>
          </a:r>
        </a:p>
        <a:p>
          <a:pPr marL="0" lvl="0" indent="0" algn="ctr" defTabSz="800100">
            <a:lnSpc>
              <a:spcPct val="90000"/>
            </a:lnSpc>
            <a:spcBef>
              <a:spcPct val="0"/>
            </a:spcBef>
            <a:spcAft>
              <a:spcPct val="35000"/>
            </a:spcAft>
            <a:buNone/>
          </a:pPr>
          <a:r>
            <a:rPr lang="en-US" sz="1600" kern="1200" dirty="0"/>
            <a:t>*Required</a:t>
          </a:r>
          <a:endParaRPr lang="en-US" sz="1400" kern="1200" dirty="0"/>
        </a:p>
      </dsp:txBody>
      <dsp:txXfrm>
        <a:off x="561864" y="3890267"/>
        <a:ext cx="3473291" cy="107100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43343" cy="467072"/>
          </a:xfrm>
          <a:prstGeom prst="rect">
            <a:avLst/>
          </a:prstGeom>
          <a:noFill/>
          <a:ln>
            <a:noFill/>
          </a:ln>
        </p:spPr>
        <p:txBody>
          <a:bodyPr spcFirstLastPara="1" wrap="square" lIns="93300" tIns="46650" rIns="93300" bIns="466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3" y="1"/>
            <a:ext cx="3043343" cy="467072"/>
          </a:xfrm>
          <a:prstGeom prst="rect">
            <a:avLst/>
          </a:prstGeom>
          <a:noFill/>
          <a:ln>
            <a:noFill/>
          </a:ln>
        </p:spPr>
        <p:txBody>
          <a:bodyPr spcFirstLastPara="1" wrap="square" lIns="93300" tIns="46650" rIns="93300" bIns="466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3"/>
            <a:ext cx="5618480" cy="3665459"/>
          </a:xfrm>
          <a:prstGeom prst="rect">
            <a:avLst/>
          </a:prstGeom>
          <a:noFill/>
          <a:ln>
            <a:noFill/>
          </a:ln>
        </p:spPr>
        <p:txBody>
          <a:bodyPr spcFirstLastPara="1" wrap="square" lIns="93300" tIns="46650" rIns="93300" bIns="466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42030"/>
            <a:ext cx="3043343" cy="467071"/>
          </a:xfrm>
          <a:prstGeom prst="rect">
            <a:avLst/>
          </a:prstGeom>
          <a:noFill/>
          <a:ln>
            <a:noFill/>
          </a:ln>
        </p:spPr>
        <p:txBody>
          <a:bodyPr spcFirstLastPara="1" wrap="square" lIns="93300" tIns="46650" rIns="93300" bIns="466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3" y="8842030"/>
            <a:ext cx="3043343" cy="467071"/>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oe.virginia.gov/info_management/data_collection/positions-exits/index.s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mailto:RESULTSHELP@doe.virginia.gov"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vgov-my.sharepoint.com/:w:/r/personal/allegra_brown_doe_virginia_gov/Documents/Title%20II/2023-2024/FPM%20Edits/FPM%20Webinar%202024%20Q%20%26%20A%20Document.docx?d=wad322b3bea6f456eb0a07a4a66f0c630&amp;csf=1&amp;web=1&amp;e=a6P36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47" name="Google Shape;147;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04" name="Google Shape;204;p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9: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indent="0"/>
            <a:r>
              <a:rPr lang="en-US"/>
              <a:t>Links to application, Omega login page, IPAL?, Chart Template, Equitable Service website.</a:t>
            </a:r>
          </a:p>
          <a:p>
            <a:pPr marL="0" indent="0"/>
            <a:r>
              <a:rPr lang="en-US"/>
              <a:t>CANVAS</a:t>
            </a:r>
          </a:p>
        </p:txBody>
      </p:sp>
      <p:sp>
        <p:nvSpPr>
          <p:cNvPr id="220" name="Google Shape;220;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34" name="Google Shape;234;p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indent="0">
              <a:lnSpc>
                <a:spcPct val="90000"/>
              </a:lnSpc>
              <a:spcBef>
                <a:spcPts val="1000"/>
              </a:spcBef>
              <a:buClr>
                <a:schemeClr val="dk1"/>
              </a:buClr>
              <a:buSzPts val="1100"/>
            </a:pPr>
            <a:r>
              <a:rPr lang="en-US">
                <a:solidFill>
                  <a:srgbClr val="003C71"/>
                </a:solidFill>
                <a:latin typeface="Arial"/>
                <a:ea typeface="Arial"/>
                <a:cs typeface="Arial"/>
              </a:rPr>
              <a:t>Go over the sections:</a:t>
            </a:r>
            <a:endParaRPr lang="en-US">
              <a:solidFill>
                <a:srgbClr val="003C71"/>
              </a:solidFill>
              <a:latin typeface="Arial"/>
              <a:ea typeface="Arial"/>
              <a:cs typeface="Arial"/>
              <a:sym typeface="Arial"/>
            </a:endParaRPr>
          </a:p>
          <a:p>
            <a:pPr marL="0" indent="0">
              <a:lnSpc>
                <a:spcPct val="90000"/>
              </a:lnSpc>
              <a:spcBef>
                <a:spcPts val="1000"/>
              </a:spcBef>
              <a:buSzPts val="1100"/>
            </a:pPr>
            <a:endParaRPr lang="en-US">
              <a:solidFill>
                <a:srgbClr val="003C71"/>
              </a:solidFill>
              <a:latin typeface="Arial"/>
              <a:ea typeface="Arial"/>
              <a:cs typeface="Arial"/>
            </a:endParaRPr>
          </a:p>
          <a:p>
            <a:pPr marL="171450" indent="-171450">
              <a:lnSpc>
                <a:spcPct val="90000"/>
              </a:lnSpc>
              <a:spcBef>
                <a:spcPts val="1000"/>
              </a:spcBef>
              <a:buSzPts val="1100"/>
              <a:buChar char="•"/>
            </a:pPr>
            <a:r>
              <a:rPr lang="en-US">
                <a:solidFill>
                  <a:srgbClr val="003C71"/>
                </a:solidFill>
                <a:latin typeface="Arial"/>
                <a:ea typeface="Arial"/>
                <a:cs typeface="Arial"/>
              </a:rPr>
              <a:t>Title Indicator</a:t>
            </a:r>
          </a:p>
          <a:p>
            <a:pPr marL="171450" indent="-171450">
              <a:lnSpc>
                <a:spcPct val="90000"/>
              </a:lnSpc>
              <a:spcBef>
                <a:spcPts val="1000"/>
              </a:spcBef>
              <a:buSzPts val="1100"/>
              <a:buChar char="•"/>
            </a:pPr>
            <a:r>
              <a:rPr lang="en-US">
                <a:solidFill>
                  <a:srgbClr val="003C71"/>
                </a:solidFill>
                <a:latin typeface="Arial"/>
                <a:ea typeface="Arial"/>
                <a:cs typeface="Arial"/>
              </a:rPr>
              <a:t>Guiding Questions to assist w/type of content seeking about program data and feedback.</a:t>
            </a:r>
          </a:p>
          <a:p>
            <a:pPr marL="171450" indent="-171450">
              <a:lnSpc>
                <a:spcPct val="90000"/>
              </a:lnSpc>
              <a:spcBef>
                <a:spcPts val="1000"/>
              </a:spcBef>
              <a:buSzPts val="1100"/>
              <a:buChar char="•"/>
            </a:pPr>
            <a:r>
              <a:rPr lang="en-US">
                <a:solidFill>
                  <a:srgbClr val="003C71"/>
                </a:solidFill>
                <a:latin typeface="Arial"/>
                <a:ea typeface="Arial"/>
                <a:cs typeface="Arial"/>
              </a:rPr>
              <a:t>Acceptable Evidence (Some evidence more acceptable/highly recommended for certain indicators than others)</a:t>
            </a:r>
          </a:p>
          <a:p>
            <a:pPr marL="171450" indent="-171450">
              <a:lnSpc>
                <a:spcPct val="90000"/>
              </a:lnSpc>
              <a:spcBef>
                <a:spcPts val="1000"/>
              </a:spcBef>
              <a:buSzPts val="1100"/>
              <a:buChar char="•"/>
            </a:pPr>
            <a:r>
              <a:rPr lang="en-US">
                <a:solidFill>
                  <a:srgbClr val="003C71"/>
                </a:solidFill>
                <a:latin typeface="Arial"/>
                <a:ea typeface="Arial"/>
                <a:cs typeface="Arial"/>
              </a:rPr>
              <a:t>Local Agency Response (Division) Narrative </a:t>
            </a:r>
          </a:p>
          <a:p>
            <a:pPr marL="0" indent="0">
              <a:lnSpc>
                <a:spcPct val="90000"/>
              </a:lnSpc>
              <a:spcBef>
                <a:spcPts val="1000"/>
              </a:spcBef>
              <a:buSzPts val="1100"/>
            </a:pPr>
            <a:endParaRPr lang="en-US">
              <a:solidFill>
                <a:srgbClr val="003C71"/>
              </a:solidFill>
              <a:latin typeface="Arial"/>
              <a:ea typeface="Arial"/>
              <a:cs typeface="Arial"/>
              <a:sym typeface="Arial"/>
            </a:endParaRPr>
          </a:p>
          <a:p>
            <a:pPr marL="0" indent="0">
              <a:lnSpc>
                <a:spcPct val="90000"/>
              </a:lnSpc>
              <a:spcBef>
                <a:spcPts val="1000"/>
              </a:spcBef>
              <a:buSzPts val="1100"/>
            </a:pPr>
            <a:r>
              <a:rPr lang="en-US">
                <a:solidFill>
                  <a:srgbClr val="003C71"/>
                </a:solidFill>
                <a:latin typeface="Arial"/>
                <a:ea typeface="Arial"/>
                <a:cs typeface="Arial"/>
                <a:sym typeface="Arial"/>
              </a:rPr>
              <a:t>•</a:t>
            </a:r>
            <a:r>
              <a:rPr lang="en-US">
                <a:solidFill>
                  <a:srgbClr val="1A4480"/>
                </a:solidFill>
              </a:rPr>
              <a:t>Complete the LEA response section in the protocol document and submit the completed protocol to your assigned monitoring specialist two weeks before the onsite monitoring visit. </a:t>
            </a:r>
            <a:endParaRPr>
              <a:solidFill>
                <a:srgbClr val="1A4480"/>
              </a:solidFill>
            </a:endParaRPr>
          </a:p>
          <a:p>
            <a:pPr marL="0" lvl="0" indent="0" algn="l" rtl="0">
              <a:lnSpc>
                <a:spcPct val="90000"/>
              </a:lnSpc>
              <a:spcBef>
                <a:spcPts val="1000"/>
              </a:spcBef>
              <a:spcAft>
                <a:spcPts val="0"/>
              </a:spcAft>
              <a:buClr>
                <a:schemeClr val="dk1"/>
              </a:buClr>
              <a:buSzPts val="1100"/>
              <a:buFont typeface="Arial"/>
              <a:buNone/>
            </a:pPr>
            <a:r>
              <a:rPr lang="en-US">
                <a:solidFill>
                  <a:srgbClr val="003C71"/>
                </a:solidFill>
                <a:latin typeface="Arial"/>
                <a:ea typeface="Arial"/>
                <a:cs typeface="Arial"/>
                <a:sym typeface="Arial"/>
              </a:rPr>
              <a:t>•</a:t>
            </a:r>
            <a:r>
              <a:rPr lang="en-US">
                <a:solidFill>
                  <a:srgbClr val="1A4480"/>
                </a:solidFill>
              </a:rPr>
              <a:t>The completed protocol document and all of the evidence must be submitted to your </a:t>
            </a:r>
            <a:r>
              <a:rPr lang="en-US" b="1">
                <a:solidFill>
                  <a:srgbClr val="1A4480"/>
                </a:solidFill>
              </a:rPr>
              <a:t>assigned</a:t>
            </a:r>
            <a:r>
              <a:rPr lang="en-US">
                <a:solidFill>
                  <a:srgbClr val="1A4480"/>
                </a:solidFill>
              </a:rPr>
              <a:t> monitoring specialist two weeks before the virtual monitoring visit.</a:t>
            </a:r>
            <a:endParaRPr>
              <a:solidFill>
                <a:srgbClr val="1A4480"/>
              </a:solidFill>
            </a:endParaRPr>
          </a:p>
          <a:p>
            <a:pPr marL="0" lvl="0" indent="0" algn="l" rtl="0">
              <a:lnSpc>
                <a:spcPct val="90000"/>
              </a:lnSpc>
              <a:spcBef>
                <a:spcPts val="1000"/>
              </a:spcBef>
              <a:spcAft>
                <a:spcPts val="0"/>
              </a:spcAft>
              <a:buClr>
                <a:schemeClr val="dk1"/>
              </a:buClr>
              <a:buSzPts val="1100"/>
              <a:buFont typeface="Arial"/>
              <a:buNone/>
            </a:pPr>
            <a:r>
              <a:rPr lang="en-US">
                <a:solidFill>
                  <a:srgbClr val="003C71"/>
                </a:solidFill>
                <a:latin typeface="Arial"/>
                <a:ea typeface="Arial"/>
                <a:cs typeface="Arial"/>
                <a:sym typeface="Arial"/>
              </a:rPr>
              <a:t>•</a:t>
            </a:r>
            <a:r>
              <a:rPr lang="en-US">
                <a:solidFill>
                  <a:srgbClr val="1A4480"/>
                </a:solidFill>
              </a:rPr>
              <a:t>Documentation should be submitted electronically using SharePoint.</a:t>
            </a:r>
            <a:endParaRPr>
              <a:solidFill>
                <a:srgbClr val="1A4480"/>
              </a:solidFill>
            </a:endParaRPr>
          </a:p>
          <a:p>
            <a:pPr marL="0" lvl="0" indent="0" algn="l" rtl="0">
              <a:spcBef>
                <a:spcPts val="0"/>
              </a:spcBef>
              <a:spcAft>
                <a:spcPts val="0"/>
              </a:spcAft>
              <a:buNone/>
            </a:pPr>
            <a:endParaRPr/>
          </a:p>
        </p:txBody>
      </p:sp>
      <p:sp>
        <p:nvSpPr>
          <p:cNvPr id="242" name="Google Shape;242;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28" name="Google Shape;228;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4: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50" name="Google Shape;250;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258" name="Google Shape;258;p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 top of federal funds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0947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8: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indent="0"/>
            <a:r>
              <a:rPr lang="en-US" dirty="0"/>
              <a:t>The Staffing and Vacancy Report includes data collected via the annual </a:t>
            </a:r>
            <a:r>
              <a:rPr lang="en-US" dirty="0">
                <a:hlinkClick r:id="rId3"/>
              </a:rPr>
              <a:t>Positions and Exits Collection (PEC)</a:t>
            </a:r>
            <a:r>
              <a:rPr lang="en-US" dirty="0"/>
              <a:t> which began in the 2021-2022 school year. It enables the commonwealth and school divisions to comply with the reporting requirements necessary to address critical staff shortages of 140 positions including both licensed and unlicensed personnel by geographic region and measure growth and decline of required staffing levels. The collection reduces the reporting burden on school divisions by replacing several older collections including the Supply and Demand report and the Instructional Personnel Survey. Data represent a snapshot of staffing levels and vacancy rates as of October 1 of the school year. Even though divisions continuously fill vacancies throughout the school year, the Staffing and Vacancy Report does not reflect new hires or exits after October 1 of the school year. The school-, division-, region-, and state-level data are available by position by school year. Questions or comments relating to this data should be directed to the Office of Data Services at </a:t>
            </a:r>
            <a:r>
              <a:rPr lang="en-US" dirty="0">
                <a:hlinkClick r:id="rId4"/>
              </a:rPr>
              <a:t>RESULTSHELP@doe.virginia.gov</a:t>
            </a:r>
            <a:endParaRPr lang="en-US" dirty="0"/>
          </a:p>
        </p:txBody>
      </p:sp>
      <p:sp>
        <p:nvSpPr>
          <p:cNvPr id="212" name="Google Shape;212;p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6: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r>
              <a:rPr lang="en-US" dirty="0"/>
              <a:t>Add poll question for slide 21.. See notes</a:t>
            </a:r>
            <a:endParaRPr dirty="0"/>
          </a:p>
        </p:txBody>
      </p:sp>
      <p:sp>
        <p:nvSpPr>
          <p:cNvPr id="267" name="Google Shape;267;p1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659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4" name="Google Shape;154;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4705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6: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1A4480"/>
                </a:solidFill>
              </a:rPr>
              <a:t>Professional development activities provided through other federal, state, and local programs based on division needs in alignment with related strategies, programs, and activities being conducted in the community. </a:t>
            </a:r>
          </a:p>
          <a:p>
            <a:pPr marL="0" lvl="0" indent="0" algn="l" rtl="0">
              <a:spcBef>
                <a:spcPts val="0"/>
              </a:spcBef>
              <a:spcAft>
                <a:spcPts val="0"/>
              </a:spcAft>
              <a:buNone/>
            </a:pPr>
            <a:endParaRPr lang="en-US" dirty="0"/>
          </a:p>
        </p:txBody>
      </p:sp>
      <p:sp>
        <p:nvSpPr>
          <p:cNvPr id="267" name="Google Shape;267;p1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7414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indent="-342900">
              <a:lnSpc>
                <a:spcPct val="90000"/>
              </a:lnSpc>
              <a:spcBef>
                <a:spcPts val="1000"/>
              </a:spcBef>
            </a:pPr>
            <a:r>
              <a:rPr lang="en-US" dirty="0"/>
              <a:t>SCHOOL SUPPORT AND IMPROVEMENT ACTIVITIES.—</a:t>
            </a:r>
          </a:p>
          <a:p>
            <a:pPr marL="285750" indent="-285750">
              <a:lnSpc>
                <a:spcPct val="90000"/>
              </a:lnSpc>
              <a:spcBef>
                <a:spcPts val="1000"/>
              </a:spcBef>
              <a:buChar char="•"/>
            </a:pPr>
            <a:r>
              <a:rPr lang="en-US" dirty="0"/>
              <a:t>COMPREHENSIVE SUPPORT AND IMPROVEMENT.—</a:t>
            </a:r>
          </a:p>
          <a:p>
            <a:pPr marL="1200150" lvl="1" indent="-285750">
              <a:lnSpc>
                <a:spcPct val="90000"/>
              </a:lnSpc>
              <a:spcBef>
                <a:spcPts val="500"/>
              </a:spcBef>
              <a:buChar char="•"/>
            </a:pPr>
            <a:r>
              <a:rPr lang="en-US" dirty="0"/>
              <a:t>IN GENERAL.—Each State educational agency receiving funds under this part shall notify each local educational agency in the State of any school served by the local educational agency that is identified for comprehensive support and improvement under subsection (c)(4)(D)(</a:t>
            </a:r>
            <a:r>
              <a:rPr lang="en-US" dirty="0" err="1"/>
              <a:t>i</a:t>
            </a:r>
            <a:r>
              <a:rPr lang="en-US" dirty="0"/>
              <a:t>).</a:t>
            </a:r>
          </a:p>
          <a:p>
            <a:pPr marL="1200150" lvl="1" indent="-285750">
              <a:lnSpc>
                <a:spcPct val="90000"/>
              </a:lnSpc>
              <a:spcBef>
                <a:spcPts val="500"/>
              </a:spcBef>
              <a:buChar char="•"/>
            </a:pPr>
            <a:r>
              <a:rPr lang="en-US" dirty="0"/>
              <a:t>LOCAL EDUCATIONAL AGENCY ACTION.—Upon receiving such information from the State, the local educational agency shall, for each school identified by the State and in partnership with stakeholders (including principals and other school leaders, teachers, and parents), locally develop and implement a comprehensive support and improvement plan for the school to improve student outcomes, that—</a:t>
            </a:r>
          </a:p>
          <a:p>
            <a:pPr marL="1657350" lvl="2" indent="-285750">
              <a:lnSpc>
                <a:spcPct val="90000"/>
              </a:lnSpc>
              <a:spcBef>
                <a:spcPts val="500"/>
              </a:spcBef>
              <a:buChar char="•"/>
            </a:pPr>
            <a:r>
              <a:rPr lang="en-US" dirty="0"/>
              <a:t>is informed by all indicators described in subsection (c)(4)(B), including student performance against State-determined long-term goals;</a:t>
            </a:r>
          </a:p>
          <a:p>
            <a:pPr marL="1657350" lvl="2" indent="-285750">
              <a:lnSpc>
                <a:spcPct val="90000"/>
              </a:lnSpc>
              <a:spcBef>
                <a:spcPts val="500"/>
              </a:spcBef>
              <a:buChar char="•"/>
            </a:pPr>
            <a:r>
              <a:rPr lang="en-US" dirty="0"/>
              <a:t>includes evidence-based interventions;</a:t>
            </a:r>
          </a:p>
          <a:p>
            <a:pPr marL="1657350" lvl="2" indent="-285750">
              <a:lnSpc>
                <a:spcPct val="90000"/>
              </a:lnSpc>
              <a:spcBef>
                <a:spcPts val="500"/>
              </a:spcBef>
              <a:buChar char="•"/>
            </a:pPr>
            <a:r>
              <a:rPr lang="en-US" dirty="0"/>
              <a:t>is based on a school-level needs assessment;</a:t>
            </a:r>
          </a:p>
          <a:p>
            <a:pPr marL="1657350" lvl="2" indent="-285750">
              <a:lnSpc>
                <a:spcPct val="90000"/>
              </a:lnSpc>
              <a:spcBef>
                <a:spcPts val="500"/>
              </a:spcBef>
              <a:buChar char="•"/>
            </a:pPr>
            <a:r>
              <a:rPr lang="en-US" dirty="0"/>
              <a:t>identifies resource inequities, which may include a review of local educational agency and school-level budgeting, to be addressed through implementation of such comprehensive support and improvement plan;</a:t>
            </a:r>
          </a:p>
          <a:p>
            <a:pPr marL="1657350" lvl="2" indent="-285750">
              <a:lnSpc>
                <a:spcPct val="90000"/>
              </a:lnSpc>
              <a:spcBef>
                <a:spcPts val="500"/>
              </a:spcBef>
              <a:buChar char="•"/>
            </a:pPr>
            <a:r>
              <a:rPr lang="en-US" dirty="0"/>
              <a:t>is approved by the school, local educational agency, and State educational agency; and</a:t>
            </a:r>
          </a:p>
          <a:p>
            <a:pPr marL="1657350" lvl="2" indent="-285750">
              <a:lnSpc>
                <a:spcPct val="90000"/>
              </a:lnSpc>
              <a:spcBef>
                <a:spcPts val="500"/>
              </a:spcBef>
              <a:buChar char="•"/>
            </a:pPr>
            <a:r>
              <a:rPr lang="en-US" dirty="0"/>
              <a:t>upon approval and implementation, is monitored and periodically reviewed by the State educational agency.</a:t>
            </a:r>
          </a:p>
          <a:p>
            <a:pPr marL="0" lvl="0" indent="0" algn="l">
              <a:spcBef>
                <a:spcPts val="0"/>
              </a:spcBef>
              <a:spcAft>
                <a:spcPts val="0"/>
              </a:spcAft>
              <a:buNone/>
            </a:pPr>
            <a:endParaRPr dirty="0"/>
          </a:p>
        </p:txBody>
      </p:sp>
      <p:sp>
        <p:nvSpPr>
          <p:cNvPr id="275" name="Google Shape;275;p1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 top of federal funds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357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17aa255202_0_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17aa255202_0_1:notes"/>
          <p:cNvSpPr txBox="1">
            <a:spLocks noGrp="1"/>
          </p:cNvSpPr>
          <p:nvPr>
            <p:ph type="body" idx="1"/>
          </p:nvPr>
        </p:nvSpPr>
        <p:spPr>
          <a:xfrm>
            <a:off x="702310" y="4480005"/>
            <a:ext cx="5618480" cy="3665611"/>
          </a:xfrm>
          <a:prstGeom prst="rect">
            <a:avLst/>
          </a:prstGeom>
        </p:spPr>
        <p:txBody>
          <a:bodyPr spcFirstLastPara="1" wrap="square" lIns="93308" tIns="46641" rIns="93308" bIns="46641" anchor="t" anchorCtr="0">
            <a:noAutofit/>
          </a:bodyPr>
          <a:lstStyle/>
          <a:p>
            <a:pPr marL="0" indent="0"/>
            <a:r>
              <a:rPr lang="en-US"/>
              <a:t>Latonia</a:t>
            </a:r>
            <a:endParaRPr/>
          </a:p>
        </p:txBody>
      </p:sp>
      <p:sp>
        <p:nvSpPr>
          <p:cNvPr id="233" name="Google Shape;233;g117aa255202_0_1:notes"/>
          <p:cNvSpPr txBox="1">
            <a:spLocks noGrp="1"/>
          </p:cNvSpPr>
          <p:nvPr>
            <p:ph type="sldNum" idx="12"/>
          </p:nvPr>
        </p:nvSpPr>
        <p:spPr>
          <a:xfrm>
            <a:off x="3978131" y="8842030"/>
            <a:ext cx="1543792" cy="466982"/>
          </a:xfrm>
          <a:prstGeom prst="rect">
            <a:avLst/>
          </a:prstGeom>
        </p:spPr>
        <p:txBody>
          <a:bodyPr spcFirstLastPara="1" wrap="square" lIns="93308" tIns="46641" rIns="93308" bIns="46641" anchor="b" anchorCtr="0">
            <a:noAutofit/>
          </a:bodyPr>
          <a:lstStyle/>
          <a:p>
            <a:pPr algn="r"/>
            <a:fld id="{00000000-1234-1234-1234-123412341234}" type="slidenum">
              <a:rPr lang="en-US"/>
              <a:pPr algn="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8: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83" name="Google Shape;283;p1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91" name="Google Shape;291;p1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0: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00" name="Google Shape;300;p2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UG requires all costs to be reasonable, necessary, and allocable.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395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UG requires all costs to be reasonable, necessary, and allocable.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Time and Effort reporting, compensation documentation, is a tool used to validate the allowability of payroll expenditures charged to federal grants. Staff dedicating 100% of their effort to a grant are easily validated. Validating allocability for staff members with split appointments may be more complex. In these instances, we will look to internal processes and controls for measuring and tracking effort to validate the compensation charged to your grant reasonably aligns with level of individual staff effort that benefitted the grant. (2 CFR 200.430).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4786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 top of federal funds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932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r>
              <a:rPr lang="en-US" dirty="0"/>
              <a:t>FPM Live Q&amp;A Document Link: </a:t>
            </a:r>
            <a:r>
              <a:rPr lang="pt-BR" dirty="0">
                <a:hlinkClick r:id="rId3"/>
              </a:rPr>
              <a:t>FPM Webinar 2024 Q &amp; A Document</a:t>
            </a:r>
            <a:r>
              <a:rPr lang="pt-BR" dirty="0"/>
              <a:t> </a:t>
            </a:r>
            <a:endParaRPr dirty="0"/>
          </a:p>
        </p:txBody>
      </p:sp>
      <p:sp>
        <p:nvSpPr>
          <p:cNvPr id="154" name="Google Shape;154;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2: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08" name="Google Shape;308;p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2: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08" name="Google Shape;308;p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557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 top of federal funds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2271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16" name="Google Shape;316;p2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5882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2007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5: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33" name="Google Shape;333;p2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6: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41" name="Google Shape;341;p2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7: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47" name="Google Shape;347;p2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cd3e7ff1c1_0_0:notes"/>
          <p:cNvSpPr txBox="1">
            <a:spLocks noGrp="1"/>
          </p:cNvSpPr>
          <p:nvPr>
            <p:ph type="body" idx="1"/>
          </p:nvPr>
        </p:nvSpPr>
        <p:spPr>
          <a:xfrm>
            <a:off x="702310" y="4480003"/>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58" name="Google Shape;358;g1cd3e7ff1c1_0_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cd3e7ff1c1_0_44:notes"/>
          <p:cNvSpPr txBox="1">
            <a:spLocks noGrp="1"/>
          </p:cNvSpPr>
          <p:nvPr>
            <p:ph type="body" idx="1"/>
          </p:nvPr>
        </p:nvSpPr>
        <p:spPr>
          <a:xfrm>
            <a:off x="702310" y="4480003"/>
            <a:ext cx="5618400" cy="3665400"/>
          </a:xfrm>
          <a:prstGeom prst="rect">
            <a:avLst/>
          </a:prstGeom>
        </p:spPr>
        <p:txBody>
          <a:bodyPr spcFirstLastPara="1" wrap="square" lIns="93300" tIns="46650" rIns="93300" bIns="46650" anchor="t" anchorCtr="0">
            <a:noAutofit/>
          </a:bodyPr>
          <a:lstStyle/>
          <a:p>
            <a:pPr marL="0" indent="0"/>
            <a:r>
              <a:rPr lang="en-US" b="1"/>
              <a:t>Links to the federal code of regulations and the Monitoring Protocol</a:t>
            </a:r>
          </a:p>
        </p:txBody>
      </p:sp>
      <p:sp>
        <p:nvSpPr>
          <p:cNvPr id="162" name="Google Shape;162;g1cd3e7ff1c1_0_4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D9F2690A-E51E-C15E-598A-72B7722285BA}"/>
            </a:ext>
          </a:extLst>
        </p:cNvPr>
        <p:cNvGrpSpPr/>
        <p:nvPr/>
      </p:nvGrpSpPr>
      <p:grpSpPr>
        <a:xfrm>
          <a:off x="0" y="0"/>
          <a:ext cx="0" cy="0"/>
          <a:chOff x="0" y="0"/>
          <a:chExt cx="0" cy="0"/>
        </a:xfrm>
      </p:grpSpPr>
      <p:sp>
        <p:nvSpPr>
          <p:cNvPr id="365" name="Google Shape;365;g1cd3e7ff1c1_0_27:notes">
            <a:extLst>
              <a:ext uri="{FF2B5EF4-FFF2-40B4-BE49-F238E27FC236}">
                <a16:creationId xmlns:a16="http://schemas.microsoft.com/office/drawing/2014/main" id="{95313DB1-6CCD-CBB9-76CF-9A47ADE5C676}"/>
              </a:ext>
            </a:extLst>
          </p:cNvPr>
          <p:cNvSpPr txBox="1">
            <a:spLocks noGrp="1"/>
          </p:cNvSpPr>
          <p:nvPr>
            <p:ph type="body" idx="1"/>
          </p:nvPr>
        </p:nvSpPr>
        <p:spPr>
          <a:xfrm>
            <a:off x="702310" y="4480003"/>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66" name="Google Shape;366;g1cd3e7ff1c1_0_27:notes">
            <a:extLst>
              <a:ext uri="{FF2B5EF4-FFF2-40B4-BE49-F238E27FC236}">
                <a16:creationId xmlns:a16="http://schemas.microsoft.com/office/drawing/2014/main" id="{6CF6278E-FC49-2DE7-1990-707FA4CBC021}"/>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871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cd3e7ff1c1_0_10:notes"/>
          <p:cNvSpPr txBox="1">
            <a:spLocks noGrp="1"/>
          </p:cNvSpPr>
          <p:nvPr>
            <p:ph type="body" idx="1"/>
          </p:nvPr>
        </p:nvSpPr>
        <p:spPr>
          <a:xfrm>
            <a:off x="702310" y="4480003"/>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75" name="Google Shape;375;g1cd3e7ff1c1_0_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a:extLst>
            <a:ext uri="{FF2B5EF4-FFF2-40B4-BE49-F238E27FC236}">
              <a16:creationId xmlns:a16="http://schemas.microsoft.com/office/drawing/2014/main" id="{3EEE108C-6C4C-8A59-94CA-E465DF084E14}"/>
            </a:ext>
          </a:extLst>
        </p:cNvPr>
        <p:cNvGrpSpPr/>
        <p:nvPr/>
      </p:nvGrpSpPr>
      <p:grpSpPr>
        <a:xfrm>
          <a:off x="0" y="0"/>
          <a:ext cx="0" cy="0"/>
          <a:chOff x="0" y="0"/>
          <a:chExt cx="0" cy="0"/>
        </a:xfrm>
      </p:grpSpPr>
      <p:sp>
        <p:nvSpPr>
          <p:cNvPr id="374" name="Google Shape;374;g1cd3e7ff1c1_0_10:notes">
            <a:extLst>
              <a:ext uri="{FF2B5EF4-FFF2-40B4-BE49-F238E27FC236}">
                <a16:creationId xmlns:a16="http://schemas.microsoft.com/office/drawing/2014/main" id="{F04F0EAB-5E14-6CCC-7202-B4F04371B1F9}"/>
              </a:ext>
            </a:extLst>
          </p:cNvPr>
          <p:cNvSpPr txBox="1">
            <a:spLocks noGrp="1"/>
          </p:cNvSpPr>
          <p:nvPr>
            <p:ph type="body" idx="1"/>
          </p:nvPr>
        </p:nvSpPr>
        <p:spPr>
          <a:xfrm>
            <a:off x="702310" y="4480003"/>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75" name="Google Shape;375;g1cd3e7ff1c1_0_10:notes">
            <a:extLst>
              <a:ext uri="{FF2B5EF4-FFF2-40B4-BE49-F238E27FC236}">
                <a16:creationId xmlns:a16="http://schemas.microsoft.com/office/drawing/2014/main" id="{495A28E0-D82C-22DE-41F6-BAED02A07FF6}"/>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3430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cd3e7ff1c1_0_27:notes"/>
          <p:cNvSpPr txBox="1">
            <a:spLocks noGrp="1"/>
          </p:cNvSpPr>
          <p:nvPr>
            <p:ph type="body" idx="1"/>
          </p:nvPr>
        </p:nvSpPr>
        <p:spPr>
          <a:xfrm>
            <a:off x="702310" y="4480003"/>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66" name="Google Shape;366;g1cd3e7ff1c1_0_2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6034B85B-32FF-5549-6188-B1365FE53048}"/>
            </a:ext>
          </a:extLst>
        </p:cNvPr>
        <p:cNvGrpSpPr/>
        <p:nvPr/>
      </p:nvGrpSpPr>
      <p:grpSpPr>
        <a:xfrm>
          <a:off x="0" y="0"/>
          <a:ext cx="0" cy="0"/>
          <a:chOff x="0" y="0"/>
          <a:chExt cx="0" cy="0"/>
        </a:xfrm>
      </p:grpSpPr>
      <p:sp>
        <p:nvSpPr>
          <p:cNvPr id="365" name="Google Shape;365;g1cd3e7ff1c1_0_27:notes">
            <a:extLst>
              <a:ext uri="{FF2B5EF4-FFF2-40B4-BE49-F238E27FC236}">
                <a16:creationId xmlns:a16="http://schemas.microsoft.com/office/drawing/2014/main" id="{8CE0ECEC-E335-99EC-48B2-D6659302CFA3}"/>
              </a:ext>
            </a:extLst>
          </p:cNvPr>
          <p:cNvSpPr txBox="1">
            <a:spLocks noGrp="1"/>
          </p:cNvSpPr>
          <p:nvPr>
            <p:ph type="body" idx="1"/>
          </p:nvPr>
        </p:nvSpPr>
        <p:spPr>
          <a:xfrm>
            <a:off x="702310" y="4480003"/>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66" name="Google Shape;366;g1cd3e7ff1c1_0_27:notes">
            <a:extLst>
              <a:ext uri="{FF2B5EF4-FFF2-40B4-BE49-F238E27FC236}">
                <a16:creationId xmlns:a16="http://schemas.microsoft.com/office/drawing/2014/main" id="{0F6CEC13-0A12-3CE8-5D25-FEB45D1B0EFC}"/>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1516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9: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87" name="Google Shape;387;p2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0:notes"/>
          <p:cNvSpPr txBox="1">
            <a:spLocks noGrp="1"/>
          </p:cNvSpPr>
          <p:nvPr>
            <p:ph type="body" idx="1"/>
          </p:nvPr>
        </p:nvSpPr>
        <p:spPr>
          <a:xfrm>
            <a:off x="702310" y="4480003"/>
            <a:ext cx="5618480" cy="3665459"/>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96" name="Google Shape;396;p30:notes"/>
          <p:cNvSpPr txBox="1">
            <a:spLocks noGrp="1"/>
          </p:cNvSpPr>
          <p:nvPr>
            <p:ph type="sldNum" idx="12"/>
          </p:nvPr>
        </p:nvSpPr>
        <p:spPr>
          <a:xfrm>
            <a:off x="3978133"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31:notes"/>
          <p:cNvSpPr txBox="1">
            <a:spLocks noGrp="1"/>
          </p:cNvSpPr>
          <p:nvPr>
            <p:ph type="body" idx="1"/>
          </p:nvPr>
        </p:nvSpPr>
        <p:spPr>
          <a:xfrm>
            <a:off x="702310" y="4480003"/>
            <a:ext cx="5618480" cy="3665459"/>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05" name="Google Shape;405;p31:notes"/>
          <p:cNvSpPr txBox="1">
            <a:spLocks noGrp="1"/>
          </p:cNvSpPr>
          <p:nvPr>
            <p:ph type="sldNum" idx="12"/>
          </p:nvPr>
        </p:nvSpPr>
        <p:spPr>
          <a:xfrm>
            <a:off x="3978133"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link to document...to Canvas.</a:t>
            </a:r>
          </a:p>
          <a:p>
            <a:r>
              <a:rPr lang="en-US" b="1" dirty="0"/>
              <a:t>Links in this slide to ESEA Title II; VA Updated State Plan(Application)</a:t>
            </a:r>
            <a:endParaRPr lang="en-US" sz="1050" dirty="0">
              <a:solidFill>
                <a:srgbClr val="27508B"/>
              </a:solidFill>
            </a:endParaRPr>
          </a:p>
          <a:p>
            <a:pPr marL="285750" lvl="1" indent="-285750">
              <a:buFont typeface="Arial" panose="020B0604020202020204" pitchFamily="34" charset="0"/>
              <a:buChar char="•"/>
            </a:pPr>
            <a:r>
              <a:rPr lang="en-US" sz="1800" dirty="0">
                <a:solidFill>
                  <a:schemeClr val="accent3"/>
                </a:solidFill>
              </a:rPr>
              <a:t>Prior findings from monitoring visits; </a:t>
            </a:r>
            <a:endParaRPr lang="en-US" sz="1800" dirty="0">
              <a:solidFill>
                <a:schemeClr val="accent3"/>
              </a:solidFill>
              <a:latin typeface="Arial" panose="020B0604020202020204" pitchFamily="34" charset="0"/>
            </a:endParaRPr>
          </a:p>
          <a:p>
            <a:pPr marL="285750" lvl="1" indent="-285750">
              <a:buFont typeface="Arial" panose="020B0604020202020204" pitchFamily="34" charset="0"/>
              <a:buChar char="•"/>
            </a:pPr>
            <a:r>
              <a:rPr lang="en-US" sz="1800" dirty="0">
                <a:solidFill>
                  <a:schemeClr val="accent3"/>
                </a:solidFill>
              </a:rPr>
              <a:t>Teacher quality data; </a:t>
            </a:r>
            <a:endParaRPr lang="en-US" sz="1800" dirty="0">
              <a:solidFill>
                <a:schemeClr val="accent3"/>
              </a:solidFill>
              <a:latin typeface="Arial" panose="020B0604020202020204" pitchFamily="34" charset="0"/>
            </a:endParaRPr>
          </a:p>
          <a:p>
            <a:pPr marL="285750" lvl="1" indent="-285750">
              <a:buFont typeface="Arial" panose="020B0604020202020204" pitchFamily="34" charset="0"/>
              <a:buChar char="•"/>
            </a:pPr>
            <a:r>
              <a:rPr lang="en-US" sz="1800" dirty="0">
                <a:solidFill>
                  <a:schemeClr val="accent3"/>
                </a:solidFill>
              </a:rPr>
              <a:t>Application development and how priorities for funding are derived; </a:t>
            </a:r>
            <a:endParaRPr lang="en-US" sz="1800" dirty="0">
              <a:solidFill>
                <a:schemeClr val="accent3"/>
              </a:solidFill>
              <a:latin typeface="Arial" panose="020B0604020202020204" pitchFamily="34" charset="0"/>
            </a:endParaRPr>
          </a:p>
          <a:p>
            <a:pPr marL="285750" lvl="1" indent="-285750">
              <a:buFont typeface="Arial" panose="020B0604020202020204" pitchFamily="34" charset="0"/>
              <a:buChar char="•"/>
            </a:pPr>
            <a:r>
              <a:rPr lang="en-US" sz="1800" dirty="0">
                <a:solidFill>
                  <a:schemeClr val="accent3"/>
                </a:solidFill>
              </a:rPr>
              <a:t>Timeliness of application submissions, revisions, and amendments; </a:t>
            </a:r>
            <a:endParaRPr lang="en-US" sz="1800" dirty="0">
              <a:solidFill>
                <a:schemeClr val="accent3"/>
              </a:solidFill>
              <a:latin typeface="Arial" panose="020B0604020202020204" pitchFamily="34" charset="0"/>
            </a:endParaRPr>
          </a:p>
          <a:p>
            <a:pPr marL="285750" lvl="1" indent="-285750">
              <a:buFont typeface="Arial" panose="020B0604020202020204" pitchFamily="34" charset="0"/>
              <a:buChar char="•"/>
            </a:pPr>
            <a:r>
              <a:rPr lang="en-US" sz="1800" dirty="0">
                <a:solidFill>
                  <a:schemeClr val="accent3"/>
                </a:solidFill>
              </a:rPr>
              <a:t>Timeliness of drawdown of funds and accuracy of reimbursement; and </a:t>
            </a:r>
            <a:endParaRPr lang="en-US" sz="1800" dirty="0">
              <a:solidFill>
                <a:schemeClr val="accent3"/>
              </a:solidFill>
              <a:latin typeface="Arial" panose="020B0604020202020204" pitchFamily="34" charset="0"/>
            </a:endParaRPr>
          </a:p>
          <a:p>
            <a:pPr marL="285750" lvl="1" indent="-285750">
              <a:buFont typeface="Arial" panose="020B0604020202020204" pitchFamily="34" charset="0"/>
              <a:buChar char="•"/>
            </a:pPr>
            <a:r>
              <a:rPr lang="en-US" sz="1800" dirty="0">
                <a:solidFill>
                  <a:schemeClr val="accent3"/>
                </a:solidFill>
              </a:rPr>
              <a:t>Equitable services to private schools. </a:t>
            </a:r>
            <a:endParaRPr lang="en-US" sz="1800" dirty="0">
              <a:solidFill>
                <a:schemeClr val="accent3"/>
              </a:solidFill>
              <a:latin typeface="Arial" panose="020B0604020202020204" pitchFamily="34" charset="0"/>
            </a:endParaRPr>
          </a:p>
          <a:p>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9237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4:notes"/>
          <p:cNvSpPr txBox="1">
            <a:spLocks noGrp="1"/>
          </p:cNvSpPr>
          <p:nvPr>
            <p:ph type="body" idx="1"/>
          </p:nvPr>
        </p:nvSpPr>
        <p:spPr>
          <a:xfrm>
            <a:off x="702310" y="4480003"/>
            <a:ext cx="5618480" cy="3665459"/>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82" name="Google Shape;182;p4:notes"/>
          <p:cNvSpPr txBox="1">
            <a:spLocks noGrp="1"/>
          </p:cNvSpPr>
          <p:nvPr>
            <p:ph type="sldNum" idx="12"/>
          </p:nvPr>
        </p:nvSpPr>
        <p:spPr>
          <a:xfrm>
            <a:off x="3978133"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70" name="Google Shape;170;p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90" name="Google Shape;190;p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702310" y="4480003"/>
            <a:ext cx="5618480" cy="3665459"/>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00" scaled="0"/>
        </a:gradFill>
        <a:effectLst/>
      </p:bgPr>
    </p:bg>
    <p:spTree>
      <p:nvGrpSpPr>
        <p:cNvPr id="1" name="Shape 15"/>
        <p:cNvGrpSpPr/>
        <p:nvPr/>
      </p:nvGrpSpPr>
      <p:grpSpPr>
        <a:xfrm>
          <a:off x="0" y="0"/>
          <a:ext cx="0" cy="0"/>
          <a:chOff x="0" y="0"/>
          <a:chExt cx="0" cy="0"/>
        </a:xfrm>
      </p:grpSpPr>
      <p:sp>
        <p:nvSpPr>
          <p:cNvPr id="16" name="Google Shape;16;p35"/>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5"/>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35" descr="VDOE Logo"/>
          <p:cNvSpPr/>
          <p:nvPr/>
        </p:nvSpPr>
        <p:spPr>
          <a:xfrm>
            <a:off x="2020701" y="919537"/>
            <a:ext cx="10893915" cy="5938463"/>
          </a:xfrm>
          <a:prstGeom prst="rect">
            <a:avLst/>
          </a:prstGeom>
          <a:blipFill rotWithShape="1">
            <a:blip r:embed="rId2">
              <a:alphaModFix amt="6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35"/>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i="0" u="none" strike="noStrike" cap="none">
                <a:solidFill>
                  <a:schemeClr val="lt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00" scaled="0"/>
        </a:gradFill>
        <a:effectLst/>
      </p:bgPr>
    </p:bg>
    <p:spTree>
      <p:nvGrpSpPr>
        <p:cNvPr id="1" name="Shape 86"/>
        <p:cNvGrpSpPr/>
        <p:nvPr/>
      </p:nvGrpSpPr>
      <p:grpSpPr>
        <a:xfrm>
          <a:off x="0" y="0"/>
          <a:ext cx="0" cy="0"/>
          <a:chOff x="0" y="0"/>
          <a:chExt cx="0" cy="0"/>
        </a:xfrm>
      </p:grpSpPr>
      <p:sp>
        <p:nvSpPr>
          <p:cNvPr id="87" name="Google Shape;87;p34"/>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34"/>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89" name="Google Shape;8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34" descr="VDOE Logo"/>
          <p:cNvSpPr/>
          <p:nvPr/>
        </p:nvSpPr>
        <p:spPr>
          <a:xfrm>
            <a:off x="2020701" y="919537"/>
            <a:ext cx="10893915" cy="5938463"/>
          </a:xfrm>
          <a:prstGeom prst="rect">
            <a:avLst/>
          </a:prstGeom>
          <a:blipFill rotWithShape="1">
            <a:blip r:embed="rId2">
              <a:alphaModFix amt="6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 name="Google Shape;93;p34"/>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a:solidFill>
                  <a:schemeClr val="lt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00" scaled="0"/>
        </a:gradFill>
        <a:effectLst/>
      </p:bgPr>
    </p:bg>
    <p:spTree>
      <p:nvGrpSpPr>
        <p:cNvPr id="1" name="Shape 94"/>
        <p:cNvGrpSpPr/>
        <p:nvPr/>
      </p:nvGrpSpPr>
      <p:grpSpPr>
        <a:xfrm>
          <a:off x="0" y="0"/>
          <a:ext cx="0" cy="0"/>
          <a:chOff x="0" y="0"/>
          <a:chExt cx="0" cy="0"/>
        </a:xfrm>
      </p:grpSpPr>
      <p:sp>
        <p:nvSpPr>
          <p:cNvPr id="95" name="Google Shape;95;p44"/>
          <p:cNvSpPr txBox="1">
            <a:spLocks noGrp="1"/>
          </p:cNvSpPr>
          <p:nvPr>
            <p:ph type="ctrTitle"/>
          </p:nvPr>
        </p:nvSpPr>
        <p:spPr>
          <a:xfrm>
            <a:off x="838200"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44"/>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97" name="Google Shape;9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0"/>
        <p:cNvGrpSpPr/>
        <p:nvPr/>
      </p:nvGrpSpPr>
      <p:grpSpPr>
        <a:xfrm>
          <a:off x="0" y="0"/>
          <a:ext cx="0" cy="0"/>
          <a:chOff x="0" y="0"/>
          <a:chExt cx="0" cy="0"/>
        </a:xfrm>
      </p:grpSpPr>
      <p:sp>
        <p:nvSpPr>
          <p:cNvPr id="101" name="Google Shape;101;p4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accent3"/>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103" name="Google Shape;10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6"/>
        <p:cNvGrpSpPr/>
        <p:nvPr/>
      </p:nvGrpSpPr>
      <p:grpSpPr>
        <a:xfrm>
          <a:off x="0" y="0"/>
          <a:ext cx="0" cy="0"/>
          <a:chOff x="0" y="0"/>
          <a:chExt cx="0" cy="0"/>
        </a:xfrm>
      </p:grpSpPr>
      <p:sp>
        <p:nvSpPr>
          <p:cNvPr id="107" name="Google Shape;107;p46"/>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46"/>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6"/>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13"/>
        <p:cNvGrpSpPr/>
        <p:nvPr/>
      </p:nvGrpSpPr>
      <p:grpSpPr>
        <a:xfrm>
          <a:off x="0" y="0"/>
          <a:ext cx="0" cy="0"/>
          <a:chOff x="0" y="0"/>
          <a:chExt cx="0" cy="0"/>
        </a:xfrm>
      </p:grpSpPr>
      <p:sp>
        <p:nvSpPr>
          <p:cNvPr id="114" name="Google Shape;114;p47"/>
          <p:cNvSpPr txBox="1">
            <a:spLocks noGrp="1"/>
          </p:cNvSpPr>
          <p:nvPr>
            <p:ph type="title"/>
          </p:nvPr>
        </p:nvSpPr>
        <p:spPr>
          <a:xfrm>
            <a:off x="0" y="0"/>
            <a:ext cx="12192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47"/>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47"/>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0"/>
        <p:cNvGrpSpPr/>
        <p:nvPr/>
      </p:nvGrpSpPr>
      <p:grpSpPr>
        <a:xfrm>
          <a:off x="0" y="0"/>
          <a:ext cx="0" cy="0"/>
          <a:chOff x="0" y="0"/>
          <a:chExt cx="0" cy="0"/>
        </a:xfrm>
      </p:grpSpPr>
      <p:sp>
        <p:nvSpPr>
          <p:cNvPr id="121" name="Google Shape;121;p48"/>
          <p:cNvSpPr txBox="1">
            <a:spLocks noGrp="1"/>
          </p:cNvSpPr>
          <p:nvPr>
            <p:ph type="title"/>
          </p:nvPr>
        </p:nvSpPr>
        <p:spPr>
          <a:xfrm>
            <a:off x="0" y="0"/>
            <a:ext cx="12192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9"/>
        <p:cNvGrpSpPr/>
        <p:nvPr/>
      </p:nvGrpSpPr>
      <p:grpSpPr>
        <a:xfrm>
          <a:off x="0" y="0"/>
          <a:ext cx="0" cy="0"/>
          <a:chOff x="0" y="0"/>
          <a:chExt cx="0" cy="0"/>
        </a:xfrm>
      </p:grpSpPr>
      <p:sp>
        <p:nvSpPr>
          <p:cNvPr id="130" name="Google Shape;130;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50"/>
          <p:cNvSpPr>
            <a:spLocks noGrp="1"/>
          </p:cNvSpPr>
          <p:nvPr>
            <p:ph type="pic" idx="2"/>
          </p:nvPr>
        </p:nvSpPr>
        <p:spPr>
          <a:xfrm>
            <a:off x="5183188" y="987425"/>
            <a:ext cx="6172200" cy="4873625"/>
          </a:xfrm>
          <a:prstGeom prst="rect">
            <a:avLst/>
          </a:prstGeom>
          <a:noFill/>
          <a:ln>
            <a:noFill/>
          </a:ln>
        </p:spPr>
      </p:sp>
      <p:sp>
        <p:nvSpPr>
          <p:cNvPr id="132" name="Google Shape;132;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3" name="Google Shape;13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36"/>
        <p:cNvGrpSpPr/>
        <p:nvPr/>
      </p:nvGrpSpPr>
      <p:grpSpPr>
        <a:xfrm>
          <a:off x="0" y="0"/>
          <a:ext cx="0" cy="0"/>
          <a:chOff x="0" y="0"/>
          <a:chExt cx="0" cy="0"/>
        </a:xfrm>
      </p:grpSpPr>
      <p:sp>
        <p:nvSpPr>
          <p:cNvPr id="137" name="Google Shape;137;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51"/>
          <p:cNvSpPr>
            <a:spLocks noGrp="1"/>
          </p:cNvSpPr>
          <p:nvPr>
            <p:ph type="pic" idx="2"/>
          </p:nvPr>
        </p:nvSpPr>
        <p:spPr>
          <a:xfrm>
            <a:off x="5183188" y="987425"/>
            <a:ext cx="6172200" cy="2259209"/>
          </a:xfrm>
          <a:prstGeom prst="rect">
            <a:avLst/>
          </a:prstGeom>
          <a:noFill/>
          <a:ln>
            <a:noFill/>
          </a:ln>
        </p:spPr>
      </p:sp>
      <p:sp>
        <p:nvSpPr>
          <p:cNvPr id="139" name="Google Shape;139;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0" name="Google Shape;140;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3" name="Google Shape;143;p51"/>
          <p:cNvSpPr>
            <a:spLocks noGrp="1"/>
          </p:cNvSpPr>
          <p:nvPr>
            <p:ph type="pic" idx="3"/>
          </p:nvPr>
        </p:nvSpPr>
        <p:spPr>
          <a:xfrm>
            <a:off x="5183188" y="3451509"/>
            <a:ext cx="2970212" cy="2259209"/>
          </a:xfrm>
          <a:prstGeom prst="rect">
            <a:avLst/>
          </a:prstGeom>
          <a:noFill/>
          <a:ln>
            <a:noFill/>
          </a:ln>
        </p:spPr>
      </p:sp>
      <p:sp>
        <p:nvSpPr>
          <p:cNvPr id="144" name="Google Shape;144;p51"/>
          <p:cNvSpPr>
            <a:spLocks noGrp="1"/>
          </p:cNvSpPr>
          <p:nvPr>
            <p:ph type="pic" idx="4"/>
          </p:nvPr>
        </p:nvSpPr>
        <p:spPr>
          <a:xfrm>
            <a:off x="8383588" y="3451508"/>
            <a:ext cx="2970212" cy="2259209"/>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36"/>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36"/>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35"/>
        <p:cNvGrpSpPr/>
        <p:nvPr/>
      </p:nvGrpSpPr>
      <p:grpSpPr>
        <a:xfrm>
          <a:off x="0" y="0"/>
          <a:ext cx="0" cy="0"/>
          <a:chOff x="0" y="0"/>
          <a:chExt cx="0" cy="0"/>
        </a:xfrm>
      </p:grpSpPr>
      <p:sp>
        <p:nvSpPr>
          <p:cNvPr id="36" name="Google Shape;36;p37"/>
          <p:cNvSpPr txBox="1">
            <a:spLocks noGrp="1"/>
          </p:cNvSpPr>
          <p:nvPr>
            <p:ph type="title"/>
          </p:nvPr>
        </p:nvSpPr>
        <p:spPr>
          <a:xfrm>
            <a:off x="0" y="0"/>
            <a:ext cx="12192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7"/>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7"/>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4"/>
        <p:cNvGrpSpPr/>
        <p:nvPr/>
      </p:nvGrpSpPr>
      <p:grpSpPr>
        <a:xfrm>
          <a:off x="0" y="0"/>
          <a:ext cx="0" cy="0"/>
          <a:chOff x="0" y="0"/>
          <a:chExt cx="0" cy="0"/>
        </a:xfrm>
      </p:grpSpPr>
      <p:sp>
        <p:nvSpPr>
          <p:cNvPr id="45" name="Google Shape;45;p38"/>
          <p:cNvSpPr txBox="1">
            <a:spLocks noGrp="1"/>
          </p:cNvSpPr>
          <p:nvPr>
            <p:ph type="title"/>
          </p:nvPr>
        </p:nvSpPr>
        <p:spPr>
          <a:xfrm>
            <a:off x="0" y="0"/>
            <a:ext cx="12192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8"/>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bg>
      <p:bgPr>
        <a:gradFill>
          <a:gsLst>
            <a:gs pos="0">
              <a:schemeClr val="dk1"/>
            </a:gs>
            <a:gs pos="50000">
              <a:srgbClr val="1A4480"/>
            </a:gs>
            <a:gs pos="100000">
              <a:srgbClr val="3E5B91"/>
            </a:gs>
          </a:gsLst>
          <a:lin ang="16200000" scaled="0"/>
        </a:gradFill>
        <a:effectLst/>
      </p:bgPr>
    </p:bg>
    <p:spTree>
      <p:nvGrpSpPr>
        <p:cNvPr id="1" name="Shape 50"/>
        <p:cNvGrpSpPr/>
        <p:nvPr/>
      </p:nvGrpSpPr>
      <p:grpSpPr>
        <a:xfrm>
          <a:off x="0" y="0"/>
          <a:ext cx="0" cy="0"/>
          <a:chOff x="0" y="0"/>
          <a:chExt cx="0" cy="0"/>
        </a:xfrm>
      </p:grpSpPr>
      <p:sp>
        <p:nvSpPr>
          <p:cNvPr id="51" name="Google Shape;5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53" name="Google Shape;5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27660" algn="l">
              <a:lnSpc>
                <a:spcPct val="90000"/>
              </a:lnSpc>
              <a:spcBef>
                <a:spcPts val="500"/>
              </a:spcBef>
              <a:spcAft>
                <a:spcPts val="0"/>
              </a:spcAft>
              <a:buSzPts val="1560"/>
              <a:buChar char="o"/>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3"/>
        <p:cNvGrpSpPr/>
        <p:nvPr/>
      </p:nvGrpSpPr>
      <p:grpSpPr>
        <a:xfrm>
          <a:off x="0" y="0"/>
          <a:ext cx="0" cy="0"/>
          <a:chOff x="0" y="0"/>
          <a:chExt cx="0" cy="0"/>
        </a:xfrm>
      </p:grpSpPr>
      <p:sp>
        <p:nvSpPr>
          <p:cNvPr id="64" name="Google Shape;64;p41"/>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1"/>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1"/>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2"/>
        <p:cNvGrpSpPr/>
        <p:nvPr/>
      </p:nvGrpSpPr>
      <p:grpSpPr>
        <a:xfrm>
          <a:off x="0" y="0"/>
          <a:ext cx="0" cy="0"/>
          <a:chOff x="0" y="0"/>
          <a:chExt cx="0" cy="0"/>
        </a:xfrm>
      </p:grpSpPr>
      <p:sp>
        <p:nvSpPr>
          <p:cNvPr id="73" name="Google Shape;73;p42"/>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5" name="Google Shape;7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42" descr="VDOE Logo"/>
          <p:cNvSpPr/>
          <p:nvPr/>
        </p:nvSpPr>
        <p:spPr>
          <a:xfrm>
            <a:off x="2020701" y="919537"/>
            <a:ext cx="10893915" cy="5938463"/>
          </a:xfrm>
          <a:prstGeom prst="rect">
            <a:avLst/>
          </a:prstGeom>
          <a:blipFill rotWithShape="1">
            <a:blip r:embed="rId2">
              <a:alphaModFix amt="2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42"/>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a:solidFill>
                  <a:schemeClr val="dk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0"/>
        <p:cNvGrpSpPr/>
        <p:nvPr/>
      </p:nvGrpSpPr>
      <p:grpSpPr>
        <a:xfrm>
          <a:off x="0" y="0"/>
          <a:ext cx="0" cy="0"/>
          <a:chOff x="0" y="0"/>
          <a:chExt cx="0" cy="0"/>
        </a:xfrm>
      </p:grpSpPr>
      <p:sp>
        <p:nvSpPr>
          <p:cNvPr id="81" name="Google Shape;81;p43"/>
          <p:cNvSpPr txBox="1">
            <a:spLocks noGrp="1"/>
          </p:cNvSpPr>
          <p:nvPr>
            <p:ph type="ctrTitle"/>
          </p:nvPr>
        </p:nvSpPr>
        <p:spPr>
          <a:xfrm>
            <a:off x="838201"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3"/>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3" name="Google Shape;83;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Georgia"/>
              <a:buNone/>
              <a:defRPr sz="44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55555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Calibri"/>
              <a:buChar char="-"/>
              <a:defRPr sz="2400" b="0" i="0" u="none" strike="noStrike" cap="none">
                <a:solidFill>
                  <a:srgbClr val="555555"/>
                </a:solidFill>
                <a:latin typeface="Calibri"/>
                <a:ea typeface="Calibri"/>
                <a:cs typeface="Calibri"/>
                <a:sym typeface="Calibri"/>
              </a:defRPr>
            </a:lvl2pPr>
            <a:lvl3pPr marL="1371600" marR="0" lvl="2" indent="-311150" algn="l" rtl="0">
              <a:lnSpc>
                <a:spcPct val="90000"/>
              </a:lnSpc>
              <a:spcBef>
                <a:spcPts val="500"/>
              </a:spcBef>
              <a:spcAft>
                <a:spcPts val="0"/>
              </a:spcAft>
              <a:buClr>
                <a:schemeClr val="accent1"/>
              </a:buClr>
              <a:buSzPts val="1300"/>
              <a:buFont typeface="Courier New"/>
              <a:buChar char="o"/>
              <a:defRPr sz="2000" b="0" i="0" u="none" strike="noStrike" cap="none">
                <a:solidFill>
                  <a:srgbClr val="55555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rgbClr val="555555"/>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sp>
        <p:nvSpPr>
          <p:cNvPr id="24" name="Google Shape;2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55555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Calibri"/>
              <a:buChar char="-"/>
              <a:defRPr sz="2400" b="0" i="0" u="none" strike="noStrike" cap="none">
                <a:solidFill>
                  <a:srgbClr val="555555"/>
                </a:solidFill>
                <a:latin typeface="Calibri"/>
                <a:ea typeface="Calibri"/>
                <a:cs typeface="Calibri"/>
                <a:sym typeface="Calibri"/>
              </a:defRPr>
            </a:lvl2pPr>
            <a:lvl3pPr marL="1371600" marR="0" lvl="2" indent="-311150" algn="l" rtl="0">
              <a:lnSpc>
                <a:spcPct val="90000"/>
              </a:lnSpc>
              <a:spcBef>
                <a:spcPts val="500"/>
              </a:spcBef>
              <a:spcAft>
                <a:spcPts val="0"/>
              </a:spcAft>
              <a:buClr>
                <a:schemeClr val="accent1"/>
              </a:buClr>
              <a:buSzPts val="1300"/>
              <a:buFont typeface="Courier New"/>
              <a:buChar char="o"/>
              <a:defRPr sz="2000" b="0" i="0" u="none" strike="noStrike" cap="none">
                <a:solidFill>
                  <a:srgbClr val="55555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rgbClr val="555555"/>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FA3"/>
                </a:solidFill>
                <a:latin typeface="Calibri"/>
                <a:ea typeface="Calibri"/>
                <a:cs typeface="Calibri"/>
                <a:sym typeface="Calibri"/>
              </a:defRPr>
            </a:lvl1pPr>
            <a:lvl2pPr marL="0" marR="0" lvl="1" indent="0" algn="r" rtl="0">
              <a:spcBef>
                <a:spcPts val="0"/>
              </a:spcBef>
              <a:buNone/>
              <a:defRPr sz="1200" b="0" i="0" u="none" strike="noStrike" cap="none">
                <a:solidFill>
                  <a:srgbClr val="888FA3"/>
                </a:solidFill>
                <a:latin typeface="Calibri"/>
                <a:ea typeface="Calibri"/>
                <a:cs typeface="Calibri"/>
                <a:sym typeface="Calibri"/>
              </a:defRPr>
            </a:lvl2pPr>
            <a:lvl3pPr marL="0" marR="0" lvl="2" indent="0" algn="r" rtl="0">
              <a:spcBef>
                <a:spcPts val="0"/>
              </a:spcBef>
              <a:buNone/>
              <a:defRPr sz="1200" b="0" i="0" u="none" strike="noStrike" cap="none">
                <a:solidFill>
                  <a:srgbClr val="888FA3"/>
                </a:solidFill>
                <a:latin typeface="Calibri"/>
                <a:ea typeface="Calibri"/>
                <a:cs typeface="Calibri"/>
                <a:sym typeface="Calibri"/>
              </a:defRPr>
            </a:lvl3pPr>
            <a:lvl4pPr marL="0" marR="0" lvl="3" indent="0" algn="r" rtl="0">
              <a:spcBef>
                <a:spcPts val="0"/>
              </a:spcBef>
              <a:buNone/>
              <a:defRPr sz="1200" b="0" i="0" u="none" strike="noStrike" cap="none">
                <a:solidFill>
                  <a:srgbClr val="888FA3"/>
                </a:solidFill>
                <a:latin typeface="Calibri"/>
                <a:ea typeface="Calibri"/>
                <a:cs typeface="Calibri"/>
                <a:sym typeface="Calibri"/>
              </a:defRPr>
            </a:lvl4pPr>
            <a:lvl5pPr marL="0" marR="0" lvl="4" indent="0" algn="r" rtl="0">
              <a:spcBef>
                <a:spcPts val="0"/>
              </a:spcBef>
              <a:buNone/>
              <a:defRPr sz="1200" b="0" i="0" u="none" strike="noStrike" cap="none">
                <a:solidFill>
                  <a:srgbClr val="888FA3"/>
                </a:solidFill>
                <a:latin typeface="Calibri"/>
                <a:ea typeface="Calibri"/>
                <a:cs typeface="Calibri"/>
                <a:sym typeface="Calibri"/>
              </a:defRPr>
            </a:lvl5pPr>
            <a:lvl6pPr marL="0" marR="0" lvl="5" indent="0" algn="r" rtl="0">
              <a:spcBef>
                <a:spcPts val="0"/>
              </a:spcBef>
              <a:buNone/>
              <a:defRPr sz="1200" b="0" i="0" u="none" strike="noStrike" cap="none">
                <a:solidFill>
                  <a:srgbClr val="888FA3"/>
                </a:solidFill>
                <a:latin typeface="Calibri"/>
                <a:ea typeface="Calibri"/>
                <a:cs typeface="Calibri"/>
                <a:sym typeface="Calibri"/>
              </a:defRPr>
            </a:lvl6pPr>
            <a:lvl7pPr marL="0" marR="0" lvl="6" indent="0" algn="r" rtl="0">
              <a:spcBef>
                <a:spcPts val="0"/>
              </a:spcBef>
              <a:buNone/>
              <a:defRPr sz="1200" b="0" i="0" u="none" strike="noStrike" cap="none">
                <a:solidFill>
                  <a:srgbClr val="888FA3"/>
                </a:solidFill>
                <a:latin typeface="Calibri"/>
                <a:ea typeface="Calibri"/>
                <a:cs typeface="Calibri"/>
                <a:sym typeface="Calibri"/>
              </a:defRPr>
            </a:lvl7pPr>
            <a:lvl8pPr marL="0" marR="0" lvl="7" indent="0" algn="r" rtl="0">
              <a:spcBef>
                <a:spcPts val="0"/>
              </a:spcBef>
              <a:buNone/>
              <a:defRPr sz="1200" b="0" i="0" u="none" strike="noStrike" cap="none">
                <a:solidFill>
                  <a:srgbClr val="888FA3"/>
                </a:solidFill>
                <a:latin typeface="Calibri"/>
                <a:ea typeface="Calibri"/>
                <a:cs typeface="Calibri"/>
                <a:sym typeface="Calibri"/>
              </a:defRPr>
            </a:lvl8pPr>
            <a:lvl9pPr marL="0" marR="0" lvl="8" indent="0" algn="r" rtl="0">
              <a:spcBef>
                <a:spcPts val="0"/>
              </a:spcBef>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ecfr.gov/current/title-2/section-200.30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ecfr.gov/current/title-2/section-200.32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21_BE626FF8.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s://www.doe.virginia.gov/state-board-data-funding/data-reports/statistics-reports/interactive-data-dashboards/teacher-school-staffing-vacancy-dashboard"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p1pe.doe.virginia.gov/apex/f?p=352:1:1577876818958:SHOW_REPORT::::"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doe.virginia.gov/programs-services/federal-programs/essa/title-ii"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hyperlink" Target="https://www.doe.virginia.gov/home/showpublisheddocument/18674/63804105587643000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doe.virginia.gov/programs-services/federal-programs/essa/title-ii"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3.png"/><Relationship Id="rId7" Type="http://schemas.openxmlformats.org/officeDocument/2006/relationships/diagramLayout" Target="../diagrams/layout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7.svg"/><Relationship Id="rId10" Type="http://schemas.microsoft.com/office/2007/relationships/diagramDrawing" Target="../diagrams/drawing4.xml"/><Relationship Id="rId4" Type="http://schemas.openxmlformats.org/officeDocument/2006/relationships/image" Target="../media/image6.png"/><Relationship Id="rId9" Type="http://schemas.openxmlformats.org/officeDocument/2006/relationships/diagramColors" Target="../diagrams/colors4.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2F_10EAC845.xm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tmp"/><Relationship Id="rId4" Type="http://schemas.openxmlformats.org/officeDocument/2006/relationships/hyperlink" Target="https://covgov-my.sharepoint.com/:w:/r/personal/allegra_brown_doe_virginia_gov/Documents/Title%20II/2023-2024/FPM%20Edits/FPM%20Webinar%202024%20Q%20%26%20A%20Document.docx?d=wad322b3bea6f456eb0a07a4a66f0c630&amp;csf=1&amp;web=1&amp;e=a6P36a"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doe.virginia.gov/programs-services/federal-programs/essa/title-viii"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36520e4111dce32/section-200.32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doe.virginia.gov/programs-services/federal-programs/essa/title-ii"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29_31A3E26B.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hyperlink" Target="https://www.doe.virginia.gov/home/showpublisheddocument/18704/638041082826770000" TargetMode="External"/><Relationship Id="rId3" Type="http://schemas.openxmlformats.org/officeDocument/2006/relationships/hyperlink" Target="https://www.congress.gov/115/plaws/publ64/PLAW-115publ64.pdf" TargetMode="External"/><Relationship Id="rId7" Type="http://schemas.openxmlformats.org/officeDocument/2006/relationships/hyperlink" Target="https://www.doe.virginia.gov/programs-services/federal-programs/essa/title-ii"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2.ed.gov/policy/elsec/leg/essa/essaguidance160477.pdf" TargetMode="External"/><Relationship Id="rId11" Type="http://schemas.openxmlformats.org/officeDocument/2006/relationships/image" Target="../media/image3.png"/><Relationship Id="rId5" Type="http://schemas.openxmlformats.org/officeDocument/2006/relationships/hyperlink" Target="http://www.ed.gov/policy/elsec/guid/equitableserguidance.doc" TargetMode="External"/><Relationship Id="rId10" Type="http://schemas.openxmlformats.org/officeDocument/2006/relationships/hyperlink" Target="https://www2.ed.gov/about/offices/list/oii/nonpublic/titietwosealeafinal.pdf" TargetMode="External"/><Relationship Id="rId4" Type="http://schemas.openxmlformats.org/officeDocument/2006/relationships/hyperlink" Target="https://www2.ed.gov/policy/elsec/leg/essa/essatitleiipartaguidance.pdf" TargetMode="External"/><Relationship Id="rId9" Type="http://schemas.openxmlformats.org/officeDocument/2006/relationships/hyperlink" Target="http://www.doe.virginia.gov/federal_programs/esea/forms/spending-handbook.doc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Aaron.Monroe@doe.virginia.gov" TargetMode="External"/><Relationship Id="rId7" Type="http://schemas.openxmlformats.org/officeDocument/2006/relationships/hyperlink" Target="mailto:Allegra.Brown@doe.virginia.gov"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mailto:Cora.Coefield@doe.Virginia.gov" TargetMode="External"/><Relationship Id="rId4" Type="http://schemas.openxmlformats.org/officeDocument/2006/relationships/hyperlink" Target="mailto:Randall.Johnson@doe.virginia.gov" TargetMode="Externa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18/10/relationships/comments" Target="../comments/modernComment_12C_385DDCCD.xml"/><Relationship Id="rId7" Type="http://schemas.openxmlformats.org/officeDocument/2006/relationships/diagramQuickStyle" Target="../diagrams/quickStyle1.xml"/><Relationship Id="rId12" Type="http://schemas.openxmlformats.org/officeDocument/2006/relationships/hyperlink" Target="https://oese.ed.gov/offices/office-of-formula-grants/school-support-and-accountability/essa-legislation-table-contents/title-ii-part-a/#TITLE-II-PART-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hyperlink" Target="https://oese.ed.gov/files/2023/01/VA-Updated-State-Plan_Redacted.pdf" TargetMode="External"/><Relationship Id="rId5" Type="http://schemas.openxmlformats.org/officeDocument/2006/relationships/diagramData" Target="../diagrams/data1.xml"/><Relationship Id="rId10" Type="http://schemas.openxmlformats.org/officeDocument/2006/relationships/hyperlink" Target="https://virtualvirginia.instructure.com/courses/13721/pages/title-ii-a-federal-program-monitoring-fpm" TargetMode="External"/><Relationship Id="rId4" Type="http://schemas.openxmlformats.org/officeDocument/2006/relationships/image" Target="../media/image3.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
          <p:cNvSpPr txBox="1">
            <a:spLocks noGrp="1"/>
          </p:cNvSpPr>
          <p:nvPr>
            <p:ph type="ctrTitle"/>
          </p:nvPr>
        </p:nvSpPr>
        <p:spPr>
          <a:xfrm>
            <a:off x="838200" y="1130909"/>
            <a:ext cx="5049982" cy="23876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Georgia"/>
              <a:buNone/>
            </a:pPr>
            <a:r>
              <a:rPr lang="en-US"/>
              <a:t>Federal Program Monitoring</a:t>
            </a:r>
            <a:endParaRPr/>
          </a:p>
        </p:txBody>
      </p:sp>
      <p:sp>
        <p:nvSpPr>
          <p:cNvPr id="150" name="Google Shape;150;p1"/>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b="1" dirty="0"/>
              <a:t>Title II, Part A - Webinar</a:t>
            </a:r>
            <a:endParaRPr dirty="0"/>
          </a:p>
          <a:p>
            <a:pPr marL="0" lvl="0" indent="0" algn="l" rtl="0">
              <a:lnSpc>
                <a:spcPct val="90000"/>
              </a:lnSpc>
              <a:spcBef>
                <a:spcPts val="1000"/>
              </a:spcBef>
              <a:spcAft>
                <a:spcPts val="0"/>
              </a:spcAft>
              <a:buSzPts val="2400"/>
              <a:buNone/>
            </a:pPr>
            <a:r>
              <a:rPr lang="en-US" b="1" dirty="0"/>
              <a:t>January 17, 2024</a:t>
            </a:r>
            <a:endParaRPr b="1" dirty="0"/>
          </a:p>
          <a:p>
            <a:pPr marL="0" lvl="0" indent="0" algn="l" rtl="0">
              <a:lnSpc>
                <a:spcPct val="90000"/>
              </a:lnSpc>
              <a:spcBef>
                <a:spcPts val="1000"/>
              </a:spcBef>
              <a:spcAft>
                <a:spcPts val="0"/>
              </a:spcAft>
              <a:buSzPts val="2400"/>
              <a:buNone/>
            </a:pPr>
            <a:r>
              <a:rPr lang="en-US" b="1" dirty="0"/>
              <a:t>2:00pm – 3:00pm</a:t>
            </a:r>
            <a:endParaRPr b="1" dirty="0"/>
          </a:p>
        </p:txBody>
      </p:sp>
      <p:sp>
        <p:nvSpPr>
          <p:cNvPr id="151" name="Google Shape;15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7"/>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dirty="0"/>
              <a:t>Best Practices, cont.</a:t>
            </a:r>
            <a:endParaRPr dirty="0"/>
          </a:p>
        </p:txBody>
      </p:sp>
      <p:sp>
        <p:nvSpPr>
          <p:cNvPr id="207" name="Google Shape;20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08" name="Google Shape;208;p7"/>
          <p:cNvSpPr txBox="1">
            <a:spLocks noGrp="1"/>
          </p:cNvSpPr>
          <p:nvPr>
            <p:ph type="body" idx="1"/>
          </p:nvPr>
        </p:nvSpPr>
        <p:spPr>
          <a:xfrm>
            <a:off x="506299" y="1535650"/>
            <a:ext cx="10515600" cy="482070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SzPct val="100000"/>
              <a:buChar char="•"/>
            </a:pPr>
            <a:r>
              <a:rPr lang="en-US" dirty="0"/>
              <a:t>Review and complete the entire Title II, Part A, Monitoring Protocol.</a:t>
            </a:r>
            <a:endParaRPr dirty="0"/>
          </a:p>
          <a:p>
            <a:pPr marL="685800" lvl="1" indent="-228600" algn="l" rtl="0">
              <a:lnSpc>
                <a:spcPct val="90000"/>
              </a:lnSpc>
              <a:spcBef>
                <a:spcPts val="500"/>
              </a:spcBef>
              <a:spcAft>
                <a:spcPts val="0"/>
              </a:spcAft>
              <a:buSzPct val="100000"/>
              <a:buChar char="-"/>
            </a:pPr>
            <a:r>
              <a:rPr lang="en-US" dirty="0">
                <a:solidFill>
                  <a:schemeClr val="dk1"/>
                </a:solidFill>
              </a:rPr>
              <a:t>All requirements on the protocol will be monitored</a:t>
            </a:r>
            <a:endParaRPr dirty="0">
              <a:solidFill>
                <a:schemeClr val="dk1"/>
              </a:solidFill>
            </a:endParaRPr>
          </a:p>
          <a:p>
            <a:pPr marL="685800" lvl="0" indent="0" algn="l" rtl="0">
              <a:lnSpc>
                <a:spcPct val="90000"/>
              </a:lnSpc>
              <a:spcBef>
                <a:spcPts val="500"/>
              </a:spcBef>
              <a:spcAft>
                <a:spcPts val="0"/>
              </a:spcAft>
              <a:buNone/>
            </a:pPr>
            <a:endParaRPr sz="100" dirty="0">
              <a:solidFill>
                <a:schemeClr val="dk1"/>
              </a:solidFill>
            </a:endParaRPr>
          </a:p>
          <a:p>
            <a:pPr marL="228600" lvl="0" indent="-228600" algn="l" rtl="0">
              <a:lnSpc>
                <a:spcPct val="90000"/>
              </a:lnSpc>
              <a:spcBef>
                <a:spcPts val="1000"/>
              </a:spcBef>
              <a:spcAft>
                <a:spcPts val="0"/>
              </a:spcAft>
              <a:buSzPct val="100000"/>
              <a:buChar char="•"/>
            </a:pPr>
            <a:r>
              <a:rPr lang="en-US" dirty="0"/>
              <a:t>Collect evidence</a:t>
            </a:r>
            <a:endParaRPr dirty="0"/>
          </a:p>
          <a:p>
            <a:pPr marL="685800" lvl="1" indent="-228600" algn="l" rtl="0">
              <a:lnSpc>
                <a:spcPct val="90000"/>
              </a:lnSpc>
              <a:spcBef>
                <a:spcPts val="500"/>
              </a:spcBef>
              <a:spcAft>
                <a:spcPts val="0"/>
              </a:spcAft>
              <a:buSzPct val="100000"/>
              <a:buChar char="-"/>
            </a:pPr>
            <a:r>
              <a:rPr lang="en-US" dirty="0">
                <a:solidFill>
                  <a:schemeClr val="dk1"/>
                </a:solidFill>
              </a:rPr>
              <a:t>One document may support multiple requirements</a:t>
            </a:r>
            <a:endParaRPr dirty="0">
              <a:solidFill>
                <a:schemeClr val="dk1"/>
              </a:solidFill>
            </a:endParaRPr>
          </a:p>
          <a:p>
            <a:pPr marL="685800" lvl="0" indent="0" algn="l" rtl="0">
              <a:lnSpc>
                <a:spcPct val="90000"/>
              </a:lnSpc>
              <a:spcBef>
                <a:spcPts val="500"/>
              </a:spcBef>
              <a:spcAft>
                <a:spcPts val="0"/>
              </a:spcAft>
              <a:buNone/>
            </a:pPr>
            <a:endParaRPr sz="100" dirty="0">
              <a:solidFill>
                <a:schemeClr val="dk1"/>
              </a:solidFill>
            </a:endParaRPr>
          </a:p>
          <a:p>
            <a:pPr marL="228600" lvl="0" indent="-228600" algn="l" rtl="0">
              <a:lnSpc>
                <a:spcPct val="90000"/>
              </a:lnSpc>
              <a:spcBef>
                <a:spcPts val="1000"/>
              </a:spcBef>
              <a:spcAft>
                <a:spcPts val="0"/>
              </a:spcAft>
              <a:buSzPct val="100000"/>
              <a:buChar char="•"/>
            </a:pPr>
            <a:r>
              <a:rPr lang="en-US" dirty="0"/>
              <a:t>Organize evidence in a notebook, file folders, or electronically to include:</a:t>
            </a:r>
            <a:endParaRPr dirty="0"/>
          </a:p>
          <a:p>
            <a:pPr marL="685800" lvl="1" indent="-228600" algn="l" rtl="0">
              <a:lnSpc>
                <a:spcPct val="90000"/>
              </a:lnSpc>
              <a:spcBef>
                <a:spcPts val="500"/>
              </a:spcBef>
              <a:spcAft>
                <a:spcPts val="0"/>
              </a:spcAft>
              <a:buSzPct val="100000"/>
              <a:buChar char="-"/>
            </a:pPr>
            <a:r>
              <a:rPr lang="en-US" dirty="0">
                <a:solidFill>
                  <a:schemeClr val="dk1"/>
                </a:solidFill>
              </a:rPr>
              <a:t>3 years of IPAL reports</a:t>
            </a:r>
            <a:endParaRPr dirty="0">
              <a:solidFill>
                <a:schemeClr val="dk1"/>
              </a:solidFill>
            </a:endParaRPr>
          </a:p>
          <a:p>
            <a:pPr marL="685800" lvl="1" indent="-228600" algn="l" rtl="0">
              <a:lnSpc>
                <a:spcPct val="90000"/>
              </a:lnSpc>
              <a:spcBef>
                <a:spcPts val="500"/>
              </a:spcBef>
              <a:spcAft>
                <a:spcPts val="0"/>
              </a:spcAft>
              <a:buSzPct val="100000"/>
              <a:buChar char="-"/>
            </a:pPr>
            <a:r>
              <a:rPr lang="en-US" dirty="0">
                <a:solidFill>
                  <a:schemeClr val="dk1"/>
                </a:solidFill>
              </a:rPr>
              <a:t>3 years of program/fiscal documentation (2020-21, 2021-22 spend down)</a:t>
            </a:r>
            <a:endParaRPr dirty="0">
              <a:solidFill>
                <a:schemeClr val="dk1"/>
              </a:solidFill>
            </a:endParaRPr>
          </a:p>
          <a:p>
            <a:pPr marL="685800" lvl="0" indent="0" algn="l" rtl="0">
              <a:lnSpc>
                <a:spcPct val="90000"/>
              </a:lnSpc>
              <a:spcBef>
                <a:spcPts val="500"/>
              </a:spcBef>
              <a:spcAft>
                <a:spcPts val="0"/>
              </a:spcAft>
              <a:buNone/>
            </a:pPr>
            <a:endParaRPr sz="151" dirty="0">
              <a:solidFill>
                <a:schemeClr val="dk1"/>
              </a:solidFill>
            </a:endParaRPr>
          </a:p>
          <a:p>
            <a:pPr marL="228600" lvl="0" indent="-228600" algn="l" rtl="0">
              <a:lnSpc>
                <a:spcPct val="90000"/>
              </a:lnSpc>
              <a:spcBef>
                <a:spcPts val="1000"/>
              </a:spcBef>
              <a:spcAft>
                <a:spcPts val="0"/>
              </a:spcAft>
              <a:buSzPct val="100000"/>
              <a:buChar char="•"/>
            </a:pPr>
            <a:r>
              <a:rPr lang="en-US" dirty="0"/>
              <a:t>Participate in webinars and academy trainings</a:t>
            </a:r>
            <a:endParaRPr dirty="0"/>
          </a:p>
          <a:p>
            <a:pPr marL="228600" lvl="0" indent="0" algn="l" rtl="0">
              <a:lnSpc>
                <a:spcPct val="90000"/>
              </a:lnSpc>
              <a:spcBef>
                <a:spcPts val="1000"/>
              </a:spcBef>
              <a:spcAft>
                <a:spcPts val="0"/>
              </a:spcAft>
              <a:buNone/>
            </a:pPr>
            <a:endParaRPr sz="100" dirty="0"/>
          </a:p>
          <a:p>
            <a:pPr marL="228600" indent="-228600">
              <a:buSzPct val="100000"/>
            </a:pPr>
            <a:r>
              <a:rPr lang="en-US" dirty="0"/>
              <a:t>Contact local SSWS contact </a:t>
            </a:r>
            <a:endParaRPr lang="en-US" dirty="0">
              <a:solidFill>
                <a:srgbClr val="FF0000"/>
              </a:solidFill>
            </a:endParaRPr>
          </a:p>
          <a:p>
            <a:pPr marL="685800" lvl="1" indent="-228600">
              <a:lnSpc>
                <a:spcPct val="100000"/>
              </a:lnSpc>
              <a:spcBef>
                <a:spcPts val="0"/>
              </a:spcBef>
              <a:buSzPct val="100000"/>
            </a:pPr>
            <a:r>
              <a:rPr lang="en-US" dirty="0">
                <a:solidFill>
                  <a:schemeClr val="dk1"/>
                </a:solidFill>
              </a:rPr>
              <a:t>Ensure SSWS permissions are set up for applications, reimbursements, and budget transfers </a:t>
            </a:r>
            <a:endParaRPr dirty="0">
              <a:solidFill>
                <a:schemeClr val="dk1"/>
              </a:solidFill>
            </a:endParaRPr>
          </a:p>
          <a:p>
            <a:pPr marL="685800" lvl="1" indent="-228600" algn="l" rtl="0">
              <a:lnSpc>
                <a:spcPct val="100000"/>
              </a:lnSpc>
              <a:spcBef>
                <a:spcPts val="0"/>
              </a:spcBef>
              <a:spcAft>
                <a:spcPts val="0"/>
              </a:spcAft>
              <a:buSzPct val="100000"/>
              <a:buChar char="-"/>
            </a:pPr>
            <a:r>
              <a:rPr lang="en-US" dirty="0">
                <a:solidFill>
                  <a:schemeClr val="dk1"/>
                </a:solidFill>
              </a:rPr>
              <a:t>Ensure name is included in Title IIA Coordinators list in SSWS</a:t>
            </a:r>
            <a:endParaRPr dirty="0">
              <a:solidFill>
                <a:schemeClr val="dk1"/>
              </a:solidFill>
            </a:endParaRPr>
          </a:p>
          <a:p>
            <a:pPr marL="228600" lvl="0" indent="-64135" algn="l" rtl="0">
              <a:lnSpc>
                <a:spcPct val="90000"/>
              </a:lnSpc>
              <a:spcBef>
                <a:spcPts val="1000"/>
              </a:spcBef>
              <a:spcAft>
                <a:spcPts val="0"/>
              </a:spcAft>
              <a:buSzPct val="100000"/>
              <a:buNone/>
            </a:pPr>
            <a:endParaRPr dirty="0">
              <a:solidFill>
                <a:schemeClr val="dk1"/>
              </a:solidFill>
            </a:endParaRPr>
          </a:p>
        </p:txBody>
      </p:sp>
      <p:pic>
        <p:nvPicPr>
          <p:cNvPr id="209" name="Google Shape;209;p7"/>
          <p:cNvPicPr preferRelativeResize="0"/>
          <p:nvPr/>
        </p:nvPicPr>
        <p:blipFill rotWithShape="1">
          <a:blip r:embed="rId3">
            <a:alphaModFix/>
          </a:blip>
          <a:srcRect/>
          <a:stretch/>
        </p:blipFill>
        <p:spPr>
          <a:xfrm>
            <a:off x="9759918" y="5876459"/>
            <a:ext cx="1261981" cy="981541"/>
          </a:xfrm>
          <a:prstGeom prst="rect">
            <a:avLst/>
          </a:prstGeom>
          <a:noFill/>
          <a:ln>
            <a:noFill/>
          </a:ln>
        </p:spPr>
      </p:pic>
      <p:pic>
        <p:nvPicPr>
          <p:cNvPr id="7" name="Graphic 6" descr="Postit Notes with solid fill">
            <a:extLst>
              <a:ext uri="{FF2B5EF4-FFF2-40B4-BE49-F238E27FC236}">
                <a16:creationId xmlns:a16="http://schemas.microsoft.com/office/drawing/2014/main" id="{7F7CD4F2-900A-4DFF-32FF-681D99F829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65601" y="210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8">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8">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8">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Ongoing “Desk Checks”</a:t>
            </a:r>
            <a:endParaRPr/>
          </a:p>
        </p:txBody>
      </p:sp>
      <p:sp>
        <p:nvSpPr>
          <p:cNvPr id="223" name="Google Shape;22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24" name="Google Shape;224;p9"/>
          <p:cNvSpPr txBox="1">
            <a:spLocks noGrp="1"/>
          </p:cNvSpPr>
          <p:nvPr>
            <p:ph type="body" idx="1"/>
          </p:nvPr>
        </p:nvSpPr>
        <p:spPr>
          <a:xfrm>
            <a:off x="838200" y="1638317"/>
            <a:ext cx="10515600" cy="4718033"/>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endParaRPr lang="en-US" dirty="0"/>
          </a:p>
          <a:p>
            <a:pPr indent="-457200">
              <a:spcBef>
                <a:spcPts val="0"/>
              </a:spcBef>
              <a:buSzPts val="2800"/>
            </a:pPr>
            <a:r>
              <a:rPr lang="en-US" dirty="0"/>
              <a:t>Application review</a:t>
            </a:r>
            <a:endParaRPr dirty="0"/>
          </a:p>
          <a:p>
            <a:pPr indent="-457200">
              <a:buSzPts val="2800"/>
            </a:pPr>
            <a:r>
              <a:rPr lang="en-US" dirty="0"/>
              <a:t>Reimbursement review</a:t>
            </a:r>
            <a:endParaRPr dirty="0"/>
          </a:p>
          <a:p>
            <a:pPr indent="-457200">
              <a:buSzPts val="2800"/>
            </a:pPr>
            <a:r>
              <a:rPr lang="en-US" dirty="0"/>
              <a:t>Licensure/Endorsement data</a:t>
            </a:r>
            <a:endParaRPr dirty="0"/>
          </a:p>
          <a:p>
            <a:pPr indent="-457200">
              <a:buSzPts val="2800"/>
            </a:pPr>
            <a:r>
              <a:rPr lang="en-US" dirty="0"/>
              <a:t>Equitable distribution of teachers </a:t>
            </a:r>
            <a:endParaRPr lang="en-US" dirty="0">
              <a:solidFill>
                <a:srgbClr val="FF0000"/>
              </a:solidFill>
            </a:endParaRPr>
          </a:p>
          <a:p>
            <a:pPr indent="-457200">
              <a:buSzPts val="2800"/>
            </a:pPr>
            <a:r>
              <a:rPr lang="en-US" dirty="0"/>
              <a:t>Private school participation</a:t>
            </a:r>
            <a:endParaRPr dirty="0"/>
          </a:p>
          <a:p>
            <a:pPr marL="228600" lvl="0" indent="-50800" algn="l" rtl="0">
              <a:lnSpc>
                <a:spcPct val="90000"/>
              </a:lnSpc>
              <a:spcBef>
                <a:spcPts val="1000"/>
              </a:spcBef>
              <a:spcAft>
                <a:spcPts val="0"/>
              </a:spcAft>
              <a:buSzPts val="2800"/>
              <a:buNone/>
            </a:pPr>
            <a:endParaRPr lang="en-US" dirty="0"/>
          </a:p>
          <a:p>
            <a:pPr marL="228600" lvl="0" indent="-50800" algn="l" rtl="0">
              <a:lnSpc>
                <a:spcPct val="90000"/>
              </a:lnSpc>
              <a:spcBef>
                <a:spcPts val="1000"/>
              </a:spcBef>
              <a:spcAft>
                <a:spcPts val="0"/>
              </a:spcAft>
              <a:buSzPts val="2800"/>
              <a:buNone/>
            </a:pPr>
            <a:endParaRPr dirty="0"/>
          </a:p>
          <a:p>
            <a:pPr marL="0" lvl="0" indent="0" algn="ctr" rtl="0">
              <a:lnSpc>
                <a:spcPct val="90000"/>
              </a:lnSpc>
              <a:spcBef>
                <a:spcPts val="1000"/>
              </a:spcBef>
              <a:spcAft>
                <a:spcPts val="0"/>
              </a:spcAft>
              <a:buSzPts val="2800"/>
              <a:buNone/>
            </a:pPr>
            <a:r>
              <a:rPr lang="en-US" b="1" i="1" dirty="0">
                <a:solidFill>
                  <a:schemeClr val="dk1"/>
                </a:solidFill>
              </a:rPr>
              <a:t>*A minimum of quarterly</a:t>
            </a:r>
            <a:endParaRPr b="1" dirty="0">
              <a:solidFill>
                <a:schemeClr val="dk1"/>
              </a:solidFill>
            </a:endParaRPr>
          </a:p>
        </p:txBody>
      </p:sp>
      <p:pic>
        <p:nvPicPr>
          <p:cNvPr id="225" name="Google Shape;225;p9"/>
          <p:cNvPicPr preferRelativeResize="0"/>
          <p:nvPr/>
        </p:nvPicPr>
        <p:blipFill rotWithShape="1">
          <a:blip r:embed="rId3">
            <a:alphaModFix/>
          </a:blip>
          <a:srcRect/>
          <a:stretch/>
        </p:blipFill>
        <p:spPr>
          <a:xfrm>
            <a:off x="9759918" y="5876459"/>
            <a:ext cx="1261981" cy="981541"/>
          </a:xfrm>
          <a:prstGeom prst="rect">
            <a:avLst/>
          </a:prstGeom>
          <a:noFill/>
          <a:ln>
            <a:noFill/>
          </a:ln>
        </p:spPr>
      </p:pic>
      <p:pic>
        <p:nvPicPr>
          <p:cNvPr id="10" name="Picture 9" descr="Close up of checklist">
            <a:extLst>
              <a:ext uri="{FF2B5EF4-FFF2-40B4-BE49-F238E27FC236}">
                <a16:creationId xmlns:a16="http://schemas.microsoft.com/office/drawing/2014/main" id="{B562455C-2EDE-A5B0-6187-7F210785170A}"/>
              </a:ext>
            </a:extLst>
          </p:cNvPr>
          <p:cNvPicPr>
            <a:picLocks noChangeAspect="1"/>
          </p:cNvPicPr>
          <p:nvPr/>
        </p:nvPicPr>
        <p:blipFill>
          <a:blip r:embed="rId4"/>
          <a:stretch>
            <a:fillRect/>
          </a:stretch>
        </p:blipFill>
        <p:spPr>
          <a:xfrm>
            <a:off x="6877876" y="1959840"/>
            <a:ext cx="4475924" cy="2506299"/>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3"/>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b="1"/>
              <a:t>Protocol Focus Areas</a:t>
            </a:r>
            <a:endParaRPr/>
          </a:p>
        </p:txBody>
      </p:sp>
      <p:sp>
        <p:nvSpPr>
          <p:cNvPr id="237" name="Google Shape;23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238" name="Google Shape;238;p13"/>
          <p:cNvSpPr txBox="1">
            <a:spLocks noGrp="1"/>
          </p:cNvSpPr>
          <p:nvPr>
            <p:ph type="body" idx="1"/>
          </p:nvPr>
        </p:nvSpPr>
        <p:spPr>
          <a:xfrm>
            <a:off x="838200" y="1573225"/>
            <a:ext cx="10515600" cy="5035800"/>
          </a:xfrm>
          <a:prstGeom prst="rect">
            <a:avLst/>
          </a:prstGeom>
          <a:noFill/>
          <a:ln>
            <a:noFill/>
          </a:ln>
        </p:spPr>
        <p:txBody>
          <a:bodyPr spcFirstLastPara="1" wrap="square" lIns="91425" tIns="45700" rIns="91425" bIns="45700" anchor="t" anchorCtr="0">
            <a:noAutofit/>
          </a:bodyPr>
          <a:lstStyle/>
          <a:p>
            <a:pPr marL="338123" lvl="0" indent="0" algn="l" rtl="0">
              <a:lnSpc>
                <a:spcPct val="100000"/>
              </a:lnSpc>
              <a:spcBef>
                <a:spcPts val="0"/>
              </a:spcBef>
              <a:spcAft>
                <a:spcPts val="0"/>
              </a:spcAft>
              <a:buSzPts val="2400"/>
              <a:buNone/>
            </a:pPr>
            <a:r>
              <a:rPr lang="en-US" b="1"/>
              <a:t>Area 1</a:t>
            </a:r>
            <a:r>
              <a:rPr lang="en-US"/>
              <a:t>: Prior Monitoring</a:t>
            </a:r>
            <a:endParaRPr sz="3200"/>
          </a:p>
          <a:p>
            <a:pPr marL="338123" lvl="0" indent="0" algn="l" rtl="0">
              <a:lnSpc>
                <a:spcPct val="100000"/>
              </a:lnSpc>
              <a:spcBef>
                <a:spcPts val="0"/>
              </a:spcBef>
              <a:spcAft>
                <a:spcPts val="0"/>
              </a:spcAft>
              <a:buSzPts val="2400"/>
              <a:buNone/>
            </a:pPr>
            <a:r>
              <a:rPr lang="en-US" b="1"/>
              <a:t>Area 2</a:t>
            </a:r>
            <a:r>
              <a:rPr lang="en-US"/>
              <a:t>: Teacher Quality</a:t>
            </a:r>
            <a:endParaRPr sz="3200"/>
          </a:p>
          <a:p>
            <a:pPr marL="849291" lvl="1" indent="-303205" algn="l" rtl="0">
              <a:lnSpc>
                <a:spcPct val="100000"/>
              </a:lnSpc>
              <a:spcBef>
                <a:spcPts val="0"/>
              </a:spcBef>
              <a:spcAft>
                <a:spcPts val="0"/>
              </a:spcAft>
              <a:buSzPts val="2800"/>
              <a:buChar char="-"/>
            </a:pPr>
            <a:r>
              <a:rPr lang="en-US" sz="2800">
                <a:solidFill>
                  <a:schemeClr val="dk1"/>
                </a:solidFill>
              </a:rPr>
              <a:t>Licensure/Endorsement Status </a:t>
            </a:r>
            <a:endParaRPr sz="2800"/>
          </a:p>
          <a:p>
            <a:pPr marL="849291" lvl="1" indent="-303205" algn="l" rtl="0">
              <a:lnSpc>
                <a:spcPct val="100000"/>
              </a:lnSpc>
              <a:spcBef>
                <a:spcPts val="0"/>
              </a:spcBef>
              <a:spcAft>
                <a:spcPts val="0"/>
              </a:spcAft>
              <a:buSzPts val="2800"/>
              <a:buChar char="-"/>
            </a:pPr>
            <a:r>
              <a:rPr lang="en-US" sz="2800">
                <a:solidFill>
                  <a:schemeClr val="dk1"/>
                </a:solidFill>
              </a:rPr>
              <a:t>Equitable distribution of qualified, experienced, and effective teachers between Title I and non-Title I schools</a:t>
            </a:r>
            <a:endParaRPr sz="2800"/>
          </a:p>
          <a:p>
            <a:pPr marL="849291" lvl="1" indent="-303205" algn="l" rtl="0">
              <a:lnSpc>
                <a:spcPct val="100000"/>
              </a:lnSpc>
              <a:spcBef>
                <a:spcPts val="0"/>
              </a:spcBef>
              <a:spcAft>
                <a:spcPts val="0"/>
              </a:spcAft>
              <a:buSzPts val="2800"/>
              <a:buChar char="-"/>
            </a:pPr>
            <a:r>
              <a:rPr lang="en-US" sz="2800">
                <a:solidFill>
                  <a:schemeClr val="dk1"/>
                </a:solidFill>
              </a:rPr>
              <a:t>Teacher and principal evaluations</a:t>
            </a:r>
            <a:endParaRPr sz="2800"/>
          </a:p>
          <a:p>
            <a:pPr marL="1431925" lvl="0" indent="-1095375" algn="l" rtl="0">
              <a:lnSpc>
                <a:spcPct val="100000"/>
              </a:lnSpc>
              <a:spcBef>
                <a:spcPts val="0"/>
              </a:spcBef>
              <a:spcAft>
                <a:spcPts val="0"/>
              </a:spcAft>
              <a:buSzPts val="2400"/>
              <a:buNone/>
            </a:pPr>
            <a:r>
              <a:rPr lang="en-US" b="1"/>
              <a:t>Area 3</a:t>
            </a:r>
            <a:r>
              <a:rPr lang="en-US"/>
              <a:t>: Stakeholder Engagement, Needs Assessment, and Evidence of Impact </a:t>
            </a:r>
            <a:endParaRPr/>
          </a:p>
          <a:p>
            <a:pPr marL="1431925" lvl="0" indent="-1095375" algn="l" rtl="0">
              <a:lnSpc>
                <a:spcPct val="100000"/>
              </a:lnSpc>
              <a:spcBef>
                <a:spcPts val="0"/>
              </a:spcBef>
              <a:spcAft>
                <a:spcPts val="0"/>
              </a:spcAft>
              <a:buSzPts val="2400"/>
              <a:buNone/>
            </a:pPr>
            <a:r>
              <a:rPr lang="en-US" b="1"/>
              <a:t>Area 4</a:t>
            </a:r>
            <a:r>
              <a:rPr lang="en-US"/>
              <a:t>: Allowable uses of Funding</a:t>
            </a:r>
            <a:endParaRPr sz="3200"/>
          </a:p>
          <a:p>
            <a:pPr marL="338123" lvl="0" indent="0" algn="l" rtl="0">
              <a:lnSpc>
                <a:spcPct val="100000"/>
              </a:lnSpc>
              <a:spcBef>
                <a:spcPts val="0"/>
              </a:spcBef>
              <a:spcAft>
                <a:spcPts val="0"/>
              </a:spcAft>
              <a:buSzPts val="2400"/>
              <a:buNone/>
            </a:pPr>
            <a:r>
              <a:rPr lang="en-US" b="1"/>
              <a:t>Area 5</a:t>
            </a:r>
            <a:r>
              <a:rPr lang="en-US"/>
              <a:t>: Fiscal Requirements</a:t>
            </a:r>
            <a:endParaRPr sz="3200"/>
          </a:p>
          <a:p>
            <a:pPr marL="338123" lvl="0" indent="0" algn="l" rtl="0">
              <a:lnSpc>
                <a:spcPct val="100000"/>
              </a:lnSpc>
              <a:spcBef>
                <a:spcPts val="0"/>
              </a:spcBef>
              <a:spcAft>
                <a:spcPts val="0"/>
              </a:spcAft>
              <a:buSzPts val="2400"/>
              <a:buNone/>
            </a:pPr>
            <a:r>
              <a:rPr lang="en-US" b="1"/>
              <a:t>Area 6</a:t>
            </a:r>
            <a:r>
              <a:rPr lang="en-US"/>
              <a:t>: Private School Participation</a:t>
            </a:r>
            <a:endParaRPr sz="3200"/>
          </a:p>
          <a:p>
            <a:pPr marL="228600" lvl="0" indent="-50800" algn="l" rtl="0">
              <a:lnSpc>
                <a:spcPct val="90000"/>
              </a:lnSpc>
              <a:spcBef>
                <a:spcPts val="1000"/>
              </a:spcBef>
              <a:spcAft>
                <a:spcPts val="0"/>
              </a:spcAft>
              <a:buSzPts val="2800"/>
              <a:buNone/>
            </a:pPr>
            <a:endParaRPr sz="3200"/>
          </a:p>
        </p:txBody>
      </p:sp>
      <p:pic>
        <p:nvPicPr>
          <p:cNvPr id="239" name="Google Shape;239;p13"/>
          <p:cNvPicPr preferRelativeResize="0"/>
          <p:nvPr/>
        </p:nvPicPr>
        <p:blipFill rotWithShape="1">
          <a:blip r:embed="rId3">
            <a:alphaModFix/>
          </a:blip>
          <a:srcRect/>
          <a:stretch/>
        </p:blipFill>
        <p:spPr>
          <a:xfrm>
            <a:off x="9759918" y="5876459"/>
            <a:ext cx="1261981" cy="9815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2"/>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Protocol Layout</a:t>
            </a:r>
            <a:endParaRPr/>
          </a:p>
        </p:txBody>
      </p:sp>
      <p:sp>
        <p:nvSpPr>
          <p:cNvPr id="245" name="Google Shape;24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246" name="Google Shape;246;p12" descr="Screenshot of first monitoring indicator in protocol: Area 1: Prior Monitoring Status. 1.1. The school division has implemented necessary actions as a result of prior federal program monitoring for Title II, Part A. Guiding Questions include: When did the division last undergo federal monitoring for Title II, Part A? Did the division receive any findings? If so, identify the findings. Were all action steops from corrective action plans implemented and maintained? Acceptable evidence might include feedback letters, corrective action plans. (Note: Supporting evidence may also be provided under the corresponding indicators within the rest of the protocol. Local Agency Response area includes an area for the LEA to type a response to the indicator; State Educational Agency Response includes an area of the SEA monitor to record notes. Has sufficient evidence been provided? Yes? No? Not applicable." title="Protocol Layout"/>
          <p:cNvPicPr preferRelativeResize="0">
            <a:picLocks noGrp="1"/>
          </p:cNvPicPr>
          <p:nvPr>
            <p:ph type="body" idx="1"/>
          </p:nvPr>
        </p:nvPicPr>
        <p:blipFill rotWithShape="1">
          <a:blip r:embed="rId3">
            <a:alphaModFix/>
          </a:blip>
          <a:srcRect t="-1523" r="13670" b="31444"/>
          <a:stretch/>
        </p:blipFill>
        <p:spPr>
          <a:xfrm>
            <a:off x="1154276" y="1204432"/>
            <a:ext cx="9883448" cy="5189860"/>
          </a:xfrm>
          <a:prstGeom prst="rect">
            <a:avLst/>
          </a:prstGeom>
          <a:noFill/>
          <a:ln w="28575" cap="flat" cmpd="sng">
            <a:solidFill>
              <a:schemeClr val="dk1"/>
            </a:solidFill>
            <a:prstDash val="solid"/>
            <a:round/>
            <a:headEnd type="none" w="sm" len="sm"/>
            <a:tailEnd type="none" w="sm" len="sm"/>
          </a:ln>
        </p:spPr>
      </p:pic>
      <p:pic>
        <p:nvPicPr>
          <p:cNvPr id="247" name="Google Shape;247;p12"/>
          <p:cNvPicPr preferRelativeResize="0"/>
          <p:nvPr/>
        </p:nvPicPr>
        <p:blipFill rotWithShape="1">
          <a:blip r:embed="rId4">
            <a:alphaModFix/>
          </a:blip>
          <a:srcRect/>
          <a:stretch/>
        </p:blipFill>
        <p:spPr>
          <a:xfrm>
            <a:off x="9759918" y="5876459"/>
            <a:ext cx="1261981" cy="981541"/>
          </a:xfrm>
          <a:prstGeom prst="rect">
            <a:avLst/>
          </a:prstGeom>
          <a:noFill/>
          <a:ln>
            <a:noFill/>
          </a:ln>
        </p:spPr>
      </p:pic>
      <p:sp>
        <p:nvSpPr>
          <p:cNvPr id="3" name="Arrow: Right 2">
            <a:extLst>
              <a:ext uri="{FF2B5EF4-FFF2-40B4-BE49-F238E27FC236}">
                <a16:creationId xmlns:a16="http://schemas.microsoft.com/office/drawing/2014/main" id="{863CEFED-C2F8-6DCA-1A5B-D919915F8C6B}"/>
              </a:ext>
            </a:extLst>
          </p:cNvPr>
          <p:cNvSpPr/>
          <p:nvPr/>
        </p:nvSpPr>
        <p:spPr>
          <a:xfrm rot="1980000">
            <a:off x="1049914" y="3810000"/>
            <a:ext cx="1073727" cy="6234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1AEA174-E772-BA80-09F5-3D9D2B54170B}"/>
              </a:ext>
            </a:extLst>
          </p:cNvPr>
          <p:cNvSpPr/>
          <p:nvPr/>
        </p:nvSpPr>
        <p:spPr>
          <a:xfrm>
            <a:off x="2104159" y="4195329"/>
            <a:ext cx="4355522" cy="64943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Georgia"/>
              <a:buNone/>
            </a:pPr>
            <a:r>
              <a:rPr lang="en-US"/>
              <a:t>Monitoring Protocol</a:t>
            </a:r>
            <a:endParaRPr/>
          </a:p>
        </p:txBody>
      </p:sp>
      <p:sp>
        <p:nvSpPr>
          <p:cNvPr id="231" name="Google Shape;23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4"/>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Prior Monitoring</a:t>
            </a:r>
            <a:endParaRPr/>
          </a:p>
        </p:txBody>
      </p:sp>
      <p:sp>
        <p:nvSpPr>
          <p:cNvPr id="253" name="Google Shape;253;p14"/>
          <p:cNvSpPr txBox="1">
            <a:spLocks noGrp="1"/>
          </p:cNvSpPr>
          <p:nvPr>
            <p:ph type="body" idx="1"/>
          </p:nvPr>
        </p:nvSpPr>
        <p:spPr>
          <a:xfrm>
            <a:off x="838200" y="1638317"/>
            <a:ext cx="10515600" cy="4718033"/>
          </a:xfrm>
          <a:prstGeom prst="rect">
            <a:avLst/>
          </a:prstGeom>
          <a:noFill/>
          <a:ln>
            <a:noFill/>
          </a:ln>
        </p:spPr>
        <p:txBody>
          <a:bodyPr spcFirstLastPara="1" wrap="square" lIns="91425" tIns="45700" rIns="91425" bIns="45700" anchor="t" anchorCtr="0">
            <a:normAutofit/>
          </a:bodyPr>
          <a:lstStyle/>
          <a:p>
            <a:pPr marL="857250" indent="-857250">
              <a:spcBef>
                <a:spcPts val="0"/>
              </a:spcBef>
              <a:buSzPts val="2800"/>
              <a:buNone/>
            </a:pPr>
            <a:r>
              <a:rPr lang="en-US" b="1" dirty="0"/>
              <a:t>1.1</a:t>
            </a:r>
            <a:r>
              <a:rPr lang="en-US" dirty="0"/>
              <a:t>     The school division has implemented necessary actions as a  result of prior federal program monitoring for Title II, Part A.</a:t>
            </a:r>
          </a:p>
          <a:p>
            <a:pPr marL="0" indent="0">
              <a:buSzPts val="2800"/>
              <a:buNone/>
            </a:pPr>
            <a:endParaRPr lang="en-US" sz="1000" dirty="0"/>
          </a:p>
          <a:p>
            <a:pPr marL="228600" indent="-228600">
              <a:buSzPts val="2800"/>
            </a:pPr>
            <a:r>
              <a:rPr lang="en-US" dirty="0"/>
              <a:t>Effective Internal Controls/Systems </a:t>
            </a:r>
            <a:endParaRPr dirty="0"/>
          </a:p>
          <a:p>
            <a:pPr marL="685800" lvl="1" indent="-228600" algn="l" rtl="0">
              <a:lnSpc>
                <a:spcPct val="90000"/>
              </a:lnSpc>
              <a:spcBef>
                <a:spcPts val="1000"/>
              </a:spcBef>
              <a:spcAft>
                <a:spcPts val="0"/>
              </a:spcAft>
              <a:buSzPts val="1800"/>
              <a:buFont typeface="Calibri"/>
              <a:buChar char="-"/>
            </a:pPr>
            <a:r>
              <a:rPr lang="en-US" sz="2000" dirty="0">
                <a:latin typeface="Calibri"/>
                <a:ea typeface="Calibri"/>
                <a:cs typeface="Calibri"/>
                <a:sym typeface="Calibri"/>
              </a:rPr>
              <a:t>Establish and maintain effective internal control over the Federal award that provides reasonable assurance that the school division is managing the Federal award in compliance with State and Federal statutes, regulations, and terms and conditions.</a:t>
            </a:r>
            <a:r>
              <a:rPr lang="en-US" sz="1800" dirty="0">
                <a:latin typeface="Calibri"/>
                <a:ea typeface="Calibri"/>
                <a:cs typeface="Calibri"/>
                <a:sym typeface="Calibri"/>
              </a:rPr>
              <a:t> </a:t>
            </a:r>
            <a:r>
              <a:rPr lang="en-US" sz="1600" b="1"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200.303 Internal controls</a:t>
            </a:r>
            <a:endParaRPr dirty="0"/>
          </a:p>
          <a:p>
            <a:pPr marL="685800" lvl="0" indent="0" algn="l" rtl="0">
              <a:lnSpc>
                <a:spcPct val="90000"/>
              </a:lnSpc>
              <a:spcBef>
                <a:spcPts val="1000"/>
              </a:spcBef>
              <a:spcAft>
                <a:spcPts val="0"/>
              </a:spcAft>
              <a:buNone/>
            </a:pPr>
            <a:endParaRPr sz="1200" dirty="0"/>
          </a:p>
          <a:p>
            <a:pPr marL="685800" lvl="1" indent="-228600" algn="l" rtl="0">
              <a:lnSpc>
                <a:spcPct val="90000"/>
              </a:lnSpc>
              <a:spcBef>
                <a:spcPts val="500"/>
              </a:spcBef>
              <a:spcAft>
                <a:spcPts val="0"/>
              </a:spcAft>
              <a:buSzPts val="1800"/>
              <a:buFont typeface="Calibri"/>
              <a:buChar char="-"/>
            </a:pPr>
            <a:r>
              <a:rPr lang="en-US" sz="2000" dirty="0">
                <a:latin typeface="Calibri"/>
                <a:ea typeface="Calibri"/>
                <a:cs typeface="Calibri"/>
                <a:sym typeface="Calibri"/>
              </a:rPr>
              <a:t>Assure compliance with applicable Federal requirements and performance expectations are being achieved. Monitoring by the non-Federal entity must cover each program, function or activity.</a:t>
            </a:r>
            <a:r>
              <a:rPr lang="en-US" sz="1800" dirty="0">
                <a:latin typeface="Calibri"/>
                <a:ea typeface="Calibri"/>
                <a:cs typeface="Calibri"/>
                <a:sym typeface="Calibri"/>
              </a:rPr>
              <a:t> </a:t>
            </a:r>
            <a:r>
              <a:rPr lang="en-US" sz="1600" b="1" u="sng"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200.329 Monitoring and reporting program performance</a:t>
            </a:r>
            <a:endParaRPr sz="1600" dirty="0">
              <a:latin typeface="Calibri"/>
              <a:ea typeface="Calibri"/>
              <a:cs typeface="Calibri"/>
              <a:sym typeface="Calibri"/>
            </a:endParaRPr>
          </a:p>
          <a:p>
            <a:pPr marL="457200" lvl="1" indent="0" algn="l" rtl="0">
              <a:lnSpc>
                <a:spcPct val="90000"/>
              </a:lnSpc>
              <a:spcBef>
                <a:spcPts val="500"/>
              </a:spcBef>
              <a:spcAft>
                <a:spcPts val="0"/>
              </a:spcAft>
              <a:buSzPts val="2400"/>
              <a:buNone/>
            </a:pPr>
            <a:endParaRPr dirty="0"/>
          </a:p>
        </p:txBody>
      </p:sp>
      <p:sp>
        <p:nvSpPr>
          <p:cNvPr id="254" name="Google Shape;25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255" name="Google Shape;255;p14"/>
          <p:cNvPicPr preferRelativeResize="0"/>
          <p:nvPr/>
        </p:nvPicPr>
        <p:blipFill rotWithShape="1">
          <a:blip r:embed="rId5">
            <a:alphaModFix/>
          </a:blip>
          <a:srcRect/>
          <a:stretch/>
        </p:blipFill>
        <p:spPr>
          <a:xfrm>
            <a:off x="9759918" y="5876459"/>
            <a:ext cx="1261981" cy="98154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5"/>
          <p:cNvSpPr txBox="1">
            <a:spLocks noGrp="1"/>
          </p:cNvSpPr>
          <p:nvPr>
            <p:ph type="title"/>
          </p:nvPr>
        </p:nvSpPr>
        <p:spPr>
          <a:xfrm>
            <a:off x="0" y="0"/>
            <a:ext cx="12192000" cy="1323900"/>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dirty="0"/>
              <a:t>Teacher Quality</a:t>
            </a:r>
            <a:endParaRPr dirty="0"/>
          </a:p>
        </p:txBody>
      </p:sp>
      <p:sp>
        <p:nvSpPr>
          <p:cNvPr id="261" name="Google Shape;261;p15"/>
          <p:cNvSpPr txBox="1">
            <a:spLocks noGrp="1"/>
          </p:cNvSpPr>
          <p:nvPr>
            <p:ph type="body" idx="1"/>
          </p:nvPr>
        </p:nvSpPr>
        <p:spPr>
          <a:xfrm>
            <a:off x="506299" y="1398305"/>
            <a:ext cx="10515600" cy="4718100"/>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r>
              <a:rPr lang="en-US" b="1" dirty="0"/>
              <a:t>2.1     </a:t>
            </a:r>
            <a:r>
              <a:rPr lang="en-US" b="1" dirty="0">
                <a:solidFill>
                  <a:schemeClr val="accent3"/>
                </a:solidFill>
              </a:rPr>
              <a:t>Progress toward 100% fully licensed/endorsed teachers</a:t>
            </a:r>
            <a:endParaRPr lang="en-US" b="1" dirty="0">
              <a:solidFill>
                <a:schemeClr val="accent3"/>
              </a:solidFill>
              <a:highlight>
                <a:srgbClr val="FFFF00"/>
              </a:highlight>
            </a:endParaRPr>
          </a:p>
          <a:p>
            <a:pPr marL="0" indent="0">
              <a:buSzPts val="2800"/>
              <a:buNone/>
            </a:pPr>
            <a:r>
              <a:rPr lang="en-US" b="1" dirty="0"/>
              <a:t>2.2</a:t>
            </a:r>
            <a:r>
              <a:rPr lang="en-US" dirty="0"/>
              <a:t>     Licensure status of class-size reduction teachers </a:t>
            </a:r>
            <a:endParaRPr dirty="0"/>
          </a:p>
          <a:p>
            <a:pPr marL="0" indent="0">
              <a:buSzPts val="2800"/>
              <a:buNone/>
            </a:pPr>
            <a:r>
              <a:rPr lang="en-US" b="1" dirty="0"/>
              <a:t>2.3     *</a:t>
            </a:r>
            <a:r>
              <a:rPr lang="en-US" dirty="0"/>
              <a:t>Equitable distribution of qualified, experienced, and effective</a:t>
            </a:r>
            <a:endParaRPr dirty="0"/>
          </a:p>
          <a:p>
            <a:pPr marL="857250" lvl="0" indent="0" algn="l" rtl="0">
              <a:lnSpc>
                <a:spcPct val="90000"/>
              </a:lnSpc>
              <a:spcBef>
                <a:spcPts val="1000"/>
              </a:spcBef>
              <a:spcAft>
                <a:spcPts val="0"/>
              </a:spcAft>
              <a:buSzPts val="2800"/>
              <a:buNone/>
            </a:pPr>
            <a:r>
              <a:rPr lang="en-US" dirty="0"/>
              <a:t>	teachers</a:t>
            </a:r>
            <a:endParaRPr dirty="0"/>
          </a:p>
          <a:p>
            <a:pPr marL="0" indent="0">
              <a:buSzPts val="2800"/>
              <a:buNone/>
            </a:pPr>
            <a:r>
              <a:rPr lang="en-US" b="1" dirty="0"/>
              <a:t>2.4     </a:t>
            </a:r>
            <a:r>
              <a:rPr lang="en-US" dirty="0"/>
              <a:t>Teacher evaluations</a:t>
            </a:r>
            <a:endParaRPr b="0" dirty="0"/>
          </a:p>
          <a:p>
            <a:pPr marL="0" indent="0">
              <a:buSzPts val="2800"/>
              <a:buNone/>
            </a:pPr>
            <a:r>
              <a:rPr lang="en-US" b="1" dirty="0"/>
              <a:t>2.5     </a:t>
            </a:r>
            <a:r>
              <a:rPr lang="en-US" dirty="0"/>
              <a:t>Principal evaluations</a:t>
            </a:r>
            <a:endParaRPr dirty="0"/>
          </a:p>
          <a:p>
            <a:pPr marL="228600" lvl="0" indent="-50800" algn="l" rtl="0">
              <a:lnSpc>
                <a:spcPct val="90000"/>
              </a:lnSpc>
              <a:spcBef>
                <a:spcPts val="1000"/>
              </a:spcBef>
              <a:spcAft>
                <a:spcPts val="0"/>
              </a:spcAft>
              <a:buSzPts val="2800"/>
              <a:buNone/>
            </a:pPr>
            <a:endParaRPr dirty="0"/>
          </a:p>
          <a:p>
            <a:pPr marL="228600" lvl="0" indent="-50800" algn="l" rtl="0">
              <a:lnSpc>
                <a:spcPct val="90000"/>
              </a:lnSpc>
              <a:spcBef>
                <a:spcPts val="1000"/>
              </a:spcBef>
              <a:spcAft>
                <a:spcPts val="0"/>
              </a:spcAft>
              <a:buSzPts val="2800"/>
              <a:buNone/>
            </a:pPr>
            <a:endParaRPr dirty="0"/>
          </a:p>
        </p:txBody>
      </p:sp>
      <p:sp>
        <p:nvSpPr>
          <p:cNvPr id="262" name="Google Shape;26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263" name="Google Shape;263;p15"/>
          <p:cNvPicPr preferRelativeResize="0"/>
          <p:nvPr/>
        </p:nvPicPr>
        <p:blipFill rotWithShape="1">
          <a:blip r:embed="rId3">
            <a:alphaModFix/>
          </a:blip>
          <a:srcRect/>
          <a:stretch/>
        </p:blipFill>
        <p:spPr>
          <a:xfrm>
            <a:off x="9759918" y="5876459"/>
            <a:ext cx="1261981" cy="981541"/>
          </a:xfrm>
          <a:prstGeom prst="rect">
            <a:avLst/>
          </a:prstGeom>
          <a:noFill/>
          <a:ln>
            <a:noFill/>
          </a:ln>
        </p:spPr>
      </p:pic>
      <p:sp>
        <p:nvSpPr>
          <p:cNvPr id="264" name="Google Shape;264;p15"/>
          <p:cNvSpPr txBox="1"/>
          <p:nvPr/>
        </p:nvSpPr>
        <p:spPr>
          <a:xfrm>
            <a:off x="4814925" y="3072500"/>
            <a:ext cx="4801800" cy="35709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0" u="none" strike="noStrike" cap="none">
                <a:solidFill>
                  <a:srgbClr val="3E5B91"/>
                </a:solidFill>
                <a:latin typeface="Noto Sans Symbols"/>
                <a:ea typeface="Noto Sans Symbols"/>
                <a:cs typeface="Noto Sans Symbols"/>
                <a:sym typeface="Noto Sans Symbols"/>
              </a:rPr>
              <a:t>Sample Evidence</a:t>
            </a:r>
            <a:endParaRPr/>
          </a:p>
          <a:p>
            <a:pPr marL="0" marR="0" lvl="0" indent="-6350" algn="l" rtl="0">
              <a:spcBef>
                <a:spcPts val="0"/>
              </a:spcBef>
              <a:spcAft>
                <a:spcPts val="0"/>
              </a:spcAft>
              <a:buClr>
                <a:srgbClr val="3E5B91"/>
              </a:buClr>
              <a:buSzPts val="1500"/>
              <a:buFont typeface="Arial"/>
              <a:buChar char="●"/>
            </a:pPr>
            <a:r>
              <a:rPr lang="en-US" sz="1500" b="1" i="0" u="none" strike="noStrike" cap="none">
                <a:solidFill>
                  <a:srgbClr val="3E5B91"/>
                </a:solidFill>
                <a:latin typeface="Calibri"/>
                <a:ea typeface="Calibri"/>
                <a:cs typeface="Calibri"/>
                <a:sym typeface="Calibri"/>
              </a:rPr>
              <a:t>*</a:t>
            </a:r>
            <a:r>
              <a:rPr lang="en-US" sz="1500" i="0" u="none" strike="noStrike" cap="none">
                <a:solidFill>
                  <a:srgbClr val="3E5B91"/>
                </a:solidFill>
                <a:latin typeface="Calibri"/>
                <a:ea typeface="Calibri"/>
                <a:cs typeface="Calibri"/>
                <a:sym typeface="Calibri"/>
              </a:rPr>
              <a:t>Instructional Personnel and Licensure Report (IPAL)</a:t>
            </a:r>
            <a:endParaRPr sz="1500" i="0" u="none" strike="noStrike" cap="none">
              <a:solidFill>
                <a:srgbClr val="3E5B91"/>
              </a:solidFill>
              <a:latin typeface="Calibri"/>
              <a:ea typeface="Calibri"/>
              <a:cs typeface="Calibri"/>
              <a:sym typeface="Calibri"/>
            </a:endParaRPr>
          </a:p>
          <a:p>
            <a:pPr marL="0" marR="0" lvl="0" indent="-6350" algn="l" rtl="0">
              <a:spcBef>
                <a:spcPts val="0"/>
              </a:spcBef>
              <a:spcAft>
                <a:spcPts val="0"/>
              </a:spcAft>
              <a:buClr>
                <a:srgbClr val="3E5B91"/>
              </a:buClr>
              <a:buSzPts val="1500"/>
              <a:buFont typeface="Arial"/>
              <a:buChar char="●"/>
            </a:pPr>
            <a:r>
              <a:rPr lang="en-US" sz="1500" b="1" i="0" u="none" strike="noStrike" cap="none">
                <a:solidFill>
                  <a:srgbClr val="3E5B91"/>
                </a:solidFill>
                <a:latin typeface="Calibri"/>
                <a:ea typeface="Calibri"/>
                <a:cs typeface="Calibri"/>
                <a:sym typeface="Calibri"/>
              </a:rPr>
              <a:t>*</a:t>
            </a:r>
            <a:r>
              <a:rPr lang="en-US" sz="1500" i="0" u="none" strike="noStrike" cap="none">
                <a:solidFill>
                  <a:srgbClr val="3E5B91"/>
                </a:solidFill>
                <a:latin typeface="Calibri"/>
                <a:ea typeface="Calibri"/>
                <a:cs typeface="Calibri"/>
                <a:sym typeface="Calibri"/>
              </a:rPr>
              <a:t>List of all schools, by grade span, comparing teacher qualifications, poverty rate, minority status, and average years of teacher experience</a:t>
            </a:r>
            <a:endParaRPr sz="1500">
              <a:latin typeface="Calibri"/>
              <a:ea typeface="Calibri"/>
              <a:cs typeface="Calibri"/>
              <a:sym typeface="Calibri"/>
            </a:endParaRPr>
          </a:p>
          <a:p>
            <a:pPr marL="0" marR="0" lvl="0" indent="-6350" algn="l" rtl="0">
              <a:spcBef>
                <a:spcPts val="0"/>
              </a:spcBef>
              <a:spcAft>
                <a:spcPts val="0"/>
              </a:spcAft>
              <a:buClr>
                <a:srgbClr val="3E5B91"/>
              </a:buClr>
              <a:buSzPts val="1500"/>
              <a:buFont typeface="Calibri"/>
              <a:buChar char="●"/>
            </a:pPr>
            <a:r>
              <a:rPr lang="en-US" sz="1500" i="0" u="none" strike="noStrike" cap="none">
                <a:solidFill>
                  <a:srgbClr val="3E5B91"/>
                </a:solidFill>
                <a:latin typeface="Calibri"/>
                <a:ea typeface="Calibri"/>
                <a:cs typeface="Calibri"/>
                <a:sym typeface="Calibri"/>
              </a:rPr>
              <a:t>Recruitment documentation</a:t>
            </a:r>
            <a:endParaRPr sz="1500">
              <a:latin typeface="Calibri"/>
              <a:ea typeface="Calibri"/>
              <a:cs typeface="Calibri"/>
              <a:sym typeface="Calibri"/>
            </a:endParaRPr>
          </a:p>
          <a:p>
            <a:pPr marL="0" marR="0" lvl="0" indent="-6350" algn="l" rtl="0">
              <a:spcBef>
                <a:spcPts val="0"/>
              </a:spcBef>
              <a:spcAft>
                <a:spcPts val="0"/>
              </a:spcAft>
              <a:buClr>
                <a:srgbClr val="3E5B91"/>
              </a:buClr>
              <a:buSzPts val="1500"/>
              <a:buFont typeface="Arial"/>
              <a:buChar char="●"/>
            </a:pPr>
            <a:r>
              <a:rPr lang="en-US" sz="1500" b="1" i="0" u="none" strike="noStrike" cap="none">
                <a:solidFill>
                  <a:srgbClr val="3E5B91"/>
                </a:solidFill>
                <a:latin typeface="Calibri"/>
                <a:ea typeface="Calibri"/>
                <a:cs typeface="Calibri"/>
                <a:sym typeface="Calibri"/>
              </a:rPr>
              <a:t>*</a:t>
            </a:r>
            <a:r>
              <a:rPr lang="en-US" sz="1500" i="0" u="none" strike="noStrike" cap="none">
                <a:solidFill>
                  <a:srgbClr val="3E5B91"/>
                </a:solidFill>
                <a:latin typeface="Calibri"/>
                <a:ea typeface="Calibri"/>
                <a:cs typeface="Calibri"/>
                <a:sym typeface="Calibri"/>
              </a:rPr>
              <a:t>Statement of effort to fulfill licensure requirements</a:t>
            </a:r>
            <a:endParaRPr sz="1500">
              <a:latin typeface="Calibri"/>
              <a:ea typeface="Calibri"/>
              <a:cs typeface="Calibri"/>
              <a:sym typeface="Calibri"/>
            </a:endParaRPr>
          </a:p>
          <a:p>
            <a:pPr marL="0" marR="0" lvl="0" indent="-6350" algn="l" rtl="0">
              <a:spcBef>
                <a:spcPts val="0"/>
              </a:spcBef>
              <a:spcAft>
                <a:spcPts val="0"/>
              </a:spcAft>
              <a:buClr>
                <a:srgbClr val="3E5B91"/>
              </a:buClr>
              <a:buSzPts val="1500"/>
              <a:buFont typeface="Calibri"/>
              <a:buChar char="●"/>
            </a:pPr>
            <a:r>
              <a:rPr lang="en-US" sz="1500" i="0" u="none" strike="noStrike" cap="none">
                <a:solidFill>
                  <a:srgbClr val="3E5B91"/>
                </a:solidFill>
                <a:latin typeface="Calibri"/>
                <a:ea typeface="Calibri"/>
                <a:cs typeface="Calibri"/>
                <a:sym typeface="Calibri"/>
              </a:rPr>
              <a:t>Cover sheet from licensure for licenses in process, if    applicable</a:t>
            </a:r>
            <a:endParaRPr sz="1500">
              <a:latin typeface="Calibri"/>
              <a:ea typeface="Calibri"/>
              <a:cs typeface="Calibri"/>
              <a:sym typeface="Calibri"/>
            </a:endParaRPr>
          </a:p>
          <a:p>
            <a:pPr marL="0" marR="0" lvl="0" indent="-6350" algn="l" rtl="0">
              <a:spcBef>
                <a:spcPts val="0"/>
              </a:spcBef>
              <a:spcAft>
                <a:spcPts val="0"/>
              </a:spcAft>
              <a:buClr>
                <a:srgbClr val="3E5B91"/>
              </a:buClr>
              <a:buSzPts val="1500"/>
              <a:buFont typeface="Calibri"/>
              <a:buChar char="●"/>
            </a:pPr>
            <a:r>
              <a:rPr lang="en-US" sz="1500" i="0" u="none" strike="noStrike" cap="none">
                <a:solidFill>
                  <a:srgbClr val="3E5B91"/>
                </a:solidFill>
                <a:latin typeface="Calibri"/>
                <a:ea typeface="Calibri"/>
                <a:cs typeface="Calibri"/>
                <a:sym typeface="Calibri"/>
              </a:rPr>
              <a:t>Division Data Analysis of Recruitment and endorsement areas  professional assignments.</a:t>
            </a:r>
            <a:endParaRPr sz="1500">
              <a:latin typeface="Calibri"/>
              <a:ea typeface="Calibri"/>
              <a:cs typeface="Calibri"/>
              <a:sym typeface="Calibri"/>
            </a:endParaRPr>
          </a:p>
          <a:p>
            <a:pPr marL="342900" marR="0" lvl="0" indent="-349250" algn="l" rtl="0">
              <a:spcBef>
                <a:spcPts val="0"/>
              </a:spcBef>
              <a:spcAft>
                <a:spcPts val="0"/>
              </a:spcAft>
              <a:buClr>
                <a:schemeClr val="dk1"/>
              </a:buClr>
              <a:buSzPts val="1500"/>
              <a:buFont typeface="Calibri"/>
              <a:buChar char="●"/>
            </a:pPr>
            <a:r>
              <a:rPr lang="en-US" sz="1500" i="0" u="none" strike="noStrike" cap="none">
                <a:solidFill>
                  <a:schemeClr val="dk1"/>
                </a:solidFill>
                <a:latin typeface="Calibri"/>
                <a:ea typeface="Calibri"/>
                <a:cs typeface="Calibri"/>
                <a:sym typeface="Calibri"/>
              </a:rPr>
              <a:t>List of class-size reduction teachers, dates of hire (with Title II, Part A, funds) and qualifications</a:t>
            </a:r>
            <a:endParaRPr sz="1500">
              <a:latin typeface="Calibri"/>
              <a:ea typeface="Calibri"/>
              <a:cs typeface="Calibri"/>
              <a:sym typeface="Calibri"/>
            </a:endParaRPr>
          </a:p>
          <a:p>
            <a:pPr marL="342900" marR="0" lvl="0" indent="-349250" algn="l" rtl="0">
              <a:spcBef>
                <a:spcPts val="0"/>
              </a:spcBef>
              <a:spcAft>
                <a:spcPts val="0"/>
              </a:spcAft>
              <a:buClr>
                <a:schemeClr val="dk1"/>
              </a:buClr>
              <a:buSzPts val="1500"/>
              <a:buFont typeface="Calibri"/>
              <a:buChar char="●"/>
            </a:pPr>
            <a:r>
              <a:rPr lang="en-US" sz="1500" i="0" u="none" strike="noStrike" cap="none">
                <a:solidFill>
                  <a:schemeClr val="dk1"/>
                </a:solidFill>
                <a:latin typeface="Calibri"/>
                <a:ea typeface="Calibri"/>
                <a:cs typeface="Calibri"/>
                <a:sym typeface="Calibri"/>
              </a:rPr>
              <a:t>Copy of CSR teachers’ licenses or license query printout.</a:t>
            </a:r>
            <a:endParaRPr sz="1500">
              <a:latin typeface="Calibri"/>
              <a:ea typeface="Calibri"/>
              <a:cs typeface="Calibri"/>
              <a:sym typeface="Calibri"/>
            </a:endParaRPr>
          </a:p>
        </p:txBody>
      </p:sp>
      <p:sp>
        <p:nvSpPr>
          <p:cNvPr id="6" name="Star: 5 Points 5">
            <a:extLst>
              <a:ext uri="{FF2B5EF4-FFF2-40B4-BE49-F238E27FC236}">
                <a16:creationId xmlns:a16="http://schemas.microsoft.com/office/drawing/2014/main" id="{BC474998-7DCF-9F3B-10CD-BE956F126427}"/>
              </a:ext>
            </a:extLst>
          </p:cNvPr>
          <p:cNvSpPr/>
          <p:nvPr/>
        </p:nvSpPr>
        <p:spPr>
          <a:xfrm>
            <a:off x="968602" y="4377025"/>
            <a:ext cx="3050948" cy="2344450"/>
          </a:xfrm>
          <a:prstGeom prst="star5">
            <a:avLst/>
          </a:prstGeom>
          <a:solidFill>
            <a:srgbClr val="FFC000"/>
          </a:solidFill>
          <a:ln w="38100"/>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Indicator </a:t>
            </a:r>
            <a:r>
              <a:rPr lang="en-US" sz="1800" b="1" dirty="0">
                <a:solidFill>
                  <a:schemeClr val="tx1"/>
                </a:solidFill>
              </a:rPr>
              <a:t>2.1</a:t>
            </a:r>
          </a:p>
          <a:p>
            <a:pPr algn="ctr"/>
            <a:r>
              <a:rPr lang="en-US" sz="1200" b="1" dirty="0">
                <a:solidFill>
                  <a:schemeClr val="tx1"/>
                </a:solidFill>
              </a:rPr>
              <a:t>Down from 32% to 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ECC9-B123-E710-D9E8-DD74A608E4ED}"/>
              </a:ext>
            </a:extLst>
          </p:cNvPr>
          <p:cNvSpPr>
            <a:spLocks noGrp="1"/>
          </p:cNvSpPr>
          <p:nvPr>
            <p:ph type="title"/>
          </p:nvPr>
        </p:nvSpPr>
        <p:spPr/>
        <p:txBody>
          <a:bodyPr/>
          <a:lstStyle/>
          <a:p>
            <a:pPr algn="ctr"/>
            <a:r>
              <a:rPr lang="en-US" dirty="0"/>
              <a:t>Area 2: Teacher Quality</a:t>
            </a:r>
          </a:p>
        </p:txBody>
      </p:sp>
      <p:sp>
        <p:nvSpPr>
          <p:cNvPr id="3" name="Text Placeholder 2">
            <a:extLst>
              <a:ext uri="{FF2B5EF4-FFF2-40B4-BE49-F238E27FC236}">
                <a16:creationId xmlns:a16="http://schemas.microsoft.com/office/drawing/2014/main" id="{86795641-2E75-5E57-4748-E0FE700798D3}"/>
              </a:ext>
            </a:extLst>
          </p:cNvPr>
          <p:cNvSpPr>
            <a:spLocks noGrp="1"/>
          </p:cNvSpPr>
          <p:nvPr>
            <p:ph type="body" idx="1"/>
          </p:nvPr>
        </p:nvSpPr>
        <p:spPr>
          <a:xfrm>
            <a:off x="3446723" y="1436514"/>
            <a:ext cx="5505960" cy="1010337"/>
          </a:xfrm>
          <a:solidFill>
            <a:schemeClr val="tx1"/>
          </a:solidFill>
        </p:spPr>
        <p:txBody>
          <a:bodyPr anchor="t">
            <a:normAutofit lnSpcReduction="10000"/>
          </a:bodyPr>
          <a:lstStyle/>
          <a:p>
            <a:pPr algn="ctr"/>
            <a:r>
              <a:rPr lang="en-US" sz="2600" b="1" dirty="0">
                <a:solidFill>
                  <a:schemeClr val="bg1"/>
                </a:solidFill>
                <a:sym typeface="Arial"/>
              </a:rPr>
              <a:t>FPM Findings</a:t>
            </a:r>
          </a:p>
          <a:p>
            <a:pPr algn="ctr"/>
            <a:r>
              <a:rPr lang="en-US" sz="2600" dirty="0">
                <a:solidFill>
                  <a:schemeClr val="bg1"/>
                </a:solidFill>
                <a:sym typeface="Arial"/>
              </a:rPr>
              <a:t>2022-2023</a:t>
            </a:r>
            <a:endParaRPr lang="en-US" sz="2600" b="1" dirty="0">
              <a:solidFill>
                <a:schemeClr val="bg1"/>
              </a:solidFill>
            </a:endParaRPr>
          </a:p>
          <a:p>
            <a:endParaRPr lang="en-US" dirty="0"/>
          </a:p>
        </p:txBody>
      </p:sp>
      <p:sp>
        <p:nvSpPr>
          <p:cNvPr id="7" name="Slide Number Placeholder 6">
            <a:extLst>
              <a:ext uri="{FF2B5EF4-FFF2-40B4-BE49-F238E27FC236}">
                <a16:creationId xmlns:a16="http://schemas.microsoft.com/office/drawing/2014/main" id="{85AFC493-F92C-7529-30FA-925A96B830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17</a:t>
            </a:fld>
            <a:endParaRPr lang="en-US"/>
          </a:p>
        </p:txBody>
      </p:sp>
      <p:graphicFrame>
        <p:nvGraphicFramePr>
          <p:cNvPr id="8" name="Google Shape;327;p11">
            <a:extLst>
              <a:ext uri="{FF2B5EF4-FFF2-40B4-BE49-F238E27FC236}">
                <a16:creationId xmlns:a16="http://schemas.microsoft.com/office/drawing/2014/main" id="{249DAA8A-9778-F621-BA16-770514B93DEE}"/>
              </a:ext>
            </a:extLst>
          </p:cNvPr>
          <p:cNvGraphicFramePr/>
          <p:nvPr>
            <p:extLst>
              <p:ext uri="{D42A27DB-BD31-4B8C-83A1-F6EECF244321}">
                <p14:modId xmlns:p14="http://schemas.microsoft.com/office/powerpoint/2010/main" val="2952585741"/>
              </p:ext>
            </p:extLst>
          </p:nvPr>
        </p:nvGraphicFramePr>
        <p:xfrm>
          <a:off x="3461419" y="2446851"/>
          <a:ext cx="5476568" cy="3992428"/>
        </p:xfrm>
        <a:graphic>
          <a:graphicData uri="http://schemas.openxmlformats.org/drawingml/2006/table">
            <a:tbl>
              <a:tblPr>
                <a:tableStyleId>{3C2FFA5D-87B4-456A-9821-1D502468CF0F}</a:tableStyleId>
              </a:tblPr>
              <a:tblGrid>
                <a:gridCol w="744207">
                  <a:extLst>
                    <a:ext uri="{9D8B030D-6E8A-4147-A177-3AD203B41FA5}">
                      <a16:colId xmlns:a16="http://schemas.microsoft.com/office/drawing/2014/main" val="20000"/>
                    </a:ext>
                  </a:extLst>
                </a:gridCol>
                <a:gridCol w="3847457">
                  <a:extLst>
                    <a:ext uri="{9D8B030D-6E8A-4147-A177-3AD203B41FA5}">
                      <a16:colId xmlns:a16="http://schemas.microsoft.com/office/drawing/2014/main" val="20001"/>
                    </a:ext>
                  </a:extLst>
                </a:gridCol>
                <a:gridCol w="884904">
                  <a:extLst>
                    <a:ext uri="{9D8B030D-6E8A-4147-A177-3AD203B41FA5}">
                      <a16:colId xmlns:a16="http://schemas.microsoft.com/office/drawing/2014/main" val="20002"/>
                    </a:ext>
                  </a:extLst>
                </a:gridCol>
              </a:tblGrid>
              <a:tr h="462171">
                <a:tc>
                  <a:txBody>
                    <a:bodyPr/>
                    <a:lstStyle/>
                    <a:p>
                      <a:pPr marL="0" marR="0" lvl="0" indent="0" algn="l" rtl="0">
                        <a:spcBef>
                          <a:spcPts val="0"/>
                        </a:spcBef>
                        <a:spcAft>
                          <a:spcPts val="0"/>
                        </a:spcAft>
                        <a:buNone/>
                      </a:pPr>
                      <a:endParaRPr sz="1800" dirty="0"/>
                    </a:p>
                  </a:txBody>
                  <a:tcPr marL="22850" marR="22850" marT="15250" marB="15250" anchor="b"/>
                </a:tc>
                <a:tc>
                  <a:txBody>
                    <a:bodyPr/>
                    <a:lstStyle/>
                    <a:p>
                      <a:pPr marL="0" marR="0" lvl="0" indent="0" algn="ctr" rtl="0">
                        <a:spcBef>
                          <a:spcPts val="0"/>
                        </a:spcBef>
                        <a:spcAft>
                          <a:spcPts val="0"/>
                        </a:spcAft>
                        <a:buNone/>
                      </a:pPr>
                      <a:endParaRPr lang="en-US" sz="1800" b="1" dirty="0">
                        <a:sym typeface="Arial"/>
                      </a:endParaRPr>
                    </a:p>
                    <a:p>
                      <a:pPr marL="0" marR="0" lvl="0" indent="0" algn="ctr" rtl="0">
                        <a:spcBef>
                          <a:spcPts val="0"/>
                        </a:spcBef>
                        <a:spcAft>
                          <a:spcPts val="0"/>
                        </a:spcAft>
                        <a:buNone/>
                      </a:pPr>
                      <a:r>
                        <a:rPr lang="en-US" sz="1800" b="1" dirty="0">
                          <a:sym typeface="Arial"/>
                        </a:rPr>
                        <a:t>Area 2: Teacher Quality</a:t>
                      </a:r>
                    </a:p>
                    <a:p>
                      <a:pPr marL="0" marR="0" lvl="0" indent="0" algn="ctr" rtl="0">
                        <a:spcBef>
                          <a:spcPts val="0"/>
                        </a:spcBef>
                        <a:spcAft>
                          <a:spcPts val="0"/>
                        </a:spcAft>
                        <a:buNone/>
                      </a:pPr>
                      <a:endParaRPr sz="1800" b="1" dirty="0"/>
                    </a:p>
                  </a:txBody>
                  <a:tcPr marL="22850" marR="22850" marT="15250" marB="15250" anchor="b"/>
                </a:tc>
                <a:tc>
                  <a:txBody>
                    <a:bodyPr/>
                    <a:lstStyle/>
                    <a:p>
                      <a:pPr marL="0" marR="0" lvl="0" indent="0" algn="ctr" rtl="0">
                        <a:spcBef>
                          <a:spcPts val="0"/>
                        </a:spcBef>
                        <a:spcAft>
                          <a:spcPts val="0"/>
                        </a:spcAft>
                        <a:buNone/>
                      </a:pPr>
                      <a:endParaRPr sz="1800" dirty="0">
                        <a:sym typeface="Arial"/>
                      </a:endParaRPr>
                    </a:p>
                  </a:txBody>
                  <a:tcPr marL="22850" marR="22850" marT="15250" marB="15250" anchor="b"/>
                </a:tc>
                <a:extLst>
                  <a:ext uri="{0D108BD9-81ED-4DB2-BD59-A6C34878D82A}">
                    <a16:rowId xmlns:a16="http://schemas.microsoft.com/office/drawing/2014/main" val="10002"/>
                  </a:ext>
                </a:extLst>
              </a:tr>
              <a:tr h="601862">
                <a:tc>
                  <a:txBody>
                    <a:bodyPr/>
                    <a:lstStyle/>
                    <a:p>
                      <a:pPr marL="0" marR="0" lvl="0" indent="0" algn="r" rtl="0">
                        <a:spcBef>
                          <a:spcPts val="0"/>
                        </a:spcBef>
                        <a:spcAft>
                          <a:spcPts val="0"/>
                        </a:spcAft>
                        <a:buNone/>
                      </a:pPr>
                      <a:r>
                        <a:rPr lang="en-US" sz="1800">
                          <a:sym typeface="Arial"/>
                        </a:rPr>
                        <a:t>2.1</a:t>
                      </a:r>
                      <a:endParaRPr sz="1800"/>
                    </a:p>
                  </a:txBody>
                  <a:tcPr marL="22850" marR="22850" marT="15250" marB="15250" anchor="b"/>
                </a:tc>
                <a:tc>
                  <a:txBody>
                    <a:bodyPr/>
                    <a:lstStyle/>
                    <a:p>
                      <a:pPr marL="0" marR="0" lvl="0" indent="0" algn="l" rtl="0">
                        <a:spcBef>
                          <a:spcPts val="0"/>
                        </a:spcBef>
                        <a:spcAft>
                          <a:spcPts val="0"/>
                        </a:spcAft>
                        <a:buNone/>
                      </a:pPr>
                      <a:r>
                        <a:rPr lang="en-US" sz="1800" dirty="0">
                          <a:sym typeface="Arial"/>
                        </a:rPr>
                        <a:t>Properly licensed and endorsed teachers</a:t>
                      </a:r>
                      <a:endParaRPr sz="1800" dirty="0"/>
                    </a:p>
                  </a:txBody>
                  <a:tcPr marL="22850" marR="22850" marT="15250" marB="15250" anchor="b"/>
                </a:tc>
                <a:tc>
                  <a:txBody>
                    <a:bodyPr/>
                    <a:lstStyle/>
                    <a:p>
                      <a:pPr marL="0" marR="0" lvl="0" indent="0" algn="ctr" rtl="0">
                        <a:spcBef>
                          <a:spcPts val="0"/>
                        </a:spcBef>
                        <a:spcAft>
                          <a:spcPts val="0"/>
                        </a:spcAft>
                        <a:buNone/>
                      </a:pPr>
                      <a:r>
                        <a:rPr lang="en-US" sz="1800" dirty="0"/>
                        <a:t>19.23%</a:t>
                      </a:r>
                      <a:endParaRPr sz="1800" dirty="0"/>
                    </a:p>
                  </a:txBody>
                  <a:tcPr marL="22850" marR="22850" marT="15250" marB="15250" anchor="b"/>
                </a:tc>
                <a:extLst>
                  <a:ext uri="{0D108BD9-81ED-4DB2-BD59-A6C34878D82A}">
                    <a16:rowId xmlns:a16="http://schemas.microsoft.com/office/drawing/2014/main" val="10003"/>
                  </a:ext>
                </a:extLst>
              </a:tr>
              <a:tr h="751735">
                <a:tc>
                  <a:txBody>
                    <a:bodyPr/>
                    <a:lstStyle/>
                    <a:p>
                      <a:pPr marL="0" marR="0" lvl="0" indent="0" algn="r" rtl="0">
                        <a:spcBef>
                          <a:spcPts val="0"/>
                        </a:spcBef>
                        <a:spcAft>
                          <a:spcPts val="0"/>
                        </a:spcAft>
                        <a:buNone/>
                      </a:pPr>
                      <a:r>
                        <a:rPr lang="en-US" sz="1800">
                          <a:sym typeface="Arial"/>
                        </a:rPr>
                        <a:t>2.2</a:t>
                      </a:r>
                      <a:endParaRPr sz="1800"/>
                    </a:p>
                  </a:txBody>
                  <a:tcPr marL="22850" marR="22850" marT="15250" marB="15250" anchor="b"/>
                </a:tc>
                <a:tc>
                  <a:txBody>
                    <a:bodyPr/>
                    <a:lstStyle/>
                    <a:p>
                      <a:pPr marL="0" marR="0" lvl="0" indent="0" algn="l" rtl="0">
                        <a:spcBef>
                          <a:spcPts val="0"/>
                        </a:spcBef>
                        <a:spcAft>
                          <a:spcPts val="0"/>
                        </a:spcAft>
                        <a:buNone/>
                      </a:pPr>
                      <a:r>
                        <a:rPr lang="en-US" sz="1800" dirty="0">
                          <a:sym typeface="Arial"/>
                        </a:rPr>
                        <a:t>CSR Teachers properly licensed and endorsed</a:t>
                      </a:r>
                      <a:endParaRPr sz="1800" dirty="0"/>
                    </a:p>
                  </a:txBody>
                  <a:tcPr marL="22850" marR="22850" marT="15250" marB="15250" anchor="b"/>
                </a:tc>
                <a:tc>
                  <a:txBody>
                    <a:bodyPr/>
                    <a:lstStyle/>
                    <a:p>
                      <a:pPr marL="0" marR="0" lvl="0" indent="0" algn="ctr" rtl="0">
                        <a:spcBef>
                          <a:spcPts val="0"/>
                        </a:spcBef>
                        <a:spcAft>
                          <a:spcPts val="0"/>
                        </a:spcAft>
                        <a:buNone/>
                      </a:pPr>
                      <a:r>
                        <a:rPr lang="en-US" sz="1800"/>
                        <a:t>3.85%</a:t>
                      </a:r>
                      <a:endParaRPr sz="1800"/>
                    </a:p>
                  </a:txBody>
                  <a:tcPr marL="22850" marR="22850" marT="15250" marB="15250" anchor="b"/>
                </a:tc>
                <a:extLst>
                  <a:ext uri="{0D108BD9-81ED-4DB2-BD59-A6C34878D82A}">
                    <a16:rowId xmlns:a16="http://schemas.microsoft.com/office/drawing/2014/main" val="10004"/>
                  </a:ext>
                </a:extLst>
              </a:tr>
              <a:tr h="540310">
                <a:tc>
                  <a:txBody>
                    <a:bodyPr/>
                    <a:lstStyle/>
                    <a:p>
                      <a:pPr marL="0" marR="0" lvl="0" indent="0" algn="r" rtl="0">
                        <a:spcBef>
                          <a:spcPts val="0"/>
                        </a:spcBef>
                        <a:spcAft>
                          <a:spcPts val="0"/>
                        </a:spcAft>
                        <a:buNone/>
                      </a:pPr>
                      <a:r>
                        <a:rPr lang="en-US" sz="1800">
                          <a:sym typeface="Arial"/>
                        </a:rPr>
                        <a:t>2.3</a:t>
                      </a:r>
                      <a:endParaRPr sz="1800"/>
                    </a:p>
                  </a:txBody>
                  <a:tcPr marL="22850" marR="22850" marT="15250" marB="15250" anchor="b"/>
                </a:tc>
                <a:tc>
                  <a:txBody>
                    <a:bodyPr/>
                    <a:lstStyle/>
                    <a:p>
                      <a:pPr marL="0" marR="0" lvl="0" indent="0" algn="l" rtl="0">
                        <a:spcBef>
                          <a:spcPts val="0"/>
                        </a:spcBef>
                        <a:spcAft>
                          <a:spcPts val="0"/>
                        </a:spcAft>
                        <a:buNone/>
                      </a:pPr>
                      <a:r>
                        <a:rPr lang="en-US" sz="1800" dirty="0">
                          <a:sym typeface="Arial"/>
                        </a:rPr>
                        <a:t>Equitable Distribution</a:t>
                      </a:r>
                      <a:endParaRPr sz="1800" dirty="0"/>
                    </a:p>
                  </a:txBody>
                  <a:tcPr marL="22850" marR="22850" marT="15250" marB="15250" anchor="b"/>
                </a:tc>
                <a:tc>
                  <a:txBody>
                    <a:bodyPr/>
                    <a:lstStyle/>
                    <a:p>
                      <a:pPr marL="0" marR="0" lvl="0" indent="0" algn="ctr" rtl="0">
                        <a:spcBef>
                          <a:spcPts val="0"/>
                        </a:spcBef>
                        <a:spcAft>
                          <a:spcPts val="0"/>
                        </a:spcAft>
                        <a:buNone/>
                      </a:pPr>
                      <a:r>
                        <a:rPr lang="en-US" sz="1800"/>
                        <a:t>0.00</a:t>
                      </a:r>
                      <a:r>
                        <a:rPr lang="en-US" sz="1800">
                          <a:sym typeface="Arial"/>
                        </a:rPr>
                        <a:t>%</a:t>
                      </a:r>
                      <a:endParaRPr sz="1800"/>
                    </a:p>
                  </a:txBody>
                  <a:tcPr marL="22850" marR="22850" marT="15250" marB="15250" anchor="b"/>
                </a:tc>
                <a:extLst>
                  <a:ext uri="{0D108BD9-81ED-4DB2-BD59-A6C34878D82A}">
                    <a16:rowId xmlns:a16="http://schemas.microsoft.com/office/drawing/2014/main" val="10005"/>
                  </a:ext>
                </a:extLst>
              </a:tr>
              <a:tr h="610785">
                <a:tc>
                  <a:txBody>
                    <a:bodyPr/>
                    <a:lstStyle/>
                    <a:p>
                      <a:pPr marL="0" marR="0" lvl="0" indent="0" algn="r" rtl="0">
                        <a:spcBef>
                          <a:spcPts val="0"/>
                        </a:spcBef>
                        <a:spcAft>
                          <a:spcPts val="0"/>
                        </a:spcAft>
                        <a:buNone/>
                      </a:pPr>
                      <a:r>
                        <a:rPr lang="en-US" sz="1800">
                          <a:sym typeface="Arial"/>
                        </a:rPr>
                        <a:t>2.4</a:t>
                      </a:r>
                      <a:endParaRPr sz="1800"/>
                    </a:p>
                  </a:txBody>
                  <a:tcPr marL="22850" marR="22850" marT="15250" marB="15250" anchor="b"/>
                </a:tc>
                <a:tc>
                  <a:txBody>
                    <a:bodyPr/>
                    <a:lstStyle/>
                    <a:p>
                      <a:pPr marL="0" marR="0" lvl="0" indent="0" algn="l" rtl="0">
                        <a:spcBef>
                          <a:spcPts val="0"/>
                        </a:spcBef>
                        <a:spcAft>
                          <a:spcPts val="0"/>
                        </a:spcAft>
                        <a:buNone/>
                      </a:pPr>
                      <a:r>
                        <a:rPr lang="en-US" sz="1800" dirty="0">
                          <a:sym typeface="Arial"/>
                        </a:rPr>
                        <a:t>Teacher Evaluation</a:t>
                      </a:r>
                      <a:endParaRPr sz="1800" dirty="0"/>
                    </a:p>
                  </a:txBody>
                  <a:tcPr marL="22850" marR="22850" marT="15250" marB="15250" anchor="b"/>
                </a:tc>
                <a:tc>
                  <a:txBody>
                    <a:bodyPr/>
                    <a:lstStyle/>
                    <a:p>
                      <a:pPr marL="0" marR="0" lvl="0" indent="0" algn="ctr" rtl="0">
                        <a:spcBef>
                          <a:spcPts val="0"/>
                        </a:spcBef>
                        <a:spcAft>
                          <a:spcPts val="0"/>
                        </a:spcAft>
                        <a:buNone/>
                      </a:pPr>
                      <a:r>
                        <a:rPr lang="en-US" sz="1800">
                          <a:sym typeface="Arial"/>
                        </a:rPr>
                        <a:t>0.00%</a:t>
                      </a:r>
                      <a:endParaRPr sz="1800"/>
                    </a:p>
                  </a:txBody>
                  <a:tcPr marL="22850" marR="22850" marT="15250" marB="15250" anchor="b"/>
                </a:tc>
                <a:extLst>
                  <a:ext uri="{0D108BD9-81ED-4DB2-BD59-A6C34878D82A}">
                    <a16:rowId xmlns:a16="http://schemas.microsoft.com/office/drawing/2014/main" val="10006"/>
                  </a:ext>
                </a:extLst>
              </a:tr>
              <a:tr h="634276">
                <a:tc>
                  <a:txBody>
                    <a:bodyPr/>
                    <a:lstStyle/>
                    <a:p>
                      <a:pPr marL="0" marR="0" lvl="0" indent="0" algn="r" rtl="0">
                        <a:spcBef>
                          <a:spcPts val="0"/>
                        </a:spcBef>
                        <a:spcAft>
                          <a:spcPts val="0"/>
                        </a:spcAft>
                        <a:buNone/>
                      </a:pPr>
                      <a:r>
                        <a:rPr lang="en-US" sz="1800">
                          <a:sym typeface="Arial"/>
                        </a:rPr>
                        <a:t>2.5</a:t>
                      </a:r>
                      <a:endParaRPr sz="1800"/>
                    </a:p>
                  </a:txBody>
                  <a:tcPr marL="22850" marR="22850" marT="15250" marB="15250" anchor="b"/>
                </a:tc>
                <a:tc>
                  <a:txBody>
                    <a:bodyPr/>
                    <a:lstStyle/>
                    <a:p>
                      <a:pPr marL="0" marR="0" lvl="0" indent="0" algn="l" rtl="0">
                        <a:spcBef>
                          <a:spcPts val="0"/>
                        </a:spcBef>
                        <a:spcAft>
                          <a:spcPts val="0"/>
                        </a:spcAft>
                        <a:buNone/>
                      </a:pPr>
                      <a:r>
                        <a:rPr lang="en-US" sz="1800" dirty="0">
                          <a:sym typeface="Arial"/>
                        </a:rPr>
                        <a:t>Principal Evaluation</a:t>
                      </a:r>
                      <a:endParaRPr sz="1800" dirty="0"/>
                    </a:p>
                  </a:txBody>
                  <a:tcPr marL="22850" marR="22850" marT="15250" marB="15250" anchor="b"/>
                </a:tc>
                <a:tc>
                  <a:txBody>
                    <a:bodyPr/>
                    <a:lstStyle/>
                    <a:p>
                      <a:pPr marL="0" marR="0" lvl="0" indent="0" algn="ctr" rtl="0">
                        <a:spcBef>
                          <a:spcPts val="0"/>
                        </a:spcBef>
                        <a:spcAft>
                          <a:spcPts val="0"/>
                        </a:spcAft>
                        <a:buNone/>
                      </a:pPr>
                      <a:r>
                        <a:rPr lang="en-US" sz="1800" dirty="0">
                          <a:sym typeface="Arial"/>
                        </a:rPr>
                        <a:t>0.00%</a:t>
                      </a:r>
                      <a:endParaRPr sz="1800" dirty="0"/>
                    </a:p>
                  </a:txBody>
                  <a:tcPr marL="22850" marR="22850" marT="15250" marB="15250" anchor="b"/>
                </a:tc>
                <a:extLst>
                  <a:ext uri="{0D108BD9-81ED-4DB2-BD59-A6C34878D82A}">
                    <a16:rowId xmlns:a16="http://schemas.microsoft.com/office/drawing/2014/main" val="10007"/>
                  </a:ext>
                </a:extLst>
              </a:tr>
            </a:tbl>
          </a:graphicData>
        </a:graphic>
      </p:graphicFrame>
      <p:pic>
        <p:nvPicPr>
          <p:cNvPr id="10" name="Google Shape;217;p8">
            <a:extLst>
              <a:ext uri="{FF2B5EF4-FFF2-40B4-BE49-F238E27FC236}">
                <a16:creationId xmlns:a16="http://schemas.microsoft.com/office/drawing/2014/main" id="{1AEE3054-6081-C113-109D-6ACE66E55E93}"/>
              </a:ext>
            </a:extLst>
          </p:cNvPr>
          <p:cNvPicPr preferRelativeResize="0"/>
          <p:nvPr/>
        </p:nvPicPr>
        <p:blipFill rotWithShape="1">
          <a:blip r:embed="rId4">
            <a:alphaModFix/>
          </a:blip>
          <a:srcRect/>
          <a:stretch/>
        </p:blipFill>
        <p:spPr>
          <a:xfrm>
            <a:off x="9759918" y="5876459"/>
            <a:ext cx="1261981" cy="981541"/>
          </a:xfrm>
          <a:prstGeom prst="rect">
            <a:avLst/>
          </a:prstGeom>
          <a:noFill/>
          <a:ln>
            <a:noFill/>
          </a:ln>
        </p:spPr>
      </p:pic>
    </p:spTree>
    <p:extLst>
      <p:ext uri="{BB962C8B-B14F-4D97-AF65-F5344CB8AC3E}">
        <p14:creationId xmlns:p14="http://schemas.microsoft.com/office/powerpoint/2010/main" val="3194122232"/>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3"/>
        <p:cNvGrpSpPr/>
        <p:nvPr/>
      </p:nvGrpSpPr>
      <p:grpSpPr>
        <a:xfrm>
          <a:off x="0" y="0"/>
          <a:ext cx="0" cy="0"/>
          <a:chOff x="0" y="0"/>
          <a:chExt cx="0" cy="0"/>
        </a:xfrm>
      </p:grpSpPr>
      <p:sp useBgFill="1">
        <p:nvSpPr>
          <p:cNvPr id="227" name="Rectangle 226">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7C9408-9382-6CCB-B88C-0788D8FF8934}"/>
              </a:ext>
            </a:extLst>
          </p:cNvPr>
          <p:cNvSpPr txBox="1"/>
          <p:nvPr/>
        </p:nvSpPr>
        <p:spPr>
          <a:xfrm>
            <a:off x="638881" y="417576"/>
            <a:ext cx="10909640" cy="124939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4600" kern="1200" dirty="0">
                <a:solidFill>
                  <a:schemeClr val="tx1"/>
                </a:solidFill>
                <a:latin typeface="Georgia"/>
                <a:ea typeface="+mj-ea"/>
                <a:cs typeface="+mj-cs"/>
              </a:rPr>
              <a:t>Staffing and Vacancy Report Statistics​</a:t>
            </a:r>
          </a:p>
          <a:p>
            <a:pPr algn="ctr">
              <a:lnSpc>
                <a:spcPct val="90000"/>
              </a:lnSpc>
              <a:spcBef>
                <a:spcPct val="0"/>
              </a:spcBef>
              <a:spcAft>
                <a:spcPts val="600"/>
              </a:spcAft>
            </a:pPr>
            <a:r>
              <a:rPr lang="en-US" sz="1200" kern="1200" dirty="0">
                <a:solidFill>
                  <a:schemeClr val="tx1"/>
                </a:solidFill>
                <a:latin typeface="Georgia"/>
                <a:ea typeface="+mj-ea"/>
                <a:hlinkClick r:id="rId3"/>
              </a:rPr>
              <a:t>Teacher &amp; School Staffing Vacancy Dashboard</a:t>
            </a:r>
            <a:r>
              <a:rPr lang="en-US" sz="1200" kern="1200" dirty="0">
                <a:solidFill>
                  <a:schemeClr val="tx1"/>
                </a:solidFill>
                <a:latin typeface="Georgia"/>
                <a:ea typeface="+mj-ea"/>
                <a:cs typeface="+mj-cs"/>
                <a:hlinkClick r:id="rId4">
                  <a:extLst>
                    <a:ext uri="{A12FA001-AC4F-418D-AE19-62706E023703}">
                      <ahyp:hlinkClr xmlns:ahyp="http://schemas.microsoft.com/office/drawing/2018/hyperlinkcolor" val="tx"/>
                    </a:ext>
                  </a:extLst>
                </a:hlinkClick>
              </a:rPr>
              <a:t> </a:t>
            </a:r>
            <a:endParaRPr lang="en-US" sz="1200" kern="1200" dirty="0">
              <a:solidFill>
                <a:schemeClr val="tx1"/>
              </a:solidFill>
              <a:latin typeface="Georgia"/>
              <a:ea typeface="+mj-ea"/>
              <a:cs typeface="+mj-cs"/>
            </a:endParaRPr>
          </a:p>
        </p:txBody>
      </p:sp>
      <p:sp>
        <p:nvSpPr>
          <p:cNvPr id="229"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Google Shape;215;p8"/>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None/>
            </a:pPr>
            <a:fld id="{00000000-1234-1234-1234-123412341234}" type="slidenum">
              <a:rPr lang="en-US" kern="1200" dirty="0">
                <a:solidFill>
                  <a:schemeClr val="tx1">
                    <a:tint val="75000"/>
                  </a:schemeClr>
                </a:solidFill>
                <a:latin typeface="+mn-lt"/>
                <a:ea typeface="+mn-ea"/>
                <a:cs typeface="+mn-cs"/>
              </a:rPr>
              <a:pPr lvl="0" indent="0">
                <a:spcBef>
                  <a:spcPts val="0"/>
                </a:spcBef>
                <a:spcAft>
                  <a:spcPts val="600"/>
                </a:spcAft>
                <a:buNone/>
              </a:pPr>
              <a:t>18</a:t>
            </a:fld>
            <a:endParaRPr lang="en-US" kern="1200">
              <a:solidFill>
                <a:schemeClr val="tx1">
                  <a:tint val="75000"/>
                </a:schemeClr>
              </a:solidFill>
              <a:latin typeface="+mn-lt"/>
              <a:ea typeface="+mn-ea"/>
              <a:cs typeface="+mn-cs"/>
            </a:endParaRPr>
          </a:p>
        </p:txBody>
      </p:sp>
      <p:pic>
        <p:nvPicPr>
          <p:cNvPr id="217" name="Google Shape;217;p8"/>
          <p:cNvPicPr preferRelativeResize="0"/>
          <p:nvPr/>
        </p:nvPicPr>
        <p:blipFill rotWithShape="1">
          <a:blip r:embed="rId5">
            <a:alphaModFix/>
          </a:blip>
          <a:srcRect/>
          <a:stretch/>
        </p:blipFill>
        <p:spPr>
          <a:xfrm>
            <a:off x="9759918" y="5876459"/>
            <a:ext cx="1261981" cy="981541"/>
          </a:xfrm>
          <a:prstGeom prst="rect">
            <a:avLst/>
          </a:prstGeom>
          <a:noFill/>
          <a:ln>
            <a:noFill/>
          </a:ln>
        </p:spPr>
      </p:pic>
      <p:graphicFrame>
        <p:nvGraphicFramePr>
          <p:cNvPr id="5" name="Table 4">
            <a:extLst>
              <a:ext uri="{FF2B5EF4-FFF2-40B4-BE49-F238E27FC236}">
                <a16:creationId xmlns:a16="http://schemas.microsoft.com/office/drawing/2014/main" id="{FDA86CE5-BFEF-A832-CCB1-7DEA0CD00B7A}"/>
              </a:ext>
            </a:extLst>
          </p:cNvPr>
          <p:cNvGraphicFramePr>
            <a:graphicFrameLocks noGrp="1"/>
          </p:cNvGraphicFramePr>
          <p:nvPr>
            <p:extLst>
              <p:ext uri="{D42A27DB-BD31-4B8C-83A1-F6EECF244321}">
                <p14:modId xmlns:p14="http://schemas.microsoft.com/office/powerpoint/2010/main" val="41496345"/>
              </p:ext>
            </p:extLst>
          </p:nvPr>
        </p:nvGraphicFramePr>
        <p:xfrm>
          <a:off x="637369" y="2173397"/>
          <a:ext cx="11000479" cy="3569097"/>
        </p:xfrm>
        <a:graphic>
          <a:graphicData uri="http://schemas.openxmlformats.org/drawingml/2006/table">
            <a:tbl>
              <a:tblPr firstRow="1" bandRow="1">
                <a:noFill/>
                <a:tableStyleId>{8799B23B-EC83-4686-B30A-512413B5E67A}</a:tableStyleId>
              </a:tblPr>
              <a:tblGrid>
                <a:gridCol w="1491829">
                  <a:extLst>
                    <a:ext uri="{9D8B030D-6E8A-4147-A177-3AD203B41FA5}">
                      <a16:colId xmlns:a16="http://schemas.microsoft.com/office/drawing/2014/main" val="2932872274"/>
                    </a:ext>
                  </a:extLst>
                </a:gridCol>
                <a:gridCol w="1556659">
                  <a:extLst>
                    <a:ext uri="{9D8B030D-6E8A-4147-A177-3AD203B41FA5}">
                      <a16:colId xmlns:a16="http://schemas.microsoft.com/office/drawing/2014/main" val="175936076"/>
                    </a:ext>
                  </a:extLst>
                </a:gridCol>
                <a:gridCol w="2352328">
                  <a:extLst>
                    <a:ext uri="{9D8B030D-6E8A-4147-A177-3AD203B41FA5}">
                      <a16:colId xmlns:a16="http://schemas.microsoft.com/office/drawing/2014/main" val="4099121336"/>
                    </a:ext>
                  </a:extLst>
                </a:gridCol>
                <a:gridCol w="1781648">
                  <a:extLst>
                    <a:ext uri="{9D8B030D-6E8A-4147-A177-3AD203B41FA5}">
                      <a16:colId xmlns:a16="http://schemas.microsoft.com/office/drawing/2014/main" val="2441263066"/>
                    </a:ext>
                  </a:extLst>
                </a:gridCol>
                <a:gridCol w="2261356">
                  <a:extLst>
                    <a:ext uri="{9D8B030D-6E8A-4147-A177-3AD203B41FA5}">
                      <a16:colId xmlns:a16="http://schemas.microsoft.com/office/drawing/2014/main" val="2375642745"/>
                    </a:ext>
                  </a:extLst>
                </a:gridCol>
                <a:gridCol w="1556659">
                  <a:extLst>
                    <a:ext uri="{9D8B030D-6E8A-4147-A177-3AD203B41FA5}">
                      <a16:colId xmlns:a16="http://schemas.microsoft.com/office/drawing/2014/main" val="3794057484"/>
                    </a:ext>
                  </a:extLst>
                </a:gridCol>
              </a:tblGrid>
              <a:tr h="432937">
                <a:tc>
                  <a:txBody>
                    <a:bodyPr/>
                    <a:lstStyle/>
                    <a:p>
                      <a:pPr algn="l" fontAlgn="b"/>
                      <a:r>
                        <a:rPr lang="en-US" sz="1000" b="1">
                          <a:solidFill>
                            <a:schemeClr val="tx1">
                              <a:lumMod val="75000"/>
                              <a:lumOff val="25000"/>
                            </a:schemeClr>
                          </a:solidFill>
                          <a:effectLst/>
                        </a:rPr>
                        <a:t>School Year</a:t>
                      </a:r>
                    </a:p>
                  </a:txBody>
                  <a:tcPr marL="117010" marR="49755" marT="58505" marB="58505"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fontAlgn="b"/>
                      <a:r>
                        <a:rPr lang="en-US" sz="1000" b="1">
                          <a:solidFill>
                            <a:schemeClr val="tx1">
                              <a:lumMod val="75000"/>
                              <a:lumOff val="25000"/>
                            </a:schemeClr>
                          </a:solidFill>
                          <a:effectLst/>
                        </a:rPr>
                        <a:t>Position Type</a:t>
                      </a:r>
                    </a:p>
                  </a:txBody>
                  <a:tcPr marL="117010" marR="49755" marT="58505" marB="58505"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fontAlgn="b"/>
                      <a:r>
                        <a:rPr lang="en-US" sz="1000" b="1">
                          <a:solidFill>
                            <a:schemeClr val="tx1">
                              <a:lumMod val="75000"/>
                              <a:lumOff val="25000"/>
                            </a:schemeClr>
                          </a:solidFill>
                          <a:effectLst/>
                        </a:rPr>
                        <a:t>Group Type</a:t>
                      </a:r>
                    </a:p>
                  </a:txBody>
                  <a:tcPr marL="117010" marR="49755" marT="58505" marB="58505"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fontAlgn="b"/>
                      <a:r>
                        <a:rPr lang="en-US" sz="1000" b="1">
                          <a:solidFill>
                            <a:schemeClr val="tx1">
                              <a:lumMod val="75000"/>
                              <a:lumOff val="25000"/>
                            </a:schemeClr>
                          </a:solidFill>
                          <a:effectLst/>
                        </a:rPr>
                        <a:t>Number of Positions by FTE</a:t>
                      </a:r>
                    </a:p>
                  </a:txBody>
                  <a:tcPr marL="117010" marR="49755" marT="58505" marB="58505"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fontAlgn="b"/>
                      <a:r>
                        <a:rPr lang="en-US" sz="1000" b="1">
                          <a:solidFill>
                            <a:schemeClr val="tx1">
                              <a:lumMod val="75000"/>
                              <a:lumOff val="25000"/>
                            </a:schemeClr>
                          </a:solidFill>
                          <a:effectLst/>
                        </a:rPr>
                        <a:t>Number of Unfilled Positions by FTE</a:t>
                      </a:r>
                    </a:p>
                  </a:txBody>
                  <a:tcPr marL="117010" marR="49755" marT="58505" marB="58505"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fontAlgn="b"/>
                      <a:r>
                        <a:rPr lang="en-US" sz="1000" b="1">
                          <a:solidFill>
                            <a:schemeClr val="tx1">
                              <a:lumMod val="75000"/>
                              <a:lumOff val="25000"/>
                            </a:schemeClr>
                          </a:solidFill>
                          <a:effectLst/>
                        </a:rPr>
                        <a:t>Percent Unfilled</a:t>
                      </a:r>
                    </a:p>
                  </a:txBody>
                  <a:tcPr marL="117010" marR="49755" marT="58505" marB="58505"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445212349"/>
                  </a:ext>
                </a:extLst>
              </a:tr>
              <a:tr h="286675">
                <a:tc>
                  <a:txBody>
                    <a:bodyPr/>
                    <a:lstStyle/>
                    <a:p>
                      <a:r>
                        <a:rPr lang="en-US" sz="1000">
                          <a:solidFill>
                            <a:schemeClr val="tx1">
                              <a:lumMod val="75000"/>
                              <a:lumOff val="25000"/>
                            </a:schemeClr>
                          </a:solidFill>
                          <a:effectLst/>
                        </a:rPr>
                        <a:t>2022-2023</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Teachers</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CTE and other electives</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8249.59</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314.35</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3.8%</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207838768"/>
                  </a:ext>
                </a:extLst>
              </a:tr>
              <a:tr h="286675">
                <a:tc>
                  <a:txBody>
                    <a:bodyPr/>
                    <a:lstStyle/>
                    <a:p>
                      <a:r>
                        <a:rPr lang="en-US" sz="1000">
                          <a:solidFill>
                            <a:schemeClr val="tx1">
                              <a:lumMod val="75000"/>
                              <a:lumOff val="25000"/>
                            </a:schemeClr>
                          </a:solidFill>
                          <a:effectLst/>
                        </a:rPr>
                        <a:t>2022-2023</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000">
                          <a:solidFill>
                            <a:schemeClr val="tx1">
                              <a:lumMod val="75000"/>
                              <a:lumOff val="25000"/>
                            </a:schemeClr>
                          </a:solidFill>
                          <a:effectLst/>
                        </a:rPr>
                        <a:t>Teachers</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000">
                          <a:solidFill>
                            <a:schemeClr val="tx1">
                              <a:lumMod val="75000"/>
                              <a:lumOff val="25000"/>
                            </a:schemeClr>
                          </a:solidFill>
                          <a:effectLst/>
                        </a:rPr>
                        <a:t>Elementary, PK-6</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30355.56</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dirty="0">
                          <a:solidFill>
                            <a:schemeClr val="tx1">
                              <a:lumMod val="75000"/>
                              <a:lumOff val="25000"/>
                            </a:schemeClr>
                          </a:solidFill>
                          <a:effectLst/>
                        </a:rPr>
                        <a:t>1307.79</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4.3%</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2474657479"/>
                  </a:ext>
                </a:extLst>
              </a:tr>
              <a:tr h="188667">
                <a:tc>
                  <a:txBody>
                    <a:bodyPr/>
                    <a:lstStyle/>
                    <a:p>
                      <a:r>
                        <a:rPr lang="en-US" sz="1000">
                          <a:solidFill>
                            <a:schemeClr val="tx1">
                              <a:lumMod val="75000"/>
                              <a:lumOff val="25000"/>
                            </a:schemeClr>
                          </a:solidFill>
                          <a:effectLst/>
                        </a:rPr>
                        <a:t>2022-2023</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Teachers</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English Language and Literature</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7848.75</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247.6</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3.2%</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869926180"/>
                  </a:ext>
                </a:extLst>
              </a:tr>
              <a:tr h="286675">
                <a:tc>
                  <a:txBody>
                    <a:bodyPr/>
                    <a:lstStyle/>
                    <a:p>
                      <a:r>
                        <a:rPr lang="en-US" sz="1000">
                          <a:solidFill>
                            <a:schemeClr val="tx1">
                              <a:lumMod val="75000"/>
                              <a:lumOff val="25000"/>
                            </a:schemeClr>
                          </a:solidFill>
                          <a:effectLst/>
                        </a:rPr>
                        <a:t>2022-2023</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000">
                          <a:solidFill>
                            <a:schemeClr val="tx1">
                              <a:lumMod val="75000"/>
                              <a:lumOff val="25000"/>
                            </a:schemeClr>
                          </a:solidFill>
                          <a:effectLst/>
                        </a:rPr>
                        <a:t>Teachers</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000">
                          <a:solidFill>
                            <a:schemeClr val="tx1">
                              <a:lumMod val="75000"/>
                              <a:lumOff val="25000"/>
                            </a:schemeClr>
                          </a:solidFill>
                          <a:effectLst/>
                        </a:rPr>
                        <a:t>Life and Physical Sciences</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5899.02</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209.4</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3.6%</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116757542"/>
                  </a:ext>
                </a:extLst>
              </a:tr>
              <a:tr h="286675">
                <a:tc>
                  <a:txBody>
                    <a:bodyPr/>
                    <a:lstStyle/>
                    <a:p>
                      <a:r>
                        <a:rPr lang="en-US" sz="1000">
                          <a:solidFill>
                            <a:schemeClr val="tx1">
                              <a:lumMod val="75000"/>
                              <a:lumOff val="25000"/>
                            </a:schemeClr>
                          </a:solidFill>
                          <a:effectLst/>
                        </a:rPr>
                        <a:t>2022-2023</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Teachers</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Mathematics</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6936.11</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275.82</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4.0%</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919580991"/>
                  </a:ext>
                </a:extLst>
              </a:tr>
              <a:tr h="286675">
                <a:tc>
                  <a:txBody>
                    <a:bodyPr/>
                    <a:lstStyle/>
                    <a:p>
                      <a:r>
                        <a:rPr lang="en-US" sz="1000">
                          <a:solidFill>
                            <a:schemeClr val="tx1">
                              <a:lumMod val="75000"/>
                              <a:lumOff val="25000"/>
                            </a:schemeClr>
                          </a:solidFill>
                          <a:effectLst/>
                        </a:rPr>
                        <a:t>2022-2023</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000">
                          <a:solidFill>
                            <a:schemeClr val="tx1">
                              <a:lumMod val="75000"/>
                              <a:lumOff val="25000"/>
                            </a:schemeClr>
                          </a:solidFill>
                          <a:effectLst/>
                        </a:rPr>
                        <a:t>Teachers</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000">
                          <a:solidFill>
                            <a:schemeClr val="tx1">
                              <a:lumMod val="75000"/>
                              <a:lumOff val="25000"/>
                            </a:schemeClr>
                          </a:solidFill>
                          <a:effectLst/>
                        </a:rPr>
                        <a:t>Social Sciences and History</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5972.53</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101.77</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1.7%</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4190706356"/>
                  </a:ext>
                </a:extLst>
              </a:tr>
              <a:tr h="286675">
                <a:tc>
                  <a:txBody>
                    <a:bodyPr/>
                    <a:lstStyle/>
                    <a:p>
                      <a:r>
                        <a:rPr lang="en-US" sz="1000">
                          <a:solidFill>
                            <a:schemeClr val="tx1">
                              <a:lumMod val="75000"/>
                              <a:lumOff val="25000"/>
                            </a:schemeClr>
                          </a:solidFill>
                          <a:effectLst/>
                        </a:rPr>
                        <a:t>2022-2023</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Teachers</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Physical, Health, and Safety Education</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5125.43</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94.58</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1.9%</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4283521584"/>
                  </a:ext>
                </a:extLst>
              </a:tr>
              <a:tr h="286675">
                <a:tc>
                  <a:txBody>
                    <a:bodyPr/>
                    <a:lstStyle/>
                    <a:p>
                      <a:r>
                        <a:rPr lang="en-US" sz="1000">
                          <a:solidFill>
                            <a:schemeClr val="tx1">
                              <a:lumMod val="75000"/>
                              <a:lumOff val="25000"/>
                            </a:schemeClr>
                          </a:solidFill>
                          <a:effectLst/>
                        </a:rPr>
                        <a:t>2022-2023</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000">
                          <a:solidFill>
                            <a:schemeClr val="tx1">
                              <a:lumMod val="75000"/>
                              <a:lumOff val="25000"/>
                            </a:schemeClr>
                          </a:solidFill>
                          <a:effectLst/>
                        </a:rPr>
                        <a:t>Teachers</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000">
                          <a:solidFill>
                            <a:schemeClr val="tx1">
                              <a:lumMod val="75000"/>
                              <a:lumOff val="25000"/>
                            </a:schemeClr>
                          </a:solidFill>
                          <a:effectLst/>
                        </a:rPr>
                        <a:t>Special Education</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12629.74</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736.11</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5.8%</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929353520"/>
                  </a:ext>
                </a:extLst>
              </a:tr>
              <a:tr h="286675">
                <a:tc>
                  <a:txBody>
                    <a:bodyPr/>
                    <a:lstStyle/>
                    <a:p>
                      <a:r>
                        <a:rPr lang="en-US" sz="1000">
                          <a:solidFill>
                            <a:schemeClr val="tx1">
                              <a:lumMod val="75000"/>
                              <a:lumOff val="25000"/>
                            </a:schemeClr>
                          </a:solidFill>
                          <a:effectLst/>
                        </a:rPr>
                        <a:t>2022-2023</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Teachers</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Title I</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935.54</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35.33</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3.8%</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965865149"/>
                  </a:ext>
                </a:extLst>
              </a:tr>
              <a:tr h="286675">
                <a:tc>
                  <a:txBody>
                    <a:bodyPr/>
                    <a:lstStyle/>
                    <a:p>
                      <a:r>
                        <a:rPr lang="en-US" sz="1000">
                          <a:solidFill>
                            <a:schemeClr val="tx1">
                              <a:lumMod val="75000"/>
                              <a:lumOff val="25000"/>
                            </a:schemeClr>
                          </a:solidFill>
                          <a:effectLst/>
                        </a:rPr>
                        <a:t>2022-2023</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000">
                          <a:solidFill>
                            <a:schemeClr val="tx1">
                              <a:lumMod val="75000"/>
                              <a:lumOff val="25000"/>
                            </a:schemeClr>
                          </a:solidFill>
                          <a:effectLst/>
                        </a:rPr>
                        <a:t>Teachers</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000">
                          <a:solidFill>
                            <a:schemeClr val="tx1">
                              <a:lumMod val="75000"/>
                              <a:lumOff val="25000"/>
                            </a:schemeClr>
                          </a:solidFill>
                          <a:effectLst/>
                        </a:rPr>
                        <a:t>Visual and Performing Arts</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5879.55</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120.32</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r"/>
                      <a:r>
                        <a:rPr lang="en-US" sz="1000">
                          <a:solidFill>
                            <a:schemeClr val="tx1">
                              <a:lumMod val="75000"/>
                              <a:lumOff val="25000"/>
                            </a:schemeClr>
                          </a:solidFill>
                          <a:effectLst/>
                        </a:rPr>
                        <a:t>2.1%</a:t>
                      </a:r>
                    </a:p>
                  </a:txBody>
                  <a:tcPr marL="117010" marR="49755" marT="58505" marB="58505"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3120912048"/>
                  </a:ext>
                </a:extLst>
              </a:tr>
              <a:tr h="286675">
                <a:tc>
                  <a:txBody>
                    <a:bodyPr/>
                    <a:lstStyle/>
                    <a:p>
                      <a:r>
                        <a:rPr lang="en-US" sz="1000">
                          <a:solidFill>
                            <a:schemeClr val="tx1">
                              <a:lumMod val="75000"/>
                              <a:lumOff val="25000"/>
                            </a:schemeClr>
                          </a:solidFill>
                          <a:effectLst/>
                        </a:rPr>
                        <a:t>2022-2023</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Teachers</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000">
                          <a:solidFill>
                            <a:schemeClr val="tx1">
                              <a:lumMod val="75000"/>
                              <a:lumOff val="25000"/>
                            </a:schemeClr>
                          </a:solidFill>
                          <a:effectLst/>
                        </a:rPr>
                        <a:t>World language</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dirty="0">
                          <a:solidFill>
                            <a:schemeClr val="tx1">
                              <a:lumMod val="75000"/>
                              <a:lumOff val="25000"/>
                            </a:schemeClr>
                          </a:solidFill>
                          <a:effectLst/>
                        </a:rPr>
                        <a:t>2764.92</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a:solidFill>
                            <a:schemeClr val="tx1">
                              <a:lumMod val="75000"/>
                              <a:lumOff val="25000"/>
                            </a:schemeClr>
                          </a:solidFill>
                          <a:effectLst/>
                        </a:rPr>
                        <a:t>130.2</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r"/>
                      <a:r>
                        <a:rPr lang="en-US" sz="1000" dirty="0">
                          <a:solidFill>
                            <a:schemeClr val="tx1">
                              <a:lumMod val="75000"/>
                              <a:lumOff val="25000"/>
                            </a:schemeClr>
                          </a:solidFill>
                          <a:effectLst/>
                        </a:rPr>
                        <a:t>4.7%</a:t>
                      </a:r>
                    </a:p>
                  </a:txBody>
                  <a:tcPr marL="117010" marR="49755" marT="58505" marB="58505"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969078227"/>
                  </a:ext>
                </a:extLst>
              </a:tr>
            </a:tbl>
          </a:graphicData>
        </a:graphic>
      </p:graphicFrame>
      <p:sp>
        <p:nvSpPr>
          <p:cNvPr id="2" name="Rectangle: Rounded Corners 1">
            <a:extLst>
              <a:ext uri="{FF2B5EF4-FFF2-40B4-BE49-F238E27FC236}">
                <a16:creationId xmlns:a16="http://schemas.microsoft.com/office/drawing/2014/main" id="{8D81B5EB-CE6F-D979-6123-26F822B13510}"/>
              </a:ext>
            </a:extLst>
          </p:cNvPr>
          <p:cNvSpPr/>
          <p:nvPr/>
        </p:nvSpPr>
        <p:spPr>
          <a:xfrm>
            <a:off x="7839075" y="2027928"/>
            <a:ext cx="2237985" cy="4012446"/>
          </a:xfrm>
          <a:prstGeom prst="roundRect">
            <a:avLst/>
          </a:prstGeom>
          <a:noFill/>
          <a:ln w="5715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47CF1139-1587-ADE3-6E00-B3B8D442D6A5}"/>
              </a:ext>
            </a:extLst>
          </p:cNvPr>
          <p:cNvSpPr txBox="1"/>
          <p:nvPr/>
        </p:nvSpPr>
        <p:spPr>
          <a:xfrm>
            <a:off x="438539" y="6248921"/>
            <a:ext cx="2627642" cy="230832"/>
          </a:xfrm>
          <a:prstGeom prst="rect">
            <a:avLst/>
          </a:prstGeom>
          <a:noFill/>
        </p:spPr>
        <p:txBody>
          <a:bodyPr wrap="none" rtlCol="0">
            <a:spAutoFit/>
          </a:bodyPr>
          <a:lstStyle/>
          <a:p>
            <a:r>
              <a:rPr lang="en-US" sz="900" dirty="0">
                <a:solidFill>
                  <a:schemeClr val="tx1"/>
                </a:solidFill>
              </a:rPr>
              <a:t>*Data collected in SSWS as of October 1, 2022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23EE43D-1F82-339B-F02A-7A9F4FE87E56}"/>
              </a:ext>
            </a:extLst>
          </p:cNvPr>
          <p:cNvGraphicFramePr/>
          <p:nvPr>
            <p:extLst>
              <p:ext uri="{D42A27DB-BD31-4B8C-83A1-F6EECF244321}">
                <p14:modId xmlns:p14="http://schemas.microsoft.com/office/powerpoint/2010/main" val="3115527224"/>
              </p:ext>
            </p:extLst>
          </p:nvPr>
        </p:nvGraphicFramePr>
        <p:xfrm>
          <a:off x="991518" y="2038120"/>
          <a:ext cx="11016868" cy="4421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9" name="Google Shape;269;p16"/>
          <p:cNvSpPr txBox="1">
            <a:spLocks noGrp="1"/>
          </p:cNvSpPr>
          <p:nvPr>
            <p:ph type="title"/>
          </p:nvPr>
        </p:nvSpPr>
        <p:spPr>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dirty="0"/>
              <a:t>Consultation and Needs Assessment </a:t>
            </a:r>
            <a:br>
              <a:rPr lang="en-US" dirty="0"/>
            </a:br>
            <a:r>
              <a:rPr lang="en-US" sz="1600" dirty="0"/>
              <a:t>slide 1 of 3</a:t>
            </a:r>
            <a:endParaRPr dirty="0"/>
          </a:p>
        </p:txBody>
      </p:sp>
      <p:sp>
        <p:nvSpPr>
          <p:cNvPr id="271" name="Google Shape;271;p1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270" name="Google Shape;270;p16"/>
          <p:cNvSpPr txBox="1">
            <a:spLocks noGrp="1"/>
          </p:cNvSpPr>
          <p:nvPr>
            <p:ph type="body" idx="1"/>
          </p:nvPr>
        </p:nvSpPr>
        <p:spPr>
          <a:xfrm>
            <a:off x="380508" y="1523853"/>
            <a:ext cx="11430983" cy="4832498"/>
          </a:xfrm>
          <a:prstGeom prst="rect">
            <a:avLst/>
          </a:prstGeom>
          <a:noFill/>
          <a:ln>
            <a:noFill/>
          </a:ln>
        </p:spPr>
        <p:txBody>
          <a:bodyPr spcFirstLastPara="1" wrap="square" lIns="91425" tIns="45700" rIns="91425" bIns="45700" anchor="t" anchorCtr="0">
            <a:normAutofit/>
          </a:bodyPr>
          <a:lstStyle/>
          <a:p>
            <a:pPr marL="742950" indent="-857250">
              <a:spcBef>
                <a:spcPts val="0"/>
              </a:spcBef>
              <a:buSzPts val="2800"/>
              <a:buNone/>
            </a:pPr>
            <a:r>
              <a:rPr lang="en-US" b="1" dirty="0"/>
              <a:t>3.1.a  </a:t>
            </a:r>
            <a:r>
              <a:rPr lang="en-US" dirty="0"/>
              <a:t>Plan is developed in consultation with division stakeholders annually</a:t>
            </a:r>
            <a:endParaRPr lang="en-US" sz="1050" dirty="0"/>
          </a:p>
          <a:p>
            <a:pPr marL="685800" lvl="1" indent="-114300" algn="l" rtl="0">
              <a:lnSpc>
                <a:spcPct val="90000"/>
              </a:lnSpc>
              <a:spcBef>
                <a:spcPts val="500"/>
              </a:spcBef>
              <a:spcAft>
                <a:spcPts val="0"/>
              </a:spcAft>
              <a:buSzPts val="1800"/>
              <a:buNone/>
            </a:pPr>
            <a:endParaRPr sz="1800" dirty="0">
              <a:solidFill>
                <a:srgbClr val="3E5B91"/>
              </a:solidFill>
              <a:latin typeface="Times New Roman"/>
              <a:ea typeface="Times New Roman"/>
              <a:cs typeface="Times New Roman"/>
              <a:sym typeface="Times New Roman"/>
            </a:endParaRPr>
          </a:p>
        </p:txBody>
      </p:sp>
      <p:sp>
        <p:nvSpPr>
          <p:cNvPr id="10" name="Rectangle 9">
            <a:extLst>
              <a:ext uri="{FF2B5EF4-FFF2-40B4-BE49-F238E27FC236}">
                <a16:creationId xmlns:a16="http://schemas.microsoft.com/office/drawing/2014/main" id="{FD3063A7-E659-DD76-BF6E-2E62C83935A4}"/>
              </a:ext>
            </a:extLst>
          </p:cNvPr>
          <p:cNvSpPr/>
          <p:nvPr/>
        </p:nvSpPr>
        <p:spPr>
          <a:xfrm>
            <a:off x="6581385" y="2135523"/>
            <a:ext cx="2488549" cy="15643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400" b="1" dirty="0"/>
              <a:t>Division Staff </a:t>
            </a:r>
            <a:r>
              <a:rPr lang="en-US" sz="1400" dirty="0"/>
              <a:t>(Teachers, Principals, School Leaders, </a:t>
            </a:r>
            <a:r>
              <a:rPr lang="en-US" sz="1400" dirty="0">
                <a:solidFill>
                  <a:schemeClr val="bg1"/>
                </a:solidFill>
              </a:rPr>
              <a:t>Paraprofessionals</a:t>
            </a:r>
            <a:r>
              <a:rPr lang="en-US" sz="1400" dirty="0"/>
              <a:t>)</a:t>
            </a:r>
          </a:p>
        </p:txBody>
      </p:sp>
      <p:sp>
        <p:nvSpPr>
          <p:cNvPr id="11" name="Rectangle 10">
            <a:extLst>
              <a:ext uri="{FF2B5EF4-FFF2-40B4-BE49-F238E27FC236}">
                <a16:creationId xmlns:a16="http://schemas.microsoft.com/office/drawing/2014/main" id="{FEFC525B-B891-8A69-61DC-E75C57945C45}"/>
              </a:ext>
            </a:extLst>
          </p:cNvPr>
          <p:cNvSpPr/>
          <p:nvPr/>
        </p:nvSpPr>
        <p:spPr>
          <a:xfrm>
            <a:off x="9211443" y="3706200"/>
            <a:ext cx="2600048" cy="17001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dirty="0"/>
              <a:t>Specialized Instructional Support Personnel, Private School Leaders (in a division that has private schools)</a:t>
            </a:r>
          </a:p>
        </p:txBody>
      </p:sp>
      <p:sp>
        <p:nvSpPr>
          <p:cNvPr id="12" name="Rectangle 11">
            <a:extLst>
              <a:ext uri="{FF2B5EF4-FFF2-40B4-BE49-F238E27FC236}">
                <a16:creationId xmlns:a16="http://schemas.microsoft.com/office/drawing/2014/main" id="{6FD55977-D5F8-3653-4213-F0AFE39F249A}"/>
              </a:ext>
            </a:extLst>
          </p:cNvPr>
          <p:cNvSpPr/>
          <p:nvPr/>
        </p:nvSpPr>
        <p:spPr>
          <a:xfrm>
            <a:off x="6354192" y="4894936"/>
            <a:ext cx="2535220" cy="15643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dirty="0"/>
              <a:t>Parents, Community partners and other organizations with expertise in programs and activities designed to meet the purpose of Title II, Part A</a:t>
            </a:r>
          </a:p>
        </p:txBody>
      </p:sp>
    </p:spTree>
    <p:extLst>
      <p:ext uri="{BB962C8B-B14F-4D97-AF65-F5344CB8AC3E}">
        <p14:creationId xmlns:p14="http://schemas.microsoft.com/office/powerpoint/2010/main" val="3218536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Agenda</a:t>
            </a:r>
            <a:endParaRPr/>
          </a:p>
        </p:txBody>
      </p:sp>
      <p:sp>
        <p:nvSpPr>
          <p:cNvPr id="157" name="Google Shape;157;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158" name="Google Shape;158;p2"/>
          <p:cNvPicPr preferRelativeResize="0"/>
          <p:nvPr/>
        </p:nvPicPr>
        <p:blipFill rotWithShape="1">
          <a:blip r:embed="rId3">
            <a:alphaModFix/>
          </a:blip>
          <a:srcRect/>
          <a:stretch/>
        </p:blipFill>
        <p:spPr>
          <a:xfrm>
            <a:off x="9759918" y="5876459"/>
            <a:ext cx="1261981" cy="981541"/>
          </a:xfrm>
          <a:prstGeom prst="rect">
            <a:avLst/>
          </a:prstGeom>
          <a:noFill/>
          <a:ln>
            <a:noFill/>
          </a:ln>
        </p:spPr>
      </p:pic>
      <p:sp>
        <p:nvSpPr>
          <p:cNvPr id="159" name="Google Shape;159;p2"/>
          <p:cNvSpPr txBox="1"/>
          <p:nvPr/>
        </p:nvSpPr>
        <p:spPr>
          <a:xfrm>
            <a:off x="875850" y="1636000"/>
            <a:ext cx="4941000" cy="5281416"/>
          </a:xfrm>
          <a:prstGeom prst="rect">
            <a:avLst/>
          </a:prstGeom>
          <a:noFill/>
          <a:ln>
            <a:noFill/>
          </a:ln>
        </p:spPr>
        <p:txBody>
          <a:bodyPr spcFirstLastPara="1" wrap="square" lIns="91425" tIns="91425" rIns="91425" bIns="91425" anchor="t" anchorCtr="0">
            <a:spAutoFit/>
          </a:bodyPr>
          <a:lstStyle/>
          <a:p>
            <a:pPr marL="457200" lvl="0" indent="-431800" algn="l" rtl="0">
              <a:lnSpc>
                <a:spcPct val="115000"/>
              </a:lnSpc>
              <a:spcBef>
                <a:spcPts val="0"/>
              </a:spcBef>
              <a:spcAft>
                <a:spcPts val="0"/>
              </a:spcAft>
              <a:buClr>
                <a:srgbClr val="1A4480"/>
              </a:buClr>
              <a:buSzPts val="3200"/>
              <a:buFont typeface="Calibri"/>
              <a:buChar char="●"/>
            </a:pPr>
            <a:r>
              <a:rPr lang="en-US" sz="3200" dirty="0">
                <a:solidFill>
                  <a:srgbClr val="1A4480"/>
                </a:solidFill>
                <a:latin typeface="Calibri"/>
                <a:ea typeface="Calibri"/>
                <a:cs typeface="Calibri"/>
                <a:sym typeface="Calibri"/>
              </a:rPr>
              <a:t>Purpose</a:t>
            </a:r>
            <a:endParaRPr sz="3200" dirty="0">
              <a:solidFill>
                <a:srgbClr val="1A4480"/>
              </a:solidFill>
              <a:latin typeface="Calibri"/>
              <a:ea typeface="Calibri"/>
              <a:cs typeface="Calibri"/>
              <a:sym typeface="Calibri"/>
            </a:endParaRPr>
          </a:p>
          <a:p>
            <a:pPr marL="457200" lvl="0" indent="-431800" algn="l" rtl="0">
              <a:lnSpc>
                <a:spcPct val="115000"/>
              </a:lnSpc>
              <a:spcBef>
                <a:spcPts val="0"/>
              </a:spcBef>
              <a:spcAft>
                <a:spcPts val="0"/>
              </a:spcAft>
              <a:buClr>
                <a:srgbClr val="1A4480"/>
              </a:buClr>
              <a:buSzPts val="3200"/>
              <a:buFont typeface="Calibri"/>
              <a:buChar char="●"/>
            </a:pPr>
            <a:r>
              <a:rPr lang="en-US" sz="3200" dirty="0">
                <a:solidFill>
                  <a:srgbClr val="1A4480"/>
                </a:solidFill>
                <a:latin typeface="Calibri"/>
                <a:ea typeface="Calibri"/>
                <a:cs typeface="Calibri"/>
                <a:sym typeface="Calibri"/>
              </a:rPr>
              <a:t>Preparation</a:t>
            </a:r>
            <a:endParaRPr sz="3200" dirty="0">
              <a:solidFill>
                <a:srgbClr val="1A4480"/>
              </a:solidFill>
              <a:latin typeface="Calibri"/>
              <a:ea typeface="Calibri"/>
              <a:cs typeface="Calibri"/>
              <a:sym typeface="Calibri"/>
            </a:endParaRPr>
          </a:p>
          <a:p>
            <a:pPr marL="457200" lvl="0" indent="-431800" algn="l" rtl="0">
              <a:lnSpc>
                <a:spcPct val="115000"/>
              </a:lnSpc>
              <a:spcBef>
                <a:spcPts val="0"/>
              </a:spcBef>
              <a:spcAft>
                <a:spcPts val="0"/>
              </a:spcAft>
              <a:buClr>
                <a:srgbClr val="1A4480"/>
              </a:buClr>
              <a:buSzPts val="3200"/>
              <a:buFont typeface="Calibri"/>
              <a:buChar char="●"/>
            </a:pPr>
            <a:r>
              <a:rPr lang="en-US" sz="3200" dirty="0">
                <a:solidFill>
                  <a:srgbClr val="1A4480"/>
                </a:solidFill>
                <a:latin typeface="Calibri"/>
                <a:ea typeface="Calibri"/>
                <a:cs typeface="Calibri"/>
                <a:sym typeface="Calibri"/>
              </a:rPr>
              <a:t>Monitoring Protocol</a:t>
            </a:r>
            <a:endParaRPr sz="3200" dirty="0">
              <a:solidFill>
                <a:srgbClr val="1A4480"/>
              </a:solidFill>
              <a:latin typeface="Calibri"/>
              <a:ea typeface="Calibri"/>
              <a:cs typeface="Calibri"/>
              <a:sym typeface="Calibri"/>
            </a:endParaRPr>
          </a:p>
          <a:p>
            <a:pPr marL="457200" lvl="0" indent="-431800" algn="l" rtl="0">
              <a:lnSpc>
                <a:spcPct val="115000"/>
              </a:lnSpc>
              <a:spcBef>
                <a:spcPts val="0"/>
              </a:spcBef>
              <a:spcAft>
                <a:spcPts val="0"/>
              </a:spcAft>
              <a:buClr>
                <a:srgbClr val="1A4480"/>
              </a:buClr>
              <a:buSzPts val="3200"/>
              <a:buFont typeface="Calibri"/>
              <a:buChar char="●"/>
            </a:pPr>
            <a:r>
              <a:rPr lang="en-US" sz="3200" dirty="0">
                <a:solidFill>
                  <a:srgbClr val="1A4480"/>
                </a:solidFill>
                <a:latin typeface="Calibri"/>
                <a:ea typeface="Calibri"/>
                <a:cs typeface="Calibri"/>
                <a:sym typeface="Calibri"/>
              </a:rPr>
              <a:t>Common Findings</a:t>
            </a:r>
            <a:endParaRPr sz="3200" dirty="0">
              <a:solidFill>
                <a:srgbClr val="1A4480"/>
              </a:solidFill>
              <a:latin typeface="Calibri"/>
              <a:ea typeface="Calibri"/>
              <a:cs typeface="Calibri"/>
              <a:sym typeface="Calibri"/>
            </a:endParaRPr>
          </a:p>
          <a:p>
            <a:pPr marL="457200" lvl="0" indent="-431800" algn="l" rtl="0">
              <a:lnSpc>
                <a:spcPct val="115000"/>
              </a:lnSpc>
              <a:spcBef>
                <a:spcPts val="0"/>
              </a:spcBef>
              <a:spcAft>
                <a:spcPts val="0"/>
              </a:spcAft>
              <a:buClr>
                <a:srgbClr val="1A4480"/>
              </a:buClr>
              <a:buSzPts val="3200"/>
              <a:buFont typeface="Calibri"/>
              <a:buChar char="●"/>
            </a:pPr>
            <a:r>
              <a:rPr lang="en-US" sz="3200" dirty="0">
                <a:solidFill>
                  <a:srgbClr val="1A4480"/>
                </a:solidFill>
                <a:latin typeface="Calibri"/>
                <a:ea typeface="Calibri"/>
                <a:cs typeface="Calibri"/>
                <a:sym typeface="Calibri"/>
              </a:rPr>
              <a:t>Next Steps</a:t>
            </a:r>
            <a:endParaRPr sz="3200" dirty="0">
              <a:solidFill>
                <a:srgbClr val="1A4480"/>
              </a:solidFill>
              <a:latin typeface="Calibri"/>
              <a:ea typeface="Calibri"/>
              <a:cs typeface="Calibri"/>
              <a:sym typeface="Calibri"/>
            </a:endParaRPr>
          </a:p>
          <a:p>
            <a:pPr marL="457200" lvl="0" indent="-431800" algn="l" rtl="0">
              <a:lnSpc>
                <a:spcPct val="115000"/>
              </a:lnSpc>
              <a:spcBef>
                <a:spcPts val="0"/>
              </a:spcBef>
              <a:spcAft>
                <a:spcPts val="0"/>
              </a:spcAft>
              <a:buClr>
                <a:srgbClr val="1A4480"/>
              </a:buClr>
              <a:buSzPts val="3200"/>
              <a:buFont typeface="Calibri"/>
              <a:buChar char="●"/>
            </a:pPr>
            <a:r>
              <a:rPr lang="en-US" sz="3200" dirty="0">
                <a:solidFill>
                  <a:srgbClr val="1A4480"/>
                </a:solidFill>
                <a:latin typeface="Calibri"/>
                <a:ea typeface="Calibri"/>
                <a:cs typeface="Calibri"/>
                <a:sym typeface="Calibri"/>
              </a:rPr>
              <a:t>SharePoint</a:t>
            </a:r>
          </a:p>
          <a:p>
            <a:pPr marL="457200" lvl="0" indent="-431800" algn="l" rtl="0">
              <a:lnSpc>
                <a:spcPct val="115000"/>
              </a:lnSpc>
              <a:spcBef>
                <a:spcPts val="0"/>
              </a:spcBef>
              <a:spcAft>
                <a:spcPts val="0"/>
              </a:spcAft>
              <a:buClr>
                <a:srgbClr val="1A4480"/>
              </a:buClr>
              <a:buSzPts val="3200"/>
              <a:buFont typeface="Calibri"/>
              <a:buChar char="●"/>
            </a:pPr>
            <a:r>
              <a:rPr lang="en-US" sz="3200" dirty="0">
                <a:solidFill>
                  <a:srgbClr val="1A4480"/>
                </a:solidFill>
                <a:latin typeface="Calibri"/>
                <a:ea typeface="Calibri"/>
                <a:cs typeface="Calibri"/>
                <a:sym typeface="Calibri"/>
              </a:rPr>
              <a:t>Canvas</a:t>
            </a:r>
            <a:endParaRPr sz="3200" dirty="0">
              <a:solidFill>
                <a:srgbClr val="1A4480"/>
              </a:solidFill>
              <a:latin typeface="Calibri"/>
              <a:ea typeface="Calibri"/>
              <a:cs typeface="Calibri"/>
              <a:sym typeface="Calibri"/>
            </a:endParaRPr>
          </a:p>
          <a:p>
            <a:pPr marL="457200" lvl="0" indent="-431800" algn="l" rtl="0">
              <a:lnSpc>
                <a:spcPct val="115000"/>
              </a:lnSpc>
              <a:spcBef>
                <a:spcPts val="0"/>
              </a:spcBef>
              <a:spcAft>
                <a:spcPts val="0"/>
              </a:spcAft>
              <a:buClr>
                <a:srgbClr val="1A4480"/>
              </a:buClr>
              <a:buSzPts val="3200"/>
              <a:buFont typeface="Calibri"/>
              <a:buChar char="●"/>
            </a:pPr>
            <a:r>
              <a:rPr lang="en-US" sz="3200" dirty="0">
                <a:solidFill>
                  <a:srgbClr val="1A4480"/>
                </a:solidFill>
                <a:latin typeface="Calibri"/>
                <a:ea typeface="Calibri"/>
                <a:cs typeface="Calibri"/>
                <a:sym typeface="Calibri"/>
              </a:rPr>
              <a:t>Resources</a:t>
            </a:r>
            <a:endParaRPr sz="3200" dirty="0">
              <a:solidFill>
                <a:srgbClr val="1A4480"/>
              </a:solidFill>
              <a:latin typeface="Calibri"/>
              <a:ea typeface="Calibri"/>
              <a:cs typeface="Calibri"/>
              <a:sym typeface="Calibri"/>
            </a:endParaRPr>
          </a:p>
          <a:p>
            <a:pPr marL="457200" lvl="0" indent="-431800" algn="l" rtl="0">
              <a:lnSpc>
                <a:spcPct val="115000"/>
              </a:lnSpc>
              <a:spcBef>
                <a:spcPts val="0"/>
              </a:spcBef>
              <a:spcAft>
                <a:spcPts val="0"/>
              </a:spcAft>
              <a:buClr>
                <a:srgbClr val="1A4480"/>
              </a:buClr>
              <a:buSzPts val="3200"/>
              <a:buFont typeface="Calibri"/>
              <a:buChar char="●"/>
            </a:pPr>
            <a:r>
              <a:rPr lang="en-US" sz="3200" dirty="0">
                <a:solidFill>
                  <a:srgbClr val="1A4480"/>
                </a:solidFill>
                <a:latin typeface="Calibri"/>
                <a:ea typeface="Calibri"/>
                <a:cs typeface="Calibri"/>
                <a:sym typeface="Calibri"/>
              </a:rPr>
              <a:t>Questions</a:t>
            </a:r>
            <a:endParaRPr sz="3200" dirty="0">
              <a:solidFill>
                <a:srgbClr val="1A4480"/>
              </a:solidFill>
              <a:latin typeface="Calibri"/>
              <a:ea typeface="Calibri"/>
              <a:cs typeface="Calibri"/>
              <a:sym typeface="Calibri"/>
            </a:endParaRPr>
          </a:p>
        </p:txBody>
      </p:sp>
    </p:spTree>
    <p:extLst>
      <p:ext uri="{BB962C8B-B14F-4D97-AF65-F5344CB8AC3E}">
        <p14:creationId xmlns:p14="http://schemas.microsoft.com/office/powerpoint/2010/main" val="228218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6"/>
          <p:cNvSpPr txBox="1">
            <a:spLocks noGrp="1"/>
          </p:cNvSpPr>
          <p:nvPr>
            <p:ph type="title"/>
          </p:nvPr>
        </p:nvSpPr>
        <p:spPr>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dirty="0"/>
              <a:t>Consultation and Needs Assessment </a:t>
            </a:r>
            <a:br>
              <a:rPr lang="en-US" dirty="0"/>
            </a:br>
            <a:r>
              <a:rPr lang="en-US" sz="1600" dirty="0"/>
              <a:t>slide 2 of 3</a:t>
            </a:r>
            <a:endParaRPr dirty="0"/>
          </a:p>
        </p:txBody>
      </p:sp>
      <p:sp>
        <p:nvSpPr>
          <p:cNvPr id="271" name="Google Shape;271;p1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270" name="Google Shape;270;p16"/>
          <p:cNvSpPr txBox="1">
            <a:spLocks noGrp="1"/>
          </p:cNvSpPr>
          <p:nvPr>
            <p:ph type="body" idx="1"/>
          </p:nvPr>
        </p:nvSpPr>
        <p:spPr>
          <a:xfrm>
            <a:off x="0" y="1323975"/>
            <a:ext cx="11856719" cy="3586154"/>
          </a:xfrm>
          <a:prstGeom prst="rect">
            <a:avLst/>
          </a:prstGeom>
          <a:noFill/>
          <a:ln>
            <a:noFill/>
          </a:ln>
        </p:spPr>
        <p:txBody>
          <a:bodyPr spcFirstLastPara="1" wrap="square" lIns="91425" tIns="45700" rIns="91425" bIns="45700" anchor="t" anchorCtr="0">
            <a:normAutofit/>
          </a:bodyPr>
          <a:lstStyle/>
          <a:p>
            <a:pPr marL="1428750" indent="-860425">
              <a:buNone/>
            </a:pPr>
            <a:r>
              <a:rPr lang="en-US" b="1" dirty="0">
                <a:solidFill>
                  <a:schemeClr val="accent3"/>
                </a:solidFill>
              </a:rPr>
              <a:t>3.1.b</a:t>
            </a:r>
            <a:r>
              <a:rPr lang="en-US" b="1" dirty="0">
                <a:latin typeface="Times New Roman"/>
                <a:ea typeface="Times New Roman"/>
                <a:cs typeface="Times New Roman"/>
                <a:sym typeface="Times New Roman"/>
              </a:rPr>
              <a:t> </a:t>
            </a:r>
            <a:r>
              <a:rPr lang="en-US" dirty="0">
                <a:effectLst/>
                <a:latin typeface="Calibri" panose="020F0502020204030204" pitchFamily="34" charset="0"/>
                <a:ea typeface="Times New Roman" panose="02020603050405020304" pitchFamily="18" charset="0"/>
                <a:cs typeface="Calibri" panose="020F0502020204030204" pitchFamily="34" charset="0"/>
              </a:rPr>
              <a:t>The Title II, Part A needs assessment process described how the LEA coordinated the division’s </a:t>
            </a:r>
            <a:r>
              <a:rPr lang="en-US" b="1" dirty="0">
                <a:effectLst/>
                <a:latin typeface="Calibri" panose="020F0502020204030204" pitchFamily="34" charset="0"/>
                <a:ea typeface="Times New Roman" panose="02020603050405020304" pitchFamily="18" charset="0"/>
                <a:cs typeface="Calibri" panose="020F0502020204030204" pitchFamily="34" charset="0"/>
              </a:rPr>
              <a:t>professional development plan </a:t>
            </a:r>
            <a:r>
              <a:rPr lang="en-US" dirty="0">
                <a:effectLst/>
                <a:latin typeface="Calibri" panose="020F0502020204030204" pitchFamily="34" charset="0"/>
                <a:ea typeface="Times New Roman" panose="02020603050405020304" pitchFamily="18" charset="0"/>
                <a:cs typeface="Calibri" panose="020F0502020204030204" pitchFamily="34" charset="0"/>
              </a:rPr>
              <a:t>with strategies, programs, and activities based on the analysis of </a:t>
            </a:r>
            <a:r>
              <a:rPr lang="en-US" b="1" dirty="0">
                <a:effectLst/>
                <a:latin typeface="Calibri" panose="020F0502020204030204" pitchFamily="34" charset="0"/>
                <a:ea typeface="Times New Roman" panose="02020603050405020304" pitchFamily="18" charset="0"/>
                <a:cs typeface="Calibri" panose="020F0502020204030204" pitchFamily="34" charset="0"/>
              </a:rPr>
              <a:t>multiple data sources</a:t>
            </a:r>
            <a:r>
              <a:rPr lang="en-US" dirty="0">
                <a:effectLst/>
                <a:latin typeface="Calibri" panose="020F0502020204030204" pitchFamily="34" charset="0"/>
                <a:ea typeface="Times New Roman" panose="02020603050405020304" pitchFamily="18" charset="0"/>
                <a:cs typeface="Calibri" panose="020F0502020204030204" pitchFamily="34" charset="0"/>
              </a:rPr>
              <a:t> to identify division needs for improving students’ academic achievement according to </a:t>
            </a:r>
            <a:r>
              <a:rPr lang="en-US" b="1" dirty="0">
                <a:effectLst/>
                <a:latin typeface="Calibri" panose="020F0502020204030204" pitchFamily="34" charset="0"/>
                <a:ea typeface="Times New Roman" panose="02020603050405020304" pitchFamily="18" charset="0"/>
                <a:cs typeface="Calibri" panose="020F0502020204030204" pitchFamily="34" charset="0"/>
              </a:rPr>
              <a:t>the purpose of Title II, Part A</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pPr marL="685800" lvl="1" indent="-114300" algn="l" rtl="0">
              <a:lnSpc>
                <a:spcPct val="90000"/>
              </a:lnSpc>
              <a:spcBef>
                <a:spcPts val="500"/>
              </a:spcBef>
              <a:spcAft>
                <a:spcPts val="0"/>
              </a:spcAft>
              <a:buSzPts val="1800"/>
              <a:buNone/>
            </a:pPr>
            <a:endParaRPr sz="1800" dirty="0">
              <a:solidFill>
                <a:srgbClr val="3E5B91"/>
              </a:solidFill>
              <a:latin typeface="Times New Roman"/>
              <a:ea typeface="Times New Roman"/>
              <a:cs typeface="Times New Roman"/>
              <a:sym typeface="Times New Roman"/>
            </a:endParaRPr>
          </a:p>
        </p:txBody>
      </p:sp>
      <p:sp>
        <p:nvSpPr>
          <p:cNvPr id="6" name="Text Placeholder 5">
            <a:extLst>
              <a:ext uri="{FF2B5EF4-FFF2-40B4-BE49-F238E27FC236}">
                <a16:creationId xmlns:a16="http://schemas.microsoft.com/office/drawing/2014/main" id="{6830CB08-6A6C-8AC9-E006-33B8EC86AC85}"/>
              </a:ext>
            </a:extLst>
          </p:cNvPr>
          <p:cNvSpPr>
            <a:spLocks noGrp="1"/>
          </p:cNvSpPr>
          <p:nvPr>
            <p:ph type="body" idx="4294967295"/>
          </p:nvPr>
        </p:nvSpPr>
        <p:spPr>
          <a:xfrm>
            <a:off x="485775" y="5226972"/>
            <a:ext cx="2162175" cy="1494503"/>
          </a:xfrm>
        </p:spPr>
        <p:txBody>
          <a:bodyPr>
            <a:normAutofit/>
          </a:bodyPr>
          <a:lstStyle/>
          <a:p>
            <a:pPr marL="50800" indent="0">
              <a:buNone/>
            </a:pPr>
            <a:endParaRPr lang="en-US" dirty="0">
              <a:solidFill>
                <a:srgbClr val="1A4480"/>
              </a:solidFill>
              <a:effectLst/>
              <a:latin typeface="Times New Roman" panose="02020603050405020304" pitchFamily="18" charset="0"/>
              <a:ea typeface="Times New Roman" panose="02020603050405020304" pitchFamily="18" charset="0"/>
            </a:endParaRPr>
          </a:p>
          <a:p>
            <a:pPr marL="50800" indent="0">
              <a:buNone/>
            </a:pPr>
            <a:endParaRPr lang="en-US" sz="1800" dirty="0">
              <a:solidFill>
                <a:srgbClr val="1A4480"/>
              </a:solidFill>
              <a:latin typeface="Times New Roman" panose="02020603050405020304" pitchFamily="18" charset="0"/>
              <a:ea typeface="Times New Roman" panose="02020603050405020304" pitchFamily="18" charset="0"/>
            </a:endParaRPr>
          </a:p>
          <a:p>
            <a:pPr marL="50800" indent="0">
              <a:buNone/>
            </a:pPr>
            <a:r>
              <a:rPr lang="en-US" sz="1600" dirty="0">
                <a:effectLst/>
                <a:latin typeface="Calibri" panose="020F0502020204030204" pitchFamily="34" charset="0"/>
                <a:ea typeface="Times New Roman" panose="02020603050405020304" pitchFamily="18" charset="0"/>
                <a:cs typeface="Calibri" panose="020F0502020204030204" pitchFamily="34" charset="0"/>
              </a:rPr>
              <a:t>(Section </a:t>
            </a:r>
            <a:r>
              <a:rPr lang="en-US" sz="1600" dirty="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2103</a:t>
            </a:r>
            <a:r>
              <a:rPr lang="en-US" sz="1600" dirty="0">
                <a:effectLst/>
                <a:latin typeface="Calibri" panose="020F0502020204030204" pitchFamily="34" charset="0"/>
                <a:ea typeface="Times New Roman" panose="02020603050405020304" pitchFamily="18" charset="0"/>
                <a:cs typeface="Calibri" panose="020F0502020204030204" pitchFamily="34" charset="0"/>
              </a:rPr>
              <a:t>(b)(3))</a:t>
            </a:r>
            <a:endParaRPr lang="en-US" sz="1600" dirty="0">
              <a:solidFill>
                <a:srgbClr val="1A4480"/>
              </a:solidFill>
              <a:latin typeface="Calibri" panose="020F0502020204030204" pitchFamily="34" charset="0"/>
              <a:ea typeface="Times New Roman"/>
              <a:cs typeface="Calibri" panose="020F0502020204030204" pitchFamily="34" charset="0"/>
              <a:sym typeface="Times New Roman"/>
            </a:endParaRPr>
          </a:p>
          <a:p>
            <a:pPr marL="50800" indent="0">
              <a:buNone/>
            </a:pPr>
            <a:endParaRPr lang="en-US" dirty="0"/>
          </a:p>
        </p:txBody>
      </p:sp>
      <p:pic>
        <p:nvPicPr>
          <p:cNvPr id="2" name="Google Shape;217;p8">
            <a:extLst>
              <a:ext uri="{FF2B5EF4-FFF2-40B4-BE49-F238E27FC236}">
                <a16:creationId xmlns:a16="http://schemas.microsoft.com/office/drawing/2014/main" id="{D074D49C-8BDE-96A1-BCF0-A3B6407AD9A4}"/>
              </a:ext>
            </a:extLst>
          </p:cNvPr>
          <p:cNvPicPr preferRelativeResize="0"/>
          <p:nvPr/>
        </p:nvPicPr>
        <p:blipFill rotWithShape="1">
          <a:blip r:embed="rId3">
            <a:alphaModFix/>
          </a:blip>
          <a:srcRect/>
          <a:stretch/>
        </p:blipFill>
        <p:spPr>
          <a:xfrm>
            <a:off x="9759918" y="5876459"/>
            <a:ext cx="1261981" cy="981541"/>
          </a:xfrm>
          <a:prstGeom prst="rect">
            <a:avLst/>
          </a:prstGeom>
          <a:noFill/>
          <a:ln>
            <a:noFill/>
          </a:ln>
        </p:spPr>
      </p:pic>
      <p:graphicFrame>
        <p:nvGraphicFramePr>
          <p:cNvPr id="3" name="Diagram 2">
            <a:extLst>
              <a:ext uri="{FF2B5EF4-FFF2-40B4-BE49-F238E27FC236}">
                <a16:creationId xmlns:a16="http://schemas.microsoft.com/office/drawing/2014/main" id="{8BAC9FF7-CB6B-09A2-A188-F68A98EA0592}"/>
              </a:ext>
            </a:extLst>
          </p:cNvPr>
          <p:cNvGraphicFramePr/>
          <p:nvPr>
            <p:extLst>
              <p:ext uri="{D42A27DB-BD31-4B8C-83A1-F6EECF244321}">
                <p14:modId xmlns:p14="http://schemas.microsoft.com/office/powerpoint/2010/main" val="2575508516"/>
              </p:ext>
            </p:extLst>
          </p:nvPr>
        </p:nvGraphicFramePr>
        <p:xfrm>
          <a:off x="4012230" y="3429000"/>
          <a:ext cx="3832257" cy="33067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8913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7"/>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dirty="0"/>
              <a:t>Consultation and Needs Assessment </a:t>
            </a:r>
            <a:br>
              <a:rPr lang="en-US" dirty="0"/>
            </a:br>
            <a:r>
              <a:rPr lang="en-US" sz="1600" dirty="0"/>
              <a:t>slide 3 of 3</a:t>
            </a:r>
            <a:endParaRPr dirty="0"/>
          </a:p>
        </p:txBody>
      </p:sp>
      <p:sp>
        <p:nvSpPr>
          <p:cNvPr id="278" name="Google Shape;278;p17"/>
          <p:cNvSpPr txBox="1">
            <a:spLocks noGrp="1"/>
          </p:cNvSpPr>
          <p:nvPr>
            <p:ph type="body" idx="1"/>
          </p:nvPr>
        </p:nvSpPr>
        <p:spPr>
          <a:xfrm>
            <a:off x="838200" y="1486449"/>
            <a:ext cx="10515600" cy="4956935"/>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r>
              <a:rPr lang="en-US" b="1" dirty="0"/>
              <a:t>3.2     </a:t>
            </a:r>
            <a:r>
              <a:rPr lang="en-US" dirty="0"/>
              <a:t>Activities align with state standards</a:t>
            </a:r>
          </a:p>
          <a:p>
            <a:pPr marL="914400" indent="-914400">
              <a:buSzPts val="2800"/>
              <a:buNone/>
            </a:pPr>
            <a:r>
              <a:rPr lang="en-US" b="1" dirty="0"/>
              <a:t>3.3     </a:t>
            </a:r>
            <a:r>
              <a:rPr lang="en-US" dirty="0"/>
              <a:t>Plan describes the school system division’s system of professional growth</a:t>
            </a:r>
            <a:endParaRPr b="0" dirty="0"/>
          </a:p>
          <a:p>
            <a:pPr marL="0" indent="0">
              <a:buSzPts val="2800"/>
              <a:buNone/>
            </a:pPr>
            <a:r>
              <a:rPr lang="en-US" b="1" dirty="0"/>
              <a:t>3.4     </a:t>
            </a:r>
            <a:r>
              <a:rPr lang="en-US" dirty="0"/>
              <a:t>Schools with the highest need are prioritized for services</a:t>
            </a:r>
            <a:endParaRPr b="1" dirty="0"/>
          </a:p>
          <a:p>
            <a:pPr marL="0" indent="0">
              <a:buSzPts val="2800"/>
              <a:buNone/>
            </a:pPr>
            <a:r>
              <a:rPr lang="en-US" b="1" dirty="0"/>
              <a:t>3.5</a:t>
            </a:r>
            <a:r>
              <a:rPr lang="en-US" dirty="0"/>
              <a:t>     Activities are coordinated with other funding sources</a:t>
            </a:r>
            <a:endParaRPr b="0" dirty="0"/>
          </a:p>
          <a:p>
            <a:pPr marL="0" indent="0">
              <a:buSzPts val="2800"/>
              <a:buNone/>
            </a:pPr>
            <a:r>
              <a:rPr lang="en-US" b="1" dirty="0"/>
              <a:t>3.6</a:t>
            </a:r>
            <a:r>
              <a:rPr lang="en-US" dirty="0"/>
              <a:t>     Division uses a process for selecting evidence-based activities</a:t>
            </a:r>
            <a:endParaRPr b="0" dirty="0"/>
          </a:p>
          <a:p>
            <a:pPr marL="0" indent="0">
              <a:buSzPts val="2800"/>
              <a:buNone/>
            </a:pPr>
            <a:r>
              <a:rPr lang="en-US" b="1" dirty="0">
                <a:solidFill>
                  <a:schemeClr val="accent3"/>
                </a:solidFill>
              </a:rPr>
              <a:t>3.7</a:t>
            </a:r>
            <a:r>
              <a:rPr lang="en-US" dirty="0">
                <a:solidFill>
                  <a:schemeClr val="tx1"/>
                </a:solidFill>
              </a:rPr>
              <a:t>     </a:t>
            </a:r>
            <a:r>
              <a:rPr lang="en-US" b="1" dirty="0">
                <a:solidFill>
                  <a:schemeClr val="accent3"/>
                </a:solidFill>
              </a:rPr>
              <a:t>Data and ongoing consultation are used to refine the plan</a:t>
            </a:r>
            <a:endParaRPr b="1" dirty="0">
              <a:solidFill>
                <a:schemeClr val="accent3"/>
              </a:solidFill>
            </a:endParaRPr>
          </a:p>
          <a:p>
            <a:pPr marL="914400" indent="-914400">
              <a:buSzPts val="2800"/>
              <a:buNone/>
            </a:pPr>
            <a:r>
              <a:rPr lang="en-US" b="1" dirty="0">
                <a:solidFill>
                  <a:schemeClr val="accent3"/>
                </a:solidFill>
              </a:rPr>
              <a:t>3.8     Division has made progress on measurable objectives outlined in the application</a:t>
            </a:r>
            <a:endParaRPr b="1" dirty="0">
              <a:solidFill>
                <a:schemeClr val="accent3"/>
              </a:solidFill>
            </a:endParaRPr>
          </a:p>
          <a:p>
            <a:pPr marL="0" indent="0">
              <a:buSzPts val="2800"/>
              <a:buNone/>
            </a:pPr>
            <a:r>
              <a:rPr lang="en-US" b="1" dirty="0"/>
              <a:t>3.9</a:t>
            </a:r>
            <a:r>
              <a:rPr lang="en-US" dirty="0"/>
              <a:t>     Activities address the needs of all learners</a:t>
            </a:r>
            <a:endParaRPr b="0" dirty="0"/>
          </a:p>
        </p:txBody>
      </p:sp>
      <p:sp>
        <p:nvSpPr>
          <p:cNvPr id="279" name="Google Shape;2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280" name="Google Shape;280;p17"/>
          <p:cNvPicPr preferRelativeResize="0"/>
          <p:nvPr/>
        </p:nvPicPr>
        <p:blipFill rotWithShape="1">
          <a:blip r:embed="rId3">
            <a:alphaModFix/>
          </a:blip>
          <a:srcRect/>
          <a:stretch/>
        </p:blipFill>
        <p:spPr>
          <a:xfrm>
            <a:off x="9759918" y="5876459"/>
            <a:ext cx="1261981" cy="98154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ECC9-B123-E710-D9E8-DD74A608E4ED}"/>
              </a:ext>
            </a:extLst>
          </p:cNvPr>
          <p:cNvSpPr>
            <a:spLocks noGrp="1"/>
          </p:cNvSpPr>
          <p:nvPr>
            <p:ph type="title"/>
          </p:nvPr>
        </p:nvSpPr>
        <p:spPr/>
        <p:txBody>
          <a:bodyPr/>
          <a:lstStyle/>
          <a:p>
            <a:pPr algn="ctr"/>
            <a:r>
              <a:rPr lang="en-US" dirty="0"/>
              <a:t>Area 3: Needs Assessment</a:t>
            </a:r>
          </a:p>
        </p:txBody>
      </p:sp>
      <p:sp>
        <p:nvSpPr>
          <p:cNvPr id="3" name="Text Placeholder 2">
            <a:extLst>
              <a:ext uri="{FF2B5EF4-FFF2-40B4-BE49-F238E27FC236}">
                <a16:creationId xmlns:a16="http://schemas.microsoft.com/office/drawing/2014/main" id="{86795641-2E75-5E57-4748-E0FE700798D3}"/>
              </a:ext>
            </a:extLst>
          </p:cNvPr>
          <p:cNvSpPr>
            <a:spLocks noGrp="1"/>
          </p:cNvSpPr>
          <p:nvPr>
            <p:ph type="body" idx="1"/>
          </p:nvPr>
        </p:nvSpPr>
        <p:spPr>
          <a:xfrm>
            <a:off x="3234865" y="1405896"/>
            <a:ext cx="5505960" cy="1010337"/>
          </a:xfrm>
          <a:solidFill>
            <a:schemeClr val="tx1"/>
          </a:solidFill>
        </p:spPr>
        <p:txBody>
          <a:bodyPr anchor="t">
            <a:normAutofit lnSpcReduction="10000"/>
          </a:bodyPr>
          <a:lstStyle/>
          <a:p>
            <a:pPr algn="ctr"/>
            <a:r>
              <a:rPr lang="en-US" sz="2600" b="1" dirty="0">
                <a:solidFill>
                  <a:schemeClr val="bg1"/>
                </a:solidFill>
                <a:sym typeface="Arial"/>
              </a:rPr>
              <a:t>FPM Findings</a:t>
            </a:r>
          </a:p>
          <a:p>
            <a:pPr algn="ctr"/>
            <a:r>
              <a:rPr lang="en-US" sz="2600" dirty="0">
                <a:solidFill>
                  <a:schemeClr val="bg1"/>
                </a:solidFill>
                <a:sym typeface="Arial"/>
              </a:rPr>
              <a:t>2022-2023</a:t>
            </a:r>
            <a:endParaRPr lang="en-US" sz="2600" b="1" dirty="0">
              <a:solidFill>
                <a:schemeClr val="bg1"/>
              </a:solidFill>
            </a:endParaRPr>
          </a:p>
          <a:p>
            <a:endParaRPr lang="en-US" dirty="0"/>
          </a:p>
        </p:txBody>
      </p:sp>
      <p:sp>
        <p:nvSpPr>
          <p:cNvPr id="7" name="Slide Number Placeholder 6">
            <a:extLst>
              <a:ext uri="{FF2B5EF4-FFF2-40B4-BE49-F238E27FC236}">
                <a16:creationId xmlns:a16="http://schemas.microsoft.com/office/drawing/2014/main" id="{85AFC493-F92C-7529-30FA-925A96B830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22</a:t>
            </a:fld>
            <a:endParaRPr lang="en-US"/>
          </a:p>
        </p:txBody>
      </p:sp>
      <p:graphicFrame>
        <p:nvGraphicFramePr>
          <p:cNvPr id="8" name="Google Shape;327;p11">
            <a:extLst>
              <a:ext uri="{FF2B5EF4-FFF2-40B4-BE49-F238E27FC236}">
                <a16:creationId xmlns:a16="http://schemas.microsoft.com/office/drawing/2014/main" id="{249DAA8A-9778-F621-BA16-770514B93DEE}"/>
              </a:ext>
            </a:extLst>
          </p:cNvPr>
          <p:cNvGraphicFramePr/>
          <p:nvPr>
            <p:extLst>
              <p:ext uri="{D42A27DB-BD31-4B8C-83A1-F6EECF244321}">
                <p14:modId xmlns:p14="http://schemas.microsoft.com/office/powerpoint/2010/main" val="3050239161"/>
              </p:ext>
            </p:extLst>
          </p:nvPr>
        </p:nvGraphicFramePr>
        <p:xfrm>
          <a:off x="3244593" y="2416233"/>
          <a:ext cx="5496232" cy="4149798"/>
        </p:xfrm>
        <a:graphic>
          <a:graphicData uri="http://schemas.openxmlformats.org/drawingml/2006/table">
            <a:tbl>
              <a:tblPr>
                <a:tableStyleId>{3C2FFA5D-87B4-456A-9821-1D502468CF0F}</a:tableStyleId>
              </a:tblPr>
              <a:tblGrid>
                <a:gridCol w="744207">
                  <a:extLst>
                    <a:ext uri="{9D8B030D-6E8A-4147-A177-3AD203B41FA5}">
                      <a16:colId xmlns:a16="http://schemas.microsoft.com/office/drawing/2014/main" val="20000"/>
                    </a:ext>
                  </a:extLst>
                </a:gridCol>
                <a:gridCol w="3847457">
                  <a:extLst>
                    <a:ext uri="{9D8B030D-6E8A-4147-A177-3AD203B41FA5}">
                      <a16:colId xmlns:a16="http://schemas.microsoft.com/office/drawing/2014/main" val="20001"/>
                    </a:ext>
                  </a:extLst>
                </a:gridCol>
                <a:gridCol w="904568">
                  <a:extLst>
                    <a:ext uri="{9D8B030D-6E8A-4147-A177-3AD203B41FA5}">
                      <a16:colId xmlns:a16="http://schemas.microsoft.com/office/drawing/2014/main" val="20002"/>
                    </a:ext>
                  </a:extLst>
                </a:gridCol>
              </a:tblGrid>
              <a:tr h="809967">
                <a:tc>
                  <a:txBody>
                    <a:bodyPr/>
                    <a:lstStyle/>
                    <a:p>
                      <a:pPr marL="0" marR="0" lvl="0" indent="0" algn="l" rtl="0">
                        <a:spcBef>
                          <a:spcPts val="0"/>
                        </a:spcBef>
                        <a:spcAft>
                          <a:spcPts val="0"/>
                        </a:spcAft>
                        <a:buNone/>
                      </a:pPr>
                      <a:endParaRPr sz="1800" dirty="0"/>
                    </a:p>
                  </a:txBody>
                  <a:tcPr marL="15625" marR="15625" marT="10400" marB="10400" anchor="b"/>
                </a:tc>
                <a:tc>
                  <a:txBody>
                    <a:bodyPr/>
                    <a:lstStyle/>
                    <a:p>
                      <a:pPr marL="0" marR="0" lvl="0" indent="0" algn="ctr" rtl="0">
                        <a:spcBef>
                          <a:spcPts val="0"/>
                        </a:spcBef>
                        <a:spcAft>
                          <a:spcPts val="0"/>
                        </a:spcAft>
                        <a:buNone/>
                      </a:pPr>
                      <a:endParaRPr lang="en-US" sz="1800" b="1" dirty="0">
                        <a:sym typeface="Arial"/>
                      </a:endParaRPr>
                    </a:p>
                    <a:p>
                      <a:pPr marL="0" marR="0" lvl="0" indent="0" algn="ctr" rtl="0">
                        <a:spcBef>
                          <a:spcPts val="0"/>
                        </a:spcBef>
                        <a:spcAft>
                          <a:spcPts val="0"/>
                        </a:spcAft>
                        <a:buNone/>
                      </a:pPr>
                      <a:r>
                        <a:rPr lang="en-US" sz="1800" b="1" dirty="0">
                          <a:sym typeface="Arial"/>
                        </a:rPr>
                        <a:t>Area 3: Needs Assessment</a:t>
                      </a:r>
                    </a:p>
                    <a:p>
                      <a:pPr marL="0" marR="0" lvl="0" indent="0" algn="ctr" rtl="0">
                        <a:spcBef>
                          <a:spcPts val="0"/>
                        </a:spcBef>
                        <a:spcAft>
                          <a:spcPts val="0"/>
                        </a:spcAft>
                        <a:buNone/>
                      </a:pPr>
                      <a:endParaRPr sz="1800" b="1" dirty="0"/>
                    </a:p>
                  </a:txBody>
                  <a:tcPr marL="15625" marR="15625" marT="10400" marB="10400" anchor="b"/>
                </a:tc>
                <a:tc>
                  <a:txBody>
                    <a:bodyPr/>
                    <a:lstStyle/>
                    <a:p>
                      <a:pPr marL="0" marR="0" lvl="0" indent="0" algn="l" rtl="0">
                        <a:spcBef>
                          <a:spcPts val="0"/>
                        </a:spcBef>
                        <a:spcAft>
                          <a:spcPts val="0"/>
                        </a:spcAft>
                        <a:buNone/>
                      </a:pPr>
                      <a:endParaRPr sz="1800"/>
                    </a:p>
                  </a:txBody>
                  <a:tcPr marL="15625" marR="15625" marT="10400" marB="10400" anchor="b"/>
                </a:tc>
                <a:extLst>
                  <a:ext uri="{0D108BD9-81ED-4DB2-BD59-A6C34878D82A}">
                    <a16:rowId xmlns:a16="http://schemas.microsoft.com/office/drawing/2014/main" val="10002"/>
                  </a:ext>
                </a:extLst>
              </a:tr>
              <a:tr h="531666">
                <a:tc>
                  <a:txBody>
                    <a:bodyPr/>
                    <a:lstStyle/>
                    <a:p>
                      <a:pPr marL="0" marR="0" lvl="0" indent="0" algn="r" rtl="0">
                        <a:spcBef>
                          <a:spcPts val="0"/>
                        </a:spcBef>
                        <a:spcAft>
                          <a:spcPts val="0"/>
                        </a:spcAft>
                        <a:buNone/>
                      </a:pPr>
                      <a:r>
                        <a:rPr lang="en-US" sz="1800" dirty="0">
                          <a:sym typeface="Arial"/>
                        </a:rPr>
                        <a:t>3.1a</a:t>
                      </a:r>
                      <a:endParaRPr sz="1800" dirty="0"/>
                    </a:p>
                  </a:txBody>
                  <a:tcPr marL="15625" marR="15625" marT="10400" marB="10400" anchor="b"/>
                </a:tc>
                <a:tc>
                  <a:txBody>
                    <a:bodyPr/>
                    <a:lstStyle/>
                    <a:p>
                      <a:pPr marL="0" marR="0" lvl="0" indent="0" algn="l" rtl="0">
                        <a:spcBef>
                          <a:spcPts val="0"/>
                        </a:spcBef>
                        <a:spcAft>
                          <a:spcPts val="0"/>
                        </a:spcAft>
                        <a:buNone/>
                      </a:pPr>
                      <a:r>
                        <a:rPr lang="en-US" sz="1800" dirty="0">
                          <a:sym typeface="Arial"/>
                        </a:rPr>
                        <a:t>Consults with stakeholders</a:t>
                      </a:r>
                      <a:endParaRPr sz="1800" dirty="0"/>
                    </a:p>
                  </a:txBody>
                  <a:tcPr marL="15625" marR="15625" marT="10400" marB="10400" anchor="b"/>
                </a:tc>
                <a:tc>
                  <a:txBody>
                    <a:bodyPr/>
                    <a:lstStyle/>
                    <a:p>
                      <a:pPr marL="0" marR="0" lvl="0" indent="0" algn="l" rtl="0">
                        <a:spcBef>
                          <a:spcPts val="0"/>
                        </a:spcBef>
                        <a:spcAft>
                          <a:spcPts val="0"/>
                        </a:spcAft>
                        <a:buNone/>
                      </a:pPr>
                      <a:r>
                        <a:rPr lang="en-US" sz="1800" dirty="0"/>
                        <a:t>3.85%</a:t>
                      </a:r>
                      <a:endParaRPr sz="1800" dirty="0"/>
                    </a:p>
                  </a:txBody>
                  <a:tcPr marL="15625" marR="15625" marT="10400" marB="10400" anchor="b"/>
                </a:tc>
                <a:extLst>
                  <a:ext uri="{0D108BD9-81ED-4DB2-BD59-A6C34878D82A}">
                    <a16:rowId xmlns:a16="http://schemas.microsoft.com/office/drawing/2014/main" val="10003"/>
                  </a:ext>
                </a:extLst>
              </a:tr>
              <a:tr h="531666">
                <a:tc>
                  <a:txBody>
                    <a:bodyPr/>
                    <a:lstStyle/>
                    <a:p>
                      <a:pPr marL="0" marR="0" lvl="0" indent="0" algn="r" rtl="0">
                        <a:spcBef>
                          <a:spcPts val="0"/>
                        </a:spcBef>
                        <a:spcAft>
                          <a:spcPts val="0"/>
                        </a:spcAft>
                        <a:buNone/>
                      </a:pPr>
                      <a:r>
                        <a:rPr lang="en-US" sz="1800" dirty="0"/>
                        <a:t>3.1b</a:t>
                      </a:r>
                      <a:endParaRPr sz="1800" dirty="0"/>
                    </a:p>
                  </a:txBody>
                  <a:tcPr marL="15625" marR="15625" marT="10400" marB="10400" anchor="b"/>
                </a:tc>
                <a:tc>
                  <a:txBody>
                    <a:bodyPr/>
                    <a:lstStyle/>
                    <a:p>
                      <a:pPr marL="0" marR="0" lvl="0" indent="0" algn="l" rtl="0">
                        <a:spcBef>
                          <a:spcPts val="0"/>
                        </a:spcBef>
                        <a:spcAft>
                          <a:spcPts val="0"/>
                        </a:spcAft>
                        <a:buNone/>
                      </a:pPr>
                      <a:r>
                        <a:rPr lang="en-US" sz="1800" dirty="0"/>
                        <a:t>Needs Assessment Process</a:t>
                      </a:r>
                      <a:endParaRPr sz="1800" dirty="0"/>
                    </a:p>
                  </a:txBody>
                  <a:tcPr marL="15625" marR="15625" marT="10400" marB="10400" anchor="b"/>
                </a:tc>
                <a:tc>
                  <a:txBody>
                    <a:bodyPr/>
                    <a:lstStyle/>
                    <a:p>
                      <a:pPr marL="0" marR="0" lvl="0" indent="0" algn="l" rtl="0">
                        <a:spcBef>
                          <a:spcPts val="0"/>
                        </a:spcBef>
                        <a:spcAft>
                          <a:spcPts val="0"/>
                        </a:spcAft>
                        <a:buNone/>
                      </a:pPr>
                      <a:r>
                        <a:rPr lang="en-US" sz="1800" dirty="0"/>
                        <a:t>3.85%</a:t>
                      </a:r>
                      <a:endParaRPr sz="1800" dirty="0"/>
                    </a:p>
                  </a:txBody>
                  <a:tcPr marL="15625" marR="15625" marT="10400" marB="10400" anchor="b"/>
                </a:tc>
                <a:extLst>
                  <a:ext uri="{0D108BD9-81ED-4DB2-BD59-A6C34878D82A}">
                    <a16:rowId xmlns:a16="http://schemas.microsoft.com/office/drawing/2014/main" val="2100723941"/>
                  </a:ext>
                </a:extLst>
              </a:tr>
              <a:tr h="543526">
                <a:tc>
                  <a:txBody>
                    <a:bodyPr/>
                    <a:lstStyle/>
                    <a:p>
                      <a:pPr marL="0" marR="0" lvl="0" indent="0" algn="r" rtl="0">
                        <a:spcBef>
                          <a:spcPts val="0"/>
                        </a:spcBef>
                        <a:spcAft>
                          <a:spcPts val="0"/>
                        </a:spcAft>
                        <a:buNone/>
                      </a:pPr>
                      <a:r>
                        <a:rPr lang="en-US" sz="1800" dirty="0">
                          <a:sym typeface="Arial"/>
                        </a:rPr>
                        <a:t>3.2</a:t>
                      </a:r>
                      <a:endParaRPr sz="1800" dirty="0"/>
                    </a:p>
                  </a:txBody>
                  <a:tcPr marL="15625" marR="15625" marT="10400" marB="10400" anchor="b"/>
                </a:tc>
                <a:tc>
                  <a:txBody>
                    <a:bodyPr/>
                    <a:lstStyle/>
                    <a:p>
                      <a:pPr marL="0" marR="0" lvl="0" indent="0" algn="l" rtl="0">
                        <a:spcBef>
                          <a:spcPts val="0"/>
                        </a:spcBef>
                        <a:spcAft>
                          <a:spcPts val="0"/>
                        </a:spcAft>
                        <a:buNone/>
                      </a:pPr>
                      <a:r>
                        <a:rPr lang="en-US" sz="1800" dirty="0">
                          <a:sym typeface="Arial"/>
                        </a:rPr>
                        <a:t>Alignment with Virginia standards</a:t>
                      </a:r>
                      <a:endParaRPr sz="1800" dirty="0"/>
                    </a:p>
                  </a:txBody>
                  <a:tcPr marL="15625" marR="15625" marT="10400" marB="10400" anchor="b"/>
                </a:tc>
                <a:tc>
                  <a:txBody>
                    <a:bodyPr/>
                    <a:lstStyle/>
                    <a:p>
                      <a:pPr marL="0" marR="0" lvl="0" indent="0" algn="l" rtl="0">
                        <a:spcBef>
                          <a:spcPts val="0"/>
                        </a:spcBef>
                        <a:spcAft>
                          <a:spcPts val="0"/>
                        </a:spcAft>
                        <a:buNone/>
                      </a:pPr>
                      <a:r>
                        <a:rPr lang="en-US" sz="1800"/>
                        <a:t>0.00%</a:t>
                      </a:r>
                      <a:endParaRPr sz="1800"/>
                    </a:p>
                  </a:txBody>
                  <a:tcPr marL="15625" marR="15625" marT="10400" marB="10400" anchor="b"/>
                </a:tc>
                <a:extLst>
                  <a:ext uri="{0D108BD9-81ED-4DB2-BD59-A6C34878D82A}">
                    <a16:rowId xmlns:a16="http://schemas.microsoft.com/office/drawing/2014/main" val="10004"/>
                  </a:ext>
                </a:extLst>
              </a:tr>
              <a:tr h="546634">
                <a:tc>
                  <a:txBody>
                    <a:bodyPr/>
                    <a:lstStyle/>
                    <a:p>
                      <a:pPr marL="0" marR="0" lvl="0" indent="0" algn="r" rtl="0">
                        <a:spcBef>
                          <a:spcPts val="0"/>
                        </a:spcBef>
                        <a:spcAft>
                          <a:spcPts val="0"/>
                        </a:spcAft>
                        <a:buNone/>
                      </a:pPr>
                      <a:r>
                        <a:rPr lang="en-US" sz="1800">
                          <a:sym typeface="Arial"/>
                        </a:rPr>
                        <a:t>3.3</a:t>
                      </a:r>
                      <a:endParaRPr sz="1800"/>
                    </a:p>
                  </a:txBody>
                  <a:tcPr marL="15625" marR="15625" marT="10400" marB="10400" anchor="b"/>
                </a:tc>
                <a:tc>
                  <a:txBody>
                    <a:bodyPr/>
                    <a:lstStyle/>
                    <a:p>
                      <a:pPr marL="0" marR="0" lvl="0" indent="0" algn="l" rtl="0">
                        <a:spcBef>
                          <a:spcPts val="0"/>
                        </a:spcBef>
                        <a:spcAft>
                          <a:spcPts val="0"/>
                        </a:spcAft>
                        <a:buNone/>
                      </a:pPr>
                      <a:r>
                        <a:rPr lang="en-US" sz="1800" dirty="0">
                          <a:sym typeface="Arial"/>
                        </a:rPr>
                        <a:t>Plan describes system of professional growth</a:t>
                      </a:r>
                      <a:endParaRPr sz="1800" dirty="0"/>
                    </a:p>
                  </a:txBody>
                  <a:tcPr marL="15625" marR="15625" marT="10400" marB="10400" anchor="b"/>
                </a:tc>
                <a:tc>
                  <a:txBody>
                    <a:bodyPr/>
                    <a:lstStyle/>
                    <a:p>
                      <a:pPr marL="0" marR="0" lvl="0" indent="0" algn="l" rtl="0">
                        <a:spcBef>
                          <a:spcPts val="0"/>
                        </a:spcBef>
                        <a:spcAft>
                          <a:spcPts val="0"/>
                        </a:spcAft>
                        <a:buNone/>
                      </a:pPr>
                      <a:r>
                        <a:rPr lang="en-US" sz="1800"/>
                        <a:t>0.00%</a:t>
                      </a:r>
                      <a:endParaRPr sz="1800"/>
                    </a:p>
                  </a:txBody>
                  <a:tcPr marL="15625" marR="15625" marT="10400" marB="10400" anchor="b"/>
                </a:tc>
                <a:extLst>
                  <a:ext uri="{0D108BD9-81ED-4DB2-BD59-A6C34878D82A}">
                    <a16:rowId xmlns:a16="http://schemas.microsoft.com/office/drawing/2014/main" val="10005"/>
                  </a:ext>
                </a:extLst>
              </a:tr>
              <a:tr h="546634">
                <a:tc>
                  <a:txBody>
                    <a:bodyPr/>
                    <a:lstStyle/>
                    <a:p>
                      <a:pPr marL="0" marR="0" lvl="0" indent="0" algn="r" rtl="0">
                        <a:spcBef>
                          <a:spcPts val="0"/>
                        </a:spcBef>
                        <a:spcAft>
                          <a:spcPts val="0"/>
                        </a:spcAft>
                        <a:buNone/>
                      </a:pPr>
                      <a:r>
                        <a:rPr lang="en-US" sz="1800">
                          <a:sym typeface="Arial"/>
                        </a:rPr>
                        <a:t>3.4</a:t>
                      </a:r>
                      <a:endParaRPr sz="1800"/>
                    </a:p>
                  </a:txBody>
                  <a:tcPr marL="15625" marR="15625" marT="10400" marB="10400" anchor="b"/>
                </a:tc>
                <a:tc>
                  <a:txBody>
                    <a:bodyPr/>
                    <a:lstStyle/>
                    <a:p>
                      <a:pPr marL="0" marR="0" lvl="0" indent="0" algn="l" rtl="0">
                        <a:spcBef>
                          <a:spcPts val="0"/>
                        </a:spcBef>
                        <a:spcAft>
                          <a:spcPts val="0"/>
                        </a:spcAft>
                        <a:buNone/>
                      </a:pPr>
                      <a:r>
                        <a:rPr lang="en-US" sz="1800" dirty="0">
                          <a:sym typeface="Arial"/>
                        </a:rPr>
                        <a:t>Services prioritized for the highest need schools</a:t>
                      </a:r>
                      <a:endParaRPr sz="1800" dirty="0"/>
                    </a:p>
                  </a:txBody>
                  <a:tcPr marL="15625" marR="15625" marT="10400" marB="10400" anchor="b"/>
                </a:tc>
                <a:tc>
                  <a:txBody>
                    <a:bodyPr/>
                    <a:lstStyle/>
                    <a:p>
                      <a:pPr marL="0" marR="0" lvl="0" indent="0" algn="l" rtl="0">
                        <a:spcBef>
                          <a:spcPts val="0"/>
                        </a:spcBef>
                        <a:spcAft>
                          <a:spcPts val="0"/>
                        </a:spcAft>
                        <a:buNone/>
                      </a:pPr>
                      <a:r>
                        <a:rPr lang="en-US" sz="1800"/>
                        <a:t>0.00%</a:t>
                      </a:r>
                      <a:endParaRPr sz="1800"/>
                    </a:p>
                  </a:txBody>
                  <a:tcPr marL="15625" marR="15625" marT="10400" marB="10400" anchor="b"/>
                </a:tc>
                <a:extLst>
                  <a:ext uri="{0D108BD9-81ED-4DB2-BD59-A6C34878D82A}">
                    <a16:rowId xmlns:a16="http://schemas.microsoft.com/office/drawing/2014/main" val="10006"/>
                  </a:ext>
                </a:extLst>
              </a:tr>
              <a:tr h="560300">
                <a:tc>
                  <a:txBody>
                    <a:bodyPr/>
                    <a:lstStyle/>
                    <a:p>
                      <a:pPr marL="0" marR="0" lvl="0" indent="0" algn="r" rtl="0">
                        <a:spcBef>
                          <a:spcPts val="0"/>
                        </a:spcBef>
                        <a:spcAft>
                          <a:spcPts val="0"/>
                        </a:spcAft>
                        <a:buNone/>
                      </a:pPr>
                      <a:r>
                        <a:rPr lang="en-US" sz="1800">
                          <a:sym typeface="Arial"/>
                        </a:rPr>
                        <a:t>3.5</a:t>
                      </a:r>
                      <a:endParaRPr sz="1800"/>
                    </a:p>
                  </a:txBody>
                  <a:tcPr marL="15625" marR="15625" marT="10400" marB="10400" anchor="b"/>
                </a:tc>
                <a:tc>
                  <a:txBody>
                    <a:bodyPr/>
                    <a:lstStyle/>
                    <a:p>
                      <a:pPr marL="0" marR="0" lvl="0" indent="0" algn="l" rtl="0">
                        <a:spcBef>
                          <a:spcPts val="0"/>
                        </a:spcBef>
                        <a:spcAft>
                          <a:spcPts val="0"/>
                        </a:spcAft>
                        <a:buNone/>
                      </a:pPr>
                      <a:r>
                        <a:rPr lang="en-US" sz="1800" dirty="0">
                          <a:sym typeface="Arial"/>
                        </a:rPr>
                        <a:t>Coordination of Services</a:t>
                      </a:r>
                      <a:endParaRPr sz="1800" dirty="0"/>
                    </a:p>
                  </a:txBody>
                  <a:tcPr marL="15625" marR="15625" marT="10400" marB="10400" anchor="b"/>
                </a:tc>
                <a:tc>
                  <a:txBody>
                    <a:bodyPr/>
                    <a:lstStyle/>
                    <a:p>
                      <a:pPr marL="0" marR="0" lvl="0" indent="0" algn="l" rtl="0">
                        <a:spcBef>
                          <a:spcPts val="0"/>
                        </a:spcBef>
                        <a:spcAft>
                          <a:spcPts val="0"/>
                        </a:spcAft>
                        <a:buNone/>
                      </a:pPr>
                      <a:r>
                        <a:rPr lang="en-US" sz="1800" dirty="0"/>
                        <a:t>3.85%</a:t>
                      </a:r>
                      <a:endParaRPr sz="1800" dirty="0"/>
                    </a:p>
                  </a:txBody>
                  <a:tcPr marL="15625" marR="15625" marT="10400" marB="10400" anchor="b"/>
                </a:tc>
                <a:extLst>
                  <a:ext uri="{0D108BD9-81ED-4DB2-BD59-A6C34878D82A}">
                    <a16:rowId xmlns:a16="http://schemas.microsoft.com/office/drawing/2014/main" val="10007"/>
                  </a:ext>
                </a:extLst>
              </a:tr>
            </a:tbl>
          </a:graphicData>
        </a:graphic>
      </p:graphicFrame>
      <p:pic>
        <p:nvPicPr>
          <p:cNvPr id="10" name="Google Shape;217;p8">
            <a:extLst>
              <a:ext uri="{FF2B5EF4-FFF2-40B4-BE49-F238E27FC236}">
                <a16:creationId xmlns:a16="http://schemas.microsoft.com/office/drawing/2014/main" id="{128E75D9-7BF5-08F7-FE94-25D79DD548C8}"/>
              </a:ext>
            </a:extLst>
          </p:cNvPr>
          <p:cNvPicPr preferRelativeResize="0"/>
          <p:nvPr/>
        </p:nvPicPr>
        <p:blipFill rotWithShape="1">
          <a:blip r:embed="rId3">
            <a:alphaModFix/>
          </a:blip>
          <a:srcRect/>
          <a:stretch/>
        </p:blipFill>
        <p:spPr>
          <a:xfrm>
            <a:off x="9759918" y="5876459"/>
            <a:ext cx="1261981" cy="981541"/>
          </a:xfrm>
          <a:prstGeom prst="rect">
            <a:avLst/>
          </a:prstGeom>
          <a:noFill/>
          <a:ln>
            <a:noFill/>
          </a:ln>
        </p:spPr>
      </p:pic>
    </p:spTree>
    <p:extLst>
      <p:ext uri="{BB962C8B-B14F-4D97-AF65-F5344CB8AC3E}">
        <p14:creationId xmlns:p14="http://schemas.microsoft.com/office/powerpoint/2010/main" val="3316228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47" name="Google Shape;247;p29"/>
          <p:cNvSpPr/>
          <p:nvPr/>
        </p:nvSpPr>
        <p:spPr>
          <a:xfrm>
            <a:off x="1889491" y="2407378"/>
            <a:ext cx="2518248" cy="1558345"/>
          </a:xfrm>
          <a:prstGeom prst="cloud">
            <a:avLst/>
          </a:prstGeom>
          <a:no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marL="342900" indent="-228600">
              <a:lnSpc>
                <a:spcPct val="90000"/>
              </a:lnSpc>
              <a:spcBef>
                <a:spcPts val="750"/>
              </a:spcBef>
              <a:buClr>
                <a:schemeClr val="dk1"/>
              </a:buClr>
              <a:buSzPts val="1200"/>
              <a:buChar char="●"/>
            </a:pPr>
            <a:r>
              <a:rPr lang="en-US" sz="1100" dirty="0">
                <a:solidFill>
                  <a:schemeClr val="dk1"/>
                </a:solidFill>
                <a:latin typeface="Trebuchet MS"/>
                <a:ea typeface="Trebuchet MS"/>
                <a:cs typeface="Trebuchet MS"/>
                <a:sym typeface="Trebuchet MS"/>
              </a:rPr>
              <a:t>Student achievement Improved </a:t>
            </a:r>
            <a:endParaRPr sz="1100" dirty="0">
              <a:solidFill>
                <a:schemeClr val="dk1"/>
              </a:solidFill>
              <a:latin typeface="Trebuchet MS"/>
              <a:ea typeface="Trebuchet MS"/>
              <a:cs typeface="Trebuchet MS"/>
              <a:sym typeface="Trebuchet MS"/>
            </a:endParaRPr>
          </a:p>
          <a:p>
            <a:pPr marL="342900" indent="-228600">
              <a:lnSpc>
                <a:spcPct val="90000"/>
              </a:lnSpc>
              <a:buClr>
                <a:schemeClr val="dk1"/>
              </a:buClr>
              <a:buSzPts val="1200"/>
              <a:buChar char="●"/>
            </a:pPr>
            <a:r>
              <a:rPr lang="en-US" sz="1100" dirty="0">
                <a:solidFill>
                  <a:schemeClr val="dk1"/>
                </a:solidFill>
                <a:latin typeface="Trebuchet MS"/>
                <a:ea typeface="Trebuchet MS"/>
                <a:cs typeface="Trebuchet MS"/>
                <a:sym typeface="Trebuchet MS"/>
              </a:rPr>
              <a:t>Teachers and administrators supported in their work</a:t>
            </a:r>
            <a:endParaRPr sz="1100" dirty="0">
              <a:solidFill>
                <a:schemeClr val="dk1"/>
              </a:solidFill>
              <a:latin typeface="Trebuchet MS"/>
              <a:ea typeface="Trebuchet MS"/>
              <a:cs typeface="Trebuchet MS"/>
              <a:sym typeface="Trebuchet MS"/>
            </a:endParaRPr>
          </a:p>
        </p:txBody>
      </p:sp>
      <p:sp>
        <p:nvSpPr>
          <p:cNvPr id="246" name="Google Shape;246;p29"/>
          <p:cNvSpPr/>
          <p:nvPr/>
        </p:nvSpPr>
        <p:spPr>
          <a:xfrm>
            <a:off x="2791991" y="4948253"/>
            <a:ext cx="2788361" cy="1905479"/>
          </a:xfrm>
          <a:prstGeom prst="cloud">
            <a:avLst/>
          </a:prstGeom>
          <a:no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marL="342900" indent="-228600">
              <a:buSzPts val="1200"/>
              <a:buChar char="●"/>
            </a:pPr>
            <a:r>
              <a:rPr lang="en-US" sz="1100" dirty="0">
                <a:latin typeface="Calibri" panose="020F0502020204030204" pitchFamily="34" charset="0"/>
                <a:cs typeface="Calibri" panose="020F0502020204030204" pitchFamily="34" charset="0"/>
              </a:rPr>
              <a:t>What is working and should be continued?</a:t>
            </a:r>
            <a:endParaRPr sz="1100" dirty="0">
              <a:latin typeface="Calibri" panose="020F0502020204030204" pitchFamily="34" charset="0"/>
              <a:cs typeface="Calibri" panose="020F0502020204030204" pitchFamily="34" charset="0"/>
            </a:endParaRPr>
          </a:p>
          <a:p>
            <a:pPr marL="342900" indent="-228600">
              <a:buSzPts val="1200"/>
              <a:buChar char="●"/>
            </a:pPr>
            <a:r>
              <a:rPr lang="en-US" sz="1100" dirty="0">
                <a:latin typeface="Calibri" panose="020F0502020204030204" pitchFamily="34" charset="0"/>
                <a:cs typeface="Calibri" panose="020F0502020204030204" pitchFamily="34" charset="0"/>
              </a:rPr>
              <a:t>What should we do differently?</a:t>
            </a:r>
            <a:endParaRPr sz="1100" dirty="0">
              <a:latin typeface="Calibri" panose="020F0502020204030204" pitchFamily="34" charset="0"/>
              <a:cs typeface="Calibri" panose="020F0502020204030204" pitchFamily="34" charset="0"/>
            </a:endParaRPr>
          </a:p>
          <a:p>
            <a:pPr marL="342900" indent="-228600">
              <a:buSzPts val="1200"/>
              <a:buChar char="●"/>
            </a:pPr>
            <a:r>
              <a:rPr lang="en-US" sz="1100" dirty="0">
                <a:latin typeface="Calibri" panose="020F0502020204030204" pitchFamily="34" charset="0"/>
                <a:cs typeface="Calibri" panose="020F0502020204030204" pitchFamily="34" charset="0"/>
              </a:rPr>
              <a:t>Is funding tied to needs, objectives, and activities?</a:t>
            </a:r>
            <a:endParaRPr sz="1100" dirty="0">
              <a:latin typeface="Calibri" panose="020F0502020204030204" pitchFamily="34" charset="0"/>
              <a:cs typeface="Calibri" panose="020F0502020204030204" pitchFamily="34" charset="0"/>
            </a:endParaRPr>
          </a:p>
        </p:txBody>
      </p:sp>
      <p:sp>
        <p:nvSpPr>
          <p:cNvPr id="245" name="Google Shape;245;p29"/>
          <p:cNvSpPr/>
          <p:nvPr/>
        </p:nvSpPr>
        <p:spPr>
          <a:xfrm>
            <a:off x="9041424" y="2872216"/>
            <a:ext cx="2213571" cy="1272700"/>
          </a:xfrm>
          <a:prstGeom prst="cloud">
            <a:avLst/>
          </a:prstGeom>
          <a:noFill/>
          <a:ln w="9525" cap="flat" cmpd="sng">
            <a:solidFill>
              <a:schemeClr val="dk2"/>
            </a:solidFill>
            <a:prstDash val="solid"/>
            <a:round/>
            <a:headEnd type="none" w="sm" len="sm"/>
            <a:tailEnd type="none" w="sm" len="sm"/>
          </a:ln>
        </p:spPr>
        <p:txBody>
          <a:bodyPr spcFirstLastPara="1" wrap="square" lIns="68569" tIns="68569" rIns="68569" bIns="68569" anchor="t" anchorCtr="0">
            <a:noAutofit/>
          </a:bodyPr>
          <a:lstStyle/>
          <a:p>
            <a:pPr marL="342900" indent="-228600">
              <a:buSzPts val="1200"/>
              <a:buChar char="●"/>
            </a:pPr>
            <a:r>
              <a:rPr lang="en-US" sz="1200" dirty="0">
                <a:latin typeface="Calibri" panose="020F0502020204030204" pitchFamily="34" charset="0"/>
                <a:cs typeface="Calibri" panose="020F0502020204030204" pitchFamily="34" charset="0"/>
              </a:rPr>
              <a:t>Where are we?</a:t>
            </a:r>
            <a:endParaRPr sz="1200" dirty="0">
              <a:latin typeface="Calibri" panose="020F0502020204030204" pitchFamily="34" charset="0"/>
              <a:cs typeface="Calibri" panose="020F0502020204030204" pitchFamily="34" charset="0"/>
            </a:endParaRPr>
          </a:p>
          <a:p>
            <a:pPr marL="342900" indent="-228600">
              <a:buSzPts val="1200"/>
              <a:buChar char="●"/>
            </a:pPr>
            <a:r>
              <a:rPr lang="en-US" sz="1200" dirty="0">
                <a:latin typeface="Calibri" panose="020F0502020204030204" pitchFamily="34" charset="0"/>
                <a:cs typeface="Calibri" panose="020F0502020204030204" pitchFamily="34" charset="0"/>
              </a:rPr>
              <a:t>Where do we want to go?</a:t>
            </a:r>
            <a:endParaRPr sz="1200" dirty="0">
              <a:latin typeface="Calibri" panose="020F0502020204030204" pitchFamily="34" charset="0"/>
              <a:cs typeface="Calibri" panose="020F0502020204030204" pitchFamily="34" charset="0"/>
            </a:endParaRPr>
          </a:p>
        </p:txBody>
      </p:sp>
      <p:sp>
        <p:nvSpPr>
          <p:cNvPr id="244" name="Google Shape;244;p29"/>
          <p:cNvSpPr/>
          <p:nvPr/>
        </p:nvSpPr>
        <p:spPr>
          <a:xfrm>
            <a:off x="6866340" y="1213501"/>
            <a:ext cx="2893392" cy="1488570"/>
          </a:xfrm>
          <a:prstGeom prst="cloud">
            <a:avLst/>
          </a:prstGeom>
          <a:no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marL="342900" indent="-228600">
              <a:buClr>
                <a:schemeClr val="dk1"/>
              </a:buClr>
              <a:buSzPts val="1200"/>
              <a:buFont typeface="Trebuchet MS"/>
              <a:buChar char="●"/>
            </a:pPr>
            <a:r>
              <a:rPr lang="en-US" sz="1100" dirty="0">
                <a:solidFill>
                  <a:schemeClr val="dk1"/>
                </a:solidFill>
                <a:latin typeface="Trebuchet MS"/>
                <a:ea typeface="Trebuchet MS"/>
                <a:cs typeface="Trebuchet MS"/>
                <a:sym typeface="Trebuchet MS"/>
              </a:rPr>
              <a:t>Should be conducted annually</a:t>
            </a:r>
            <a:endParaRPr sz="1100" dirty="0">
              <a:solidFill>
                <a:schemeClr val="dk1"/>
              </a:solidFill>
              <a:latin typeface="Trebuchet MS"/>
              <a:ea typeface="Trebuchet MS"/>
              <a:cs typeface="Trebuchet MS"/>
              <a:sym typeface="Trebuchet MS"/>
            </a:endParaRPr>
          </a:p>
          <a:p>
            <a:pPr marL="342900" indent="-228600">
              <a:buClr>
                <a:schemeClr val="dk1"/>
              </a:buClr>
              <a:buSzPts val="1200"/>
              <a:buFont typeface="Trebuchet MS"/>
              <a:buChar char="●"/>
            </a:pPr>
            <a:r>
              <a:rPr lang="en-US" sz="1100" dirty="0">
                <a:solidFill>
                  <a:schemeClr val="dk1"/>
                </a:solidFill>
                <a:latin typeface="Trebuchet MS"/>
                <a:ea typeface="Trebuchet MS"/>
                <a:cs typeface="Trebuchet MS"/>
                <a:sym typeface="Trebuchet MS"/>
              </a:rPr>
              <a:t>Involve multiple stakeholders</a:t>
            </a:r>
            <a:endParaRPr sz="1100" dirty="0">
              <a:solidFill>
                <a:schemeClr val="dk1"/>
              </a:solidFill>
              <a:latin typeface="Trebuchet MS"/>
              <a:ea typeface="Trebuchet MS"/>
              <a:cs typeface="Trebuchet MS"/>
              <a:sym typeface="Trebuchet MS"/>
            </a:endParaRPr>
          </a:p>
          <a:p>
            <a:pPr marL="342900" indent="-228600">
              <a:buClr>
                <a:schemeClr val="dk1"/>
              </a:buClr>
              <a:buSzPts val="1200"/>
              <a:buFont typeface="Trebuchet MS"/>
              <a:buChar char="●"/>
            </a:pPr>
            <a:r>
              <a:rPr lang="en-US" sz="1100" dirty="0">
                <a:solidFill>
                  <a:schemeClr val="dk1"/>
                </a:solidFill>
                <a:latin typeface="Trebuchet MS"/>
                <a:ea typeface="Trebuchet MS"/>
                <a:cs typeface="Trebuchet MS"/>
                <a:sym typeface="Trebuchet MS"/>
              </a:rPr>
              <a:t>Analysis of multiple data elements</a:t>
            </a:r>
            <a:endParaRPr sz="1100" dirty="0">
              <a:solidFill>
                <a:schemeClr val="dk1"/>
              </a:solidFill>
              <a:latin typeface="Trebuchet MS"/>
              <a:ea typeface="Trebuchet MS"/>
              <a:cs typeface="Trebuchet MS"/>
              <a:sym typeface="Trebuchet MS"/>
            </a:endParaRPr>
          </a:p>
        </p:txBody>
      </p:sp>
      <p:sp>
        <p:nvSpPr>
          <p:cNvPr id="235" name="Google Shape;235;p29"/>
          <p:cNvSpPr txBox="1">
            <a:spLocks noGrp="1"/>
          </p:cNvSpPr>
          <p:nvPr>
            <p:ph type="title"/>
          </p:nvPr>
        </p:nvSpPr>
        <p:spPr>
          <a:xfrm>
            <a:off x="-23169" y="1"/>
            <a:ext cx="12215169" cy="1112648"/>
          </a:xfrm>
          <a:prstGeom prst="rect">
            <a:avLst/>
          </a:prstGeom>
          <a:solidFill>
            <a:schemeClr val="tx1"/>
          </a:solidFill>
        </p:spPr>
        <p:txBody>
          <a:bodyPr spcFirstLastPara="1" vert="horz" wrap="square" lIns="68569" tIns="34275" rIns="68569" bIns="34275" rtlCol="0" anchor="ctr" anchorCtr="0">
            <a:normAutofit/>
          </a:bodyPr>
          <a:lstStyle/>
          <a:p>
            <a:pPr marL="914400"/>
            <a:r>
              <a:rPr lang="en-US" b="1" dirty="0">
                <a:solidFill>
                  <a:schemeClr val="bg1"/>
                </a:solidFill>
                <a:latin typeface="Georgia" panose="02040502050405020303" pitchFamily="18" charset="0"/>
              </a:rPr>
              <a:t>It’s a process…</a:t>
            </a:r>
            <a:endParaRPr b="1" dirty="0">
              <a:solidFill>
                <a:schemeClr val="bg1"/>
              </a:solidFill>
              <a:latin typeface="Georgia" panose="02040502050405020303" pitchFamily="18" charset="0"/>
            </a:endParaRPr>
          </a:p>
        </p:txBody>
      </p:sp>
      <p:sp>
        <p:nvSpPr>
          <p:cNvPr id="236" name="Google Shape;236;p29"/>
          <p:cNvSpPr txBox="1">
            <a:spLocks noGrp="1"/>
          </p:cNvSpPr>
          <p:nvPr>
            <p:ph type="sldNum" idx="12"/>
          </p:nvPr>
        </p:nvSpPr>
        <p:spPr>
          <a:xfrm>
            <a:off x="9361223" y="6487922"/>
            <a:ext cx="2057400" cy="273825"/>
          </a:xfrm>
          <a:prstGeom prst="rect">
            <a:avLst/>
          </a:prstGeom>
        </p:spPr>
        <p:txBody>
          <a:bodyPr spcFirstLastPara="1" vert="horz" wrap="square" lIns="68569" tIns="34275" rIns="68569" bIns="34275" rtlCol="0" anchor="ctr" anchorCtr="0">
            <a:noAutofit/>
          </a:bodyPr>
          <a:lstStyle/>
          <a:p>
            <a:fld id="{00000000-1234-1234-1234-123412341234}" type="slidenum">
              <a:rPr lang="en-US"/>
              <a:pPr/>
              <a:t>23</a:t>
            </a:fld>
            <a:endParaRPr dirty="0"/>
          </a:p>
        </p:txBody>
      </p:sp>
      <p:grpSp>
        <p:nvGrpSpPr>
          <p:cNvPr id="237" name="Google Shape;237;p29"/>
          <p:cNvGrpSpPr/>
          <p:nvPr/>
        </p:nvGrpSpPr>
        <p:grpSpPr>
          <a:xfrm>
            <a:off x="4426885" y="2872216"/>
            <a:ext cx="3145126" cy="2252233"/>
            <a:chOff x="2820225" y="891450"/>
            <a:chExt cx="3175200" cy="3175200"/>
          </a:xfrm>
        </p:grpSpPr>
        <p:sp>
          <p:nvSpPr>
            <p:cNvPr id="238" name="Google Shape;238;p29"/>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91425" tIns="91425" rIns="91425" bIns="91425" anchor="ctr" anchorCtr="0">
              <a:noAutofit/>
            </a:bodyPr>
            <a:lstStyle/>
            <a:p>
              <a:endParaRPr sz="1350"/>
            </a:p>
          </p:txBody>
        </p:sp>
        <p:sp>
          <p:nvSpPr>
            <p:cNvPr id="239" name="Google Shape;239;p29"/>
            <p:cNvSpPr/>
            <p:nvPr/>
          </p:nvSpPr>
          <p:spPr>
            <a:xfrm rot="10800000">
              <a:off x="3175023" y="1179900"/>
              <a:ext cx="450600" cy="450600"/>
            </a:xfrm>
            <a:prstGeom prst="rtTriangle">
              <a:avLst/>
            </a:prstGeom>
            <a:solidFill>
              <a:srgbClr val="83E3D9"/>
            </a:solidFill>
            <a:ln>
              <a:noFill/>
            </a:ln>
          </p:spPr>
          <p:txBody>
            <a:bodyPr spcFirstLastPara="1" wrap="square" lIns="91425" tIns="91425" rIns="91425" bIns="91425" anchor="ctr" anchorCtr="0">
              <a:noAutofit/>
            </a:bodyPr>
            <a:lstStyle/>
            <a:p>
              <a:endParaRPr sz="1350"/>
            </a:p>
          </p:txBody>
        </p:sp>
      </p:grpSp>
      <p:sp>
        <p:nvSpPr>
          <p:cNvPr id="240" name="Google Shape;240;p29"/>
          <p:cNvSpPr/>
          <p:nvPr/>
        </p:nvSpPr>
        <p:spPr>
          <a:xfrm>
            <a:off x="5773623" y="2259896"/>
            <a:ext cx="1811025" cy="795825"/>
          </a:xfrm>
          <a:prstGeom prst="rect">
            <a:avLst/>
          </a:prstGeom>
          <a:solidFill>
            <a:srgbClr val="1B786E"/>
          </a:solidFill>
          <a:ln>
            <a:noFill/>
          </a:ln>
        </p:spPr>
        <p:txBody>
          <a:bodyPr spcFirstLastPara="1" wrap="square" lIns="91425" tIns="91425" rIns="91425" bIns="91425" anchor="t" anchorCtr="0">
            <a:noAutofit/>
          </a:bodyPr>
          <a:lstStyle/>
          <a:p>
            <a:pPr algn="ctr"/>
            <a:r>
              <a:rPr lang="en-US" sz="2025" b="1" dirty="0">
                <a:solidFill>
                  <a:srgbClr val="FFFFFF"/>
                </a:solidFill>
                <a:latin typeface="Roboto"/>
                <a:ea typeface="Roboto"/>
                <a:cs typeface="Roboto"/>
                <a:sym typeface="Roboto"/>
              </a:rPr>
              <a:t>Determine Needs</a:t>
            </a:r>
            <a:endParaRPr sz="2025" b="1" dirty="0">
              <a:solidFill>
                <a:srgbClr val="FFFFFF"/>
              </a:solidFill>
            </a:endParaRPr>
          </a:p>
        </p:txBody>
      </p:sp>
      <p:sp>
        <p:nvSpPr>
          <p:cNvPr id="241" name="Google Shape;241;p29"/>
          <p:cNvSpPr/>
          <p:nvPr/>
        </p:nvSpPr>
        <p:spPr>
          <a:xfrm>
            <a:off x="7003083" y="3532124"/>
            <a:ext cx="2667001" cy="1066834"/>
          </a:xfrm>
          <a:prstGeom prst="rect">
            <a:avLst/>
          </a:prstGeom>
          <a:solidFill>
            <a:srgbClr val="1B786E"/>
          </a:solidFill>
          <a:ln>
            <a:noFill/>
          </a:ln>
        </p:spPr>
        <p:txBody>
          <a:bodyPr spcFirstLastPara="1" wrap="square" lIns="91425" tIns="91425" rIns="91425" bIns="91425" anchor="t" anchorCtr="0">
            <a:noAutofit/>
          </a:bodyPr>
          <a:lstStyle/>
          <a:p>
            <a:r>
              <a:rPr lang="en-US" sz="2025" b="1" dirty="0">
                <a:solidFill>
                  <a:srgbClr val="FFFFFF"/>
                </a:solidFill>
                <a:latin typeface="Roboto"/>
                <a:ea typeface="Roboto"/>
                <a:cs typeface="Roboto"/>
                <a:sym typeface="Roboto"/>
              </a:rPr>
              <a:t>Develop Measurable Objectives</a:t>
            </a:r>
            <a:endParaRPr sz="2025" b="1" dirty="0">
              <a:solidFill>
                <a:srgbClr val="FFFFFF"/>
              </a:solidFill>
            </a:endParaRPr>
          </a:p>
        </p:txBody>
      </p:sp>
      <p:sp>
        <p:nvSpPr>
          <p:cNvPr id="242" name="Google Shape;242;p29"/>
          <p:cNvSpPr/>
          <p:nvPr/>
        </p:nvSpPr>
        <p:spPr>
          <a:xfrm>
            <a:off x="4890064" y="4949527"/>
            <a:ext cx="2411871" cy="795825"/>
          </a:xfrm>
          <a:prstGeom prst="rect">
            <a:avLst/>
          </a:prstGeom>
          <a:solidFill>
            <a:srgbClr val="1B786E"/>
          </a:solidFill>
          <a:ln>
            <a:noFill/>
          </a:ln>
        </p:spPr>
        <p:txBody>
          <a:bodyPr spcFirstLastPara="1" wrap="square" lIns="91425" tIns="91425" rIns="91425" bIns="91425" anchor="t" anchorCtr="0">
            <a:noAutofit/>
          </a:bodyPr>
          <a:lstStyle/>
          <a:p>
            <a:pPr algn="ctr"/>
            <a:r>
              <a:rPr lang="en-US" sz="1875" b="1" dirty="0">
                <a:solidFill>
                  <a:srgbClr val="FFFFFF"/>
                </a:solidFill>
                <a:latin typeface="Roboto"/>
                <a:ea typeface="Roboto"/>
                <a:cs typeface="Roboto"/>
                <a:sym typeface="Roboto"/>
              </a:rPr>
              <a:t>Identify and implement Activities</a:t>
            </a:r>
            <a:endParaRPr sz="1875" b="1" dirty="0">
              <a:solidFill>
                <a:srgbClr val="FFFFFF"/>
              </a:solidFill>
            </a:endParaRPr>
          </a:p>
        </p:txBody>
      </p:sp>
      <p:sp>
        <p:nvSpPr>
          <p:cNvPr id="243" name="Google Shape;243;p29"/>
          <p:cNvSpPr/>
          <p:nvPr/>
        </p:nvSpPr>
        <p:spPr>
          <a:xfrm>
            <a:off x="3079039" y="3567811"/>
            <a:ext cx="1811025" cy="795825"/>
          </a:xfrm>
          <a:prstGeom prst="rect">
            <a:avLst/>
          </a:prstGeom>
          <a:solidFill>
            <a:srgbClr val="1B786E"/>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lgn="ctr"/>
            <a:r>
              <a:rPr lang="en-US" sz="2025" b="1" dirty="0">
                <a:solidFill>
                  <a:srgbClr val="FFFFFF"/>
                </a:solidFill>
                <a:latin typeface="Roboto"/>
                <a:ea typeface="Roboto"/>
                <a:cs typeface="Roboto"/>
                <a:sym typeface="Roboto"/>
              </a:rPr>
              <a:t>Assess Outcomes</a:t>
            </a:r>
            <a:endParaRPr sz="2025" b="1" dirty="0">
              <a:solidFill>
                <a:srgbClr val="FFFFFF"/>
              </a:solidFill>
            </a:endParaRPr>
          </a:p>
        </p:txBody>
      </p:sp>
      <p:pic>
        <p:nvPicPr>
          <p:cNvPr id="4" name="Google Shape;217;p8">
            <a:extLst>
              <a:ext uri="{FF2B5EF4-FFF2-40B4-BE49-F238E27FC236}">
                <a16:creationId xmlns:a16="http://schemas.microsoft.com/office/drawing/2014/main" id="{D1BFEC1F-CF09-F060-5C32-2EDAAA622E37}"/>
              </a:ext>
            </a:extLst>
          </p:cNvPr>
          <p:cNvPicPr preferRelativeResize="0"/>
          <p:nvPr/>
        </p:nvPicPr>
        <p:blipFill rotWithShape="1">
          <a:blip r:embed="rId3">
            <a:alphaModFix/>
          </a:blip>
          <a:srcRect/>
          <a:stretch/>
        </p:blipFill>
        <p:spPr>
          <a:xfrm>
            <a:off x="9759918" y="5876459"/>
            <a:ext cx="1261981" cy="98154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8"/>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Allowable Uses of Funding</a:t>
            </a:r>
            <a:br>
              <a:rPr lang="en-US"/>
            </a:br>
            <a:r>
              <a:rPr lang="en-US" sz="1600" b="0" i="0" u="none" strike="noStrike" cap="small">
                <a:solidFill>
                  <a:srgbClr val="FFFFFF"/>
                </a:solidFill>
                <a:latin typeface="Georgia"/>
                <a:ea typeface="Georgia"/>
                <a:cs typeface="Georgia"/>
                <a:sym typeface="Georgia"/>
              </a:rPr>
              <a:t>slide 1 of 2</a:t>
            </a:r>
            <a:endParaRPr/>
          </a:p>
        </p:txBody>
      </p:sp>
      <p:sp>
        <p:nvSpPr>
          <p:cNvPr id="286" name="Google Shape;286;p18"/>
          <p:cNvSpPr txBox="1">
            <a:spLocks noGrp="1"/>
          </p:cNvSpPr>
          <p:nvPr>
            <p:ph type="body" idx="1"/>
          </p:nvPr>
        </p:nvSpPr>
        <p:spPr>
          <a:xfrm>
            <a:off x="838200" y="1642458"/>
            <a:ext cx="10515600" cy="4875300"/>
          </a:xfrm>
          <a:prstGeom prst="rect">
            <a:avLst/>
          </a:prstGeom>
          <a:noFill/>
          <a:ln>
            <a:noFill/>
          </a:ln>
        </p:spPr>
        <p:txBody>
          <a:bodyPr spcFirstLastPara="1" wrap="square" lIns="91425" tIns="45700" rIns="91425" bIns="45700" anchor="t" anchorCtr="0">
            <a:normAutofit fontScale="62500" lnSpcReduction="20000"/>
          </a:bodyPr>
          <a:lstStyle/>
          <a:p>
            <a:pPr marL="0" indent="0">
              <a:spcBef>
                <a:spcPts val="0"/>
              </a:spcBef>
              <a:buSzPct val="61403"/>
              <a:buNone/>
            </a:pPr>
            <a:r>
              <a:rPr lang="en-US" sz="4550" b="1" dirty="0"/>
              <a:t>4.1</a:t>
            </a:r>
            <a:r>
              <a:rPr lang="en-US" sz="4550" dirty="0"/>
              <a:t>    Allowable Activities outlined in the Title II, Part A, plan can support one or more of the allowable uses under the guidelines.</a:t>
            </a:r>
            <a:endParaRPr sz="4550" dirty="0"/>
          </a:p>
          <a:p>
            <a:pPr marL="0" lvl="0" indent="0" algn="l" rtl="0">
              <a:lnSpc>
                <a:spcPct val="90000"/>
              </a:lnSpc>
              <a:spcBef>
                <a:spcPts val="1000"/>
              </a:spcBef>
              <a:spcAft>
                <a:spcPts val="0"/>
              </a:spcAft>
              <a:buSzPct val="100000"/>
              <a:buNone/>
            </a:pPr>
            <a:endParaRPr sz="1200" b="0" i="0" u="none" strike="noStrike" dirty="0">
              <a:solidFill>
                <a:srgbClr val="000000"/>
              </a:solidFill>
              <a:latin typeface="Calibri"/>
              <a:ea typeface="Calibri"/>
              <a:cs typeface="Calibri"/>
              <a:sym typeface="Calibri"/>
            </a:endParaRPr>
          </a:p>
          <a:p>
            <a:pPr marL="228600" indent="-252730">
              <a:buSzPct val="100000"/>
            </a:pPr>
            <a:r>
              <a:rPr lang="en-US" sz="3500" b="0" i="0" u="none" strike="noStrike" dirty="0">
                <a:solidFill>
                  <a:srgbClr val="1A4480"/>
                </a:solidFill>
                <a:latin typeface="Calibri"/>
                <a:ea typeface="Calibri"/>
                <a:cs typeface="Calibri"/>
                <a:sym typeface="Calibri"/>
              </a:rPr>
              <a:t>Emphasis on principals and </a:t>
            </a:r>
            <a:r>
              <a:rPr lang="en-US" sz="3500" b="1" i="0" u="none" strike="noStrike" dirty="0">
                <a:solidFill>
                  <a:srgbClr val="1A4480"/>
                </a:solidFill>
                <a:latin typeface="Calibri"/>
                <a:ea typeface="Calibri"/>
                <a:cs typeface="Calibri"/>
                <a:sym typeface="Calibri"/>
              </a:rPr>
              <a:t>other school leaders</a:t>
            </a:r>
            <a:r>
              <a:rPr lang="en-US" sz="3500" b="1" dirty="0">
                <a:solidFill>
                  <a:srgbClr val="1A4480"/>
                </a:solidFill>
              </a:rPr>
              <a:t> </a:t>
            </a:r>
            <a:endParaRPr lang="en-US" sz="3500" dirty="0">
              <a:solidFill>
                <a:srgbClr val="1A4480"/>
              </a:solidFill>
            </a:endParaRPr>
          </a:p>
          <a:p>
            <a:pPr marL="228600" lvl="0" indent="-253206" algn="l" rtl="0">
              <a:lnSpc>
                <a:spcPct val="90000"/>
              </a:lnSpc>
              <a:spcBef>
                <a:spcPts val="1000"/>
              </a:spcBef>
              <a:spcAft>
                <a:spcPts val="0"/>
              </a:spcAft>
              <a:buSzPct val="100000"/>
              <a:buChar char="•"/>
            </a:pPr>
            <a:r>
              <a:rPr lang="en-US" sz="3500" b="0" i="0" u="none" strike="noStrike" dirty="0">
                <a:solidFill>
                  <a:srgbClr val="1A4480"/>
                </a:solidFill>
                <a:latin typeface="Calibri"/>
                <a:ea typeface="Calibri"/>
                <a:cs typeface="Calibri"/>
                <a:sym typeface="Calibri"/>
              </a:rPr>
              <a:t>PD for all educators, </a:t>
            </a:r>
            <a:r>
              <a:rPr lang="en-US" sz="3500" b="1" i="0" u="none" strike="noStrike" dirty="0">
                <a:solidFill>
                  <a:srgbClr val="1A4480"/>
                </a:solidFill>
                <a:latin typeface="Calibri"/>
                <a:ea typeface="Calibri"/>
                <a:cs typeface="Calibri"/>
                <a:sym typeface="Calibri"/>
              </a:rPr>
              <a:t>not just core academic teachers</a:t>
            </a:r>
            <a:r>
              <a:rPr lang="en-US" sz="3500" b="1" dirty="0">
                <a:solidFill>
                  <a:srgbClr val="1A4480"/>
                </a:solidFill>
              </a:rPr>
              <a:t> </a:t>
            </a:r>
            <a:endParaRPr sz="3500" b="0" i="0" u="none" strike="noStrike" dirty="0">
              <a:solidFill>
                <a:srgbClr val="1A4480"/>
              </a:solidFill>
              <a:latin typeface="Calibri"/>
              <a:ea typeface="Calibri"/>
              <a:cs typeface="Calibri"/>
            </a:endParaRPr>
          </a:p>
          <a:p>
            <a:pPr marL="228600" indent="-252730">
              <a:buSzPct val="100000"/>
            </a:pPr>
            <a:r>
              <a:rPr lang="en-US" sz="3500" b="0" i="0" u="none" strike="noStrike" dirty="0">
                <a:solidFill>
                  <a:srgbClr val="1A4480"/>
                </a:solidFill>
                <a:latin typeface="Calibri"/>
                <a:ea typeface="Calibri"/>
                <a:cs typeface="Calibri"/>
                <a:sym typeface="Calibri"/>
              </a:rPr>
              <a:t>Training for leaders, teachers and paraprofessionals serving </a:t>
            </a:r>
            <a:r>
              <a:rPr lang="en-US" sz="3500" b="1" i="0" u="none" strike="noStrike" dirty="0">
                <a:solidFill>
                  <a:srgbClr val="1A4480"/>
                </a:solidFill>
                <a:latin typeface="Calibri"/>
                <a:ea typeface="Calibri"/>
                <a:cs typeface="Calibri"/>
                <a:sym typeface="Calibri"/>
              </a:rPr>
              <a:t>early childhood education</a:t>
            </a:r>
            <a:r>
              <a:rPr lang="en-US" sz="3500" b="1" dirty="0">
                <a:solidFill>
                  <a:srgbClr val="1A4480"/>
                </a:solidFill>
              </a:rPr>
              <a:t> </a:t>
            </a:r>
            <a:endParaRPr sz="3500" b="0" i="0" u="none" strike="noStrike" dirty="0">
              <a:solidFill>
                <a:srgbClr val="1A4480"/>
              </a:solidFill>
              <a:latin typeface="Calibri"/>
              <a:ea typeface="Calibri"/>
              <a:cs typeface="Calibri"/>
            </a:endParaRPr>
          </a:p>
          <a:p>
            <a:pPr marL="228600" indent="-252730">
              <a:buSzPct val="100000"/>
            </a:pPr>
            <a:r>
              <a:rPr lang="en-US" sz="3500" b="0" i="0" u="none" strike="noStrike" dirty="0">
                <a:solidFill>
                  <a:srgbClr val="1A4480"/>
                </a:solidFill>
                <a:latin typeface="Calibri"/>
                <a:ea typeface="Calibri"/>
                <a:cs typeface="Calibri"/>
                <a:sym typeface="Calibri"/>
              </a:rPr>
              <a:t>Stipends and/or substitute coverage that allows </a:t>
            </a:r>
            <a:r>
              <a:rPr lang="en-US" sz="3500" b="1" i="0" u="none" strike="noStrike" dirty="0">
                <a:solidFill>
                  <a:srgbClr val="1A4480"/>
                </a:solidFill>
                <a:latin typeface="Calibri"/>
                <a:ea typeface="Calibri"/>
                <a:cs typeface="Calibri"/>
                <a:sym typeface="Calibri"/>
              </a:rPr>
              <a:t>collaborative educator work</a:t>
            </a:r>
            <a:r>
              <a:rPr lang="en-US" sz="3500" b="0" i="0" u="none" strike="noStrike" dirty="0">
                <a:solidFill>
                  <a:srgbClr val="1A4480"/>
                </a:solidFill>
                <a:latin typeface="Calibri"/>
                <a:ea typeface="Calibri"/>
                <a:cs typeface="Calibri"/>
                <a:sym typeface="Calibri"/>
              </a:rPr>
              <a:t>, such as planning, observations, and </a:t>
            </a:r>
            <a:r>
              <a:rPr lang="en-US" sz="3500" b="1" i="0" u="none" strike="noStrike" dirty="0">
                <a:solidFill>
                  <a:srgbClr val="1A4480"/>
                </a:solidFill>
                <a:latin typeface="Calibri"/>
                <a:ea typeface="Calibri"/>
                <a:cs typeface="Calibri"/>
                <a:sym typeface="Calibri"/>
              </a:rPr>
              <a:t>curriculum writing</a:t>
            </a:r>
            <a:r>
              <a:rPr lang="en-US" sz="3500" b="1" dirty="0">
                <a:solidFill>
                  <a:srgbClr val="1A4480"/>
                </a:solidFill>
              </a:rPr>
              <a:t> </a:t>
            </a:r>
            <a:endParaRPr sz="3500" b="0" i="0" u="none" strike="noStrike" dirty="0">
              <a:solidFill>
                <a:srgbClr val="1A4480"/>
              </a:solidFill>
              <a:latin typeface="Calibri"/>
              <a:ea typeface="Calibri"/>
              <a:cs typeface="Calibri"/>
            </a:endParaRPr>
          </a:p>
          <a:p>
            <a:pPr marL="228600" indent="-252730">
              <a:buSzPct val="100000"/>
            </a:pPr>
            <a:r>
              <a:rPr lang="en-US" sz="3500" b="0" i="0" u="none" strike="noStrike" dirty="0">
                <a:solidFill>
                  <a:srgbClr val="1A4480"/>
                </a:solidFill>
                <a:latin typeface="Calibri"/>
                <a:ea typeface="Calibri"/>
                <a:cs typeface="Calibri"/>
                <a:sym typeface="Calibri"/>
              </a:rPr>
              <a:t>Definition of “PD” is </a:t>
            </a:r>
            <a:r>
              <a:rPr lang="en-US" sz="3500" b="1" i="0" u="none" strike="noStrike" dirty="0">
                <a:solidFill>
                  <a:srgbClr val="1A4480"/>
                </a:solidFill>
                <a:latin typeface="Calibri"/>
                <a:ea typeface="Calibri"/>
                <a:cs typeface="Calibri"/>
                <a:sym typeface="Calibri"/>
              </a:rPr>
              <a:t>job-embedded, sustained, not stand-alone</a:t>
            </a:r>
            <a:r>
              <a:rPr lang="en-US" sz="3500" b="0" i="0" u="none" strike="noStrike" dirty="0">
                <a:solidFill>
                  <a:srgbClr val="1A4480"/>
                </a:solidFill>
                <a:latin typeface="Calibri"/>
                <a:ea typeface="Calibri"/>
                <a:cs typeface="Calibri"/>
                <a:sym typeface="Calibri"/>
              </a:rPr>
              <a:t>, </a:t>
            </a:r>
            <a:r>
              <a:rPr lang="en-US" sz="3500" b="1" i="0" u="none" strike="noStrike" dirty="0">
                <a:solidFill>
                  <a:srgbClr val="1A4480"/>
                </a:solidFill>
                <a:latin typeface="Calibri"/>
                <a:ea typeface="Calibri"/>
                <a:cs typeface="Calibri"/>
                <a:sym typeface="Calibri"/>
              </a:rPr>
              <a:t>intensive, collaborative, data-driven </a:t>
            </a:r>
            <a:r>
              <a:rPr lang="en-US" sz="3500" b="0" i="0" u="none" strike="noStrike" dirty="0">
                <a:solidFill>
                  <a:srgbClr val="1A4480"/>
                </a:solidFill>
                <a:latin typeface="Calibri"/>
                <a:ea typeface="Calibri"/>
                <a:cs typeface="Calibri"/>
                <a:sym typeface="Calibri"/>
              </a:rPr>
              <a:t>and </a:t>
            </a:r>
            <a:r>
              <a:rPr lang="en-US" sz="3500" b="1" i="0" u="none" strike="noStrike" dirty="0">
                <a:solidFill>
                  <a:srgbClr val="1A4480"/>
                </a:solidFill>
                <a:latin typeface="Calibri"/>
                <a:ea typeface="Calibri"/>
                <a:cs typeface="Calibri"/>
                <a:sym typeface="Calibri"/>
              </a:rPr>
              <a:t>classroom-focused</a:t>
            </a:r>
            <a:r>
              <a:rPr lang="en-US" sz="3500" b="1" dirty="0">
                <a:solidFill>
                  <a:srgbClr val="1A4480"/>
                </a:solidFill>
              </a:rPr>
              <a:t> </a:t>
            </a:r>
            <a:endParaRPr sz="3500" dirty="0"/>
          </a:p>
          <a:p>
            <a:pPr marL="228600" indent="-252730">
              <a:buSzPct val="100000"/>
            </a:pPr>
            <a:r>
              <a:rPr lang="en-US" sz="3500" b="0" i="0" u="none" strike="noStrike" dirty="0">
                <a:solidFill>
                  <a:srgbClr val="1A4480"/>
                </a:solidFill>
                <a:latin typeface="Calibri"/>
                <a:ea typeface="Calibri"/>
                <a:cs typeface="Calibri"/>
                <a:sym typeface="Calibri"/>
              </a:rPr>
              <a:t>USDE and VDOE </a:t>
            </a:r>
            <a:r>
              <a:rPr lang="en-US" sz="3500" b="1" i="0" u="none" strike="noStrike" dirty="0">
                <a:solidFill>
                  <a:srgbClr val="1A4480"/>
                </a:solidFill>
                <a:latin typeface="Calibri"/>
                <a:ea typeface="Calibri"/>
                <a:cs typeface="Calibri"/>
                <a:sym typeface="Calibri"/>
              </a:rPr>
              <a:t>strongly encourage </a:t>
            </a:r>
            <a:r>
              <a:rPr lang="en-US" sz="3500" b="0" i="0" u="none" strike="noStrike" dirty="0">
                <a:solidFill>
                  <a:srgbClr val="1A4480"/>
                </a:solidFill>
                <a:latin typeface="Calibri"/>
                <a:ea typeface="Calibri"/>
                <a:cs typeface="Calibri"/>
                <a:sym typeface="Calibri"/>
              </a:rPr>
              <a:t>LEAs to use Title II funds to </a:t>
            </a:r>
            <a:r>
              <a:rPr lang="en-US" sz="3500" b="1" i="0" u="none" strike="noStrike" dirty="0">
                <a:solidFill>
                  <a:srgbClr val="1A4480"/>
                </a:solidFill>
                <a:latin typeface="Calibri"/>
                <a:ea typeface="Calibri"/>
                <a:cs typeface="Calibri"/>
                <a:sym typeface="Calibri"/>
              </a:rPr>
              <a:t>address inequities </a:t>
            </a:r>
            <a:r>
              <a:rPr lang="en-US" sz="3500" b="0" i="0" u="none" strike="noStrike" dirty="0">
                <a:solidFill>
                  <a:srgbClr val="1A4480"/>
                </a:solidFill>
                <a:latin typeface="Calibri"/>
                <a:ea typeface="Calibri"/>
                <a:cs typeface="Calibri"/>
                <a:sym typeface="Calibri"/>
              </a:rPr>
              <a:t>in student subgroups’ access to high-quality educators</a:t>
            </a:r>
            <a:r>
              <a:rPr lang="en-US" sz="3500" dirty="0">
                <a:solidFill>
                  <a:srgbClr val="1A4480"/>
                </a:solidFill>
              </a:rPr>
              <a:t> </a:t>
            </a:r>
            <a:endParaRPr sz="3500" dirty="0"/>
          </a:p>
          <a:p>
            <a:pPr marL="228600" lvl="0" indent="-114300" algn="l" rtl="0">
              <a:lnSpc>
                <a:spcPct val="90000"/>
              </a:lnSpc>
              <a:spcBef>
                <a:spcPts val="1000"/>
              </a:spcBef>
              <a:spcAft>
                <a:spcPts val="0"/>
              </a:spcAft>
              <a:buSzPct val="100000"/>
              <a:buNone/>
            </a:pPr>
            <a:endParaRPr sz="1800" b="0" i="0" u="none" strike="noStrike" dirty="0">
              <a:solidFill>
                <a:srgbClr val="000000"/>
              </a:solidFill>
              <a:latin typeface="Calibri"/>
              <a:ea typeface="Calibri"/>
              <a:cs typeface="Calibri"/>
              <a:sym typeface="Calibri"/>
            </a:endParaRPr>
          </a:p>
          <a:p>
            <a:pPr marL="0" lvl="0" indent="0" algn="l" rtl="0">
              <a:spcBef>
                <a:spcPts val="1000"/>
              </a:spcBef>
              <a:spcAft>
                <a:spcPts val="0"/>
              </a:spcAft>
              <a:buSzPct val="71223"/>
              <a:buNone/>
            </a:pPr>
            <a:r>
              <a:rPr lang="en-US" sz="2500" dirty="0">
                <a:solidFill>
                  <a:srgbClr val="000000"/>
                </a:solidFill>
              </a:rPr>
              <a:t>*</a:t>
            </a:r>
            <a:r>
              <a:rPr lang="en-US" sz="3000" dirty="0">
                <a:solidFill>
                  <a:srgbClr val="000000"/>
                </a:solidFill>
              </a:rPr>
              <a:t>More guidance can be found online at the </a:t>
            </a:r>
            <a:r>
              <a:rPr lang="en-US" sz="3000" u="sng" dirty="0">
                <a:solidFill>
                  <a:schemeClr val="hlink"/>
                </a:solidFill>
                <a:hlinkClick r:id="rId3">
                  <a:extLst>
                    <a:ext uri="{A12FA001-AC4F-418D-AE19-62706E023703}">
                      <ahyp:hlinkClr xmlns:ahyp="http://schemas.microsoft.com/office/drawing/2018/hyperlinkcolor" val="tx"/>
                    </a:ext>
                  </a:extLst>
                </a:hlinkClick>
              </a:rPr>
              <a:t>VDOE website</a:t>
            </a:r>
            <a:r>
              <a:rPr lang="en-US" sz="3000" dirty="0">
                <a:solidFill>
                  <a:srgbClr val="000000"/>
                </a:solidFill>
              </a:rPr>
              <a:t>.</a:t>
            </a:r>
            <a:endParaRPr sz="3000" dirty="0"/>
          </a:p>
          <a:p>
            <a:pPr marL="457200" lvl="1" indent="0" algn="l" rtl="0">
              <a:lnSpc>
                <a:spcPct val="90000"/>
              </a:lnSpc>
              <a:spcBef>
                <a:spcPts val="500"/>
              </a:spcBef>
              <a:spcAft>
                <a:spcPts val="0"/>
              </a:spcAft>
              <a:buSzPct val="100000"/>
              <a:buNone/>
            </a:pPr>
            <a:endParaRPr b="1" dirty="0"/>
          </a:p>
        </p:txBody>
      </p:sp>
      <p:sp>
        <p:nvSpPr>
          <p:cNvPr id="287" name="Google Shape;28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pic>
        <p:nvPicPr>
          <p:cNvPr id="288" name="Google Shape;288;p18"/>
          <p:cNvPicPr preferRelativeResize="0"/>
          <p:nvPr/>
        </p:nvPicPr>
        <p:blipFill rotWithShape="1">
          <a:blip r:embed="rId4">
            <a:alphaModFix/>
          </a:blip>
          <a:srcRect/>
          <a:stretch/>
        </p:blipFill>
        <p:spPr>
          <a:xfrm>
            <a:off x="9759918" y="5876459"/>
            <a:ext cx="1261981" cy="98154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9"/>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Allowable Uses of Funding</a:t>
            </a:r>
            <a:br>
              <a:rPr lang="en-US"/>
            </a:br>
            <a:r>
              <a:rPr lang="en-US" sz="1600" b="0" i="0" u="none" strike="noStrike" cap="small">
                <a:solidFill>
                  <a:srgbClr val="FFFFFF"/>
                </a:solidFill>
                <a:latin typeface="Georgia"/>
                <a:ea typeface="Georgia"/>
                <a:cs typeface="Georgia"/>
                <a:sym typeface="Georgia"/>
              </a:rPr>
              <a:t>slide 2 of 2</a:t>
            </a:r>
            <a:endParaRPr/>
          </a:p>
        </p:txBody>
      </p:sp>
      <p:sp>
        <p:nvSpPr>
          <p:cNvPr id="294" name="Google Shape;294;p19"/>
          <p:cNvSpPr txBox="1">
            <a:spLocks noGrp="1"/>
          </p:cNvSpPr>
          <p:nvPr>
            <p:ph type="body" idx="1"/>
          </p:nvPr>
        </p:nvSpPr>
        <p:spPr>
          <a:xfrm>
            <a:off x="695051" y="1501725"/>
            <a:ext cx="10515600" cy="47181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SzPct val="60629"/>
              <a:buNone/>
            </a:pPr>
            <a:r>
              <a:rPr lang="en-US" sz="4618" b="1" dirty="0"/>
              <a:t>4.1</a:t>
            </a:r>
            <a:r>
              <a:rPr lang="en-US" dirty="0"/>
              <a:t>    </a:t>
            </a:r>
            <a:r>
              <a:rPr lang="en-US" sz="4359" dirty="0"/>
              <a:t>Allowable Activities outlined in the Title II, Part A, plan can support one or more of the </a:t>
            </a:r>
            <a:r>
              <a:rPr lang="en-US" sz="4359" u="sng" dirty="0">
                <a:solidFill>
                  <a:schemeClr val="hlink"/>
                </a:solidFill>
                <a:hlinkClick r:id="rId3"/>
              </a:rPr>
              <a:t>allowable uses</a:t>
            </a:r>
            <a:r>
              <a:rPr lang="en-US" sz="4359" dirty="0"/>
              <a:t> under the guidelines.</a:t>
            </a:r>
            <a:endParaRPr sz="4359" dirty="0">
              <a:solidFill>
                <a:srgbClr val="000000"/>
              </a:solidFill>
              <a:latin typeface="Calibri"/>
              <a:ea typeface="Calibri"/>
              <a:cs typeface="Calibri"/>
              <a:sym typeface="Calibri"/>
            </a:endParaRPr>
          </a:p>
          <a:p>
            <a:pPr marL="0" lvl="0" indent="0" algn="l" rtl="0">
              <a:lnSpc>
                <a:spcPct val="90000"/>
              </a:lnSpc>
              <a:spcBef>
                <a:spcPts val="1000"/>
              </a:spcBef>
              <a:spcAft>
                <a:spcPts val="0"/>
              </a:spcAft>
              <a:buSzPct val="100000"/>
              <a:buNone/>
            </a:pPr>
            <a:endParaRPr sz="900" b="0" i="0" u="none" strike="noStrike" dirty="0">
              <a:solidFill>
                <a:srgbClr val="000000"/>
              </a:solidFill>
              <a:latin typeface="Calibri"/>
              <a:ea typeface="Calibri"/>
              <a:cs typeface="Calibri"/>
              <a:sym typeface="Calibri"/>
            </a:endParaRPr>
          </a:p>
          <a:p>
            <a:pPr marL="0" lvl="0" indent="0" algn="l" rtl="0">
              <a:lnSpc>
                <a:spcPct val="90000"/>
              </a:lnSpc>
              <a:spcBef>
                <a:spcPts val="1000"/>
              </a:spcBef>
              <a:spcAft>
                <a:spcPts val="0"/>
              </a:spcAft>
              <a:buSzPct val="100000"/>
              <a:buNone/>
            </a:pPr>
            <a:endParaRPr sz="900" b="0" i="0" u="none" strike="noStrike" dirty="0">
              <a:solidFill>
                <a:srgbClr val="000000"/>
              </a:solidFill>
              <a:latin typeface="Calibri"/>
              <a:ea typeface="Calibri"/>
              <a:cs typeface="Calibri"/>
              <a:sym typeface="Calibri"/>
            </a:endParaRPr>
          </a:p>
          <a:p>
            <a:pPr marL="0" lvl="0" indent="0" algn="l" rtl="0">
              <a:lnSpc>
                <a:spcPct val="90000"/>
              </a:lnSpc>
              <a:spcBef>
                <a:spcPts val="1000"/>
              </a:spcBef>
              <a:spcAft>
                <a:spcPts val="0"/>
              </a:spcAft>
              <a:buSzPct val="100000"/>
              <a:buNone/>
            </a:pPr>
            <a:endParaRPr sz="900" b="0" i="0" u="none" strike="noStrike" dirty="0">
              <a:solidFill>
                <a:srgbClr val="000000"/>
              </a:solidFill>
              <a:latin typeface="Calibri"/>
              <a:ea typeface="Calibri"/>
              <a:cs typeface="Calibri"/>
              <a:sym typeface="Calibri"/>
            </a:endParaRPr>
          </a:p>
          <a:p>
            <a:pPr marL="228600" lvl="0" indent="-233916" algn="l" rtl="0">
              <a:lnSpc>
                <a:spcPct val="90000"/>
              </a:lnSpc>
              <a:spcBef>
                <a:spcPts val="1000"/>
              </a:spcBef>
              <a:spcAft>
                <a:spcPts val="0"/>
              </a:spcAft>
              <a:buSzPct val="100000"/>
              <a:buChar char="•"/>
            </a:pPr>
            <a:r>
              <a:rPr lang="en-US" sz="3534" b="0" i="0" u="none" strike="noStrike" dirty="0">
                <a:solidFill>
                  <a:srgbClr val="1A4480"/>
                </a:solidFill>
                <a:latin typeface="Calibri"/>
                <a:ea typeface="Calibri"/>
                <a:cs typeface="Calibri"/>
                <a:sym typeface="Calibri"/>
              </a:rPr>
              <a:t>Multiple Pathways to Teaching and Leading</a:t>
            </a:r>
            <a:endParaRPr sz="3934" dirty="0"/>
          </a:p>
          <a:p>
            <a:pPr marL="228600" lvl="0" indent="-233916" algn="l" rtl="0">
              <a:lnSpc>
                <a:spcPct val="90000"/>
              </a:lnSpc>
              <a:spcBef>
                <a:spcPts val="1000"/>
              </a:spcBef>
              <a:spcAft>
                <a:spcPts val="0"/>
              </a:spcAft>
              <a:buSzPct val="100000"/>
              <a:buChar char="•"/>
            </a:pPr>
            <a:r>
              <a:rPr lang="en-US" sz="3534" b="0" i="0" u="none" strike="noStrike" dirty="0">
                <a:solidFill>
                  <a:srgbClr val="1A4480"/>
                </a:solidFill>
                <a:latin typeface="Calibri"/>
                <a:ea typeface="Calibri"/>
                <a:cs typeface="Calibri"/>
                <a:sym typeface="Calibri"/>
              </a:rPr>
              <a:t>Induction and Mentorship</a:t>
            </a:r>
            <a:endParaRPr sz="3934" dirty="0"/>
          </a:p>
          <a:p>
            <a:pPr marL="228600" lvl="0" indent="-233916" algn="l" rtl="0">
              <a:lnSpc>
                <a:spcPct val="90000"/>
              </a:lnSpc>
              <a:spcBef>
                <a:spcPts val="1000"/>
              </a:spcBef>
              <a:spcAft>
                <a:spcPts val="0"/>
              </a:spcAft>
              <a:buSzPct val="100000"/>
              <a:buChar char="•"/>
            </a:pPr>
            <a:r>
              <a:rPr lang="en-US" sz="3534" b="0" i="0" u="none" strike="noStrike" dirty="0">
                <a:solidFill>
                  <a:srgbClr val="1A4480"/>
                </a:solidFill>
                <a:latin typeface="Calibri"/>
                <a:ea typeface="Calibri"/>
                <a:cs typeface="Calibri"/>
                <a:sym typeface="Calibri"/>
              </a:rPr>
              <a:t>Meaningful Evaluation and Support</a:t>
            </a:r>
            <a:endParaRPr sz="3934" dirty="0"/>
          </a:p>
          <a:p>
            <a:pPr marL="228600" lvl="0" indent="-233916" algn="l" rtl="0">
              <a:lnSpc>
                <a:spcPct val="90000"/>
              </a:lnSpc>
              <a:spcBef>
                <a:spcPts val="1000"/>
              </a:spcBef>
              <a:spcAft>
                <a:spcPts val="0"/>
              </a:spcAft>
              <a:buSzPct val="100000"/>
              <a:buChar char="•"/>
            </a:pPr>
            <a:r>
              <a:rPr lang="en-US" sz="3534" b="0" i="0" u="none" strike="noStrike" dirty="0">
                <a:solidFill>
                  <a:srgbClr val="1A4480"/>
                </a:solidFill>
                <a:latin typeface="Calibri"/>
                <a:ea typeface="Calibri"/>
                <a:cs typeface="Calibri"/>
                <a:sym typeface="Calibri"/>
              </a:rPr>
              <a:t>Strong Teacher Leadership</a:t>
            </a:r>
            <a:endParaRPr sz="3934" dirty="0"/>
          </a:p>
          <a:p>
            <a:pPr marL="228600" lvl="0" indent="-233916" algn="l" rtl="0">
              <a:lnSpc>
                <a:spcPct val="90000"/>
              </a:lnSpc>
              <a:spcBef>
                <a:spcPts val="1000"/>
              </a:spcBef>
              <a:spcAft>
                <a:spcPts val="0"/>
              </a:spcAft>
              <a:buSzPct val="100000"/>
              <a:buChar char="•"/>
            </a:pPr>
            <a:r>
              <a:rPr lang="en-US" sz="3534" dirty="0">
                <a:solidFill>
                  <a:srgbClr val="1A4480"/>
                </a:solidFill>
                <a:latin typeface="Calibri"/>
                <a:ea typeface="Calibri"/>
                <a:cs typeface="Calibri"/>
                <a:sym typeface="Calibri"/>
              </a:rPr>
              <a:t>Transformative School Leadership</a:t>
            </a:r>
            <a:endParaRPr sz="3934" dirty="0"/>
          </a:p>
          <a:p>
            <a:pPr marL="228600" lvl="0" indent="-233916" algn="l" rtl="0">
              <a:lnSpc>
                <a:spcPct val="90000"/>
              </a:lnSpc>
              <a:spcBef>
                <a:spcPts val="1000"/>
              </a:spcBef>
              <a:spcAft>
                <a:spcPts val="0"/>
              </a:spcAft>
              <a:buSzPct val="100000"/>
              <a:buChar char="•"/>
            </a:pPr>
            <a:r>
              <a:rPr lang="en-US" sz="3534" b="0" i="0" u="none" strike="noStrike" dirty="0">
                <a:solidFill>
                  <a:srgbClr val="1A4480"/>
                </a:solidFill>
                <a:latin typeface="Calibri"/>
                <a:ea typeface="Calibri"/>
                <a:cs typeface="Calibri"/>
                <a:sym typeface="Calibri"/>
              </a:rPr>
              <a:t>Support a Diverse Educator Workforce</a:t>
            </a:r>
            <a:endParaRPr sz="3934" dirty="0"/>
          </a:p>
          <a:p>
            <a:pPr marL="228600" lvl="0" indent="-110490" algn="l" rtl="0">
              <a:lnSpc>
                <a:spcPct val="90000"/>
              </a:lnSpc>
              <a:spcBef>
                <a:spcPts val="1000"/>
              </a:spcBef>
              <a:spcAft>
                <a:spcPts val="0"/>
              </a:spcAft>
              <a:buSzPct val="80305"/>
              <a:buNone/>
            </a:pPr>
            <a:endParaRPr sz="2988" b="0" i="0" u="none" strike="noStrike" dirty="0">
              <a:solidFill>
                <a:srgbClr val="000000"/>
              </a:solidFill>
              <a:latin typeface="Calibri"/>
              <a:ea typeface="Calibri"/>
              <a:cs typeface="Calibri"/>
              <a:sym typeface="Calibri"/>
            </a:endParaRPr>
          </a:p>
          <a:p>
            <a:pPr marL="228600" lvl="0" indent="-140017" algn="l" rtl="0">
              <a:lnSpc>
                <a:spcPct val="90000"/>
              </a:lnSpc>
              <a:spcBef>
                <a:spcPts val="1000"/>
              </a:spcBef>
              <a:spcAft>
                <a:spcPts val="0"/>
              </a:spcAft>
              <a:buSzPct val="100000"/>
              <a:buNone/>
            </a:pPr>
            <a:endParaRPr sz="1800" b="0" i="0" u="none" strike="noStrike" dirty="0">
              <a:solidFill>
                <a:srgbClr val="000000"/>
              </a:solidFill>
              <a:latin typeface="Calibri"/>
              <a:ea typeface="Calibri"/>
              <a:cs typeface="Calibri"/>
              <a:sym typeface="Calibri"/>
            </a:endParaRPr>
          </a:p>
          <a:p>
            <a:pPr marL="0" lvl="0" indent="0" algn="ctr" rtl="0">
              <a:lnSpc>
                <a:spcPct val="90000"/>
              </a:lnSpc>
              <a:spcBef>
                <a:spcPts val="1000"/>
              </a:spcBef>
              <a:spcAft>
                <a:spcPts val="0"/>
              </a:spcAft>
              <a:buSzPct val="100000"/>
              <a:buNone/>
            </a:pPr>
            <a:endParaRPr sz="1800" b="0" i="0" u="none" strike="noStrike" dirty="0">
              <a:solidFill>
                <a:srgbClr val="000000"/>
              </a:solidFill>
              <a:latin typeface="Calibri"/>
              <a:ea typeface="Calibri"/>
              <a:cs typeface="Calibri"/>
              <a:sym typeface="Calibri"/>
            </a:endParaRPr>
          </a:p>
          <a:p>
            <a:pPr marL="0" lvl="0" indent="0" algn="ctr" rtl="0">
              <a:lnSpc>
                <a:spcPct val="90000"/>
              </a:lnSpc>
              <a:spcBef>
                <a:spcPts val="1000"/>
              </a:spcBef>
              <a:spcAft>
                <a:spcPts val="0"/>
              </a:spcAft>
              <a:buSzPct val="100000"/>
              <a:buNone/>
            </a:pPr>
            <a:endParaRPr sz="1800" b="0" i="0" u="none" strike="noStrike" dirty="0">
              <a:solidFill>
                <a:srgbClr val="000000"/>
              </a:solidFill>
              <a:latin typeface="Calibri"/>
              <a:ea typeface="Calibri"/>
              <a:cs typeface="Calibri"/>
              <a:sym typeface="Calibri"/>
            </a:endParaRPr>
          </a:p>
          <a:p>
            <a:pPr marL="0" lvl="0" indent="0" algn="l" rtl="0">
              <a:lnSpc>
                <a:spcPct val="90000"/>
              </a:lnSpc>
              <a:spcBef>
                <a:spcPts val="1000"/>
              </a:spcBef>
              <a:spcAft>
                <a:spcPts val="0"/>
              </a:spcAft>
              <a:buSzPct val="71223"/>
              <a:buNone/>
            </a:pPr>
            <a:r>
              <a:rPr lang="en-US" sz="2527" b="0" i="0" u="none" strike="noStrike" dirty="0">
                <a:solidFill>
                  <a:srgbClr val="000000"/>
                </a:solidFill>
                <a:latin typeface="Calibri"/>
                <a:ea typeface="Calibri"/>
                <a:cs typeface="Calibri"/>
                <a:sym typeface="Calibri"/>
              </a:rPr>
              <a:t>*</a:t>
            </a:r>
            <a:r>
              <a:rPr lang="en-US" sz="3027" b="0" i="0" u="none" strike="noStrike" dirty="0">
                <a:solidFill>
                  <a:srgbClr val="000000"/>
                </a:solidFill>
                <a:latin typeface="Calibri"/>
                <a:ea typeface="Calibri"/>
                <a:cs typeface="Calibri"/>
                <a:sym typeface="Calibri"/>
              </a:rPr>
              <a:t>More </a:t>
            </a:r>
            <a:r>
              <a:rPr lang="en-US" sz="3027" dirty="0">
                <a:solidFill>
                  <a:srgbClr val="000000"/>
                </a:solidFill>
              </a:rPr>
              <a:t>guidance</a:t>
            </a:r>
            <a:r>
              <a:rPr lang="en-US" sz="3027" b="0" i="0" u="none" strike="noStrike" dirty="0">
                <a:solidFill>
                  <a:srgbClr val="000000"/>
                </a:solidFill>
                <a:latin typeface="Calibri"/>
                <a:ea typeface="Calibri"/>
                <a:cs typeface="Calibri"/>
                <a:sym typeface="Calibri"/>
              </a:rPr>
              <a:t> can be found online at the </a:t>
            </a:r>
            <a:r>
              <a:rPr lang="en-US" sz="3027" b="0" i="0" u="sng" strike="noStrike" dirty="0">
                <a:solidFill>
                  <a:schemeClr val="hlink"/>
                </a:solidFill>
                <a:latin typeface="Calibri"/>
                <a:ea typeface="Calibri"/>
                <a:cs typeface="Calibri"/>
                <a:sym typeface="Calibri"/>
                <a:hlinkClick r:id="rId4"/>
              </a:rPr>
              <a:t>VDOE website</a:t>
            </a:r>
            <a:r>
              <a:rPr lang="en-US" sz="3027" b="0" i="0" u="none" strike="noStrike" dirty="0">
                <a:solidFill>
                  <a:srgbClr val="000000"/>
                </a:solidFill>
                <a:latin typeface="Calibri"/>
                <a:ea typeface="Calibri"/>
                <a:cs typeface="Calibri"/>
                <a:sym typeface="Calibri"/>
              </a:rPr>
              <a:t>. </a:t>
            </a:r>
            <a:endParaRPr sz="3527" dirty="0"/>
          </a:p>
          <a:p>
            <a:pPr marL="457200" lvl="1" indent="0" algn="l" rtl="0">
              <a:lnSpc>
                <a:spcPct val="90000"/>
              </a:lnSpc>
              <a:spcBef>
                <a:spcPts val="500"/>
              </a:spcBef>
              <a:spcAft>
                <a:spcPts val="0"/>
              </a:spcAft>
              <a:buSzPct val="100000"/>
              <a:buNone/>
            </a:pPr>
            <a:endParaRPr b="1" dirty="0"/>
          </a:p>
        </p:txBody>
      </p:sp>
      <p:sp>
        <p:nvSpPr>
          <p:cNvPr id="295" name="Google Shape;29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296" name="Google Shape;296;p19"/>
          <p:cNvPicPr preferRelativeResize="0"/>
          <p:nvPr/>
        </p:nvPicPr>
        <p:blipFill rotWithShape="1">
          <a:blip r:embed="rId5">
            <a:alphaModFix/>
          </a:blip>
          <a:srcRect/>
          <a:stretch/>
        </p:blipFill>
        <p:spPr>
          <a:xfrm>
            <a:off x="9759918" y="5876459"/>
            <a:ext cx="1261981" cy="981541"/>
          </a:xfrm>
          <a:prstGeom prst="rect">
            <a:avLst/>
          </a:prstGeom>
          <a:noFill/>
          <a:ln>
            <a:noFill/>
          </a:ln>
        </p:spPr>
      </p:pic>
      <p:sp>
        <p:nvSpPr>
          <p:cNvPr id="297" name="Google Shape;297;p19"/>
          <p:cNvSpPr txBox="1"/>
          <p:nvPr/>
        </p:nvSpPr>
        <p:spPr>
          <a:xfrm>
            <a:off x="6296366" y="2140775"/>
            <a:ext cx="3274800" cy="45807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342900" marR="0" lvl="0" indent="-368300" algn="l" rtl="0">
              <a:lnSpc>
                <a:spcPct val="90000"/>
              </a:lnSpc>
              <a:spcBef>
                <a:spcPts val="0"/>
              </a:spcBef>
              <a:spcAft>
                <a:spcPts val="0"/>
              </a:spcAft>
              <a:buClr>
                <a:srgbClr val="555555"/>
              </a:buClr>
              <a:buSzPts val="1800"/>
              <a:buFont typeface="Arial"/>
              <a:buChar char="•"/>
            </a:pPr>
            <a:r>
              <a:rPr lang="en-US" sz="1800" b="0" i="0" u="none" strike="noStrike" cap="none" dirty="0">
                <a:solidFill>
                  <a:srgbClr val="555555"/>
                </a:solidFill>
                <a:latin typeface="Calibri"/>
                <a:ea typeface="Calibri"/>
                <a:cs typeface="Calibri"/>
                <a:sym typeface="Calibri"/>
              </a:rPr>
              <a:t>Recruitment</a:t>
            </a:r>
            <a:endParaRPr sz="1600" b="0" i="0" u="none" strike="noStrike" cap="none" dirty="0">
              <a:solidFill>
                <a:srgbClr val="555555"/>
              </a:solidFill>
              <a:latin typeface="Times New Roman"/>
              <a:ea typeface="Times New Roman"/>
              <a:cs typeface="Times New Roman"/>
              <a:sym typeface="Times New Roman"/>
            </a:endParaRPr>
          </a:p>
          <a:p>
            <a:pPr marL="742950" marR="0" lvl="1" indent="-311150" algn="l" rtl="0">
              <a:lnSpc>
                <a:spcPct val="90000"/>
              </a:lnSpc>
              <a:spcBef>
                <a:spcPts val="0"/>
              </a:spcBef>
              <a:spcAft>
                <a:spcPts val="0"/>
              </a:spcAft>
              <a:buClr>
                <a:srgbClr val="3E5B91"/>
              </a:buClr>
              <a:buSzPts val="1800"/>
              <a:buFont typeface="Arial"/>
              <a:buChar char="•"/>
            </a:pPr>
            <a:r>
              <a:rPr lang="en-US" sz="1800" b="0" i="0" u="none" strike="noStrike" cap="none" dirty="0">
                <a:solidFill>
                  <a:srgbClr val="3E5B91"/>
                </a:solidFill>
                <a:latin typeface="Calibri"/>
                <a:ea typeface="Calibri"/>
                <a:cs typeface="Calibri"/>
                <a:sym typeface="Calibri"/>
              </a:rPr>
              <a:t>Incentives</a:t>
            </a:r>
            <a:endParaRPr sz="1600" b="0" i="0" u="none" strike="noStrike" cap="none" dirty="0">
              <a:solidFill>
                <a:srgbClr val="3E5B91"/>
              </a:solidFill>
              <a:latin typeface="Times New Roman"/>
              <a:ea typeface="Times New Roman"/>
              <a:cs typeface="Times New Roman"/>
              <a:sym typeface="Times New Roman"/>
            </a:endParaRPr>
          </a:p>
          <a:p>
            <a:pPr marL="342900" marR="0" lvl="0" indent="-368300" algn="l" rtl="0">
              <a:lnSpc>
                <a:spcPct val="90000"/>
              </a:lnSpc>
              <a:spcBef>
                <a:spcPts val="0"/>
              </a:spcBef>
              <a:spcAft>
                <a:spcPts val="0"/>
              </a:spcAft>
              <a:buClr>
                <a:srgbClr val="555555"/>
              </a:buClr>
              <a:buSzPts val="1800"/>
              <a:buFont typeface="Arial"/>
              <a:buChar char="•"/>
            </a:pPr>
            <a:r>
              <a:rPr lang="en-US" sz="1800" b="0" i="0" u="none" strike="noStrike" cap="none" dirty="0">
                <a:solidFill>
                  <a:srgbClr val="555555"/>
                </a:solidFill>
                <a:latin typeface="Calibri"/>
                <a:ea typeface="Calibri"/>
                <a:cs typeface="Calibri"/>
                <a:sym typeface="Calibri"/>
              </a:rPr>
              <a:t>Salaries</a:t>
            </a:r>
            <a:endParaRPr sz="1600" b="0" i="0" u="none" strike="noStrike" cap="none" dirty="0">
              <a:solidFill>
                <a:srgbClr val="555555"/>
              </a:solidFill>
              <a:latin typeface="Times New Roman"/>
              <a:ea typeface="Times New Roman"/>
              <a:cs typeface="Times New Roman"/>
              <a:sym typeface="Times New Roman"/>
            </a:endParaRPr>
          </a:p>
          <a:p>
            <a:pPr marL="742950" marR="0" lvl="1" indent="-311150" algn="l" rtl="0">
              <a:lnSpc>
                <a:spcPct val="90000"/>
              </a:lnSpc>
              <a:spcBef>
                <a:spcPts val="0"/>
              </a:spcBef>
              <a:spcAft>
                <a:spcPts val="0"/>
              </a:spcAft>
              <a:buClr>
                <a:srgbClr val="3E5B91"/>
              </a:buClr>
              <a:buSzPts val="1800"/>
              <a:buFont typeface="Arial"/>
              <a:buChar char="•"/>
            </a:pPr>
            <a:r>
              <a:rPr lang="en-US" sz="1800" b="0" i="0" u="none" strike="noStrike" cap="none" dirty="0">
                <a:solidFill>
                  <a:srgbClr val="3E5B91"/>
                </a:solidFill>
                <a:latin typeface="Calibri"/>
                <a:ea typeface="Calibri"/>
                <a:cs typeface="Calibri"/>
                <a:sym typeface="Calibri"/>
              </a:rPr>
              <a:t>Title IIA Coordinator</a:t>
            </a:r>
            <a:endParaRPr sz="1600" b="0" i="0" u="none" strike="noStrike" cap="none" dirty="0">
              <a:solidFill>
                <a:srgbClr val="3E5B91"/>
              </a:solidFill>
              <a:latin typeface="Times New Roman"/>
              <a:ea typeface="Times New Roman"/>
              <a:cs typeface="Times New Roman"/>
              <a:sym typeface="Times New Roman"/>
            </a:endParaRPr>
          </a:p>
          <a:p>
            <a:pPr marL="742950" marR="0" lvl="1" indent="-311150" algn="l" rtl="0">
              <a:lnSpc>
                <a:spcPct val="90000"/>
              </a:lnSpc>
              <a:spcBef>
                <a:spcPts val="0"/>
              </a:spcBef>
              <a:spcAft>
                <a:spcPts val="0"/>
              </a:spcAft>
              <a:buClr>
                <a:srgbClr val="3E5B91"/>
              </a:buClr>
              <a:buSzPts val="1800"/>
              <a:buFont typeface="Arial"/>
              <a:buChar char="•"/>
            </a:pPr>
            <a:r>
              <a:rPr lang="en-US" sz="1800" b="0" i="0" u="none" strike="noStrike" cap="none" dirty="0">
                <a:solidFill>
                  <a:srgbClr val="3E5B91"/>
                </a:solidFill>
                <a:latin typeface="Calibri"/>
                <a:ea typeface="Calibri"/>
                <a:cs typeface="Calibri"/>
                <a:sym typeface="Calibri"/>
              </a:rPr>
              <a:t>Full-time/part-time mentors and coaches</a:t>
            </a:r>
            <a:endParaRPr sz="1600" b="0" i="0" u="none" strike="noStrike" cap="none" dirty="0">
              <a:solidFill>
                <a:srgbClr val="3E5B91"/>
              </a:solidFill>
              <a:latin typeface="Times New Roman"/>
              <a:ea typeface="Times New Roman"/>
              <a:cs typeface="Times New Roman"/>
              <a:sym typeface="Times New Roman"/>
            </a:endParaRPr>
          </a:p>
          <a:p>
            <a:pPr marL="342900" marR="0" lvl="0" indent="-368300" algn="l" rtl="0">
              <a:lnSpc>
                <a:spcPct val="90000"/>
              </a:lnSpc>
              <a:spcBef>
                <a:spcPts val="0"/>
              </a:spcBef>
              <a:spcAft>
                <a:spcPts val="0"/>
              </a:spcAft>
              <a:buClr>
                <a:srgbClr val="555555"/>
              </a:buClr>
              <a:buSzPts val="1800"/>
              <a:buFont typeface="Arial"/>
              <a:buChar char="•"/>
            </a:pPr>
            <a:r>
              <a:rPr lang="en-US" sz="1800" b="0" i="0" u="none" strike="noStrike" cap="none" dirty="0">
                <a:solidFill>
                  <a:srgbClr val="555555"/>
                </a:solidFill>
                <a:latin typeface="Calibri"/>
                <a:ea typeface="Calibri"/>
                <a:cs typeface="Calibri"/>
                <a:sym typeface="Calibri"/>
              </a:rPr>
              <a:t>Licensure/Endorsement</a:t>
            </a:r>
            <a:endParaRPr sz="1600" b="0" i="0" u="none" strike="noStrike" cap="none" dirty="0">
              <a:solidFill>
                <a:srgbClr val="555555"/>
              </a:solidFill>
              <a:latin typeface="Times New Roman"/>
              <a:ea typeface="Times New Roman"/>
              <a:cs typeface="Times New Roman"/>
              <a:sym typeface="Times New Roman"/>
            </a:endParaRPr>
          </a:p>
          <a:p>
            <a:pPr marL="342900" marR="0" lvl="0" indent="-368300" algn="l" rtl="0">
              <a:lnSpc>
                <a:spcPct val="90000"/>
              </a:lnSpc>
              <a:spcBef>
                <a:spcPts val="0"/>
              </a:spcBef>
              <a:spcAft>
                <a:spcPts val="0"/>
              </a:spcAft>
              <a:buClr>
                <a:srgbClr val="555555"/>
              </a:buClr>
              <a:buSzPts val="1800"/>
              <a:buFont typeface="Arial"/>
              <a:buChar char="•"/>
            </a:pPr>
            <a:r>
              <a:rPr lang="en-US" sz="1800" b="0" i="0" u="none" strike="noStrike" cap="none" dirty="0">
                <a:solidFill>
                  <a:srgbClr val="555555"/>
                </a:solidFill>
                <a:latin typeface="Calibri"/>
                <a:ea typeface="Calibri"/>
                <a:cs typeface="Calibri"/>
                <a:sym typeface="Calibri"/>
              </a:rPr>
              <a:t>Coursework </a:t>
            </a:r>
            <a:endParaRPr sz="1600" b="0" i="0" u="none" strike="noStrike" cap="none" dirty="0">
              <a:solidFill>
                <a:srgbClr val="555555"/>
              </a:solidFill>
              <a:latin typeface="Times New Roman"/>
              <a:ea typeface="Times New Roman"/>
              <a:cs typeface="Times New Roman"/>
              <a:sym typeface="Times New Roman"/>
            </a:endParaRPr>
          </a:p>
          <a:p>
            <a:pPr marL="342900" marR="0" lvl="0" indent="-368300" algn="l" rtl="0">
              <a:lnSpc>
                <a:spcPct val="90000"/>
              </a:lnSpc>
              <a:spcBef>
                <a:spcPts val="0"/>
              </a:spcBef>
              <a:spcAft>
                <a:spcPts val="0"/>
              </a:spcAft>
              <a:buClr>
                <a:srgbClr val="555555"/>
              </a:buClr>
              <a:buSzPts val="1800"/>
              <a:buFont typeface="Arial"/>
              <a:buChar char="•"/>
            </a:pPr>
            <a:r>
              <a:rPr lang="en-US" sz="1800" b="0" i="0" u="none" strike="noStrike" cap="none" dirty="0">
                <a:solidFill>
                  <a:srgbClr val="555555"/>
                </a:solidFill>
                <a:latin typeface="Calibri"/>
                <a:ea typeface="Calibri"/>
                <a:cs typeface="Calibri"/>
                <a:sym typeface="Calibri"/>
              </a:rPr>
              <a:t>Conferences</a:t>
            </a:r>
            <a:endParaRPr sz="1600" b="0" i="0" u="none" strike="noStrike" cap="none" dirty="0">
              <a:solidFill>
                <a:srgbClr val="555555"/>
              </a:solidFill>
              <a:latin typeface="Times New Roman"/>
              <a:ea typeface="Times New Roman"/>
              <a:cs typeface="Times New Roman"/>
              <a:sym typeface="Times New Roman"/>
            </a:endParaRPr>
          </a:p>
          <a:p>
            <a:pPr marL="342900" marR="0" lvl="0" indent="-368300" algn="l" rtl="0">
              <a:lnSpc>
                <a:spcPct val="90000"/>
              </a:lnSpc>
              <a:spcBef>
                <a:spcPts val="0"/>
              </a:spcBef>
              <a:spcAft>
                <a:spcPts val="0"/>
              </a:spcAft>
              <a:buClr>
                <a:srgbClr val="555555"/>
              </a:buClr>
              <a:buSzPts val="1800"/>
              <a:buFont typeface="Arial"/>
              <a:buChar char="•"/>
            </a:pPr>
            <a:r>
              <a:rPr lang="en-US" sz="1800" b="0" i="0" u="none" strike="noStrike" cap="none" dirty="0">
                <a:solidFill>
                  <a:srgbClr val="555555"/>
                </a:solidFill>
                <a:latin typeface="Calibri"/>
                <a:ea typeface="Calibri"/>
                <a:cs typeface="Calibri"/>
                <a:sym typeface="Calibri"/>
              </a:rPr>
              <a:t>Class size reduction (CSR)</a:t>
            </a:r>
            <a:endParaRPr sz="1600" b="0" i="0" u="none" strike="noStrike" cap="none" dirty="0">
              <a:solidFill>
                <a:srgbClr val="555555"/>
              </a:solidFill>
              <a:latin typeface="Times New Roman"/>
              <a:ea typeface="Times New Roman"/>
              <a:cs typeface="Times New Roman"/>
              <a:sym typeface="Times New Roman"/>
            </a:endParaRPr>
          </a:p>
          <a:p>
            <a:pPr marL="342900" marR="0" lvl="0" indent="-368300" algn="l" rtl="0">
              <a:lnSpc>
                <a:spcPct val="90000"/>
              </a:lnSpc>
              <a:spcBef>
                <a:spcPts val="0"/>
              </a:spcBef>
              <a:spcAft>
                <a:spcPts val="0"/>
              </a:spcAft>
              <a:buClr>
                <a:srgbClr val="555555"/>
              </a:buClr>
              <a:buSzPts val="1800"/>
              <a:buFont typeface="Arial"/>
              <a:buChar char="•"/>
            </a:pPr>
            <a:r>
              <a:rPr lang="en-US" sz="1800" b="0" i="0" u="none" strike="noStrike" cap="none" dirty="0">
                <a:solidFill>
                  <a:srgbClr val="555555"/>
                </a:solidFill>
                <a:latin typeface="Calibri"/>
                <a:ea typeface="Calibri"/>
                <a:cs typeface="Calibri"/>
                <a:sym typeface="Calibri"/>
              </a:rPr>
              <a:t>Leadership development </a:t>
            </a:r>
            <a:endParaRPr sz="1600" b="0" i="0" u="none" strike="noStrike" cap="none" dirty="0">
              <a:solidFill>
                <a:srgbClr val="555555"/>
              </a:solidFill>
              <a:latin typeface="Times New Roman"/>
              <a:ea typeface="Times New Roman"/>
              <a:cs typeface="Times New Roman"/>
              <a:sym typeface="Times New Roman"/>
            </a:endParaRPr>
          </a:p>
          <a:p>
            <a:pPr marL="742950" marR="0" lvl="1" indent="-311150" algn="l" rtl="0">
              <a:lnSpc>
                <a:spcPct val="90000"/>
              </a:lnSpc>
              <a:spcBef>
                <a:spcPts val="0"/>
              </a:spcBef>
              <a:spcAft>
                <a:spcPts val="0"/>
              </a:spcAft>
              <a:buClr>
                <a:srgbClr val="3E5B91"/>
              </a:buClr>
              <a:buSzPts val="1800"/>
              <a:buFont typeface="Arial"/>
              <a:buChar char="•"/>
            </a:pPr>
            <a:r>
              <a:rPr lang="en-US" sz="1800" b="0" i="0" u="none" strike="noStrike" cap="none" dirty="0">
                <a:solidFill>
                  <a:srgbClr val="3E5B91"/>
                </a:solidFill>
                <a:latin typeface="Calibri"/>
                <a:ea typeface="Calibri"/>
                <a:cs typeface="Calibri"/>
                <a:sym typeface="Calibri"/>
              </a:rPr>
              <a:t>Teachers</a:t>
            </a:r>
            <a:endParaRPr sz="1600" b="0" i="0" u="none" strike="noStrike" cap="none" dirty="0">
              <a:solidFill>
                <a:srgbClr val="3E5B91"/>
              </a:solidFill>
              <a:latin typeface="Times New Roman"/>
              <a:ea typeface="Times New Roman"/>
              <a:cs typeface="Times New Roman"/>
              <a:sym typeface="Times New Roman"/>
            </a:endParaRPr>
          </a:p>
          <a:p>
            <a:pPr marL="742950" marR="0" lvl="1" indent="-311150" algn="l" rtl="0">
              <a:lnSpc>
                <a:spcPct val="90000"/>
              </a:lnSpc>
              <a:spcBef>
                <a:spcPts val="0"/>
              </a:spcBef>
              <a:spcAft>
                <a:spcPts val="0"/>
              </a:spcAft>
              <a:buClr>
                <a:srgbClr val="3E5B91"/>
              </a:buClr>
              <a:buSzPts val="1800"/>
              <a:buFont typeface="Arial"/>
              <a:buChar char="•"/>
            </a:pPr>
            <a:r>
              <a:rPr lang="en-US" sz="1800" b="0" i="0" u="none" strike="noStrike" cap="none" dirty="0">
                <a:solidFill>
                  <a:srgbClr val="3E5B91"/>
                </a:solidFill>
                <a:latin typeface="Calibri"/>
                <a:ea typeface="Calibri"/>
                <a:cs typeface="Calibri"/>
                <a:sym typeface="Calibri"/>
              </a:rPr>
              <a:t>Administrators</a:t>
            </a:r>
            <a:endParaRPr sz="1600" b="0" i="0" u="none" strike="noStrike" cap="none" dirty="0">
              <a:solidFill>
                <a:srgbClr val="3E5B91"/>
              </a:solidFill>
              <a:latin typeface="Times New Roman"/>
              <a:ea typeface="Times New Roman"/>
              <a:cs typeface="Times New Roman"/>
              <a:sym typeface="Times New Roman"/>
            </a:endParaRPr>
          </a:p>
          <a:p>
            <a:pPr marL="342900" marR="0" lvl="0" indent="-368300" algn="l" rtl="0">
              <a:lnSpc>
                <a:spcPct val="90000"/>
              </a:lnSpc>
              <a:spcBef>
                <a:spcPts val="0"/>
              </a:spcBef>
              <a:spcAft>
                <a:spcPts val="0"/>
              </a:spcAft>
              <a:buClr>
                <a:srgbClr val="555555"/>
              </a:buClr>
              <a:buSzPts val="1800"/>
              <a:buFont typeface="Arial"/>
              <a:buChar char="•"/>
            </a:pPr>
            <a:r>
              <a:rPr lang="en-US" sz="1800" b="0" i="0" u="none" strike="noStrike" cap="none" dirty="0">
                <a:solidFill>
                  <a:srgbClr val="555555"/>
                </a:solidFill>
                <a:latin typeface="Calibri"/>
                <a:ea typeface="Calibri"/>
                <a:cs typeface="Calibri"/>
                <a:sym typeface="Calibri"/>
              </a:rPr>
              <a:t>Training for teachers</a:t>
            </a:r>
            <a:endParaRPr sz="1600" b="0" i="0" u="none" strike="noStrike" cap="none" dirty="0">
              <a:solidFill>
                <a:srgbClr val="555555"/>
              </a:solidFill>
              <a:latin typeface="Times New Roman"/>
              <a:ea typeface="Times New Roman"/>
              <a:cs typeface="Times New Roman"/>
              <a:sym typeface="Times New Roman"/>
            </a:endParaRPr>
          </a:p>
          <a:p>
            <a:pPr marL="742950" marR="0" lvl="1" indent="-311150" algn="l" rtl="0">
              <a:lnSpc>
                <a:spcPct val="90000"/>
              </a:lnSpc>
              <a:spcBef>
                <a:spcPts val="0"/>
              </a:spcBef>
              <a:spcAft>
                <a:spcPts val="0"/>
              </a:spcAft>
              <a:buClr>
                <a:srgbClr val="3E5B91"/>
              </a:buClr>
              <a:buSzPts val="1800"/>
              <a:buFont typeface="Arial"/>
              <a:buChar char="•"/>
            </a:pPr>
            <a:r>
              <a:rPr lang="en-US" sz="1800" b="0" i="0" u="none" strike="noStrike" cap="none" dirty="0">
                <a:solidFill>
                  <a:srgbClr val="3E5B91"/>
                </a:solidFill>
                <a:latin typeface="Calibri"/>
                <a:ea typeface="Calibri"/>
                <a:cs typeface="Calibri"/>
                <a:sym typeface="Calibri"/>
              </a:rPr>
              <a:t>Stipends for training</a:t>
            </a:r>
            <a:endParaRPr sz="1600" b="0" i="0" u="none" strike="noStrike" cap="none" dirty="0">
              <a:solidFill>
                <a:srgbClr val="3E5B91"/>
              </a:solidFill>
              <a:latin typeface="Times New Roman"/>
              <a:ea typeface="Times New Roman"/>
              <a:cs typeface="Times New Roman"/>
              <a:sym typeface="Times New Roman"/>
            </a:endParaRPr>
          </a:p>
          <a:p>
            <a:pPr marL="342900" marR="0" lvl="0" indent="-368300" algn="l" rtl="0">
              <a:lnSpc>
                <a:spcPct val="90000"/>
              </a:lnSpc>
              <a:spcBef>
                <a:spcPts val="0"/>
              </a:spcBef>
              <a:spcAft>
                <a:spcPts val="0"/>
              </a:spcAft>
              <a:buClr>
                <a:srgbClr val="555555"/>
              </a:buClr>
              <a:buSzPts val="1800"/>
              <a:buFont typeface="Arial"/>
              <a:buChar char="•"/>
            </a:pPr>
            <a:r>
              <a:rPr lang="en-US" sz="1800" b="0" i="0" u="none" strike="noStrike" cap="none" dirty="0">
                <a:solidFill>
                  <a:srgbClr val="555555"/>
                </a:solidFill>
                <a:latin typeface="Calibri"/>
                <a:ea typeface="Calibri"/>
                <a:cs typeface="Calibri"/>
                <a:sym typeface="Calibri"/>
              </a:rPr>
              <a:t>Mentor programs</a:t>
            </a:r>
            <a:endParaRPr sz="1600" b="0" i="0" u="none" strike="noStrike" cap="none" dirty="0">
              <a:solidFill>
                <a:srgbClr val="555555"/>
              </a:solidFill>
              <a:latin typeface="Times New Roman"/>
              <a:ea typeface="Times New Roman"/>
              <a:cs typeface="Times New Roman"/>
              <a:sym typeface="Times New Roman"/>
            </a:endParaRPr>
          </a:p>
          <a:p>
            <a:pPr marL="342900" marR="0" lvl="0" indent="-368300" algn="l" rtl="0">
              <a:lnSpc>
                <a:spcPct val="90000"/>
              </a:lnSpc>
              <a:spcBef>
                <a:spcPts val="0"/>
              </a:spcBef>
              <a:spcAft>
                <a:spcPts val="0"/>
              </a:spcAft>
              <a:buClr>
                <a:srgbClr val="555555"/>
              </a:buClr>
              <a:buSzPts val="1800"/>
              <a:buFont typeface="Arial"/>
              <a:buChar char="•"/>
            </a:pPr>
            <a:r>
              <a:rPr lang="en-US" sz="1800" b="0" i="0" u="none" strike="noStrike" cap="none" dirty="0">
                <a:solidFill>
                  <a:srgbClr val="555555"/>
                </a:solidFill>
                <a:latin typeface="Calibri"/>
                <a:ea typeface="Calibri"/>
                <a:cs typeface="Calibri"/>
                <a:sym typeface="Calibri"/>
              </a:rPr>
              <a:t>Materials for professional development</a:t>
            </a:r>
            <a:endParaRPr sz="1600" b="0" i="0" u="none" strike="noStrike" cap="none" dirty="0">
              <a:solidFill>
                <a:srgbClr val="555555"/>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0"/>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Autofit/>
          </a:bodyPr>
          <a:lstStyle/>
          <a:p>
            <a:pPr marL="0" lvl="0" indent="0" algn="l" rtl="0">
              <a:lnSpc>
                <a:spcPct val="90000"/>
              </a:lnSpc>
              <a:spcBef>
                <a:spcPts val="0"/>
              </a:spcBef>
              <a:spcAft>
                <a:spcPts val="0"/>
              </a:spcAft>
              <a:buClr>
                <a:schemeClr val="lt1"/>
              </a:buClr>
              <a:buSzPts val="4800"/>
              <a:buFont typeface="Georgia"/>
              <a:buNone/>
            </a:pPr>
            <a:r>
              <a:rPr lang="en-US"/>
              <a:t>Fiscal Requirements</a:t>
            </a:r>
            <a:br>
              <a:rPr lang="en-US" sz="3733"/>
            </a:br>
            <a:r>
              <a:rPr lang="en-US" sz="1600"/>
              <a:t>slide 1 of 2</a:t>
            </a:r>
            <a:endParaRPr/>
          </a:p>
        </p:txBody>
      </p:sp>
      <p:sp>
        <p:nvSpPr>
          <p:cNvPr id="303" name="Google Shape;303;p20"/>
          <p:cNvSpPr txBox="1">
            <a:spLocks noGrp="1"/>
          </p:cNvSpPr>
          <p:nvPr>
            <p:ph type="body" idx="1"/>
          </p:nvPr>
        </p:nvSpPr>
        <p:spPr>
          <a:xfrm>
            <a:off x="787856" y="1391210"/>
            <a:ext cx="10515600" cy="5397600"/>
          </a:xfrm>
          <a:prstGeom prst="rect">
            <a:avLst/>
          </a:prstGeom>
          <a:noFill/>
          <a:ln>
            <a:noFill/>
          </a:ln>
        </p:spPr>
        <p:txBody>
          <a:bodyPr spcFirstLastPara="1" wrap="square" lIns="91425" tIns="45700" rIns="91425" bIns="45700" anchor="t" anchorCtr="0">
            <a:normAutofit fontScale="92500" lnSpcReduction="10000"/>
          </a:bodyPr>
          <a:lstStyle/>
          <a:p>
            <a:pPr marL="0" indent="0">
              <a:spcBef>
                <a:spcPts val="0"/>
              </a:spcBef>
              <a:buSzPts val="2800"/>
              <a:buNone/>
            </a:pPr>
            <a:r>
              <a:rPr lang="en-US" b="1" dirty="0"/>
              <a:t>5.1</a:t>
            </a:r>
            <a:r>
              <a:rPr lang="en-US" dirty="0"/>
              <a:t>     Maintenance of effort</a:t>
            </a:r>
            <a:endParaRPr dirty="0"/>
          </a:p>
          <a:p>
            <a:pPr marL="0" indent="0">
              <a:buSzPts val="2800"/>
              <a:buNone/>
            </a:pPr>
            <a:r>
              <a:rPr lang="en-US" b="1" dirty="0">
                <a:solidFill>
                  <a:schemeClr val="accent3"/>
                </a:solidFill>
              </a:rPr>
              <a:t>5.2</a:t>
            </a:r>
            <a:r>
              <a:rPr lang="en-US" dirty="0">
                <a:solidFill>
                  <a:srgbClr val="FF0000"/>
                </a:solidFill>
              </a:rPr>
              <a:t>     </a:t>
            </a:r>
            <a:r>
              <a:rPr lang="en-US" dirty="0">
                <a:solidFill>
                  <a:schemeClr val="accent3"/>
                </a:solidFill>
              </a:rPr>
              <a:t>Supplement not supplant</a:t>
            </a:r>
            <a:endParaRPr dirty="0">
              <a:solidFill>
                <a:schemeClr val="accent3"/>
              </a:solidFill>
            </a:endParaRPr>
          </a:p>
          <a:p>
            <a:pPr marL="914400" lvl="0" indent="0" algn="l" rtl="0">
              <a:lnSpc>
                <a:spcPct val="90000"/>
              </a:lnSpc>
              <a:spcBef>
                <a:spcPts val="500"/>
              </a:spcBef>
              <a:spcAft>
                <a:spcPts val="0"/>
              </a:spcAft>
              <a:buNone/>
            </a:pPr>
            <a:r>
              <a:rPr lang="en-US" sz="2400" dirty="0">
                <a:solidFill>
                  <a:schemeClr val="accent3"/>
                </a:solidFill>
              </a:rPr>
              <a:t>-Activities must not have been funded from a different source in the previous year; or</a:t>
            </a:r>
            <a:endParaRPr sz="2400" dirty="0">
              <a:solidFill>
                <a:schemeClr val="accent3"/>
              </a:solidFill>
            </a:endParaRPr>
          </a:p>
          <a:p>
            <a:pPr marL="914400" lvl="0" indent="0" algn="l" rtl="0">
              <a:lnSpc>
                <a:spcPct val="90000"/>
              </a:lnSpc>
              <a:spcBef>
                <a:spcPts val="500"/>
              </a:spcBef>
              <a:spcAft>
                <a:spcPts val="0"/>
              </a:spcAft>
              <a:buNone/>
            </a:pPr>
            <a:r>
              <a:rPr lang="en-US" sz="2400" dirty="0">
                <a:solidFill>
                  <a:schemeClr val="accent3"/>
                </a:solidFill>
              </a:rPr>
              <a:t>-Activities must not be a primary function of the school division or mandated by statute</a:t>
            </a:r>
            <a:endParaRPr sz="2400" dirty="0">
              <a:solidFill>
                <a:schemeClr val="accent3"/>
              </a:solidFill>
            </a:endParaRPr>
          </a:p>
          <a:p>
            <a:pPr marL="0" indent="0">
              <a:buSzPts val="2800"/>
              <a:buNone/>
            </a:pPr>
            <a:r>
              <a:rPr lang="en-US" dirty="0">
                <a:solidFill>
                  <a:schemeClr val="accent3"/>
                </a:solidFill>
              </a:rPr>
              <a:t>5.3     Implemented activities correlate to the plan submitted to VDOE</a:t>
            </a:r>
          </a:p>
          <a:p>
            <a:pPr marL="914400" indent="0">
              <a:buSzPts val="2800"/>
              <a:buNone/>
            </a:pPr>
            <a:r>
              <a:rPr lang="en-US" sz="2200" dirty="0">
                <a:solidFill>
                  <a:schemeClr val="accent3"/>
                </a:solidFill>
              </a:rPr>
              <a:t>-The Federal awarding agency must require the recipient to relate financial data and accomplishments to performance goals and objectives of the Federal award.</a:t>
            </a:r>
          </a:p>
          <a:p>
            <a:pPr marL="0" indent="0">
              <a:buSzPts val="2800"/>
              <a:buNone/>
            </a:pPr>
            <a:endParaRPr lang="en-US" sz="100" dirty="0"/>
          </a:p>
          <a:p>
            <a:pPr marL="0" indent="0">
              <a:lnSpc>
                <a:spcPct val="100000"/>
              </a:lnSpc>
              <a:spcBef>
                <a:spcPts val="0"/>
              </a:spcBef>
              <a:buSzPts val="2800"/>
              <a:buNone/>
            </a:pPr>
            <a:r>
              <a:rPr lang="en-US" b="1" dirty="0">
                <a:solidFill>
                  <a:schemeClr val="accent3"/>
                </a:solidFill>
              </a:rPr>
              <a:t>5.4</a:t>
            </a:r>
            <a:r>
              <a:rPr lang="en-US" b="1" dirty="0">
                <a:solidFill>
                  <a:srgbClr val="FF0000"/>
                </a:solidFill>
              </a:rPr>
              <a:t>     </a:t>
            </a:r>
            <a:r>
              <a:rPr lang="en-US" b="1" dirty="0">
                <a:solidFill>
                  <a:schemeClr val="accent3"/>
                </a:solidFill>
              </a:rPr>
              <a:t>Applications, revisions, and amendments are submitted in a</a:t>
            </a:r>
            <a:endParaRPr b="1" dirty="0">
              <a:solidFill>
                <a:schemeClr val="accent3"/>
              </a:solidFill>
            </a:endParaRPr>
          </a:p>
          <a:p>
            <a:pPr indent="0">
              <a:lnSpc>
                <a:spcPct val="100000"/>
              </a:lnSpc>
              <a:spcBef>
                <a:spcPts val="0"/>
              </a:spcBef>
              <a:buClr>
                <a:srgbClr val="000000"/>
              </a:buClr>
              <a:buSzPts val="2800"/>
              <a:buNone/>
            </a:pPr>
            <a:r>
              <a:rPr lang="en-US" b="1" dirty="0">
                <a:solidFill>
                  <a:schemeClr val="accent3"/>
                </a:solidFill>
              </a:rPr>
              <a:t>    timely manner to ensure timely spend down of funds</a:t>
            </a:r>
            <a:endParaRPr b="1" dirty="0">
              <a:solidFill>
                <a:schemeClr val="accent3"/>
              </a:solidFill>
            </a:endParaRPr>
          </a:p>
          <a:p>
            <a:pPr marL="0" indent="0">
              <a:lnSpc>
                <a:spcPct val="100000"/>
              </a:lnSpc>
              <a:buSzPts val="2800"/>
              <a:buNone/>
            </a:pPr>
            <a:r>
              <a:rPr lang="en-US" b="1" dirty="0">
                <a:solidFill>
                  <a:schemeClr val="accent3"/>
                </a:solidFill>
              </a:rPr>
              <a:t>5.5     Funds are encumbered and drawn down in a timely manner</a:t>
            </a:r>
            <a:endParaRPr b="1" dirty="0">
              <a:solidFill>
                <a:schemeClr val="accent3"/>
              </a:solidFill>
            </a:endParaRPr>
          </a:p>
          <a:p>
            <a:pPr marL="0" lvl="0" indent="0" algn="l" rtl="0">
              <a:lnSpc>
                <a:spcPct val="100000"/>
              </a:lnSpc>
              <a:spcBef>
                <a:spcPts val="1000"/>
              </a:spcBef>
              <a:buSzPts val="2800"/>
              <a:buNone/>
            </a:pPr>
            <a:endParaRPr sz="100" dirty="0">
              <a:solidFill>
                <a:schemeClr val="accent3"/>
              </a:solidFill>
            </a:endParaRPr>
          </a:p>
          <a:p>
            <a:pPr marL="0" indent="0">
              <a:lnSpc>
                <a:spcPct val="100000"/>
              </a:lnSpc>
              <a:spcBef>
                <a:spcPts val="0"/>
              </a:spcBef>
              <a:buSzPts val="2800"/>
              <a:buNone/>
            </a:pPr>
            <a:r>
              <a:rPr lang="en-US" b="1" dirty="0">
                <a:solidFill>
                  <a:schemeClr val="accent3"/>
                </a:solidFill>
              </a:rPr>
              <a:t>5.6     Proper accounting of time is maintained for staff positions </a:t>
            </a:r>
          </a:p>
          <a:p>
            <a:pPr marL="571500" lvl="1" indent="0">
              <a:lnSpc>
                <a:spcPct val="100000"/>
              </a:lnSpc>
              <a:spcBef>
                <a:spcPts val="0"/>
              </a:spcBef>
              <a:buSzPts val="2800"/>
              <a:buNone/>
            </a:pPr>
            <a:r>
              <a:rPr lang="en-US" b="1" dirty="0">
                <a:solidFill>
                  <a:schemeClr val="accent3"/>
                </a:solidFill>
              </a:rPr>
              <a:t>  </a:t>
            </a:r>
            <a:r>
              <a:rPr lang="en-US" sz="2600" b="1" dirty="0">
                <a:solidFill>
                  <a:schemeClr val="accent3"/>
                </a:solidFill>
              </a:rPr>
              <a:t> funded by grant</a:t>
            </a:r>
            <a:endParaRPr sz="2600" b="1" dirty="0">
              <a:solidFill>
                <a:schemeClr val="accent3"/>
              </a:solidFill>
            </a:endParaRPr>
          </a:p>
        </p:txBody>
      </p:sp>
      <p:sp>
        <p:nvSpPr>
          <p:cNvPr id="304" name="Google Shape;30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305" name="Google Shape;305;p20"/>
          <p:cNvPicPr preferRelativeResize="0"/>
          <p:nvPr/>
        </p:nvPicPr>
        <p:blipFill rotWithShape="1">
          <a:blip r:embed="rId3">
            <a:alphaModFix/>
          </a:blip>
          <a:srcRect/>
          <a:stretch/>
        </p:blipFill>
        <p:spPr>
          <a:xfrm>
            <a:off x="9759918" y="5876459"/>
            <a:ext cx="1261981" cy="9815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FFAD-9D1E-F75F-E1C5-94A045D046DA}"/>
              </a:ext>
            </a:extLst>
          </p:cNvPr>
          <p:cNvSpPr>
            <a:spLocks noGrp="1"/>
          </p:cNvSpPr>
          <p:nvPr>
            <p:ph type="title"/>
          </p:nvPr>
        </p:nvSpPr>
        <p:spPr>
          <a:xfrm>
            <a:off x="0" y="0"/>
            <a:ext cx="12192000" cy="1323975"/>
          </a:xfrm>
        </p:spPr>
        <p:txBody>
          <a:bodyPr>
            <a:normAutofit fontScale="90000"/>
          </a:bodyPr>
          <a:lstStyle/>
          <a:p>
            <a:br>
              <a:rPr lang="en-US" dirty="0"/>
            </a:br>
            <a:r>
              <a:rPr lang="en-US" dirty="0"/>
              <a:t>Who Needs to Keep Time and Effort?</a:t>
            </a:r>
          </a:p>
        </p:txBody>
      </p:sp>
      <p:pic>
        <p:nvPicPr>
          <p:cNvPr id="5" name="Graphic 4" descr="Postit Notes with solid fill">
            <a:extLst>
              <a:ext uri="{FF2B5EF4-FFF2-40B4-BE49-F238E27FC236}">
                <a16:creationId xmlns:a16="http://schemas.microsoft.com/office/drawing/2014/main" id="{5E05D373-B35E-810B-0188-630C66A11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0187" y="0"/>
            <a:ext cx="914400" cy="914400"/>
          </a:xfrm>
          <a:prstGeom prst="rect">
            <a:avLst/>
          </a:prstGeom>
        </p:spPr>
      </p:pic>
      <p:sp>
        <p:nvSpPr>
          <p:cNvPr id="4" name="TextBox 3">
            <a:extLst>
              <a:ext uri="{FF2B5EF4-FFF2-40B4-BE49-F238E27FC236}">
                <a16:creationId xmlns:a16="http://schemas.microsoft.com/office/drawing/2014/main" id="{BF5DB5B2-43C5-2E07-EB22-8CD340AB4E10}"/>
              </a:ext>
            </a:extLst>
          </p:cNvPr>
          <p:cNvSpPr txBox="1"/>
          <p:nvPr/>
        </p:nvSpPr>
        <p:spPr>
          <a:xfrm>
            <a:off x="447675" y="1716524"/>
            <a:ext cx="11029949" cy="3970318"/>
          </a:xfrm>
          <a:prstGeom prst="rect">
            <a:avLst/>
          </a:prstGeom>
          <a:noFill/>
        </p:spPr>
        <p:txBody>
          <a:bodyPr wrap="square">
            <a:spAutoFit/>
          </a:bodyPr>
          <a:lstStyle/>
          <a:p>
            <a:pPr marL="342900" indent="-342900">
              <a:buFont typeface="Arial" panose="020B0604020202020204" pitchFamily="34" charset="0"/>
              <a:buChar char="•"/>
            </a:pPr>
            <a:r>
              <a:rPr lang="en-US" sz="2800" b="1" i="0" u="none" strike="noStrike" baseline="0" dirty="0">
                <a:solidFill>
                  <a:schemeClr val="accent3"/>
                </a:solidFill>
                <a:latin typeface="Calibri" panose="020F0502020204030204" pitchFamily="34" charset="0"/>
                <a:cs typeface="Calibri" panose="020F0502020204030204" pitchFamily="34" charset="0"/>
              </a:rPr>
              <a:t>Time and effort must be collected for all employees (not contractors) whose salaries are: </a:t>
            </a:r>
          </a:p>
          <a:p>
            <a:pPr lvl="5"/>
            <a:r>
              <a:rPr lang="en-US" sz="2800" dirty="0">
                <a:solidFill>
                  <a:schemeClr val="accent3"/>
                </a:solidFill>
                <a:latin typeface="Calibri" panose="020F0502020204030204" pitchFamily="34" charset="0"/>
                <a:cs typeface="Calibri" panose="020F0502020204030204" pitchFamily="34" charset="0"/>
              </a:rPr>
              <a:t>	- </a:t>
            </a:r>
            <a:r>
              <a:rPr lang="en-US" sz="2800" b="0" i="0" u="none" strike="noStrike" baseline="0" dirty="0">
                <a:solidFill>
                  <a:schemeClr val="accent3"/>
                </a:solidFill>
                <a:latin typeface="Calibri" panose="020F0502020204030204" pitchFamily="34" charset="0"/>
                <a:cs typeface="Calibri" panose="020F0502020204030204" pitchFamily="34" charset="0"/>
              </a:rPr>
              <a:t>Paid in whole or in part with federal funds. </a:t>
            </a:r>
          </a:p>
          <a:p>
            <a:r>
              <a:rPr lang="en-US" sz="2800" b="0" i="0" u="none" strike="noStrike" baseline="0" dirty="0">
                <a:solidFill>
                  <a:schemeClr val="accent3"/>
                </a:solidFill>
                <a:latin typeface="Calibri" panose="020F0502020204030204" pitchFamily="34" charset="0"/>
                <a:cs typeface="Calibri" panose="020F0502020204030204" pitchFamily="34" charset="0"/>
              </a:rPr>
              <a:t>	- Used to meet a federal match/cost share requirement –even if the 	match is NOT paid with federal funds.</a:t>
            </a:r>
          </a:p>
          <a:p>
            <a:pPr marL="342900" indent="-342900">
              <a:buFont typeface="Arial" panose="020B0604020202020204" pitchFamily="34" charset="0"/>
              <a:buChar char="•"/>
            </a:pPr>
            <a:r>
              <a:rPr lang="en-US" sz="2800" b="1" i="0" u="none" strike="noStrike" baseline="0" dirty="0">
                <a:solidFill>
                  <a:schemeClr val="accent3"/>
                </a:solidFill>
                <a:latin typeface="Calibri" panose="020F0502020204030204" pitchFamily="34" charset="0"/>
                <a:cs typeface="Calibri" panose="020F0502020204030204" pitchFamily="34" charset="0"/>
              </a:rPr>
              <a:t>Any employee funded by federal grants must maintain documentation showing that their time is allocable to a federal program. </a:t>
            </a:r>
            <a:endParaRPr lang="en-US" sz="2800" b="0" i="0" u="none" strike="noStrike" baseline="0" dirty="0">
              <a:solidFill>
                <a:schemeClr val="accent3"/>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b="1" i="0" u="none" strike="noStrike" baseline="0" dirty="0">
                <a:solidFill>
                  <a:schemeClr val="accent3"/>
                </a:solidFill>
                <a:latin typeface="Calibri" panose="020F0502020204030204" pitchFamily="34" charset="0"/>
                <a:cs typeface="Calibri" panose="020F0502020204030204" pitchFamily="34" charset="0"/>
              </a:rPr>
              <a:t>Documentation must be based on records that accurately reflect the work performed. </a:t>
            </a:r>
            <a:endParaRPr lang="en-US" sz="2800" b="0" i="0" u="none" strike="noStrike" baseline="0" dirty="0">
              <a:solidFill>
                <a:schemeClr val="accent3"/>
              </a:solidFill>
              <a:latin typeface="Calibri" panose="020F0502020204030204" pitchFamily="34" charset="0"/>
              <a:cs typeface="Calibri" panose="020F0502020204030204" pitchFamily="34" charset="0"/>
            </a:endParaRPr>
          </a:p>
        </p:txBody>
      </p:sp>
      <p:pic>
        <p:nvPicPr>
          <p:cNvPr id="6" name="Google Shape;217;p8">
            <a:extLst>
              <a:ext uri="{FF2B5EF4-FFF2-40B4-BE49-F238E27FC236}">
                <a16:creationId xmlns:a16="http://schemas.microsoft.com/office/drawing/2014/main" id="{3E05895A-2BC5-4BB1-2E44-33F6BA510D64}"/>
              </a:ext>
            </a:extLst>
          </p:cNvPr>
          <p:cNvPicPr preferRelativeResize="0"/>
          <p:nvPr/>
        </p:nvPicPr>
        <p:blipFill rotWithShape="1">
          <a:blip r:embed="rId5">
            <a:alphaModFix/>
          </a:blip>
          <a:srcRect/>
          <a:stretch/>
        </p:blipFill>
        <p:spPr>
          <a:xfrm>
            <a:off x="9759918" y="5876459"/>
            <a:ext cx="1261981" cy="981541"/>
          </a:xfrm>
          <a:prstGeom prst="rect">
            <a:avLst/>
          </a:prstGeom>
          <a:noFill/>
          <a:ln>
            <a:noFill/>
          </a:ln>
        </p:spPr>
      </p:pic>
    </p:spTree>
    <p:extLst>
      <p:ext uri="{BB962C8B-B14F-4D97-AF65-F5344CB8AC3E}">
        <p14:creationId xmlns:p14="http://schemas.microsoft.com/office/powerpoint/2010/main" val="2137329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FFAD-9D1E-F75F-E1C5-94A045D046DA}"/>
              </a:ext>
            </a:extLst>
          </p:cNvPr>
          <p:cNvSpPr>
            <a:spLocks noGrp="1"/>
          </p:cNvSpPr>
          <p:nvPr>
            <p:ph type="title"/>
          </p:nvPr>
        </p:nvSpPr>
        <p:spPr>
          <a:xfrm>
            <a:off x="0" y="0"/>
            <a:ext cx="12192000" cy="1323975"/>
          </a:xfrm>
        </p:spPr>
        <p:txBody>
          <a:bodyPr>
            <a:normAutofit fontScale="90000"/>
          </a:bodyPr>
          <a:lstStyle/>
          <a:p>
            <a:br>
              <a:rPr lang="en-US" dirty="0"/>
            </a:br>
            <a:r>
              <a:rPr lang="en-US" dirty="0"/>
              <a:t>Best Practices: Time and Effort </a:t>
            </a:r>
          </a:p>
        </p:txBody>
      </p:sp>
      <p:sp>
        <p:nvSpPr>
          <p:cNvPr id="3" name="Text Placeholder 2">
            <a:extLst>
              <a:ext uri="{FF2B5EF4-FFF2-40B4-BE49-F238E27FC236}">
                <a16:creationId xmlns:a16="http://schemas.microsoft.com/office/drawing/2014/main" id="{F1A40609-88B1-90FD-81FB-3516C8E99520}"/>
              </a:ext>
            </a:extLst>
          </p:cNvPr>
          <p:cNvSpPr>
            <a:spLocks noGrp="1"/>
          </p:cNvSpPr>
          <p:nvPr>
            <p:ph type="body" idx="1"/>
          </p:nvPr>
        </p:nvSpPr>
        <p:spPr>
          <a:xfrm>
            <a:off x="345441" y="1457325"/>
            <a:ext cx="5229095" cy="5323557"/>
          </a:xfrm>
        </p:spPr>
        <p:txBody>
          <a:bodyPr>
            <a:normAutofit/>
          </a:bodyPr>
          <a:lstStyle/>
          <a:p>
            <a:pPr marL="685800" indent="-571500" algn="l">
              <a:buNone/>
            </a:pPr>
            <a:r>
              <a:rPr lang="en-US" b="1" dirty="0">
                <a:solidFill>
                  <a:schemeClr val="accent3"/>
                </a:solidFill>
              </a:rPr>
              <a:t>5.6 Proper accounting of time must:</a:t>
            </a:r>
            <a:endParaRPr lang="en-US" b="0" i="0" u="none" strike="noStrike" baseline="0" dirty="0">
              <a:solidFill>
                <a:srgbClr val="000000"/>
              </a:solidFill>
              <a:latin typeface="Lato" panose="020F0502020204030203" pitchFamily="34" charset="0"/>
            </a:endParaRPr>
          </a:p>
          <a:p>
            <a:r>
              <a:rPr lang="en-US" sz="1800" b="0" i="0" u="none" strike="noStrike" baseline="0" dirty="0">
                <a:solidFill>
                  <a:schemeClr val="accent3"/>
                </a:solidFill>
                <a:latin typeface="Lato" panose="020F0502020204030203" pitchFamily="34" charset="0"/>
              </a:rPr>
              <a:t>Be supported by a system of internal controls that provides reasonable assurance that charges are accurate, allowable and allocable (</a:t>
            </a:r>
            <a:r>
              <a:rPr lang="en-US" sz="1800" b="0" i="0" u="none" strike="noStrike" baseline="0" dirty="0">
                <a:solidFill>
                  <a:schemeClr val="accent5"/>
                </a:solidFill>
                <a:latin typeface="Lato" panose="020F0502020204030203" pitchFamily="34" charset="0"/>
              </a:rPr>
              <a:t>WRITTEN PROCEDURES!</a:t>
            </a:r>
            <a:r>
              <a:rPr lang="en-US" sz="1800" b="0" i="0" u="none" strike="noStrike" baseline="0" dirty="0">
                <a:solidFill>
                  <a:schemeClr val="accent3"/>
                </a:solidFill>
                <a:latin typeface="Lato" panose="020F0502020204030203" pitchFamily="34" charset="0"/>
              </a:rPr>
              <a:t>);</a:t>
            </a:r>
          </a:p>
          <a:p>
            <a:r>
              <a:rPr lang="en-US" sz="1800" b="0" i="0" u="none" strike="noStrike" baseline="0" dirty="0">
                <a:solidFill>
                  <a:schemeClr val="accent3"/>
                </a:solidFill>
                <a:latin typeface="Lato" panose="020F0502020204030203" pitchFamily="34" charset="0"/>
              </a:rPr>
              <a:t>Be incorporated into official records; </a:t>
            </a:r>
          </a:p>
          <a:p>
            <a:r>
              <a:rPr lang="en-US" sz="1800" b="0" i="0" u="none" strike="noStrike" baseline="0" dirty="0">
                <a:solidFill>
                  <a:schemeClr val="accent3"/>
                </a:solidFill>
                <a:latin typeface="Lato" panose="020F0502020204030203" pitchFamily="34" charset="0"/>
              </a:rPr>
              <a:t>Reasonably reflect total activity for which the employee is compensated;</a:t>
            </a:r>
          </a:p>
          <a:p>
            <a:r>
              <a:rPr lang="en-US" sz="1800" b="0" i="0" u="none" strike="noStrike" baseline="0" dirty="0">
                <a:solidFill>
                  <a:schemeClr val="accent3"/>
                </a:solidFill>
                <a:latin typeface="Lato" panose="020F0502020204030203" pitchFamily="34" charset="0"/>
              </a:rPr>
              <a:t>Encompass all activities (federal and non-federal); </a:t>
            </a:r>
          </a:p>
          <a:p>
            <a:r>
              <a:rPr lang="en-US" sz="1800" b="0" i="0" u="none" strike="noStrike" baseline="0" dirty="0">
                <a:solidFill>
                  <a:schemeClr val="accent3"/>
                </a:solidFill>
                <a:latin typeface="Lato" panose="020F0502020204030203" pitchFamily="34" charset="0"/>
              </a:rPr>
              <a:t>Comply with established accounting policies and practices; and</a:t>
            </a:r>
          </a:p>
          <a:p>
            <a:r>
              <a:rPr lang="en-US" sz="1800" b="0" i="0" u="none" strike="noStrike" baseline="0" dirty="0">
                <a:solidFill>
                  <a:schemeClr val="accent3"/>
                </a:solidFill>
                <a:latin typeface="Lato" panose="020F0502020204030203" pitchFamily="34" charset="0"/>
              </a:rPr>
              <a:t>Support distribution among specific activities or cost objectives.</a:t>
            </a:r>
          </a:p>
          <a:p>
            <a:endParaRPr lang="en-US" dirty="0"/>
          </a:p>
        </p:txBody>
      </p:sp>
      <p:pic>
        <p:nvPicPr>
          <p:cNvPr id="4" name="Google Shape;217;p8">
            <a:extLst>
              <a:ext uri="{FF2B5EF4-FFF2-40B4-BE49-F238E27FC236}">
                <a16:creationId xmlns:a16="http://schemas.microsoft.com/office/drawing/2014/main" id="{1C62B853-9C0A-18F1-CF81-430084457E28}"/>
              </a:ext>
            </a:extLst>
          </p:cNvPr>
          <p:cNvPicPr preferRelativeResize="0"/>
          <p:nvPr/>
        </p:nvPicPr>
        <p:blipFill rotWithShape="1">
          <a:blip r:embed="rId3">
            <a:alphaModFix/>
          </a:blip>
          <a:srcRect/>
          <a:stretch/>
        </p:blipFill>
        <p:spPr>
          <a:xfrm>
            <a:off x="10930018" y="5876459"/>
            <a:ext cx="1261981" cy="981541"/>
          </a:xfrm>
          <a:prstGeom prst="rect">
            <a:avLst/>
          </a:prstGeom>
          <a:noFill/>
          <a:ln>
            <a:noFill/>
          </a:ln>
        </p:spPr>
      </p:pic>
      <p:pic>
        <p:nvPicPr>
          <p:cNvPr id="5" name="Graphic 4" descr="Postit Notes with solid fill">
            <a:extLst>
              <a:ext uri="{FF2B5EF4-FFF2-40B4-BE49-F238E27FC236}">
                <a16:creationId xmlns:a16="http://schemas.microsoft.com/office/drawing/2014/main" id="{5E05D373-B35E-810B-0188-630C66A113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0187" y="0"/>
            <a:ext cx="914400" cy="914400"/>
          </a:xfrm>
          <a:prstGeom prst="rect">
            <a:avLst/>
          </a:prstGeom>
        </p:spPr>
      </p:pic>
      <p:graphicFrame>
        <p:nvGraphicFramePr>
          <p:cNvPr id="6" name="Diagram 5">
            <a:extLst>
              <a:ext uri="{FF2B5EF4-FFF2-40B4-BE49-F238E27FC236}">
                <a16:creationId xmlns:a16="http://schemas.microsoft.com/office/drawing/2014/main" id="{8F2FF59E-881D-DF08-BB78-2BAEB930B6E5}"/>
              </a:ext>
            </a:extLst>
          </p:cNvPr>
          <p:cNvGraphicFramePr/>
          <p:nvPr>
            <p:extLst>
              <p:ext uri="{D42A27DB-BD31-4B8C-83A1-F6EECF244321}">
                <p14:modId xmlns:p14="http://schemas.microsoft.com/office/powerpoint/2010/main" val="3480233821"/>
              </p:ext>
            </p:extLst>
          </p:nvPr>
        </p:nvGraphicFramePr>
        <p:xfrm>
          <a:off x="6268720" y="1619480"/>
          <a:ext cx="5229095" cy="51614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43899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ECC9-B123-E710-D9E8-DD74A608E4ED}"/>
              </a:ext>
            </a:extLst>
          </p:cNvPr>
          <p:cNvSpPr>
            <a:spLocks noGrp="1"/>
          </p:cNvSpPr>
          <p:nvPr>
            <p:ph type="title"/>
          </p:nvPr>
        </p:nvSpPr>
        <p:spPr/>
        <p:txBody>
          <a:bodyPr/>
          <a:lstStyle/>
          <a:p>
            <a:pPr algn="ctr"/>
            <a:r>
              <a:rPr lang="en-US" dirty="0"/>
              <a:t>Area 5: Fiscal Requirements</a:t>
            </a:r>
          </a:p>
        </p:txBody>
      </p:sp>
      <p:sp>
        <p:nvSpPr>
          <p:cNvPr id="3" name="Text Placeholder 2">
            <a:extLst>
              <a:ext uri="{FF2B5EF4-FFF2-40B4-BE49-F238E27FC236}">
                <a16:creationId xmlns:a16="http://schemas.microsoft.com/office/drawing/2014/main" id="{86795641-2E75-5E57-4748-E0FE700798D3}"/>
              </a:ext>
            </a:extLst>
          </p:cNvPr>
          <p:cNvSpPr>
            <a:spLocks noGrp="1"/>
          </p:cNvSpPr>
          <p:nvPr>
            <p:ph type="body" idx="1"/>
          </p:nvPr>
        </p:nvSpPr>
        <p:spPr>
          <a:xfrm>
            <a:off x="3511038" y="1324670"/>
            <a:ext cx="5505960" cy="1010337"/>
          </a:xfrm>
          <a:solidFill>
            <a:schemeClr val="tx1"/>
          </a:solidFill>
        </p:spPr>
        <p:txBody>
          <a:bodyPr anchor="t">
            <a:normAutofit lnSpcReduction="10000"/>
          </a:bodyPr>
          <a:lstStyle/>
          <a:p>
            <a:pPr algn="ctr"/>
            <a:r>
              <a:rPr lang="en-US" sz="2600" b="1" dirty="0">
                <a:solidFill>
                  <a:schemeClr val="bg1"/>
                </a:solidFill>
                <a:sym typeface="Arial"/>
              </a:rPr>
              <a:t>FPM Findings</a:t>
            </a:r>
          </a:p>
          <a:p>
            <a:pPr algn="ctr"/>
            <a:r>
              <a:rPr lang="en-US" sz="2600" dirty="0">
                <a:solidFill>
                  <a:schemeClr val="bg1"/>
                </a:solidFill>
                <a:sym typeface="Arial"/>
              </a:rPr>
              <a:t>2022-2023</a:t>
            </a:r>
            <a:endParaRPr lang="en-US" sz="2600" b="1" dirty="0">
              <a:solidFill>
                <a:schemeClr val="bg1"/>
              </a:solidFill>
            </a:endParaRPr>
          </a:p>
          <a:p>
            <a:endParaRPr lang="en-US" dirty="0"/>
          </a:p>
        </p:txBody>
      </p:sp>
      <p:sp>
        <p:nvSpPr>
          <p:cNvPr id="7" name="Slide Number Placeholder 6">
            <a:extLst>
              <a:ext uri="{FF2B5EF4-FFF2-40B4-BE49-F238E27FC236}">
                <a16:creationId xmlns:a16="http://schemas.microsoft.com/office/drawing/2014/main" id="{85AFC493-F92C-7529-30FA-925A96B830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29</a:t>
            </a:fld>
            <a:endParaRPr lang="en-US"/>
          </a:p>
        </p:txBody>
      </p:sp>
      <p:graphicFrame>
        <p:nvGraphicFramePr>
          <p:cNvPr id="8" name="Google Shape;327;p11">
            <a:extLst>
              <a:ext uri="{FF2B5EF4-FFF2-40B4-BE49-F238E27FC236}">
                <a16:creationId xmlns:a16="http://schemas.microsoft.com/office/drawing/2014/main" id="{249DAA8A-9778-F621-BA16-770514B93DEE}"/>
              </a:ext>
            </a:extLst>
          </p:cNvPr>
          <p:cNvGraphicFramePr/>
          <p:nvPr>
            <p:extLst>
              <p:ext uri="{D42A27DB-BD31-4B8C-83A1-F6EECF244321}">
                <p14:modId xmlns:p14="http://schemas.microsoft.com/office/powerpoint/2010/main" val="279075376"/>
              </p:ext>
            </p:extLst>
          </p:nvPr>
        </p:nvGraphicFramePr>
        <p:xfrm>
          <a:off x="3511038" y="2328254"/>
          <a:ext cx="5505960" cy="4130100"/>
        </p:xfrm>
        <a:graphic>
          <a:graphicData uri="http://schemas.openxmlformats.org/drawingml/2006/table">
            <a:tbl>
              <a:tblPr>
                <a:tableStyleId>{3C2FFA5D-87B4-456A-9821-1D502468CF0F}</a:tableStyleId>
              </a:tblPr>
              <a:tblGrid>
                <a:gridCol w="748201">
                  <a:extLst>
                    <a:ext uri="{9D8B030D-6E8A-4147-A177-3AD203B41FA5}">
                      <a16:colId xmlns:a16="http://schemas.microsoft.com/office/drawing/2014/main" val="20000"/>
                    </a:ext>
                  </a:extLst>
                </a:gridCol>
                <a:gridCol w="3868106">
                  <a:extLst>
                    <a:ext uri="{9D8B030D-6E8A-4147-A177-3AD203B41FA5}">
                      <a16:colId xmlns:a16="http://schemas.microsoft.com/office/drawing/2014/main" val="20001"/>
                    </a:ext>
                  </a:extLst>
                </a:gridCol>
                <a:gridCol w="889653">
                  <a:extLst>
                    <a:ext uri="{9D8B030D-6E8A-4147-A177-3AD203B41FA5}">
                      <a16:colId xmlns:a16="http://schemas.microsoft.com/office/drawing/2014/main" val="20002"/>
                    </a:ext>
                  </a:extLst>
                </a:gridCol>
              </a:tblGrid>
              <a:tr h="666683">
                <a:tc>
                  <a:txBody>
                    <a:bodyPr/>
                    <a:lstStyle/>
                    <a:p>
                      <a:pPr marL="0" marR="0" lvl="0" indent="0" algn="l" rtl="0">
                        <a:spcBef>
                          <a:spcPts val="0"/>
                        </a:spcBef>
                        <a:spcAft>
                          <a:spcPts val="0"/>
                        </a:spcAft>
                        <a:buNone/>
                      </a:pPr>
                      <a:endParaRPr sz="1800" dirty="0"/>
                    </a:p>
                  </a:txBody>
                  <a:tcPr marL="15625" marR="15625" marT="10400" marB="10400" anchor="b"/>
                </a:tc>
                <a:tc>
                  <a:txBody>
                    <a:bodyPr/>
                    <a:lstStyle/>
                    <a:p>
                      <a:pPr marL="0" marR="0" lvl="0" indent="0" algn="ctr" rtl="0">
                        <a:spcBef>
                          <a:spcPts val="0"/>
                        </a:spcBef>
                        <a:spcAft>
                          <a:spcPts val="0"/>
                        </a:spcAft>
                        <a:buNone/>
                      </a:pPr>
                      <a:endParaRPr lang="en-US" sz="1800" b="1" dirty="0">
                        <a:sym typeface="Arial"/>
                      </a:endParaRPr>
                    </a:p>
                    <a:p>
                      <a:pPr marL="0" marR="0" lvl="0" indent="0" algn="ctr" rtl="0">
                        <a:spcBef>
                          <a:spcPts val="0"/>
                        </a:spcBef>
                        <a:spcAft>
                          <a:spcPts val="0"/>
                        </a:spcAft>
                        <a:buNone/>
                      </a:pPr>
                      <a:r>
                        <a:rPr lang="en-US" sz="1800" b="1" dirty="0">
                          <a:sym typeface="Arial"/>
                        </a:rPr>
                        <a:t>Area 5: Fiscal Requirements</a:t>
                      </a:r>
                    </a:p>
                    <a:p>
                      <a:pPr marL="0" marR="0" lvl="0" indent="0" algn="ctr" rtl="0">
                        <a:spcBef>
                          <a:spcPts val="0"/>
                        </a:spcBef>
                        <a:spcAft>
                          <a:spcPts val="0"/>
                        </a:spcAft>
                        <a:buNone/>
                      </a:pPr>
                      <a:endParaRPr sz="1800" b="1" dirty="0"/>
                    </a:p>
                  </a:txBody>
                  <a:tcPr marL="15625" marR="15625" marT="10400" marB="10400" anchor="b"/>
                </a:tc>
                <a:tc>
                  <a:txBody>
                    <a:bodyPr/>
                    <a:lstStyle/>
                    <a:p>
                      <a:pPr marL="0" marR="0" lvl="0" indent="0" algn="l" rtl="0">
                        <a:spcBef>
                          <a:spcPts val="0"/>
                        </a:spcBef>
                        <a:spcAft>
                          <a:spcPts val="0"/>
                        </a:spcAft>
                        <a:buNone/>
                      </a:pPr>
                      <a:endParaRPr sz="1800"/>
                    </a:p>
                  </a:txBody>
                  <a:tcPr marL="15625" marR="15625" marT="10400" marB="10400" anchor="b"/>
                </a:tc>
                <a:extLst>
                  <a:ext uri="{0D108BD9-81ED-4DB2-BD59-A6C34878D82A}">
                    <a16:rowId xmlns:a16="http://schemas.microsoft.com/office/drawing/2014/main" val="10002"/>
                  </a:ext>
                </a:extLst>
              </a:tr>
              <a:tr h="531666">
                <a:tc>
                  <a:txBody>
                    <a:bodyPr/>
                    <a:lstStyle/>
                    <a:p>
                      <a:pPr marL="0" marR="0" lvl="0" indent="0" algn="r" rtl="0">
                        <a:spcBef>
                          <a:spcPts val="0"/>
                        </a:spcBef>
                        <a:spcAft>
                          <a:spcPts val="0"/>
                        </a:spcAft>
                        <a:buNone/>
                      </a:pPr>
                      <a:r>
                        <a:rPr lang="en-US" sz="1800" dirty="0">
                          <a:sym typeface="Arial"/>
                        </a:rPr>
                        <a:t>5.1</a:t>
                      </a:r>
                      <a:endParaRPr sz="1800" dirty="0"/>
                    </a:p>
                  </a:txBody>
                  <a:tcPr marL="15625" marR="15625" marT="10400" marB="10400" anchor="b"/>
                </a:tc>
                <a:tc>
                  <a:txBody>
                    <a:bodyPr/>
                    <a:lstStyle/>
                    <a:p>
                      <a:pPr marL="0" marR="0" lvl="0" indent="0" algn="l" rtl="0">
                        <a:spcBef>
                          <a:spcPts val="0"/>
                        </a:spcBef>
                        <a:spcAft>
                          <a:spcPts val="0"/>
                        </a:spcAft>
                        <a:buNone/>
                      </a:pPr>
                      <a:r>
                        <a:rPr lang="en-US" sz="1800" dirty="0">
                          <a:sym typeface="Arial"/>
                        </a:rPr>
                        <a:t>Maintenance of Efforts</a:t>
                      </a:r>
                      <a:endParaRPr sz="1800" dirty="0"/>
                    </a:p>
                  </a:txBody>
                  <a:tcPr marL="15625" marR="15625" marT="10400" marB="10400" anchor="b"/>
                </a:tc>
                <a:tc>
                  <a:txBody>
                    <a:bodyPr/>
                    <a:lstStyle/>
                    <a:p>
                      <a:pPr marL="0" marR="0" lvl="0" indent="0" algn="l" rtl="0">
                        <a:spcBef>
                          <a:spcPts val="0"/>
                        </a:spcBef>
                        <a:spcAft>
                          <a:spcPts val="0"/>
                        </a:spcAft>
                        <a:buNone/>
                      </a:pPr>
                      <a:r>
                        <a:rPr lang="en-US" sz="1800" dirty="0"/>
                        <a:t>0.00%</a:t>
                      </a:r>
                      <a:endParaRPr sz="1800" dirty="0"/>
                    </a:p>
                  </a:txBody>
                  <a:tcPr marL="15625" marR="15625" marT="10400" marB="10400" anchor="b"/>
                </a:tc>
                <a:extLst>
                  <a:ext uri="{0D108BD9-81ED-4DB2-BD59-A6C34878D82A}">
                    <a16:rowId xmlns:a16="http://schemas.microsoft.com/office/drawing/2014/main" val="10003"/>
                  </a:ext>
                </a:extLst>
              </a:tr>
              <a:tr h="531666">
                <a:tc>
                  <a:txBody>
                    <a:bodyPr/>
                    <a:lstStyle/>
                    <a:p>
                      <a:pPr marL="0" marR="0" lvl="0" indent="0" algn="r" rtl="0">
                        <a:spcBef>
                          <a:spcPts val="0"/>
                        </a:spcBef>
                        <a:spcAft>
                          <a:spcPts val="0"/>
                        </a:spcAft>
                        <a:buNone/>
                      </a:pPr>
                      <a:r>
                        <a:rPr lang="en-US" sz="1800" dirty="0"/>
                        <a:t>5.2</a:t>
                      </a:r>
                      <a:endParaRPr sz="1800" dirty="0"/>
                    </a:p>
                  </a:txBody>
                  <a:tcPr marL="15625" marR="15625" marT="10400" marB="10400" anchor="b"/>
                </a:tc>
                <a:tc>
                  <a:txBody>
                    <a:bodyPr/>
                    <a:lstStyle/>
                    <a:p>
                      <a:pPr marL="0" marR="0" lvl="0" indent="0" algn="l" rtl="0">
                        <a:spcBef>
                          <a:spcPts val="0"/>
                        </a:spcBef>
                        <a:spcAft>
                          <a:spcPts val="0"/>
                        </a:spcAft>
                        <a:buNone/>
                      </a:pPr>
                      <a:r>
                        <a:rPr lang="en-US" sz="1800" dirty="0"/>
                        <a:t>Supplement, not Supplant</a:t>
                      </a:r>
                      <a:endParaRPr sz="1800" dirty="0"/>
                    </a:p>
                  </a:txBody>
                  <a:tcPr marL="15625" marR="15625" marT="10400" marB="10400" anchor="b"/>
                </a:tc>
                <a:tc>
                  <a:txBody>
                    <a:bodyPr/>
                    <a:lstStyle/>
                    <a:p>
                      <a:pPr marL="0" marR="0" lvl="0" indent="0" algn="l" rtl="0">
                        <a:spcBef>
                          <a:spcPts val="0"/>
                        </a:spcBef>
                        <a:spcAft>
                          <a:spcPts val="0"/>
                        </a:spcAft>
                        <a:buNone/>
                      </a:pPr>
                      <a:r>
                        <a:rPr lang="en-US" sz="1800" dirty="0"/>
                        <a:t>7.69%</a:t>
                      </a:r>
                      <a:endParaRPr sz="1800" dirty="0"/>
                    </a:p>
                  </a:txBody>
                  <a:tcPr marL="15625" marR="15625" marT="10400" marB="10400" anchor="b"/>
                </a:tc>
                <a:extLst>
                  <a:ext uri="{0D108BD9-81ED-4DB2-BD59-A6C34878D82A}">
                    <a16:rowId xmlns:a16="http://schemas.microsoft.com/office/drawing/2014/main" val="2100723941"/>
                  </a:ext>
                </a:extLst>
              </a:tr>
              <a:tr h="543526">
                <a:tc>
                  <a:txBody>
                    <a:bodyPr/>
                    <a:lstStyle/>
                    <a:p>
                      <a:pPr marL="0" marR="0" lvl="0" indent="0" algn="r" rtl="0">
                        <a:spcBef>
                          <a:spcPts val="0"/>
                        </a:spcBef>
                        <a:spcAft>
                          <a:spcPts val="0"/>
                        </a:spcAft>
                        <a:buNone/>
                      </a:pPr>
                      <a:r>
                        <a:rPr lang="en-US" sz="1800" dirty="0">
                          <a:sym typeface="Arial"/>
                        </a:rPr>
                        <a:t>5.3</a:t>
                      </a:r>
                      <a:endParaRPr sz="1800" dirty="0"/>
                    </a:p>
                  </a:txBody>
                  <a:tcPr marL="15625" marR="15625" marT="10400" marB="10400" anchor="b"/>
                </a:tc>
                <a:tc>
                  <a:txBody>
                    <a:bodyPr/>
                    <a:lstStyle/>
                    <a:p>
                      <a:pPr marL="0" marR="0" lvl="0" indent="0" algn="l" rtl="0">
                        <a:spcBef>
                          <a:spcPts val="0"/>
                        </a:spcBef>
                        <a:spcAft>
                          <a:spcPts val="0"/>
                        </a:spcAft>
                        <a:buNone/>
                      </a:pPr>
                      <a:r>
                        <a:rPr lang="en-US" sz="1800" dirty="0">
                          <a:sym typeface="Arial"/>
                        </a:rPr>
                        <a:t>Reimbursements correlate to planned activities</a:t>
                      </a:r>
                      <a:endParaRPr sz="1800" dirty="0"/>
                    </a:p>
                  </a:txBody>
                  <a:tcPr marL="15625" marR="15625" marT="10400" marB="10400" anchor="b"/>
                </a:tc>
                <a:tc>
                  <a:txBody>
                    <a:bodyPr/>
                    <a:lstStyle/>
                    <a:p>
                      <a:pPr marL="0" marR="0" lvl="0" indent="0" algn="l" rtl="0">
                        <a:spcBef>
                          <a:spcPts val="0"/>
                        </a:spcBef>
                        <a:spcAft>
                          <a:spcPts val="0"/>
                        </a:spcAft>
                        <a:buNone/>
                      </a:pPr>
                      <a:r>
                        <a:rPr lang="en-US" sz="1800" dirty="0"/>
                        <a:t>7.69%</a:t>
                      </a:r>
                      <a:endParaRPr sz="1800" dirty="0"/>
                    </a:p>
                  </a:txBody>
                  <a:tcPr marL="15625" marR="15625" marT="10400" marB="10400" anchor="b"/>
                </a:tc>
                <a:extLst>
                  <a:ext uri="{0D108BD9-81ED-4DB2-BD59-A6C34878D82A}">
                    <a16:rowId xmlns:a16="http://schemas.microsoft.com/office/drawing/2014/main" val="10004"/>
                  </a:ext>
                </a:extLst>
              </a:tr>
              <a:tr h="546634">
                <a:tc>
                  <a:txBody>
                    <a:bodyPr/>
                    <a:lstStyle/>
                    <a:p>
                      <a:pPr marL="0" marR="0" lvl="0" indent="0" algn="r" rtl="0">
                        <a:spcBef>
                          <a:spcPts val="0"/>
                        </a:spcBef>
                        <a:spcAft>
                          <a:spcPts val="0"/>
                        </a:spcAft>
                        <a:buNone/>
                      </a:pPr>
                      <a:r>
                        <a:rPr lang="en-US" sz="1800" dirty="0">
                          <a:sym typeface="Arial"/>
                        </a:rPr>
                        <a:t>5.4</a:t>
                      </a:r>
                      <a:endParaRPr sz="1800" dirty="0"/>
                    </a:p>
                  </a:txBody>
                  <a:tcPr marL="15625" marR="15625" marT="10400" marB="10400" anchor="b"/>
                </a:tc>
                <a:tc>
                  <a:txBody>
                    <a:bodyPr/>
                    <a:lstStyle/>
                    <a:p>
                      <a:pPr marL="0" marR="0" lvl="0" indent="0" algn="l" rtl="0">
                        <a:spcBef>
                          <a:spcPts val="0"/>
                        </a:spcBef>
                        <a:spcAft>
                          <a:spcPts val="0"/>
                        </a:spcAft>
                        <a:buNone/>
                      </a:pPr>
                      <a:r>
                        <a:rPr lang="en-US" sz="1800" dirty="0">
                          <a:sym typeface="Arial"/>
                        </a:rPr>
                        <a:t>Submitted in a timely manner</a:t>
                      </a:r>
                      <a:endParaRPr sz="1800" dirty="0"/>
                    </a:p>
                  </a:txBody>
                  <a:tcPr marL="15625" marR="15625" marT="10400" marB="10400" anchor="b"/>
                </a:tc>
                <a:tc>
                  <a:txBody>
                    <a:bodyPr/>
                    <a:lstStyle/>
                    <a:p>
                      <a:pPr marL="0" marR="0" lvl="0" indent="0" algn="l" rtl="0">
                        <a:spcBef>
                          <a:spcPts val="0"/>
                        </a:spcBef>
                        <a:spcAft>
                          <a:spcPts val="0"/>
                        </a:spcAft>
                        <a:buNone/>
                      </a:pPr>
                      <a:r>
                        <a:rPr lang="en-US" sz="1800" dirty="0"/>
                        <a:t>11.54%</a:t>
                      </a:r>
                      <a:endParaRPr sz="1800" dirty="0"/>
                    </a:p>
                  </a:txBody>
                  <a:tcPr marL="15625" marR="15625" marT="10400" marB="10400" anchor="b"/>
                </a:tc>
                <a:extLst>
                  <a:ext uri="{0D108BD9-81ED-4DB2-BD59-A6C34878D82A}">
                    <a16:rowId xmlns:a16="http://schemas.microsoft.com/office/drawing/2014/main" val="10005"/>
                  </a:ext>
                </a:extLst>
              </a:tr>
              <a:tr h="546634">
                <a:tc>
                  <a:txBody>
                    <a:bodyPr/>
                    <a:lstStyle/>
                    <a:p>
                      <a:pPr marL="0" marR="0" lvl="0" indent="0" algn="r" rtl="0">
                        <a:spcBef>
                          <a:spcPts val="0"/>
                        </a:spcBef>
                        <a:spcAft>
                          <a:spcPts val="0"/>
                        </a:spcAft>
                        <a:buNone/>
                      </a:pPr>
                      <a:r>
                        <a:rPr lang="en-US" sz="1800" dirty="0">
                          <a:sym typeface="Arial"/>
                        </a:rPr>
                        <a:t>5.5</a:t>
                      </a:r>
                      <a:endParaRPr sz="1800" dirty="0"/>
                    </a:p>
                  </a:txBody>
                  <a:tcPr marL="15625" marR="15625" marT="10400" marB="10400" anchor="b"/>
                </a:tc>
                <a:tc>
                  <a:txBody>
                    <a:bodyPr/>
                    <a:lstStyle/>
                    <a:p>
                      <a:pPr marL="0" marR="0" lvl="0" indent="0" algn="l" rtl="0">
                        <a:spcBef>
                          <a:spcPts val="0"/>
                        </a:spcBef>
                        <a:spcAft>
                          <a:spcPts val="0"/>
                        </a:spcAft>
                        <a:buNone/>
                      </a:pPr>
                      <a:r>
                        <a:rPr lang="en-US" sz="1800" dirty="0">
                          <a:sym typeface="Arial"/>
                        </a:rPr>
                        <a:t>Drawdown of Funds</a:t>
                      </a:r>
                      <a:endParaRPr sz="1800" dirty="0"/>
                    </a:p>
                  </a:txBody>
                  <a:tcPr marL="15625" marR="15625" marT="10400" marB="10400" anchor="b"/>
                </a:tc>
                <a:tc>
                  <a:txBody>
                    <a:bodyPr/>
                    <a:lstStyle/>
                    <a:p>
                      <a:pPr marL="0" marR="0" lvl="0" indent="0" algn="l" rtl="0">
                        <a:spcBef>
                          <a:spcPts val="0"/>
                        </a:spcBef>
                        <a:spcAft>
                          <a:spcPts val="0"/>
                        </a:spcAft>
                        <a:buNone/>
                      </a:pPr>
                      <a:r>
                        <a:rPr lang="en-US" sz="1800" dirty="0"/>
                        <a:t>11.54%</a:t>
                      </a:r>
                      <a:endParaRPr sz="1800" dirty="0"/>
                    </a:p>
                  </a:txBody>
                  <a:tcPr marL="15625" marR="15625" marT="10400" marB="10400" anchor="b"/>
                </a:tc>
                <a:extLst>
                  <a:ext uri="{0D108BD9-81ED-4DB2-BD59-A6C34878D82A}">
                    <a16:rowId xmlns:a16="http://schemas.microsoft.com/office/drawing/2014/main" val="10006"/>
                  </a:ext>
                </a:extLst>
              </a:tr>
              <a:tr h="560300">
                <a:tc>
                  <a:txBody>
                    <a:bodyPr/>
                    <a:lstStyle/>
                    <a:p>
                      <a:pPr marL="0" marR="0" lvl="0" indent="0" algn="r" rtl="0">
                        <a:spcBef>
                          <a:spcPts val="0"/>
                        </a:spcBef>
                        <a:spcAft>
                          <a:spcPts val="0"/>
                        </a:spcAft>
                        <a:buNone/>
                      </a:pPr>
                      <a:r>
                        <a:rPr lang="en-US" sz="1800" dirty="0">
                          <a:sym typeface="Arial"/>
                        </a:rPr>
                        <a:t>5.6</a:t>
                      </a:r>
                      <a:endParaRPr sz="1800" dirty="0"/>
                    </a:p>
                  </a:txBody>
                  <a:tcPr marL="15625" marR="15625" marT="10400" marB="10400" anchor="b"/>
                </a:tc>
                <a:tc>
                  <a:txBody>
                    <a:bodyPr/>
                    <a:lstStyle/>
                    <a:p>
                      <a:pPr marL="0" marR="0" lvl="0" indent="0" algn="l" rtl="0">
                        <a:spcBef>
                          <a:spcPts val="0"/>
                        </a:spcBef>
                        <a:spcAft>
                          <a:spcPts val="0"/>
                        </a:spcAft>
                        <a:buNone/>
                      </a:pPr>
                      <a:r>
                        <a:rPr lang="en-US" sz="1800" dirty="0">
                          <a:sym typeface="Arial"/>
                        </a:rPr>
                        <a:t>Time and Effort</a:t>
                      </a:r>
                      <a:endParaRPr sz="1800" dirty="0"/>
                    </a:p>
                  </a:txBody>
                  <a:tcPr marL="15625" marR="15625" marT="10400" marB="10400" anchor="b"/>
                </a:tc>
                <a:tc>
                  <a:txBody>
                    <a:bodyPr/>
                    <a:lstStyle/>
                    <a:p>
                      <a:pPr marL="0" marR="0" lvl="0" indent="0" algn="l" rtl="0">
                        <a:spcBef>
                          <a:spcPts val="0"/>
                        </a:spcBef>
                        <a:spcAft>
                          <a:spcPts val="0"/>
                        </a:spcAft>
                        <a:buNone/>
                      </a:pPr>
                      <a:r>
                        <a:rPr lang="en-US" sz="1800" dirty="0"/>
                        <a:t>19.23%</a:t>
                      </a:r>
                      <a:endParaRPr sz="1800" dirty="0"/>
                    </a:p>
                  </a:txBody>
                  <a:tcPr marL="15625" marR="15625" marT="10400" marB="10400" anchor="b"/>
                </a:tc>
                <a:extLst>
                  <a:ext uri="{0D108BD9-81ED-4DB2-BD59-A6C34878D82A}">
                    <a16:rowId xmlns:a16="http://schemas.microsoft.com/office/drawing/2014/main" val="10007"/>
                  </a:ext>
                </a:extLst>
              </a:tr>
            </a:tbl>
          </a:graphicData>
        </a:graphic>
      </p:graphicFrame>
      <p:pic>
        <p:nvPicPr>
          <p:cNvPr id="10" name="Google Shape;217;p8">
            <a:extLst>
              <a:ext uri="{FF2B5EF4-FFF2-40B4-BE49-F238E27FC236}">
                <a16:creationId xmlns:a16="http://schemas.microsoft.com/office/drawing/2014/main" id="{61EB83F5-DBCF-2CB0-DEDC-01424C1E6E45}"/>
              </a:ext>
            </a:extLst>
          </p:cNvPr>
          <p:cNvPicPr preferRelativeResize="0"/>
          <p:nvPr/>
        </p:nvPicPr>
        <p:blipFill rotWithShape="1">
          <a:blip r:embed="rId4">
            <a:alphaModFix/>
          </a:blip>
          <a:srcRect/>
          <a:stretch/>
        </p:blipFill>
        <p:spPr>
          <a:xfrm>
            <a:off x="9759918" y="5876459"/>
            <a:ext cx="1261981" cy="981541"/>
          </a:xfrm>
          <a:prstGeom prst="rect">
            <a:avLst/>
          </a:prstGeom>
          <a:noFill/>
          <a:ln>
            <a:noFill/>
          </a:ln>
        </p:spPr>
      </p:pic>
    </p:spTree>
    <p:extLst>
      <p:ext uri="{BB962C8B-B14F-4D97-AF65-F5344CB8AC3E}">
        <p14:creationId xmlns:p14="http://schemas.microsoft.com/office/powerpoint/2010/main" val="283822149"/>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dirty="0"/>
              <a:t>FPM Live Q&amp; A Document</a:t>
            </a:r>
            <a:endParaRPr dirty="0"/>
          </a:p>
        </p:txBody>
      </p:sp>
      <p:sp>
        <p:nvSpPr>
          <p:cNvPr id="157" name="Google Shape;157;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158" name="Google Shape;158;p2"/>
          <p:cNvPicPr preferRelativeResize="0"/>
          <p:nvPr/>
        </p:nvPicPr>
        <p:blipFill rotWithShape="1">
          <a:blip r:embed="rId3">
            <a:alphaModFix/>
          </a:blip>
          <a:srcRect/>
          <a:stretch/>
        </p:blipFill>
        <p:spPr>
          <a:xfrm>
            <a:off x="9759918" y="5876459"/>
            <a:ext cx="1261981" cy="981541"/>
          </a:xfrm>
          <a:prstGeom prst="rect">
            <a:avLst/>
          </a:prstGeom>
          <a:noFill/>
          <a:ln>
            <a:noFill/>
          </a:ln>
        </p:spPr>
      </p:pic>
      <p:pic>
        <p:nvPicPr>
          <p:cNvPr id="3" name="Picture 2" descr="A screenshot of a computer&#10;&#10;Description automatically generated">
            <a:hlinkClick r:id="rId4"/>
            <a:extLst>
              <a:ext uri="{FF2B5EF4-FFF2-40B4-BE49-F238E27FC236}">
                <a16:creationId xmlns:a16="http://schemas.microsoft.com/office/drawing/2014/main" id="{4B44CD7E-A8F0-2F58-9A62-2818987D6C20}"/>
              </a:ext>
            </a:extLst>
          </p:cNvPr>
          <p:cNvPicPr>
            <a:picLocks noChangeAspect="1"/>
          </p:cNvPicPr>
          <p:nvPr/>
        </p:nvPicPr>
        <p:blipFill rotWithShape="1">
          <a:blip r:embed="rId5"/>
          <a:srcRect l="35922" t="27532" r="38317" b="8136"/>
          <a:stretch/>
        </p:blipFill>
        <p:spPr>
          <a:xfrm>
            <a:off x="4594786" y="1323975"/>
            <a:ext cx="4590473" cy="5334552"/>
          </a:xfrm>
          <a:prstGeom prst="rect">
            <a:avLst/>
          </a:prstGeom>
        </p:spPr>
      </p:pic>
      <p:sp>
        <p:nvSpPr>
          <p:cNvPr id="4" name="Rectangle: Rounded Corners 3">
            <a:extLst>
              <a:ext uri="{FF2B5EF4-FFF2-40B4-BE49-F238E27FC236}">
                <a16:creationId xmlns:a16="http://schemas.microsoft.com/office/drawing/2014/main" id="{200A7647-C5F4-BB51-6C59-2B6AC16F1440}"/>
              </a:ext>
            </a:extLst>
          </p:cNvPr>
          <p:cNvSpPr/>
          <p:nvPr/>
        </p:nvSpPr>
        <p:spPr>
          <a:xfrm>
            <a:off x="724947" y="1958652"/>
            <a:ext cx="3205565" cy="44308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b="1" dirty="0">
                <a:solidFill>
                  <a:schemeClr val="tx2"/>
                </a:solidFill>
              </a:rPr>
              <a:t>Our FPM Live Q &amp; A Document will be available throughout the presentation.</a:t>
            </a:r>
          </a:p>
          <a:p>
            <a:pPr algn="ctr"/>
            <a:endParaRPr lang="en-US" sz="1600" b="1" dirty="0">
              <a:solidFill>
                <a:schemeClr val="tx2"/>
              </a:solidFill>
            </a:endParaRPr>
          </a:p>
          <a:p>
            <a:pPr marL="342900" indent="-342900">
              <a:buClr>
                <a:schemeClr val="bg1"/>
              </a:buClr>
              <a:buFont typeface="+mj-lt"/>
              <a:buAutoNum type="arabicPeriod"/>
            </a:pPr>
            <a:r>
              <a:rPr lang="en-US" b="1" dirty="0">
                <a:solidFill>
                  <a:schemeClr val="bg1"/>
                </a:solidFill>
              </a:rPr>
              <a:t>Write your questions as we present.</a:t>
            </a:r>
          </a:p>
          <a:p>
            <a:pPr marL="342900" indent="-342900">
              <a:buClr>
                <a:schemeClr val="bg1"/>
              </a:buClr>
              <a:buFont typeface="+mj-lt"/>
              <a:buAutoNum type="arabicPeriod"/>
            </a:pPr>
            <a:endParaRPr lang="en-US" b="1" dirty="0">
              <a:solidFill>
                <a:schemeClr val="bg1"/>
              </a:solidFill>
            </a:endParaRPr>
          </a:p>
          <a:p>
            <a:pPr marL="342900" indent="-342900">
              <a:buClr>
                <a:schemeClr val="bg1"/>
              </a:buClr>
              <a:buFont typeface="+mj-lt"/>
              <a:buAutoNum type="arabicPeriod"/>
            </a:pPr>
            <a:r>
              <a:rPr lang="en-US" b="1" dirty="0">
                <a:solidFill>
                  <a:schemeClr val="bg1"/>
                </a:solidFill>
                <a:sym typeface="Wingdings" panose="05000000000000000000" pitchFamily="2" charset="2"/>
              </a:rPr>
              <a:t>The Title II team will reply to questions. </a:t>
            </a:r>
          </a:p>
          <a:p>
            <a:pPr algn="ctr">
              <a:buClr>
                <a:schemeClr val="bg1"/>
              </a:buClr>
            </a:pPr>
            <a:r>
              <a:rPr lang="en-US" sz="1200" b="1" dirty="0">
                <a:solidFill>
                  <a:srgbClr val="FFFF00"/>
                </a:solidFill>
                <a:sym typeface="Wingdings" panose="05000000000000000000" pitchFamily="2" charset="2"/>
              </a:rPr>
              <a:t>(Note: Not all questions will have immediate responses.)</a:t>
            </a:r>
          </a:p>
          <a:p>
            <a:pPr algn="ctr">
              <a:buClr>
                <a:schemeClr val="bg1"/>
              </a:buClr>
            </a:pPr>
            <a:endParaRPr lang="en-US" sz="1200" b="1" dirty="0">
              <a:solidFill>
                <a:srgbClr val="FFFF00"/>
              </a:solidFill>
              <a:sym typeface="Wingdings" panose="05000000000000000000" pitchFamily="2" charset="2"/>
            </a:endParaRPr>
          </a:p>
          <a:p>
            <a:pPr marL="342900" indent="-342900">
              <a:buClr>
                <a:schemeClr val="bg1"/>
              </a:buClr>
              <a:buFont typeface="+mj-lt"/>
              <a:buAutoNum type="arabicPeriod" startAt="3"/>
            </a:pPr>
            <a:r>
              <a:rPr lang="en-US" b="1" dirty="0">
                <a:solidFill>
                  <a:schemeClr val="bg1"/>
                </a:solidFill>
                <a:sym typeface="Wingdings" panose="05000000000000000000" pitchFamily="2" charset="2"/>
              </a:rPr>
              <a:t>The document will be available on the Title II Part A Canvas Page. Please refer to the document for additional answers after the webinar.</a:t>
            </a:r>
          </a:p>
          <a:p>
            <a:pPr marL="342900" lvl="3" indent="-342900">
              <a:buClr>
                <a:schemeClr val="bg1"/>
              </a:buClr>
              <a:buFont typeface="+mj-lt"/>
              <a:buAutoNum type="arabicPeriod" startAt="3"/>
            </a:pPr>
            <a:endParaRPr lang="en-US" b="1" dirty="0">
              <a:solidFill>
                <a:schemeClr val="bg1"/>
              </a:solidFill>
            </a:endParaRPr>
          </a:p>
          <a:p>
            <a:pPr algn="ctr"/>
            <a:endParaRPr lang="en-US" dirty="0">
              <a:solidFill>
                <a:srgbClr val="FFFF00"/>
              </a:solidFill>
            </a:endParaRPr>
          </a:p>
          <a:p>
            <a:pPr algn="ctr"/>
            <a:endParaRPr lang="en-US" dirty="0"/>
          </a:p>
        </p:txBody>
      </p:sp>
      <p:cxnSp>
        <p:nvCxnSpPr>
          <p:cNvPr id="6" name="Straight Connector 5">
            <a:extLst>
              <a:ext uri="{FF2B5EF4-FFF2-40B4-BE49-F238E27FC236}">
                <a16:creationId xmlns:a16="http://schemas.microsoft.com/office/drawing/2014/main" id="{83400C11-C6D3-DC35-9384-B24764C991FA}"/>
              </a:ext>
            </a:extLst>
          </p:cNvPr>
          <p:cNvCxnSpPr/>
          <p:nvPr/>
        </p:nvCxnSpPr>
        <p:spPr>
          <a:xfrm>
            <a:off x="942351" y="3243284"/>
            <a:ext cx="26877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2"/>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dirty="0"/>
              <a:t>Private School Participation</a:t>
            </a:r>
            <a:br>
              <a:rPr lang="en-US" dirty="0"/>
            </a:br>
            <a:r>
              <a:rPr lang="en-US" sz="1600" dirty="0"/>
              <a:t>slide 1 of 2</a:t>
            </a:r>
            <a:endParaRPr dirty="0"/>
          </a:p>
        </p:txBody>
      </p:sp>
      <p:sp>
        <p:nvSpPr>
          <p:cNvPr id="311" name="Google Shape;311;p22"/>
          <p:cNvSpPr txBox="1">
            <a:spLocks noGrp="1"/>
          </p:cNvSpPr>
          <p:nvPr>
            <p:ph type="body" idx="1"/>
          </p:nvPr>
        </p:nvSpPr>
        <p:spPr>
          <a:xfrm>
            <a:off x="838200" y="1684312"/>
            <a:ext cx="10515600" cy="485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b="1" dirty="0"/>
              <a:t>6.1</a:t>
            </a:r>
            <a:r>
              <a:rPr lang="en-US" dirty="0"/>
              <a:t>    Timely and meaningful consultation with private school personnel</a:t>
            </a:r>
            <a:endParaRPr dirty="0"/>
          </a:p>
          <a:p>
            <a:pPr marL="914400" lvl="0" indent="-317500" algn="l" rtl="0">
              <a:lnSpc>
                <a:spcPct val="90000"/>
              </a:lnSpc>
              <a:spcBef>
                <a:spcPts val="1000"/>
              </a:spcBef>
              <a:spcAft>
                <a:spcPts val="0"/>
              </a:spcAft>
              <a:buSzPts val="1400"/>
              <a:buChar char="●"/>
            </a:pPr>
            <a:r>
              <a:rPr lang="en-US" sz="2400" u="sng" dirty="0">
                <a:solidFill>
                  <a:schemeClr val="hlink"/>
                </a:solidFill>
                <a:hlinkClick r:id="rId3"/>
              </a:rPr>
              <a:t>Intent to Participate</a:t>
            </a:r>
            <a:r>
              <a:rPr lang="en-US" sz="2400" dirty="0"/>
              <a:t> submitted to VDOE</a:t>
            </a:r>
            <a:endParaRPr sz="2400" dirty="0"/>
          </a:p>
          <a:p>
            <a:pPr marL="0" lvl="0" indent="0" algn="l" rtl="0">
              <a:lnSpc>
                <a:spcPct val="90000"/>
              </a:lnSpc>
              <a:spcBef>
                <a:spcPts val="1000"/>
              </a:spcBef>
              <a:spcAft>
                <a:spcPts val="0"/>
              </a:spcAft>
              <a:buSzPts val="2800"/>
              <a:buNone/>
            </a:pPr>
            <a:r>
              <a:rPr lang="en-US" b="1" dirty="0"/>
              <a:t>6.2</a:t>
            </a:r>
            <a:r>
              <a:rPr lang="en-US" dirty="0"/>
              <a:t>     Evidence of planning with private school personnel</a:t>
            </a:r>
            <a:endParaRPr dirty="0"/>
          </a:p>
          <a:p>
            <a:pPr marL="914400" lvl="0" indent="-381000" algn="l" rtl="0">
              <a:lnSpc>
                <a:spcPct val="90000"/>
              </a:lnSpc>
              <a:spcBef>
                <a:spcPts val="500"/>
              </a:spcBef>
              <a:spcAft>
                <a:spcPts val="0"/>
              </a:spcAft>
              <a:buSzPts val="2400"/>
              <a:buChar char="•"/>
            </a:pPr>
            <a:r>
              <a:rPr lang="en-US" sz="2400" u="sng" dirty="0">
                <a:solidFill>
                  <a:schemeClr val="hlink"/>
                </a:solidFill>
                <a:hlinkClick r:id="rId3"/>
              </a:rPr>
              <a:t>Agreement of Services </a:t>
            </a:r>
            <a:endParaRPr sz="2400" dirty="0"/>
          </a:p>
          <a:p>
            <a:pPr marL="0" lvl="0" indent="0" algn="l" rtl="0">
              <a:spcBef>
                <a:spcPts val="0"/>
              </a:spcBef>
              <a:spcAft>
                <a:spcPts val="0"/>
              </a:spcAft>
              <a:buClr>
                <a:srgbClr val="000000"/>
              </a:buClr>
              <a:buSzPts val="2800"/>
              <a:buFont typeface="Arial"/>
              <a:buNone/>
            </a:pPr>
            <a:r>
              <a:rPr lang="en-US" b="1" dirty="0">
                <a:solidFill>
                  <a:schemeClr val="accent3"/>
                </a:solidFill>
              </a:rPr>
              <a:t>6.3</a:t>
            </a:r>
            <a:r>
              <a:rPr lang="en-US" dirty="0">
                <a:solidFill>
                  <a:schemeClr val="accent3"/>
                </a:solidFill>
              </a:rPr>
              <a:t>     Equitable services are provided</a:t>
            </a:r>
            <a:endParaRPr dirty="0">
              <a:solidFill>
                <a:schemeClr val="accent3"/>
              </a:solidFill>
            </a:endParaRPr>
          </a:p>
          <a:p>
            <a:pPr marL="0" lvl="0" indent="0" algn="l" rtl="0">
              <a:spcBef>
                <a:spcPts val="1000"/>
              </a:spcBef>
              <a:spcAft>
                <a:spcPts val="0"/>
              </a:spcAft>
              <a:buClr>
                <a:srgbClr val="000000"/>
              </a:buClr>
              <a:buSzPts val="2800"/>
              <a:buFont typeface="Arial"/>
              <a:buNone/>
            </a:pPr>
            <a:r>
              <a:rPr lang="en-US" b="1" dirty="0">
                <a:solidFill>
                  <a:schemeClr val="accent3"/>
                </a:solidFill>
              </a:rPr>
              <a:t>6.4     </a:t>
            </a:r>
            <a:r>
              <a:rPr lang="en-US" dirty="0">
                <a:solidFill>
                  <a:schemeClr val="accent3"/>
                </a:solidFill>
              </a:rPr>
              <a:t>Funds are properly administered</a:t>
            </a:r>
            <a:endParaRPr dirty="0">
              <a:solidFill>
                <a:schemeClr val="accent3"/>
              </a:solidFill>
            </a:endParaRPr>
          </a:p>
          <a:p>
            <a:pPr marL="0" lvl="0" indent="0" algn="l" rtl="0">
              <a:spcBef>
                <a:spcPts val="1000"/>
              </a:spcBef>
              <a:spcAft>
                <a:spcPts val="0"/>
              </a:spcAft>
              <a:buClr>
                <a:srgbClr val="000000"/>
              </a:buClr>
              <a:buSzPts val="2800"/>
              <a:buFont typeface="Arial"/>
              <a:buNone/>
            </a:pPr>
            <a:r>
              <a:rPr lang="en-US" b="1" dirty="0">
                <a:solidFill>
                  <a:schemeClr val="accent3"/>
                </a:solidFill>
              </a:rPr>
              <a:t>6.5</a:t>
            </a:r>
            <a:r>
              <a:rPr lang="en-US" dirty="0">
                <a:solidFill>
                  <a:schemeClr val="accent3"/>
                </a:solidFill>
              </a:rPr>
              <a:t>     Division maintains an inventory of fixed assets</a:t>
            </a:r>
            <a:endParaRPr dirty="0">
              <a:solidFill>
                <a:schemeClr val="accent3"/>
              </a:solidFill>
            </a:endParaRPr>
          </a:p>
          <a:p>
            <a:pPr marL="0" lvl="0" indent="0" algn="l" rtl="0">
              <a:lnSpc>
                <a:spcPct val="90000"/>
              </a:lnSpc>
              <a:spcBef>
                <a:spcPts val="500"/>
              </a:spcBef>
              <a:spcAft>
                <a:spcPts val="0"/>
              </a:spcAft>
              <a:buNone/>
            </a:pPr>
            <a:endParaRPr sz="2400" dirty="0"/>
          </a:p>
        </p:txBody>
      </p:sp>
      <p:sp>
        <p:nvSpPr>
          <p:cNvPr id="312" name="Google Shape;31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pic>
        <p:nvPicPr>
          <p:cNvPr id="313" name="Google Shape;313;p22"/>
          <p:cNvPicPr preferRelativeResize="0"/>
          <p:nvPr/>
        </p:nvPicPr>
        <p:blipFill rotWithShape="1">
          <a:blip r:embed="rId4">
            <a:alphaModFix/>
          </a:blip>
          <a:srcRect/>
          <a:stretch/>
        </p:blipFill>
        <p:spPr>
          <a:xfrm>
            <a:off x="9759918" y="5876459"/>
            <a:ext cx="1261981" cy="98154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2"/>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dirty="0"/>
              <a:t>Private School Participation</a:t>
            </a:r>
            <a:br>
              <a:rPr lang="en-US" dirty="0"/>
            </a:br>
            <a:r>
              <a:rPr lang="en-US" sz="1600" dirty="0"/>
              <a:t>slide 2 of 2</a:t>
            </a:r>
            <a:endParaRPr dirty="0"/>
          </a:p>
        </p:txBody>
      </p:sp>
      <p:sp>
        <p:nvSpPr>
          <p:cNvPr id="311" name="Google Shape;311;p22"/>
          <p:cNvSpPr txBox="1">
            <a:spLocks noGrp="1"/>
          </p:cNvSpPr>
          <p:nvPr>
            <p:ph type="body" idx="1"/>
          </p:nvPr>
        </p:nvSpPr>
        <p:spPr>
          <a:xfrm>
            <a:off x="838200" y="1684312"/>
            <a:ext cx="10448925" cy="48546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ts val="2800"/>
              <a:buNone/>
            </a:pPr>
            <a:r>
              <a:rPr lang="en-US" sz="3500" b="1" dirty="0"/>
              <a:t>Private School Monitoring Visits</a:t>
            </a:r>
            <a:r>
              <a:rPr lang="en-US" sz="3500" dirty="0"/>
              <a:t>  </a:t>
            </a:r>
          </a:p>
          <a:p>
            <a:pPr marL="0" lvl="0" indent="0" algn="l" rtl="0">
              <a:lnSpc>
                <a:spcPct val="90000"/>
              </a:lnSpc>
              <a:spcBef>
                <a:spcPts val="1000"/>
              </a:spcBef>
              <a:spcAft>
                <a:spcPts val="0"/>
              </a:spcAft>
              <a:buSzPts val="2800"/>
              <a:buNone/>
            </a:pPr>
            <a:r>
              <a:rPr lang="en-US" sz="3300" dirty="0"/>
              <a:t>If the division has private schools that participate in any programs (Title I or Title VIII), the ombudsman will schedule visits with select schools. </a:t>
            </a:r>
          </a:p>
          <a:p>
            <a:pPr marL="0" lvl="0" indent="0" algn="l" rtl="0">
              <a:lnSpc>
                <a:spcPct val="90000"/>
              </a:lnSpc>
              <a:spcBef>
                <a:spcPts val="1000"/>
              </a:spcBef>
              <a:spcAft>
                <a:spcPts val="0"/>
              </a:spcAft>
              <a:buSzPts val="2800"/>
              <a:buNone/>
            </a:pPr>
            <a:r>
              <a:rPr lang="en-US" sz="3300" dirty="0"/>
              <a:t>This process will be determined by an internal risk assessment.  </a:t>
            </a:r>
          </a:p>
          <a:p>
            <a:pPr marL="0" lvl="0" indent="0" algn="l" rtl="0">
              <a:lnSpc>
                <a:spcPct val="90000"/>
              </a:lnSpc>
              <a:spcBef>
                <a:spcPts val="1000"/>
              </a:spcBef>
              <a:spcAft>
                <a:spcPts val="0"/>
              </a:spcAft>
              <a:buSzPts val="2800"/>
              <a:buNone/>
            </a:pPr>
            <a:r>
              <a:rPr lang="en-US" sz="3100" dirty="0"/>
              <a:t>Private schools will be expected to provide documentation regarding the following: </a:t>
            </a:r>
          </a:p>
          <a:p>
            <a:pPr indent="-457200">
              <a:buSzPts val="2800"/>
            </a:pPr>
            <a:r>
              <a:rPr lang="en-US" dirty="0"/>
              <a:t>Timely and meaningful consultation with private school personnel</a:t>
            </a:r>
            <a:endParaRPr dirty="0"/>
          </a:p>
          <a:p>
            <a:pPr indent="-457200">
              <a:buSzPts val="2800"/>
            </a:pPr>
            <a:r>
              <a:rPr lang="en-US" dirty="0"/>
              <a:t>Evidence of planning with private school personnel</a:t>
            </a:r>
          </a:p>
          <a:p>
            <a:pPr indent="-457200">
              <a:buSzPts val="2800"/>
            </a:pPr>
            <a:r>
              <a:rPr lang="en-US" dirty="0"/>
              <a:t>Provision of services</a:t>
            </a:r>
          </a:p>
          <a:p>
            <a:pPr indent="-457200">
              <a:buSzPts val="2800"/>
            </a:pPr>
            <a:r>
              <a:rPr lang="en-US" dirty="0">
                <a:solidFill>
                  <a:schemeClr val="accent3"/>
                </a:solidFill>
              </a:rPr>
              <a:t>Funds are properly administered on their behalf</a:t>
            </a:r>
          </a:p>
          <a:p>
            <a:pPr indent="-457200">
              <a:buSzPts val="2800"/>
            </a:pPr>
            <a:r>
              <a:rPr lang="en-US" dirty="0">
                <a:solidFill>
                  <a:schemeClr val="accent3"/>
                </a:solidFill>
              </a:rPr>
              <a:t>Inventory of fixed assets</a:t>
            </a:r>
            <a:endParaRPr dirty="0">
              <a:solidFill>
                <a:schemeClr val="accent3"/>
              </a:solidFill>
            </a:endParaRPr>
          </a:p>
          <a:p>
            <a:pPr marL="0" lvl="0" indent="0" algn="l" rtl="0">
              <a:lnSpc>
                <a:spcPct val="90000"/>
              </a:lnSpc>
              <a:spcBef>
                <a:spcPts val="500"/>
              </a:spcBef>
              <a:spcAft>
                <a:spcPts val="0"/>
              </a:spcAft>
              <a:buNone/>
            </a:pPr>
            <a:endParaRPr sz="2400" dirty="0"/>
          </a:p>
        </p:txBody>
      </p:sp>
      <p:sp>
        <p:nvSpPr>
          <p:cNvPr id="312" name="Google Shape;31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313" name="Google Shape;313;p22"/>
          <p:cNvPicPr preferRelativeResize="0"/>
          <p:nvPr/>
        </p:nvPicPr>
        <p:blipFill rotWithShape="1">
          <a:blip r:embed="rId3">
            <a:alphaModFix/>
          </a:blip>
          <a:srcRect/>
          <a:stretch/>
        </p:blipFill>
        <p:spPr>
          <a:xfrm>
            <a:off x="9759918" y="5876459"/>
            <a:ext cx="1261981" cy="981541"/>
          </a:xfrm>
          <a:prstGeom prst="rect">
            <a:avLst/>
          </a:prstGeom>
          <a:noFill/>
          <a:ln>
            <a:noFill/>
          </a:ln>
        </p:spPr>
      </p:pic>
    </p:spTree>
    <p:extLst>
      <p:ext uri="{BB962C8B-B14F-4D97-AF65-F5344CB8AC3E}">
        <p14:creationId xmlns:p14="http://schemas.microsoft.com/office/powerpoint/2010/main" val="638598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ECC9-B123-E710-D9E8-DD74A608E4ED}"/>
              </a:ext>
            </a:extLst>
          </p:cNvPr>
          <p:cNvSpPr>
            <a:spLocks noGrp="1"/>
          </p:cNvSpPr>
          <p:nvPr>
            <p:ph type="title"/>
          </p:nvPr>
        </p:nvSpPr>
        <p:spPr/>
        <p:txBody>
          <a:bodyPr/>
          <a:lstStyle/>
          <a:p>
            <a:pPr algn="ctr"/>
            <a:r>
              <a:rPr lang="en-US" dirty="0"/>
              <a:t>Area 6: Private School Participation</a:t>
            </a:r>
          </a:p>
        </p:txBody>
      </p:sp>
      <p:sp>
        <p:nvSpPr>
          <p:cNvPr id="3" name="Text Placeholder 2">
            <a:extLst>
              <a:ext uri="{FF2B5EF4-FFF2-40B4-BE49-F238E27FC236}">
                <a16:creationId xmlns:a16="http://schemas.microsoft.com/office/drawing/2014/main" id="{86795641-2E75-5E57-4748-E0FE700798D3}"/>
              </a:ext>
            </a:extLst>
          </p:cNvPr>
          <p:cNvSpPr>
            <a:spLocks noGrp="1"/>
          </p:cNvSpPr>
          <p:nvPr>
            <p:ph type="body" idx="1"/>
          </p:nvPr>
        </p:nvSpPr>
        <p:spPr>
          <a:xfrm>
            <a:off x="3511038" y="1507951"/>
            <a:ext cx="5505960" cy="1010337"/>
          </a:xfrm>
          <a:solidFill>
            <a:schemeClr val="tx1"/>
          </a:solidFill>
        </p:spPr>
        <p:txBody>
          <a:bodyPr anchor="t">
            <a:normAutofit lnSpcReduction="10000"/>
          </a:bodyPr>
          <a:lstStyle/>
          <a:p>
            <a:pPr algn="ctr"/>
            <a:r>
              <a:rPr lang="en-US" sz="2600" b="1" dirty="0">
                <a:solidFill>
                  <a:schemeClr val="bg1"/>
                </a:solidFill>
                <a:sym typeface="Arial"/>
              </a:rPr>
              <a:t>FPM Findings</a:t>
            </a:r>
          </a:p>
          <a:p>
            <a:pPr algn="ctr"/>
            <a:r>
              <a:rPr lang="en-US" sz="2600" dirty="0">
                <a:solidFill>
                  <a:schemeClr val="bg1"/>
                </a:solidFill>
                <a:sym typeface="Arial"/>
              </a:rPr>
              <a:t>2022-2023</a:t>
            </a:r>
            <a:endParaRPr lang="en-US" sz="2600" b="1" dirty="0">
              <a:solidFill>
                <a:schemeClr val="bg1"/>
              </a:solidFill>
            </a:endParaRPr>
          </a:p>
          <a:p>
            <a:endParaRPr lang="en-US" dirty="0"/>
          </a:p>
        </p:txBody>
      </p:sp>
      <p:sp>
        <p:nvSpPr>
          <p:cNvPr id="7" name="Slide Number Placeholder 6">
            <a:extLst>
              <a:ext uri="{FF2B5EF4-FFF2-40B4-BE49-F238E27FC236}">
                <a16:creationId xmlns:a16="http://schemas.microsoft.com/office/drawing/2014/main" id="{85AFC493-F92C-7529-30FA-925A96B830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32</a:t>
            </a:fld>
            <a:endParaRPr lang="en-US"/>
          </a:p>
        </p:txBody>
      </p:sp>
      <p:graphicFrame>
        <p:nvGraphicFramePr>
          <p:cNvPr id="8" name="Google Shape;327;p11">
            <a:extLst>
              <a:ext uri="{FF2B5EF4-FFF2-40B4-BE49-F238E27FC236}">
                <a16:creationId xmlns:a16="http://schemas.microsoft.com/office/drawing/2014/main" id="{249DAA8A-9778-F621-BA16-770514B93DEE}"/>
              </a:ext>
            </a:extLst>
          </p:cNvPr>
          <p:cNvGraphicFramePr/>
          <p:nvPr>
            <p:extLst>
              <p:ext uri="{D42A27DB-BD31-4B8C-83A1-F6EECF244321}">
                <p14:modId xmlns:p14="http://schemas.microsoft.com/office/powerpoint/2010/main" val="2837069247"/>
              </p:ext>
            </p:extLst>
          </p:nvPr>
        </p:nvGraphicFramePr>
        <p:xfrm>
          <a:off x="3496556" y="2523109"/>
          <a:ext cx="5505960" cy="3841012"/>
        </p:xfrm>
        <a:graphic>
          <a:graphicData uri="http://schemas.openxmlformats.org/drawingml/2006/table">
            <a:tbl>
              <a:tblPr>
                <a:tableStyleId>{3C2FFA5D-87B4-456A-9821-1D502468CF0F}</a:tableStyleId>
              </a:tblPr>
              <a:tblGrid>
                <a:gridCol w="748201">
                  <a:extLst>
                    <a:ext uri="{9D8B030D-6E8A-4147-A177-3AD203B41FA5}">
                      <a16:colId xmlns:a16="http://schemas.microsoft.com/office/drawing/2014/main" val="20000"/>
                    </a:ext>
                  </a:extLst>
                </a:gridCol>
                <a:gridCol w="3868106">
                  <a:extLst>
                    <a:ext uri="{9D8B030D-6E8A-4147-A177-3AD203B41FA5}">
                      <a16:colId xmlns:a16="http://schemas.microsoft.com/office/drawing/2014/main" val="20001"/>
                    </a:ext>
                  </a:extLst>
                </a:gridCol>
                <a:gridCol w="889653">
                  <a:extLst>
                    <a:ext uri="{9D8B030D-6E8A-4147-A177-3AD203B41FA5}">
                      <a16:colId xmlns:a16="http://schemas.microsoft.com/office/drawing/2014/main" val="20002"/>
                    </a:ext>
                  </a:extLst>
                </a:gridCol>
              </a:tblGrid>
              <a:tr h="666683">
                <a:tc>
                  <a:txBody>
                    <a:bodyPr/>
                    <a:lstStyle/>
                    <a:p>
                      <a:pPr marL="0" marR="0" lvl="0" indent="0" algn="l" rtl="0">
                        <a:spcBef>
                          <a:spcPts val="0"/>
                        </a:spcBef>
                        <a:spcAft>
                          <a:spcPts val="0"/>
                        </a:spcAft>
                        <a:buNone/>
                      </a:pPr>
                      <a:endParaRPr sz="1800" dirty="0"/>
                    </a:p>
                  </a:txBody>
                  <a:tcPr marL="15625" marR="15625" marT="10400" marB="10400" anchor="b"/>
                </a:tc>
                <a:tc>
                  <a:txBody>
                    <a:bodyPr/>
                    <a:lstStyle/>
                    <a:p>
                      <a:pPr marL="0" marR="0" lvl="0" indent="0" algn="ctr" rtl="0">
                        <a:spcBef>
                          <a:spcPts val="0"/>
                        </a:spcBef>
                        <a:spcAft>
                          <a:spcPts val="0"/>
                        </a:spcAft>
                        <a:buNone/>
                      </a:pPr>
                      <a:endParaRPr lang="en-US" sz="1800" b="1" dirty="0">
                        <a:sym typeface="Arial"/>
                      </a:endParaRPr>
                    </a:p>
                    <a:p>
                      <a:pPr marL="0" marR="0" lvl="0" indent="0" algn="ctr" rtl="0">
                        <a:spcBef>
                          <a:spcPts val="0"/>
                        </a:spcBef>
                        <a:spcAft>
                          <a:spcPts val="0"/>
                        </a:spcAft>
                        <a:buNone/>
                      </a:pPr>
                      <a:r>
                        <a:rPr lang="en-US" sz="1800" b="1" dirty="0">
                          <a:sym typeface="Arial"/>
                        </a:rPr>
                        <a:t>Area 6: Private School Participation</a:t>
                      </a:r>
                    </a:p>
                    <a:p>
                      <a:pPr marL="0" marR="0" lvl="0" indent="0" algn="ctr" rtl="0">
                        <a:spcBef>
                          <a:spcPts val="0"/>
                        </a:spcBef>
                        <a:spcAft>
                          <a:spcPts val="0"/>
                        </a:spcAft>
                        <a:buNone/>
                      </a:pPr>
                      <a:endParaRPr sz="1800" b="1" dirty="0"/>
                    </a:p>
                  </a:txBody>
                  <a:tcPr marL="15625" marR="15625" marT="10400" marB="10400" anchor="b"/>
                </a:tc>
                <a:tc>
                  <a:txBody>
                    <a:bodyPr/>
                    <a:lstStyle/>
                    <a:p>
                      <a:pPr marL="0" marR="0" lvl="0" indent="0" algn="l" rtl="0">
                        <a:spcBef>
                          <a:spcPts val="0"/>
                        </a:spcBef>
                        <a:spcAft>
                          <a:spcPts val="0"/>
                        </a:spcAft>
                        <a:buNone/>
                      </a:pPr>
                      <a:endParaRPr sz="1800"/>
                    </a:p>
                  </a:txBody>
                  <a:tcPr marL="15625" marR="15625" marT="10400" marB="10400" anchor="b"/>
                </a:tc>
                <a:extLst>
                  <a:ext uri="{0D108BD9-81ED-4DB2-BD59-A6C34878D82A}">
                    <a16:rowId xmlns:a16="http://schemas.microsoft.com/office/drawing/2014/main" val="10002"/>
                  </a:ext>
                </a:extLst>
              </a:tr>
              <a:tr h="531666">
                <a:tc>
                  <a:txBody>
                    <a:bodyPr/>
                    <a:lstStyle/>
                    <a:p>
                      <a:pPr marL="0" marR="0" lvl="0" indent="0" algn="r" rtl="0">
                        <a:spcBef>
                          <a:spcPts val="0"/>
                        </a:spcBef>
                        <a:spcAft>
                          <a:spcPts val="0"/>
                        </a:spcAft>
                        <a:buNone/>
                      </a:pPr>
                      <a:r>
                        <a:rPr lang="en-US" sz="1800" dirty="0">
                          <a:sym typeface="Arial"/>
                        </a:rPr>
                        <a:t>6.1</a:t>
                      </a:r>
                      <a:endParaRPr sz="1800" dirty="0"/>
                    </a:p>
                  </a:txBody>
                  <a:tcPr marL="15625" marR="15625" marT="10400" marB="10400" anchor="b"/>
                </a:tc>
                <a:tc>
                  <a:txBody>
                    <a:bodyPr/>
                    <a:lstStyle/>
                    <a:p>
                      <a:pPr marL="0" marR="0" lvl="0" indent="0" algn="l" rtl="0">
                        <a:spcBef>
                          <a:spcPts val="0"/>
                        </a:spcBef>
                        <a:spcAft>
                          <a:spcPts val="0"/>
                        </a:spcAft>
                        <a:buNone/>
                      </a:pPr>
                      <a:r>
                        <a:rPr lang="en-US" sz="1800" dirty="0">
                          <a:sym typeface="Arial"/>
                        </a:rPr>
                        <a:t>Timely Consultation</a:t>
                      </a:r>
                      <a:endParaRPr sz="1800" dirty="0"/>
                    </a:p>
                  </a:txBody>
                  <a:tcPr marL="15625" marR="15625" marT="10400" marB="10400" anchor="b"/>
                </a:tc>
                <a:tc>
                  <a:txBody>
                    <a:bodyPr/>
                    <a:lstStyle/>
                    <a:p>
                      <a:pPr marL="0" marR="0" lvl="0" indent="0" algn="l" rtl="0">
                        <a:spcBef>
                          <a:spcPts val="0"/>
                        </a:spcBef>
                        <a:spcAft>
                          <a:spcPts val="0"/>
                        </a:spcAft>
                        <a:buNone/>
                      </a:pPr>
                      <a:r>
                        <a:rPr lang="en-US" sz="1800" dirty="0"/>
                        <a:t>0.00%</a:t>
                      </a:r>
                      <a:endParaRPr sz="1800" dirty="0"/>
                    </a:p>
                  </a:txBody>
                  <a:tcPr marL="15625" marR="15625" marT="10400" marB="10400" anchor="b"/>
                </a:tc>
                <a:extLst>
                  <a:ext uri="{0D108BD9-81ED-4DB2-BD59-A6C34878D82A}">
                    <a16:rowId xmlns:a16="http://schemas.microsoft.com/office/drawing/2014/main" val="10003"/>
                  </a:ext>
                </a:extLst>
              </a:tr>
              <a:tr h="531666">
                <a:tc>
                  <a:txBody>
                    <a:bodyPr/>
                    <a:lstStyle/>
                    <a:p>
                      <a:pPr marL="0" marR="0" lvl="0" indent="0" algn="r" rtl="0">
                        <a:spcBef>
                          <a:spcPts val="0"/>
                        </a:spcBef>
                        <a:spcAft>
                          <a:spcPts val="0"/>
                        </a:spcAft>
                        <a:buNone/>
                      </a:pPr>
                      <a:r>
                        <a:rPr lang="en-US" sz="1800" dirty="0"/>
                        <a:t>6.2</a:t>
                      </a:r>
                      <a:endParaRPr sz="1800" dirty="0"/>
                    </a:p>
                  </a:txBody>
                  <a:tcPr marL="15625" marR="15625" marT="10400" marB="10400" anchor="b"/>
                </a:tc>
                <a:tc>
                  <a:txBody>
                    <a:bodyPr/>
                    <a:lstStyle/>
                    <a:p>
                      <a:pPr marL="0" marR="0" lvl="0" indent="0" algn="l" rtl="0">
                        <a:spcBef>
                          <a:spcPts val="0"/>
                        </a:spcBef>
                        <a:spcAft>
                          <a:spcPts val="0"/>
                        </a:spcAft>
                        <a:buNone/>
                      </a:pPr>
                      <a:r>
                        <a:rPr lang="en-US" sz="1800" dirty="0"/>
                        <a:t>Development Planning</a:t>
                      </a:r>
                      <a:endParaRPr sz="1800" dirty="0"/>
                    </a:p>
                  </a:txBody>
                  <a:tcPr marL="15625" marR="15625" marT="10400" marB="10400" anchor="b"/>
                </a:tc>
                <a:tc>
                  <a:txBody>
                    <a:bodyPr/>
                    <a:lstStyle/>
                    <a:p>
                      <a:pPr marL="0" marR="0" lvl="0" indent="0" algn="l" rtl="0">
                        <a:spcBef>
                          <a:spcPts val="0"/>
                        </a:spcBef>
                        <a:spcAft>
                          <a:spcPts val="0"/>
                        </a:spcAft>
                        <a:buNone/>
                      </a:pPr>
                      <a:r>
                        <a:rPr lang="en-US" sz="1800" dirty="0"/>
                        <a:t>0.00%</a:t>
                      </a:r>
                      <a:endParaRPr sz="1800" dirty="0"/>
                    </a:p>
                  </a:txBody>
                  <a:tcPr marL="15625" marR="15625" marT="10400" marB="10400" anchor="b"/>
                </a:tc>
                <a:extLst>
                  <a:ext uri="{0D108BD9-81ED-4DB2-BD59-A6C34878D82A}">
                    <a16:rowId xmlns:a16="http://schemas.microsoft.com/office/drawing/2014/main" val="2100723941"/>
                  </a:ext>
                </a:extLst>
              </a:tr>
              <a:tr h="543526">
                <a:tc>
                  <a:txBody>
                    <a:bodyPr/>
                    <a:lstStyle/>
                    <a:p>
                      <a:pPr marL="0" marR="0" lvl="0" indent="0" algn="r" rtl="0">
                        <a:spcBef>
                          <a:spcPts val="0"/>
                        </a:spcBef>
                        <a:spcAft>
                          <a:spcPts val="0"/>
                        </a:spcAft>
                        <a:buNone/>
                      </a:pPr>
                      <a:r>
                        <a:rPr lang="en-US" sz="1800" dirty="0">
                          <a:sym typeface="Arial"/>
                        </a:rPr>
                        <a:t>6.3</a:t>
                      </a:r>
                      <a:endParaRPr sz="1800" dirty="0"/>
                    </a:p>
                  </a:txBody>
                  <a:tcPr marL="15625" marR="15625" marT="10400" marB="10400" anchor="b"/>
                </a:tc>
                <a:tc>
                  <a:txBody>
                    <a:bodyPr/>
                    <a:lstStyle/>
                    <a:p>
                      <a:pPr marL="0" marR="0" lvl="0" indent="0" algn="l" rtl="0">
                        <a:spcBef>
                          <a:spcPts val="0"/>
                        </a:spcBef>
                        <a:spcAft>
                          <a:spcPts val="0"/>
                        </a:spcAft>
                        <a:buNone/>
                      </a:pPr>
                      <a:r>
                        <a:rPr lang="en-US" sz="1800" dirty="0">
                          <a:sym typeface="Arial"/>
                        </a:rPr>
                        <a:t>Services</a:t>
                      </a:r>
                      <a:endParaRPr sz="1800" dirty="0"/>
                    </a:p>
                  </a:txBody>
                  <a:tcPr marL="15625" marR="15625" marT="10400" marB="10400" anchor="b"/>
                </a:tc>
                <a:tc>
                  <a:txBody>
                    <a:bodyPr/>
                    <a:lstStyle/>
                    <a:p>
                      <a:pPr marL="0" marR="0" lvl="0" indent="0" algn="l" rtl="0">
                        <a:spcBef>
                          <a:spcPts val="0"/>
                        </a:spcBef>
                        <a:spcAft>
                          <a:spcPts val="0"/>
                        </a:spcAft>
                        <a:buNone/>
                      </a:pPr>
                      <a:r>
                        <a:rPr lang="en-US" sz="1800" dirty="0"/>
                        <a:t>3.85%</a:t>
                      </a:r>
                      <a:endParaRPr sz="1800" dirty="0"/>
                    </a:p>
                  </a:txBody>
                  <a:tcPr marL="15625" marR="15625" marT="10400" marB="10400" anchor="b"/>
                </a:tc>
                <a:extLst>
                  <a:ext uri="{0D108BD9-81ED-4DB2-BD59-A6C34878D82A}">
                    <a16:rowId xmlns:a16="http://schemas.microsoft.com/office/drawing/2014/main" val="10004"/>
                  </a:ext>
                </a:extLst>
              </a:tr>
              <a:tr h="546634">
                <a:tc>
                  <a:txBody>
                    <a:bodyPr/>
                    <a:lstStyle/>
                    <a:p>
                      <a:pPr marL="0" marR="0" lvl="0" indent="0" algn="r" rtl="0">
                        <a:spcBef>
                          <a:spcPts val="0"/>
                        </a:spcBef>
                        <a:spcAft>
                          <a:spcPts val="0"/>
                        </a:spcAft>
                        <a:buNone/>
                      </a:pPr>
                      <a:r>
                        <a:rPr lang="en-US" sz="1800" dirty="0">
                          <a:sym typeface="Arial"/>
                        </a:rPr>
                        <a:t>6.4</a:t>
                      </a:r>
                      <a:endParaRPr sz="1800" dirty="0"/>
                    </a:p>
                  </a:txBody>
                  <a:tcPr marL="15625" marR="15625" marT="10400" marB="10400" anchor="b"/>
                </a:tc>
                <a:tc>
                  <a:txBody>
                    <a:bodyPr/>
                    <a:lstStyle/>
                    <a:p>
                      <a:pPr marL="0" marR="0" lvl="0" indent="0" algn="l" rtl="0">
                        <a:spcBef>
                          <a:spcPts val="0"/>
                        </a:spcBef>
                        <a:spcAft>
                          <a:spcPts val="0"/>
                        </a:spcAft>
                        <a:buNone/>
                      </a:pPr>
                      <a:r>
                        <a:rPr lang="en-US" sz="1800" dirty="0">
                          <a:sym typeface="Arial"/>
                        </a:rPr>
                        <a:t>Proper Financial Processes</a:t>
                      </a:r>
                      <a:endParaRPr sz="1800" dirty="0"/>
                    </a:p>
                  </a:txBody>
                  <a:tcPr marL="15625" marR="15625" marT="10400" marB="10400" anchor="b"/>
                </a:tc>
                <a:tc>
                  <a:txBody>
                    <a:bodyPr/>
                    <a:lstStyle/>
                    <a:p>
                      <a:pPr marL="0" marR="0" lvl="0" indent="0" algn="l" rtl="0">
                        <a:spcBef>
                          <a:spcPts val="0"/>
                        </a:spcBef>
                        <a:spcAft>
                          <a:spcPts val="0"/>
                        </a:spcAft>
                        <a:buNone/>
                      </a:pPr>
                      <a:r>
                        <a:rPr lang="en-US" sz="1800" dirty="0"/>
                        <a:t>3.85%</a:t>
                      </a:r>
                      <a:endParaRPr sz="1800" dirty="0"/>
                    </a:p>
                  </a:txBody>
                  <a:tcPr marL="15625" marR="15625" marT="10400" marB="10400" anchor="b"/>
                </a:tc>
                <a:extLst>
                  <a:ext uri="{0D108BD9-81ED-4DB2-BD59-A6C34878D82A}">
                    <a16:rowId xmlns:a16="http://schemas.microsoft.com/office/drawing/2014/main" val="10005"/>
                  </a:ext>
                </a:extLst>
              </a:tr>
              <a:tr h="546634">
                <a:tc>
                  <a:txBody>
                    <a:bodyPr/>
                    <a:lstStyle/>
                    <a:p>
                      <a:pPr marL="0" marR="0" lvl="0" indent="0" algn="r" rtl="0">
                        <a:spcBef>
                          <a:spcPts val="0"/>
                        </a:spcBef>
                        <a:spcAft>
                          <a:spcPts val="0"/>
                        </a:spcAft>
                        <a:buNone/>
                      </a:pPr>
                      <a:r>
                        <a:rPr lang="en-US" sz="1800" dirty="0">
                          <a:sym typeface="Arial"/>
                        </a:rPr>
                        <a:t>6.5</a:t>
                      </a:r>
                      <a:endParaRPr sz="1800" dirty="0"/>
                    </a:p>
                  </a:txBody>
                  <a:tcPr marL="15625" marR="15625" marT="10400" marB="10400" anchor="b"/>
                </a:tc>
                <a:tc>
                  <a:txBody>
                    <a:bodyPr/>
                    <a:lstStyle/>
                    <a:p>
                      <a:pPr marL="0" marR="0" lvl="0" indent="0" algn="l" rtl="0">
                        <a:spcBef>
                          <a:spcPts val="0"/>
                        </a:spcBef>
                        <a:spcAft>
                          <a:spcPts val="0"/>
                        </a:spcAft>
                        <a:buNone/>
                      </a:pPr>
                      <a:r>
                        <a:rPr lang="en-US" sz="1800" dirty="0">
                          <a:sym typeface="Arial"/>
                        </a:rPr>
                        <a:t>Maintaining Title to Equipment and Materials</a:t>
                      </a:r>
                      <a:endParaRPr sz="1800" dirty="0"/>
                    </a:p>
                  </a:txBody>
                  <a:tcPr marL="15625" marR="15625" marT="10400" marB="10400" anchor="b"/>
                </a:tc>
                <a:tc>
                  <a:txBody>
                    <a:bodyPr/>
                    <a:lstStyle/>
                    <a:p>
                      <a:pPr marL="0" marR="0" lvl="0" indent="0" algn="l" rtl="0">
                        <a:spcBef>
                          <a:spcPts val="0"/>
                        </a:spcBef>
                        <a:spcAft>
                          <a:spcPts val="0"/>
                        </a:spcAft>
                        <a:buNone/>
                      </a:pPr>
                      <a:r>
                        <a:rPr lang="en-US" sz="1800" dirty="0"/>
                        <a:t>0.00%</a:t>
                      </a:r>
                      <a:endParaRPr sz="1800" dirty="0"/>
                    </a:p>
                  </a:txBody>
                  <a:tcPr marL="15625" marR="15625" marT="10400" marB="10400" anchor="b"/>
                </a:tc>
                <a:extLst>
                  <a:ext uri="{0D108BD9-81ED-4DB2-BD59-A6C34878D82A}">
                    <a16:rowId xmlns:a16="http://schemas.microsoft.com/office/drawing/2014/main" val="10006"/>
                  </a:ext>
                </a:extLst>
              </a:tr>
            </a:tbl>
          </a:graphicData>
        </a:graphic>
      </p:graphicFrame>
      <p:pic>
        <p:nvPicPr>
          <p:cNvPr id="10" name="Google Shape;217;p8">
            <a:extLst>
              <a:ext uri="{FF2B5EF4-FFF2-40B4-BE49-F238E27FC236}">
                <a16:creationId xmlns:a16="http://schemas.microsoft.com/office/drawing/2014/main" id="{61EB83F5-DBCF-2CB0-DEDC-01424C1E6E45}"/>
              </a:ext>
            </a:extLst>
          </p:cNvPr>
          <p:cNvPicPr preferRelativeResize="0"/>
          <p:nvPr/>
        </p:nvPicPr>
        <p:blipFill rotWithShape="1">
          <a:blip r:embed="rId3">
            <a:alphaModFix/>
          </a:blip>
          <a:srcRect/>
          <a:stretch/>
        </p:blipFill>
        <p:spPr>
          <a:xfrm>
            <a:off x="9759918" y="5876459"/>
            <a:ext cx="1261981" cy="981541"/>
          </a:xfrm>
          <a:prstGeom prst="rect">
            <a:avLst/>
          </a:prstGeom>
          <a:noFill/>
          <a:ln>
            <a:noFill/>
          </a:ln>
        </p:spPr>
      </p:pic>
    </p:spTree>
    <p:extLst>
      <p:ext uri="{BB962C8B-B14F-4D97-AF65-F5344CB8AC3E}">
        <p14:creationId xmlns:p14="http://schemas.microsoft.com/office/powerpoint/2010/main" val="3677143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Georgia"/>
              <a:buNone/>
            </a:pPr>
            <a:r>
              <a:rPr lang="en-US"/>
              <a:t>Common Findings</a:t>
            </a:r>
            <a:endParaRPr/>
          </a:p>
        </p:txBody>
      </p:sp>
      <p:sp>
        <p:nvSpPr>
          <p:cNvPr id="319" name="Google Shape;31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7959-043C-2C82-BE5D-2430BB30F9E6}"/>
              </a:ext>
            </a:extLst>
          </p:cNvPr>
          <p:cNvSpPr>
            <a:spLocks noGrp="1"/>
          </p:cNvSpPr>
          <p:nvPr>
            <p:ph type="title"/>
          </p:nvPr>
        </p:nvSpPr>
        <p:spPr/>
        <p:txBody>
          <a:bodyPr anchor="t">
            <a:normAutofit fontScale="90000"/>
          </a:bodyPr>
          <a:lstStyle/>
          <a:p>
            <a:pPr algn="ctr"/>
            <a:r>
              <a:rPr lang="en-US" dirty="0"/>
              <a:t>WHAT DOES FEDERAL EDUCATION FRAUD LOOK LIKE?</a:t>
            </a:r>
            <a:br>
              <a:rPr lang="en-US" dirty="0"/>
            </a:br>
            <a:endParaRPr lang="en-US" dirty="0"/>
          </a:p>
        </p:txBody>
      </p:sp>
      <p:sp>
        <p:nvSpPr>
          <p:cNvPr id="3" name="Text Placeholder 2">
            <a:extLst>
              <a:ext uri="{FF2B5EF4-FFF2-40B4-BE49-F238E27FC236}">
                <a16:creationId xmlns:a16="http://schemas.microsoft.com/office/drawing/2014/main" id="{E88ABB04-4706-4ED5-3661-DB3B708DF88D}"/>
              </a:ext>
            </a:extLst>
          </p:cNvPr>
          <p:cNvSpPr>
            <a:spLocks noGrp="1"/>
          </p:cNvSpPr>
          <p:nvPr>
            <p:ph type="body" idx="1"/>
          </p:nvPr>
        </p:nvSpPr>
        <p:spPr>
          <a:xfrm>
            <a:off x="838200" y="1548622"/>
            <a:ext cx="4687529" cy="4144255"/>
          </a:xfrm>
        </p:spPr>
        <p:txBody>
          <a:bodyPr>
            <a:normAutofit/>
          </a:bodyPr>
          <a:lstStyle/>
          <a:p>
            <a:pPr algn="l"/>
            <a:endParaRPr lang="en-US" sz="1200" b="0" i="0" u="none" strike="noStrike" baseline="0" dirty="0">
              <a:solidFill>
                <a:srgbClr val="000000"/>
              </a:solidFill>
              <a:latin typeface="Gill Sans MT" panose="020B0502020104020203" pitchFamily="34" charset="0"/>
            </a:endParaRPr>
          </a:p>
          <a:p>
            <a:pPr marR="0" algn="l"/>
            <a:r>
              <a:rPr lang="en-US" sz="2400" b="0" i="0" u="none" strike="noStrike" baseline="0" dirty="0">
                <a:solidFill>
                  <a:schemeClr val="accent3"/>
                </a:solidFill>
                <a:latin typeface="Calibri" panose="020F0502020204030204" pitchFamily="34" charset="0"/>
                <a:cs typeface="Calibri" panose="020F0502020204030204" pitchFamily="34" charset="0"/>
              </a:rPr>
              <a:t>Financial conflicts of interest</a:t>
            </a:r>
          </a:p>
          <a:p>
            <a:pPr marR="0" algn="l"/>
            <a:r>
              <a:rPr lang="en-US" sz="2400" b="0" i="0" u="none" strike="noStrike" baseline="0" dirty="0">
                <a:solidFill>
                  <a:schemeClr val="accent3"/>
                </a:solidFill>
                <a:latin typeface="Calibri" panose="020F0502020204030204" pitchFamily="34" charset="0"/>
                <a:cs typeface="Calibri" panose="020F0502020204030204" pitchFamily="34" charset="0"/>
              </a:rPr>
              <a:t>Altered or falsified documentation </a:t>
            </a:r>
          </a:p>
          <a:p>
            <a:pPr marR="0" algn="l"/>
            <a:r>
              <a:rPr lang="en-US" sz="2400" b="0" i="0" u="none" strike="noStrike" baseline="0" dirty="0">
                <a:solidFill>
                  <a:schemeClr val="accent3"/>
                </a:solidFill>
                <a:latin typeface="Calibri" panose="020F0502020204030204" pitchFamily="34" charset="0"/>
                <a:cs typeface="Calibri" panose="020F0502020204030204" pitchFamily="34" charset="0"/>
              </a:rPr>
              <a:t>Missing school funds, property, or records</a:t>
            </a:r>
          </a:p>
          <a:p>
            <a:pPr marR="0" algn="l"/>
            <a:r>
              <a:rPr lang="en-US" sz="2400" b="0" i="0" u="none" strike="noStrike" baseline="0" dirty="0">
                <a:solidFill>
                  <a:schemeClr val="accent3"/>
                </a:solidFill>
                <a:latin typeface="Calibri" panose="020F0502020204030204" pitchFamily="34" charset="0"/>
                <a:cs typeface="Calibri" panose="020F0502020204030204" pitchFamily="34" charset="0"/>
              </a:rPr>
              <a:t>Nonexistent students</a:t>
            </a:r>
          </a:p>
          <a:p>
            <a:pPr marR="0" algn="l"/>
            <a:r>
              <a:rPr lang="en-US" sz="2400" b="0" i="0" u="none" strike="noStrike" baseline="0" dirty="0">
                <a:solidFill>
                  <a:schemeClr val="accent3"/>
                </a:solidFill>
                <a:latin typeface="Calibri" panose="020F0502020204030204" pitchFamily="34" charset="0"/>
                <a:cs typeface="Calibri" panose="020F0502020204030204" pitchFamily="34" charset="0"/>
              </a:rPr>
              <a:t>Persistent internal control issues</a:t>
            </a:r>
          </a:p>
          <a:p>
            <a:endParaRPr lang="en-US" sz="2000" b="0" i="0" u="none" strike="noStrike" baseline="0" dirty="0">
              <a:latin typeface="Calibri" panose="020F0502020204030204" pitchFamily="34" charset="0"/>
              <a:cs typeface="Calibri" panose="020F0502020204030204" pitchFamily="34" charset="0"/>
            </a:endParaRPr>
          </a:p>
          <a:p>
            <a:endParaRPr lang="en-US" sz="2000" b="0" i="0" u="none" strike="noStrike" baseline="0" dirty="0">
              <a:latin typeface="Gill Sans MT" panose="020B0502020104020203" pitchFamily="34" charset="0"/>
            </a:endParaRPr>
          </a:p>
        </p:txBody>
      </p:sp>
      <p:sp>
        <p:nvSpPr>
          <p:cNvPr id="4" name="Text Placeholder 3">
            <a:extLst>
              <a:ext uri="{FF2B5EF4-FFF2-40B4-BE49-F238E27FC236}">
                <a16:creationId xmlns:a16="http://schemas.microsoft.com/office/drawing/2014/main" id="{8FBA26EE-DCF0-86C4-72F2-FC47FEECCC18}"/>
              </a:ext>
            </a:extLst>
          </p:cNvPr>
          <p:cNvSpPr>
            <a:spLocks noGrp="1"/>
          </p:cNvSpPr>
          <p:nvPr>
            <p:ph type="body" idx="2"/>
          </p:nvPr>
        </p:nvSpPr>
        <p:spPr>
          <a:xfrm>
            <a:off x="6172202" y="1814092"/>
            <a:ext cx="4997243" cy="4144255"/>
          </a:xfrm>
        </p:spPr>
        <p:txBody>
          <a:bodyPr/>
          <a:lstStyle/>
          <a:p>
            <a:pPr lvl="1">
              <a:buFont typeface="Arial" panose="020B0604020202020204" pitchFamily="34" charset="0"/>
              <a:buChar char="•"/>
            </a:pPr>
            <a:r>
              <a:rPr lang="en-US" b="0" i="0" u="none" strike="noStrike" baseline="0" dirty="0">
                <a:solidFill>
                  <a:schemeClr val="accent3"/>
                </a:solidFill>
                <a:latin typeface="Calibri" panose="020F0502020204030204" pitchFamily="34" charset="0"/>
                <a:cs typeface="Calibri" panose="020F0502020204030204" pitchFamily="34" charset="0"/>
              </a:rPr>
              <a:t>Irregularities in contract awards or procedures (including undue influence)</a:t>
            </a:r>
          </a:p>
          <a:p>
            <a:pPr lvl="1">
              <a:buFont typeface="Arial" panose="020B0604020202020204" pitchFamily="34" charset="0"/>
              <a:buChar char="•"/>
            </a:pPr>
            <a:r>
              <a:rPr lang="en-US" b="0" i="0" u="none" strike="noStrike" baseline="0" dirty="0">
                <a:solidFill>
                  <a:schemeClr val="accent3"/>
                </a:solidFill>
                <a:latin typeface="Calibri" panose="020F0502020204030204" pitchFamily="34" charset="0"/>
                <a:cs typeface="Calibri" panose="020F0502020204030204" pitchFamily="34" charset="0"/>
              </a:rPr>
              <a:t>Suspicious or unverifiable vendors</a:t>
            </a:r>
          </a:p>
          <a:p>
            <a:pPr lvl="1">
              <a:buFont typeface="Arial" panose="020B0604020202020204" pitchFamily="34" charset="0"/>
              <a:buChar char="•"/>
            </a:pPr>
            <a:r>
              <a:rPr lang="en-US" b="0" i="0" u="none" strike="noStrike" baseline="0" dirty="0">
                <a:solidFill>
                  <a:schemeClr val="accent3"/>
                </a:solidFill>
                <a:latin typeface="Calibri" panose="020F0502020204030204" pitchFamily="34" charset="0"/>
                <a:cs typeface="Calibri" panose="020F0502020204030204" pitchFamily="34" charset="0"/>
              </a:rPr>
              <a:t>Defective or low-quality products and services</a:t>
            </a:r>
          </a:p>
          <a:p>
            <a:pPr lvl="1">
              <a:buFont typeface="Arial" panose="020B0604020202020204" pitchFamily="34" charset="0"/>
              <a:buChar char="•"/>
            </a:pPr>
            <a:r>
              <a:rPr lang="en-US" b="0" i="0" u="none" strike="noStrike" baseline="0" dirty="0">
                <a:solidFill>
                  <a:schemeClr val="accent3"/>
                </a:solidFill>
                <a:latin typeface="Calibri" panose="020F0502020204030204" pitchFamily="34" charset="0"/>
                <a:cs typeface="Calibri" panose="020F0502020204030204" pitchFamily="34" charset="0"/>
              </a:rPr>
              <a:t>Unreasonable costs</a:t>
            </a:r>
          </a:p>
          <a:p>
            <a:endParaRPr lang="en-US" dirty="0"/>
          </a:p>
        </p:txBody>
      </p:sp>
      <p:sp>
        <p:nvSpPr>
          <p:cNvPr id="6" name="TextBox 5">
            <a:extLst>
              <a:ext uri="{FF2B5EF4-FFF2-40B4-BE49-F238E27FC236}">
                <a16:creationId xmlns:a16="http://schemas.microsoft.com/office/drawing/2014/main" id="{E78E2D4D-E527-EB80-1648-BACD659D6FAC}"/>
              </a:ext>
            </a:extLst>
          </p:cNvPr>
          <p:cNvSpPr txBox="1"/>
          <p:nvPr/>
        </p:nvSpPr>
        <p:spPr>
          <a:xfrm>
            <a:off x="2812328" y="5475108"/>
            <a:ext cx="6414941" cy="707886"/>
          </a:xfrm>
          <a:prstGeom prst="rect">
            <a:avLst/>
          </a:prstGeom>
          <a:noFill/>
        </p:spPr>
        <p:txBody>
          <a:bodyPr wrap="square">
            <a:spAutoFit/>
          </a:bodyPr>
          <a:lstStyle/>
          <a:p>
            <a:pPr marR="88520" lvl="1" algn="ctr"/>
            <a:r>
              <a:rPr lang="en-US" sz="2000" b="0" i="0" u="none" strike="noStrike" baseline="0" dirty="0">
                <a:solidFill>
                  <a:schemeClr val="bg2"/>
                </a:solidFill>
                <a:latin typeface="Gill Sans MT" panose="020B0502020104020203" pitchFamily="34" charset="0"/>
              </a:rPr>
              <a:t>ED OIG </a:t>
            </a:r>
          </a:p>
          <a:p>
            <a:pPr marR="78750" algn="ctr"/>
            <a:r>
              <a:rPr lang="en-US" sz="2000" b="0" i="0" u="none" strike="noStrike" baseline="0" dirty="0">
                <a:solidFill>
                  <a:schemeClr val="bg2"/>
                </a:solidFill>
                <a:latin typeface="Gill Sans MT" panose="020B0502020104020203" pitchFamily="34" charset="0"/>
              </a:rPr>
              <a:t>Fraud Reporting Guide</a:t>
            </a:r>
            <a:endParaRPr lang="en-US" dirty="0">
              <a:solidFill>
                <a:schemeClr val="bg2"/>
              </a:solidFill>
            </a:endParaRPr>
          </a:p>
        </p:txBody>
      </p:sp>
      <p:sp>
        <p:nvSpPr>
          <p:cNvPr id="5" name="Slide Number Placeholder 4">
            <a:extLst>
              <a:ext uri="{FF2B5EF4-FFF2-40B4-BE49-F238E27FC236}">
                <a16:creationId xmlns:a16="http://schemas.microsoft.com/office/drawing/2014/main" id="{560D318C-EE30-3D15-55DD-58D0050CE5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7" name="Google Shape;380;g1cd3e7ff1c1_0_10">
            <a:extLst>
              <a:ext uri="{FF2B5EF4-FFF2-40B4-BE49-F238E27FC236}">
                <a16:creationId xmlns:a16="http://schemas.microsoft.com/office/drawing/2014/main" id="{131E0B46-A322-8A3E-DB79-B79B4A4954D2}"/>
              </a:ext>
            </a:extLst>
          </p:cNvPr>
          <p:cNvPicPr preferRelativeResize="0"/>
          <p:nvPr/>
        </p:nvPicPr>
        <p:blipFill rotWithShape="1">
          <a:blip r:embed="rId3">
            <a:alphaModFix/>
          </a:blip>
          <a:srcRect/>
          <a:stretch/>
        </p:blipFill>
        <p:spPr>
          <a:xfrm>
            <a:off x="9759918" y="5876459"/>
            <a:ext cx="1261981" cy="981541"/>
          </a:xfrm>
          <a:prstGeom prst="rect">
            <a:avLst/>
          </a:prstGeom>
          <a:noFill/>
          <a:ln>
            <a:noFill/>
          </a:ln>
        </p:spPr>
      </p:pic>
    </p:spTree>
    <p:extLst>
      <p:ext uri="{BB962C8B-B14F-4D97-AF65-F5344CB8AC3E}">
        <p14:creationId xmlns:p14="http://schemas.microsoft.com/office/powerpoint/2010/main" val="380810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BAB7-4B44-64EF-7A69-02C6EAA3CE31}"/>
              </a:ext>
            </a:extLst>
          </p:cNvPr>
          <p:cNvSpPr>
            <a:spLocks noGrp="1"/>
          </p:cNvSpPr>
          <p:nvPr>
            <p:ph type="title"/>
          </p:nvPr>
        </p:nvSpPr>
        <p:spPr/>
        <p:txBody>
          <a:bodyPr/>
          <a:lstStyle/>
          <a:p>
            <a:r>
              <a:rPr lang="en-US" dirty="0"/>
              <a:t>Contributing Factors</a:t>
            </a:r>
          </a:p>
        </p:txBody>
      </p:sp>
      <p:sp>
        <p:nvSpPr>
          <p:cNvPr id="3" name="Text Placeholder 2">
            <a:extLst>
              <a:ext uri="{FF2B5EF4-FFF2-40B4-BE49-F238E27FC236}">
                <a16:creationId xmlns:a16="http://schemas.microsoft.com/office/drawing/2014/main" id="{F9F87EAD-ED85-9842-785A-1B40C365B6CF}"/>
              </a:ext>
            </a:extLst>
          </p:cNvPr>
          <p:cNvSpPr>
            <a:spLocks noGrp="1"/>
          </p:cNvSpPr>
          <p:nvPr>
            <p:ph type="body" idx="1"/>
          </p:nvPr>
        </p:nvSpPr>
        <p:spPr/>
        <p:txBody>
          <a:bodyPr/>
          <a:lstStyle/>
          <a:p>
            <a:pPr algn="l"/>
            <a:endParaRPr lang="en-US" sz="1800" b="0" i="0" u="none" strike="noStrike" baseline="0" dirty="0">
              <a:solidFill>
                <a:srgbClr val="000000"/>
              </a:solidFill>
              <a:latin typeface="Segoe UI" panose="020B0502040204020203" pitchFamily="34" charset="0"/>
            </a:endParaRPr>
          </a:p>
          <a:p>
            <a:r>
              <a:rPr lang="en-US" sz="2400" b="0" i="0" u="none" strike="noStrike" baseline="0" dirty="0">
                <a:solidFill>
                  <a:schemeClr val="accent3"/>
                </a:solidFill>
                <a:latin typeface="Calibri" panose="020F0502020204030204" pitchFamily="34" charset="0"/>
                <a:cs typeface="Calibri" panose="020F0502020204030204" pitchFamily="34" charset="0"/>
              </a:rPr>
              <a:t>Lack of updated written policies and procedures</a:t>
            </a:r>
          </a:p>
          <a:p>
            <a:r>
              <a:rPr lang="en-US" sz="2400" b="0" i="0" u="none" strike="noStrike" baseline="0" dirty="0">
                <a:solidFill>
                  <a:schemeClr val="accent3"/>
                </a:solidFill>
                <a:latin typeface="Calibri" panose="020F0502020204030204" pitchFamily="34" charset="0"/>
                <a:cs typeface="Calibri" panose="020F0502020204030204" pitchFamily="34" charset="0"/>
              </a:rPr>
              <a:t>Lack of training for personnel on changes in federal rules applicable to the SEA; lack of fiscal training for program staff</a:t>
            </a:r>
          </a:p>
          <a:p>
            <a:r>
              <a:rPr lang="en-US" sz="2400" b="0" i="0" u="none" strike="noStrike" baseline="0" dirty="0">
                <a:solidFill>
                  <a:schemeClr val="accent3"/>
                </a:solidFill>
                <a:latin typeface="Calibri" panose="020F0502020204030204" pitchFamily="34" charset="0"/>
                <a:cs typeface="Calibri" panose="020F0502020204030204" pitchFamily="34" charset="0"/>
              </a:rPr>
              <a:t>Incomplete time and effort documentation </a:t>
            </a:r>
          </a:p>
          <a:p>
            <a:r>
              <a:rPr lang="en-US" sz="2400" b="0" i="0" u="none" strike="noStrike" baseline="0" dirty="0">
                <a:solidFill>
                  <a:schemeClr val="accent3"/>
                </a:solidFill>
                <a:latin typeface="Calibri" panose="020F0502020204030204" pitchFamily="34" charset="0"/>
                <a:cs typeface="Calibri" panose="020F0502020204030204" pitchFamily="34" charset="0"/>
              </a:rPr>
              <a:t>Some programs lapsing funds</a:t>
            </a:r>
          </a:p>
          <a:p>
            <a:r>
              <a:rPr lang="en-US" sz="2400" b="0" i="0" u="none" strike="noStrike" baseline="0" dirty="0">
                <a:solidFill>
                  <a:schemeClr val="accent3"/>
                </a:solidFill>
                <a:latin typeface="Calibri" panose="020F0502020204030204" pitchFamily="34" charset="0"/>
                <a:cs typeface="Calibri" panose="020F0502020204030204" pitchFamily="34" charset="0"/>
              </a:rPr>
              <a:t>Budgets not consistently used to monitor grant or LEA spending </a:t>
            </a:r>
          </a:p>
          <a:p>
            <a:r>
              <a:rPr lang="en-US" sz="2400" b="0" i="0" u="none" strike="noStrike" baseline="0" dirty="0">
                <a:solidFill>
                  <a:schemeClr val="accent3"/>
                </a:solidFill>
                <a:latin typeface="Calibri" panose="020F0502020204030204" pitchFamily="34" charset="0"/>
                <a:cs typeface="Calibri" panose="020F0502020204030204" pitchFamily="34" charset="0"/>
              </a:rPr>
              <a:t>Program and fiscal staff working in silos</a:t>
            </a:r>
          </a:p>
          <a:p>
            <a:r>
              <a:rPr lang="en-US" sz="2400" b="0" i="0" u="none" strike="noStrike" baseline="0" dirty="0">
                <a:solidFill>
                  <a:schemeClr val="accent3"/>
                </a:solidFill>
                <a:latin typeface="Calibri" panose="020F0502020204030204" pitchFamily="34" charset="0"/>
                <a:cs typeface="Calibri" panose="020F0502020204030204" pitchFamily="34" charset="0"/>
              </a:rPr>
              <a:t>Lack of process to obtain technical assistance on compliance with federal rules</a:t>
            </a:r>
          </a:p>
          <a:p>
            <a:r>
              <a:rPr lang="en-US" sz="2400" b="0" i="0" u="none" strike="noStrike" baseline="0" dirty="0">
                <a:solidFill>
                  <a:schemeClr val="accent3"/>
                </a:solidFill>
                <a:latin typeface="Calibri" panose="020F0502020204030204" pitchFamily="34" charset="0"/>
                <a:cs typeface="Calibri" panose="020F0502020204030204" pitchFamily="34" charset="0"/>
              </a:rPr>
              <a:t>Lack of process for tracking and responding to federal monitoring and audits </a:t>
            </a:r>
          </a:p>
          <a:p>
            <a:endParaRPr lang="en-US" dirty="0"/>
          </a:p>
        </p:txBody>
      </p:sp>
      <p:pic>
        <p:nvPicPr>
          <p:cNvPr id="4" name="Google Shape;380;g1cd3e7ff1c1_0_10">
            <a:extLst>
              <a:ext uri="{FF2B5EF4-FFF2-40B4-BE49-F238E27FC236}">
                <a16:creationId xmlns:a16="http://schemas.microsoft.com/office/drawing/2014/main" id="{E8FD1B9B-DEF7-F5F9-CD9C-98BDC32523DB}"/>
              </a:ext>
            </a:extLst>
          </p:cNvPr>
          <p:cNvPicPr preferRelativeResize="0"/>
          <p:nvPr/>
        </p:nvPicPr>
        <p:blipFill rotWithShape="1">
          <a:blip r:embed="rId3">
            <a:alphaModFix/>
          </a:blip>
          <a:srcRect/>
          <a:stretch/>
        </p:blipFill>
        <p:spPr>
          <a:xfrm>
            <a:off x="9759918" y="5876459"/>
            <a:ext cx="1261981" cy="981541"/>
          </a:xfrm>
          <a:prstGeom prst="rect">
            <a:avLst/>
          </a:prstGeom>
          <a:noFill/>
          <a:ln>
            <a:noFill/>
          </a:ln>
        </p:spPr>
      </p:pic>
    </p:spTree>
    <p:extLst>
      <p:ext uri="{BB962C8B-B14F-4D97-AF65-F5344CB8AC3E}">
        <p14:creationId xmlns:p14="http://schemas.microsoft.com/office/powerpoint/2010/main" val="306488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5"/>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fontScale="90000"/>
          </a:bodyPr>
          <a:lstStyle/>
          <a:p>
            <a:pPr marL="0" lvl="0" indent="0" algn="ctr" rtl="0">
              <a:lnSpc>
                <a:spcPct val="90000"/>
              </a:lnSpc>
              <a:spcBef>
                <a:spcPts val="0"/>
              </a:spcBef>
              <a:spcAft>
                <a:spcPts val="0"/>
              </a:spcAft>
              <a:buClr>
                <a:schemeClr val="lt1"/>
              </a:buClr>
              <a:buSzPts val="4800"/>
              <a:buFont typeface="Georgia"/>
              <a:buNone/>
            </a:pPr>
            <a:r>
              <a:rPr lang="en-US" dirty="0"/>
              <a:t> </a:t>
            </a:r>
            <a:br>
              <a:rPr lang="en-US" dirty="0"/>
            </a:br>
            <a:r>
              <a:rPr lang="en-US" dirty="0"/>
              <a:t>Title II FPM Summary </a:t>
            </a:r>
            <a:endParaRPr dirty="0"/>
          </a:p>
        </p:txBody>
      </p:sp>
      <p:sp>
        <p:nvSpPr>
          <p:cNvPr id="336" name="Google Shape;336;p25"/>
          <p:cNvSpPr txBox="1">
            <a:spLocks noGrp="1"/>
          </p:cNvSpPr>
          <p:nvPr>
            <p:ph type="body" idx="1"/>
          </p:nvPr>
        </p:nvSpPr>
        <p:spPr>
          <a:xfrm>
            <a:off x="-44245" y="1315912"/>
            <a:ext cx="6272980" cy="5542088"/>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endParaRPr lang="en-US" dirty="0"/>
          </a:p>
          <a:p>
            <a:pPr indent="-457200">
              <a:spcBef>
                <a:spcPts val="0"/>
              </a:spcBef>
              <a:buSzPts val="2800"/>
              <a:buFont typeface="Arial" panose="020B0604020202020204" pitchFamily="34" charset="0"/>
              <a:buChar char="•"/>
            </a:pPr>
            <a:r>
              <a:rPr lang="en-US" b="1" dirty="0"/>
              <a:t>Area 2  Teacher Quality 	     17%</a:t>
            </a:r>
            <a:r>
              <a:rPr lang="en-US" sz="1800" dirty="0">
                <a:solidFill>
                  <a:schemeClr val="tx1"/>
                </a:solidFill>
              </a:rPr>
              <a:t> 	-2.1   Properly licensed and endorsed teachers</a:t>
            </a:r>
          </a:p>
          <a:p>
            <a:pPr marL="840740" lvl="2" indent="0">
              <a:spcBef>
                <a:spcPts val="0"/>
              </a:spcBef>
              <a:buSzPts val="2800"/>
              <a:buNone/>
            </a:pPr>
            <a:endParaRPr sz="1800" dirty="0">
              <a:solidFill>
                <a:schemeClr val="tx1"/>
              </a:solidFill>
            </a:endParaRPr>
          </a:p>
          <a:p>
            <a:pPr indent="-457200">
              <a:buSzPts val="2800"/>
            </a:pPr>
            <a:r>
              <a:rPr lang="en-US" b="1" dirty="0"/>
              <a:t>Area 3   Needs Assessment 	     23%</a:t>
            </a:r>
          </a:p>
          <a:p>
            <a:pPr marL="0" indent="0">
              <a:buSzPts val="2800"/>
              <a:buNone/>
            </a:pPr>
            <a:r>
              <a:rPr lang="en-US" dirty="0"/>
              <a:t>           </a:t>
            </a:r>
            <a:r>
              <a:rPr lang="en-US" sz="1800" dirty="0">
                <a:solidFill>
                  <a:schemeClr val="tx1"/>
                </a:solidFill>
              </a:rPr>
              <a:t>- 3.7  </a:t>
            </a:r>
            <a:r>
              <a:rPr lang="en-US" sz="1800" dirty="0">
                <a:solidFill>
                  <a:schemeClr val="tx1"/>
                </a:solidFill>
                <a:cs typeface="Arial"/>
              </a:rPr>
              <a:t>Plan describes use of data to improve activities</a:t>
            </a:r>
            <a:endParaRPr lang="en-US" sz="1800" dirty="0">
              <a:solidFill>
                <a:schemeClr val="tx1"/>
              </a:solidFill>
            </a:endParaRPr>
          </a:p>
          <a:p>
            <a:pPr marL="457200" lvl="1" indent="0">
              <a:buSzPts val="2800"/>
              <a:buNone/>
            </a:pPr>
            <a:r>
              <a:rPr lang="en-US" sz="1800" dirty="0">
                <a:solidFill>
                  <a:schemeClr val="tx1"/>
                </a:solidFill>
              </a:rPr>
              <a:t>        - 3.8  </a:t>
            </a:r>
            <a:r>
              <a:rPr lang="en-US" sz="1800" dirty="0">
                <a:solidFill>
                  <a:schemeClr val="tx1"/>
                </a:solidFill>
                <a:cs typeface="Arial"/>
              </a:rPr>
              <a:t>Progress toward objectives</a:t>
            </a:r>
          </a:p>
          <a:p>
            <a:pPr marL="457200" lvl="1" indent="0">
              <a:buSzPts val="2800"/>
              <a:buNone/>
            </a:pPr>
            <a:endParaRPr sz="1800" dirty="0">
              <a:solidFill>
                <a:schemeClr val="tx1"/>
              </a:solidFill>
            </a:endParaRPr>
          </a:p>
          <a:p>
            <a:pPr indent="-457200">
              <a:buClr>
                <a:schemeClr val="dk1"/>
              </a:buClr>
              <a:buSzPts val="2800"/>
            </a:pPr>
            <a:r>
              <a:rPr lang="en-US" b="1" dirty="0"/>
              <a:t>Area 5   Fiscal Requirements     50%</a:t>
            </a:r>
            <a:endParaRPr b="1" dirty="0"/>
          </a:p>
          <a:p>
            <a:pPr marL="431800" lvl="1" indent="0">
              <a:spcBef>
                <a:spcPts val="1000"/>
              </a:spcBef>
              <a:buClr>
                <a:schemeClr val="dk1"/>
              </a:buClr>
              <a:buSzPts val="2200"/>
              <a:buNone/>
            </a:pPr>
            <a:r>
              <a:rPr lang="en-US" sz="1800" dirty="0">
                <a:solidFill>
                  <a:schemeClr val="dk1"/>
                </a:solidFill>
              </a:rPr>
              <a:t>          - 5.4  Submitted in a timely manner </a:t>
            </a:r>
          </a:p>
          <a:p>
            <a:pPr marL="431800" lvl="1" indent="0">
              <a:spcBef>
                <a:spcPts val="1000"/>
              </a:spcBef>
              <a:buSzPts val="2200"/>
              <a:buNone/>
            </a:pPr>
            <a:r>
              <a:rPr lang="en-US" sz="1800" dirty="0">
                <a:solidFill>
                  <a:schemeClr val="dk1"/>
                </a:solidFill>
              </a:rPr>
              <a:t>          - 5.5  Drawdown of Funds</a:t>
            </a:r>
            <a:endParaRPr sz="1800" dirty="0">
              <a:solidFill>
                <a:schemeClr val="dk1"/>
              </a:solidFill>
            </a:endParaRPr>
          </a:p>
          <a:p>
            <a:pPr marL="431800" lvl="1" indent="0">
              <a:spcBef>
                <a:spcPts val="1000"/>
              </a:spcBef>
              <a:buClr>
                <a:schemeClr val="dk1"/>
              </a:buClr>
              <a:buSzPts val="2200"/>
              <a:buNone/>
            </a:pPr>
            <a:r>
              <a:rPr lang="en-US" sz="1800" dirty="0">
                <a:solidFill>
                  <a:schemeClr val="dk1"/>
                </a:solidFill>
              </a:rPr>
              <a:t>          - 5.6  Time and Effort</a:t>
            </a:r>
            <a:endParaRPr sz="1800" dirty="0">
              <a:solidFill>
                <a:schemeClr val="dk1"/>
              </a:solidFill>
            </a:endParaRPr>
          </a:p>
        </p:txBody>
      </p:sp>
      <p:sp>
        <p:nvSpPr>
          <p:cNvPr id="337" name="Google Shape;33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pic>
        <p:nvPicPr>
          <p:cNvPr id="338" name="Google Shape;338;p25"/>
          <p:cNvPicPr preferRelativeResize="0"/>
          <p:nvPr/>
        </p:nvPicPr>
        <p:blipFill rotWithShape="1">
          <a:blip r:embed="rId3">
            <a:alphaModFix/>
          </a:blip>
          <a:srcRect/>
          <a:stretch/>
        </p:blipFill>
        <p:spPr>
          <a:xfrm>
            <a:off x="9759918" y="5876459"/>
            <a:ext cx="1261981" cy="981541"/>
          </a:xfrm>
          <a:prstGeom prst="rect">
            <a:avLst/>
          </a:prstGeom>
          <a:noFill/>
          <a:ln>
            <a:noFill/>
          </a:ln>
        </p:spPr>
      </p:pic>
      <p:graphicFrame>
        <p:nvGraphicFramePr>
          <p:cNvPr id="4" name="Chart 3">
            <a:extLst>
              <a:ext uri="{FF2B5EF4-FFF2-40B4-BE49-F238E27FC236}">
                <a16:creationId xmlns:a16="http://schemas.microsoft.com/office/drawing/2014/main" id="{3BF0A9C9-7C00-E8CD-07D9-A2AA140E910F}"/>
              </a:ext>
            </a:extLst>
          </p:cNvPr>
          <p:cNvGraphicFramePr/>
          <p:nvPr>
            <p:extLst>
              <p:ext uri="{D42A27DB-BD31-4B8C-83A1-F6EECF244321}">
                <p14:modId xmlns:p14="http://schemas.microsoft.com/office/powerpoint/2010/main" val="2173761167"/>
              </p:ext>
            </p:extLst>
          </p:nvPr>
        </p:nvGraphicFramePr>
        <p:xfrm>
          <a:off x="6184491" y="1323975"/>
          <a:ext cx="6007509" cy="55420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Georgia"/>
              <a:buNone/>
            </a:pPr>
            <a:r>
              <a:rPr lang="en-US"/>
              <a:t>What’s Next?</a:t>
            </a:r>
            <a:endParaRPr/>
          </a:p>
        </p:txBody>
      </p:sp>
      <p:sp>
        <p:nvSpPr>
          <p:cNvPr id="344" name="Google Shape;34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7"/>
          <p:cNvPicPr preferRelativeResize="0"/>
          <p:nvPr/>
        </p:nvPicPr>
        <p:blipFill rotWithShape="1">
          <a:blip r:embed="rId3">
            <a:alphaModFix/>
          </a:blip>
          <a:srcRect/>
          <a:stretch/>
        </p:blipFill>
        <p:spPr>
          <a:xfrm>
            <a:off x="9786295" y="5876459"/>
            <a:ext cx="1261981" cy="981541"/>
          </a:xfrm>
          <a:prstGeom prst="rect">
            <a:avLst/>
          </a:prstGeom>
          <a:noFill/>
          <a:ln>
            <a:noFill/>
          </a:ln>
        </p:spPr>
      </p:pic>
      <p:sp>
        <p:nvSpPr>
          <p:cNvPr id="350" name="Google Shape;350;p27"/>
          <p:cNvSpPr txBox="1">
            <a:spLocks noGrp="1"/>
          </p:cNvSpPr>
          <p:nvPr>
            <p:ph type="title"/>
          </p:nvPr>
        </p:nvSpPr>
        <p:spPr>
          <a:xfrm>
            <a:off x="389413" y="170596"/>
            <a:ext cx="2422026" cy="689213"/>
          </a:xfrm>
          <a:prstGeom prst="rect">
            <a:avLst/>
          </a:prstGeom>
          <a:solidFill>
            <a:schemeClr val="dk1"/>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Georgia"/>
              <a:buNone/>
            </a:pPr>
            <a:r>
              <a:rPr lang="en-US">
                <a:solidFill>
                  <a:schemeClr val="lt1"/>
                </a:solidFill>
              </a:rPr>
              <a:t>Next Steps:</a:t>
            </a:r>
            <a:endParaRPr/>
          </a:p>
        </p:txBody>
      </p:sp>
      <p:sp>
        <p:nvSpPr>
          <p:cNvPr id="351" name="Google Shape;351;p27"/>
          <p:cNvSpPr txBox="1">
            <a:spLocks noGrp="1"/>
          </p:cNvSpPr>
          <p:nvPr>
            <p:ph type="body" idx="1"/>
          </p:nvPr>
        </p:nvSpPr>
        <p:spPr>
          <a:xfrm>
            <a:off x="5381074" y="2897050"/>
            <a:ext cx="4907100" cy="3459300"/>
          </a:xfrm>
          <a:prstGeom prst="rect">
            <a:avLst/>
          </a:prstGeom>
          <a:noFill/>
          <a:ln>
            <a:noFill/>
          </a:ln>
        </p:spPr>
        <p:txBody>
          <a:bodyPr spcFirstLastPara="1" wrap="square" lIns="91425" tIns="45700" rIns="91425" bIns="45700" anchor="t" anchorCtr="0">
            <a:normAutofit fontScale="92500" lnSpcReduction="20000"/>
          </a:bodyPr>
          <a:lstStyle/>
          <a:p>
            <a:pPr marL="228600" lvl="0" indent="-215265" algn="l" rtl="0">
              <a:lnSpc>
                <a:spcPct val="90000"/>
              </a:lnSpc>
              <a:spcBef>
                <a:spcPts val="0"/>
              </a:spcBef>
              <a:spcAft>
                <a:spcPts val="0"/>
              </a:spcAft>
              <a:buSzPct val="100000"/>
              <a:buChar char="•"/>
            </a:pPr>
            <a:r>
              <a:rPr lang="en-US" sz="2800"/>
              <a:t>If necessary, additional evidence must be submitted within </a:t>
            </a:r>
            <a:r>
              <a:rPr lang="en-US" sz="2800" b="1"/>
              <a:t>10</a:t>
            </a:r>
            <a:r>
              <a:rPr lang="en-US" sz="2800"/>
              <a:t> </a:t>
            </a:r>
            <a:r>
              <a:rPr lang="en-US" sz="2800" b="1"/>
              <a:t>business days</a:t>
            </a:r>
            <a:endParaRPr/>
          </a:p>
          <a:p>
            <a:pPr marL="228600" lvl="0" indent="-215265" algn="l" rtl="0">
              <a:lnSpc>
                <a:spcPct val="90000"/>
              </a:lnSpc>
              <a:spcBef>
                <a:spcPts val="1000"/>
              </a:spcBef>
              <a:spcAft>
                <a:spcPts val="0"/>
              </a:spcAft>
              <a:buSzPct val="100000"/>
              <a:buChar char="•"/>
            </a:pPr>
            <a:r>
              <a:rPr lang="en-US" sz="2800"/>
              <a:t>Official letter sent to division superintendent indicating full compliance or outlining areas of improvement</a:t>
            </a:r>
            <a:endParaRPr/>
          </a:p>
          <a:p>
            <a:pPr marL="685800" lvl="1" indent="-215265" algn="l" rtl="0">
              <a:lnSpc>
                <a:spcPct val="90000"/>
              </a:lnSpc>
              <a:spcBef>
                <a:spcPts val="500"/>
              </a:spcBef>
              <a:spcAft>
                <a:spcPts val="0"/>
              </a:spcAft>
              <a:buSzPct val="100000"/>
              <a:buChar char="-"/>
            </a:pPr>
            <a:r>
              <a:rPr lang="en-US"/>
              <a:t>Corrective action plan is required for any requirements found not in compliance</a:t>
            </a:r>
            <a:endParaRPr/>
          </a:p>
        </p:txBody>
      </p:sp>
      <p:sp>
        <p:nvSpPr>
          <p:cNvPr id="352" name="Google Shape;352;p27"/>
          <p:cNvSpPr txBox="1">
            <a:spLocks noGrp="1"/>
          </p:cNvSpPr>
          <p:nvPr>
            <p:ph type="body" idx="2"/>
          </p:nvPr>
        </p:nvSpPr>
        <p:spPr>
          <a:xfrm>
            <a:off x="266584" y="962166"/>
            <a:ext cx="4851327" cy="573205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3C71"/>
              </a:buClr>
              <a:buSzPts val="2800"/>
              <a:buFont typeface="Arial"/>
              <a:buChar char="•"/>
            </a:pPr>
            <a:r>
              <a:rPr lang="en-US" sz="2800" dirty="0"/>
              <a:t>Each division scheduled for monitoring will receive an email requesting dates.</a:t>
            </a:r>
            <a:endParaRPr dirty="0"/>
          </a:p>
          <a:p>
            <a:pPr marL="685800" lvl="1" indent="-228600" algn="l" rtl="0">
              <a:lnSpc>
                <a:spcPct val="90000"/>
              </a:lnSpc>
              <a:spcBef>
                <a:spcPts val="500"/>
              </a:spcBef>
              <a:spcAft>
                <a:spcPts val="0"/>
              </a:spcAft>
              <a:buClr>
                <a:srgbClr val="003C71"/>
              </a:buClr>
              <a:buSzPts val="2800"/>
              <a:buFont typeface="Calibri"/>
              <a:buChar char="-"/>
            </a:pPr>
            <a:r>
              <a:rPr lang="en-US" sz="2800" dirty="0"/>
              <a:t>Send at least 3-4 possible dates by </a:t>
            </a:r>
            <a:r>
              <a:rPr lang="en-US" sz="2800" b="1" dirty="0">
                <a:solidFill>
                  <a:srgbClr val="FF0000"/>
                </a:solidFill>
              </a:rPr>
              <a:t>February 9, 2024</a:t>
            </a:r>
            <a:endParaRPr dirty="0"/>
          </a:p>
          <a:p>
            <a:pPr marL="685800" lvl="1" indent="-228600" algn="l" rtl="0">
              <a:lnSpc>
                <a:spcPct val="90000"/>
              </a:lnSpc>
              <a:spcBef>
                <a:spcPts val="500"/>
              </a:spcBef>
              <a:spcAft>
                <a:spcPts val="0"/>
              </a:spcAft>
              <a:buClr>
                <a:srgbClr val="003C71"/>
              </a:buClr>
              <a:buSzPts val="2800"/>
              <a:buFont typeface="Calibri"/>
              <a:buChar char="-"/>
            </a:pPr>
            <a:r>
              <a:rPr lang="en-US" sz="2800" dirty="0"/>
              <a:t>Monitoring will be conducted between </a:t>
            </a:r>
            <a:r>
              <a:rPr lang="en-US" sz="2800" b="1" dirty="0">
                <a:solidFill>
                  <a:srgbClr val="FF0000"/>
                </a:solidFill>
              </a:rPr>
              <a:t>March 11, 2024 - May 24, 2024</a:t>
            </a:r>
            <a:endParaRPr dirty="0"/>
          </a:p>
          <a:p>
            <a:pPr marL="228600" lvl="0" indent="-228600" algn="l" rtl="0">
              <a:lnSpc>
                <a:spcPct val="90000"/>
              </a:lnSpc>
              <a:spcBef>
                <a:spcPts val="1000"/>
              </a:spcBef>
              <a:spcAft>
                <a:spcPts val="0"/>
              </a:spcAft>
              <a:buClr>
                <a:srgbClr val="003C71"/>
              </a:buClr>
              <a:buSzPts val="2800"/>
              <a:buFont typeface="Arial"/>
              <a:buChar char="•"/>
            </a:pPr>
            <a:r>
              <a:rPr lang="en-US" sz="2800" dirty="0"/>
              <a:t>Specialists will confirm dates with division coordinators.</a:t>
            </a:r>
            <a:endParaRPr dirty="0"/>
          </a:p>
          <a:p>
            <a:pPr marL="228600" lvl="0" indent="-228600" algn="l" rtl="0">
              <a:lnSpc>
                <a:spcPct val="90000"/>
              </a:lnSpc>
              <a:spcBef>
                <a:spcPts val="1000"/>
              </a:spcBef>
              <a:spcAft>
                <a:spcPts val="0"/>
              </a:spcAft>
              <a:buClr>
                <a:srgbClr val="003C71"/>
              </a:buClr>
              <a:buSzPts val="2800"/>
              <a:buFont typeface="Arial"/>
              <a:buChar char="•"/>
            </a:pPr>
            <a:r>
              <a:rPr lang="en-US" sz="2800" dirty="0"/>
              <a:t>Rescheduling (?)</a:t>
            </a:r>
            <a:endParaRPr dirty="0"/>
          </a:p>
        </p:txBody>
      </p:sp>
      <p:sp>
        <p:nvSpPr>
          <p:cNvPr id="353" name="Google Shape;353;p27"/>
          <p:cNvSpPr/>
          <p:nvPr/>
        </p:nvSpPr>
        <p:spPr>
          <a:xfrm>
            <a:off x="5472175" y="2088001"/>
            <a:ext cx="3429000" cy="689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lt1"/>
                </a:solidFill>
                <a:latin typeface="Georgia"/>
                <a:ea typeface="Georgia"/>
                <a:cs typeface="Georgia"/>
                <a:sym typeface="Georgia"/>
              </a:rPr>
              <a:t>After Monitoring:</a:t>
            </a:r>
            <a:endParaRPr/>
          </a:p>
        </p:txBody>
      </p:sp>
      <p:pic>
        <p:nvPicPr>
          <p:cNvPr id="354" name="Google Shape;354;p27" descr="Picture of students ready for story time."/>
          <p:cNvPicPr preferRelativeResize="0"/>
          <p:nvPr/>
        </p:nvPicPr>
        <p:blipFill rotWithShape="1">
          <a:blip r:embed="rId4">
            <a:alphaModFix/>
          </a:blip>
          <a:srcRect/>
          <a:stretch/>
        </p:blipFill>
        <p:spPr>
          <a:xfrm>
            <a:off x="5381075" y="170600"/>
            <a:ext cx="5836376" cy="1797475"/>
          </a:xfrm>
          <a:prstGeom prst="rect">
            <a:avLst/>
          </a:prstGeom>
          <a:noFill/>
          <a:ln>
            <a:noFill/>
          </a:ln>
        </p:spPr>
      </p:pic>
      <p:sp>
        <p:nvSpPr>
          <p:cNvPr id="355" name="Google Shape;35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1cd3e7ff1c1_0_0"/>
          <p:cNvSpPr txBox="1">
            <a:spLocks noGrp="1"/>
          </p:cNvSpPr>
          <p:nvPr>
            <p:ph type="title"/>
          </p:nvPr>
        </p:nvSpPr>
        <p:spPr>
          <a:xfrm>
            <a:off x="0" y="0"/>
            <a:ext cx="12192000" cy="1323900"/>
          </a:xfrm>
          <a:prstGeom prst="rect">
            <a:avLst/>
          </a:prstGeom>
          <a:solidFill>
            <a:schemeClr val="dk1"/>
          </a:solidFill>
          <a:ln>
            <a:noFill/>
          </a:ln>
        </p:spPr>
        <p:txBody>
          <a:bodyPr spcFirstLastPara="1" wrap="square" lIns="822950" tIns="45700" rIns="91425" bIns="45700" anchor="b" anchorCtr="0">
            <a:normAutofit fontScale="90000"/>
          </a:bodyPr>
          <a:lstStyle/>
          <a:p>
            <a:pPr marL="0" lvl="0" indent="0" algn="l" rtl="0">
              <a:spcBef>
                <a:spcPts val="1000"/>
              </a:spcBef>
              <a:spcAft>
                <a:spcPts val="0"/>
              </a:spcAft>
              <a:buNone/>
            </a:pPr>
            <a:endParaRPr sz="4400" cap="none">
              <a:solidFill>
                <a:srgbClr val="FFFFFF"/>
              </a:solidFill>
            </a:endParaRPr>
          </a:p>
          <a:p>
            <a:pPr marL="0" lvl="0" indent="0" algn="l" rtl="0">
              <a:spcBef>
                <a:spcPts val="1000"/>
              </a:spcBef>
              <a:spcAft>
                <a:spcPts val="0"/>
              </a:spcAft>
              <a:buNone/>
            </a:pPr>
            <a:endParaRPr sz="4400" cap="none">
              <a:solidFill>
                <a:srgbClr val="FFFFFF"/>
              </a:solidFill>
            </a:endParaRPr>
          </a:p>
          <a:p>
            <a:pPr marL="0" lvl="0" indent="0" algn="l" rtl="0">
              <a:spcBef>
                <a:spcPts val="1000"/>
              </a:spcBef>
              <a:spcAft>
                <a:spcPts val="0"/>
              </a:spcAft>
              <a:buNone/>
            </a:pPr>
            <a:endParaRPr sz="4400" cap="none">
              <a:solidFill>
                <a:srgbClr val="FFFFFF"/>
              </a:solidFill>
            </a:endParaRPr>
          </a:p>
          <a:p>
            <a:pPr marL="0" lvl="0" indent="0" algn="l" rtl="0">
              <a:spcBef>
                <a:spcPts val="1000"/>
              </a:spcBef>
              <a:spcAft>
                <a:spcPts val="0"/>
              </a:spcAft>
              <a:buNone/>
            </a:pPr>
            <a:endParaRPr sz="4400" cap="none">
              <a:solidFill>
                <a:srgbClr val="FFFFFF"/>
              </a:solidFill>
            </a:endParaRPr>
          </a:p>
          <a:p>
            <a:pPr marL="0" lvl="0" indent="0" algn="l" rtl="0">
              <a:lnSpc>
                <a:spcPct val="90000"/>
              </a:lnSpc>
              <a:spcBef>
                <a:spcPts val="0"/>
              </a:spcBef>
              <a:spcAft>
                <a:spcPts val="0"/>
              </a:spcAft>
              <a:buClr>
                <a:schemeClr val="lt1"/>
              </a:buClr>
              <a:buSzPct val="100000"/>
              <a:buFont typeface="Georgia"/>
              <a:buNone/>
            </a:pPr>
            <a:r>
              <a:rPr lang="en-US"/>
              <a:t>Corrective Action Plan</a:t>
            </a:r>
            <a:endParaRPr/>
          </a:p>
        </p:txBody>
      </p:sp>
      <p:sp>
        <p:nvSpPr>
          <p:cNvPr id="361" name="Google Shape;361;g1cd3e7ff1c1_0_0"/>
          <p:cNvSpPr txBox="1">
            <a:spLocks noGrp="1"/>
          </p:cNvSpPr>
          <p:nvPr>
            <p:ph type="body" idx="1"/>
          </p:nvPr>
        </p:nvSpPr>
        <p:spPr>
          <a:xfrm>
            <a:off x="609600" y="1074875"/>
            <a:ext cx="10972800" cy="55305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None/>
            </a:pPr>
            <a:endParaRPr sz="4500" dirty="0">
              <a:solidFill>
                <a:srgbClr val="003C71"/>
              </a:solidFill>
              <a:latin typeface="Arial"/>
              <a:ea typeface="Arial"/>
              <a:cs typeface="Arial"/>
              <a:sym typeface="Arial"/>
            </a:endParaRPr>
          </a:p>
          <a:p>
            <a:pPr marL="0" lvl="0" indent="0" algn="l" rtl="0">
              <a:spcBef>
                <a:spcPts val="1000"/>
              </a:spcBef>
              <a:spcAft>
                <a:spcPts val="0"/>
              </a:spcAft>
              <a:buNone/>
            </a:pPr>
            <a:r>
              <a:rPr lang="en-US" sz="4500" dirty="0">
                <a:latin typeface="Arial"/>
                <a:ea typeface="Arial"/>
                <a:cs typeface="Arial"/>
                <a:sym typeface="Arial"/>
              </a:rPr>
              <a:t>•</a:t>
            </a:r>
            <a:r>
              <a:rPr lang="en-US" sz="4500" dirty="0"/>
              <a:t>Corrective action plans </a:t>
            </a:r>
            <a:r>
              <a:rPr lang="en-US" sz="4500" b="1" u="sng" dirty="0"/>
              <a:t>must be signed by the superintendent</a:t>
            </a:r>
            <a:r>
              <a:rPr lang="en-US" sz="4500" u="sng" dirty="0"/>
              <a:t>.</a:t>
            </a:r>
            <a:endParaRPr sz="4500" u="sng" dirty="0"/>
          </a:p>
          <a:p>
            <a:pPr marL="0" lvl="0" indent="0" algn="l" rtl="0">
              <a:spcBef>
                <a:spcPts val="1000"/>
              </a:spcBef>
              <a:spcAft>
                <a:spcPts val="0"/>
              </a:spcAft>
              <a:buNone/>
            </a:pPr>
            <a:r>
              <a:rPr lang="en-US" sz="4500" dirty="0">
                <a:latin typeface="Arial"/>
                <a:ea typeface="Arial"/>
                <a:cs typeface="Arial"/>
                <a:sym typeface="Arial"/>
              </a:rPr>
              <a:t>•</a:t>
            </a:r>
            <a:r>
              <a:rPr lang="en-US" sz="4500" dirty="0"/>
              <a:t>An optional template will be provided.</a:t>
            </a:r>
            <a:endParaRPr sz="4500" dirty="0"/>
          </a:p>
          <a:p>
            <a:pPr marL="0" lvl="0" indent="0" algn="l" rtl="0">
              <a:spcBef>
                <a:spcPts val="1000"/>
              </a:spcBef>
              <a:spcAft>
                <a:spcPts val="0"/>
              </a:spcAft>
              <a:buNone/>
            </a:pPr>
            <a:r>
              <a:rPr lang="en-US" sz="4500" dirty="0">
                <a:latin typeface="Arial"/>
                <a:ea typeface="Arial"/>
                <a:cs typeface="Arial"/>
                <a:sym typeface="Arial"/>
              </a:rPr>
              <a:t>•</a:t>
            </a:r>
            <a:r>
              <a:rPr lang="en-US" sz="4500" dirty="0"/>
              <a:t>The CAP must include:</a:t>
            </a:r>
            <a:endParaRPr sz="4500" dirty="0"/>
          </a:p>
          <a:p>
            <a:pPr marL="914400" lvl="0" indent="-364181" algn="l" rtl="0">
              <a:spcBef>
                <a:spcPts val="1000"/>
              </a:spcBef>
              <a:spcAft>
                <a:spcPts val="0"/>
              </a:spcAft>
              <a:buClr>
                <a:srgbClr val="1A4480"/>
              </a:buClr>
              <a:buSzPct val="100000"/>
              <a:buChar char="❏"/>
            </a:pPr>
            <a:r>
              <a:rPr lang="en-US" sz="4500" dirty="0">
                <a:solidFill>
                  <a:srgbClr val="1A4480"/>
                </a:solidFill>
              </a:rPr>
              <a:t>the finding(s),</a:t>
            </a:r>
            <a:endParaRPr sz="4500" dirty="0">
              <a:solidFill>
                <a:srgbClr val="1A4480"/>
              </a:solidFill>
            </a:endParaRPr>
          </a:p>
          <a:p>
            <a:pPr marL="914400" lvl="0" indent="-364181" algn="l" rtl="0">
              <a:spcBef>
                <a:spcPts val="0"/>
              </a:spcBef>
              <a:spcAft>
                <a:spcPts val="0"/>
              </a:spcAft>
              <a:buClr>
                <a:srgbClr val="1A4480"/>
              </a:buClr>
              <a:buSzPct val="100000"/>
              <a:buChar char="❏"/>
            </a:pPr>
            <a:r>
              <a:rPr lang="en-US" sz="4500" dirty="0">
                <a:solidFill>
                  <a:srgbClr val="1A4480"/>
                </a:solidFill>
              </a:rPr>
              <a:t>action steps to address the specific finding(s),</a:t>
            </a:r>
            <a:endParaRPr sz="4500" dirty="0">
              <a:solidFill>
                <a:srgbClr val="1A4480"/>
              </a:solidFill>
            </a:endParaRPr>
          </a:p>
          <a:p>
            <a:pPr marL="914400" lvl="0" indent="-364181" algn="l" rtl="0">
              <a:spcBef>
                <a:spcPts val="0"/>
              </a:spcBef>
              <a:spcAft>
                <a:spcPts val="0"/>
              </a:spcAft>
              <a:buClr>
                <a:srgbClr val="1A4480"/>
              </a:buClr>
              <a:buSzPct val="100000"/>
              <a:buChar char="❏"/>
            </a:pPr>
            <a:r>
              <a:rPr lang="en-US" sz="4500" dirty="0">
                <a:solidFill>
                  <a:srgbClr val="1A4480"/>
                </a:solidFill>
              </a:rPr>
              <a:t>evidence of the action steps,</a:t>
            </a:r>
            <a:endParaRPr sz="4500" dirty="0">
              <a:solidFill>
                <a:srgbClr val="1A4480"/>
              </a:solidFill>
            </a:endParaRPr>
          </a:p>
          <a:p>
            <a:pPr marL="914400" lvl="0" indent="-364181" algn="l" rtl="0">
              <a:spcBef>
                <a:spcPts val="0"/>
              </a:spcBef>
              <a:spcAft>
                <a:spcPts val="0"/>
              </a:spcAft>
              <a:buClr>
                <a:srgbClr val="1A4480"/>
              </a:buClr>
              <a:buSzPct val="100000"/>
              <a:buChar char="❏"/>
            </a:pPr>
            <a:r>
              <a:rPr lang="en-US" sz="4500" dirty="0">
                <a:solidFill>
                  <a:srgbClr val="1A4480"/>
                </a:solidFill>
              </a:rPr>
              <a:t>person responsible for ensuring the action steps are implemented,</a:t>
            </a:r>
            <a:endParaRPr sz="4500" dirty="0">
              <a:solidFill>
                <a:srgbClr val="1A4480"/>
              </a:solidFill>
            </a:endParaRPr>
          </a:p>
          <a:p>
            <a:pPr marL="914400" lvl="0" indent="-364181" algn="l" rtl="0">
              <a:spcBef>
                <a:spcPts val="0"/>
              </a:spcBef>
              <a:spcAft>
                <a:spcPts val="0"/>
              </a:spcAft>
              <a:buClr>
                <a:srgbClr val="1A4480"/>
              </a:buClr>
              <a:buSzPct val="100000"/>
              <a:buChar char="❏"/>
            </a:pPr>
            <a:r>
              <a:rPr lang="en-US" sz="4500" dirty="0">
                <a:solidFill>
                  <a:srgbClr val="1A4480"/>
                </a:solidFill>
              </a:rPr>
              <a:t>timeline or completion date.</a:t>
            </a:r>
          </a:p>
          <a:p>
            <a:pPr marL="914400" lvl="0" indent="-364181" algn="l" rtl="0">
              <a:spcBef>
                <a:spcPts val="0"/>
              </a:spcBef>
              <a:spcAft>
                <a:spcPts val="0"/>
              </a:spcAft>
              <a:buClr>
                <a:srgbClr val="1A4480"/>
              </a:buClr>
              <a:buSzPct val="100000"/>
              <a:buChar char="❏"/>
            </a:pPr>
            <a:endParaRPr sz="4500" dirty="0">
              <a:solidFill>
                <a:srgbClr val="003C71"/>
              </a:solidFill>
              <a:latin typeface="Arial"/>
              <a:ea typeface="Arial"/>
              <a:cs typeface="Arial"/>
              <a:sym typeface="Arial"/>
            </a:endParaRPr>
          </a:p>
          <a:p>
            <a:pPr marL="0" lvl="0" indent="0" algn="l" rtl="0">
              <a:spcBef>
                <a:spcPts val="1000"/>
              </a:spcBef>
              <a:spcAft>
                <a:spcPts val="0"/>
              </a:spcAft>
              <a:buNone/>
            </a:pPr>
            <a:r>
              <a:rPr lang="en-US" sz="4500" dirty="0">
                <a:latin typeface="Arial"/>
                <a:ea typeface="Arial"/>
                <a:cs typeface="Arial"/>
                <a:sym typeface="Arial"/>
              </a:rPr>
              <a:t>•</a:t>
            </a:r>
            <a:r>
              <a:rPr lang="en-US" sz="4500" dirty="0"/>
              <a:t>The due date of the plan will be included in the monitoring letter.</a:t>
            </a:r>
            <a:endParaRPr sz="4500" dirty="0">
              <a:latin typeface="Arial"/>
              <a:ea typeface="Arial"/>
              <a:cs typeface="Arial"/>
              <a:sym typeface="Arial"/>
            </a:endParaRPr>
          </a:p>
          <a:p>
            <a:pPr marL="0" lvl="0" indent="0" algn="l" rtl="0">
              <a:spcBef>
                <a:spcPts val="1000"/>
              </a:spcBef>
              <a:spcAft>
                <a:spcPts val="0"/>
              </a:spcAft>
              <a:buNone/>
            </a:pPr>
            <a:r>
              <a:rPr lang="en-US" sz="4500" dirty="0">
                <a:latin typeface="Arial"/>
                <a:ea typeface="Arial"/>
                <a:cs typeface="Arial"/>
                <a:sym typeface="Arial"/>
              </a:rPr>
              <a:t>•</a:t>
            </a:r>
            <a:r>
              <a:rPr lang="en-US" sz="4500" dirty="0"/>
              <a:t>Specialists will meet with division coordinators throughout the year to collect evidence of the implementation of the CAP.</a:t>
            </a:r>
            <a:endParaRPr sz="4500" dirty="0"/>
          </a:p>
          <a:p>
            <a:pPr marL="0" lvl="0" indent="0" algn="l" rtl="0">
              <a:spcBef>
                <a:spcPts val="1000"/>
              </a:spcBef>
              <a:spcAft>
                <a:spcPts val="0"/>
              </a:spcAft>
              <a:buNone/>
            </a:pPr>
            <a:r>
              <a:rPr lang="en-US" sz="4500" dirty="0">
                <a:latin typeface="Arial"/>
                <a:ea typeface="Arial"/>
                <a:cs typeface="Arial"/>
                <a:sym typeface="Arial"/>
              </a:rPr>
              <a:t>•</a:t>
            </a:r>
            <a:r>
              <a:rPr lang="en-US" sz="4500" dirty="0"/>
              <a:t>When all action steps have been successfully implemented, a letter will be sent to each division closing the CAP.</a:t>
            </a:r>
            <a:endParaRPr sz="4500" dirty="0"/>
          </a:p>
          <a:p>
            <a:pPr marL="0" lvl="0" indent="0" algn="l" rtl="0">
              <a:spcBef>
                <a:spcPts val="0"/>
              </a:spcBef>
              <a:spcAft>
                <a:spcPts val="0"/>
              </a:spcAft>
              <a:buNone/>
            </a:pPr>
            <a:endParaRPr sz="1900" dirty="0">
              <a:latin typeface="Arial"/>
              <a:ea typeface="Arial"/>
              <a:cs typeface="Arial"/>
              <a:sym typeface="Arial"/>
            </a:endParaRPr>
          </a:p>
          <a:p>
            <a:pPr marL="0" lvl="0" indent="0" algn="l" rtl="0">
              <a:spcBef>
                <a:spcPts val="0"/>
              </a:spcBef>
              <a:spcAft>
                <a:spcPts val="0"/>
              </a:spcAft>
              <a:buNone/>
            </a:pPr>
            <a:endParaRPr sz="1900" dirty="0">
              <a:solidFill>
                <a:srgbClr val="003C71"/>
              </a:solidFill>
              <a:latin typeface="Arial"/>
              <a:ea typeface="Arial"/>
              <a:cs typeface="Arial"/>
              <a:sym typeface="Arial"/>
            </a:endParaRPr>
          </a:p>
          <a:p>
            <a:pPr marL="0" lvl="0" indent="0" algn="l" rtl="0">
              <a:spcBef>
                <a:spcPts val="0"/>
              </a:spcBef>
              <a:spcAft>
                <a:spcPts val="0"/>
              </a:spcAft>
              <a:buNone/>
            </a:pPr>
            <a:endParaRPr b="1" dirty="0">
              <a:solidFill>
                <a:srgbClr val="980000"/>
              </a:solidFill>
            </a:endParaRPr>
          </a:p>
          <a:p>
            <a:pPr marL="0" lvl="0" indent="0" algn="l" rtl="0">
              <a:spcBef>
                <a:spcPts val="0"/>
              </a:spcBef>
              <a:spcAft>
                <a:spcPts val="0"/>
              </a:spcAft>
              <a:buNone/>
            </a:pPr>
            <a:endParaRPr b="1" dirty="0">
              <a:solidFill>
                <a:srgbClr val="980000"/>
              </a:solidFill>
            </a:endParaRPr>
          </a:p>
          <a:p>
            <a:pPr marL="0" lvl="0" indent="0" algn="l" rtl="0">
              <a:lnSpc>
                <a:spcPct val="90000"/>
              </a:lnSpc>
              <a:spcBef>
                <a:spcPts val="0"/>
              </a:spcBef>
              <a:spcAft>
                <a:spcPts val="0"/>
              </a:spcAft>
              <a:buNone/>
            </a:pPr>
            <a:endParaRPr b="1" dirty="0">
              <a:solidFill>
                <a:schemeClr val="dk1"/>
              </a:solidFill>
            </a:endParaRPr>
          </a:p>
        </p:txBody>
      </p:sp>
      <p:sp>
        <p:nvSpPr>
          <p:cNvPr id="362" name="Google Shape;362;g1cd3e7ff1c1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pic>
        <p:nvPicPr>
          <p:cNvPr id="363" name="Google Shape;363;g1cd3e7ff1c1_0_0"/>
          <p:cNvPicPr preferRelativeResize="0"/>
          <p:nvPr/>
        </p:nvPicPr>
        <p:blipFill rotWithShape="1">
          <a:blip r:embed="rId3">
            <a:alphaModFix/>
          </a:blip>
          <a:srcRect/>
          <a:stretch/>
        </p:blipFill>
        <p:spPr>
          <a:xfrm>
            <a:off x="9982200" y="6257411"/>
            <a:ext cx="929277" cy="5629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1cd3e7ff1c1_0_44"/>
          <p:cNvSpPr txBox="1">
            <a:spLocks noGrp="1"/>
          </p:cNvSpPr>
          <p:nvPr>
            <p:ph type="title"/>
          </p:nvPr>
        </p:nvSpPr>
        <p:spPr>
          <a:xfrm>
            <a:off x="0" y="0"/>
            <a:ext cx="12192000" cy="1323900"/>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Purpose</a:t>
            </a:r>
            <a:endParaRPr/>
          </a:p>
        </p:txBody>
      </p:sp>
      <p:sp>
        <p:nvSpPr>
          <p:cNvPr id="165" name="Google Shape;165;g1cd3e7ff1c1_0_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66" name="Google Shape;166;g1cd3e7ff1c1_0_44"/>
          <p:cNvSpPr txBox="1">
            <a:spLocks noGrp="1"/>
          </p:cNvSpPr>
          <p:nvPr>
            <p:ph type="body" idx="1"/>
          </p:nvPr>
        </p:nvSpPr>
        <p:spPr>
          <a:xfrm>
            <a:off x="838200" y="1633563"/>
            <a:ext cx="10515600" cy="47181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SzPct val="100000"/>
              <a:buNone/>
            </a:pPr>
            <a:r>
              <a:rPr lang="en-US" sz="2800" dirty="0">
                <a:latin typeface="Calibri"/>
                <a:ea typeface="Calibri"/>
                <a:cs typeface="Calibri"/>
                <a:sym typeface="Calibri"/>
              </a:rPr>
              <a:t>The SEA is responsible for oversight of the operations of Federal award supported activities. The SEA must monitor activities under Federal awards to assure compliance with applicable Federal requirements and that performance expectations are being achieved.</a:t>
            </a:r>
            <a:endParaRPr dirty="0"/>
          </a:p>
          <a:p>
            <a:pPr marL="0" lvl="0" indent="0" algn="l" rtl="0">
              <a:lnSpc>
                <a:spcPct val="90000"/>
              </a:lnSpc>
              <a:spcBef>
                <a:spcPts val="1000"/>
              </a:spcBef>
              <a:spcAft>
                <a:spcPts val="0"/>
              </a:spcAft>
              <a:buSzPct val="100000"/>
              <a:buNone/>
            </a:pPr>
            <a:r>
              <a:rPr lang="en-US" sz="1900" u="sng" dirty="0">
                <a:solidFill>
                  <a:schemeClr val="hlink"/>
                </a:solidFill>
                <a:latin typeface="Calibri"/>
                <a:ea typeface="Calibri"/>
                <a:cs typeface="Calibri"/>
                <a:sym typeface="Calibri"/>
                <a:hlinkClick r:id="rId3"/>
              </a:rPr>
              <a:t>§ 200.329 Monitoring and reporting program performance</a:t>
            </a:r>
            <a:endParaRPr sz="1900" dirty="0">
              <a:latin typeface="Calibri"/>
              <a:ea typeface="Calibri"/>
              <a:cs typeface="Calibri"/>
              <a:sym typeface="Calibri"/>
            </a:endParaRPr>
          </a:p>
          <a:p>
            <a:pPr marL="0" lvl="0" indent="0" algn="l" rtl="0">
              <a:lnSpc>
                <a:spcPct val="90000"/>
              </a:lnSpc>
              <a:spcBef>
                <a:spcPts val="1000"/>
              </a:spcBef>
              <a:spcAft>
                <a:spcPts val="0"/>
              </a:spcAft>
              <a:buSzPct val="100000"/>
              <a:buNone/>
            </a:pPr>
            <a:endParaRPr sz="1900" dirty="0"/>
          </a:p>
          <a:p>
            <a:pPr marL="228600" lvl="0" indent="-228600" algn="l" rtl="0">
              <a:lnSpc>
                <a:spcPct val="90000"/>
              </a:lnSpc>
              <a:spcBef>
                <a:spcPts val="1000"/>
              </a:spcBef>
              <a:spcAft>
                <a:spcPts val="0"/>
              </a:spcAft>
              <a:buSzPct val="100000"/>
              <a:buChar char="•"/>
            </a:pPr>
            <a:r>
              <a:rPr lang="en-US" dirty="0"/>
              <a:t>To assess program compliance with the law</a:t>
            </a:r>
            <a:endParaRPr dirty="0"/>
          </a:p>
          <a:p>
            <a:pPr marL="685800" lvl="1" indent="-228600" algn="l" rtl="0">
              <a:lnSpc>
                <a:spcPct val="90000"/>
              </a:lnSpc>
              <a:spcBef>
                <a:spcPts val="500"/>
              </a:spcBef>
              <a:spcAft>
                <a:spcPts val="0"/>
              </a:spcAft>
              <a:buSzPct val="100000"/>
              <a:buChar char="-"/>
            </a:pPr>
            <a:r>
              <a:rPr lang="en-US" dirty="0"/>
              <a:t>To ensure the quality of internal controls</a:t>
            </a:r>
            <a:endParaRPr dirty="0"/>
          </a:p>
          <a:p>
            <a:pPr marL="228600" lvl="0" indent="-228600" algn="l" rtl="0">
              <a:lnSpc>
                <a:spcPct val="90000"/>
              </a:lnSpc>
              <a:spcBef>
                <a:spcPts val="1000"/>
              </a:spcBef>
              <a:spcAft>
                <a:spcPts val="0"/>
              </a:spcAft>
              <a:buSzPct val="100000"/>
              <a:buChar char="•"/>
            </a:pPr>
            <a:r>
              <a:rPr lang="en-US" dirty="0"/>
              <a:t>To offer technical assistance</a:t>
            </a:r>
            <a:endParaRPr dirty="0"/>
          </a:p>
          <a:p>
            <a:pPr marL="228600" lvl="0" indent="-228600" algn="l" rtl="0">
              <a:lnSpc>
                <a:spcPct val="90000"/>
              </a:lnSpc>
              <a:spcBef>
                <a:spcPts val="1000"/>
              </a:spcBef>
              <a:spcAft>
                <a:spcPts val="0"/>
              </a:spcAft>
              <a:buSzPct val="100000"/>
              <a:buChar char="•"/>
            </a:pPr>
            <a:r>
              <a:rPr lang="en-US" dirty="0"/>
              <a:t>To identify effective practices</a:t>
            </a:r>
            <a:endParaRPr dirty="0"/>
          </a:p>
          <a:p>
            <a:pPr marL="228600" lvl="0" indent="-64135" algn="l" rtl="0">
              <a:lnSpc>
                <a:spcPct val="90000"/>
              </a:lnSpc>
              <a:spcBef>
                <a:spcPts val="1000"/>
              </a:spcBef>
              <a:spcAft>
                <a:spcPts val="0"/>
              </a:spcAft>
              <a:buSzPct val="100000"/>
              <a:buNone/>
            </a:pPr>
            <a:endParaRPr dirty="0"/>
          </a:p>
          <a:p>
            <a:pPr marL="0" lvl="0" indent="0" algn="ctr" rtl="0">
              <a:lnSpc>
                <a:spcPct val="90000"/>
              </a:lnSpc>
              <a:spcBef>
                <a:spcPts val="1000"/>
              </a:spcBef>
              <a:spcAft>
                <a:spcPts val="0"/>
              </a:spcAft>
              <a:buSzPct val="100000"/>
              <a:buNone/>
            </a:pPr>
            <a:r>
              <a:rPr lang="en-US" b="1" u="sng" dirty="0">
                <a:solidFill>
                  <a:schemeClr val="hlink"/>
                </a:solidFill>
                <a:hlinkClick r:id="rId4"/>
              </a:rPr>
              <a:t>Title II, Part A, Monitoring Protocol</a:t>
            </a:r>
            <a:endParaRPr b="1" dirty="0"/>
          </a:p>
          <a:p>
            <a:pPr marL="0" lvl="0" indent="0" algn="ctr" rtl="0">
              <a:lnSpc>
                <a:spcPct val="90000"/>
              </a:lnSpc>
              <a:spcBef>
                <a:spcPts val="1000"/>
              </a:spcBef>
              <a:spcAft>
                <a:spcPts val="0"/>
              </a:spcAft>
              <a:buSzPct val="100000"/>
              <a:buNone/>
            </a:pPr>
            <a:endParaRPr dirty="0"/>
          </a:p>
        </p:txBody>
      </p:sp>
      <p:pic>
        <p:nvPicPr>
          <p:cNvPr id="167" name="Google Shape;167;g1cd3e7ff1c1_0_44"/>
          <p:cNvPicPr preferRelativeResize="0"/>
          <p:nvPr/>
        </p:nvPicPr>
        <p:blipFill rotWithShape="1">
          <a:blip r:embed="rId5">
            <a:alphaModFix/>
          </a:blip>
          <a:srcRect/>
          <a:stretch/>
        </p:blipFill>
        <p:spPr>
          <a:xfrm>
            <a:off x="9759918" y="5876459"/>
            <a:ext cx="1261981" cy="98154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6A5FD3A9-ABBD-A5F3-D8C1-A7D702C1C77D}"/>
            </a:ext>
          </a:extLst>
        </p:cNvPr>
        <p:cNvGrpSpPr/>
        <p:nvPr/>
      </p:nvGrpSpPr>
      <p:grpSpPr>
        <a:xfrm>
          <a:off x="0" y="0"/>
          <a:ext cx="0" cy="0"/>
          <a:chOff x="0" y="0"/>
          <a:chExt cx="0" cy="0"/>
        </a:xfrm>
      </p:grpSpPr>
      <p:sp>
        <p:nvSpPr>
          <p:cNvPr id="368" name="Google Shape;368;g1cd3e7ff1c1_0_27">
            <a:extLst>
              <a:ext uri="{FF2B5EF4-FFF2-40B4-BE49-F238E27FC236}">
                <a16:creationId xmlns:a16="http://schemas.microsoft.com/office/drawing/2014/main" id="{411FA40B-D14F-60C2-C296-8FE4D07A9B57}"/>
              </a:ext>
            </a:extLst>
          </p:cNvPr>
          <p:cNvSpPr txBox="1">
            <a:spLocks noGrp="1"/>
          </p:cNvSpPr>
          <p:nvPr>
            <p:ph type="title"/>
          </p:nvPr>
        </p:nvSpPr>
        <p:spPr>
          <a:xfrm>
            <a:off x="0" y="0"/>
            <a:ext cx="12192000" cy="1323900"/>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Welcome to Sharepoint</a:t>
            </a:r>
            <a:endParaRPr/>
          </a:p>
        </p:txBody>
      </p:sp>
      <p:sp>
        <p:nvSpPr>
          <p:cNvPr id="369" name="Google Shape;369;g1cd3e7ff1c1_0_27">
            <a:extLst>
              <a:ext uri="{FF2B5EF4-FFF2-40B4-BE49-F238E27FC236}">
                <a16:creationId xmlns:a16="http://schemas.microsoft.com/office/drawing/2014/main" id="{E3BA5F8B-55E9-DEDD-5B94-39DC9368AFE2}"/>
              </a:ext>
            </a:extLst>
          </p:cNvPr>
          <p:cNvSpPr txBox="1">
            <a:spLocks noGrp="1"/>
          </p:cNvSpPr>
          <p:nvPr>
            <p:ph type="body" idx="1"/>
          </p:nvPr>
        </p:nvSpPr>
        <p:spPr>
          <a:xfrm>
            <a:off x="609600" y="1488563"/>
            <a:ext cx="10972800" cy="5534100"/>
          </a:xfrm>
          <a:prstGeom prst="rect">
            <a:avLst/>
          </a:prstGeom>
          <a:noFill/>
          <a:ln>
            <a:noFill/>
          </a:ln>
        </p:spPr>
        <p:txBody>
          <a:bodyPr spcFirstLastPara="1" wrap="square" lIns="91425" tIns="45700" rIns="91425" bIns="45700" anchor="t" anchorCtr="0">
            <a:normAutofit/>
          </a:bodyPr>
          <a:lstStyle/>
          <a:p>
            <a:pPr marL="457200" lvl="0" indent="-342900" algn="l" rtl="0">
              <a:spcBef>
                <a:spcPts val="0"/>
              </a:spcBef>
              <a:spcAft>
                <a:spcPts val="0"/>
              </a:spcAft>
              <a:buSzPts val="1800"/>
              <a:buChar char="•"/>
            </a:pPr>
            <a:r>
              <a:rPr lang="en-US" dirty="0"/>
              <a:t>Currently, ONLY divisions going through FPM for 23-24 or the Equitable Services division contact have access to SharePoint </a:t>
            </a:r>
            <a:endParaRPr dirty="0"/>
          </a:p>
          <a:p>
            <a:pPr marL="457200" lvl="0" indent="-342900" algn="l" rtl="0">
              <a:spcBef>
                <a:spcPts val="0"/>
              </a:spcBef>
              <a:spcAft>
                <a:spcPts val="0"/>
              </a:spcAft>
              <a:buSzPts val="1800"/>
              <a:buChar char="•"/>
            </a:pPr>
            <a:r>
              <a:rPr lang="en-US" dirty="0"/>
              <a:t>Divisions will only have access to their file</a:t>
            </a:r>
            <a:endParaRPr dirty="0"/>
          </a:p>
          <a:p>
            <a:pPr marL="457200" lvl="0" indent="-342900" algn="l" rtl="0">
              <a:spcBef>
                <a:spcPts val="0"/>
              </a:spcBef>
              <a:spcAft>
                <a:spcPts val="0"/>
              </a:spcAft>
              <a:buSzPts val="1800"/>
              <a:buChar char="•"/>
            </a:pPr>
            <a:r>
              <a:rPr lang="en-US" dirty="0"/>
              <a:t>No other division can open another division’s file</a:t>
            </a:r>
            <a:endParaRPr dirty="0"/>
          </a:p>
          <a:p>
            <a:pPr marL="0" lvl="0" indent="0" algn="l" rtl="0">
              <a:spcBef>
                <a:spcPts val="0"/>
              </a:spcBef>
              <a:spcAft>
                <a:spcPts val="0"/>
              </a:spcAft>
              <a:buNone/>
            </a:pPr>
            <a:endParaRPr sz="1900" dirty="0">
              <a:solidFill>
                <a:srgbClr val="003C71"/>
              </a:solidFill>
              <a:latin typeface="Arial"/>
              <a:ea typeface="Arial"/>
              <a:cs typeface="Arial"/>
              <a:sym typeface="Arial"/>
            </a:endParaRPr>
          </a:p>
          <a:p>
            <a:pPr marL="0" lvl="0" indent="0" algn="l" rtl="0">
              <a:spcBef>
                <a:spcPts val="0"/>
              </a:spcBef>
              <a:spcAft>
                <a:spcPts val="0"/>
              </a:spcAft>
              <a:buNone/>
            </a:pPr>
            <a:endParaRPr sz="1900" dirty="0">
              <a:solidFill>
                <a:srgbClr val="003C71"/>
              </a:solidFill>
              <a:latin typeface="Arial"/>
              <a:ea typeface="Arial"/>
              <a:cs typeface="Arial"/>
              <a:sym typeface="Arial"/>
            </a:endParaRPr>
          </a:p>
          <a:p>
            <a:pPr marL="0" lvl="0" indent="0" algn="l" rtl="0">
              <a:spcBef>
                <a:spcPts val="0"/>
              </a:spcBef>
              <a:spcAft>
                <a:spcPts val="0"/>
              </a:spcAft>
              <a:buNone/>
            </a:pPr>
            <a:endParaRPr sz="1900" dirty="0">
              <a:solidFill>
                <a:srgbClr val="003C71"/>
              </a:solidFill>
              <a:latin typeface="Arial"/>
              <a:ea typeface="Arial"/>
              <a:cs typeface="Arial"/>
              <a:sym typeface="Arial"/>
            </a:endParaRPr>
          </a:p>
          <a:p>
            <a:pPr marL="0" lvl="0" indent="0" algn="l" rtl="0">
              <a:spcBef>
                <a:spcPts val="0"/>
              </a:spcBef>
              <a:spcAft>
                <a:spcPts val="0"/>
              </a:spcAft>
              <a:buNone/>
            </a:pPr>
            <a:endParaRPr sz="1900" dirty="0">
              <a:solidFill>
                <a:srgbClr val="003C71"/>
              </a:solidFill>
              <a:latin typeface="Arial"/>
              <a:ea typeface="Arial"/>
              <a:cs typeface="Arial"/>
              <a:sym typeface="Arial"/>
            </a:endParaRPr>
          </a:p>
          <a:p>
            <a:pPr marL="0" lvl="0" indent="0" algn="l" rtl="0">
              <a:spcBef>
                <a:spcPts val="0"/>
              </a:spcBef>
              <a:spcAft>
                <a:spcPts val="0"/>
              </a:spcAft>
              <a:buNone/>
            </a:pPr>
            <a:endParaRPr sz="1900" dirty="0">
              <a:solidFill>
                <a:srgbClr val="003C71"/>
              </a:solidFill>
              <a:latin typeface="Arial"/>
              <a:ea typeface="Arial"/>
              <a:cs typeface="Arial"/>
              <a:sym typeface="Arial"/>
            </a:endParaRPr>
          </a:p>
          <a:p>
            <a:pPr marL="0" lvl="0" indent="0" algn="l" rtl="0">
              <a:spcBef>
                <a:spcPts val="0"/>
              </a:spcBef>
              <a:spcAft>
                <a:spcPts val="0"/>
              </a:spcAft>
              <a:buNone/>
            </a:pPr>
            <a:endParaRPr b="1" dirty="0">
              <a:solidFill>
                <a:srgbClr val="980000"/>
              </a:solidFill>
            </a:endParaRPr>
          </a:p>
          <a:p>
            <a:pPr marL="0" lvl="0" indent="0" algn="l" rtl="0">
              <a:spcBef>
                <a:spcPts val="0"/>
              </a:spcBef>
              <a:spcAft>
                <a:spcPts val="0"/>
              </a:spcAft>
              <a:buNone/>
            </a:pPr>
            <a:endParaRPr b="1" dirty="0">
              <a:solidFill>
                <a:srgbClr val="980000"/>
              </a:solidFill>
            </a:endParaRPr>
          </a:p>
          <a:p>
            <a:pPr marL="0" lvl="0" indent="0" algn="l" rtl="0">
              <a:spcBef>
                <a:spcPts val="0"/>
              </a:spcBef>
              <a:spcAft>
                <a:spcPts val="0"/>
              </a:spcAft>
              <a:buNone/>
            </a:pPr>
            <a:r>
              <a:rPr lang="en-US" b="1" dirty="0">
                <a:solidFill>
                  <a:srgbClr val="980000"/>
                </a:solidFill>
              </a:rPr>
              <a:t>*Important </a:t>
            </a:r>
            <a:r>
              <a:rPr lang="en-US" dirty="0">
                <a:solidFill>
                  <a:schemeClr val="accent3"/>
                </a:solidFill>
              </a:rPr>
              <a:t>- Google documents and thumb drives are not an approved method of submitting documents to the Office of ESEA Programs</a:t>
            </a:r>
            <a:endParaRPr dirty="0">
              <a:solidFill>
                <a:schemeClr val="accent3"/>
              </a:solidFill>
            </a:endParaRPr>
          </a:p>
          <a:p>
            <a:pPr marL="457200" lvl="0" indent="-381000" algn="l" rtl="0">
              <a:spcBef>
                <a:spcPts val="0"/>
              </a:spcBef>
              <a:spcAft>
                <a:spcPts val="0"/>
              </a:spcAft>
              <a:buClr>
                <a:schemeClr val="accent3"/>
              </a:buClr>
              <a:buSzPts val="2400"/>
              <a:buChar char="•"/>
            </a:pPr>
            <a:r>
              <a:rPr lang="en-US" sz="2400" dirty="0">
                <a:solidFill>
                  <a:schemeClr val="accent3"/>
                </a:solidFill>
              </a:rPr>
              <a:t>Not secure/not allowed</a:t>
            </a:r>
            <a:endParaRPr sz="2400" dirty="0">
              <a:solidFill>
                <a:schemeClr val="accent3"/>
              </a:solidFill>
            </a:endParaRPr>
          </a:p>
          <a:p>
            <a:pPr marL="457200" lvl="0" indent="-381000" algn="l" rtl="0">
              <a:spcBef>
                <a:spcPts val="0"/>
              </a:spcBef>
              <a:spcAft>
                <a:spcPts val="0"/>
              </a:spcAft>
              <a:buClr>
                <a:schemeClr val="accent3"/>
              </a:buClr>
              <a:buSzPts val="2400"/>
              <a:buChar char="•"/>
            </a:pPr>
            <a:r>
              <a:rPr lang="en-US" sz="2400" dirty="0">
                <a:solidFill>
                  <a:schemeClr val="accent3"/>
                </a:solidFill>
              </a:rPr>
              <a:t>Can be difficult to log in/access  </a:t>
            </a:r>
            <a:endParaRPr sz="2400" dirty="0">
              <a:solidFill>
                <a:schemeClr val="accent3"/>
              </a:solidFill>
            </a:endParaRPr>
          </a:p>
          <a:p>
            <a:pPr marL="0" lvl="0" indent="0" algn="l" rtl="0">
              <a:lnSpc>
                <a:spcPct val="90000"/>
              </a:lnSpc>
              <a:spcBef>
                <a:spcPts val="0"/>
              </a:spcBef>
              <a:spcAft>
                <a:spcPts val="0"/>
              </a:spcAft>
              <a:buNone/>
            </a:pPr>
            <a:endParaRPr b="1" dirty="0">
              <a:solidFill>
                <a:schemeClr val="dk1"/>
              </a:solidFill>
            </a:endParaRPr>
          </a:p>
        </p:txBody>
      </p:sp>
      <p:sp>
        <p:nvSpPr>
          <p:cNvPr id="370" name="Google Shape;370;g1cd3e7ff1c1_0_27">
            <a:extLst>
              <a:ext uri="{FF2B5EF4-FFF2-40B4-BE49-F238E27FC236}">
                <a16:creationId xmlns:a16="http://schemas.microsoft.com/office/drawing/2014/main" id="{76B3A906-10E6-7741-D12E-F604C34B4A3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pic>
        <p:nvPicPr>
          <p:cNvPr id="371" name="Google Shape;371;g1cd3e7ff1c1_0_27">
            <a:extLst>
              <a:ext uri="{FF2B5EF4-FFF2-40B4-BE49-F238E27FC236}">
                <a16:creationId xmlns:a16="http://schemas.microsoft.com/office/drawing/2014/main" id="{E56EDD87-103E-243B-AEA4-69F88B0ADD55}"/>
              </a:ext>
            </a:extLst>
          </p:cNvPr>
          <p:cNvPicPr preferRelativeResize="0"/>
          <p:nvPr/>
        </p:nvPicPr>
        <p:blipFill rotWithShape="1">
          <a:blip r:embed="rId3">
            <a:alphaModFix/>
          </a:blip>
          <a:srcRect/>
          <a:stretch/>
        </p:blipFill>
        <p:spPr>
          <a:xfrm>
            <a:off x="9759918" y="5876459"/>
            <a:ext cx="1261981" cy="981541"/>
          </a:xfrm>
          <a:prstGeom prst="rect">
            <a:avLst/>
          </a:prstGeom>
          <a:noFill/>
          <a:ln>
            <a:noFill/>
          </a:ln>
        </p:spPr>
      </p:pic>
      <p:pic>
        <p:nvPicPr>
          <p:cNvPr id="372" name="Google Shape;372;g1cd3e7ff1c1_0_27">
            <a:extLst>
              <a:ext uri="{FF2B5EF4-FFF2-40B4-BE49-F238E27FC236}">
                <a16:creationId xmlns:a16="http://schemas.microsoft.com/office/drawing/2014/main" id="{9C1088AE-2162-C270-8F09-B16881CC9C1D}"/>
              </a:ext>
            </a:extLst>
          </p:cNvPr>
          <p:cNvPicPr preferRelativeResize="0"/>
          <p:nvPr/>
        </p:nvPicPr>
        <p:blipFill>
          <a:blip r:embed="rId4">
            <a:alphaModFix/>
          </a:blip>
          <a:stretch>
            <a:fillRect/>
          </a:stretch>
        </p:blipFill>
        <p:spPr>
          <a:xfrm>
            <a:off x="4070700" y="3255200"/>
            <a:ext cx="3068050" cy="1653225"/>
          </a:xfrm>
          <a:prstGeom prst="rect">
            <a:avLst/>
          </a:prstGeom>
          <a:noFill/>
          <a:ln>
            <a:noFill/>
          </a:ln>
        </p:spPr>
      </p:pic>
    </p:spTree>
    <p:extLst>
      <p:ext uri="{BB962C8B-B14F-4D97-AF65-F5344CB8AC3E}">
        <p14:creationId xmlns:p14="http://schemas.microsoft.com/office/powerpoint/2010/main" val="2455144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1cd3e7ff1c1_0_10"/>
          <p:cNvSpPr txBox="1">
            <a:spLocks noGrp="1"/>
          </p:cNvSpPr>
          <p:nvPr>
            <p:ph type="title"/>
          </p:nvPr>
        </p:nvSpPr>
        <p:spPr>
          <a:xfrm>
            <a:off x="0" y="0"/>
            <a:ext cx="12192000" cy="1323900"/>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sz="4300" cap="none">
                <a:solidFill>
                  <a:srgbClr val="FFFFFF"/>
                </a:solidFill>
              </a:rPr>
              <a:t>Accessing SharePoint</a:t>
            </a:r>
            <a:endParaRPr/>
          </a:p>
        </p:txBody>
      </p:sp>
      <p:sp>
        <p:nvSpPr>
          <p:cNvPr id="378" name="Google Shape;378;g1cd3e7ff1c1_0_10"/>
          <p:cNvSpPr txBox="1">
            <a:spLocks noGrp="1"/>
          </p:cNvSpPr>
          <p:nvPr>
            <p:ph type="body" idx="1"/>
          </p:nvPr>
        </p:nvSpPr>
        <p:spPr>
          <a:xfrm>
            <a:off x="812015" y="1982659"/>
            <a:ext cx="5490462" cy="2559843"/>
          </a:xfrm>
          <a:prstGeom prst="rect">
            <a:avLst/>
          </a:prstGeom>
          <a:noFill/>
          <a:ln>
            <a:noFill/>
          </a:ln>
        </p:spPr>
        <p:txBody>
          <a:bodyPr spcFirstLastPara="1" wrap="square" lIns="91425" tIns="45700" rIns="91425" bIns="45700" anchor="t" anchorCtr="0">
            <a:noAutofit/>
          </a:bodyPr>
          <a:lstStyle/>
          <a:p>
            <a:pPr marL="0" lvl="0" indent="0" rtl="0">
              <a:lnSpc>
                <a:spcPct val="70000"/>
              </a:lnSpc>
              <a:spcBef>
                <a:spcPts val="1000"/>
              </a:spcBef>
              <a:spcAft>
                <a:spcPts val="0"/>
              </a:spcAft>
              <a:buSzPts val="1018"/>
              <a:buNone/>
            </a:pPr>
            <a:r>
              <a:rPr lang="en-US" b="0" dirty="0">
                <a:solidFill>
                  <a:schemeClr val="accent3"/>
                </a:solidFill>
              </a:rPr>
              <a:t>As a member of the new SharePoint site, a welcome email has been sent informing you that you have been added to the ESEA Federal Program Monitoring and Equitable Services Group.</a:t>
            </a:r>
            <a:endParaRPr b="0" dirty="0">
              <a:solidFill>
                <a:schemeClr val="accent3"/>
              </a:solidFill>
            </a:endParaRPr>
          </a:p>
          <a:p>
            <a:pPr marL="0" lvl="0" indent="0" algn="l" rtl="0">
              <a:lnSpc>
                <a:spcPct val="70000"/>
              </a:lnSpc>
              <a:spcBef>
                <a:spcPts val="0"/>
              </a:spcBef>
              <a:spcAft>
                <a:spcPts val="0"/>
              </a:spcAft>
              <a:buSzPts val="1018"/>
              <a:buNone/>
            </a:pPr>
            <a:endParaRPr lang="en-US" sz="1800" dirty="0">
              <a:solidFill>
                <a:schemeClr val="dk1"/>
              </a:solidFill>
            </a:endParaRPr>
          </a:p>
          <a:p>
            <a:pPr marL="0" lvl="0" indent="0" algn="l" rtl="0">
              <a:lnSpc>
                <a:spcPct val="70000"/>
              </a:lnSpc>
              <a:spcBef>
                <a:spcPts val="0"/>
              </a:spcBef>
              <a:spcAft>
                <a:spcPts val="0"/>
              </a:spcAft>
              <a:buSzPts val="1018"/>
              <a:buNone/>
            </a:pPr>
            <a:r>
              <a:rPr lang="en-US" sz="1800" dirty="0"/>
              <a:t>*If you have not received this email or accessed SharePoint in the past, please indicate so on the shared document. </a:t>
            </a:r>
            <a:endParaRPr sz="1800" dirty="0">
              <a:solidFill>
                <a:schemeClr val="dk1"/>
              </a:solidFill>
            </a:endParaRPr>
          </a:p>
        </p:txBody>
      </p:sp>
      <p:sp>
        <p:nvSpPr>
          <p:cNvPr id="379" name="Google Shape;379;g1cd3e7ff1c1_0_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pic>
        <p:nvPicPr>
          <p:cNvPr id="380" name="Google Shape;380;g1cd3e7ff1c1_0_10"/>
          <p:cNvPicPr preferRelativeResize="0"/>
          <p:nvPr/>
        </p:nvPicPr>
        <p:blipFill rotWithShape="1">
          <a:blip r:embed="rId3">
            <a:alphaModFix/>
          </a:blip>
          <a:srcRect/>
          <a:stretch/>
        </p:blipFill>
        <p:spPr>
          <a:xfrm>
            <a:off x="9759918" y="5876459"/>
            <a:ext cx="1261981" cy="981541"/>
          </a:xfrm>
          <a:prstGeom prst="rect">
            <a:avLst/>
          </a:prstGeom>
          <a:noFill/>
          <a:ln>
            <a:noFill/>
          </a:ln>
        </p:spPr>
      </p:pic>
      <p:pic>
        <p:nvPicPr>
          <p:cNvPr id="382" name="Google Shape;382;g1cd3e7ff1c1_0_10"/>
          <p:cNvPicPr preferRelativeResize="0"/>
          <p:nvPr/>
        </p:nvPicPr>
        <p:blipFill>
          <a:blip r:embed="rId4">
            <a:alphaModFix/>
          </a:blip>
          <a:stretch>
            <a:fillRect/>
          </a:stretch>
        </p:blipFill>
        <p:spPr>
          <a:xfrm>
            <a:off x="6676103" y="1500151"/>
            <a:ext cx="4345796" cy="3789604"/>
          </a:xfrm>
          <a:prstGeom prst="rect">
            <a:avLst/>
          </a:prstGeom>
          <a:noFill/>
          <a:ln>
            <a:noFill/>
          </a:ln>
        </p:spPr>
      </p:pic>
      <p:sp>
        <p:nvSpPr>
          <p:cNvPr id="384" name="Google Shape;384;g1cd3e7ff1c1_0_10"/>
          <p:cNvSpPr txBox="1"/>
          <p:nvPr/>
        </p:nvSpPr>
        <p:spPr>
          <a:xfrm>
            <a:off x="605573" y="5508898"/>
            <a:ext cx="9759900" cy="1015632"/>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1500" dirty="0">
                <a:solidFill>
                  <a:schemeClr val="accent3"/>
                </a:solidFill>
                <a:latin typeface="Calibri"/>
                <a:ea typeface="Calibri"/>
                <a:cs typeface="Calibri"/>
                <a:sym typeface="Calibri"/>
              </a:rPr>
              <a:t>To access the new SharePoint site, you can use the direct site link or use the link provided in the email notification regarding your access to the shared folder for your division.</a:t>
            </a:r>
            <a:endParaRPr sz="1500" dirty="0">
              <a:solidFill>
                <a:schemeClr val="accent3"/>
              </a:solidFill>
              <a:latin typeface="Calibri"/>
              <a:ea typeface="Calibri"/>
              <a:cs typeface="Calibri"/>
              <a:sym typeface="Calibri"/>
            </a:endParaRPr>
          </a:p>
          <a:p>
            <a:pPr marL="0" lvl="0" indent="0" algn="ctr" rtl="0">
              <a:lnSpc>
                <a:spcPct val="90000"/>
              </a:lnSpc>
              <a:spcBef>
                <a:spcPts val="0"/>
              </a:spcBef>
              <a:spcAft>
                <a:spcPts val="0"/>
              </a:spcAft>
              <a:buNone/>
            </a:pPr>
            <a:r>
              <a:rPr lang="en-US" sz="1500" dirty="0">
                <a:solidFill>
                  <a:schemeClr val="accent3"/>
                </a:solidFill>
                <a:latin typeface="Calibri"/>
                <a:ea typeface="Calibri"/>
                <a:cs typeface="Calibri"/>
                <a:sym typeface="Calibri"/>
              </a:rPr>
              <a:t>https://covgov.sharepoint.com/sites/DOE-ESEA-Federal-Program-Monitoring-External/SitePages/Employee-onboarding-team-home.aspx</a:t>
            </a:r>
            <a:endParaRPr sz="1500" dirty="0">
              <a:solidFill>
                <a:schemeClr val="accent3"/>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6">
          <a:extLst>
            <a:ext uri="{FF2B5EF4-FFF2-40B4-BE49-F238E27FC236}">
              <a16:creationId xmlns:a16="http://schemas.microsoft.com/office/drawing/2014/main" id="{3B3050D2-3579-FCD6-682A-5745A6EA0DDF}"/>
            </a:ext>
          </a:extLst>
        </p:cNvPr>
        <p:cNvGrpSpPr/>
        <p:nvPr/>
      </p:nvGrpSpPr>
      <p:grpSpPr>
        <a:xfrm>
          <a:off x="0" y="0"/>
          <a:ext cx="0" cy="0"/>
          <a:chOff x="0" y="0"/>
          <a:chExt cx="0" cy="0"/>
        </a:xfrm>
      </p:grpSpPr>
      <p:sp>
        <p:nvSpPr>
          <p:cNvPr id="377" name="Google Shape;377;g1cd3e7ff1c1_0_10">
            <a:extLst>
              <a:ext uri="{FF2B5EF4-FFF2-40B4-BE49-F238E27FC236}">
                <a16:creationId xmlns:a16="http://schemas.microsoft.com/office/drawing/2014/main" id="{AC724EE5-CE3D-2E03-849E-0FF0976793B1}"/>
              </a:ext>
            </a:extLst>
          </p:cNvPr>
          <p:cNvSpPr txBox="1">
            <a:spLocks noGrp="1"/>
          </p:cNvSpPr>
          <p:nvPr>
            <p:ph type="title"/>
          </p:nvPr>
        </p:nvSpPr>
        <p:spPr>
          <a:xfrm>
            <a:off x="0" y="0"/>
            <a:ext cx="12192000" cy="1323900"/>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sz="4300" cap="none" dirty="0">
                <a:solidFill>
                  <a:srgbClr val="FFFFFF"/>
                </a:solidFill>
              </a:rPr>
              <a:t>SharePoint Format</a:t>
            </a:r>
            <a:endParaRPr dirty="0"/>
          </a:p>
        </p:txBody>
      </p:sp>
      <p:sp>
        <p:nvSpPr>
          <p:cNvPr id="379" name="Google Shape;379;g1cd3e7ff1c1_0_10">
            <a:extLst>
              <a:ext uri="{FF2B5EF4-FFF2-40B4-BE49-F238E27FC236}">
                <a16:creationId xmlns:a16="http://schemas.microsoft.com/office/drawing/2014/main" id="{3D7CF7E8-2C5E-E9F6-8F4E-E8C5013F8735}"/>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dirty="0"/>
          </a:p>
        </p:txBody>
      </p:sp>
      <p:pic>
        <p:nvPicPr>
          <p:cNvPr id="380" name="Google Shape;380;g1cd3e7ff1c1_0_10">
            <a:extLst>
              <a:ext uri="{FF2B5EF4-FFF2-40B4-BE49-F238E27FC236}">
                <a16:creationId xmlns:a16="http://schemas.microsoft.com/office/drawing/2014/main" id="{1DD5CEF0-3A8A-8EAF-9E45-9E75CC00C32A}"/>
              </a:ext>
            </a:extLst>
          </p:cNvPr>
          <p:cNvPicPr preferRelativeResize="0"/>
          <p:nvPr/>
        </p:nvPicPr>
        <p:blipFill rotWithShape="1">
          <a:blip r:embed="rId3">
            <a:alphaModFix/>
          </a:blip>
          <a:srcRect/>
          <a:stretch/>
        </p:blipFill>
        <p:spPr>
          <a:xfrm>
            <a:off x="9759918" y="5876459"/>
            <a:ext cx="1261981" cy="981541"/>
          </a:xfrm>
          <a:prstGeom prst="rect">
            <a:avLst/>
          </a:prstGeom>
          <a:noFill/>
          <a:ln>
            <a:noFill/>
          </a:ln>
        </p:spPr>
      </p:pic>
      <p:pic>
        <p:nvPicPr>
          <p:cNvPr id="4" name="Picture 3">
            <a:extLst>
              <a:ext uri="{FF2B5EF4-FFF2-40B4-BE49-F238E27FC236}">
                <a16:creationId xmlns:a16="http://schemas.microsoft.com/office/drawing/2014/main" id="{4E6FEF98-599C-7935-CF47-554681B58D54}"/>
              </a:ext>
            </a:extLst>
          </p:cNvPr>
          <p:cNvPicPr>
            <a:picLocks noChangeAspect="1"/>
          </p:cNvPicPr>
          <p:nvPr/>
        </p:nvPicPr>
        <p:blipFill>
          <a:blip r:embed="rId4"/>
          <a:stretch>
            <a:fillRect/>
          </a:stretch>
        </p:blipFill>
        <p:spPr>
          <a:xfrm>
            <a:off x="125473" y="1323900"/>
            <a:ext cx="7485551" cy="5188514"/>
          </a:xfrm>
          <a:prstGeom prst="rect">
            <a:avLst/>
          </a:prstGeom>
        </p:spPr>
      </p:pic>
      <p:sp>
        <p:nvSpPr>
          <p:cNvPr id="10" name="TextBox 9">
            <a:extLst>
              <a:ext uri="{FF2B5EF4-FFF2-40B4-BE49-F238E27FC236}">
                <a16:creationId xmlns:a16="http://schemas.microsoft.com/office/drawing/2014/main" id="{34A18ABC-4BF1-127F-BB27-5B78D5A9E7E6}"/>
              </a:ext>
            </a:extLst>
          </p:cNvPr>
          <p:cNvSpPr txBox="1"/>
          <p:nvPr/>
        </p:nvSpPr>
        <p:spPr>
          <a:xfrm>
            <a:off x="8062451" y="1582994"/>
            <a:ext cx="4004076" cy="3077766"/>
          </a:xfrm>
          <a:prstGeom prst="rect">
            <a:avLst/>
          </a:prstGeom>
          <a:noFill/>
        </p:spPr>
        <p:txBody>
          <a:bodyPr wrap="square" rtlCol="0">
            <a:spAutoFit/>
          </a:bodyPr>
          <a:lstStyle/>
          <a:p>
            <a:r>
              <a:rPr lang="en-US" sz="2000" dirty="0">
                <a:solidFill>
                  <a:schemeClr val="accent3"/>
                </a:solidFill>
              </a:rPr>
              <a:t>All division FPM folders will be formatted the same. The area indicators will be listed as folders from 1.1 to 6.5. </a:t>
            </a:r>
          </a:p>
          <a:p>
            <a:endParaRPr lang="en-US" sz="2000" dirty="0">
              <a:solidFill>
                <a:schemeClr val="accent3"/>
              </a:solidFill>
            </a:endParaRPr>
          </a:p>
          <a:p>
            <a:r>
              <a:rPr lang="en-US" sz="2000" dirty="0">
                <a:solidFill>
                  <a:schemeClr val="accent3"/>
                </a:solidFill>
              </a:rPr>
              <a:t>Evidence and supporting information for these areas should be included in the corresponding folder. </a:t>
            </a:r>
          </a:p>
          <a:p>
            <a:endParaRPr lang="en-US" dirty="0"/>
          </a:p>
        </p:txBody>
      </p:sp>
      <p:sp>
        <p:nvSpPr>
          <p:cNvPr id="11" name="Arrow: Left 10">
            <a:extLst>
              <a:ext uri="{FF2B5EF4-FFF2-40B4-BE49-F238E27FC236}">
                <a16:creationId xmlns:a16="http://schemas.microsoft.com/office/drawing/2014/main" id="{73631484-B0B1-D384-76BC-FC9799E0006A}"/>
              </a:ext>
            </a:extLst>
          </p:cNvPr>
          <p:cNvSpPr/>
          <p:nvPr/>
        </p:nvSpPr>
        <p:spPr>
          <a:xfrm>
            <a:off x="6481916" y="4350477"/>
            <a:ext cx="4004076" cy="118362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 name="TextBox 11">
            <a:extLst>
              <a:ext uri="{FF2B5EF4-FFF2-40B4-BE49-F238E27FC236}">
                <a16:creationId xmlns:a16="http://schemas.microsoft.com/office/drawing/2014/main" id="{515A70B2-B80A-0684-91E9-555A8FE7DAF7}"/>
              </a:ext>
            </a:extLst>
          </p:cNvPr>
          <p:cNvSpPr txBox="1"/>
          <p:nvPr/>
        </p:nvSpPr>
        <p:spPr>
          <a:xfrm>
            <a:off x="7523960" y="4727562"/>
            <a:ext cx="2540529" cy="400110"/>
          </a:xfrm>
          <a:prstGeom prst="rect">
            <a:avLst/>
          </a:prstGeom>
          <a:noFill/>
        </p:spPr>
        <p:txBody>
          <a:bodyPr wrap="square" rtlCol="0">
            <a:spAutoFit/>
          </a:bodyPr>
          <a:lstStyle/>
          <a:p>
            <a:r>
              <a:rPr lang="en-US" sz="2000" dirty="0">
                <a:solidFill>
                  <a:schemeClr val="bg1"/>
                </a:solidFill>
              </a:rPr>
              <a:t>Sample FPM folder</a:t>
            </a:r>
          </a:p>
        </p:txBody>
      </p:sp>
    </p:spTree>
    <p:extLst>
      <p:ext uri="{BB962C8B-B14F-4D97-AF65-F5344CB8AC3E}">
        <p14:creationId xmlns:p14="http://schemas.microsoft.com/office/powerpoint/2010/main" val="1673584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1cd3e7ff1c1_0_27"/>
          <p:cNvSpPr txBox="1">
            <a:spLocks noGrp="1"/>
          </p:cNvSpPr>
          <p:nvPr>
            <p:ph type="title"/>
          </p:nvPr>
        </p:nvSpPr>
        <p:spPr>
          <a:xfrm>
            <a:off x="0" y="0"/>
            <a:ext cx="12192000" cy="1323900"/>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Welcome to Canvas</a:t>
            </a:r>
            <a:endParaRPr/>
          </a:p>
        </p:txBody>
      </p:sp>
      <p:sp>
        <p:nvSpPr>
          <p:cNvPr id="370" name="Google Shape;370;g1cd3e7ff1c1_0_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pic>
        <p:nvPicPr>
          <p:cNvPr id="5" name="Picture 4">
            <a:extLst>
              <a:ext uri="{FF2B5EF4-FFF2-40B4-BE49-F238E27FC236}">
                <a16:creationId xmlns:a16="http://schemas.microsoft.com/office/drawing/2014/main" id="{E42B2FE6-24DB-4C50-C27A-93B9F7456BD8}"/>
              </a:ext>
            </a:extLst>
          </p:cNvPr>
          <p:cNvPicPr>
            <a:picLocks noChangeAspect="1"/>
          </p:cNvPicPr>
          <p:nvPr/>
        </p:nvPicPr>
        <p:blipFill>
          <a:blip r:embed="rId3"/>
          <a:stretch>
            <a:fillRect/>
          </a:stretch>
        </p:blipFill>
        <p:spPr>
          <a:xfrm>
            <a:off x="520262" y="1468965"/>
            <a:ext cx="10529613" cy="4936068"/>
          </a:xfrm>
          <a:prstGeom prst="rect">
            <a:avLst/>
          </a:prstGeom>
          <a:ln w="28575">
            <a:solidFill>
              <a:schemeClr val="tx1"/>
            </a:solidFill>
          </a:ln>
        </p:spPr>
      </p:pic>
      <p:grpSp>
        <p:nvGrpSpPr>
          <p:cNvPr id="8" name="Group 7">
            <a:extLst>
              <a:ext uri="{FF2B5EF4-FFF2-40B4-BE49-F238E27FC236}">
                <a16:creationId xmlns:a16="http://schemas.microsoft.com/office/drawing/2014/main" id="{E6CBAFB7-4C2F-A2EC-D741-2935A0BC45B0}"/>
              </a:ext>
            </a:extLst>
          </p:cNvPr>
          <p:cNvGrpSpPr/>
          <p:nvPr/>
        </p:nvGrpSpPr>
        <p:grpSpPr>
          <a:xfrm>
            <a:off x="2027620" y="3932620"/>
            <a:ext cx="1874344" cy="398517"/>
            <a:chOff x="2027620" y="3932620"/>
            <a:chExt cx="1874344" cy="398517"/>
          </a:xfrm>
        </p:grpSpPr>
        <p:sp>
          <p:nvSpPr>
            <p:cNvPr id="6" name="Rectangle: Rounded Corners 5">
              <a:extLst>
                <a:ext uri="{FF2B5EF4-FFF2-40B4-BE49-F238E27FC236}">
                  <a16:creationId xmlns:a16="http://schemas.microsoft.com/office/drawing/2014/main" id="{DBF9BD0F-EDEA-C43F-16A2-A6743F5D5E54}"/>
                </a:ext>
              </a:extLst>
            </p:cNvPr>
            <p:cNvSpPr/>
            <p:nvPr/>
          </p:nvSpPr>
          <p:spPr>
            <a:xfrm>
              <a:off x="2448033" y="4182241"/>
              <a:ext cx="1453931" cy="14889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1B401757-9E57-3B8E-C5A4-4F12B83563EA}"/>
                </a:ext>
              </a:extLst>
            </p:cNvPr>
            <p:cNvSpPr/>
            <p:nvPr/>
          </p:nvSpPr>
          <p:spPr>
            <a:xfrm rot="2640000">
              <a:off x="2027620" y="3932620"/>
              <a:ext cx="464206" cy="1926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C41779C3-E7B4-4BD1-65E7-0E8D769C9C09}"/>
            </a:ext>
          </a:extLst>
        </p:cNvPr>
        <p:cNvGrpSpPr/>
        <p:nvPr/>
      </p:nvGrpSpPr>
      <p:grpSpPr>
        <a:xfrm>
          <a:off x="0" y="0"/>
          <a:ext cx="0" cy="0"/>
          <a:chOff x="0" y="0"/>
          <a:chExt cx="0" cy="0"/>
        </a:xfrm>
      </p:grpSpPr>
      <p:sp>
        <p:nvSpPr>
          <p:cNvPr id="368" name="Google Shape;368;g1cd3e7ff1c1_0_27">
            <a:extLst>
              <a:ext uri="{FF2B5EF4-FFF2-40B4-BE49-F238E27FC236}">
                <a16:creationId xmlns:a16="http://schemas.microsoft.com/office/drawing/2014/main" id="{021E1BA2-81DE-6F62-93F3-8CCAE3448A0D}"/>
              </a:ext>
            </a:extLst>
          </p:cNvPr>
          <p:cNvSpPr txBox="1">
            <a:spLocks noGrp="1"/>
          </p:cNvSpPr>
          <p:nvPr>
            <p:ph type="title"/>
          </p:nvPr>
        </p:nvSpPr>
        <p:spPr>
          <a:xfrm>
            <a:off x="0" y="0"/>
            <a:ext cx="12192000" cy="1323900"/>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Welcome to Canvas</a:t>
            </a:r>
            <a:endParaRPr/>
          </a:p>
        </p:txBody>
      </p:sp>
      <p:sp>
        <p:nvSpPr>
          <p:cNvPr id="370" name="Google Shape;370;g1cd3e7ff1c1_0_27">
            <a:extLst>
              <a:ext uri="{FF2B5EF4-FFF2-40B4-BE49-F238E27FC236}">
                <a16:creationId xmlns:a16="http://schemas.microsoft.com/office/drawing/2014/main" id="{1E6E57B3-9AD3-ACF0-BA1B-8DD97ADC2CD6}"/>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pic>
        <p:nvPicPr>
          <p:cNvPr id="2" name="Picture 1">
            <a:extLst>
              <a:ext uri="{FF2B5EF4-FFF2-40B4-BE49-F238E27FC236}">
                <a16:creationId xmlns:a16="http://schemas.microsoft.com/office/drawing/2014/main" id="{D8365E1B-6385-4D14-E653-D98A13D0CDF9}"/>
              </a:ext>
            </a:extLst>
          </p:cNvPr>
          <p:cNvPicPr>
            <a:picLocks noChangeAspect="1"/>
          </p:cNvPicPr>
          <p:nvPr/>
        </p:nvPicPr>
        <p:blipFill>
          <a:blip r:embed="rId4"/>
          <a:stretch>
            <a:fillRect/>
          </a:stretch>
        </p:blipFill>
        <p:spPr>
          <a:xfrm>
            <a:off x="1063296" y="1400409"/>
            <a:ext cx="8909268" cy="5318420"/>
          </a:xfrm>
          <a:prstGeom prst="rect">
            <a:avLst/>
          </a:prstGeom>
          <a:ln w="28575">
            <a:solidFill>
              <a:schemeClr val="tx1"/>
            </a:solidFill>
          </a:ln>
        </p:spPr>
      </p:pic>
    </p:spTree>
    <p:extLst>
      <p:ext uri="{BB962C8B-B14F-4D97-AF65-F5344CB8AC3E}">
        <p14:creationId xmlns:p14="http://schemas.microsoft.com/office/powerpoint/2010/main" val="832823915"/>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9"/>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QUESTIONS</a:t>
            </a:r>
            <a:endParaRPr/>
          </a:p>
        </p:txBody>
      </p:sp>
      <p:pic>
        <p:nvPicPr>
          <p:cNvPr id="390" name="Google Shape;390;p29" descr="decorative"/>
          <p:cNvPicPr preferRelativeResize="0">
            <a:picLocks noGrp="1"/>
          </p:cNvPicPr>
          <p:nvPr>
            <p:ph type="body" idx="1"/>
          </p:nvPr>
        </p:nvPicPr>
        <p:blipFill rotWithShape="1">
          <a:blip r:embed="rId3">
            <a:alphaModFix/>
          </a:blip>
          <a:srcRect/>
          <a:stretch/>
        </p:blipFill>
        <p:spPr>
          <a:xfrm>
            <a:off x="3391242" y="1600202"/>
            <a:ext cx="5409517" cy="4368799"/>
          </a:xfrm>
          <a:prstGeom prst="rect">
            <a:avLst/>
          </a:prstGeom>
          <a:noFill/>
          <a:ln>
            <a:noFill/>
          </a:ln>
        </p:spPr>
      </p:pic>
      <p:sp>
        <p:nvSpPr>
          <p:cNvPr id="391" name="Google Shape;39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pic>
        <p:nvPicPr>
          <p:cNvPr id="392" name="Google Shape;392;p29"/>
          <p:cNvPicPr preferRelativeResize="0"/>
          <p:nvPr/>
        </p:nvPicPr>
        <p:blipFill rotWithShape="1">
          <a:blip r:embed="rId4">
            <a:alphaModFix/>
          </a:blip>
          <a:srcRect/>
          <a:stretch/>
        </p:blipFill>
        <p:spPr>
          <a:xfrm>
            <a:off x="9786295" y="5876459"/>
            <a:ext cx="1261981" cy="98154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0"/>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References</a:t>
            </a:r>
            <a:endParaRPr/>
          </a:p>
        </p:txBody>
      </p:sp>
      <p:sp>
        <p:nvSpPr>
          <p:cNvPr id="399" name="Google Shape;399;p30"/>
          <p:cNvSpPr txBox="1">
            <a:spLocks noGrp="1"/>
          </p:cNvSpPr>
          <p:nvPr>
            <p:ph type="body" idx="1"/>
          </p:nvPr>
        </p:nvSpPr>
        <p:spPr>
          <a:xfrm>
            <a:off x="838200" y="1690942"/>
            <a:ext cx="10515600" cy="4718033"/>
          </a:xfrm>
          <a:prstGeom prst="rect">
            <a:avLst/>
          </a:prstGeom>
          <a:noFill/>
          <a:ln>
            <a:noFill/>
          </a:ln>
        </p:spPr>
        <p:txBody>
          <a:bodyPr spcFirstLastPara="1" wrap="square" lIns="91425" tIns="45700" rIns="91425" bIns="45700" anchor="t" anchorCtr="0">
            <a:normAutofit fontScale="85000" lnSpcReduction="10000"/>
          </a:bodyPr>
          <a:lstStyle/>
          <a:p>
            <a:pPr marL="228600" lvl="0" indent="-215265" algn="l" rtl="0">
              <a:lnSpc>
                <a:spcPct val="90000"/>
              </a:lnSpc>
              <a:spcBef>
                <a:spcPts val="0"/>
              </a:spcBef>
              <a:spcAft>
                <a:spcPts val="0"/>
              </a:spcAft>
              <a:buSzPct val="100000"/>
              <a:buChar char="•"/>
            </a:pPr>
            <a:r>
              <a:rPr lang="en-US" u="sng" dirty="0">
                <a:solidFill>
                  <a:schemeClr val="hlink"/>
                </a:solidFill>
                <a:hlinkClick r:id="rId3"/>
              </a:rPr>
              <a:t>ESSA Legislation, Public Law 115-64</a:t>
            </a:r>
            <a:endParaRPr dirty="0"/>
          </a:p>
          <a:p>
            <a:pPr marL="228600" lvl="0" indent="-215265" algn="l" rtl="0">
              <a:lnSpc>
                <a:spcPct val="90000"/>
              </a:lnSpc>
              <a:spcBef>
                <a:spcPts val="1000"/>
              </a:spcBef>
              <a:spcAft>
                <a:spcPts val="0"/>
              </a:spcAft>
              <a:buSzPct val="100000"/>
              <a:buChar char="•"/>
            </a:pPr>
            <a:r>
              <a:rPr lang="en-US" u="sng" dirty="0">
                <a:solidFill>
                  <a:schemeClr val="hlink"/>
                </a:solidFill>
                <a:hlinkClick r:id="rId4"/>
              </a:rPr>
              <a:t>Building Systems of Support for Excellent Teaching and Leading: Non-Regulatory Guidance</a:t>
            </a:r>
            <a:endParaRPr u="sng" dirty="0">
              <a:solidFill>
                <a:schemeClr val="hlink"/>
              </a:solidFill>
              <a:hlinkClick r:id="rId5"/>
            </a:endParaRPr>
          </a:p>
          <a:p>
            <a:pPr marL="228600" lvl="0" indent="-215265" algn="l" rtl="0">
              <a:lnSpc>
                <a:spcPct val="90000"/>
              </a:lnSpc>
              <a:spcBef>
                <a:spcPts val="1000"/>
              </a:spcBef>
              <a:spcAft>
                <a:spcPts val="0"/>
              </a:spcAft>
              <a:buSzPct val="100000"/>
              <a:buChar char="•"/>
            </a:pPr>
            <a:r>
              <a:rPr lang="en-US" u="sng" dirty="0">
                <a:solidFill>
                  <a:schemeClr val="hlink"/>
                </a:solidFill>
                <a:hlinkClick r:id="rId6"/>
              </a:rPr>
              <a:t>Revised Private School Children Non-Regulatory Guidance</a:t>
            </a:r>
            <a:endParaRPr dirty="0"/>
          </a:p>
          <a:p>
            <a:pPr marL="228600" lvl="0" indent="-215265" algn="l" rtl="0">
              <a:lnSpc>
                <a:spcPct val="150000"/>
              </a:lnSpc>
              <a:spcBef>
                <a:spcPts val="0"/>
              </a:spcBef>
              <a:spcAft>
                <a:spcPts val="0"/>
              </a:spcAft>
              <a:buSzPct val="100000"/>
              <a:buChar char="•"/>
            </a:pPr>
            <a:r>
              <a:rPr lang="en-US" u="sng" dirty="0">
                <a:solidFill>
                  <a:schemeClr val="hlink"/>
                </a:solidFill>
                <a:hlinkClick r:id="rId7"/>
              </a:rPr>
              <a:t>Title II, Part A: Preparing, Training &amp; Recruiting High Quality Teachers &amp; Principals</a:t>
            </a:r>
            <a:endParaRPr dirty="0"/>
          </a:p>
          <a:p>
            <a:pPr marL="228600" lvl="0" indent="-215265" algn="l" rtl="0">
              <a:lnSpc>
                <a:spcPct val="150000"/>
              </a:lnSpc>
              <a:spcBef>
                <a:spcPts val="0"/>
              </a:spcBef>
              <a:spcAft>
                <a:spcPts val="0"/>
              </a:spcAft>
              <a:buSzPct val="100000"/>
              <a:buChar char="•"/>
            </a:pPr>
            <a:r>
              <a:rPr lang="en-US" u="sng" dirty="0">
                <a:solidFill>
                  <a:schemeClr val="hlink"/>
                </a:solidFill>
                <a:hlinkClick r:id="rId8"/>
              </a:rPr>
              <a:t>Title II, Part A, Monitoring Protocol</a:t>
            </a:r>
            <a:endParaRPr dirty="0"/>
          </a:p>
          <a:p>
            <a:pPr marL="228600" lvl="0" indent="-215265" algn="l" rtl="0">
              <a:lnSpc>
                <a:spcPct val="150000"/>
              </a:lnSpc>
              <a:spcBef>
                <a:spcPts val="0"/>
              </a:spcBef>
              <a:spcAft>
                <a:spcPts val="0"/>
              </a:spcAft>
              <a:buSzPct val="100000"/>
              <a:buChar char="•"/>
            </a:pPr>
            <a:r>
              <a:rPr lang="en-US" u="sng" dirty="0">
                <a:solidFill>
                  <a:schemeClr val="hlink"/>
                </a:solidFill>
                <a:hlinkClick r:id="rId9"/>
              </a:rPr>
              <a:t>Spending Handbook for Title I, Part A; Title II, Part A; Title III, Part A; and Title IV, Part A</a:t>
            </a:r>
            <a:endParaRPr dirty="0"/>
          </a:p>
          <a:p>
            <a:pPr marL="228600" lvl="0" indent="-215265" algn="l" rtl="0">
              <a:lnSpc>
                <a:spcPct val="150000"/>
              </a:lnSpc>
              <a:spcBef>
                <a:spcPts val="0"/>
              </a:spcBef>
              <a:spcAft>
                <a:spcPts val="0"/>
              </a:spcAft>
              <a:buSzPct val="100000"/>
              <a:buChar char="•"/>
            </a:pPr>
            <a:r>
              <a:rPr lang="en-US" u="sng" dirty="0">
                <a:solidFill>
                  <a:schemeClr val="hlink"/>
                </a:solidFill>
                <a:hlinkClick r:id="rId10"/>
              </a:rPr>
              <a:t>Title II, Part A of the Elementary and Secondary Education Act and Equitable Services to Private School Teachers</a:t>
            </a:r>
            <a:r>
              <a:rPr lang="en-US" dirty="0"/>
              <a:t> </a:t>
            </a:r>
            <a:endParaRPr dirty="0"/>
          </a:p>
          <a:p>
            <a:pPr marL="228600" lvl="0" indent="-77470" algn="l" rtl="0">
              <a:lnSpc>
                <a:spcPct val="90000"/>
              </a:lnSpc>
              <a:spcBef>
                <a:spcPts val="1000"/>
              </a:spcBef>
              <a:spcAft>
                <a:spcPts val="0"/>
              </a:spcAft>
              <a:buSzPct val="100000"/>
              <a:buNone/>
            </a:pPr>
            <a:endParaRPr dirty="0"/>
          </a:p>
        </p:txBody>
      </p:sp>
      <p:sp>
        <p:nvSpPr>
          <p:cNvPr id="400" name="Google Shape;40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pic>
        <p:nvPicPr>
          <p:cNvPr id="401" name="Google Shape;401;p30"/>
          <p:cNvPicPr preferRelativeResize="0"/>
          <p:nvPr/>
        </p:nvPicPr>
        <p:blipFill rotWithShape="1">
          <a:blip r:embed="rId11">
            <a:alphaModFix/>
          </a:blip>
          <a:srcRect/>
          <a:stretch/>
        </p:blipFill>
        <p:spPr>
          <a:xfrm>
            <a:off x="9759918" y="5876459"/>
            <a:ext cx="1261981" cy="98154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1"/>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a:t>Contact Information</a:t>
            </a:r>
            <a:endParaRPr/>
          </a:p>
        </p:txBody>
      </p:sp>
      <p:sp>
        <p:nvSpPr>
          <p:cNvPr id="408" name="Google Shape;408;p31"/>
          <p:cNvSpPr txBox="1">
            <a:spLocks noGrp="1"/>
          </p:cNvSpPr>
          <p:nvPr>
            <p:ph type="body" idx="1"/>
          </p:nvPr>
        </p:nvSpPr>
        <p:spPr>
          <a:xfrm>
            <a:off x="1007046" y="4056570"/>
            <a:ext cx="3048000" cy="639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667"/>
              <a:buNone/>
            </a:pPr>
            <a:r>
              <a:rPr lang="en-US" sz="2667" dirty="0"/>
              <a:t>Aaron Monroe</a:t>
            </a:r>
            <a:endParaRPr dirty="0"/>
          </a:p>
        </p:txBody>
      </p:sp>
      <p:sp>
        <p:nvSpPr>
          <p:cNvPr id="409" name="Google Shape;409;p31"/>
          <p:cNvSpPr txBox="1">
            <a:spLocks noGrp="1"/>
          </p:cNvSpPr>
          <p:nvPr>
            <p:ph type="body" idx="2"/>
          </p:nvPr>
        </p:nvSpPr>
        <p:spPr>
          <a:xfrm>
            <a:off x="1007046" y="4742165"/>
            <a:ext cx="4600540" cy="14396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67"/>
              <a:buNone/>
            </a:pPr>
            <a:r>
              <a:rPr lang="en-US" sz="1867" dirty="0"/>
              <a:t>Title II, Part A and 21</a:t>
            </a:r>
            <a:r>
              <a:rPr lang="en-US" sz="1867" baseline="30000" dirty="0"/>
              <a:t>st</a:t>
            </a:r>
            <a:r>
              <a:rPr lang="en-US" sz="1867" dirty="0"/>
              <a:t> CCLC  Specialist</a:t>
            </a:r>
            <a:endParaRPr dirty="0"/>
          </a:p>
          <a:p>
            <a:pPr marL="0" lvl="0" indent="0" algn="l" rtl="0">
              <a:lnSpc>
                <a:spcPct val="90000"/>
              </a:lnSpc>
              <a:spcBef>
                <a:spcPts val="1000"/>
              </a:spcBef>
              <a:spcAft>
                <a:spcPts val="0"/>
              </a:spcAft>
              <a:buSzPts val="1867"/>
              <a:buNone/>
            </a:pPr>
            <a:r>
              <a:rPr lang="en-US" sz="1867" u="sng" dirty="0">
                <a:solidFill>
                  <a:schemeClr val="hlink"/>
                </a:solidFill>
                <a:hlinkClick r:id="rId3"/>
              </a:rPr>
              <a:t>Aaron.Monroe@doe.virginia.gov</a:t>
            </a:r>
            <a:endParaRPr sz="1867" dirty="0"/>
          </a:p>
          <a:p>
            <a:pPr marL="0" lvl="0" indent="0" algn="l" rtl="0">
              <a:lnSpc>
                <a:spcPct val="90000"/>
              </a:lnSpc>
              <a:spcBef>
                <a:spcPts val="1000"/>
              </a:spcBef>
              <a:spcAft>
                <a:spcPts val="0"/>
              </a:spcAft>
              <a:buSzPts val="1867"/>
              <a:buNone/>
            </a:pPr>
            <a:r>
              <a:rPr lang="en-US" sz="1867" dirty="0"/>
              <a:t>804-509-0552</a:t>
            </a:r>
            <a:endParaRPr dirty="0"/>
          </a:p>
        </p:txBody>
      </p:sp>
      <p:sp>
        <p:nvSpPr>
          <p:cNvPr id="410" name="Google Shape;410;p31"/>
          <p:cNvSpPr txBox="1">
            <a:spLocks noGrp="1"/>
          </p:cNvSpPr>
          <p:nvPr>
            <p:ph type="body" idx="3"/>
          </p:nvPr>
        </p:nvSpPr>
        <p:spPr>
          <a:xfrm>
            <a:off x="6992268" y="1666012"/>
            <a:ext cx="3153900" cy="639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667"/>
              <a:buNone/>
            </a:pPr>
            <a:r>
              <a:rPr lang="en-US" sz="2667" dirty="0"/>
              <a:t>Dr. Randall Johnson</a:t>
            </a:r>
            <a:endParaRPr dirty="0"/>
          </a:p>
        </p:txBody>
      </p:sp>
      <p:sp>
        <p:nvSpPr>
          <p:cNvPr id="411" name="Google Shape;411;p31"/>
          <p:cNvSpPr txBox="1">
            <a:spLocks noGrp="1"/>
          </p:cNvSpPr>
          <p:nvPr>
            <p:ph type="body" idx="4"/>
          </p:nvPr>
        </p:nvSpPr>
        <p:spPr>
          <a:xfrm>
            <a:off x="6992268" y="2371082"/>
            <a:ext cx="3609000" cy="13239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67"/>
              <a:buNone/>
            </a:pPr>
            <a:r>
              <a:rPr lang="en-US" sz="1867" dirty="0"/>
              <a:t>Title II, Part A Coordinator</a:t>
            </a:r>
            <a:endParaRPr dirty="0"/>
          </a:p>
          <a:p>
            <a:pPr marL="0" lvl="0" indent="0" algn="l" rtl="0">
              <a:lnSpc>
                <a:spcPct val="90000"/>
              </a:lnSpc>
              <a:spcBef>
                <a:spcPts val="1000"/>
              </a:spcBef>
              <a:spcAft>
                <a:spcPts val="0"/>
              </a:spcAft>
              <a:buSzPts val="1867"/>
              <a:buNone/>
            </a:pPr>
            <a:r>
              <a:rPr lang="en-US" sz="1867" u="sng" dirty="0">
                <a:solidFill>
                  <a:schemeClr val="hlink"/>
                </a:solidFill>
                <a:hlinkClick r:id="rId4"/>
              </a:rPr>
              <a:t>Randall.Johnson@doe.virginia.gov</a:t>
            </a:r>
            <a:r>
              <a:rPr lang="en-US" sz="1867" dirty="0"/>
              <a:t> </a:t>
            </a:r>
            <a:endParaRPr dirty="0"/>
          </a:p>
          <a:p>
            <a:pPr marL="0" lvl="0" indent="0" algn="l" rtl="0">
              <a:lnSpc>
                <a:spcPct val="90000"/>
              </a:lnSpc>
              <a:spcBef>
                <a:spcPts val="1000"/>
              </a:spcBef>
              <a:spcAft>
                <a:spcPts val="0"/>
              </a:spcAft>
              <a:buSzPts val="1867"/>
              <a:buNone/>
            </a:pPr>
            <a:r>
              <a:rPr lang="en-US" sz="1867" dirty="0"/>
              <a:t>804-225-2122</a:t>
            </a:r>
            <a:endParaRPr dirty="0"/>
          </a:p>
        </p:txBody>
      </p:sp>
      <p:sp>
        <p:nvSpPr>
          <p:cNvPr id="412" name="Google Shape;412;p31"/>
          <p:cNvSpPr txBox="1"/>
          <p:nvPr/>
        </p:nvSpPr>
        <p:spPr>
          <a:xfrm>
            <a:off x="1007046" y="1678445"/>
            <a:ext cx="3153900" cy="639900"/>
          </a:xfrm>
          <a:prstGeom prst="rect">
            <a:avLst/>
          </a:prstGeom>
          <a:noFill/>
          <a:ln>
            <a:noFill/>
          </a:ln>
        </p:spPr>
        <p:txBody>
          <a:bodyPr spcFirstLastPara="1" wrap="square" lIns="121900" tIns="60950" rIns="121900" bIns="60950" anchor="b" anchorCtr="0">
            <a:normAutofit/>
          </a:bodyPr>
          <a:lstStyle/>
          <a:p>
            <a:pPr marL="0" marR="0" lvl="0" indent="0" algn="l" rtl="0">
              <a:spcBef>
                <a:spcPts val="0"/>
              </a:spcBef>
              <a:spcAft>
                <a:spcPts val="0"/>
              </a:spcAft>
              <a:buClr>
                <a:schemeClr val="dk1"/>
              </a:buClr>
              <a:buSzPts val="2667"/>
              <a:buFont typeface="Arial"/>
              <a:buNone/>
            </a:pPr>
            <a:r>
              <a:rPr lang="en-US" sz="2667" b="1">
                <a:solidFill>
                  <a:schemeClr val="dk1"/>
                </a:solidFill>
                <a:latin typeface="Calibri"/>
                <a:ea typeface="Calibri"/>
                <a:cs typeface="Calibri"/>
                <a:sym typeface="Calibri"/>
              </a:rPr>
              <a:t>Dr. Cora Coefield </a:t>
            </a:r>
            <a:endParaRPr/>
          </a:p>
        </p:txBody>
      </p:sp>
      <p:sp>
        <p:nvSpPr>
          <p:cNvPr id="413" name="Google Shape;413;p31"/>
          <p:cNvSpPr txBox="1"/>
          <p:nvPr/>
        </p:nvSpPr>
        <p:spPr>
          <a:xfrm>
            <a:off x="1007046" y="2205520"/>
            <a:ext cx="3609000" cy="1323975"/>
          </a:xfrm>
          <a:prstGeom prst="rect">
            <a:avLst/>
          </a:prstGeom>
          <a:noFill/>
          <a:ln>
            <a:noFill/>
          </a:ln>
        </p:spPr>
        <p:txBody>
          <a:bodyPr spcFirstLastPara="1" wrap="square" lIns="121900" tIns="60950" rIns="121900" bIns="60950" anchor="t" anchorCtr="0">
            <a:normAutofit/>
          </a:bodyPr>
          <a:lstStyle/>
          <a:p>
            <a:pPr marL="342900" marR="0" lvl="0" indent="-342900" algn="l" rtl="0">
              <a:spcBef>
                <a:spcPts val="0"/>
              </a:spcBef>
              <a:spcAft>
                <a:spcPts val="0"/>
              </a:spcAft>
              <a:buClr>
                <a:schemeClr val="dk1"/>
              </a:buClr>
              <a:buSzPts val="1870"/>
              <a:buFont typeface="Arial"/>
              <a:buNone/>
            </a:pPr>
            <a:r>
              <a:rPr lang="en-US" sz="1870" dirty="0">
                <a:solidFill>
                  <a:schemeClr val="accent3"/>
                </a:solidFill>
                <a:latin typeface="Calibri"/>
                <a:ea typeface="Calibri"/>
                <a:cs typeface="Calibri"/>
                <a:sym typeface="Calibri"/>
              </a:rPr>
              <a:t>Title II, Part A  Specialist</a:t>
            </a:r>
            <a:endParaRPr dirty="0">
              <a:solidFill>
                <a:schemeClr val="accent3"/>
              </a:solidFill>
            </a:endParaRPr>
          </a:p>
          <a:p>
            <a:pPr marL="342900" marR="0" lvl="0" indent="-342900" algn="l" rtl="0">
              <a:spcBef>
                <a:spcPts val="600"/>
              </a:spcBef>
              <a:spcAft>
                <a:spcPts val="0"/>
              </a:spcAft>
              <a:buClr>
                <a:schemeClr val="dk1"/>
              </a:buClr>
              <a:buSzPts val="1870"/>
              <a:buFont typeface="Arial"/>
              <a:buNone/>
            </a:pPr>
            <a:r>
              <a:rPr lang="en-US" sz="1870" u="sng" dirty="0">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Cora.Coefield@doe.Virginia.gov</a:t>
            </a:r>
            <a:endParaRPr sz="1870" dirty="0">
              <a:solidFill>
                <a:srgbClr val="0563C1"/>
              </a:solidFill>
              <a:latin typeface="Calibri"/>
              <a:ea typeface="Calibri"/>
              <a:cs typeface="Calibri"/>
              <a:sym typeface="Calibri"/>
            </a:endParaRPr>
          </a:p>
          <a:p>
            <a:pPr marL="342900" marR="0" lvl="0" indent="-342900" algn="l" rtl="0">
              <a:spcBef>
                <a:spcPts val="600"/>
              </a:spcBef>
              <a:spcAft>
                <a:spcPts val="0"/>
              </a:spcAft>
              <a:buClr>
                <a:srgbClr val="7F7F7F"/>
              </a:buClr>
              <a:buSzPts val="1870"/>
              <a:buFont typeface="Arial"/>
              <a:buNone/>
            </a:pPr>
            <a:r>
              <a:rPr lang="en-US" sz="1870" dirty="0">
                <a:solidFill>
                  <a:schemeClr val="accent3"/>
                </a:solidFill>
                <a:latin typeface="Calibri"/>
                <a:ea typeface="Calibri"/>
                <a:cs typeface="Calibri"/>
                <a:sym typeface="Calibri"/>
              </a:rPr>
              <a:t>804-418-4675</a:t>
            </a:r>
            <a:endParaRPr dirty="0">
              <a:solidFill>
                <a:schemeClr val="accent3"/>
              </a:solidFill>
            </a:endParaRPr>
          </a:p>
          <a:p>
            <a:pPr marL="342900" marR="0" lvl="0" indent="-342900" algn="l" rtl="0">
              <a:lnSpc>
                <a:spcPct val="80000"/>
              </a:lnSpc>
              <a:spcBef>
                <a:spcPts val="374"/>
              </a:spcBef>
              <a:spcAft>
                <a:spcPts val="0"/>
              </a:spcAft>
              <a:buClr>
                <a:schemeClr val="dk1"/>
              </a:buClr>
              <a:buSzPts val="1870"/>
              <a:buFont typeface="Arial"/>
              <a:buNone/>
            </a:pPr>
            <a:endParaRPr sz="1870" dirty="0">
              <a:solidFill>
                <a:schemeClr val="dk1"/>
              </a:solidFill>
              <a:latin typeface="Calibri"/>
              <a:ea typeface="Calibri"/>
              <a:cs typeface="Calibri"/>
              <a:sym typeface="Calibri"/>
            </a:endParaRPr>
          </a:p>
        </p:txBody>
      </p:sp>
      <p:sp>
        <p:nvSpPr>
          <p:cNvPr id="414" name="Google Shape;4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pic>
        <p:nvPicPr>
          <p:cNvPr id="415" name="Google Shape;415;p31"/>
          <p:cNvPicPr preferRelativeResize="0"/>
          <p:nvPr/>
        </p:nvPicPr>
        <p:blipFill rotWithShape="1">
          <a:blip r:embed="rId6">
            <a:alphaModFix/>
          </a:blip>
          <a:srcRect/>
          <a:stretch/>
        </p:blipFill>
        <p:spPr>
          <a:xfrm>
            <a:off x="9759918" y="5876459"/>
            <a:ext cx="1261981" cy="981541"/>
          </a:xfrm>
          <a:prstGeom prst="rect">
            <a:avLst/>
          </a:prstGeom>
          <a:noFill/>
          <a:ln>
            <a:noFill/>
          </a:ln>
        </p:spPr>
      </p:pic>
      <p:sp>
        <p:nvSpPr>
          <p:cNvPr id="2" name="Google Shape;408;p31">
            <a:extLst>
              <a:ext uri="{FF2B5EF4-FFF2-40B4-BE49-F238E27FC236}">
                <a16:creationId xmlns:a16="http://schemas.microsoft.com/office/drawing/2014/main" id="{9784006E-8E93-CF3E-5F57-8B4B6826849E}"/>
              </a:ext>
            </a:extLst>
          </p:cNvPr>
          <p:cNvSpPr txBox="1">
            <a:spLocks/>
          </p:cNvSpPr>
          <p:nvPr/>
        </p:nvSpPr>
        <p:spPr>
          <a:xfrm>
            <a:off x="7111617" y="4056570"/>
            <a:ext cx="3048000" cy="6399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accent1"/>
              </a:buClr>
              <a:buSzPts val="2000"/>
              <a:buFont typeface="Calibri"/>
              <a:buNone/>
              <a:defRPr sz="2000" b="1" i="0" u="none" strike="noStrike" cap="none">
                <a:solidFill>
                  <a:srgbClr val="555555"/>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accent1"/>
              </a:buClr>
              <a:buSzPts val="1170"/>
              <a:buFont typeface="Courier New"/>
              <a:buNone/>
              <a:defRPr sz="1800" b="1" i="0" u="none" strike="noStrike" cap="none">
                <a:solidFill>
                  <a:srgbClr val="555555"/>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accent1"/>
              </a:buClr>
              <a:buSzPts val="1600"/>
              <a:buFont typeface="Arial"/>
              <a:buNone/>
              <a:defRPr sz="1600" b="1" i="0" u="none" strike="noStrike" cap="none">
                <a:solidFill>
                  <a:srgbClr val="555555"/>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accent1"/>
              </a:buClr>
              <a:buSzPts val="1600"/>
              <a:buFont typeface="Calibri"/>
              <a:buNone/>
              <a:defRPr sz="1600" b="1" i="0" u="none" strike="noStrike" cap="none">
                <a:solidFill>
                  <a:srgbClr val="555555"/>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0" indent="0">
              <a:spcBef>
                <a:spcPts val="0"/>
              </a:spcBef>
              <a:buSzPts val="2667"/>
            </a:pPr>
            <a:r>
              <a:rPr lang="en-US" sz="2667" dirty="0"/>
              <a:t>Allegra Brown</a:t>
            </a:r>
            <a:endParaRPr lang="en-US" dirty="0"/>
          </a:p>
        </p:txBody>
      </p:sp>
      <p:sp>
        <p:nvSpPr>
          <p:cNvPr id="3" name="Google Shape;411;p31">
            <a:extLst>
              <a:ext uri="{FF2B5EF4-FFF2-40B4-BE49-F238E27FC236}">
                <a16:creationId xmlns:a16="http://schemas.microsoft.com/office/drawing/2014/main" id="{EE2908F5-9FE3-5F95-6AE9-889A7A775A94}"/>
              </a:ext>
            </a:extLst>
          </p:cNvPr>
          <p:cNvSpPr txBox="1">
            <a:spLocks/>
          </p:cNvSpPr>
          <p:nvPr/>
        </p:nvSpPr>
        <p:spPr>
          <a:xfrm>
            <a:off x="7111617" y="4737451"/>
            <a:ext cx="3609000" cy="13239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1"/>
              </a:buClr>
              <a:buSzPts val="1800"/>
              <a:buFont typeface="Arial"/>
              <a:buChar char="•"/>
              <a:defRPr sz="28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accent1"/>
              </a:buClr>
              <a:buSzPts val="1800"/>
              <a:buFont typeface="Calibri"/>
              <a:buChar char="-"/>
              <a:defRPr sz="2400" b="0" i="0" u="none" strike="noStrike" cap="none">
                <a:solidFill>
                  <a:srgbClr val="555555"/>
                </a:solidFill>
                <a:latin typeface="Calibri"/>
                <a:ea typeface="Calibri"/>
                <a:cs typeface="Calibri"/>
                <a:sym typeface="Calibri"/>
              </a:defRPr>
            </a:lvl2pPr>
            <a:lvl3pPr marL="1371600" marR="0" lvl="2" indent="-302894" algn="l" rtl="0">
              <a:lnSpc>
                <a:spcPct val="90000"/>
              </a:lnSpc>
              <a:spcBef>
                <a:spcPts val="500"/>
              </a:spcBef>
              <a:spcAft>
                <a:spcPts val="0"/>
              </a:spcAft>
              <a:buClr>
                <a:schemeClr val="accent1"/>
              </a:buClr>
              <a:buSzPts val="1170"/>
              <a:buFont typeface="Courier New"/>
              <a:buChar char="o"/>
              <a:defRPr sz="2000" b="0" i="0" u="none" strike="noStrike" cap="none">
                <a:solidFill>
                  <a:srgbClr val="55555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rgbClr val="555555"/>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867"/>
              <a:buFont typeface="Arial"/>
              <a:buNone/>
            </a:pPr>
            <a:r>
              <a:rPr lang="en-US" sz="1867" dirty="0"/>
              <a:t>Title II, Part A and Title III Specialist</a:t>
            </a:r>
            <a:endParaRPr lang="en-US" dirty="0"/>
          </a:p>
          <a:p>
            <a:pPr marL="0" indent="0">
              <a:buSzPts val="1867"/>
              <a:buFont typeface="Arial"/>
              <a:buNone/>
            </a:pPr>
            <a:r>
              <a:rPr lang="en-US" sz="1867" u="sng" dirty="0">
                <a:solidFill>
                  <a:schemeClr val="hlink"/>
                </a:solidFill>
                <a:hlinkClick r:id="rId7"/>
              </a:rPr>
              <a:t>Allegra.Brown@doe.virginia.gov</a:t>
            </a:r>
            <a:r>
              <a:rPr lang="en-US" sz="1867" dirty="0"/>
              <a:t> </a:t>
            </a:r>
            <a:endParaRPr lang="en-US" dirty="0"/>
          </a:p>
          <a:p>
            <a:pPr marL="0" indent="0">
              <a:buSzPts val="1867"/>
              <a:buFont typeface="Arial"/>
              <a:buNone/>
            </a:pPr>
            <a:r>
              <a:rPr lang="en-US" sz="1867" dirty="0"/>
              <a:t>804-750-8003</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135A-FE84-C528-F26E-893C75AC5B0D}"/>
              </a:ext>
            </a:extLst>
          </p:cNvPr>
          <p:cNvSpPr>
            <a:spLocks noGrp="1"/>
          </p:cNvSpPr>
          <p:nvPr>
            <p:ph type="title"/>
          </p:nvPr>
        </p:nvSpPr>
        <p:spPr/>
        <p:txBody>
          <a:bodyPr/>
          <a:lstStyle/>
          <a:p>
            <a:r>
              <a:rPr lang="en-US" dirty="0"/>
              <a:t>Virginia Statewide Use of Funds</a:t>
            </a:r>
          </a:p>
        </p:txBody>
      </p:sp>
      <p:pic>
        <p:nvPicPr>
          <p:cNvPr id="5" name="Google Shape;178;p3">
            <a:extLst>
              <a:ext uri="{FF2B5EF4-FFF2-40B4-BE49-F238E27FC236}">
                <a16:creationId xmlns:a16="http://schemas.microsoft.com/office/drawing/2014/main" id="{7C29482E-B4F6-8744-6BE2-2A835221B4BE}"/>
              </a:ext>
            </a:extLst>
          </p:cNvPr>
          <p:cNvPicPr preferRelativeResize="0"/>
          <p:nvPr/>
        </p:nvPicPr>
        <p:blipFill rotWithShape="1">
          <a:blip r:embed="rId4">
            <a:alphaModFix/>
          </a:blip>
          <a:srcRect/>
          <a:stretch/>
        </p:blipFill>
        <p:spPr>
          <a:xfrm>
            <a:off x="9982200" y="5937173"/>
            <a:ext cx="1261981" cy="894402"/>
          </a:xfrm>
          <a:prstGeom prst="rect">
            <a:avLst/>
          </a:prstGeom>
          <a:noFill/>
          <a:ln>
            <a:noFill/>
          </a:ln>
        </p:spPr>
      </p:pic>
      <p:sp>
        <p:nvSpPr>
          <p:cNvPr id="6" name="Slide Number Placeholder 5">
            <a:extLst>
              <a:ext uri="{FF2B5EF4-FFF2-40B4-BE49-F238E27FC236}">
                <a16:creationId xmlns:a16="http://schemas.microsoft.com/office/drawing/2014/main" id="{8DC73B6D-A146-DE56-88D8-E06E6A030648}"/>
              </a:ext>
            </a:extLst>
          </p:cNvPr>
          <p:cNvSpPr>
            <a:spLocks noGrp="1"/>
          </p:cNvSpPr>
          <p:nvPr>
            <p:ph type="sldNum" idx="12"/>
          </p:nvPr>
        </p:nvSpPr>
        <p:spPr/>
        <p:txBody>
          <a:bodyPr/>
          <a:lstStyle/>
          <a:p>
            <a:fld id="{00000000-1234-1234-1234-123412341234}" type="slidenum">
              <a:rPr lang="en-US"/>
              <a:t>5</a:t>
            </a:fld>
            <a:endParaRPr lang="en-US"/>
          </a:p>
        </p:txBody>
      </p:sp>
      <p:graphicFrame>
        <p:nvGraphicFramePr>
          <p:cNvPr id="4" name="Diagram 3">
            <a:extLst>
              <a:ext uri="{FF2B5EF4-FFF2-40B4-BE49-F238E27FC236}">
                <a16:creationId xmlns:a16="http://schemas.microsoft.com/office/drawing/2014/main" id="{4E25E8A7-5ECB-CEC8-BAC2-572FF425288A}"/>
              </a:ext>
            </a:extLst>
          </p:cNvPr>
          <p:cNvGraphicFramePr/>
          <p:nvPr>
            <p:extLst>
              <p:ext uri="{D42A27DB-BD31-4B8C-83A1-F6EECF244321}">
                <p14:modId xmlns:p14="http://schemas.microsoft.com/office/powerpoint/2010/main" val="3114001353"/>
              </p:ext>
            </p:extLst>
          </p:nvPr>
        </p:nvGraphicFramePr>
        <p:xfrm>
          <a:off x="4318535" y="2226191"/>
          <a:ext cx="7873465" cy="4745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TextBox 11">
            <a:extLst>
              <a:ext uri="{FF2B5EF4-FFF2-40B4-BE49-F238E27FC236}">
                <a16:creationId xmlns:a16="http://schemas.microsoft.com/office/drawing/2014/main" id="{2BC66270-941B-5BE6-7014-D5213ADEB054}"/>
              </a:ext>
            </a:extLst>
          </p:cNvPr>
          <p:cNvSpPr txBox="1"/>
          <p:nvPr/>
        </p:nvSpPr>
        <p:spPr>
          <a:xfrm>
            <a:off x="333498" y="1502304"/>
            <a:ext cx="4246381" cy="6001643"/>
          </a:xfrm>
          <a:prstGeom prst="rect">
            <a:avLst/>
          </a:prstGeom>
          <a:noFill/>
        </p:spPr>
        <p:txBody>
          <a:bodyPr wrap="square">
            <a:spAutoFit/>
          </a:bodyPr>
          <a:lstStyle/>
          <a:p>
            <a:r>
              <a:rPr lang="en-US" sz="2800" b="0" i="0" dirty="0">
                <a:solidFill>
                  <a:srgbClr val="27508B"/>
                </a:solidFill>
                <a:effectLst/>
              </a:rPr>
              <a:t>Virginia </a:t>
            </a:r>
            <a:r>
              <a:rPr lang="en-US" sz="2800" dirty="0">
                <a:solidFill>
                  <a:srgbClr val="27508B"/>
                </a:solidFill>
              </a:rPr>
              <a:t>distributes</a:t>
            </a:r>
            <a:r>
              <a:rPr lang="en-US" sz="2800" b="0" i="0" dirty="0">
                <a:solidFill>
                  <a:srgbClr val="27508B"/>
                </a:solidFill>
                <a:effectLst/>
              </a:rPr>
              <a:t> 95 percent of Title II, Part A, funds to LEAs to carry out evidence-based initiatives designed to meet the specific needs of each LEA.</a:t>
            </a:r>
            <a:r>
              <a:rPr lang="en-US" sz="2800" dirty="0">
                <a:solidFill>
                  <a:srgbClr val="27508B"/>
                </a:solidFill>
                <a:latin typeface="Arial"/>
              </a:rPr>
              <a:t> </a:t>
            </a:r>
            <a:r>
              <a:rPr lang="en-US" sz="2800" dirty="0">
                <a:solidFill>
                  <a:srgbClr val="27508B"/>
                </a:solidFill>
              </a:rPr>
              <a:t>Federal program monitoring for the Title II, Part A, program in VA is on a </a:t>
            </a:r>
          </a:p>
          <a:p>
            <a:r>
              <a:rPr lang="en-US" sz="2800" dirty="0">
                <a:solidFill>
                  <a:schemeClr val="tx1"/>
                </a:solidFill>
                <a:hlinkClick r:id="rId10">
                  <a:extLst>
                    <a:ext uri="{A12FA001-AC4F-418D-AE19-62706E023703}">
                      <ahyp:hlinkClr xmlns:ahyp="http://schemas.microsoft.com/office/drawing/2018/hyperlinkcolor" val="tx"/>
                    </a:ext>
                  </a:extLst>
                </a:hlinkClick>
              </a:rPr>
              <a:t>5-year cycle</a:t>
            </a:r>
            <a:r>
              <a:rPr lang="en-US" sz="2800" dirty="0">
                <a:solidFill>
                  <a:srgbClr val="27508B"/>
                </a:solidFill>
              </a:rPr>
              <a:t>. </a:t>
            </a:r>
          </a:p>
          <a:p>
            <a:endParaRPr lang="en-US" sz="2800" dirty="0">
              <a:solidFill>
                <a:srgbClr val="27508B"/>
              </a:solidFill>
              <a:latin typeface="Calibri" panose="020F0502020204030204" pitchFamily="34" charset="0"/>
              <a:cs typeface="Calibri" panose="020F0502020204030204" pitchFamily="34" charset="0"/>
            </a:endParaRPr>
          </a:p>
          <a:p>
            <a:endParaRPr lang="en-US" sz="2400" dirty="0">
              <a:solidFill>
                <a:srgbClr val="27508B"/>
              </a:solidFill>
              <a:latin typeface="Calibri" panose="020F0502020204030204" pitchFamily="34" charset="0"/>
              <a:cs typeface="Calibri" panose="020F0502020204030204" pitchFamily="34" charset="0"/>
            </a:endParaRPr>
          </a:p>
          <a:p>
            <a:endParaRPr lang="en-US" sz="2400" dirty="0">
              <a:solidFill>
                <a:srgbClr val="27508B"/>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182A0E7-743F-7767-94AD-0A7670DFF8CA}"/>
              </a:ext>
            </a:extLst>
          </p:cNvPr>
          <p:cNvSpPr txBox="1"/>
          <p:nvPr/>
        </p:nvSpPr>
        <p:spPr>
          <a:xfrm>
            <a:off x="9673674" y="2268370"/>
            <a:ext cx="6097656" cy="307777"/>
          </a:xfrm>
          <a:prstGeom prst="rect">
            <a:avLst/>
          </a:prstGeom>
          <a:noFill/>
        </p:spPr>
        <p:txBody>
          <a:bodyPr wrap="square">
            <a:spAutoFit/>
          </a:bodyPr>
          <a:lstStyle/>
          <a:p>
            <a:pPr lvl="0"/>
            <a:r>
              <a:rPr lang="en-US" sz="1400" dirty="0">
                <a:solidFill>
                  <a:srgbClr val="27508B"/>
                </a:solidFill>
                <a:latin typeface="Arial"/>
                <a:hlinkClick r:id="rId11"/>
              </a:rPr>
              <a:t>VA-Updated State Plan 2022</a:t>
            </a:r>
            <a:endParaRPr lang="en-US" sz="1400" b="0" i="0" u="none" dirty="0"/>
          </a:p>
        </p:txBody>
      </p:sp>
      <p:sp>
        <p:nvSpPr>
          <p:cNvPr id="13" name="TextBox 12">
            <a:extLst>
              <a:ext uri="{FF2B5EF4-FFF2-40B4-BE49-F238E27FC236}">
                <a16:creationId xmlns:a16="http://schemas.microsoft.com/office/drawing/2014/main" id="{5DC92477-FC99-16AE-E6A4-92E980FF157C}"/>
              </a:ext>
            </a:extLst>
          </p:cNvPr>
          <p:cNvSpPr txBox="1"/>
          <p:nvPr/>
        </p:nvSpPr>
        <p:spPr>
          <a:xfrm>
            <a:off x="5764299" y="1210528"/>
            <a:ext cx="5239353" cy="1015663"/>
          </a:xfrm>
          <a:prstGeom prst="rect">
            <a:avLst/>
          </a:prstGeom>
          <a:solidFill>
            <a:schemeClr val="tx1"/>
          </a:solidFill>
          <a:ln>
            <a:solidFill>
              <a:schemeClr val="accent3"/>
            </a:solidFill>
          </a:ln>
          <a:effectLst>
            <a:softEdge rad="31750"/>
          </a:effectLst>
        </p:spPr>
        <p:txBody>
          <a:bodyPr wrap="square">
            <a:spAutoFit/>
          </a:bodyPr>
          <a:lstStyle/>
          <a:p>
            <a:r>
              <a:rPr lang="en-US" sz="2000" dirty="0">
                <a:solidFill>
                  <a:schemeClr val="bg1"/>
                </a:solidFill>
              </a:rPr>
              <a:t>A key part of this risk assessment involves the analysis of a variety of data points, including: </a:t>
            </a:r>
          </a:p>
        </p:txBody>
      </p:sp>
      <p:sp>
        <p:nvSpPr>
          <p:cNvPr id="9" name="TextBox 8">
            <a:extLst>
              <a:ext uri="{FF2B5EF4-FFF2-40B4-BE49-F238E27FC236}">
                <a16:creationId xmlns:a16="http://schemas.microsoft.com/office/drawing/2014/main" id="{C5374949-E0CD-802B-0BDB-1EF6272B5751}"/>
              </a:ext>
            </a:extLst>
          </p:cNvPr>
          <p:cNvSpPr txBox="1"/>
          <p:nvPr/>
        </p:nvSpPr>
        <p:spPr>
          <a:xfrm>
            <a:off x="333498" y="6516314"/>
            <a:ext cx="3226109" cy="307777"/>
          </a:xfrm>
          <a:prstGeom prst="rect">
            <a:avLst/>
          </a:prstGeom>
          <a:noFill/>
        </p:spPr>
        <p:txBody>
          <a:bodyPr wrap="square">
            <a:spAutoFit/>
          </a:bodyPr>
          <a:lstStyle/>
          <a:p>
            <a:r>
              <a:rPr lang="en-US" sz="1400" dirty="0">
                <a:solidFill>
                  <a:srgbClr val="27508B"/>
                </a:solidFill>
                <a:latin typeface="Arial"/>
                <a:cs typeface="Arial"/>
                <a:hlinkClick r:id="rId12"/>
              </a:rPr>
              <a:t>(ESEA section 2101(d)(2)(A) and (D))</a:t>
            </a:r>
            <a:endParaRPr lang="en-US" dirty="0"/>
          </a:p>
        </p:txBody>
      </p:sp>
    </p:spTree>
    <p:extLst>
      <p:ext uri="{BB962C8B-B14F-4D97-AF65-F5344CB8AC3E}">
        <p14:creationId xmlns:p14="http://schemas.microsoft.com/office/powerpoint/2010/main" val="945675469"/>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0" y="0"/>
            <a:ext cx="12192000" cy="1323975"/>
          </a:xfrm>
          <a:prstGeom prst="rect">
            <a:avLst/>
          </a:prstGeom>
          <a:no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dk1"/>
              </a:buClr>
              <a:buSzPts val="4800"/>
              <a:buFont typeface="Georgia"/>
              <a:buNone/>
            </a:pPr>
            <a:r>
              <a:rPr lang="en-US" b="1"/>
              <a:t>FPM Schedule 2023-2024</a:t>
            </a:r>
            <a:endParaRPr/>
          </a:p>
        </p:txBody>
      </p:sp>
      <p:graphicFrame>
        <p:nvGraphicFramePr>
          <p:cNvPr id="185" name="Google Shape;185;p4"/>
          <p:cNvGraphicFramePr/>
          <p:nvPr>
            <p:extLst>
              <p:ext uri="{D42A27DB-BD31-4B8C-83A1-F6EECF244321}">
                <p14:modId xmlns:p14="http://schemas.microsoft.com/office/powerpoint/2010/main" val="3064955458"/>
              </p:ext>
            </p:extLst>
          </p:nvPr>
        </p:nvGraphicFramePr>
        <p:xfrm>
          <a:off x="838200" y="1458913"/>
          <a:ext cx="10515600" cy="4417600"/>
        </p:xfrm>
        <a:graphic>
          <a:graphicData uri="http://schemas.openxmlformats.org/drawingml/2006/table">
            <a:tbl>
              <a:tblPr firstRow="1" bandRow="1">
                <a:noFill/>
                <a:tableStyleId>{A8BA0BDC-AD3B-4AC7-B7B9-587D76B94200}</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401600">
                <a:tc>
                  <a:txBody>
                    <a:bodyPr/>
                    <a:lstStyle/>
                    <a:p>
                      <a:pPr marL="0" marR="0" lvl="0" indent="0" algn="l" rtl="0">
                        <a:spcBef>
                          <a:spcPts val="0"/>
                        </a:spcBef>
                        <a:spcAft>
                          <a:spcPts val="0"/>
                        </a:spcAft>
                        <a:buNone/>
                      </a:pPr>
                      <a:r>
                        <a:rPr lang="en-US" sz="1800" b="0">
                          <a:solidFill>
                            <a:schemeClr val="dk1"/>
                          </a:solidFill>
                        </a:rPr>
                        <a:t>Amelia County</a:t>
                      </a:r>
                      <a:endParaRPr/>
                    </a:p>
                  </a:txBody>
                  <a:tcPr marL="87625" marR="87625" marT="45725" marB="45725">
                    <a:solidFill>
                      <a:srgbClr val="F2F2F2"/>
                    </a:solidFill>
                  </a:tcPr>
                </a:tc>
                <a:tc>
                  <a:txBody>
                    <a:bodyPr/>
                    <a:lstStyle/>
                    <a:p>
                      <a:pPr marL="0" marR="0" lvl="0" indent="0" algn="l" rtl="0">
                        <a:spcBef>
                          <a:spcPts val="0"/>
                        </a:spcBef>
                        <a:spcAft>
                          <a:spcPts val="0"/>
                        </a:spcAft>
                        <a:buNone/>
                      </a:pPr>
                      <a:r>
                        <a:rPr lang="en-US" sz="1800" b="0">
                          <a:solidFill>
                            <a:schemeClr val="dk1"/>
                          </a:solidFill>
                        </a:rPr>
                        <a:t>Lancaster County</a:t>
                      </a:r>
                      <a:endParaRPr/>
                    </a:p>
                  </a:txBody>
                  <a:tcPr marL="87625" marR="87625" marT="45725" marB="45725">
                    <a:solidFill>
                      <a:srgbClr val="F2F2F2"/>
                    </a:solidFill>
                  </a:tcPr>
                </a:tc>
                <a:tc>
                  <a:txBody>
                    <a:bodyPr/>
                    <a:lstStyle/>
                    <a:p>
                      <a:pPr marL="0" marR="0" lvl="0" indent="0" algn="l" rtl="0">
                        <a:spcBef>
                          <a:spcPts val="0"/>
                        </a:spcBef>
                        <a:spcAft>
                          <a:spcPts val="0"/>
                        </a:spcAft>
                        <a:buNone/>
                      </a:pPr>
                      <a:r>
                        <a:rPr lang="en-US" sz="1800" b="0">
                          <a:solidFill>
                            <a:schemeClr val="dk1"/>
                          </a:solidFill>
                        </a:rPr>
                        <a:t>Staunton County</a:t>
                      </a:r>
                      <a:endParaRPr/>
                    </a:p>
                  </a:txBody>
                  <a:tcPr marL="87625" marR="87625" marT="45725" marB="45725">
                    <a:solidFill>
                      <a:srgbClr val="F2F2F2"/>
                    </a:solidFill>
                  </a:tcPr>
                </a:tc>
                <a:extLst>
                  <a:ext uri="{0D108BD9-81ED-4DB2-BD59-A6C34878D82A}">
                    <a16:rowId xmlns:a16="http://schemas.microsoft.com/office/drawing/2014/main" val="10000"/>
                  </a:ext>
                </a:extLst>
              </a:tr>
              <a:tr h="401600">
                <a:tc>
                  <a:txBody>
                    <a:bodyPr/>
                    <a:lstStyle/>
                    <a:p>
                      <a:pPr marL="0" marR="0" lvl="0" indent="0" algn="l" rtl="0">
                        <a:spcBef>
                          <a:spcPts val="0"/>
                        </a:spcBef>
                        <a:spcAft>
                          <a:spcPts val="0"/>
                        </a:spcAft>
                        <a:buNone/>
                      </a:pPr>
                      <a:r>
                        <a:rPr lang="en-US" sz="1800"/>
                        <a:t>Appomattox</a:t>
                      </a:r>
                      <a:r>
                        <a:rPr lang="en-US" sz="1800">
                          <a:solidFill>
                            <a:schemeClr val="dk1"/>
                          </a:solidFill>
                        </a:rPr>
                        <a:t> County</a:t>
                      </a:r>
                      <a:endParaRPr/>
                    </a:p>
                  </a:txBody>
                  <a:tcPr marL="87625" marR="87625" marT="45725" marB="45725"/>
                </a:tc>
                <a:tc>
                  <a:txBody>
                    <a:bodyPr/>
                    <a:lstStyle/>
                    <a:p>
                      <a:pPr marL="0" marR="0" lvl="0" indent="0" algn="l" rtl="0">
                        <a:spcBef>
                          <a:spcPts val="0"/>
                        </a:spcBef>
                        <a:spcAft>
                          <a:spcPts val="0"/>
                        </a:spcAft>
                        <a:buNone/>
                      </a:pPr>
                      <a:r>
                        <a:rPr lang="en-US" sz="1800"/>
                        <a:t>Loudon County</a:t>
                      </a:r>
                      <a:endParaRPr/>
                    </a:p>
                  </a:txBody>
                  <a:tcPr marL="87625" marR="87625" marT="45725" marB="45725"/>
                </a:tc>
                <a:tc>
                  <a:txBody>
                    <a:bodyPr/>
                    <a:lstStyle/>
                    <a:p>
                      <a:pPr marL="0" marR="0" lvl="0" indent="0" algn="l" rtl="0">
                        <a:spcBef>
                          <a:spcPts val="0"/>
                        </a:spcBef>
                        <a:spcAft>
                          <a:spcPts val="0"/>
                        </a:spcAft>
                        <a:buNone/>
                      </a:pPr>
                      <a:r>
                        <a:rPr lang="en-US" sz="1800"/>
                        <a:t>Surry City</a:t>
                      </a:r>
                      <a:endParaRPr/>
                    </a:p>
                  </a:txBody>
                  <a:tcPr marL="87625" marR="87625" marT="45725" marB="45725"/>
                </a:tc>
                <a:extLst>
                  <a:ext uri="{0D108BD9-81ED-4DB2-BD59-A6C34878D82A}">
                    <a16:rowId xmlns:a16="http://schemas.microsoft.com/office/drawing/2014/main" val="10001"/>
                  </a:ext>
                </a:extLst>
              </a:tr>
              <a:tr h="401600">
                <a:tc>
                  <a:txBody>
                    <a:bodyPr/>
                    <a:lstStyle/>
                    <a:p>
                      <a:pPr marL="0" marR="0" lvl="0" indent="0" algn="l" rtl="0">
                        <a:spcBef>
                          <a:spcPts val="0"/>
                        </a:spcBef>
                        <a:spcAft>
                          <a:spcPts val="0"/>
                        </a:spcAft>
                        <a:buNone/>
                      </a:pPr>
                      <a:r>
                        <a:rPr lang="en-US" sz="1800"/>
                        <a:t>Bland County</a:t>
                      </a:r>
                      <a:endParaRPr/>
                    </a:p>
                  </a:txBody>
                  <a:tcPr marL="87625" marR="87625" marT="45725" marB="45725"/>
                </a:tc>
                <a:tc>
                  <a:txBody>
                    <a:bodyPr/>
                    <a:lstStyle/>
                    <a:p>
                      <a:pPr marL="0" marR="0" lvl="0" indent="0" algn="l" rtl="0">
                        <a:spcBef>
                          <a:spcPts val="0"/>
                        </a:spcBef>
                        <a:spcAft>
                          <a:spcPts val="0"/>
                        </a:spcAft>
                        <a:buNone/>
                      </a:pPr>
                      <a:r>
                        <a:rPr lang="en-US" sz="1800"/>
                        <a:t>Mecklenburg County</a:t>
                      </a:r>
                      <a:endParaRPr/>
                    </a:p>
                  </a:txBody>
                  <a:tcPr marL="87625" marR="87625" marT="45725" marB="45725"/>
                </a:tc>
                <a:tc>
                  <a:txBody>
                    <a:bodyPr/>
                    <a:lstStyle/>
                    <a:p>
                      <a:pPr marL="0" marR="0" lvl="0" indent="0" algn="l" rtl="0">
                        <a:spcBef>
                          <a:spcPts val="0"/>
                        </a:spcBef>
                        <a:spcAft>
                          <a:spcPts val="0"/>
                        </a:spcAft>
                        <a:buNone/>
                      </a:pPr>
                      <a:r>
                        <a:rPr lang="en-US" sz="1800"/>
                        <a:t>Sussex County</a:t>
                      </a:r>
                      <a:endParaRPr/>
                    </a:p>
                  </a:txBody>
                  <a:tcPr marL="87625" marR="87625" marT="45725" marB="45725"/>
                </a:tc>
                <a:extLst>
                  <a:ext uri="{0D108BD9-81ED-4DB2-BD59-A6C34878D82A}">
                    <a16:rowId xmlns:a16="http://schemas.microsoft.com/office/drawing/2014/main" val="10002"/>
                  </a:ext>
                </a:extLst>
              </a:tr>
              <a:tr h="401600">
                <a:tc>
                  <a:txBody>
                    <a:bodyPr/>
                    <a:lstStyle/>
                    <a:p>
                      <a:pPr marL="0" marR="0" lvl="0" indent="0" algn="l" rtl="0">
                        <a:spcBef>
                          <a:spcPts val="0"/>
                        </a:spcBef>
                        <a:spcAft>
                          <a:spcPts val="0"/>
                        </a:spcAft>
                        <a:buNone/>
                      </a:pPr>
                      <a:r>
                        <a:rPr lang="en-US" sz="1800"/>
                        <a:t>Botetourt County</a:t>
                      </a:r>
                      <a:endParaRPr/>
                    </a:p>
                  </a:txBody>
                  <a:tcPr marL="87625" marR="87625" marT="45725" marB="45725"/>
                </a:tc>
                <a:tc>
                  <a:txBody>
                    <a:bodyPr/>
                    <a:lstStyle/>
                    <a:p>
                      <a:pPr marL="0" marR="0" lvl="0" indent="0" algn="l" rtl="0">
                        <a:spcBef>
                          <a:spcPts val="0"/>
                        </a:spcBef>
                        <a:spcAft>
                          <a:spcPts val="0"/>
                        </a:spcAft>
                        <a:buNone/>
                      </a:pPr>
                      <a:r>
                        <a:rPr lang="en-US" sz="1800"/>
                        <a:t>Nelson County</a:t>
                      </a:r>
                      <a:endParaRPr/>
                    </a:p>
                  </a:txBody>
                  <a:tcPr marL="87625" marR="87625" marT="45725" marB="45725"/>
                </a:tc>
                <a:tc>
                  <a:txBody>
                    <a:bodyPr/>
                    <a:lstStyle/>
                    <a:p>
                      <a:pPr marL="0" marR="0" lvl="0" indent="0" algn="l" rtl="0">
                        <a:spcBef>
                          <a:spcPts val="0"/>
                        </a:spcBef>
                        <a:spcAft>
                          <a:spcPts val="0"/>
                        </a:spcAft>
                        <a:buNone/>
                      </a:pPr>
                      <a:r>
                        <a:rPr lang="en-US" sz="1800"/>
                        <a:t>Tazwell County</a:t>
                      </a:r>
                      <a:endParaRPr/>
                    </a:p>
                  </a:txBody>
                  <a:tcPr marL="87625" marR="87625" marT="45725" marB="45725"/>
                </a:tc>
                <a:extLst>
                  <a:ext uri="{0D108BD9-81ED-4DB2-BD59-A6C34878D82A}">
                    <a16:rowId xmlns:a16="http://schemas.microsoft.com/office/drawing/2014/main" val="10003"/>
                  </a:ext>
                </a:extLst>
              </a:tr>
              <a:tr h="401600">
                <a:tc>
                  <a:txBody>
                    <a:bodyPr/>
                    <a:lstStyle/>
                    <a:p>
                      <a:pPr marL="0" marR="0" lvl="0" indent="0" algn="l" rtl="0">
                        <a:spcBef>
                          <a:spcPts val="0"/>
                        </a:spcBef>
                        <a:spcAft>
                          <a:spcPts val="0"/>
                        </a:spcAft>
                        <a:buNone/>
                      </a:pPr>
                      <a:r>
                        <a:rPr lang="en-US" sz="1800"/>
                        <a:t>Chesapeake County</a:t>
                      </a:r>
                      <a:endParaRPr/>
                    </a:p>
                  </a:txBody>
                  <a:tcPr marL="87625" marR="87625" marT="45725" marB="45725"/>
                </a:tc>
                <a:tc>
                  <a:txBody>
                    <a:bodyPr/>
                    <a:lstStyle/>
                    <a:p>
                      <a:pPr marL="0" marR="0" lvl="0" indent="0" algn="l" rtl="0">
                        <a:spcBef>
                          <a:spcPts val="0"/>
                        </a:spcBef>
                        <a:spcAft>
                          <a:spcPts val="0"/>
                        </a:spcAft>
                        <a:buNone/>
                      </a:pPr>
                      <a:r>
                        <a:rPr lang="en-US" sz="1800"/>
                        <a:t>Northampton County</a:t>
                      </a:r>
                      <a:endParaRPr/>
                    </a:p>
                  </a:txBody>
                  <a:tcPr marL="87625" marR="87625" marT="45725" marB="45725"/>
                </a:tc>
                <a:tc>
                  <a:txBody>
                    <a:bodyPr/>
                    <a:lstStyle/>
                    <a:p>
                      <a:pPr marL="0" marR="0" lvl="0" indent="0" algn="l" rtl="0">
                        <a:spcBef>
                          <a:spcPts val="0"/>
                        </a:spcBef>
                        <a:spcAft>
                          <a:spcPts val="0"/>
                        </a:spcAft>
                        <a:buNone/>
                      </a:pPr>
                      <a:r>
                        <a:rPr lang="en-US" sz="1800"/>
                        <a:t>West Point</a:t>
                      </a:r>
                      <a:endParaRPr/>
                    </a:p>
                  </a:txBody>
                  <a:tcPr marL="87625" marR="87625" marT="45725" marB="45725"/>
                </a:tc>
                <a:extLst>
                  <a:ext uri="{0D108BD9-81ED-4DB2-BD59-A6C34878D82A}">
                    <a16:rowId xmlns:a16="http://schemas.microsoft.com/office/drawing/2014/main" val="10004"/>
                  </a:ext>
                </a:extLst>
              </a:tr>
              <a:tr h="401600">
                <a:tc>
                  <a:txBody>
                    <a:bodyPr/>
                    <a:lstStyle/>
                    <a:p>
                      <a:pPr marL="0" marR="0" lvl="0" indent="0" algn="l" rtl="0">
                        <a:spcBef>
                          <a:spcPts val="0"/>
                        </a:spcBef>
                        <a:spcAft>
                          <a:spcPts val="0"/>
                        </a:spcAft>
                        <a:buNone/>
                      </a:pPr>
                      <a:r>
                        <a:rPr lang="en-US" sz="1800"/>
                        <a:t>Chesterfield County</a:t>
                      </a:r>
                      <a:endParaRPr sz="1800"/>
                    </a:p>
                  </a:txBody>
                  <a:tcPr marL="87625" marR="87625" marT="45725" marB="45725"/>
                </a:tc>
                <a:tc>
                  <a:txBody>
                    <a:bodyPr/>
                    <a:lstStyle/>
                    <a:p>
                      <a:pPr marL="0" marR="0" lvl="0" indent="0" algn="l" rtl="0">
                        <a:spcBef>
                          <a:spcPts val="0"/>
                        </a:spcBef>
                        <a:spcAft>
                          <a:spcPts val="0"/>
                        </a:spcAft>
                        <a:buNone/>
                      </a:pPr>
                      <a:r>
                        <a:rPr lang="en-US" sz="1800"/>
                        <a:t>Pittsylvania County</a:t>
                      </a:r>
                      <a:endParaRPr/>
                    </a:p>
                  </a:txBody>
                  <a:tcPr marL="87625" marR="87625" marT="45725" marB="45725"/>
                </a:tc>
                <a:tc>
                  <a:txBody>
                    <a:bodyPr/>
                    <a:lstStyle/>
                    <a:p>
                      <a:pPr marL="0" marR="0" lvl="0" indent="0" algn="l" rtl="0">
                        <a:spcBef>
                          <a:spcPts val="0"/>
                        </a:spcBef>
                        <a:spcAft>
                          <a:spcPts val="0"/>
                        </a:spcAft>
                        <a:buNone/>
                      </a:pPr>
                      <a:endParaRPr/>
                    </a:p>
                  </a:txBody>
                  <a:tcPr marL="87625" marR="87625" marT="45725" marB="45725"/>
                </a:tc>
                <a:extLst>
                  <a:ext uri="{0D108BD9-81ED-4DB2-BD59-A6C34878D82A}">
                    <a16:rowId xmlns:a16="http://schemas.microsoft.com/office/drawing/2014/main" val="10005"/>
                  </a:ext>
                </a:extLst>
              </a:tr>
              <a:tr h="401600">
                <a:tc>
                  <a:txBody>
                    <a:bodyPr/>
                    <a:lstStyle/>
                    <a:p>
                      <a:pPr marL="0" marR="0" lvl="0" indent="0" algn="l" rtl="0">
                        <a:spcBef>
                          <a:spcPts val="0"/>
                        </a:spcBef>
                        <a:spcAft>
                          <a:spcPts val="0"/>
                        </a:spcAft>
                        <a:buNone/>
                      </a:pPr>
                      <a:r>
                        <a:rPr lang="en-US" sz="1800"/>
                        <a:t>Craig County</a:t>
                      </a:r>
                      <a:endParaRPr/>
                    </a:p>
                  </a:txBody>
                  <a:tcPr marL="87625" marR="87625" marT="45725" marB="45725"/>
                </a:tc>
                <a:tc>
                  <a:txBody>
                    <a:bodyPr/>
                    <a:lstStyle/>
                    <a:p>
                      <a:pPr marL="0" marR="0" lvl="0" indent="0" algn="l" rtl="0">
                        <a:spcBef>
                          <a:spcPts val="0"/>
                        </a:spcBef>
                        <a:spcAft>
                          <a:spcPts val="0"/>
                        </a:spcAft>
                        <a:buNone/>
                      </a:pPr>
                      <a:r>
                        <a:rPr lang="en-US" sz="1800"/>
                        <a:t>Prince William County</a:t>
                      </a:r>
                      <a:endParaRPr/>
                    </a:p>
                  </a:txBody>
                  <a:tcPr marL="87625" marR="87625" marT="45725" marB="45725"/>
                </a:tc>
                <a:tc>
                  <a:txBody>
                    <a:bodyPr/>
                    <a:lstStyle/>
                    <a:p>
                      <a:pPr marL="0" marR="0" lvl="0" indent="0" algn="l" rtl="0">
                        <a:spcBef>
                          <a:spcPts val="0"/>
                        </a:spcBef>
                        <a:spcAft>
                          <a:spcPts val="0"/>
                        </a:spcAft>
                        <a:buNone/>
                      </a:pPr>
                      <a:endParaRPr/>
                    </a:p>
                  </a:txBody>
                  <a:tcPr marL="87625" marR="87625" marT="45725" marB="45725"/>
                </a:tc>
                <a:extLst>
                  <a:ext uri="{0D108BD9-81ED-4DB2-BD59-A6C34878D82A}">
                    <a16:rowId xmlns:a16="http://schemas.microsoft.com/office/drawing/2014/main" val="10006"/>
                  </a:ext>
                </a:extLst>
              </a:tr>
              <a:tr h="401600">
                <a:tc>
                  <a:txBody>
                    <a:bodyPr/>
                    <a:lstStyle/>
                    <a:p>
                      <a:pPr marL="0" marR="0" lvl="0" indent="0" algn="l" rtl="0">
                        <a:spcBef>
                          <a:spcPts val="0"/>
                        </a:spcBef>
                        <a:spcAft>
                          <a:spcPts val="0"/>
                        </a:spcAft>
                        <a:buNone/>
                      </a:pPr>
                      <a:r>
                        <a:rPr lang="en-US" sz="1800"/>
                        <a:t>Franklin County</a:t>
                      </a:r>
                      <a:endParaRPr/>
                    </a:p>
                  </a:txBody>
                  <a:tcPr marL="87625" marR="87625" marT="45725" marB="45725"/>
                </a:tc>
                <a:tc>
                  <a:txBody>
                    <a:bodyPr/>
                    <a:lstStyle/>
                    <a:p>
                      <a:pPr marL="0" marR="0" lvl="0" indent="0" algn="l" rtl="0">
                        <a:spcBef>
                          <a:spcPts val="0"/>
                        </a:spcBef>
                        <a:spcAft>
                          <a:spcPts val="0"/>
                        </a:spcAft>
                        <a:buNone/>
                      </a:pPr>
                      <a:r>
                        <a:rPr lang="en-US" sz="1800"/>
                        <a:t>Pulaski County</a:t>
                      </a:r>
                      <a:endParaRPr/>
                    </a:p>
                  </a:txBody>
                  <a:tcPr marL="87625" marR="87625" marT="45725" marB="45725"/>
                </a:tc>
                <a:tc>
                  <a:txBody>
                    <a:bodyPr/>
                    <a:lstStyle/>
                    <a:p>
                      <a:pPr marL="0" marR="0" lvl="0" indent="0" algn="l" rtl="0">
                        <a:spcBef>
                          <a:spcPts val="0"/>
                        </a:spcBef>
                        <a:spcAft>
                          <a:spcPts val="0"/>
                        </a:spcAft>
                        <a:buNone/>
                      </a:pPr>
                      <a:endParaRPr/>
                    </a:p>
                  </a:txBody>
                  <a:tcPr marL="87625" marR="87625" marT="45725" marB="45725"/>
                </a:tc>
                <a:extLst>
                  <a:ext uri="{0D108BD9-81ED-4DB2-BD59-A6C34878D82A}">
                    <a16:rowId xmlns:a16="http://schemas.microsoft.com/office/drawing/2014/main" val="10007"/>
                  </a:ext>
                </a:extLst>
              </a:tr>
              <a:tr h="401600">
                <a:tc>
                  <a:txBody>
                    <a:bodyPr/>
                    <a:lstStyle/>
                    <a:p>
                      <a:pPr marL="0" marR="0" lvl="0" indent="0" algn="l" rtl="0">
                        <a:spcBef>
                          <a:spcPts val="0"/>
                        </a:spcBef>
                        <a:spcAft>
                          <a:spcPts val="0"/>
                        </a:spcAft>
                        <a:buNone/>
                      </a:pPr>
                      <a:r>
                        <a:rPr lang="en-US" sz="1800"/>
                        <a:t>Fredericksburg County</a:t>
                      </a:r>
                      <a:endParaRPr/>
                    </a:p>
                  </a:txBody>
                  <a:tcPr marL="87625" marR="87625" marT="45725" marB="45725"/>
                </a:tc>
                <a:tc>
                  <a:txBody>
                    <a:bodyPr/>
                    <a:lstStyle/>
                    <a:p>
                      <a:pPr marL="0" marR="0" lvl="0" indent="0" algn="l" rtl="0">
                        <a:spcBef>
                          <a:spcPts val="0"/>
                        </a:spcBef>
                        <a:spcAft>
                          <a:spcPts val="0"/>
                        </a:spcAft>
                        <a:buNone/>
                      </a:pPr>
                      <a:r>
                        <a:rPr lang="en-US" sz="1800"/>
                        <a:t>Richmond City</a:t>
                      </a:r>
                      <a:endParaRPr/>
                    </a:p>
                  </a:txBody>
                  <a:tcPr marL="87625" marR="87625" marT="45725" marB="45725"/>
                </a:tc>
                <a:tc>
                  <a:txBody>
                    <a:bodyPr/>
                    <a:lstStyle/>
                    <a:p>
                      <a:pPr marL="0" lvl="0" indent="0" algn="l" rtl="0">
                        <a:spcBef>
                          <a:spcPts val="0"/>
                        </a:spcBef>
                        <a:spcAft>
                          <a:spcPts val="0"/>
                        </a:spcAft>
                        <a:buNone/>
                      </a:pPr>
                      <a:endParaRPr/>
                    </a:p>
                  </a:txBody>
                  <a:tcPr marL="87625" marR="87625" marT="45725" marB="45725"/>
                </a:tc>
                <a:extLst>
                  <a:ext uri="{0D108BD9-81ED-4DB2-BD59-A6C34878D82A}">
                    <a16:rowId xmlns:a16="http://schemas.microsoft.com/office/drawing/2014/main" val="10008"/>
                  </a:ext>
                </a:extLst>
              </a:tr>
              <a:tr h="401600">
                <a:tc>
                  <a:txBody>
                    <a:bodyPr/>
                    <a:lstStyle/>
                    <a:p>
                      <a:pPr marL="0" marR="0" lvl="0" indent="0" algn="l" rtl="0">
                        <a:lnSpc>
                          <a:spcPct val="100000"/>
                        </a:lnSpc>
                        <a:spcBef>
                          <a:spcPts val="0"/>
                        </a:spcBef>
                        <a:spcAft>
                          <a:spcPts val="0"/>
                        </a:spcAft>
                        <a:buClr>
                          <a:schemeClr val="dk1"/>
                        </a:buClr>
                        <a:buSzPts val="1800"/>
                        <a:buFont typeface="Calibri"/>
                        <a:buNone/>
                      </a:pPr>
                      <a:r>
                        <a:rPr lang="en-US" sz="1800"/>
                        <a:t>Highland County</a:t>
                      </a:r>
                      <a:endParaRPr/>
                    </a:p>
                  </a:txBody>
                  <a:tcPr marL="87625" marR="87625" marT="45725" marB="45725"/>
                </a:tc>
                <a:tc>
                  <a:txBody>
                    <a:bodyPr/>
                    <a:lstStyle/>
                    <a:p>
                      <a:pPr marL="0" marR="0" lvl="0" indent="0" algn="l" rtl="0">
                        <a:spcBef>
                          <a:spcPts val="0"/>
                        </a:spcBef>
                        <a:spcAft>
                          <a:spcPts val="0"/>
                        </a:spcAft>
                        <a:buNone/>
                      </a:pPr>
                      <a:r>
                        <a:rPr lang="en-US" sz="1800"/>
                        <a:t>Richmond County</a:t>
                      </a:r>
                      <a:endParaRPr/>
                    </a:p>
                  </a:txBody>
                  <a:tcPr marL="87625" marR="87625" marT="45725" marB="45725"/>
                </a:tc>
                <a:tc>
                  <a:txBody>
                    <a:bodyPr/>
                    <a:lstStyle/>
                    <a:p>
                      <a:pPr marL="0" lvl="0" indent="0" algn="l" rtl="0">
                        <a:spcBef>
                          <a:spcPts val="0"/>
                        </a:spcBef>
                        <a:spcAft>
                          <a:spcPts val="0"/>
                        </a:spcAft>
                        <a:buNone/>
                      </a:pPr>
                      <a:endParaRPr/>
                    </a:p>
                  </a:txBody>
                  <a:tcPr marL="87625" marR="87625" marT="45725" marB="45725"/>
                </a:tc>
                <a:extLst>
                  <a:ext uri="{0D108BD9-81ED-4DB2-BD59-A6C34878D82A}">
                    <a16:rowId xmlns:a16="http://schemas.microsoft.com/office/drawing/2014/main" val="10009"/>
                  </a:ext>
                </a:extLst>
              </a:tr>
              <a:tr h="401600">
                <a:tc>
                  <a:txBody>
                    <a:bodyPr/>
                    <a:lstStyle/>
                    <a:p>
                      <a:pPr marL="0" marR="0" lvl="0" indent="0" algn="l" rtl="0">
                        <a:lnSpc>
                          <a:spcPct val="100000"/>
                        </a:lnSpc>
                        <a:spcBef>
                          <a:spcPts val="0"/>
                        </a:spcBef>
                        <a:spcAft>
                          <a:spcPts val="0"/>
                        </a:spcAft>
                        <a:buClr>
                          <a:schemeClr val="dk1"/>
                        </a:buClr>
                        <a:buSzPts val="1800"/>
                        <a:buFont typeface="Calibri"/>
                        <a:buNone/>
                      </a:pPr>
                      <a:r>
                        <a:rPr lang="en-US" sz="1800"/>
                        <a:t>Isle of Wight County</a:t>
                      </a:r>
                      <a:endParaRPr/>
                    </a:p>
                  </a:txBody>
                  <a:tcPr marL="87625" marR="87625" marT="45725" marB="45725"/>
                </a:tc>
                <a:tc>
                  <a:txBody>
                    <a:bodyPr/>
                    <a:lstStyle/>
                    <a:p>
                      <a:pPr marL="0" marR="0" lvl="0" indent="0" algn="l" rtl="0">
                        <a:spcBef>
                          <a:spcPts val="0"/>
                        </a:spcBef>
                        <a:spcAft>
                          <a:spcPts val="0"/>
                        </a:spcAft>
                        <a:buNone/>
                      </a:pPr>
                      <a:r>
                        <a:rPr lang="en-US" sz="1800"/>
                        <a:t>Scott County</a:t>
                      </a:r>
                      <a:endParaRPr/>
                    </a:p>
                  </a:txBody>
                  <a:tcPr marL="87625" marR="87625" marT="45725" marB="45725"/>
                </a:tc>
                <a:tc>
                  <a:txBody>
                    <a:bodyPr/>
                    <a:lstStyle/>
                    <a:p>
                      <a:pPr marL="0" marR="0" lvl="0" indent="0" algn="l" rtl="0">
                        <a:spcBef>
                          <a:spcPts val="0"/>
                        </a:spcBef>
                        <a:spcAft>
                          <a:spcPts val="0"/>
                        </a:spcAft>
                        <a:buNone/>
                      </a:pPr>
                      <a:endParaRPr sz="1800">
                        <a:solidFill>
                          <a:schemeClr val="dk1"/>
                        </a:solidFill>
                      </a:endParaRPr>
                    </a:p>
                  </a:txBody>
                  <a:tcPr marL="87625" marR="87625" marT="45725" marB="45725"/>
                </a:tc>
                <a:extLst>
                  <a:ext uri="{0D108BD9-81ED-4DB2-BD59-A6C34878D82A}">
                    <a16:rowId xmlns:a16="http://schemas.microsoft.com/office/drawing/2014/main" val="10010"/>
                  </a:ext>
                </a:extLst>
              </a:tr>
            </a:tbl>
          </a:graphicData>
        </a:graphic>
      </p:graphicFrame>
      <p:sp>
        <p:nvSpPr>
          <p:cNvPr id="186" name="Google Shape;18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87" name="Google Shape;187;p4"/>
          <p:cNvPicPr preferRelativeResize="0"/>
          <p:nvPr/>
        </p:nvPicPr>
        <p:blipFill rotWithShape="1">
          <a:blip r:embed="rId3">
            <a:alphaModFix/>
          </a:blip>
          <a:srcRect/>
          <a:stretch/>
        </p:blipFill>
        <p:spPr>
          <a:xfrm>
            <a:off x="9759918" y="5876459"/>
            <a:ext cx="1261981" cy="9815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
          <p:cNvSpPr txBox="1">
            <a:spLocks noGrp="1"/>
          </p:cNvSpPr>
          <p:nvPr>
            <p:ph type="title"/>
          </p:nvPr>
        </p:nvSpPr>
        <p:spPr>
          <a:xfrm>
            <a:off x="0" y="0"/>
            <a:ext cx="12192000" cy="1323975"/>
          </a:xfrm>
          <a:prstGeom prst="rect">
            <a:avLst/>
          </a:prstGeom>
          <a:solidFill>
            <a:srgbClr val="1A4480"/>
          </a:solidFill>
          <a:ln>
            <a:noFill/>
          </a:ln>
        </p:spPr>
        <p:txBody>
          <a:bodyPr spcFirstLastPara="1" wrap="square" lIns="822950" tIns="45700" rIns="91425" bIns="45700" anchor="b" anchorCtr="0">
            <a:normAutofit/>
          </a:bodyPr>
          <a:lstStyle/>
          <a:p>
            <a:pPr marL="0" lvl="0" indent="0" algn="l" rtl="0">
              <a:lnSpc>
                <a:spcPct val="90000"/>
              </a:lnSpc>
              <a:spcBef>
                <a:spcPts val="0"/>
              </a:spcBef>
              <a:spcAft>
                <a:spcPts val="0"/>
              </a:spcAft>
              <a:buClr>
                <a:schemeClr val="lt1"/>
              </a:buClr>
              <a:buSzPts val="4800"/>
              <a:buFont typeface="Georgia"/>
              <a:buNone/>
            </a:pPr>
            <a:r>
              <a:rPr lang="en-US" dirty="0">
                <a:solidFill>
                  <a:schemeClr val="lt1"/>
                </a:solidFill>
              </a:rPr>
              <a:t>Types of Monitoring</a:t>
            </a:r>
            <a:endParaRPr dirty="0"/>
          </a:p>
        </p:txBody>
      </p:sp>
      <p:sp>
        <p:nvSpPr>
          <p:cNvPr id="173" name="Google Shape;173;p3"/>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800"/>
              <a:buNone/>
            </a:pPr>
            <a:r>
              <a:rPr lang="en-US" sz="2800"/>
              <a:t>On-site Monitoring:</a:t>
            </a:r>
            <a:endParaRPr/>
          </a:p>
        </p:txBody>
      </p:sp>
      <p:sp>
        <p:nvSpPr>
          <p:cNvPr id="174" name="Google Shape;174;p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SzPct val="100000"/>
              <a:buChar char="•"/>
            </a:pPr>
            <a:r>
              <a:rPr lang="en-US" sz="2600"/>
              <a:t>Coordinate date, start time, location, and any other necessary details with specialists</a:t>
            </a:r>
            <a:endParaRPr/>
          </a:p>
          <a:p>
            <a:pPr marL="228600" lvl="0" indent="-228600" algn="l" rtl="0">
              <a:lnSpc>
                <a:spcPct val="90000"/>
              </a:lnSpc>
              <a:spcBef>
                <a:spcPts val="1000"/>
              </a:spcBef>
              <a:spcAft>
                <a:spcPts val="0"/>
              </a:spcAft>
              <a:buSzPct val="100000"/>
              <a:buChar char="•"/>
            </a:pPr>
            <a:r>
              <a:rPr lang="en-US" sz="2600"/>
              <a:t>Provide telephone number and address for location</a:t>
            </a:r>
            <a:endParaRPr/>
          </a:p>
          <a:p>
            <a:pPr marL="228600" lvl="0" indent="-228600" algn="l" rtl="0">
              <a:lnSpc>
                <a:spcPct val="90000"/>
              </a:lnSpc>
              <a:spcBef>
                <a:spcPts val="1000"/>
              </a:spcBef>
              <a:spcAft>
                <a:spcPts val="0"/>
              </a:spcAft>
              <a:buSzPct val="100000"/>
              <a:buChar char="•"/>
            </a:pPr>
            <a:r>
              <a:rPr lang="en-US" sz="2600"/>
              <a:t>Email protocol with division’s response to each indicator </a:t>
            </a:r>
            <a:r>
              <a:rPr lang="en-US" sz="2600">
                <a:solidFill>
                  <a:srgbClr val="FF0000"/>
                </a:solidFill>
              </a:rPr>
              <a:t>at least 2 weeks prior to visit</a:t>
            </a:r>
            <a:endParaRPr/>
          </a:p>
          <a:p>
            <a:pPr marL="228600" lvl="0" indent="-228600" algn="l" rtl="0">
              <a:lnSpc>
                <a:spcPct val="90000"/>
              </a:lnSpc>
              <a:spcBef>
                <a:spcPts val="1000"/>
              </a:spcBef>
              <a:spcAft>
                <a:spcPts val="0"/>
              </a:spcAft>
              <a:buSzPct val="100000"/>
              <a:buChar char="•"/>
            </a:pPr>
            <a:r>
              <a:rPr lang="en-US" sz="2600"/>
              <a:t>Plan for half to full day for review of protocol and documentation</a:t>
            </a:r>
            <a:endParaRPr/>
          </a:p>
          <a:p>
            <a:pPr marL="228600" lvl="0" indent="-64135" algn="l" rtl="0">
              <a:lnSpc>
                <a:spcPct val="90000"/>
              </a:lnSpc>
              <a:spcBef>
                <a:spcPts val="1000"/>
              </a:spcBef>
              <a:spcAft>
                <a:spcPts val="0"/>
              </a:spcAft>
              <a:buSzPct val="100000"/>
              <a:buNone/>
            </a:pPr>
            <a:endParaRPr/>
          </a:p>
        </p:txBody>
      </p:sp>
      <p:sp>
        <p:nvSpPr>
          <p:cNvPr id="175" name="Google Shape;175;p3"/>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800"/>
              <a:buNone/>
            </a:pPr>
            <a:r>
              <a:rPr lang="en-US" sz="2800"/>
              <a:t>Virtual Monitoring:</a:t>
            </a:r>
            <a:endParaRPr/>
          </a:p>
        </p:txBody>
      </p:sp>
      <p:sp>
        <p:nvSpPr>
          <p:cNvPr id="176" name="Google Shape;176;p3"/>
          <p:cNvSpPr txBox="1">
            <a:spLocks noGrp="1"/>
          </p:cNvSpPr>
          <p:nvPr>
            <p:ph type="body" idx="4"/>
          </p:nvPr>
        </p:nvSpPr>
        <p:spPr>
          <a:xfrm>
            <a:off x="6172250" y="2505075"/>
            <a:ext cx="5183100" cy="3840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400"/>
              <a:buChar char="•"/>
            </a:pPr>
            <a:r>
              <a:rPr lang="en-US" sz="2400"/>
              <a:t>Coordinate date and time with specialists</a:t>
            </a:r>
            <a:endParaRPr/>
          </a:p>
          <a:p>
            <a:pPr marL="228600" lvl="0" indent="-228600" algn="l" rtl="0">
              <a:lnSpc>
                <a:spcPct val="90000"/>
              </a:lnSpc>
              <a:spcBef>
                <a:spcPts val="1000"/>
              </a:spcBef>
              <a:spcAft>
                <a:spcPts val="0"/>
              </a:spcAft>
              <a:buSzPts val="2400"/>
              <a:buChar char="•"/>
            </a:pPr>
            <a:r>
              <a:rPr lang="en-US" sz="2400"/>
              <a:t>Send documentation along with completed protocol </a:t>
            </a:r>
            <a:r>
              <a:rPr lang="en-US" sz="2400">
                <a:solidFill>
                  <a:srgbClr val="FF0000"/>
                </a:solidFill>
              </a:rPr>
              <a:t>at least 2 weeks prior to date</a:t>
            </a:r>
            <a:endParaRPr/>
          </a:p>
          <a:p>
            <a:pPr marL="228600" indent="-228600">
              <a:buSzPts val="2400"/>
            </a:pPr>
            <a:r>
              <a:rPr lang="en-US" sz="2400"/>
              <a:t>Use Teams link provided by VDOE specialist </a:t>
            </a:r>
            <a:endParaRPr/>
          </a:p>
          <a:p>
            <a:pPr marL="228600" lvl="0" indent="-228600" algn="l" rtl="0">
              <a:lnSpc>
                <a:spcPct val="90000"/>
              </a:lnSpc>
              <a:spcBef>
                <a:spcPts val="1000"/>
              </a:spcBef>
              <a:spcAft>
                <a:spcPts val="0"/>
              </a:spcAft>
              <a:buSzPts val="2400"/>
              <a:buChar char="•"/>
            </a:pPr>
            <a:r>
              <a:rPr lang="en-US" sz="2400"/>
              <a:t>2-3 hours for review of protocol and documentation</a:t>
            </a:r>
            <a:endParaRPr/>
          </a:p>
          <a:p>
            <a:pPr marL="228600" lvl="0" indent="-50800" algn="l" rtl="0">
              <a:lnSpc>
                <a:spcPct val="90000"/>
              </a:lnSpc>
              <a:spcBef>
                <a:spcPts val="1000"/>
              </a:spcBef>
              <a:spcAft>
                <a:spcPts val="0"/>
              </a:spcAft>
              <a:buSzPts val="2800"/>
              <a:buNone/>
            </a:pPr>
            <a:endParaRPr/>
          </a:p>
        </p:txBody>
      </p:sp>
      <p:sp>
        <p:nvSpPr>
          <p:cNvPr id="177" name="Google Shape;17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178" name="Google Shape;178;p3"/>
          <p:cNvPicPr preferRelativeResize="0"/>
          <p:nvPr/>
        </p:nvPicPr>
        <p:blipFill rotWithShape="1">
          <a:blip r:embed="rId3">
            <a:alphaModFix/>
          </a:blip>
          <a:srcRect/>
          <a:stretch/>
        </p:blipFill>
        <p:spPr>
          <a:xfrm>
            <a:off x="9759918" y="5876459"/>
            <a:ext cx="1261981" cy="9815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Georgia"/>
              <a:buNone/>
            </a:pPr>
            <a:r>
              <a:rPr lang="en-US"/>
              <a:t>Preparation</a:t>
            </a:r>
            <a:endParaRPr/>
          </a:p>
        </p:txBody>
      </p:sp>
      <p:sp>
        <p:nvSpPr>
          <p:cNvPr id="193" name="Google Shape;19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6"/>
          <p:cNvSpPr txBox="1">
            <a:spLocks noGrp="1"/>
          </p:cNvSpPr>
          <p:nvPr>
            <p:ph type="title"/>
          </p:nvPr>
        </p:nvSpPr>
        <p:spPr>
          <a:xfrm>
            <a:off x="0" y="0"/>
            <a:ext cx="12201597" cy="1325563"/>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lt1"/>
              </a:buClr>
              <a:buSzPts val="4800"/>
            </a:pPr>
            <a:r>
              <a:rPr lang="en-US" sz="6000" dirty="0"/>
              <a:t>Best Practices</a:t>
            </a:r>
            <a:endParaRPr lang="en-US" sz="6000" kern="1200" dirty="0">
              <a:solidFill>
                <a:schemeClr val="tx1"/>
              </a:solidFill>
              <a:latin typeface="+mj-lt"/>
              <a:ea typeface="+mj-ea"/>
              <a:cs typeface="+mj-cs"/>
            </a:endParaRPr>
          </a:p>
        </p:txBody>
      </p:sp>
      <p:sp>
        <p:nvSpPr>
          <p:cNvPr id="200" name="Google Shape;200;p6"/>
          <p:cNvSpPr txBox="1">
            <a:spLocks noGrp="1"/>
          </p:cNvSpPr>
          <p:nvPr>
            <p:ph type="body" idx="1"/>
          </p:nvPr>
        </p:nvSpPr>
        <p:spPr>
          <a:xfrm>
            <a:off x="561911" y="1564808"/>
            <a:ext cx="5393361" cy="4351338"/>
          </a:xfrm>
          <a:prstGeom prst="rect">
            <a:avLst/>
          </a:prstGeom>
        </p:spPr>
        <p:txBody>
          <a:bodyPr spcFirstLastPara="1" vert="horz" lIns="91440" tIns="45720" rIns="91440" bIns="45720" rtlCol="0" anchorCtr="0">
            <a:normAutofit/>
          </a:bodyPr>
          <a:lstStyle/>
          <a:p>
            <a:pPr marL="342900">
              <a:buSzPts val="2800"/>
            </a:pPr>
            <a:r>
              <a:rPr lang="en-US" sz="2400" kern="1200" dirty="0">
                <a:solidFill>
                  <a:schemeClr val="tx1"/>
                </a:solidFill>
                <a:latin typeface="+mn-lt"/>
                <a:ea typeface="+mn-ea"/>
                <a:cs typeface="+mn-cs"/>
              </a:rPr>
              <a:t>Develop a Support Team</a:t>
            </a:r>
          </a:p>
          <a:p>
            <a:pPr marL="285750" indent="-285750">
              <a:buSzPts val="2800"/>
            </a:pPr>
            <a:r>
              <a:rPr lang="en-US" sz="2400" kern="1200" dirty="0">
                <a:solidFill>
                  <a:schemeClr val="tx1"/>
                </a:solidFill>
                <a:latin typeface="+mn-lt"/>
                <a:ea typeface="+mn-ea"/>
                <a:cs typeface="+mn-cs"/>
              </a:rPr>
              <a:t>Develop a documentation system </a:t>
            </a:r>
            <a:r>
              <a:rPr lang="en-US" sz="2000" kern="1200" dirty="0">
                <a:solidFill>
                  <a:schemeClr val="tx1"/>
                </a:solidFill>
                <a:latin typeface="+mn-lt"/>
                <a:ea typeface="+mn-ea"/>
                <a:cs typeface="+mn-cs"/>
              </a:rPr>
              <a:t>(electronic files, folders, notebooks, etc.)</a:t>
            </a:r>
          </a:p>
          <a:p>
            <a:pPr marL="571500" lvl="1" indent="-114300">
              <a:spcBef>
                <a:spcPts val="500"/>
              </a:spcBef>
              <a:spcAft>
                <a:spcPts val="0"/>
              </a:spcAft>
              <a:buSzPts val="2400"/>
              <a:buNone/>
            </a:pPr>
            <a:r>
              <a:rPr lang="en-US" sz="2200" kern="1200" dirty="0">
                <a:solidFill>
                  <a:schemeClr val="tx1"/>
                </a:solidFill>
                <a:latin typeface="+mn-lt"/>
                <a:ea typeface="+mn-ea"/>
                <a:cs typeface="+mn-cs"/>
              </a:rPr>
              <a:t>-Consider using Federal Program Monitoring protocol as a guide</a:t>
            </a:r>
          </a:p>
          <a:p>
            <a:pPr marL="228600" indent="-228600">
              <a:buSzPts val="2800"/>
              <a:buFont typeface="Arial" panose="020B0604020202020204" pitchFamily="34" charset="0"/>
              <a:buChar char="•"/>
            </a:pPr>
            <a:r>
              <a:rPr lang="en-US" sz="2400" kern="1200" dirty="0">
                <a:solidFill>
                  <a:schemeClr val="tx1"/>
                </a:solidFill>
                <a:latin typeface="+mn-lt"/>
                <a:ea typeface="+mn-ea"/>
                <a:cs typeface="+mn-cs"/>
              </a:rPr>
              <a:t>Develop calendar</a:t>
            </a:r>
          </a:p>
          <a:p>
            <a:pPr marL="685800" lvl="1" indent="-228600">
              <a:spcBef>
                <a:spcPts val="500"/>
              </a:spcBef>
              <a:spcAft>
                <a:spcPts val="0"/>
              </a:spcAft>
              <a:buSzPts val="2400"/>
              <a:buFont typeface="Arial" panose="020B0604020202020204" pitchFamily="34" charset="0"/>
              <a:buChar char="•"/>
            </a:pPr>
            <a:r>
              <a:rPr lang="en-US" kern="1200" dirty="0">
                <a:solidFill>
                  <a:schemeClr val="tx1"/>
                </a:solidFill>
                <a:latin typeface="+mn-lt"/>
                <a:ea typeface="+mn-ea"/>
                <a:cs typeface="+mn-cs"/>
              </a:rPr>
              <a:t>Consider setting electronic “reminders”</a:t>
            </a:r>
          </a:p>
          <a:p>
            <a:pPr marL="685800" lvl="1" indent="-228600">
              <a:spcBef>
                <a:spcPts val="500"/>
              </a:spcBef>
              <a:spcAft>
                <a:spcPts val="0"/>
              </a:spcAft>
              <a:buSzPts val="2400"/>
              <a:buFont typeface="Arial" panose="020B0604020202020204" pitchFamily="34" charset="0"/>
              <a:buChar char="•"/>
            </a:pPr>
            <a:r>
              <a:rPr lang="en-US" kern="1200" dirty="0">
                <a:solidFill>
                  <a:schemeClr val="tx1"/>
                </a:solidFill>
                <a:latin typeface="+mn-lt"/>
                <a:ea typeface="+mn-ea"/>
                <a:cs typeface="+mn-cs"/>
              </a:rPr>
              <a:t>Establish a timeline</a:t>
            </a:r>
          </a:p>
          <a:p>
            <a:pPr marL="228600" lvl="0" indent="-228600">
              <a:spcBef>
                <a:spcPts val="1000"/>
              </a:spcBef>
              <a:spcAft>
                <a:spcPts val="0"/>
              </a:spcAft>
              <a:buSzPts val="2800"/>
              <a:buFont typeface="Arial" panose="020B0604020202020204" pitchFamily="34" charset="0"/>
              <a:buChar char="•"/>
            </a:pPr>
            <a:endParaRPr lang="en-US" sz="1300" kern="1200" dirty="0">
              <a:solidFill>
                <a:schemeClr val="tx1"/>
              </a:solidFill>
              <a:latin typeface="+mn-lt"/>
              <a:ea typeface="+mn-ea"/>
              <a:cs typeface="+mn-cs"/>
            </a:endParaRPr>
          </a:p>
        </p:txBody>
      </p:sp>
      <p:pic>
        <p:nvPicPr>
          <p:cNvPr id="3" name="Picture 2" descr="Group of people talking">
            <a:extLst>
              <a:ext uri="{FF2B5EF4-FFF2-40B4-BE49-F238E27FC236}">
                <a16:creationId xmlns:a16="http://schemas.microsoft.com/office/drawing/2014/main" id="{0DDDC87A-6178-F589-8148-6827F1BFDF28}"/>
              </a:ext>
            </a:extLst>
          </p:cNvPr>
          <p:cNvPicPr>
            <a:picLocks noChangeAspect="1"/>
          </p:cNvPicPr>
          <p:nvPr/>
        </p:nvPicPr>
        <p:blipFill rotWithShape="1">
          <a:blip r:embed="rId3"/>
          <a:srcRect l="29476" r="3773" b="-2"/>
          <a:stretch/>
        </p:blipFill>
        <p:spPr>
          <a:xfrm>
            <a:off x="6374325" y="754221"/>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99" name="Google Shape;199;p6"/>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a:spcAft>
                <a:spcPts val="600"/>
              </a:spcAft>
              <a:buClrTx/>
              <a:defRPr/>
            </a:pPr>
            <a:fld id="{00000000-1234-1234-1234-123412341234}" type="slidenum">
              <a:rPr lang="en-US" kern="1200">
                <a:solidFill>
                  <a:prstClr val="black">
                    <a:tint val="75000"/>
                  </a:prstClr>
                </a:solidFill>
                <a:ea typeface="+mn-ea"/>
                <a:cs typeface="+mn-cs"/>
              </a:rPr>
              <a:pPr>
                <a:spcAft>
                  <a:spcPts val="600"/>
                </a:spcAft>
                <a:buClrTx/>
                <a:defRPr/>
              </a:pPr>
              <a:t>9</a:t>
            </a:fld>
            <a:endParaRPr lang="en-US" kern="1200">
              <a:solidFill>
                <a:prstClr val="black">
                  <a:tint val="75000"/>
                </a:prstClr>
              </a:solidFill>
              <a:ea typeface="+mn-ea"/>
              <a:cs typeface="+mn-cs"/>
            </a:endParaRPr>
          </a:p>
        </p:txBody>
      </p:sp>
      <p:pic>
        <p:nvPicPr>
          <p:cNvPr id="201" name="Google Shape;201;p6"/>
          <p:cNvPicPr preferRelativeResize="0"/>
          <p:nvPr/>
        </p:nvPicPr>
        <p:blipFill rotWithShape="1">
          <a:blip r:embed="rId4">
            <a:alphaModFix/>
          </a:blip>
          <a:srcRect/>
          <a:stretch/>
        </p:blipFill>
        <p:spPr>
          <a:xfrm>
            <a:off x="9759918" y="5876459"/>
            <a:ext cx="1261981" cy="981541"/>
          </a:xfrm>
          <a:prstGeom prst="rect">
            <a:avLst/>
          </a:prstGeom>
          <a:noFill/>
          <a:ln>
            <a:noFill/>
          </a:ln>
        </p:spPr>
      </p:pic>
      <p:sp>
        <p:nvSpPr>
          <p:cNvPr id="4" name="Flowchart: Connector 3">
            <a:extLst>
              <a:ext uri="{FF2B5EF4-FFF2-40B4-BE49-F238E27FC236}">
                <a16:creationId xmlns:a16="http://schemas.microsoft.com/office/drawing/2014/main" id="{21DE3EC8-BCEF-F477-DD45-8A57E49C6E8B}"/>
              </a:ext>
            </a:extLst>
          </p:cNvPr>
          <p:cNvSpPr>
            <a:spLocks noGrp="1" noRot="1" noMove="1" noResize="1" noEditPoints="1" noAdjustHandles="1" noChangeArrowheads="1" noChangeShapeType="1"/>
          </p:cNvSpPr>
          <p:nvPr/>
        </p:nvSpPr>
        <p:spPr>
          <a:xfrm>
            <a:off x="6374325" y="758514"/>
            <a:ext cx="5122238" cy="5122238"/>
          </a:xfrm>
          <a:prstGeom prst="flowChartConnector">
            <a:avLst/>
          </a:prstGeom>
          <a:solidFill>
            <a:schemeClr val="accent1">
              <a:alpha val="6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57200" lvl="1" algn="ctr">
              <a:spcBef>
                <a:spcPts val="0"/>
              </a:spcBef>
              <a:spcAft>
                <a:spcPts val="0"/>
              </a:spcAft>
              <a:buSzPts val="2400"/>
            </a:pPr>
            <a:r>
              <a:rPr lang="en-US" sz="2400" kern="1200" dirty="0">
                <a:solidFill>
                  <a:schemeClr val="tx2"/>
                </a:solidFill>
                <a:latin typeface="+mn-lt"/>
                <a:ea typeface="+mn-ea"/>
                <a:cs typeface="+mn-cs"/>
              </a:rPr>
              <a:t>Consider a Support Team </a:t>
            </a:r>
          </a:p>
          <a:p>
            <a:pPr marL="457200" lvl="1" algn="ctr">
              <a:spcBef>
                <a:spcPts val="0"/>
              </a:spcBef>
              <a:spcAft>
                <a:spcPts val="0"/>
              </a:spcAft>
              <a:buSzPts val="2400"/>
            </a:pPr>
            <a:endParaRPr lang="en-US" sz="1800" b="1" kern="1200" dirty="0">
              <a:solidFill>
                <a:schemeClr val="bg1"/>
              </a:solidFill>
              <a:latin typeface="+mn-lt"/>
              <a:ea typeface="+mn-ea"/>
              <a:cs typeface="+mn-cs"/>
            </a:endParaRPr>
          </a:p>
          <a:p>
            <a:pPr marL="457200" lvl="1" algn="ctr">
              <a:spcBef>
                <a:spcPts val="0"/>
              </a:spcBef>
              <a:spcAft>
                <a:spcPts val="0"/>
              </a:spcAft>
              <a:buSzPts val="2400"/>
            </a:pPr>
            <a:r>
              <a:rPr lang="en-US" sz="1800" kern="1200" dirty="0">
                <a:solidFill>
                  <a:schemeClr val="accent4">
                    <a:lumMod val="60000"/>
                    <a:lumOff val="40000"/>
                  </a:schemeClr>
                </a:solidFill>
                <a:latin typeface="+mn-lt"/>
                <a:ea typeface="+mn-ea"/>
                <a:cs typeface="+mn-cs"/>
              </a:rPr>
              <a:t>Title II Part A </a:t>
            </a:r>
            <a:r>
              <a:rPr lang="en-US" sz="1800" kern="1200" dirty="0">
                <a:solidFill>
                  <a:schemeClr val="accent4">
                    <a:lumMod val="60000"/>
                    <a:lumOff val="40000"/>
                  </a:schemeClr>
                </a:solidFill>
              </a:rPr>
              <a:t> Advisory Team Suggestions</a:t>
            </a:r>
            <a:endParaRPr lang="en-US" sz="1800" kern="1200" dirty="0">
              <a:solidFill>
                <a:schemeClr val="accent4">
                  <a:lumMod val="60000"/>
                  <a:lumOff val="40000"/>
                </a:schemeClr>
              </a:solidFill>
              <a:latin typeface="+mn-lt"/>
              <a:ea typeface="+mn-ea"/>
              <a:cs typeface="+mn-cs"/>
            </a:endParaRPr>
          </a:p>
          <a:p>
            <a:pPr marL="800100" lvl="1" indent="-342900">
              <a:spcBef>
                <a:spcPts val="0"/>
              </a:spcBef>
              <a:spcAft>
                <a:spcPts val="0"/>
              </a:spcAft>
              <a:buClr>
                <a:schemeClr val="accent4"/>
              </a:buClr>
              <a:buSzPts val="2400"/>
              <a:buFont typeface="Wingdings" panose="05000000000000000000" pitchFamily="2" charset="2"/>
              <a:buChar char="§"/>
            </a:pPr>
            <a:r>
              <a:rPr lang="en-US" sz="1600" kern="1200" dirty="0">
                <a:solidFill>
                  <a:schemeClr val="tx2"/>
                </a:solidFill>
              </a:rPr>
              <a:t>HR</a:t>
            </a:r>
          </a:p>
          <a:p>
            <a:pPr marL="800100" lvl="1" indent="-342900">
              <a:spcBef>
                <a:spcPts val="0"/>
              </a:spcBef>
              <a:spcAft>
                <a:spcPts val="0"/>
              </a:spcAft>
              <a:buClr>
                <a:schemeClr val="accent4"/>
              </a:buClr>
              <a:buSzPts val="2400"/>
              <a:buFont typeface="Wingdings" panose="05000000000000000000" pitchFamily="2" charset="2"/>
              <a:buChar char="§"/>
            </a:pPr>
            <a:r>
              <a:rPr lang="en-US" sz="1600" kern="1200" dirty="0">
                <a:solidFill>
                  <a:schemeClr val="tx2"/>
                </a:solidFill>
                <a:latin typeface="+mn-lt"/>
                <a:ea typeface="+mn-ea"/>
                <a:cs typeface="+mn-cs"/>
              </a:rPr>
              <a:t>Professional Development</a:t>
            </a:r>
          </a:p>
          <a:p>
            <a:pPr marL="800100" lvl="1" indent="-342900">
              <a:spcBef>
                <a:spcPts val="0"/>
              </a:spcBef>
              <a:spcAft>
                <a:spcPts val="0"/>
              </a:spcAft>
              <a:buClr>
                <a:schemeClr val="accent4"/>
              </a:buClr>
              <a:buSzPts val="2400"/>
              <a:buFont typeface="Wingdings" panose="05000000000000000000" pitchFamily="2" charset="2"/>
              <a:buChar char="§"/>
            </a:pPr>
            <a:r>
              <a:rPr lang="en-US" sz="1600" kern="1200" dirty="0">
                <a:solidFill>
                  <a:schemeClr val="tx2"/>
                </a:solidFill>
                <a:latin typeface="+mn-lt"/>
                <a:ea typeface="+mn-ea"/>
                <a:cs typeface="+mn-cs"/>
              </a:rPr>
              <a:t>Title I</a:t>
            </a:r>
          </a:p>
          <a:p>
            <a:pPr marL="800100" lvl="1" indent="-342900">
              <a:spcBef>
                <a:spcPts val="0"/>
              </a:spcBef>
              <a:spcAft>
                <a:spcPts val="0"/>
              </a:spcAft>
              <a:buClr>
                <a:schemeClr val="accent4"/>
              </a:buClr>
              <a:buSzPts val="2400"/>
              <a:buFont typeface="Wingdings" panose="05000000000000000000" pitchFamily="2" charset="2"/>
              <a:buChar char="§"/>
            </a:pPr>
            <a:r>
              <a:rPr lang="en-US" sz="1600" kern="1200" dirty="0">
                <a:solidFill>
                  <a:schemeClr val="tx2"/>
                </a:solidFill>
              </a:rPr>
              <a:t>T</a:t>
            </a:r>
            <a:r>
              <a:rPr lang="en-US" sz="1600" kern="1200" dirty="0">
                <a:solidFill>
                  <a:schemeClr val="tx2"/>
                </a:solidFill>
                <a:latin typeface="+mn-lt"/>
                <a:ea typeface="+mn-ea"/>
                <a:cs typeface="+mn-cs"/>
              </a:rPr>
              <a:t>eacher leader(s),</a:t>
            </a:r>
          </a:p>
          <a:p>
            <a:pPr marL="800100" lvl="1" indent="-342900">
              <a:spcBef>
                <a:spcPts val="0"/>
              </a:spcBef>
              <a:spcAft>
                <a:spcPts val="0"/>
              </a:spcAft>
              <a:buClr>
                <a:schemeClr val="accent4"/>
              </a:buClr>
              <a:buSzPts val="2400"/>
              <a:buFont typeface="Wingdings" panose="05000000000000000000" pitchFamily="2" charset="2"/>
              <a:buChar char="§"/>
            </a:pPr>
            <a:r>
              <a:rPr lang="en-US" sz="1600" kern="1200" dirty="0">
                <a:solidFill>
                  <a:schemeClr val="tx2"/>
                </a:solidFill>
              </a:rPr>
              <a:t>P</a:t>
            </a:r>
            <a:r>
              <a:rPr lang="en-US" sz="1600" kern="1200" dirty="0">
                <a:solidFill>
                  <a:schemeClr val="tx2"/>
                </a:solidFill>
                <a:latin typeface="+mn-lt"/>
                <a:ea typeface="+mn-ea"/>
                <a:cs typeface="+mn-cs"/>
              </a:rPr>
              <a:t>rincipal(s), </a:t>
            </a:r>
          </a:p>
          <a:p>
            <a:pPr marL="800100" lvl="1" indent="-342900">
              <a:spcBef>
                <a:spcPts val="0"/>
              </a:spcBef>
              <a:spcAft>
                <a:spcPts val="0"/>
              </a:spcAft>
              <a:buClr>
                <a:schemeClr val="accent4"/>
              </a:buClr>
              <a:buSzPts val="2400"/>
              <a:buFont typeface="Wingdings" panose="05000000000000000000" pitchFamily="2" charset="2"/>
              <a:buChar char="§"/>
            </a:pPr>
            <a:r>
              <a:rPr lang="en-US" sz="1600" kern="1200" dirty="0">
                <a:solidFill>
                  <a:schemeClr val="tx2"/>
                </a:solidFill>
              </a:rPr>
              <a:t>Fi</a:t>
            </a:r>
            <a:r>
              <a:rPr lang="en-US" sz="1600" kern="1200" dirty="0">
                <a:solidFill>
                  <a:schemeClr val="tx2"/>
                </a:solidFill>
                <a:latin typeface="+mn-lt"/>
                <a:ea typeface="+mn-ea"/>
                <a:cs typeface="+mn-cs"/>
              </a:rPr>
              <a:t>scal personnel</a:t>
            </a:r>
          </a:p>
          <a:p>
            <a:pPr marL="800100" lvl="1" indent="-342900">
              <a:spcBef>
                <a:spcPts val="0"/>
              </a:spcBef>
              <a:spcAft>
                <a:spcPts val="0"/>
              </a:spcAft>
              <a:buClr>
                <a:schemeClr val="accent4"/>
              </a:buClr>
              <a:buSzPts val="2400"/>
              <a:buFont typeface="Wingdings" panose="05000000000000000000" pitchFamily="2" charset="2"/>
              <a:buChar char="§"/>
            </a:pPr>
            <a:r>
              <a:rPr lang="en-US" sz="1600" kern="1200" dirty="0">
                <a:solidFill>
                  <a:schemeClr val="tx2"/>
                </a:solidFill>
              </a:rPr>
              <a:t>P</a:t>
            </a:r>
            <a:r>
              <a:rPr lang="en-US" sz="1600" kern="1200" dirty="0">
                <a:solidFill>
                  <a:schemeClr val="tx2"/>
                </a:solidFill>
                <a:latin typeface="+mn-lt"/>
                <a:ea typeface="+mn-ea"/>
                <a:cs typeface="+mn-cs"/>
              </a:rPr>
              <a:t>rivate school representation</a:t>
            </a:r>
          </a:p>
        </p:txBody>
      </p:sp>
      <p:cxnSp>
        <p:nvCxnSpPr>
          <p:cNvPr id="5" name="Straight Connector 4">
            <a:extLst>
              <a:ext uri="{FF2B5EF4-FFF2-40B4-BE49-F238E27FC236}">
                <a16:creationId xmlns:a16="http://schemas.microsoft.com/office/drawing/2014/main" id="{41A13F9D-03A7-829F-013A-584D29819ADD}"/>
              </a:ext>
            </a:extLst>
          </p:cNvPr>
          <p:cNvCxnSpPr/>
          <p:nvPr/>
        </p:nvCxnSpPr>
        <p:spPr>
          <a:xfrm>
            <a:off x="7540836" y="2473691"/>
            <a:ext cx="2923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descr="Postit Notes with solid fill">
            <a:extLst>
              <a:ext uri="{FF2B5EF4-FFF2-40B4-BE49-F238E27FC236}">
                <a16:creationId xmlns:a16="http://schemas.microsoft.com/office/drawing/2014/main" id="{F190A336-EA30-DBA6-DAA2-0825EF1D25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2726" y="5044"/>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1313</TotalTime>
  <Words>4114</Words>
  <Application>Microsoft Office PowerPoint</Application>
  <PresentationFormat>Widescreen</PresentationFormat>
  <Paragraphs>692</Paragraphs>
  <Slides>47</Slides>
  <Notes>47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47</vt:i4>
      </vt:variant>
    </vt:vector>
  </HeadingPairs>
  <TitlesOfParts>
    <vt:vector size="61" baseType="lpstr">
      <vt:lpstr>Trebuchet MS</vt:lpstr>
      <vt:lpstr>Lato</vt:lpstr>
      <vt:lpstr>Wingdings</vt:lpstr>
      <vt:lpstr>Gill Sans MT</vt:lpstr>
      <vt:lpstr>Roboto</vt:lpstr>
      <vt:lpstr>Times New Roman</vt:lpstr>
      <vt:lpstr>Courier New</vt:lpstr>
      <vt:lpstr>Georgia</vt:lpstr>
      <vt:lpstr>Calibri</vt:lpstr>
      <vt:lpstr>Segoe UI</vt:lpstr>
      <vt:lpstr>Noto Sans Symbols</vt:lpstr>
      <vt:lpstr>Arial</vt:lpstr>
      <vt:lpstr>Office Theme</vt:lpstr>
      <vt:lpstr>Office Theme</vt:lpstr>
      <vt:lpstr>Federal Program Monitoring</vt:lpstr>
      <vt:lpstr>Agenda</vt:lpstr>
      <vt:lpstr>FPM Live Q&amp; A Document</vt:lpstr>
      <vt:lpstr>Purpose</vt:lpstr>
      <vt:lpstr>Virginia Statewide Use of Funds</vt:lpstr>
      <vt:lpstr>FPM Schedule 2023-2024</vt:lpstr>
      <vt:lpstr>Types of Monitoring</vt:lpstr>
      <vt:lpstr>Preparation</vt:lpstr>
      <vt:lpstr>Best Practices</vt:lpstr>
      <vt:lpstr>Best Practices, cont.</vt:lpstr>
      <vt:lpstr>Ongoing “Desk Checks”</vt:lpstr>
      <vt:lpstr>Protocol Focus Areas</vt:lpstr>
      <vt:lpstr>Protocol Layout</vt:lpstr>
      <vt:lpstr>Monitoring Protocol</vt:lpstr>
      <vt:lpstr>Prior Monitoring</vt:lpstr>
      <vt:lpstr>Teacher Quality</vt:lpstr>
      <vt:lpstr>Area 2: Teacher Quality</vt:lpstr>
      <vt:lpstr>PowerPoint Presentation</vt:lpstr>
      <vt:lpstr>Consultation and Needs Assessment  slide 1 of 3</vt:lpstr>
      <vt:lpstr>Consultation and Needs Assessment  slide 2 of 3</vt:lpstr>
      <vt:lpstr>Consultation and Needs Assessment  slide 3 of 3</vt:lpstr>
      <vt:lpstr>Area 3: Needs Assessment</vt:lpstr>
      <vt:lpstr>It’s a process…</vt:lpstr>
      <vt:lpstr>Allowable Uses of Funding slide 1 of 2</vt:lpstr>
      <vt:lpstr>Allowable Uses of Funding slide 2 of 2</vt:lpstr>
      <vt:lpstr>Fiscal Requirements slide 1 of 2</vt:lpstr>
      <vt:lpstr> Who Needs to Keep Time and Effort?</vt:lpstr>
      <vt:lpstr> Best Practices: Time and Effort </vt:lpstr>
      <vt:lpstr>Area 5: Fiscal Requirements</vt:lpstr>
      <vt:lpstr>Private School Participation slide 1 of 2</vt:lpstr>
      <vt:lpstr>Private School Participation slide 2 of 2</vt:lpstr>
      <vt:lpstr>Area 6: Private School Participation</vt:lpstr>
      <vt:lpstr>Common Findings</vt:lpstr>
      <vt:lpstr>WHAT DOES FEDERAL EDUCATION FRAUD LOOK LIKE? </vt:lpstr>
      <vt:lpstr>Contributing Factors</vt:lpstr>
      <vt:lpstr>  Title II FPM Summary </vt:lpstr>
      <vt:lpstr>What’s Next?</vt:lpstr>
      <vt:lpstr>Next Steps:</vt:lpstr>
      <vt:lpstr>    Corrective Action Plan</vt:lpstr>
      <vt:lpstr>Welcome to Sharepoint</vt:lpstr>
      <vt:lpstr>Accessing SharePoint</vt:lpstr>
      <vt:lpstr>SharePoint Format</vt:lpstr>
      <vt:lpstr>Welcome to Canvas</vt:lpstr>
      <vt:lpstr>Welcome to Canvas</vt:lpstr>
      <vt:lpstr>QUESTIONS</vt:lpstr>
      <vt:lpstr>References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Program Monitoring</dc:title>
  <dc:creator>VITA Program</dc:creator>
  <cp:lastModifiedBy>Johnson, Randall (DOE)</cp:lastModifiedBy>
  <cp:revision>99</cp:revision>
  <cp:lastPrinted>2024-01-16T18:54:07Z</cp:lastPrinted>
  <dcterms:created xsi:type="dcterms:W3CDTF">2022-07-20T12:39:39Z</dcterms:created>
  <dcterms:modified xsi:type="dcterms:W3CDTF">2024-01-16T21:34:00Z</dcterms:modified>
</cp:coreProperties>
</file>