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 id="2147483708" r:id="rId6"/>
    <p:sldMasterId id="2147483653" r:id="rId7"/>
  </p:sldMasterIdLst>
  <p:notesMasterIdLst>
    <p:notesMasterId r:id="rId37"/>
  </p:notesMasterIdLst>
  <p:sldIdLst>
    <p:sldId id="256" r:id="rId8"/>
    <p:sldId id="330" r:id="rId9"/>
    <p:sldId id="296" r:id="rId10"/>
    <p:sldId id="290" r:id="rId11"/>
    <p:sldId id="342" r:id="rId12"/>
    <p:sldId id="297" r:id="rId13"/>
    <p:sldId id="291" r:id="rId14"/>
    <p:sldId id="304" r:id="rId15"/>
    <p:sldId id="329" r:id="rId16"/>
    <p:sldId id="312" r:id="rId17"/>
    <p:sldId id="303" r:id="rId18"/>
    <p:sldId id="302" r:id="rId19"/>
    <p:sldId id="301" r:id="rId20"/>
    <p:sldId id="300" r:id="rId21"/>
    <p:sldId id="292" r:id="rId22"/>
    <p:sldId id="306" r:id="rId23"/>
    <p:sldId id="305" r:id="rId24"/>
    <p:sldId id="340" r:id="rId25"/>
    <p:sldId id="331" r:id="rId26"/>
    <p:sldId id="310" r:id="rId27"/>
    <p:sldId id="311" r:id="rId28"/>
    <p:sldId id="335" r:id="rId29"/>
    <p:sldId id="326" r:id="rId30"/>
    <p:sldId id="333" r:id="rId31"/>
    <p:sldId id="275" r:id="rId32"/>
    <p:sldId id="286" r:id="rId33"/>
    <p:sldId id="284" r:id="rId34"/>
    <p:sldId id="276" r:id="rId35"/>
    <p:sldId id="341"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2" roundtripDataSignature="AMtx7mju2SKYs6sFaV+DXzzbivRv4QWLj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38AF14-B6CC-F67C-6461-E420B1D70CC2}" name="Williams-Faus, Kristin (DOE)" initials="WFK(" userId="S::Kristin.Williams-Faus@doe.virginia.gov::bb249410-065f-4233-9c0a-3b7f492cd501" providerId="AD"/>
  <p188:author id="{D15E71AF-0BBB-CF85-855D-ACDCD3AFDF24}" name="Delozier, Debra (DOE)" initials="DD(" userId="S::Debra.Delozier@doe.virginia.gov::acc54453-5e22-4839-9ba0-16d5cb61d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nnifer Hatc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879D1-05AA-465F-811D-E58A4B6A3A52}" v="4823" dt="2023-10-02T21:56:33.030"/>
    <p1510:client id="{50FE9DC0-73B9-41C1-A7BC-79EBCEABD44B}" v="12" dt="2023-10-02T21:55:17.297"/>
    <p1510:client id="{A2097B44-8717-451C-89B3-3781A993F898}" v="524" dt="2023-10-03T20:52:12.932"/>
  </p1510:revLst>
</p1510:revInfo>
</file>

<file path=ppt/tableStyles.xml><?xml version="1.0" encoding="utf-8"?>
<a:tblStyleLst xmlns:a="http://schemas.openxmlformats.org/drawingml/2006/main" def="{AD396545-F1CA-42AA-B39A-5D75C593650F}">
  <a:tblStyle styleId="{AD396545-F1CA-42AA-B39A-5D75C593650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FE4AF5-4632-48C8-A8C2-FA51FE6E79A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875" autoAdjust="0"/>
  </p:normalViewPr>
  <p:slideViewPr>
    <p:cSldViewPr snapToGrid="0">
      <p:cViewPr varScale="1">
        <p:scale>
          <a:sx n="32" d="100"/>
          <a:sy n="32" d="100"/>
        </p:scale>
        <p:origin x="2188"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59" Type="http://schemas.microsoft.com/office/2018/10/relationships/authors" Target="authors.xml"/><Relationship Id="rId20" Type="http://schemas.openxmlformats.org/officeDocument/2006/relationships/slide" Target="slides/slide13.xml"/><Relationship Id="rId5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90249B05-516C-4533-9941-9DE89FE6415A}" type="pres">
      <dgm:prSet presAssocID="{5D626108-919E-4E20-9C81-AA313C5AFF63}" presName="Name0" presStyleCnt="0">
        <dgm:presLayoutVars>
          <dgm:dir/>
          <dgm:resizeHandles val="exact"/>
        </dgm:presLayoutVars>
      </dgm:prSet>
      <dgm:spPr/>
    </dgm:pt>
  </dgm:ptLst>
  <dgm:cxnLst>
    <dgm:cxn modelId="{294F0CC5-7B57-4350-94B2-07C81D13A43F}" type="presOf" srcId="{5D626108-919E-4E20-9C81-AA313C5AFF63}" destId="{90249B05-516C-4533-9941-9DE89FE6415A}"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90C56B-A6AC-4357-A3B2-3CF271DA30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21F715-A064-44F0-B88F-66A2DAA15967}">
      <dgm:prSet phldrT="[Text]" custT="1"/>
      <dgm:spPr/>
      <dgm:t>
        <a:bodyPr/>
        <a:lstStyle/>
        <a:p>
          <a:r>
            <a:rPr lang="en-US" sz="1600">
              <a:latin typeface="Times New Roman"/>
              <a:cs typeface="Times New Roman"/>
            </a:rPr>
            <a:t>Option 1</a:t>
          </a:r>
        </a:p>
        <a:p>
          <a:r>
            <a:rPr lang="en-US" sz="1600">
              <a:latin typeface="Times New Roman"/>
              <a:cs typeface="Times New Roman"/>
            </a:rPr>
            <a:t>Full Crosswalk Year</a:t>
          </a:r>
        </a:p>
      </dgm:t>
    </dgm:pt>
    <dgm:pt modelId="{B2095D67-5AED-4CD6-962B-15E0941604DE}" type="parTrans" cxnId="{9E7DEE10-C170-4061-AFCA-858FF0D63106}">
      <dgm:prSet/>
      <dgm:spPr/>
      <dgm:t>
        <a:bodyPr/>
        <a:lstStyle/>
        <a:p>
          <a:endParaRPr lang="en-US"/>
        </a:p>
      </dgm:t>
    </dgm:pt>
    <dgm:pt modelId="{26B25849-A94B-4ADC-9660-CED2E81A4CEA}" type="sibTrans" cxnId="{9E7DEE10-C170-4061-AFCA-858FF0D63106}">
      <dgm:prSet/>
      <dgm:spPr/>
      <dgm:t>
        <a:bodyPr/>
        <a:lstStyle/>
        <a:p>
          <a:endParaRPr lang="en-US"/>
        </a:p>
      </dgm:t>
    </dgm:pt>
    <dgm:pt modelId="{E574D241-2DB9-47C6-95A7-E155E60C1F71}">
      <dgm:prSet phldrT="[Text]"/>
      <dgm:spPr/>
      <dgm:t>
        <a:bodyPr/>
        <a:lstStyle/>
        <a:p>
          <a:r>
            <a:rPr lang="en-US">
              <a:latin typeface="Times New Roman"/>
              <a:cs typeface="Times New Roman"/>
            </a:rPr>
            <a:t>Instruction in both 2016 Mathematics </a:t>
          </a:r>
          <a:r>
            <a:rPr lang="en-US" i="1">
              <a:latin typeface="Times New Roman"/>
              <a:cs typeface="Times New Roman"/>
            </a:rPr>
            <a:t>Standards of Learning</a:t>
          </a:r>
          <a:r>
            <a:rPr lang="en-US">
              <a:latin typeface="Times New Roman"/>
              <a:cs typeface="Times New Roman"/>
            </a:rPr>
            <a:t> and the 2023 Mathematics Standards of Learning</a:t>
          </a:r>
        </a:p>
      </dgm:t>
    </dgm:pt>
    <dgm:pt modelId="{8AF5B6C9-3583-488F-8754-4DC6CE5AA67E}" type="parTrans" cxnId="{9D16E578-E262-470C-AB76-98A99FDDDA14}">
      <dgm:prSet/>
      <dgm:spPr/>
      <dgm:t>
        <a:bodyPr/>
        <a:lstStyle/>
        <a:p>
          <a:endParaRPr lang="en-US"/>
        </a:p>
      </dgm:t>
    </dgm:pt>
    <dgm:pt modelId="{85F9D328-4F37-4F81-825C-BAE5D6A37F6C}" type="sibTrans" cxnId="{9D16E578-E262-470C-AB76-98A99FDDDA14}">
      <dgm:prSet/>
      <dgm:spPr/>
      <dgm:t>
        <a:bodyPr/>
        <a:lstStyle/>
        <a:p>
          <a:endParaRPr lang="en-US"/>
        </a:p>
      </dgm:t>
    </dgm:pt>
    <dgm:pt modelId="{06E8F4E0-E7C9-4EC6-99E1-8CA84F31084E}">
      <dgm:prSet phldrT="[Text]" custT="1"/>
      <dgm:spPr/>
      <dgm:t>
        <a:bodyPr/>
        <a:lstStyle/>
        <a:p>
          <a:r>
            <a:rPr lang="en-US" sz="1600">
              <a:latin typeface="Times New Roman"/>
              <a:cs typeface="Times New Roman"/>
            </a:rPr>
            <a:t>Option 2 </a:t>
          </a:r>
          <a:br>
            <a:rPr lang="en-US" sz="1600">
              <a:latin typeface="Times New Roman"/>
              <a:cs typeface="Times New Roman"/>
            </a:rPr>
          </a:br>
          <a:r>
            <a:rPr lang="en-US" sz="1600">
              <a:latin typeface="Times New Roman"/>
              <a:cs typeface="Times New Roman"/>
            </a:rPr>
            <a:t>Partial Crosswalk Year</a:t>
          </a:r>
        </a:p>
      </dgm:t>
    </dgm:pt>
    <dgm:pt modelId="{1FBD1CD5-5F75-468B-ABF2-67DF8A129E8E}" type="parTrans" cxnId="{79CC114E-F0BF-405B-84A6-7555A4C967CF}">
      <dgm:prSet/>
      <dgm:spPr/>
      <dgm:t>
        <a:bodyPr/>
        <a:lstStyle/>
        <a:p>
          <a:endParaRPr lang="en-US"/>
        </a:p>
      </dgm:t>
    </dgm:pt>
    <dgm:pt modelId="{07A6AEF9-C707-4F45-A258-8330F38EF2D0}" type="sibTrans" cxnId="{79CC114E-F0BF-405B-84A6-7555A4C967CF}">
      <dgm:prSet/>
      <dgm:spPr/>
      <dgm:t>
        <a:bodyPr/>
        <a:lstStyle/>
        <a:p>
          <a:endParaRPr lang="en-US"/>
        </a:p>
      </dgm:t>
    </dgm:pt>
    <dgm:pt modelId="{34FF06F1-DE10-485B-B6AD-56826643D23D}">
      <dgm:prSet phldrT="[Text]"/>
      <dgm:spPr/>
      <dgm:t>
        <a:bodyPr/>
        <a:lstStyle/>
        <a:p>
          <a:r>
            <a:rPr lang="en-US">
              <a:latin typeface="Times New Roman"/>
              <a:cs typeface="Times New Roman"/>
            </a:rPr>
            <a:t>Instruction in the 2016 Mathematics </a:t>
          </a:r>
          <a:r>
            <a:rPr lang="en-US" i="1">
              <a:latin typeface="Times New Roman"/>
              <a:cs typeface="Times New Roman"/>
            </a:rPr>
            <a:t>Standards of Learning</a:t>
          </a:r>
          <a:r>
            <a:rPr lang="en-US">
              <a:latin typeface="Times New Roman"/>
              <a:cs typeface="Times New Roman"/>
            </a:rPr>
            <a:t> with choices for prioritization of key content from the 2023 Mathematics </a:t>
          </a:r>
          <a:r>
            <a:rPr lang="en-US" i="1">
              <a:latin typeface="Times New Roman"/>
              <a:cs typeface="Times New Roman"/>
            </a:rPr>
            <a:t>Standards of Learning </a:t>
          </a:r>
        </a:p>
      </dgm:t>
    </dgm:pt>
    <dgm:pt modelId="{C2256F7D-2139-4002-92EF-57D53C1E8073}" type="parTrans" cxnId="{0F0C4C3C-34D5-4E29-9561-3B62E9810606}">
      <dgm:prSet/>
      <dgm:spPr/>
      <dgm:t>
        <a:bodyPr/>
        <a:lstStyle/>
        <a:p>
          <a:endParaRPr lang="en-US"/>
        </a:p>
      </dgm:t>
    </dgm:pt>
    <dgm:pt modelId="{647398D9-A550-4F9F-8A52-CB4AD66619F8}" type="sibTrans" cxnId="{0F0C4C3C-34D5-4E29-9561-3B62E9810606}">
      <dgm:prSet/>
      <dgm:spPr/>
      <dgm:t>
        <a:bodyPr/>
        <a:lstStyle/>
        <a:p>
          <a:endParaRPr lang="en-US"/>
        </a:p>
      </dgm:t>
    </dgm:pt>
    <dgm:pt modelId="{9A6A2706-19E1-4A7D-B1E1-AFA24761DA7A}">
      <dgm:prSet phldrT="[Text]" custT="1"/>
      <dgm:spPr/>
      <dgm:t>
        <a:bodyPr/>
        <a:lstStyle/>
        <a:p>
          <a:r>
            <a:rPr lang="en-US" sz="1600">
              <a:latin typeface="Times New Roman"/>
              <a:cs typeface="Times New Roman"/>
            </a:rPr>
            <a:t>Option 3</a:t>
          </a:r>
        </a:p>
      </dgm:t>
    </dgm:pt>
    <dgm:pt modelId="{8824CEB3-B364-4F46-BDED-7309428DA4A4}" type="parTrans" cxnId="{1381D0D5-C5B5-4412-BF9E-C4A71DCE6976}">
      <dgm:prSet/>
      <dgm:spPr/>
      <dgm:t>
        <a:bodyPr/>
        <a:lstStyle/>
        <a:p>
          <a:endParaRPr lang="en-US"/>
        </a:p>
      </dgm:t>
    </dgm:pt>
    <dgm:pt modelId="{59DBE37D-EEFA-4909-9963-AE1CA81CF124}" type="sibTrans" cxnId="{1381D0D5-C5B5-4412-BF9E-C4A71DCE6976}">
      <dgm:prSet/>
      <dgm:spPr/>
      <dgm:t>
        <a:bodyPr/>
        <a:lstStyle/>
        <a:p>
          <a:endParaRPr lang="en-US"/>
        </a:p>
      </dgm:t>
    </dgm:pt>
    <dgm:pt modelId="{BFA2AD99-F3A6-473D-9D22-5EEA5D2F2B2B}">
      <dgm:prSet phldrT="[Text]"/>
      <dgm:spPr/>
      <dgm:t>
        <a:bodyPr/>
        <a:lstStyle/>
        <a:p>
          <a:r>
            <a:rPr lang="en-US">
              <a:latin typeface="Times New Roman"/>
              <a:cs typeface="Times New Roman"/>
            </a:rPr>
            <a:t>Instruction focused solely on 2016 Mathematics </a:t>
          </a:r>
          <a:r>
            <a:rPr lang="en-US" i="1">
              <a:latin typeface="Times New Roman"/>
              <a:cs typeface="Times New Roman"/>
            </a:rPr>
            <a:t>Standards of Learning</a:t>
          </a:r>
        </a:p>
      </dgm:t>
    </dgm:pt>
    <dgm:pt modelId="{8645F56B-D320-465A-AC9F-A090F557116E}" type="parTrans" cxnId="{49F72792-D0C4-4B3E-BB54-F8DC9F15AFE0}">
      <dgm:prSet/>
      <dgm:spPr/>
      <dgm:t>
        <a:bodyPr/>
        <a:lstStyle/>
        <a:p>
          <a:endParaRPr lang="en-US"/>
        </a:p>
      </dgm:t>
    </dgm:pt>
    <dgm:pt modelId="{6D9C9D7D-94D3-40E9-805F-0E9A441D3033}" type="sibTrans" cxnId="{49F72792-D0C4-4B3E-BB54-F8DC9F15AFE0}">
      <dgm:prSet/>
      <dgm:spPr/>
      <dgm:t>
        <a:bodyPr/>
        <a:lstStyle/>
        <a:p>
          <a:endParaRPr lang="en-US"/>
        </a:p>
      </dgm:t>
    </dgm:pt>
    <dgm:pt modelId="{CA7D5C32-693A-4527-9639-1CBE3ADFE9CA}" type="pres">
      <dgm:prSet presAssocID="{0190C56B-A6AC-4357-A3B2-3CF271DA30E8}" presName="Name0" presStyleCnt="0">
        <dgm:presLayoutVars>
          <dgm:dir/>
          <dgm:animLvl val="lvl"/>
          <dgm:resizeHandles val="exact"/>
        </dgm:presLayoutVars>
      </dgm:prSet>
      <dgm:spPr/>
    </dgm:pt>
    <dgm:pt modelId="{C6613534-5F1A-49B7-86EA-9E8E93016C74}" type="pres">
      <dgm:prSet presAssocID="{9821F715-A064-44F0-B88F-66A2DAA15967}" presName="linNode" presStyleCnt="0"/>
      <dgm:spPr/>
    </dgm:pt>
    <dgm:pt modelId="{2450C610-140A-4DBB-973A-40FB904C5310}" type="pres">
      <dgm:prSet presAssocID="{9821F715-A064-44F0-B88F-66A2DAA15967}" presName="parentText" presStyleLbl="node1" presStyleIdx="0" presStyleCnt="3">
        <dgm:presLayoutVars>
          <dgm:chMax val="1"/>
          <dgm:bulletEnabled val="1"/>
        </dgm:presLayoutVars>
      </dgm:prSet>
      <dgm:spPr/>
    </dgm:pt>
    <dgm:pt modelId="{FC5B9940-413F-45AB-BD04-612E67CDAFB8}" type="pres">
      <dgm:prSet presAssocID="{9821F715-A064-44F0-B88F-66A2DAA15967}" presName="descendantText" presStyleLbl="alignAccFollowNode1" presStyleIdx="0" presStyleCnt="3">
        <dgm:presLayoutVars>
          <dgm:bulletEnabled val="1"/>
        </dgm:presLayoutVars>
      </dgm:prSet>
      <dgm:spPr/>
    </dgm:pt>
    <dgm:pt modelId="{335BC4B1-69CF-4C8A-B685-049FDFAC8E1B}" type="pres">
      <dgm:prSet presAssocID="{26B25849-A94B-4ADC-9660-CED2E81A4CEA}" presName="sp" presStyleCnt="0"/>
      <dgm:spPr/>
    </dgm:pt>
    <dgm:pt modelId="{3D2A8B42-84C9-4330-BAF2-6CD3D1C1EBDF}" type="pres">
      <dgm:prSet presAssocID="{06E8F4E0-E7C9-4EC6-99E1-8CA84F31084E}" presName="linNode" presStyleCnt="0"/>
      <dgm:spPr/>
    </dgm:pt>
    <dgm:pt modelId="{DDBEA0AC-BDA4-451E-85BA-330CDC7B2A39}" type="pres">
      <dgm:prSet presAssocID="{06E8F4E0-E7C9-4EC6-99E1-8CA84F31084E}" presName="parentText" presStyleLbl="node1" presStyleIdx="1" presStyleCnt="3">
        <dgm:presLayoutVars>
          <dgm:chMax val="1"/>
          <dgm:bulletEnabled val="1"/>
        </dgm:presLayoutVars>
      </dgm:prSet>
      <dgm:spPr/>
    </dgm:pt>
    <dgm:pt modelId="{6B3DEB74-2367-4982-9355-732AE3BAE288}" type="pres">
      <dgm:prSet presAssocID="{06E8F4E0-E7C9-4EC6-99E1-8CA84F31084E}" presName="descendantText" presStyleLbl="alignAccFollowNode1" presStyleIdx="1" presStyleCnt="3">
        <dgm:presLayoutVars>
          <dgm:bulletEnabled val="1"/>
        </dgm:presLayoutVars>
      </dgm:prSet>
      <dgm:spPr/>
    </dgm:pt>
    <dgm:pt modelId="{C3B884B0-6757-43DD-976D-9B373F29873C}" type="pres">
      <dgm:prSet presAssocID="{07A6AEF9-C707-4F45-A258-8330F38EF2D0}" presName="sp" presStyleCnt="0"/>
      <dgm:spPr/>
    </dgm:pt>
    <dgm:pt modelId="{F930CA32-241D-4D4A-9841-100F54F9710C}" type="pres">
      <dgm:prSet presAssocID="{9A6A2706-19E1-4A7D-B1E1-AFA24761DA7A}" presName="linNode" presStyleCnt="0"/>
      <dgm:spPr/>
    </dgm:pt>
    <dgm:pt modelId="{6F52BBB0-C07E-46E2-94D5-F9F1D8940B69}" type="pres">
      <dgm:prSet presAssocID="{9A6A2706-19E1-4A7D-B1E1-AFA24761DA7A}" presName="parentText" presStyleLbl="node1" presStyleIdx="2" presStyleCnt="3">
        <dgm:presLayoutVars>
          <dgm:chMax val="1"/>
          <dgm:bulletEnabled val="1"/>
        </dgm:presLayoutVars>
      </dgm:prSet>
      <dgm:spPr/>
    </dgm:pt>
    <dgm:pt modelId="{C2D71298-285E-468F-B04A-827A8CA47D89}" type="pres">
      <dgm:prSet presAssocID="{9A6A2706-19E1-4A7D-B1E1-AFA24761DA7A}" presName="descendantText" presStyleLbl="alignAccFollowNode1" presStyleIdx="2" presStyleCnt="3">
        <dgm:presLayoutVars>
          <dgm:bulletEnabled val="1"/>
        </dgm:presLayoutVars>
      </dgm:prSet>
      <dgm:spPr/>
    </dgm:pt>
  </dgm:ptLst>
  <dgm:cxnLst>
    <dgm:cxn modelId="{F655A504-DDAE-4A4E-BA70-210F2A705A00}" type="presOf" srcId="{9A6A2706-19E1-4A7D-B1E1-AFA24761DA7A}" destId="{6F52BBB0-C07E-46E2-94D5-F9F1D8940B69}" srcOrd="0" destOrd="0" presId="urn:microsoft.com/office/officeart/2005/8/layout/vList5"/>
    <dgm:cxn modelId="{9E7DEE10-C170-4061-AFCA-858FF0D63106}" srcId="{0190C56B-A6AC-4357-A3B2-3CF271DA30E8}" destId="{9821F715-A064-44F0-B88F-66A2DAA15967}" srcOrd="0" destOrd="0" parTransId="{B2095D67-5AED-4CD6-962B-15E0941604DE}" sibTransId="{26B25849-A94B-4ADC-9660-CED2E81A4CEA}"/>
    <dgm:cxn modelId="{0F0C4C3C-34D5-4E29-9561-3B62E9810606}" srcId="{06E8F4E0-E7C9-4EC6-99E1-8CA84F31084E}" destId="{34FF06F1-DE10-485B-B6AD-56826643D23D}" srcOrd="0" destOrd="0" parTransId="{C2256F7D-2139-4002-92EF-57D53C1E8073}" sibTransId="{647398D9-A550-4F9F-8A52-CB4AD66619F8}"/>
    <dgm:cxn modelId="{F530583F-088C-41C8-B2E4-830B5DB3024E}" type="presOf" srcId="{BFA2AD99-F3A6-473D-9D22-5EEA5D2F2B2B}" destId="{C2D71298-285E-468F-B04A-827A8CA47D89}" srcOrd="0" destOrd="0" presId="urn:microsoft.com/office/officeart/2005/8/layout/vList5"/>
    <dgm:cxn modelId="{05D66761-89B3-4CE7-BEC9-098DB64BB95F}" type="presOf" srcId="{E574D241-2DB9-47C6-95A7-E155E60C1F71}" destId="{FC5B9940-413F-45AB-BD04-612E67CDAFB8}" srcOrd="0" destOrd="0" presId="urn:microsoft.com/office/officeart/2005/8/layout/vList5"/>
    <dgm:cxn modelId="{79CC114E-F0BF-405B-84A6-7555A4C967CF}" srcId="{0190C56B-A6AC-4357-A3B2-3CF271DA30E8}" destId="{06E8F4E0-E7C9-4EC6-99E1-8CA84F31084E}" srcOrd="1" destOrd="0" parTransId="{1FBD1CD5-5F75-468B-ABF2-67DF8A129E8E}" sibTransId="{07A6AEF9-C707-4F45-A258-8330F38EF2D0}"/>
    <dgm:cxn modelId="{E32F0374-220F-41E2-B2A9-FD2029632510}" type="presOf" srcId="{0190C56B-A6AC-4357-A3B2-3CF271DA30E8}" destId="{CA7D5C32-693A-4527-9639-1CBE3ADFE9CA}" srcOrd="0" destOrd="0" presId="urn:microsoft.com/office/officeart/2005/8/layout/vList5"/>
    <dgm:cxn modelId="{9D16E578-E262-470C-AB76-98A99FDDDA14}" srcId="{9821F715-A064-44F0-B88F-66A2DAA15967}" destId="{E574D241-2DB9-47C6-95A7-E155E60C1F71}" srcOrd="0" destOrd="0" parTransId="{8AF5B6C9-3583-488F-8754-4DC6CE5AA67E}" sibTransId="{85F9D328-4F37-4F81-825C-BAE5D6A37F6C}"/>
    <dgm:cxn modelId="{49F72792-D0C4-4B3E-BB54-F8DC9F15AFE0}" srcId="{9A6A2706-19E1-4A7D-B1E1-AFA24761DA7A}" destId="{BFA2AD99-F3A6-473D-9D22-5EEA5D2F2B2B}" srcOrd="0" destOrd="0" parTransId="{8645F56B-D320-465A-AC9F-A090F557116E}" sibTransId="{6D9C9D7D-94D3-40E9-805F-0E9A441D3033}"/>
    <dgm:cxn modelId="{C3F616B7-6A0E-42AA-A16C-1F2D323B2BE2}" type="presOf" srcId="{9821F715-A064-44F0-B88F-66A2DAA15967}" destId="{2450C610-140A-4DBB-973A-40FB904C5310}" srcOrd="0" destOrd="0" presId="urn:microsoft.com/office/officeart/2005/8/layout/vList5"/>
    <dgm:cxn modelId="{429D6AB8-A337-4F62-9AA7-1B94E5E2779E}" type="presOf" srcId="{06E8F4E0-E7C9-4EC6-99E1-8CA84F31084E}" destId="{DDBEA0AC-BDA4-451E-85BA-330CDC7B2A39}" srcOrd="0" destOrd="0" presId="urn:microsoft.com/office/officeart/2005/8/layout/vList5"/>
    <dgm:cxn modelId="{1381D0D5-C5B5-4412-BF9E-C4A71DCE6976}" srcId="{0190C56B-A6AC-4357-A3B2-3CF271DA30E8}" destId="{9A6A2706-19E1-4A7D-B1E1-AFA24761DA7A}" srcOrd="2" destOrd="0" parTransId="{8824CEB3-B364-4F46-BDED-7309428DA4A4}" sibTransId="{59DBE37D-EEFA-4909-9963-AE1CA81CF124}"/>
    <dgm:cxn modelId="{139FE9E3-B1A5-4222-895E-D48C104CC886}" type="presOf" srcId="{34FF06F1-DE10-485B-B6AD-56826643D23D}" destId="{6B3DEB74-2367-4982-9355-732AE3BAE288}" srcOrd="0" destOrd="0" presId="urn:microsoft.com/office/officeart/2005/8/layout/vList5"/>
    <dgm:cxn modelId="{B6194009-FF44-494D-AC65-ECC6258441CD}" type="presParOf" srcId="{CA7D5C32-693A-4527-9639-1CBE3ADFE9CA}" destId="{C6613534-5F1A-49B7-86EA-9E8E93016C74}" srcOrd="0" destOrd="0" presId="urn:microsoft.com/office/officeart/2005/8/layout/vList5"/>
    <dgm:cxn modelId="{015B1EC4-F1B6-4ADA-ADE1-518DED8DA271}" type="presParOf" srcId="{C6613534-5F1A-49B7-86EA-9E8E93016C74}" destId="{2450C610-140A-4DBB-973A-40FB904C5310}" srcOrd="0" destOrd="0" presId="urn:microsoft.com/office/officeart/2005/8/layout/vList5"/>
    <dgm:cxn modelId="{6256F402-8454-4D00-930E-2D027FB08A1F}" type="presParOf" srcId="{C6613534-5F1A-49B7-86EA-9E8E93016C74}" destId="{FC5B9940-413F-45AB-BD04-612E67CDAFB8}" srcOrd="1" destOrd="0" presId="urn:microsoft.com/office/officeart/2005/8/layout/vList5"/>
    <dgm:cxn modelId="{B08E793E-6CA2-471C-9485-376FFDA05179}" type="presParOf" srcId="{CA7D5C32-693A-4527-9639-1CBE3ADFE9CA}" destId="{335BC4B1-69CF-4C8A-B685-049FDFAC8E1B}" srcOrd="1" destOrd="0" presId="urn:microsoft.com/office/officeart/2005/8/layout/vList5"/>
    <dgm:cxn modelId="{AC0BA492-7954-4899-AF4F-DB7F717056D1}" type="presParOf" srcId="{CA7D5C32-693A-4527-9639-1CBE3ADFE9CA}" destId="{3D2A8B42-84C9-4330-BAF2-6CD3D1C1EBDF}" srcOrd="2" destOrd="0" presId="urn:microsoft.com/office/officeart/2005/8/layout/vList5"/>
    <dgm:cxn modelId="{284BF22D-D585-4743-A047-BB722D62DFE1}" type="presParOf" srcId="{3D2A8B42-84C9-4330-BAF2-6CD3D1C1EBDF}" destId="{DDBEA0AC-BDA4-451E-85BA-330CDC7B2A39}" srcOrd="0" destOrd="0" presId="urn:microsoft.com/office/officeart/2005/8/layout/vList5"/>
    <dgm:cxn modelId="{043C0EE8-C2C7-4F49-B0FE-B19A66D8C519}" type="presParOf" srcId="{3D2A8B42-84C9-4330-BAF2-6CD3D1C1EBDF}" destId="{6B3DEB74-2367-4982-9355-732AE3BAE288}" srcOrd="1" destOrd="0" presId="urn:microsoft.com/office/officeart/2005/8/layout/vList5"/>
    <dgm:cxn modelId="{CF4725A2-E58B-412B-B156-FECEF2E9074A}" type="presParOf" srcId="{CA7D5C32-693A-4527-9639-1CBE3ADFE9CA}" destId="{C3B884B0-6757-43DD-976D-9B373F29873C}" srcOrd="3" destOrd="0" presId="urn:microsoft.com/office/officeart/2005/8/layout/vList5"/>
    <dgm:cxn modelId="{03293899-003E-484A-88FF-F27C6D0C08B6}" type="presParOf" srcId="{CA7D5C32-693A-4527-9639-1CBE3ADFE9CA}" destId="{F930CA32-241D-4D4A-9841-100F54F9710C}" srcOrd="4" destOrd="0" presId="urn:microsoft.com/office/officeart/2005/8/layout/vList5"/>
    <dgm:cxn modelId="{394AAD30-21C4-43BB-931C-5310BC9C9956}" type="presParOf" srcId="{F930CA32-241D-4D4A-9841-100F54F9710C}" destId="{6F52BBB0-C07E-46E2-94D5-F9F1D8940B69}" srcOrd="0" destOrd="0" presId="urn:microsoft.com/office/officeart/2005/8/layout/vList5"/>
    <dgm:cxn modelId="{E8DD774F-4457-408A-95F7-0EE78892FB6A}" type="presParOf" srcId="{F930CA32-241D-4D4A-9841-100F54F9710C}" destId="{C2D71298-285E-468F-B04A-827A8CA47D8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90249B05-516C-4533-9941-9DE89FE6415A}" type="pres">
      <dgm:prSet presAssocID="{5D626108-919E-4E20-9C81-AA313C5AFF63}" presName="Name0" presStyleCnt="0">
        <dgm:presLayoutVars>
          <dgm:dir/>
          <dgm:resizeHandles val="exact"/>
        </dgm:presLayoutVars>
      </dgm:prSet>
      <dgm:spPr/>
    </dgm:pt>
  </dgm:ptLst>
  <dgm:cxnLst>
    <dgm:cxn modelId="{294F0CC5-7B57-4350-94B2-07C81D13A43F}" type="presOf" srcId="{5D626108-919E-4E20-9C81-AA313C5AFF63}" destId="{90249B05-516C-4533-9941-9DE89FE6415A}"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190C56B-A6AC-4357-A3B2-3CF271DA30E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821F715-A064-44F0-B88F-66A2DAA15967}">
      <dgm:prSet phldrT="[Text]" custT="1"/>
      <dgm:spPr>
        <a:solidFill>
          <a:schemeClr val="accent6">
            <a:lumMod val="75000"/>
          </a:schemeClr>
        </a:solidFill>
      </dgm:spPr>
      <dgm:t>
        <a:bodyPr/>
        <a:lstStyle/>
        <a:p>
          <a:pPr rtl="0"/>
          <a:r>
            <a:rPr lang="en-US" sz="1600">
              <a:latin typeface="Georgia" panose="02040502050405020303" pitchFamily="18" charset="0"/>
              <a:cs typeface="Times New Roman"/>
            </a:rPr>
            <a:t>Critical Instructional Transitions</a:t>
          </a:r>
        </a:p>
      </dgm:t>
    </dgm:pt>
    <dgm:pt modelId="{B2095D67-5AED-4CD6-962B-15E0941604DE}" type="parTrans" cxnId="{9E7DEE10-C170-4061-AFCA-858FF0D63106}">
      <dgm:prSet/>
      <dgm:spPr/>
      <dgm:t>
        <a:bodyPr/>
        <a:lstStyle/>
        <a:p>
          <a:endParaRPr lang="en-US"/>
        </a:p>
      </dgm:t>
    </dgm:pt>
    <dgm:pt modelId="{26B25849-A94B-4ADC-9660-CED2E81A4CEA}" type="sibTrans" cxnId="{9E7DEE10-C170-4061-AFCA-858FF0D63106}">
      <dgm:prSet/>
      <dgm:spPr/>
      <dgm:t>
        <a:bodyPr/>
        <a:lstStyle/>
        <a:p>
          <a:endParaRPr lang="en-US"/>
        </a:p>
      </dgm:t>
    </dgm:pt>
    <dgm:pt modelId="{E574D241-2DB9-47C6-95A7-E155E60C1F71}">
      <dgm:prSet phldrT="[Text]"/>
      <dgm:spPr>
        <a:solidFill>
          <a:schemeClr val="accent6">
            <a:lumMod val="20000"/>
            <a:lumOff val="80000"/>
            <a:alpha val="90000"/>
          </a:schemeClr>
        </a:solidFill>
      </dgm:spPr>
      <dgm:t>
        <a:bodyPr/>
        <a:lstStyle/>
        <a:p>
          <a:r>
            <a:rPr lang="en-US">
              <a:solidFill>
                <a:srgbClr val="000000"/>
              </a:solidFill>
              <a:latin typeface="Georgia" panose="02040502050405020303" pitchFamily="18" charset="0"/>
              <a:cs typeface="Arial"/>
            </a:rPr>
            <a:t>Includes critical content that could cause gaps in student learning if instruction is not provided during the transition year</a:t>
          </a:r>
        </a:p>
      </dgm:t>
    </dgm:pt>
    <dgm:pt modelId="{8AF5B6C9-3583-488F-8754-4DC6CE5AA67E}" type="parTrans" cxnId="{9D16E578-E262-470C-AB76-98A99FDDDA14}">
      <dgm:prSet/>
      <dgm:spPr/>
      <dgm:t>
        <a:bodyPr/>
        <a:lstStyle/>
        <a:p>
          <a:endParaRPr lang="en-US"/>
        </a:p>
      </dgm:t>
    </dgm:pt>
    <dgm:pt modelId="{85F9D328-4F37-4F81-825C-BAE5D6A37F6C}" type="sibTrans" cxnId="{9D16E578-E262-470C-AB76-98A99FDDDA14}">
      <dgm:prSet/>
      <dgm:spPr/>
      <dgm:t>
        <a:bodyPr/>
        <a:lstStyle/>
        <a:p>
          <a:endParaRPr lang="en-US"/>
        </a:p>
      </dgm:t>
    </dgm:pt>
    <dgm:pt modelId="{06E8F4E0-E7C9-4EC6-99E1-8CA84F31084E}">
      <dgm:prSet phldrT="[Text]" custT="1"/>
      <dgm:spPr>
        <a:solidFill>
          <a:schemeClr val="accent6">
            <a:lumMod val="75000"/>
          </a:schemeClr>
        </a:solidFill>
      </dgm:spPr>
      <dgm:t>
        <a:bodyPr/>
        <a:lstStyle/>
        <a:p>
          <a:pPr rtl="0"/>
          <a:r>
            <a:rPr lang="en-US" sz="1600">
              <a:latin typeface="Georgia" panose="02040502050405020303" pitchFamily="18" charset="0"/>
              <a:cs typeface="Times New Roman"/>
            </a:rPr>
            <a:t>Overall Instructional Transitions</a:t>
          </a:r>
        </a:p>
      </dgm:t>
    </dgm:pt>
    <dgm:pt modelId="{1FBD1CD5-5F75-468B-ABF2-67DF8A129E8E}" type="parTrans" cxnId="{79CC114E-F0BF-405B-84A6-7555A4C967CF}">
      <dgm:prSet/>
      <dgm:spPr/>
      <dgm:t>
        <a:bodyPr/>
        <a:lstStyle/>
        <a:p>
          <a:endParaRPr lang="en-US"/>
        </a:p>
      </dgm:t>
    </dgm:pt>
    <dgm:pt modelId="{07A6AEF9-C707-4F45-A258-8330F38EF2D0}" type="sibTrans" cxnId="{79CC114E-F0BF-405B-84A6-7555A4C967CF}">
      <dgm:prSet/>
      <dgm:spPr/>
      <dgm:t>
        <a:bodyPr/>
        <a:lstStyle/>
        <a:p>
          <a:endParaRPr lang="en-US"/>
        </a:p>
      </dgm:t>
    </dgm:pt>
    <dgm:pt modelId="{34FF06F1-DE10-485B-B6AD-56826643D23D}">
      <dgm:prSet phldrT="[Text]" custT="1"/>
      <dgm:spPr>
        <a:solidFill>
          <a:schemeClr val="accent6">
            <a:lumMod val="20000"/>
            <a:lumOff val="80000"/>
            <a:alpha val="90000"/>
          </a:schemeClr>
        </a:solidFill>
      </dgm:spPr>
      <dgm:t>
        <a:bodyPr/>
        <a:lstStyle/>
        <a:p>
          <a:pPr rtl="0"/>
          <a:r>
            <a:rPr lang="en-US" sz="1200">
              <a:solidFill>
                <a:srgbClr val="000000"/>
              </a:solidFill>
              <a:latin typeface="Georgia" panose="02040502050405020303" pitchFamily="18" charset="0"/>
              <a:cs typeface="Arial"/>
            </a:rPr>
            <a:t>Includes overall content changes that span across grade levels and promote deeper understanding of concepts</a:t>
          </a:r>
          <a:endParaRPr lang="en-US" sz="1200" i="0">
            <a:solidFill>
              <a:srgbClr val="000000"/>
            </a:solidFill>
            <a:latin typeface="Georgia" panose="02040502050405020303" pitchFamily="18" charset="0"/>
            <a:cs typeface="Arial"/>
          </a:endParaRPr>
        </a:p>
      </dgm:t>
    </dgm:pt>
    <dgm:pt modelId="{C2256F7D-2139-4002-92EF-57D53C1E8073}" type="parTrans" cxnId="{0F0C4C3C-34D5-4E29-9561-3B62E9810606}">
      <dgm:prSet/>
      <dgm:spPr/>
      <dgm:t>
        <a:bodyPr/>
        <a:lstStyle/>
        <a:p>
          <a:endParaRPr lang="en-US"/>
        </a:p>
      </dgm:t>
    </dgm:pt>
    <dgm:pt modelId="{647398D9-A550-4F9F-8A52-CB4AD66619F8}" type="sibTrans" cxnId="{0F0C4C3C-34D5-4E29-9561-3B62E9810606}">
      <dgm:prSet/>
      <dgm:spPr/>
      <dgm:t>
        <a:bodyPr/>
        <a:lstStyle/>
        <a:p>
          <a:endParaRPr lang="en-US"/>
        </a:p>
      </dgm:t>
    </dgm:pt>
    <dgm:pt modelId="{9A6A2706-19E1-4A7D-B1E1-AFA24761DA7A}">
      <dgm:prSet phldrT="[Text]" phldr="0" custT="1"/>
      <dgm:spPr>
        <a:solidFill>
          <a:schemeClr val="accent6">
            <a:lumMod val="75000"/>
          </a:schemeClr>
        </a:solidFill>
      </dgm:spPr>
      <dgm:t>
        <a:bodyPr/>
        <a:lstStyle/>
        <a:p>
          <a:pPr rtl="0"/>
          <a:r>
            <a:rPr lang="en-US" sz="1600">
              <a:latin typeface="Times New Roman"/>
              <a:cs typeface="Times New Roman"/>
            </a:rPr>
            <a:t>Specific Instructional Transitions by Strand</a:t>
          </a:r>
        </a:p>
      </dgm:t>
    </dgm:pt>
    <dgm:pt modelId="{8824CEB3-B364-4F46-BDED-7309428DA4A4}" type="parTrans" cxnId="{1381D0D5-C5B5-4412-BF9E-C4A71DCE6976}">
      <dgm:prSet/>
      <dgm:spPr/>
      <dgm:t>
        <a:bodyPr/>
        <a:lstStyle/>
        <a:p>
          <a:endParaRPr lang="en-US"/>
        </a:p>
      </dgm:t>
    </dgm:pt>
    <dgm:pt modelId="{59DBE37D-EEFA-4909-9963-AE1CA81CF124}" type="sibTrans" cxnId="{1381D0D5-C5B5-4412-BF9E-C4A71DCE6976}">
      <dgm:prSet/>
      <dgm:spPr/>
      <dgm:t>
        <a:bodyPr/>
        <a:lstStyle/>
        <a:p>
          <a:endParaRPr lang="en-US"/>
        </a:p>
      </dgm:t>
    </dgm:pt>
    <dgm:pt modelId="{BFA2AD99-F3A6-473D-9D22-5EEA5D2F2B2B}">
      <dgm:prSet phldrT="[Text]" phldr="0" custT="1"/>
      <dgm:spPr>
        <a:solidFill>
          <a:schemeClr val="accent6">
            <a:lumMod val="20000"/>
            <a:lumOff val="80000"/>
            <a:alpha val="90000"/>
          </a:schemeClr>
        </a:solidFill>
      </dgm:spPr>
      <dgm:t>
        <a:bodyPr/>
        <a:lstStyle/>
        <a:p>
          <a:pPr rtl="0"/>
          <a:r>
            <a:rPr lang="en-US" sz="1100" i="0">
              <a:solidFill>
                <a:srgbClr val="000000"/>
              </a:solidFill>
              <a:latin typeface="Georgia" panose="02040502050405020303" pitchFamily="18" charset="0"/>
              <a:cs typeface="Times New Roman"/>
            </a:rPr>
            <a:t>Includes suggestions for transitioning from the 2016 to the 2023 Mathematics Standards of Learning by blending specific content from both sets of standards </a:t>
          </a:r>
        </a:p>
      </dgm:t>
    </dgm:pt>
    <dgm:pt modelId="{8645F56B-D320-465A-AC9F-A090F557116E}" type="parTrans" cxnId="{49F72792-D0C4-4B3E-BB54-F8DC9F15AFE0}">
      <dgm:prSet/>
      <dgm:spPr/>
      <dgm:t>
        <a:bodyPr/>
        <a:lstStyle/>
        <a:p>
          <a:endParaRPr lang="en-US"/>
        </a:p>
      </dgm:t>
    </dgm:pt>
    <dgm:pt modelId="{6D9C9D7D-94D3-40E9-805F-0E9A441D3033}" type="sibTrans" cxnId="{49F72792-D0C4-4B3E-BB54-F8DC9F15AFE0}">
      <dgm:prSet/>
      <dgm:spPr/>
      <dgm:t>
        <a:bodyPr/>
        <a:lstStyle/>
        <a:p>
          <a:endParaRPr lang="en-US"/>
        </a:p>
      </dgm:t>
    </dgm:pt>
    <dgm:pt modelId="{03EE0B46-104E-4DF9-8F86-BABF7496F97D}" type="pres">
      <dgm:prSet presAssocID="{0190C56B-A6AC-4357-A3B2-3CF271DA30E8}" presName="diagram" presStyleCnt="0">
        <dgm:presLayoutVars>
          <dgm:chPref val="1"/>
          <dgm:dir/>
          <dgm:animOne val="branch"/>
          <dgm:animLvl val="lvl"/>
          <dgm:resizeHandles/>
        </dgm:presLayoutVars>
      </dgm:prSet>
      <dgm:spPr/>
    </dgm:pt>
    <dgm:pt modelId="{2E8099B9-C8CA-4FC6-BB1E-3590707ADF4C}" type="pres">
      <dgm:prSet presAssocID="{9821F715-A064-44F0-B88F-66A2DAA15967}" presName="root" presStyleCnt="0"/>
      <dgm:spPr/>
    </dgm:pt>
    <dgm:pt modelId="{D43AEE2F-2D73-4EA4-82C4-C690620630AF}" type="pres">
      <dgm:prSet presAssocID="{9821F715-A064-44F0-B88F-66A2DAA15967}" presName="rootComposite" presStyleCnt="0"/>
      <dgm:spPr/>
    </dgm:pt>
    <dgm:pt modelId="{83D5F5E5-1F34-442B-979B-2931E5D4CC6B}" type="pres">
      <dgm:prSet presAssocID="{9821F715-A064-44F0-B88F-66A2DAA15967}" presName="rootText" presStyleLbl="node1" presStyleIdx="0" presStyleCnt="3"/>
      <dgm:spPr/>
    </dgm:pt>
    <dgm:pt modelId="{4775BD25-3C52-4293-AC71-CC682AB67129}" type="pres">
      <dgm:prSet presAssocID="{9821F715-A064-44F0-B88F-66A2DAA15967}" presName="rootConnector" presStyleLbl="node1" presStyleIdx="0" presStyleCnt="3"/>
      <dgm:spPr/>
    </dgm:pt>
    <dgm:pt modelId="{A82ECAD2-5844-407A-B50E-9B55745F4E7B}" type="pres">
      <dgm:prSet presAssocID="{9821F715-A064-44F0-B88F-66A2DAA15967}" presName="childShape" presStyleCnt="0"/>
      <dgm:spPr/>
    </dgm:pt>
    <dgm:pt modelId="{8A59A443-A101-4887-B2DA-57877F8E6D8E}" type="pres">
      <dgm:prSet presAssocID="{8AF5B6C9-3583-488F-8754-4DC6CE5AA67E}" presName="Name13" presStyleLbl="parChTrans1D2" presStyleIdx="0" presStyleCnt="3"/>
      <dgm:spPr/>
    </dgm:pt>
    <dgm:pt modelId="{101A3DAA-559B-4DA3-A3A3-F445E75C1505}" type="pres">
      <dgm:prSet presAssocID="{E574D241-2DB9-47C6-95A7-E155E60C1F71}" presName="childText" presStyleLbl="bgAcc1" presStyleIdx="0" presStyleCnt="3">
        <dgm:presLayoutVars>
          <dgm:bulletEnabled val="1"/>
        </dgm:presLayoutVars>
      </dgm:prSet>
      <dgm:spPr/>
    </dgm:pt>
    <dgm:pt modelId="{27B873FC-E3B6-4200-B708-4FD1A36992F7}" type="pres">
      <dgm:prSet presAssocID="{06E8F4E0-E7C9-4EC6-99E1-8CA84F31084E}" presName="root" presStyleCnt="0"/>
      <dgm:spPr/>
    </dgm:pt>
    <dgm:pt modelId="{86EB292C-90BF-4A13-8BDC-F5ACAECBBC41}" type="pres">
      <dgm:prSet presAssocID="{06E8F4E0-E7C9-4EC6-99E1-8CA84F31084E}" presName="rootComposite" presStyleCnt="0"/>
      <dgm:spPr/>
    </dgm:pt>
    <dgm:pt modelId="{5577170C-C9E3-4261-91A0-8DE028B56B24}" type="pres">
      <dgm:prSet presAssocID="{06E8F4E0-E7C9-4EC6-99E1-8CA84F31084E}" presName="rootText" presStyleLbl="node1" presStyleIdx="1" presStyleCnt="3"/>
      <dgm:spPr/>
    </dgm:pt>
    <dgm:pt modelId="{31BB5F00-5D9D-4C94-8FA0-B3157DD9734E}" type="pres">
      <dgm:prSet presAssocID="{06E8F4E0-E7C9-4EC6-99E1-8CA84F31084E}" presName="rootConnector" presStyleLbl="node1" presStyleIdx="1" presStyleCnt="3"/>
      <dgm:spPr/>
    </dgm:pt>
    <dgm:pt modelId="{23A0B36D-A514-4ADD-ACA3-22D8FF85572D}" type="pres">
      <dgm:prSet presAssocID="{06E8F4E0-E7C9-4EC6-99E1-8CA84F31084E}" presName="childShape" presStyleCnt="0"/>
      <dgm:spPr/>
    </dgm:pt>
    <dgm:pt modelId="{285FE0A3-60F0-4F2E-B961-E79CB5E57678}" type="pres">
      <dgm:prSet presAssocID="{C2256F7D-2139-4002-92EF-57D53C1E8073}" presName="Name13" presStyleLbl="parChTrans1D2" presStyleIdx="1" presStyleCnt="3"/>
      <dgm:spPr/>
    </dgm:pt>
    <dgm:pt modelId="{8A7A6A0B-DCB4-48B2-AAB5-1ABE09443B45}" type="pres">
      <dgm:prSet presAssocID="{34FF06F1-DE10-485B-B6AD-56826643D23D}" presName="childText" presStyleLbl="bgAcc1" presStyleIdx="1" presStyleCnt="3">
        <dgm:presLayoutVars>
          <dgm:bulletEnabled val="1"/>
        </dgm:presLayoutVars>
      </dgm:prSet>
      <dgm:spPr/>
    </dgm:pt>
    <dgm:pt modelId="{EE74DD5E-E5B9-4FFD-AF30-4689D151AA0C}" type="pres">
      <dgm:prSet presAssocID="{9A6A2706-19E1-4A7D-B1E1-AFA24761DA7A}" presName="root" presStyleCnt="0"/>
      <dgm:spPr/>
    </dgm:pt>
    <dgm:pt modelId="{D0D917D4-D1E3-4452-80C4-662E43E2CA3B}" type="pres">
      <dgm:prSet presAssocID="{9A6A2706-19E1-4A7D-B1E1-AFA24761DA7A}" presName="rootComposite" presStyleCnt="0"/>
      <dgm:spPr/>
    </dgm:pt>
    <dgm:pt modelId="{4AFE9A29-7AAC-4B91-833A-CCEE691CE5B4}" type="pres">
      <dgm:prSet presAssocID="{9A6A2706-19E1-4A7D-B1E1-AFA24761DA7A}" presName="rootText" presStyleLbl="node1" presStyleIdx="2" presStyleCnt="3"/>
      <dgm:spPr/>
    </dgm:pt>
    <dgm:pt modelId="{AA6BEC3D-B7C1-4FEB-9938-D6912DA60ED4}" type="pres">
      <dgm:prSet presAssocID="{9A6A2706-19E1-4A7D-B1E1-AFA24761DA7A}" presName="rootConnector" presStyleLbl="node1" presStyleIdx="2" presStyleCnt="3"/>
      <dgm:spPr/>
    </dgm:pt>
    <dgm:pt modelId="{4E2C7B63-87EB-4BCD-9A08-DCB0AAAAADC1}" type="pres">
      <dgm:prSet presAssocID="{9A6A2706-19E1-4A7D-B1E1-AFA24761DA7A}" presName="childShape" presStyleCnt="0"/>
      <dgm:spPr/>
    </dgm:pt>
    <dgm:pt modelId="{2ADCB1B0-3C63-4D41-9ADC-1FDFED7F9FC6}" type="pres">
      <dgm:prSet presAssocID="{8645F56B-D320-465A-AC9F-A090F557116E}" presName="Name13" presStyleLbl="parChTrans1D2" presStyleIdx="2" presStyleCnt="3"/>
      <dgm:spPr/>
    </dgm:pt>
    <dgm:pt modelId="{11AC83EC-02B4-4371-9F9A-F4AA002CD6CD}" type="pres">
      <dgm:prSet presAssocID="{BFA2AD99-F3A6-473D-9D22-5EEA5D2F2B2B}" presName="childText" presStyleLbl="bgAcc1" presStyleIdx="2" presStyleCnt="3">
        <dgm:presLayoutVars>
          <dgm:bulletEnabled val="1"/>
        </dgm:presLayoutVars>
      </dgm:prSet>
      <dgm:spPr/>
    </dgm:pt>
  </dgm:ptLst>
  <dgm:cxnLst>
    <dgm:cxn modelId="{5C00C105-A716-45F8-80AC-3C4A9B354C27}" type="presOf" srcId="{0190C56B-A6AC-4357-A3B2-3CF271DA30E8}" destId="{03EE0B46-104E-4DF9-8F86-BABF7496F97D}" srcOrd="0" destOrd="0" presId="urn:microsoft.com/office/officeart/2005/8/layout/hierarchy3"/>
    <dgm:cxn modelId="{9E7DEE10-C170-4061-AFCA-858FF0D63106}" srcId="{0190C56B-A6AC-4357-A3B2-3CF271DA30E8}" destId="{9821F715-A064-44F0-B88F-66A2DAA15967}" srcOrd="0" destOrd="0" parTransId="{B2095D67-5AED-4CD6-962B-15E0941604DE}" sibTransId="{26B25849-A94B-4ADC-9660-CED2E81A4CEA}"/>
    <dgm:cxn modelId="{EBEC0012-924C-4900-AF4F-5CEED823C170}" type="presOf" srcId="{34FF06F1-DE10-485B-B6AD-56826643D23D}" destId="{8A7A6A0B-DCB4-48B2-AAB5-1ABE09443B45}" srcOrd="0" destOrd="0" presId="urn:microsoft.com/office/officeart/2005/8/layout/hierarchy3"/>
    <dgm:cxn modelId="{C9F23322-5A47-432D-8CD6-D396ADF7444F}" type="presOf" srcId="{8AF5B6C9-3583-488F-8754-4DC6CE5AA67E}" destId="{8A59A443-A101-4887-B2DA-57877F8E6D8E}" srcOrd="0" destOrd="0" presId="urn:microsoft.com/office/officeart/2005/8/layout/hierarchy3"/>
    <dgm:cxn modelId="{AB770024-C138-4BB9-BF83-F0EC57923DF1}" type="presOf" srcId="{E574D241-2DB9-47C6-95A7-E155E60C1F71}" destId="{101A3DAA-559B-4DA3-A3A3-F445E75C1505}" srcOrd="0" destOrd="0" presId="urn:microsoft.com/office/officeart/2005/8/layout/hierarchy3"/>
    <dgm:cxn modelId="{5CC4AC2A-71CC-43FD-AD42-2594F9937957}" type="presOf" srcId="{9821F715-A064-44F0-B88F-66A2DAA15967}" destId="{4775BD25-3C52-4293-AC71-CC682AB67129}" srcOrd="1" destOrd="0" presId="urn:microsoft.com/office/officeart/2005/8/layout/hierarchy3"/>
    <dgm:cxn modelId="{0F0C4C3C-34D5-4E29-9561-3B62E9810606}" srcId="{06E8F4E0-E7C9-4EC6-99E1-8CA84F31084E}" destId="{34FF06F1-DE10-485B-B6AD-56826643D23D}" srcOrd="0" destOrd="0" parTransId="{C2256F7D-2139-4002-92EF-57D53C1E8073}" sibTransId="{647398D9-A550-4F9F-8A52-CB4AD66619F8}"/>
    <dgm:cxn modelId="{95BC845F-20ED-4DB8-A515-15EC55E3C5E6}" type="presOf" srcId="{9A6A2706-19E1-4A7D-B1E1-AFA24761DA7A}" destId="{4AFE9A29-7AAC-4B91-833A-CCEE691CE5B4}" srcOrd="0" destOrd="0" presId="urn:microsoft.com/office/officeart/2005/8/layout/hierarchy3"/>
    <dgm:cxn modelId="{E0C8374C-2857-4A06-B19B-6238F3B4B7BA}" type="presOf" srcId="{C2256F7D-2139-4002-92EF-57D53C1E8073}" destId="{285FE0A3-60F0-4F2E-B961-E79CB5E57678}" srcOrd="0" destOrd="0" presId="urn:microsoft.com/office/officeart/2005/8/layout/hierarchy3"/>
    <dgm:cxn modelId="{79CC114E-F0BF-405B-84A6-7555A4C967CF}" srcId="{0190C56B-A6AC-4357-A3B2-3CF271DA30E8}" destId="{06E8F4E0-E7C9-4EC6-99E1-8CA84F31084E}" srcOrd="1" destOrd="0" parTransId="{1FBD1CD5-5F75-468B-ABF2-67DF8A129E8E}" sibTransId="{07A6AEF9-C707-4F45-A258-8330F38EF2D0}"/>
    <dgm:cxn modelId="{9D16E578-E262-470C-AB76-98A99FDDDA14}" srcId="{9821F715-A064-44F0-B88F-66A2DAA15967}" destId="{E574D241-2DB9-47C6-95A7-E155E60C1F71}" srcOrd="0" destOrd="0" parTransId="{8AF5B6C9-3583-488F-8754-4DC6CE5AA67E}" sibTransId="{85F9D328-4F37-4F81-825C-BAE5D6A37F6C}"/>
    <dgm:cxn modelId="{49F72792-D0C4-4B3E-BB54-F8DC9F15AFE0}" srcId="{9A6A2706-19E1-4A7D-B1E1-AFA24761DA7A}" destId="{BFA2AD99-F3A6-473D-9D22-5EEA5D2F2B2B}" srcOrd="0" destOrd="0" parTransId="{8645F56B-D320-465A-AC9F-A090F557116E}" sibTransId="{6D9C9D7D-94D3-40E9-805F-0E9A441D3033}"/>
    <dgm:cxn modelId="{92403E93-F3A7-4AD6-9FB5-0F69913E9593}" type="presOf" srcId="{06E8F4E0-E7C9-4EC6-99E1-8CA84F31084E}" destId="{31BB5F00-5D9D-4C94-8FA0-B3157DD9734E}" srcOrd="1" destOrd="0" presId="urn:microsoft.com/office/officeart/2005/8/layout/hierarchy3"/>
    <dgm:cxn modelId="{4A3AF094-9B7E-444A-98D0-4E9461586F7E}" type="presOf" srcId="{9A6A2706-19E1-4A7D-B1E1-AFA24761DA7A}" destId="{AA6BEC3D-B7C1-4FEB-9938-D6912DA60ED4}" srcOrd="1" destOrd="0" presId="urn:microsoft.com/office/officeart/2005/8/layout/hierarchy3"/>
    <dgm:cxn modelId="{D231659B-414A-4FD9-B702-8C7731B52E1E}" type="presOf" srcId="{8645F56B-D320-465A-AC9F-A090F557116E}" destId="{2ADCB1B0-3C63-4D41-9ADC-1FDFED7F9FC6}" srcOrd="0" destOrd="0" presId="urn:microsoft.com/office/officeart/2005/8/layout/hierarchy3"/>
    <dgm:cxn modelId="{71D12EA2-514E-47A3-9001-5AB4A2CC1EF4}" type="presOf" srcId="{06E8F4E0-E7C9-4EC6-99E1-8CA84F31084E}" destId="{5577170C-C9E3-4261-91A0-8DE028B56B24}" srcOrd="0" destOrd="0" presId="urn:microsoft.com/office/officeart/2005/8/layout/hierarchy3"/>
    <dgm:cxn modelId="{B703FAAD-DFEC-4957-9DAF-AC46304F53F6}" type="presOf" srcId="{BFA2AD99-F3A6-473D-9D22-5EEA5D2F2B2B}" destId="{11AC83EC-02B4-4371-9F9A-F4AA002CD6CD}" srcOrd="0" destOrd="0" presId="urn:microsoft.com/office/officeart/2005/8/layout/hierarchy3"/>
    <dgm:cxn modelId="{1381D0D5-C5B5-4412-BF9E-C4A71DCE6976}" srcId="{0190C56B-A6AC-4357-A3B2-3CF271DA30E8}" destId="{9A6A2706-19E1-4A7D-B1E1-AFA24761DA7A}" srcOrd="2" destOrd="0" parTransId="{8824CEB3-B364-4F46-BDED-7309428DA4A4}" sibTransId="{59DBE37D-EEFA-4909-9963-AE1CA81CF124}"/>
    <dgm:cxn modelId="{4BD480F4-8FC7-4D44-9E39-DE43FC29A09E}" type="presOf" srcId="{9821F715-A064-44F0-B88F-66A2DAA15967}" destId="{83D5F5E5-1F34-442B-979B-2931E5D4CC6B}" srcOrd="0" destOrd="0" presId="urn:microsoft.com/office/officeart/2005/8/layout/hierarchy3"/>
    <dgm:cxn modelId="{55C4D685-45E3-451E-9CD5-E6E2162F484F}" type="presParOf" srcId="{03EE0B46-104E-4DF9-8F86-BABF7496F97D}" destId="{2E8099B9-C8CA-4FC6-BB1E-3590707ADF4C}" srcOrd="0" destOrd="0" presId="urn:microsoft.com/office/officeart/2005/8/layout/hierarchy3"/>
    <dgm:cxn modelId="{41016562-C2A4-4F70-A5A7-9AF758138730}" type="presParOf" srcId="{2E8099B9-C8CA-4FC6-BB1E-3590707ADF4C}" destId="{D43AEE2F-2D73-4EA4-82C4-C690620630AF}" srcOrd="0" destOrd="0" presId="urn:microsoft.com/office/officeart/2005/8/layout/hierarchy3"/>
    <dgm:cxn modelId="{23C2B9F9-4BE8-4C4C-872D-16DCDA1A0AE6}" type="presParOf" srcId="{D43AEE2F-2D73-4EA4-82C4-C690620630AF}" destId="{83D5F5E5-1F34-442B-979B-2931E5D4CC6B}" srcOrd="0" destOrd="0" presId="urn:microsoft.com/office/officeart/2005/8/layout/hierarchy3"/>
    <dgm:cxn modelId="{4FA0E70F-8E82-452A-81FC-69495980A3D4}" type="presParOf" srcId="{D43AEE2F-2D73-4EA4-82C4-C690620630AF}" destId="{4775BD25-3C52-4293-AC71-CC682AB67129}" srcOrd="1" destOrd="0" presId="urn:microsoft.com/office/officeart/2005/8/layout/hierarchy3"/>
    <dgm:cxn modelId="{E24A4F0D-B248-4254-8E92-659C91F809F8}" type="presParOf" srcId="{2E8099B9-C8CA-4FC6-BB1E-3590707ADF4C}" destId="{A82ECAD2-5844-407A-B50E-9B55745F4E7B}" srcOrd="1" destOrd="0" presId="urn:microsoft.com/office/officeart/2005/8/layout/hierarchy3"/>
    <dgm:cxn modelId="{84F63872-B1EC-4C1C-A7C3-5711A233290E}" type="presParOf" srcId="{A82ECAD2-5844-407A-B50E-9B55745F4E7B}" destId="{8A59A443-A101-4887-B2DA-57877F8E6D8E}" srcOrd="0" destOrd="0" presId="urn:microsoft.com/office/officeart/2005/8/layout/hierarchy3"/>
    <dgm:cxn modelId="{6B2EAF67-8F1A-42CF-9CFC-0DCD98D99B0D}" type="presParOf" srcId="{A82ECAD2-5844-407A-B50E-9B55745F4E7B}" destId="{101A3DAA-559B-4DA3-A3A3-F445E75C1505}" srcOrd="1" destOrd="0" presId="urn:microsoft.com/office/officeart/2005/8/layout/hierarchy3"/>
    <dgm:cxn modelId="{0366D432-E68D-4658-A5FA-9B8CE4C8DF40}" type="presParOf" srcId="{03EE0B46-104E-4DF9-8F86-BABF7496F97D}" destId="{27B873FC-E3B6-4200-B708-4FD1A36992F7}" srcOrd="1" destOrd="0" presId="urn:microsoft.com/office/officeart/2005/8/layout/hierarchy3"/>
    <dgm:cxn modelId="{A45BBEE1-6854-49F6-AC0A-E1157C962BAC}" type="presParOf" srcId="{27B873FC-E3B6-4200-B708-4FD1A36992F7}" destId="{86EB292C-90BF-4A13-8BDC-F5ACAECBBC41}" srcOrd="0" destOrd="0" presId="urn:microsoft.com/office/officeart/2005/8/layout/hierarchy3"/>
    <dgm:cxn modelId="{3293C6A3-7B81-4AB9-BD12-87C49A71289D}" type="presParOf" srcId="{86EB292C-90BF-4A13-8BDC-F5ACAECBBC41}" destId="{5577170C-C9E3-4261-91A0-8DE028B56B24}" srcOrd="0" destOrd="0" presId="urn:microsoft.com/office/officeart/2005/8/layout/hierarchy3"/>
    <dgm:cxn modelId="{2BB4ADF8-2F8B-49D1-BB39-42705F2B4322}" type="presParOf" srcId="{86EB292C-90BF-4A13-8BDC-F5ACAECBBC41}" destId="{31BB5F00-5D9D-4C94-8FA0-B3157DD9734E}" srcOrd="1" destOrd="0" presId="urn:microsoft.com/office/officeart/2005/8/layout/hierarchy3"/>
    <dgm:cxn modelId="{8B6EDD61-C00B-410F-B95F-FE0231BC4629}" type="presParOf" srcId="{27B873FC-E3B6-4200-B708-4FD1A36992F7}" destId="{23A0B36D-A514-4ADD-ACA3-22D8FF85572D}" srcOrd="1" destOrd="0" presId="urn:microsoft.com/office/officeart/2005/8/layout/hierarchy3"/>
    <dgm:cxn modelId="{A55EA4BE-6321-45A9-8D3C-C9B167B0B278}" type="presParOf" srcId="{23A0B36D-A514-4ADD-ACA3-22D8FF85572D}" destId="{285FE0A3-60F0-4F2E-B961-E79CB5E57678}" srcOrd="0" destOrd="0" presId="urn:microsoft.com/office/officeart/2005/8/layout/hierarchy3"/>
    <dgm:cxn modelId="{F60684EA-13EA-4C27-82D1-E07F0ADD1B4C}" type="presParOf" srcId="{23A0B36D-A514-4ADD-ACA3-22D8FF85572D}" destId="{8A7A6A0B-DCB4-48B2-AAB5-1ABE09443B45}" srcOrd="1" destOrd="0" presId="urn:microsoft.com/office/officeart/2005/8/layout/hierarchy3"/>
    <dgm:cxn modelId="{922A82F6-E59B-48A7-82DB-69CB1F06D0C7}" type="presParOf" srcId="{03EE0B46-104E-4DF9-8F86-BABF7496F97D}" destId="{EE74DD5E-E5B9-4FFD-AF30-4689D151AA0C}" srcOrd="2" destOrd="0" presId="urn:microsoft.com/office/officeart/2005/8/layout/hierarchy3"/>
    <dgm:cxn modelId="{5CD432D4-7A71-49D9-BC57-F33A1CAD434E}" type="presParOf" srcId="{EE74DD5E-E5B9-4FFD-AF30-4689D151AA0C}" destId="{D0D917D4-D1E3-4452-80C4-662E43E2CA3B}" srcOrd="0" destOrd="0" presId="urn:microsoft.com/office/officeart/2005/8/layout/hierarchy3"/>
    <dgm:cxn modelId="{7D70CD46-D64D-45A2-8E93-79A58AFF4C61}" type="presParOf" srcId="{D0D917D4-D1E3-4452-80C4-662E43E2CA3B}" destId="{4AFE9A29-7AAC-4B91-833A-CCEE691CE5B4}" srcOrd="0" destOrd="0" presId="urn:microsoft.com/office/officeart/2005/8/layout/hierarchy3"/>
    <dgm:cxn modelId="{7E89C7FB-EA4A-43E9-BB11-7E33A5EC35BA}" type="presParOf" srcId="{D0D917D4-D1E3-4452-80C4-662E43E2CA3B}" destId="{AA6BEC3D-B7C1-4FEB-9938-D6912DA60ED4}" srcOrd="1" destOrd="0" presId="urn:microsoft.com/office/officeart/2005/8/layout/hierarchy3"/>
    <dgm:cxn modelId="{7D2A2E48-353F-4618-B784-C04EA71780E8}" type="presParOf" srcId="{EE74DD5E-E5B9-4FFD-AF30-4689D151AA0C}" destId="{4E2C7B63-87EB-4BCD-9A08-DCB0AAAAADC1}" srcOrd="1" destOrd="0" presId="urn:microsoft.com/office/officeart/2005/8/layout/hierarchy3"/>
    <dgm:cxn modelId="{12C51728-0002-411B-950D-6D05FC5D9B47}" type="presParOf" srcId="{4E2C7B63-87EB-4BCD-9A08-DCB0AAAAADC1}" destId="{2ADCB1B0-3C63-4D41-9ADC-1FDFED7F9FC6}" srcOrd="0" destOrd="0" presId="urn:microsoft.com/office/officeart/2005/8/layout/hierarchy3"/>
    <dgm:cxn modelId="{CCD0D966-DE4D-481B-904A-7CAAA6F5CBBB}" type="presParOf" srcId="{4E2C7B63-87EB-4BCD-9A08-DCB0AAAAADC1}" destId="{11AC83EC-02B4-4371-9F9A-F4AA002CD6CD}"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B9940-413F-45AB-BD04-612E67CDAFB8}">
      <dsp:nvSpPr>
        <dsp:cNvPr id="0" name=""/>
        <dsp:cNvSpPr/>
      </dsp:nvSpPr>
      <dsp:spPr>
        <a:xfrm rot="5400000">
          <a:off x="3200431" y="-1115333"/>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a:cs typeface="Times New Roman"/>
            </a:rPr>
            <a:t>Instruction in both 2016 Mathematics </a:t>
          </a:r>
          <a:r>
            <a:rPr lang="en-US" sz="1400" i="1" kern="1200">
              <a:latin typeface="Times New Roman"/>
              <a:cs typeface="Times New Roman"/>
            </a:rPr>
            <a:t>Standards of Learning</a:t>
          </a:r>
          <a:r>
            <a:rPr lang="en-US" sz="1400" kern="1200">
              <a:latin typeface="Times New Roman"/>
              <a:cs typeface="Times New Roman"/>
            </a:rPr>
            <a:t> and the 2023 Mathematics Standards of Learning</a:t>
          </a:r>
        </a:p>
      </dsp:txBody>
      <dsp:txXfrm rot="-5400000">
        <a:off x="1958479" y="175329"/>
        <a:ext cx="3433029" cy="900414"/>
      </dsp:txXfrm>
    </dsp:sp>
    <dsp:sp modelId="{2450C610-140A-4DBB-973A-40FB904C5310}">
      <dsp:nvSpPr>
        <dsp:cNvPr id="0" name=""/>
        <dsp:cNvSpPr/>
      </dsp:nvSpPr>
      <dsp:spPr>
        <a:xfrm>
          <a:off x="0" y="1889"/>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Option 1</a:t>
          </a:r>
        </a:p>
        <a:p>
          <a:pPr marL="0" lvl="0" indent="0" algn="ctr" defTabSz="711200">
            <a:lnSpc>
              <a:spcPct val="90000"/>
            </a:lnSpc>
            <a:spcBef>
              <a:spcPct val="0"/>
            </a:spcBef>
            <a:spcAft>
              <a:spcPct val="35000"/>
            </a:spcAft>
            <a:buNone/>
          </a:pPr>
          <a:r>
            <a:rPr lang="en-US" sz="1600" kern="1200">
              <a:latin typeface="Times New Roman"/>
              <a:cs typeface="Times New Roman"/>
            </a:rPr>
            <a:t>Full Crosswalk Year</a:t>
          </a:r>
        </a:p>
      </dsp:txBody>
      <dsp:txXfrm>
        <a:off x="60888" y="62777"/>
        <a:ext cx="1836702" cy="1125516"/>
      </dsp:txXfrm>
    </dsp:sp>
    <dsp:sp modelId="{6B3DEB74-2367-4982-9355-732AE3BAE288}">
      <dsp:nvSpPr>
        <dsp:cNvPr id="0" name=""/>
        <dsp:cNvSpPr/>
      </dsp:nvSpPr>
      <dsp:spPr>
        <a:xfrm rot="5400000">
          <a:off x="3200431" y="194323"/>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a:cs typeface="Times New Roman"/>
            </a:rPr>
            <a:t>Instruction in the 2016 Mathematics </a:t>
          </a:r>
          <a:r>
            <a:rPr lang="en-US" sz="1400" i="1" kern="1200">
              <a:latin typeface="Times New Roman"/>
              <a:cs typeface="Times New Roman"/>
            </a:rPr>
            <a:t>Standards of Learning</a:t>
          </a:r>
          <a:r>
            <a:rPr lang="en-US" sz="1400" kern="1200">
              <a:latin typeface="Times New Roman"/>
              <a:cs typeface="Times New Roman"/>
            </a:rPr>
            <a:t> with choices for prioritization of key content from the 2023 Mathematics </a:t>
          </a:r>
          <a:r>
            <a:rPr lang="en-US" sz="1400" i="1" kern="1200">
              <a:latin typeface="Times New Roman"/>
              <a:cs typeface="Times New Roman"/>
            </a:rPr>
            <a:t>Standards of Learning </a:t>
          </a:r>
        </a:p>
      </dsp:txBody>
      <dsp:txXfrm rot="-5400000">
        <a:off x="1958479" y="1484985"/>
        <a:ext cx="3433029" cy="900414"/>
      </dsp:txXfrm>
    </dsp:sp>
    <dsp:sp modelId="{DDBEA0AC-BDA4-451E-85BA-330CDC7B2A39}">
      <dsp:nvSpPr>
        <dsp:cNvPr id="0" name=""/>
        <dsp:cNvSpPr/>
      </dsp:nvSpPr>
      <dsp:spPr>
        <a:xfrm>
          <a:off x="0" y="1311547"/>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Option 2 </a:t>
          </a:r>
          <a:br>
            <a:rPr lang="en-US" sz="1600" kern="1200">
              <a:latin typeface="Times New Roman"/>
              <a:cs typeface="Times New Roman"/>
            </a:rPr>
          </a:br>
          <a:r>
            <a:rPr lang="en-US" sz="1600" kern="1200">
              <a:latin typeface="Times New Roman"/>
              <a:cs typeface="Times New Roman"/>
            </a:rPr>
            <a:t>Partial Crosswalk Year</a:t>
          </a:r>
        </a:p>
      </dsp:txBody>
      <dsp:txXfrm>
        <a:off x="60888" y="1372435"/>
        <a:ext cx="1836702" cy="1125516"/>
      </dsp:txXfrm>
    </dsp:sp>
    <dsp:sp modelId="{C2D71298-285E-468F-B04A-827A8CA47D89}">
      <dsp:nvSpPr>
        <dsp:cNvPr id="0" name=""/>
        <dsp:cNvSpPr/>
      </dsp:nvSpPr>
      <dsp:spPr>
        <a:xfrm rot="5400000">
          <a:off x="3200431" y="1503981"/>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a:cs typeface="Times New Roman"/>
            </a:rPr>
            <a:t>Instruction focused solely on 2016 Mathematics </a:t>
          </a:r>
          <a:r>
            <a:rPr lang="en-US" sz="1400" i="1" kern="1200">
              <a:latin typeface="Times New Roman"/>
              <a:cs typeface="Times New Roman"/>
            </a:rPr>
            <a:t>Standards of Learning</a:t>
          </a:r>
        </a:p>
      </dsp:txBody>
      <dsp:txXfrm rot="-5400000">
        <a:off x="1958479" y="2794643"/>
        <a:ext cx="3433029" cy="900414"/>
      </dsp:txXfrm>
    </dsp:sp>
    <dsp:sp modelId="{6F52BBB0-C07E-46E2-94D5-F9F1D8940B69}">
      <dsp:nvSpPr>
        <dsp:cNvPr id="0" name=""/>
        <dsp:cNvSpPr/>
      </dsp:nvSpPr>
      <dsp:spPr>
        <a:xfrm>
          <a:off x="0" y="2621204"/>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Option 3</a:t>
          </a:r>
        </a:p>
      </dsp:txBody>
      <dsp:txXfrm>
        <a:off x="60888" y="2682092"/>
        <a:ext cx="1836702" cy="112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5F5E5-1F34-442B-979B-2931E5D4CC6B}">
      <dsp:nvSpPr>
        <dsp:cNvPr id="0" name=""/>
        <dsp:cNvSpPr/>
      </dsp:nvSpPr>
      <dsp:spPr>
        <a:xfrm>
          <a:off x="968" y="1230060"/>
          <a:ext cx="2266961" cy="113348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eorgia" panose="02040502050405020303" pitchFamily="18" charset="0"/>
              <a:cs typeface="Times New Roman"/>
            </a:rPr>
            <a:t>Critical Instructional Transitions</a:t>
          </a:r>
        </a:p>
      </dsp:txBody>
      <dsp:txXfrm>
        <a:off x="34166" y="1263258"/>
        <a:ext cx="2200565" cy="1067084"/>
      </dsp:txXfrm>
    </dsp:sp>
    <dsp:sp modelId="{8A59A443-A101-4887-B2DA-57877F8E6D8E}">
      <dsp:nvSpPr>
        <dsp:cNvPr id="0" name=""/>
        <dsp:cNvSpPr/>
      </dsp:nvSpPr>
      <dsp:spPr>
        <a:xfrm>
          <a:off x="227664" y="2363541"/>
          <a:ext cx="226696" cy="850110"/>
        </a:xfrm>
        <a:custGeom>
          <a:avLst/>
          <a:gdLst/>
          <a:ahLst/>
          <a:cxnLst/>
          <a:rect l="0" t="0" r="0" b="0"/>
          <a:pathLst>
            <a:path>
              <a:moveTo>
                <a:pt x="0" y="0"/>
              </a:moveTo>
              <a:lnTo>
                <a:pt x="0" y="850110"/>
              </a:lnTo>
              <a:lnTo>
                <a:pt x="226696" y="850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1A3DAA-559B-4DA3-A3A3-F445E75C1505}">
      <dsp:nvSpPr>
        <dsp:cNvPr id="0" name=""/>
        <dsp:cNvSpPr/>
      </dsp:nvSpPr>
      <dsp:spPr>
        <a:xfrm>
          <a:off x="454361" y="2646911"/>
          <a:ext cx="1813569" cy="113348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0000"/>
              </a:solidFill>
              <a:latin typeface="Georgia" panose="02040502050405020303" pitchFamily="18" charset="0"/>
              <a:cs typeface="Arial"/>
            </a:rPr>
            <a:t>Includes critical content that could cause gaps in student learning if instruction is not provided during the transition year</a:t>
          </a:r>
        </a:p>
      </dsp:txBody>
      <dsp:txXfrm>
        <a:off x="487559" y="2680109"/>
        <a:ext cx="1747173" cy="1067084"/>
      </dsp:txXfrm>
    </dsp:sp>
    <dsp:sp modelId="{5577170C-C9E3-4261-91A0-8DE028B56B24}">
      <dsp:nvSpPr>
        <dsp:cNvPr id="0" name=""/>
        <dsp:cNvSpPr/>
      </dsp:nvSpPr>
      <dsp:spPr>
        <a:xfrm>
          <a:off x="2834670" y="1230060"/>
          <a:ext cx="2266961" cy="113348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eorgia" panose="02040502050405020303" pitchFamily="18" charset="0"/>
              <a:cs typeface="Times New Roman"/>
            </a:rPr>
            <a:t>Overall Instructional Transitions</a:t>
          </a:r>
        </a:p>
      </dsp:txBody>
      <dsp:txXfrm>
        <a:off x="2867868" y="1263258"/>
        <a:ext cx="2200565" cy="1067084"/>
      </dsp:txXfrm>
    </dsp:sp>
    <dsp:sp modelId="{285FE0A3-60F0-4F2E-B961-E79CB5E57678}">
      <dsp:nvSpPr>
        <dsp:cNvPr id="0" name=""/>
        <dsp:cNvSpPr/>
      </dsp:nvSpPr>
      <dsp:spPr>
        <a:xfrm>
          <a:off x="3061366" y="2363541"/>
          <a:ext cx="226696" cy="850110"/>
        </a:xfrm>
        <a:custGeom>
          <a:avLst/>
          <a:gdLst/>
          <a:ahLst/>
          <a:cxnLst/>
          <a:rect l="0" t="0" r="0" b="0"/>
          <a:pathLst>
            <a:path>
              <a:moveTo>
                <a:pt x="0" y="0"/>
              </a:moveTo>
              <a:lnTo>
                <a:pt x="0" y="850110"/>
              </a:lnTo>
              <a:lnTo>
                <a:pt x="226696" y="850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A6A0B-DCB4-48B2-AAB5-1ABE09443B45}">
      <dsp:nvSpPr>
        <dsp:cNvPr id="0" name=""/>
        <dsp:cNvSpPr/>
      </dsp:nvSpPr>
      <dsp:spPr>
        <a:xfrm>
          <a:off x="3288063" y="2646911"/>
          <a:ext cx="1813569" cy="113348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solidFill>
                <a:srgbClr val="000000"/>
              </a:solidFill>
              <a:latin typeface="Georgia" panose="02040502050405020303" pitchFamily="18" charset="0"/>
              <a:cs typeface="Arial"/>
            </a:rPr>
            <a:t>Includes overall content changes that span across grade levels and promote deeper understanding of concepts</a:t>
          </a:r>
          <a:endParaRPr lang="en-US" sz="1200" i="0" kern="1200">
            <a:solidFill>
              <a:srgbClr val="000000"/>
            </a:solidFill>
            <a:latin typeface="Georgia" panose="02040502050405020303" pitchFamily="18" charset="0"/>
            <a:cs typeface="Arial"/>
          </a:endParaRPr>
        </a:p>
      </dsp:txBody>
      <dsp:txXfrm>
        <a:off x="3321261" y="2680109"/>
        <a:ext cx="1747173" cy="1067084"/>
      </dsp:txXfrm>
    </dsp:sp>
    <dsp:sp modelId="{4AFE9A29-7AAC-4B91-833A-CCEE691CE5B4}">
      <dsp:nvSpPr>
        <dsp:cNvPr id="0" name=""/>
        <dsp:cNvSpPr/>
      </dsp:nvSpPr>
      <dsp:spPr>
        <a:xfrm>
          <a:off x="5668372" y="1230060"/>
          <a:ext cx="2266961" cy="113348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Times New Roman"/>
              <a:cs typeface="Times New Roman"/>
            </a:rPr>
            <a:t>Specific Instructional Transitions by Strand</a:t>
          </a:r>
        </a:p>
      </dsp:txBody>
      <dsp:txXfrm>
        <a:off x="5701570" y="1263258"/>
        <a:ext cx="2200565" cy="1067084"/>
      </dsp:txXfrm>
    </dsp:sp>
    <dsp:sp modelId="{2ADCB1B0-3C63-4D41-9ADC-1FDFED7F9FC6}">
      <dsp:nvSpPr>
        <dsp:cNvPr id="0" name=""/>
        <dsp:cNvSpPr/>
      </dsp:nvSpPr>
      <dsp:spPr>
        <a:xfrm>
          <a:off x="5895068" y="2363541"/>
          <a:ext cx="226696" cy="850110"/>
        </a:xfrm>
        <a:custGeom>
          <a:avLst/>
          <a:gdLst/>
          <a:ahLst/>
          <a:cxnLst/>
          <a:rect l="0" t="0" r="0" b="0"/>
          <a:pathLst>
            <a:path>
              <a:moveTo>
                <a:pt x="0" y="0"/>
              </a:moveTo>
              <a:lnTo>
                <a:pt x="0" y="850110"/>
              </a:lnTo>
              <a:lnTo>
                <a:pt x="226696" y="850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C83EC-02B4-4371-9F9A-F4AA002CD6CD}">
      <dsp:nvSpPr>
        <dsp:cNvPr id="0" name=""/>
        <dsp:cNvSpPr/>
      </dsp:nvSpPr>
      <dsp:spPr>
        <a:xfrm>
          <a:off x="6121764" y="2646911"/>
          <a:ext cx="1813569" cy="113348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US" sz="1100" i="0" kern="1200">
              <a:solidFill>
                <a:srgbClr val="000000"/>
              </a:solidFill>
              <a:latin typeface="Georgia" panose="02040502050405020303" pitchFamily="18" charset="0"/>
              <a:cs typeface="Times New Roman"/>
            </a:rPr>
            <a:t>Includes suggestions for transitioning from the 2016 to the 2023 Mathematics Standards of Learning by blending specific content from both sets of standards </a:t>
          </a:r>
        </a:p>
      </dsp:txBody>
      <dsp:txXfrm>
        <a:off x="6154962" y="2680109"/>
        <a:ext cx="1747173" cy="106708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oe.virginia.gov/home/showpublisheddocument/49007/63829763236027000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doe.virginia.gov/home/showpublisheddocument/49007/63829763236027000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Thank you for joining us this evening. </a:t>
            </a:r>
            <a:r>
              <a:rPr lang="en-US" i="0"/>
              <a:t>As many of you are aware, the Virginia Board of Education approved the 2023 Mathematics Standards of Learning on August 31, 2023, with full implementation during the 2024-2025 school year. This webinar is the second </a:t>
            </a:r>
            <a:r>
              <a:rPr lang="en-US"/>
              <a:t>in a series of three webinars that will address the transition of mathematics instruction to the 2023 </a:t>
            </a:r>
            <a:r>
              <a:rPr lang="en-US" i="1"/>
              <a:t>Mathematics Standards of Learning</a:t>
            </a:r>
            <a:r>
              <a:rPr lang="en-US" i="0"/>
              <a:t> during the 2023-2024 school year. </a:t>
            </a:r>
            <a:endParaRPr lang="en-US"/>
          </a:p>
          <a:p>
            <a:pPr marL="0" lvl="0" indent="0" algn="l" rtl="0">
              <a:lnSpc>
                <a:spcPct val="100000"/>
              </a:lnSpc>
              <a:spcBef>
                <a:spcPts val="0"/>
              </a:spcBef>
              <a:spcAft>
                <a:spcPts val="0"/>
              </a:spcAft>
              <a:buSzPts val="1100"/>
              <a:buNone/>
            </a:pPr>
            <a:endParaRPr/>
          </a:p>
        </p:txBody>
      </p:sp>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An Overview of Revisions document has been created for each grade or course.  These documents provide a detailed comparison between the 2016 Standards of Learning and the 2023 Standards of Learning.</a:t>
            </a:r>
          </a:p>
        </p:txBody>
      </p:sp>
    </p:spTree>
    <p:extLst>
      <p:ext uri="{BB962C8B-B14F-4D97-AF65-F5344CB8AC3E}">
        <p14:creationId xmlns:p14="http://schemas.microsoft.com/office/powerpoint/2010/main" val="268217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At the end of the Overview of Revisions document there is a summary of changes table. One section of the table provides an overview of the changes to the numbering of the standards. Another section provides information regarding the prominent parameter changes and clarifications. Parameter changes and clarifications might be related to an increase or decrease in the limiters of the standards or the knowledge and skills; but might also be related to the depth of understanding of the content or scope of the content.</a:t>
            </a:r>
          </a:p>
        </p:txBody>
      </p:sp>
    </p:spTree>
    <p:extLst>
      <p:ext uri="{BB962C8B-B14F-4D97-AF65-F5344CB8AC3E}">
        <p14:creationId xmlns:p14="http://schemas.microsoft.com/office/powerpoint/2010/main" val="81192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 other two sections of the table include deletions from 2016 standards and addition of content to the 2023 standards.</a:t>
            </a:r>
          </a:p>
          <a:p>
            <a:endParaRPr lang="en-US"/>
          </a:p>
        </p:txBody>
      </p:sp>
    </p:spTree>
    <p:extLst>
      <p:ext uri="{BB962C8B-B14F-4D97-AF65-F5344CB8AC3E}">
        <p14:creationId xmlns:p14="http://schemas.microsoft.com/office/powerpoint/2010/main" val="209183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a:t>The Instructional Supports for Prioritization of Content document outlines the prominent content changes between the 2016 Mathematics Standards of Learning (SOL) and the 2023 Mathematics Standards of Learning and includes instructional notes to support school divisions in making decisions about the prioritization of content during the </a:t>
            </a:r>
          </a:p>
          <a:p>
            <a:pPr marL="158750" indent="0">
              <a:buNone/>
            </a:pPr>
            <a:r>
              <a:rPr lang="en-US"/>
              <a:t>2023-2024 transition year.</a:t>
            </a:r>
          </a:p>
          <a:p>
            <a:pPr marL="457200" indent="-298450"/>
            <a:r>
              <a:rPr lang="en-US"/>
              <a:t>In conjunction with the 2023 Mathematics Standards of Learning Overview of Revisions document, this document supports the transition of instruction during the 2023-2024 school year. School divisions may wish to use this document when planning for instruction, based upon the options for transitioning, and determining how to supplement existing curriculum to incorporate content from the 2023 Mathematics SOL. </a:t>
            </a:r>
          </a:p>
          <a:p>
            <a:pPr marL="457200" indent="-298450"/>
            <a:r>
              <a:rPr lang="en-US"/>
              <a:t>School divisions will determine how best to meet the needs of students when incorporating content during the transition year to prepare for full implementation of the 2023 Mathematics Standards of Learning during the 2024-2025 school year.</a:t>
            </a:r>
          </a:p>
        </p:txBody>
      </p:sp>
    </p:spTree>
    <p:extLst>
      <p:ext uri="{BB962C8B-B14F-4D97-AF65-F5344CB8AC3E}">
        <p14:creationId xmlns:p14="http://schemas.microsoft.com/office/powerpoint/2010/main" val="285549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There are Instructional Supports for Prioritization of Content for all grades levels of mathematics K-8, Algebra 1, Geometry and Algebra 2. These documents are all structured similarly and, as mentioned before, are most powerful when used in conjunction with the corresponding grade or course level Overview of Revisions document. Let’s look at the three common components of this document.</a:t>
            </a:r>
          </a:p>
        </p:txBody>
      </p:sp>
    </p:spTree>
    <p:extLst>
      <p:ext uri="{BB962C8B-B14F-4D97-AF65-F5344CB8AC3E}">
        <p14:creationId xmlns:p14="http://schemas.microsoft.com/office/powerpoint/2010/main" val="87035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buNone/>
            </a:pPr>
            <a:r>
              <a:rPr lang="en-US" dirty="0"/>
              <a:t>Each document includes three sections: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i="0" dirty="0">
                <a:solidFill>
                  <a:srgbClr val="444444"/>
                </a:solidFill>
                <a:effectLst/>
                <a:latin typeface="Lato" panose="020F0502020204030203" pitchFamily="34" charset="0"/>
              </a:rPr>
              <a:t>Critical Instructional Transitions: </a:t>
            </a:r>
            <a:r>
              <a:rPr lang="en-US" dirty="0">
                <a:solidFill>
                  <a:srgbClr val="000000"/>
                </a:solidFill>
                <a:latin typeface="Georgia" panose="02040502050405020303" pitchFamily="18" charset="0"/>
                <a:cs typeface="Arial"/>
              </a:rPr>
              <a:t>Includes critical content that could cause gaps in student learning if instruction is not provided during the transition year</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solidFill>
                  <a:srgbClr val="000000"/>
                </a:solidFill>
                <a:latin typeface="Georgia" panose="02040502050405020303" pitchFamily="18" charset="0"/>
                <a:cs typeface="Arial"/>
              </a:rPr>
              <a:t>Overall Instructional Transitions: </a:t>
            </a:r>
            <a:r>
              <a:rPr lang="en-US" sz="1100" dirty="0">
                <a:solidFill>
                  <a:srgbClr val="000000"/>
                </a:solidFill>
                <a:latin typeface="Georgia" panose="02040502050405020303" pitchFamily="18" charset="0"/>
                <a:cs typeface="Arial"/>
              </a:rPr>
              <a:t>Includes overall content changes that span across grade levels and promote deeper understanding of concepts</a:t>
            </a:r>
            <a:endParaRPr lang="en-US" sz="1100" i="0" dirty="0">
              <a:solidFill>
                <a:srgbClr val="000000"/>
              </a:solidFill>
              <a:latin typeface="Georgia" panose="02040502050405020303" pitchFamily="18" charset="0"/>
              <a:cs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solidFill>
                  <a:srgbClr val="000000"/>
                </a:solidFill>
                <a:latin typeface="Georgia" panose="02040502050405020303" pitchFamily="18" charset="0"/>
                <a:cs typeface="Arial"/>
              </a:rPr>
              <a:t>Specific Instructional Transitions by Strand: </a:t>
            </a:r>
            <a:r>
              <a:rPr lang="en-US" sz="1100" i="0" dirty="0">
                <a:solidFill>
                  <a:srgbClr val="000000"/>
                </a:solidFill>
                <a:latin typeface="Georgia" panose="02040502050405020303" pitchFamily="18" charset="0"/>
                <a:cs typeface="Times New Roman"/>
              </a:rPr>
              <a:t>Includes suggestions for transitioning from the 2016 to the 2023 Mathematics Standards of Learning by blending specific content from both sets of standards</a:t>
            </a:r>
            <a:endParaRPr lang="en-US" dirty="0">
              <a:solidFill>
                <a:srgbClr val="000000"/>
              </a:solidFill>
              <a:latin typeface="Georgia" panose="02040502050405020303" pitchFamily="18" charset="0"/>
              <a:cs typeface="Arial"/>
            </a:endParaRPr>
          </a:p>
          <a:p>
            <a:pPr marL="0" indent="0">
              <a:buNone/>
            </a:pPr>
            <a:endParaRPr lang="en-US" b="0" i="0" dirty="0">
              <a:solidFill>
                <a:srgbClr val="444444"/>
              </a:solidFill>
              <a:effectLst/>
              <a:latin typeface="Lato" panose="020F0502020204030203" pitchFamily="34" charset="0"/>
            </a:endParaRPr>
          </a:p>
          <a:p>
            <a:pPr marL="0" lvl="0" indent="0" algn="l">
              <a:lnSpc>
                <a:spcPct val="100000"/>
              </a:lnSpc>
              <a:spcBef>
                <a:spcPts val="0"/>
              </a:spcBef>
              <a:spcAft>
                <a:spcPts val="0"/>
              </a:spcAft>
              <a:buSzPts val="1100"/>
              <a:buFont typeface="Arial"/>
              <a:buNone/>
            </a:pPr>
            <a:endParaRPr lang="en-US" dirty="0"/>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12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Dilations has been moved from Grade 8 in the 2016 Standards to Grade 7 in the 2023 Standards.   Current 7th graders may not learn this content unless it is part of this year's instruction. Critical instructional transitions are included in the grade or course documents only when applicable. </a:t>
            </a:r>
          </a:p>
        </p:txBody>
      </p:sp>
    </p:spTree>
    <p:extLst>
      <p:ext uri="{BB962C8B-B14F-4D97-AF65-F5344CB8AC3E}">
        <p14:creationId xmlns:p14="http://schemas.microsoft.com/office/powerpoint/2010/main" val="370438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000000"/>
                </a:solidFill>
                <a:latin typeface="Arial"/>
                <a:cs typeface="Arial"/>
              </a:rPr>
              <a:t>The 2023 Mathematics </a:t>
            </a:r>
            <a:r>
              <a:rPr lang="en-US" i="0">
                <a:solidFill>
                  <a:srgbClr val="000000"/>
                </a:solidFill>
                <a:latin typeface="Arial"/>
                <a:cs typeface="Arial"/>
              </a:rPr>
              <a:t>Standards of Learning</a:t>
            </a:r>
            <a:r>
              <a:rPr lang="en-US">
                <a:solidFill>
                  <a:srgbClr val="000000"/>
                </a:solidFill>
                <a:latin typeface="Arial"/>
                <a:cs typeface="Arial"/>
              </a:rPr>
              <a:t> incorporate additional changes that promote deeper understanding of concepts. Through the embedding </a:t>
            </a:r>
            <a:r>
              <a:rPr lang="en-US" i="0">
                <a:solidFill>
                  <a:srgbClr val="000000"/>
                </a:solidFill>
                <a:latin typeface="Arial"/>
                <a:cs typeface="Arial"/>
              </a:rPr>
              <a:t>of the five mathematical process goals and the infusion of the Data Cycle in standards addressing statistics, the 2023 SOL take a deeper dive into mathematics content. This section includes instructional notes that outline some of the instructional shifts that may be need to be considered, along with pointing out some of the content that may accompany these two overall transitions. </a:t>
            </a:r>
          </a:p>
          <a:p>
            <a:pPr>
              <a:buNone/>
            </a:pPr>
            <a:endParaRPr lang="en-US">
              <a:latin typeface="Calibri"/>
              <a:cs typeface="Calibri"/>
            </a:endParaRPr>
          </a:p>
        </p:txBody>
      </p:sp>
    </p:spTree>
    <p:extLst>
      <p:ext uri="{BB962C8B-B14F-4D97-AF65-F5344CB8AC3E}">
        <p14:creationId xmlns:p14="http://schemas.microsoft.com/office/powerpoint/2010/main" val="246521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third section of the Instructional Supports for Prioritization of Content documents address revisions that are specific to a grade level or course and is intended to support divisions and teachers in making decisions about content that might be folded into the instruction during 2023-2024 based on the 2016 Mathematics SOL. </a:t>
            </a:r>
          </a:p>
        </p:txBody>
      </p:sp>
    </p:spTree>
    <p:extLst>
      <p:ext uri="{BB962C8B-B14F-4D97-AF65-F5344CB8AC3E}">
        <p14:creationId xmlns:p14="http://schemas.microsoft.com/office/powerpoint/2010/main" val="2357530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77875f91e1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On the screen you are seeing an excerpt from Grade 6 Overview of Revisions Narrated PowerPoint showing a comparison between the 2016 SOL and the newly adopted 2023 SOL. As you can see the content of SOL 6.7c can now be found in 6.MG.2 of the 2023 standards with any changes highlighted in red. </a:t>
            </a:r>
          </a:p>
          <a:p>
            <a:pPr marL="0" indent="0">
              <a:buNone/>
            </a:pPr>
            <a:endParaRPr lang="en-US" sz="1100" dirty="0">
              <a:solidFill>
                <a:srgbClr val="000000"/>
              </a:solidFill>
              <a:effectLst/>
              <a:latin typeface="Times New Roman" panose="02020603050405020304" pitchFamily="18" charset="0"/>
              <a:ea typeface="Calibri" panose="020F0502020204030204" pitchFamily="34" charset="0"/>
            </a:endParaRPr>
          </a:p>
          <a:p>
            <a:pPr marL="0" indent="0">
              <a:buNone/>
            </a:pPr>
            <a:r>
              <a:rPr lang="en-US" dirty="0"/>
              <a:t>An excerpt from the Grade 6 Prioritization document is shown on the screen.  As Tina shared earlier in the presentation, s</a:t>
            </a:r>
            <a:r>
              <a:rPr lang="en-US" sz="1100" dirty="0">
                <a:solidFill>
                  <a:srgbClr val="000000"/>
                </a:solidFill>
                <a:effectLst/>
                <a:latin typeface="Times New Roman" panose="02020603050405020304" pitchFamily="18" charset="0"/>
                <a:ea typeface="Calibri" panose="020F0502020204030204" pitchFamily="34" charset="0"/>
              </a:rPr>
              <a:t>chool divisions may wish to use the Prioritization document when planning for instruction, based upon the </a:t>
            </a:r>
            <a:r>
              <a:rPr lang="en-US" sz="1100" u="sng" dirty="0">
                <a:solidFill>
                  <a:srgbClr val="000000"/>
                </a:solidFill>
                <a:effectLst/>
                <a:latin typeface="Times New Roman" panose="02020603050405020304" pitchFamily="18" charset="0"/>
                <a:ea typeface="Calibri" panose="020F0502020204030204" pitchFamily="34" charset="0"/>
                <a:hlinkClick r:id="rId3"/>
              </a:rPr>
              <a:t>options for transitioning</a:t>
            </a:r>
            <a:r>
              <a:rPr lang="en-US" sz="1100" dirty="0">
                <a:solidFill>
                  <a:srgbClr val="000000"/>
                </a:solidFill>
                <a:effectLst/>
                <a:latin typeface="Times New Roman" panose="02020603050405020304" pitchFamily="18" charset="0"/>
                <a:ea typeface="Calibri" panose="020F0502020204030204" pitchFamily="34" charset="0"/>
              </a:rPr>
              <a:t>, and determining how to supplement existing curriculum to incorporate content from the 2023 Mathematics SOL</a:t>
            </a:r>
            <a:r>
              <a:rPr lang="en-US" dirty="0"/>
              <a:t>. Notice in this example, the Transition Team has provided instructional notes to support folding in this content  – they are suggesting that prior to solving problems…….</a:t>
            </a:r>
          </a:p>
          <a:p>
            <a:pPr marL="0" indent="0">
              <a:buNone/>
            </a:pPr>
            <a:endParaRPr lang="en-US" dirty="0"/>
          </a:p>
          <a:p>
            <a:pPr marL="0" indent="0">
              <a:buNone/>
            </a:pPr>
            <a:r>
              <a:rPr lang="en-US" dirty="0"/>
              <a:t>Now let’s take a look at an example in Grade 7.</a:t>
            </a:r>
          </a:p>
          <a:p>
            <a:pPr marL="0" indent="0">
              <a:buClr>
                <a:schemeClr val="dk1"/>
              </a:buClr>
              <a:buNone/>
            </a:pPr>
            <a:endParaRPr dirty="0"/>
          </a:p>
        </p:txBody>
      </p:sp>
      <p:sp>
        <p:nvSpPr>
          <p:cNvPr id="442" name="Google Shape;442;g277875f91e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0000"/>
                </a:solidFill>
                <a:effectLst/>
                <a:latin typeface="Times New Roman" panose="02020603050405020304" pitchFamily="18" charset="0"/>
                <a:ea typeface="Calibri" panose="020F0502020204030204" pitchFamily="34" charset="0"/>
              </a:rPr>
              <a:t>The purpose of today’s webinar is to provide an overview of the Instructional Supports for Prioritization of Content Documents. This resource includes the prominent content changes between the 2016 Mathematics</a:t>
            </a:r>
            <a:r>
              <a:rPr lang="en-US" sz="1100" i="1">
                <a:solidFill>
                  <a:srgbClr val="000000"/>
                </a:solidFill>
                <a:effectLst/>
                <a:latin typeface="Times New Roman" panose="02020603050405020304" pitchFamily="18" charset="0"/>
                <a:ea typeface="Calibri" panose="020F0502020204030204" pitchFamily="34" charset="0"/>
              </a:rPr>
              <a:t> Standards of Learning </a:t>
            </a:r>
            <a:r>
              <a:rPr lang="en-US" sz="1100">
                <a:solidFill>
                  <a:srgbClr val="000000"/>
                </a:solidFill>
                <a:effectLst/>
                <a:latin typeface="Times New Roman" panose="02020603050405020304" pitchFamily="18" charset="0"/>
                <a:ea typeface="Calibri" panose="020F0502020204030204" pitchFamily="34" charset="0"/>
              </a:rPr>
              <a:t>(SOL)</a:t>
            </a:r>
            <a:r>
              <a:rPr lang="en-US" sz="1100" i="1">
                <a:solidFill>
                  <a:srgbClr val="000000"/>
                </a:solidFill>
                <a:effectLst/>
                <a:latin typeface="Times New Roman" panose="02020603050405020304" pitchFamily="18" charset="0"/>
                <a:ea typeface="Calibri" panose="020F0502020204030204" pitchFamily="34" charset="0"/>
              </a:rPr>
              <a:t> </a:t>
            </a:r>
            <a:r>
              <a:rPr lang="en-US" sz="1100">
                <a:solidFill>
                  <a:srgbClr val="000000"/>
                </a:solidFill>
                <a:effectLst/>
                <a:latin typeface="Times New Roman" panose="02020603050405020304" pitchFamily="18" charset="0"/>
                <a:ea typeface="Calibri" panose="020F0502020204030204" pitchFamily="34" charset="0"/>
              </a:rPr>
              <a:t>and the </a:t>
            </a:r>
            <a:r>
              <a:rPr lang="en-US" sz="1100" u="sng">
                <a:solidFill>
                  <a:srgbClr val="000000"/>
                </a:solidFill>
                <a:effectLst/>
                <a:latin typeface="Times New Roman" panose="02020603050405020304" pitchFamily="18" charset="0"/>
                <a:ea typeface="Calibri" panose="020F0502020204030204" pitchFamily="34" charset="0"/>
                <a:hlinkClick r:id="rId3"/>
              </a:rPr>
              <a:t>2023 Mathematics </a:t>
            </a:r>
            <a:r>
              <a:rPr lang="en-US" sz="1100" i="1" u="sng">
                <a:solidFill>
                  <a:srgbClr val="000000"/>
                </a:solidFill>
                <a:effectLst/>
                <a:latin typeface="Times New Roman" panose="02020603050405020304" pitchFamily="18" charset="0"/>
                <a:ea typeface="Calibri" panose="020F0502020204030204" pitchFamily="34" charset="0"/>
                <a:hlinkClick r:id="rId3"/>
              </a:rPr>
              <a:t>Standards of Learning</a:t>
            </a:r>
            <a:r>
              <a:rPr lang="en-US" sz="1100" i="1">
                <a:solidFill>
                  <a:srgbClr val="000000"/>
                </a:solidFill>
                <a:effectLst/>
                <a:latin typeface="Times New Roman" panose="02020603050405020304" pitchFamily="18" charset="0"/>
                <a:ea typeface="Calibri" panose="020F0502020204030204" pitchFamily="34" charset="0"/>
              </a:rPr>
              <a:t> </a:t>
            </a:r>
            <a:r>
              <a:rPr lang="en-US" sz="1100">
                <a:solidFill>
                  <a:srgbClr val="000000"/>
                </a:solidFill>
                <a:effectLst/>
                <a:latin typeface="Times New Roman" panose="02020603050405020304" pitchFamily="18" charset="0"/>
                <a:ea typeface="Calibri" panose="020F0502020204030204" pitchFamily="34" charset="0"/>
              </a:rPr>
              <a:t>and includes instructional notes to support school divisions in making decisions about the prioritization of content during the 2023-2024 transition year</a:t>
            </a:r>
            <a:r>
              <a:rPr lang="en-US" sz="1100" i="1">
                <a:solidFill>
                  <a:srgbClr val="000000"/>
                </a:solidFill>
                <a:effectLst/>
                <a:latin typeface="Times New Roman" panose="02020603050405020304" pitchFamily="18" charset="0"/>
                <a:ea typeface="Calibri" panose="020F0502020204030204" pitchFamily="34" charset="0"/>
              </a:rPr>
              <a:t>. </a:t>
            </a:r>
            <a:r>
              <a:rPr lang="en-US" sz="1100">
                <a:solidFill>
                  <a:srgbClr val="000000"/>
                </a:solidFill>
                <a:effectLst/>
                <a:latin typeface="Times New Roman" panose="02020603050405020304" pitchFamily="18" charset="0"/>
                <a:ea typeface="Calibri" panose="020F0502020204030204" pitchFamily="34" charset="0"/>
              </a:rPr>
              <a:t>In conjunction with the 2023 Mathematics </a:t>
            </a:r>
            <a:r>
              <a:rPr lang="en-US" sz="1100" i="1">
                <a:solidFill>
                  <a:srgbClr val="000000"/>
                </a:solidFill>
                <a:effectLst/>
                <a:latin typeface="Times New Roman" panose="02020603050405020304" pitchFamily="18" charset="0"/>
                <a:ea typeface="Calibri" panose="020F0502020204030204" pitchFamily="34" charset="0"/>
              </a:rPr>
              <a:t>Standards of Learning </a:t>
            </a:r>
            <a:r>
              <a:rPr lang="en-US" sz="1100">
                <a:solidFill>
                  <a:srgbClr val="000000"/>
                </a:solidFill>
                <a:effectLst/>
                <a:latin typeface="Times New Roman" panose="02020603050405020304" pitchFamily="18" charset="0"/>
                <a:ea typeface="Calibri" panose="020F0502020204030204" pitchFamily="34" charset="0"/>
              </a:rPr>
              <a:t>Overview of Revisions document, this document supports the transition of instruction during the 2023-2024 school year. School divisions may wish to use this document when planning for instruction, based upon the </a:t>
            </a:r>
            <a:r>
              <a:rPr lang="en-US" sz="1100" u="sng">
                <a:solidFill>
                  <a:srgbClr val="000000"/>
                </a:solidFill>
                <a:effectLst/>
                <a:latin typeface="Times New Roman" panose="02020603050405020304" pitchFamily="18" charset="0"/>
                <a:ea typeface="Calibri" panose="020F0502020204030204" pitchFamily="34" charset="0"/>
                <a:hlinkClick r:id="rId4"/>
              </a:rPr>
              <a:t>options for transitioning</a:t>
            </a:r>
            <a:r>
              <a:rPr lang="en-US" sz="1100">
                <a:solidFill>
                  <a:srgbClr val="000000"/>
                </a:solidFill>
                <a:effectLst/>
                <a:latin typeface="Times New Roman" panose="02020603050405020304" pitchFamily="18" charset="0"/>
                <a:ea typeface="Calibri" panose="020F0502020204030204" pitchFamily="34" charset="0"/>
              </a:rPr>
              <a:t>, and determining how to supplement existing curriculum to incorporate content from the 2023 Mathematics SOL. School divisions will determine how best to meet the needs of students when incorporating content during the transition year to prepare for full implementation of the 2023 Mathematics </a:t>
            </a:r>
            <a:r>
              <a:rPr lang="en-US" sz="1100" i="1">
                <a:solidFill>
                  <a:srgbClr val="000000"/>
                </a:solidFill>
                <a:effectLst/>
                <a:latin typeface="Times New Roman" panose="02020603050405020304" pitchFamily="18" charset="0"/>
                <a:ea typeface="Calibri" panose="020F0502020204030204" pitchFamily="34" charset="0"/>
              </a:rPr>
              <a:t>Standards of Learning</a:t>
            </a:r>
            <a:r>
              <a:rPr lang="en-US" sz="1100">
                <a:solidFill>
                  <a:srgbClr val="000000"/>
                </a:solidFill>
                <a:effectLst/>
                <a:latin typeface="Times New Roman" panose="02020603050405020304" pitchFamily="18" charset="0"/>
                <a:ea typeface="Calibri" panose="020F0502020204030204" pitchFamily="34" charset="0"/>
              </a:rPr>
              <a:t> during the 2024-2025 school year. </a:t>
            </a:r>
            <a:endParaRPr lang="en-US" sz="1200">
              <a:solidFill>
                <a:srgbClr val="000000"/>
              </a:solidFill>
              <a:latin typeface="Georgia"/>
            </a:endParaRPr>
          </a:p>
          <a:p>
            <a:endParaRPr lang="en-US"/>
          </a:p>
        </p:txBody>
      </p:sp>
    </p:spTree>
    <p:extLst>
      <p:ext uri="{BB962C8B-B14F-4D97-AF65-F5344CB8AC3E}">
        <p14:creationId xmlns:p14="http://schemas.microsoft.com/office/powerpoint/2010/main" val="261196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7af92ff994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On the screen you are seeing an excerpt from Grade 7 Overview of Revisions Narrated PowerPoint showing a comparison between the 2016 SOL and the newly adopted 2023 SOL. As you can see the content of SOL 7.9 can now be found in 7.PS.2 of the 2023 standards with any changes highlighted in red. </a:t>
            </a:r>
          </a:p>
          <a:p>
            <a:pPr marL="0" indent="0">
              <a:buNone/>
            </a:pPr>
            <a:endParaRPr lang="en-US" sz="1100" dirty="0">
              <a:solidFill>
                <a:srgbClr val="000000"/>
              </a:solidFill>
              <a:effectLst/>
              <a:latin typeface="Times New Roman" panose="02020603050405020304" pitchFamily="18" charset="0"/>
              <a:ea typeface="Calibri" panose="020F0502020204030204" pitchFamily="34" charset="0"/>
            </a:endParaRPr>
          </a:p>
          <a:p>
            <a:pPr marL="0" indent="0">
              <a:buNone/>
            </a:pPr>
            <a:r>
              <a:rPr lang="en-US" dirty="0"/>
              <a:t>An excerpt from the Grade 7 Prioritization document is shown on the screen. Notice in this example, the Transition Team has provided instructional notes to support folding in this content  – they are suggesting that while students are representing numerical data……</a:t>
            </a:r>
          </a:p>
          <a:p>
            <a:pPr marL="0" indent="0">
              <a:buNone/>
            </a:pPr>
            <a:endParaRPr lang="en-US" dirty="0"/>
          </a:p>
          <a:p>
            <a:pPr marL="0" indent="0">
              <a:buNone/>
            </a:pPr>
            <a:r>
              <a:rPr lang="en-US" dirty="0"/>
              <a:t>Now let’s take a look at an example in Grade 8.</a:t>
            </a:r>
          </a:p>
          <a:p>
            <a:pPr marL="0" lvl="0" indent="0" algn="l" rtl="0">
              <a:spcBef>
                <a:spcPts val="0"/>
              </a:spcBef>
              <a:spcAft>
                <a:spcPts val="0"/>
              </a:spcAft>
              <a:buClr>
                <a:schemeClr val="dk1"/>
              </a:buClr>
              <a:buSzPts val="1100"/>
              <a:buFont typeface="Arial"/>
              <a:buNone/>
            </a:pPr>
            <a:endParaRPr dirty="0"/>
          </a:p>
        </p:txBody>
      </p:sp>
      <p:sp>
        <p:nvSpPr>
          <p:cNvPr id="467" name="Google Shape;467;g27af92ff994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778470b7b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2778470b7b0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On the screen you are seeing an excerpt from Grade 8 Overview of Revisions Narrated PowerPoint showing a comparison between the 2016 SOL and the newly adopted 2023 SOL. As you can see the content of SOL 8.1can now be found in 8.NS.1b and c of the 2023 standards with any changes highlighted in red. </a:t>
            </a:r>
            <a:r>
              <a:rPr lang="en-US" dirty="0">
                <a:solidFill>
                  <a:schemeClr val="dk1"/>
                </a:solidFill>
              </a:rPr>
              <a:t>8.NS.1 bullet a corresponds with SOL 8.3a</a:t>
            </a:r>
            <a:endParaRPr lang="en-US" dirty="0"/>
          </a:p>
          <a:p>
            <a:pPr marL="0" indent="0">
              <a:buNone/>
            </a:pPr>
            <a:endParaRPr lang="en-US" sz="1100" dirty="0">
              <a:solidFill>
                <a:srgbClr val="000000"/>
              </a:solidFill>
              <a:effectLst/>
              <a:latin typeface="Times New Roman" panose="02020603050405020304" pitchFamily="18" charset="0"/>
              <a:ea typeface="Calibri" panose="020F0502020204030204" pitchFamily="34" charset="0"/>
            </a:endParaRPr>
          </a:p>
          <a:p>
            <a:pPr marL="0" indent="0">
              <a:buNone/>
            </a:pPr>
            <a:r>
              <a:rPr lang="en-US" dirty="0"/>
              <a:t>An excerpt from the Grade 8 Prioritization document is shown on the screen. Notice in this example, the Transition Team has provided instructional notes to support folding in this content  – they are suggesting that while students are comparing and ordering……</a:t>
            </a:r>
          </a:p>
          <a:p>
            <a:pPr marL="0" lvl="0" indent="0" algn="l" rtl="0">
              <a:spcBef>
                <a:spcPts val="0"/>
              </a:spcBef>
              <a:spcAft>
                <a:spcPts val="0"/>
              </a:spcAft>
              <a:buClr>
                <a:schemeClr val="dk1"/>
              </a:buClr>
              <a:buSzPts val="1100"/>
              <a:buFont typeface="Arial"/>
              <a:buNone/>
            </a:pPr>
            <a:endParaRPr dirty="0"/>
          </a:p>
        </p:txBody>
      </p:sp>
      <p:sp>
        <p:nvSpPr>
          <p:cNvPr id="351" name="Google Shape;351;g2778470b7b0_0_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7a3208c37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t>2016 SOL A.3, simplifying radical expressions, becomes the fourth standard within the Expressions and Operations strand, A.EO.4.  The 2023 standards now clarify that students will perform addition, subtraction, and multiplication with expressions including</a:t>
            </a:r>
            <a:r>
              <a:rPr lang="en-US" b="1" dirty="0"/>
              <a:t> cube roots</a:t>
            </a:r>
            <a:r>
              <a:rPr lang="en-US" dirty="0"/>
              <a:t> as well as those with square roots.  </a:t>
            </a:r>
            <a:r>
              <a:rPr lang="en-US" dirty="0">
                <a:solidFill>
                  <a:schemeClr val="dk1"/>
                </a:solidFill>
              </a:rPr>
              <a:t>Additionally, with simplifying radical expressions, students will explore equivalencies of square and cube roots with rational exponents.  The Instructional Supports for Prioritization of Content document provides notes about how, when teaching the 2016 Algebra Standard A.3, these revisions from the 2023 Mathematics SOL might be intertwined into instruction.</a:t>
            </a:r>
            <a:endParaRPr dirty="0"/>
          </a:p>
        </p:txBody>
      </p:sp>
      <p:sp>
        <p:nvSpPr>
          <p:cNvPr id="563" name="Google Shape;563;g27a3208c37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797691dde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The G.9 2016 standard is now the G.PC.1 2023 Geometry standard.</a:t>
            </a:r>
            <a:endParaRPr dirty="0"/>
          </a:p>
          <a:p>
            <a:pPr marL="0" lvl="0" indent="0" algn="l" rtl="0">
              <a:lnSpc>
                <a:spcPct val="115000"/>
              </a:lnSpc>
              <a:spcBef>
                <a:spcPts val="1200"/>
              </a:spcBef>
              <a:spcAft>
                <a:spcPts val="0"/>
              </a:spcAft>
              <a:buClr>
                <a:schemeClr val="dk1"/>
              </a:buClr>
              <a:buSzPts val="1100"/>
              <a:buFont typeface="Arial"/>
              <a:buNone/>
            </a:pPr>
            <a:r>
              <a:rPr lang="en-US" dirty="0"/>
              <a:t>The 2023 standard now includes having students prove and justify theorems of quadrilaterals and justify properties of quadrilaterals. Additionally, students will use congruent segment, congruent angle, angle bisector, perpendicular line, and/or parallel line constructions to verify the properties of quadrilaterals.  Direct proofs are not specifically listed in the new standard but would fall under deductive reasoning to prove and justify the theorems and properties  in the 2023 standards and should be included.</a:t>
            </a:r>
            <a:endParaRPr dirty="0"/>
          </a:p>
          <a:p>
            <a:pPr marL="0" lvl="0" indent="0" algn="l" rtl="0">
              <a:lnSpc>
                <a:spcPct val="100000"/>
              </a:lnSpc>
              <a:spcBef>
                <a:spcPts val="1200"/>
              </a:spcBef>
              <a:spcAft>
                <a:spcPts val="0"/>
              </a:spcAft>
              <a:buSzPts val="1100"/>
              <a:buNone/>
            </a:pPr>
            <a:endParaRPr dirty="0"/>
          </a:p>
        </p:txBody>
      </p:sp>
      <p:sp>
        <p:nvSpPr>
          <p:cNvPr id="420" name="Google Shape;420;g2797691dde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7acb79b1a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27acb79b1a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2016 standard AII.1c has been renumbered A2.EO.3. This standard is about performing operations on polynomial expressions. Part of this standard that is new to Algebra 2 is adding, subtracting, and multiplying polynomial expressions in one and two variables. Students will also divide polynomial expressions with one and two variables. The divisor in these expressions will be a monomial, binomial, or factorable trinomial divisor.</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Students are still expected to factor a polynomial expression in one and two variables completely over the set of integers.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As with other 2023 standards, students will represent equivalent polynomial expressions written in different forms. Students will also continue to verify polynomial identities including the difference of squares, sum and difference of cubes, and perfect square trinomials. </a:t>
            </a:r>
            <a:endParaRPr dirty="0">
              <a:solidFill>
                <a:schemeClr val="dk1"/>
              </a:solidFill>
            </a:endParaRPr>
          </a:p>
          <a:p>
            <a:pPr marL="0" marR="0" lvl="0" indent="0" algn="l" rtl="0">
              <a:lnSpc>
                <a:spcPct val="100000"/>
              </a:lnSpc>
              <a:spcBef>
                <a:spcPts val="0"/>
              </a:spcBef>
              <a:spcAft>
                <a:spcPts val="0"/>
              </a:spcAft>
              <a:buNone/>
            </a:pPr>
            <a:endParaRPr dirty="0"/>
          </a:p>
        </p:txBody>
      </p:sp>
      <p:sp>
        <p:nvSpPr>
          <p:cNvPr id="360" name="Google Shape;360;g27acb79b1a6_0_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Virginia Department of Education has partnered with 26 educators from across the Commonwealth to support the work of developing technical support document that will guide school divisions in implementing the revised Mathematics Standards of Learning. These educators  work in divisions across the state and represent large school divisions, small school divisions, and all in between. </a:t>
            </a:r>
            <a:r>
              <a:rPr lang="en-US"/>
              <a:t>The varying perspectives of this team brings strength to this work as we are able to hear about the needs of all different divisions in regard to the support needed to implement the 2023 Mathematics SOL.</a:t>
            </a:r>
          </a:p>
        </p:txBody>
      </p:sp>
    </p:spTree>
    <p:extLst>
      <p:ext uri="{BB962C8B-B14F-4D97-AF65-F5344CB8AC3E}">
        <p14:creationId xmlns:p14="http://schemas.microsoft.com/office/powerpoint/2010/main" val="65841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indent="0">
              <a:buNone/>
            </a:pPr>
            <a:r>
              <a:rPr lang="en-US" dirty="0"/>
              <a:t>LINK FOR CHAT: Options for Transitions to the 2023 Mathematics SOL: https://www.doe.virginia.gov/home/showpublisheddocument/49005/638297632355100000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i="0" dirty="0">
                <a:solidFill>
                  <a:srgbClr val="444444"/>
                </a:solidFill>
                <a:effectLst/>
                <a:latin typeface="Lato" panose="020F0502020204030203" pitchFamily="34" charset="0"/>
              </a:rPr>
              <a:t>One of the documents that has been developed to support this transition is posted on the VDOE 2023 Mathematics Standards of Learning webpage. The link to this document is being placed in the chat. During the 2023-2024 school year, school divisions will select one of </a:t>
            </a:r>
            <a:r>
              <a:rPr lang="en-US" dirty="0"/>
              <a:t>the following transition options to prepare for full implementation of the 2023 Mathematics Standards of Learning in 2024-2025. </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b="0" i="0" dirty="0">
                <a:solidFill>
                  <a:srgbClr val="444444"/>
                </a:solidFill>
                <a:effectLst/>
                <a:latin typeface="Lato" panose="020F0502020204030203" pitchFamily="34" charset="0"/>
              </a:rPr>
              <a:t>Option 1: Full Crosswalk Year – students will receive instruction in both the 2016 Mathematics Standards of Learning and the 2023 Mathematics SOL.</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b="0" i="0" dirty="0">
                <a:solidFill>
                  <a:srgbClr val="444444"/>
                </a:solidFill>
                <a:effectLst/>
                <a:latin typeface="Lato" panose="020F0502020204030203" pitchFamily="34" charset="0"/>
              </a:rPr>
              <a:t>Option 2: Partial Crosswalk Year – students will receive instruction in the 2016 Mathematics SOL with choices for prioritization of key content from the 2023 Mathematics Standards of Learning</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b="0" i="0" dirty="0">
                <a:solidFill>
                  <a:srgbClr val="444444"/>
                </a:solidFill>
                <a:effectLst/>
                <a:latin typeface="Lato" panose="020F0502020204030203" pitchFamily="34" charset="0"/>
              </a:rPr>
              <a:t>Option 3: Students will receive instruction focused solely on the 2016 Mathematics Standards of Learning and use the 2023-2024 to prepare for full implementation of the standards during the 2024-2025 school year.</a:t>
            </a:r>
          </a:p>
          <a:p>
            <a:pPr marL="0" lvl="0" indent="0" algn="l" rtl="0">
              <a:lnSpc>
                <a:spcPct val="100000"/>
              </a:lnSpc>
              <a:spcBef>
                <a:spcPts val="0"/>
              </a:spcBef>
              <a:spcAft>
                <a:spcPts val="0"/>
              </a:spcAft>
              <a:buClr>
                <a:schemeClr val="dk1"/>
              </a:buClr>
              <a:buSzPts val="1100"/>
              <a:buFont typeface="Arial"/>
              <a:buNone/>
            </a:pPr>
            <a:endParaRPr lang="en-US" dirty="0"/>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25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a:solidFill>
                  <a:srgbClr val="444444"/>
                </a:solidFill>
                <a:effectLst/>
                <a:latin typeface="Lato" panose="020F0502020204030203" pitchFamily="34" charset="0"/>
              </a:rPr>
              <a:t>The VDOE in collaboration with our Mathematics Transition team has been very busy developing documents supporting the implementation of the 2023 Mathematics Standards of Learning. In the chat you will see a link to the webpage where these documents are located: </a:t>
            </a:r>
            <a:r>
              <a:rPr lang="en-US">
                <a:hlinkClick r:id="rId3"/>
              </a:rPr>
              <a:t>2023 Mathematics Standards of Learning | Virginia Department of Education</a:t>
            </a:r>
            <a:endParaRPr lang="en-US" b="0" i="0">
              <a:solidFill>
                <a:srgbClr val="444444"/>
              </a:solidFill>
              <a:effectLst/>
              <a:latin typeface="Lato" panose="020F0502020204030203" pitchFamily="34" charset="0"/>
            </a:endParaRPr>
          </a:p>
        </p:txBody>
      </p:sp>
    </p:spTree>
    <p:extLst>
      <p:ext uri="{BB962C8B-B14F-4D97-AF65-F5344CB8AC3E}">
        <p14:creationId xmlns:p14="http://schemas.microsoft.com/office/powerpoint/2010/main" val="291760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Mathematics Standards of Learning documents</a:t>
            </a:r>
          </a:p>
          <a:p>
            <a:pPr marL="158750" indent="0">
              <a:buNone/>
            </a:pPr>
            <a:r>
              <a:rPr lang="en-US"/>
              <a:t>2023 Mathematics Standards of Learning Overview of Revisions documents</a:t>
            </a:r>
          </a:p>
          <a:p>
            <a:pPr marL="158750" indent="0">
              <a:buNone/>
            </a:pPr>
            <a:r>
              <a:rPr lang="en-US"/>
              <a:t>Implementation of the 2023 Mathematics Standards of Learning Transition Options document</a:t>
            </a:r>
          </a:p>
          <a:p>
            <a:pPr marL="158750" indent="0">
              <a:buNone/>
            </a:pPr>
            <a:r>
              <a:rPr lang="en-US"/>
              <a:t>Instructional Supports for Prioritization of Content during the 2023-2024 School Year</a:t>
            </a:r>
          </a:p>
          <a:p>
            <a:pPr marL="158750" indent="0">
              <a:buNone/>
            </a:pPr>
            <a:r>
              <a:rPr lang="en-US">
                <a:hlinkClick r:id="rId3"/>
              </a:rPr>
              <a:t>2023 Mathematics Standards of Learning | Virginia Department of Education</a:t>
            </a:r>
            <a:endParaRPr lang="en-US"/>
          </a:p>
          <a:p>
            <a:pPr marL="158750" indent="0">
              <a:buNone/>
            </a:pPr>
            <a:endParaRPr lang="en-US"/>
          </a:p>
        </p:txBody>
      </p:sp>
    </p:spTree>
    <p:extLst>
      <p:ext uri="{BB962C8B-B14F-4D97-AF65-F5344CB8AC3E}">
        <p14:creationId xmlns:p14="http://schemas.microsoft.com/office/powerpoint/2010/main" val="134735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34735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t>The 2023 Mathematics Standards of Learning Document includes the standards and the knowledge and skills associated with each standard. This slide shows an example from the Grade 6 Standards Document.</a:t>
            </a:r>
          </a:p>
          <a:p>
            <a:endParaRPr lang="en-US"/>
          </a:p>
        </p:txBody>
      </p:sp>
    </p:spTree>
    <p:extLst>
      <p:ext uri="{BB962C8B-B14F-4D97-AF65-F5344CB8AC3E}">
        <p14:creationId xmlns:p14="http://schemas.microsoft.com/office/powerpoint/2010/main" val="4757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200"/>
              <a:t>The new numbering system for the standards makes it clear within which strand a standard exists. For instance, the sample shown on the screen highlights 6.NS.1.  Six indicates the grade level; NS indicates the Number and Number Sense Strand; and 1 indicates that this is the first standard of learning in this strand.  The key shown at the bottom of the screen provides the abbreviations for each of the strands.</a:t>
            </a:r>
            <a:endParaRPr/>
          </a:p>
          <a:p>
            <a:pPr marL="457200" lvl="0" indent="-228600" algn="l" rtl="0">
              <a:lnSpc>
                <a:spcPct val="100000"/>
              </a:lnSpc>
              <a:spcBef>
                <a:spcPts val="0"/>
              </a:spcBef>
              <a:spcAft>
                <a:spcPts val="0"/>
              </a:spcAft>
              <a:buSzPts val="1100"/>
              <a:buNone/>
            </a:pPr>
            <a:endParaRPr sz="1200"/>
          </a:p>
          <a:p>
            <a:pPr marL="457200" lvl="0" indent="-228600" algn="l" rtl="0">
              <a:lnSpc>
                <a:spcPct val="100000"/>
              </a:lnSpc>
              <a:spcBef>
                <a:spcPts val="0"/>
              </a:spcBef>
              <a:spcAft>
                <a:spcPts val="0"/>
              </a:spcAft>
              <a:buSzPts val="1100"/>
              <a:buNone/>
            </a:pPr>
            <a:endParaRPr sz="1200"/>
          </a:p>
        </p:txBody>
      </p:sp>
      <p:sp>
        <p:nvSpPr>
          <p:cNvPr id="220" name="Google Shape;220;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36"/>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36"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36"/>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94"/>
        <p:cNvGrpSpPr/>
        <p:nvPr/>
      </p:nvGrpSpPr>
      <p:grpSpPr>
        <a:xfrm>
          <a:off x="0" y="0"/>
          <a:ext cx="0" cy="0"/>
          <a:chOff x="0" y="0"/>
          <a:chExt cx="0" cy="0"/>
        </a:xfrm>
      </p:grpSpPr>
      <p:sp>
        <p:nvSpPr>
          <p:cNvPr id="95" name="Google Shape;95;p52"/>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5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5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5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 name="Google Shape;99;p5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5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5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6" name="Google Shape;106;p5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7" name="Google Shape;107;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54"/>
          <p:cNvSpPr>
            <a:spLocks noGrp="1"/>
          </p:cNvSpPr>
          <p:nvPr>
            <p:ph type="pic" idx="2"/>
          </p:nvPr>
        </p:nvSpPr>
        <p:spPr>
          <a:xfrm>
            <a:off x="3887391" y="740569"/>
            <a:ext cx="4629300" cy="3655200"/>
          </a:xfrm>
          <a:prstGeom prst="rect">
            <a:avLst/>
          </a:prstGeom>
          <a:noFill/>
          <a:ln>
            <a:noFill/>
          </a:ln>
        </p:spPr>
      </p:sp>
      <p:sp>
        <p:nvSpPr>
          <p:cNvPr id="113" name="Google Shape;113;p5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4" name="Google Shape;114;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17"/>
        <p:cNvGrpSpPr/>
        <p:nvPr/>
      </p:nvGrpSpPr>
      <p:grpSpPr>
        <a:xfrm>
          <a:off x="0" y="0"/>
          <a:ext cx="0" cy="0"/>
          <a:chOff x="0" y="0"/>
          <a:chExt cx="0" cy="0"/>
        </a:xfrm>
      </p:grpSpPr>
      <p:sp>
        <p:nvSpPr>
          <p:cNvPr id="118" name="Google Shape;118;p5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55"/>
          <p:cNvSpPr>
            <a:spLocks noGrp="1"/>
          </p:cNvSpPr>
          <p:nvPr>
            <p:ph type="pic" idx="2"/>
          </p:nvPr>
        </p:nvSpPr>
        <p:spPr>
          <a:xfrm>
            <a:off x="3887391" y="740569"/>
            <a:ext cx="4629300" cy="1694400"/>
          </a:xfrm>
          <a:prstGeom prst="rect">
            <a:avLst/>
          </a:prstGeom>
          <a:noFill/>
          <a:ln>
            <a:noFill/>
          </a:ln>
        </p:spPr>
      </p:sp>
      <p:sp>
        <p:nvSpPr>
          <p:cNvPr id="120" name="Google Shape;120;p5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55"/>
          <p:cNvSpPr>
            <a:spLocks noGrp="1"/>
          </p:cNvSpPr>
          <p:nvPr>
            <p:ph type="pic" idx="3"/>
          </p:nvPr>
        </p:nvSpPr>
        <p:spPr>
          <a:xfrm>
            <a:off x="3887391" y="2588632"/>
            <a:ext cx="2227800" cy="1694400"/>
          </a:xfrm>
          <a:prstGeom prst="rect">
            <a:avLst/>
          </a:prstGeom>
          <a:noFill/>
          <a:ln>
            <a:noFill/>
          </a:ln>
        </p:spPr>
      </p:sp>
      <p:sp>
        <p:nvSpPr>
          <p:cNvPr id="125" name="Google Shape;125;p55"/>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6"/>
        <p:cNvGrpSpPr/>
        <p:nvPr/>
      </p:nvGrpSpPr>
      <p:grpSpPr>
        <a:xfrm>
          <a:off x="0" y="0"/>
          <a:ext cx="0" cy="0"/>
          <a:chOff x="0" y="0"/>
          <a:chExt cx="0" cy="0"/>
        </a:xfrm>
      </p:grpSpPr>
      <p:sp>
        <p:nvSpPr>
          <p:cNvPr id="127" name="Google Shape;127;p56"/>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56"/>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9" name="Google Shape;129;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32"/>
        <p:cNvGrpSpPr/>
        <p:nvPr/>
      </p:nvGrpSpPr>
      <p:grpSpPr>
        <a:xfrm>
          <a:off x="0" y="0"/>
          <a:ext cx="0" cy="0"/>
          <a:chOff x="0" y="0"/>
          <a:chExt cx="0" cy="0"/>
        </a:xfrm>
      </p:grpSpPr>
      <p:sp>
        <p:nvSpPr>
          <p:cNvPr id="133" name="Google Shape;133;p5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5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35" name="Google Shape;135;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57"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9" name="Google Shape;139;p5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40"/>
        <p:cNvGrpSpPr/>
        <p:nvPr/>
      </p:nvGrpSpPr>
      <p:grpSpPr>
        <a:xfrm>
          <a:off x="0" y="0"/>
          <a:ext cx="0" cy="0"/>
          <a:chOff x="0" y="0"/>
          <a:chExt cx="0" cy="0"/>
        </a:xfrm>
      </p:grpSpPr>
      <p:sp>
        <p:nvSpPr>
          <p:cNvPr id="141" name="Google Shape;141;p58"/>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3" name="Google Shape;143;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6"/>
        <p:cNvGrpSpPr/>
        <p:nvPr/>
      </p:nvGrpSpPr>
      <p:grpSpPr>
        <a:xfrm>
          <a:off x="0" y="0"/>
          <a:ext cx="0" cy="0"/>
          <a:chOff x="0" y="0"/>
          <a:chExt cx="0" cy="0"/>
        </a:xfrm>
      </p:grpSpPr>
      <p:sp>
        <p:nvSpPr>
          <p:cNvPr id="147" name="Google Shape;147;p59"/>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59"/>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 name="Google Shape;152;p59"/>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3"/>
        <p:cNvGrpSpPr/>
        <p:nvPr/>
      </p:nvGrpSpPr>
      <p:grpSpPr>
        <a:xfrm>
          <a:off x="0" y="0"/>
          <a:ext cx="0" cy="0"/>
          <a:chOff x="0" y="0"/>
          <a:chExt cx="0" cy="0"/>
        </a:xfrm>
      </p:grpSpPr>
      <p:sp>
        <p:nvSpPr>
          <p:cNvPr id="154" name="Google Shape;154;p6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60"/>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6" name="Google Shape;156;p6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60"/>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8" name="Google Shape;158;p6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62"/>
        <p:cNvGrpSpPr/>
        <p:nvPr/>
      </p:nvGrpSpPr>
      <p:grpSpPr>
        <a:xfrm>
          <a:off x="0" y="0"/>
          <a:ext cx="0" cy="0"/>
          <a:chOff x="0" y="0"/>
          <a:chExt cx="0" cy="0"/>
        </a:xfrm>
      </p:grpSpPr>
      <p:sp>
        <p:nvSpPr>
          <p:cNvPr id="163" name="Google Shape;163;p61"/>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4" name="Google Shape;164;p61"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165" name="Google Shape;165;p61"/>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45"/>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5"/>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02894" algn="l">
              <a:lnSpc>
                <a:spcPct val="90000"/>
              </a:lnSpc>
              <a:spcBef>
                <a:spcPts val="375"/>
              </a:spcBef>
              <a:spcAft>
                <a:spcPts val="0"/>
              </a:spcAft>
              <a:buSzPts val="1170"/>
              <a:buChar char="o"/>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922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3927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2963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617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1114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2784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6446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535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6224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225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4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0"/>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993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latin typefac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89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34" name="Google Shape;3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6556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129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0138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2"/>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8"/>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2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2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29"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2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75" name="Google Shape;75;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3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3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3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3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3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7" name="Google Shape;97;p3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8" name="Google Shape;9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34"/>
          <p:cNvSpPr>
            <a:spLocks noGrp="1"/>
          </p:cNvSpPr>
          <p:nvPr>
            <p:ph type="pic" idx="2"/>
          </p:nvPr>
        </p:nvSpPr>
        <p:spPr>
          <a:xfrm>
            <a:off x="3887391" y="740569"/>
            <a:ext cx="4629300" cy="3655200"/>
          </a:xfrm>
          <a:prstGeom prst="rect">
            <a:avLst/>
          </a:prstGeom>
          <a:noFill/>
          <a:ln>
            <a:noFill/>
          </a:ln>
        </p:spPr>
      </p:sp>
      <p:sp>
        <p:nvSpPr>
          <p:cNvPr id="104" name="Google Shape;104;p3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5" name="Google Shape;10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35"/>
          <p:cNvSpPr>
            <a:spLocks noGrp="1"/>
          </p:cNvSpPr>
          <p:nvPr>
            <p:ph type="pic" idx="2"/>
          </p:nvPr>
        </p:nvSpPr>
        <p:spPr>
          <a:xfrm>
            <a:off x="3887391" y="740569"/>
            <a:ext cx="4629300" cy="1694400"/>
          </a:xfrm>
          <a:prstGeom prst="rect">
            <a:avLst/>
          </a:prstGeom>
          <a:noFill/>
          <a:ln>
            <a:noFill/>
          </a:ln>
        </p:spPr>
      </p:sp>
      <p:sp>
        <p:nvSpPr>
          <p:cNvPr id="111" name="Google Shape;111;p3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2" name="Google Shape;11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5"/>
          <p:cNvSpPr>
            <a:spLocks noGrp="1"/>
          </p:cNvSpPr>
          <p:nvPr>
            <p:ph type="pic" idx="3"/>
          </p:nvPr>
        </p:nvSpPr>
        <p:spPr>
          <a:xfrm>
            <a:off x="3887391" y="2588632"/>
            <a:ext cx="2227800" cy="1694400"/>
          </a:xfrm>
          <a:prstGeom prst="rect">
            <a:avLst/>
          </a:prstGeom>
          <a:noFill/>
          <a:ln>
            <a:noFill/>
          </a:ln>
        </p:spPr>
      </p:sp>
      <p:sp>
        <p:nvSpPr>
          <p:cNvPr id="116" name="Google Shape;116;p35"/>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7"/>
        <p:cNvGrpSpPr/>
        <p:nvPr/>
      </p:nvGrpSpPr>
      <p:grpSpPr>
        <a:xfrm>
          <a:off x="0" y="0"/>
          <a:ext cx="0" cy="0"/>
          <a:chOff x="0" y="0"/>
          <a:chExt cx="0" cy="0"/>
        </a:xfrm>
      </p:grpSpPr>
      <p:sp>
        <p:nvSpPr>
          <p:cNvPr id="118" name="Google Shape;118;p36"/>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36"/>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0" name="Google Shape;120;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23"/>
        <p:cNvGrpSpPr/>
        <p:nvPr/>
      </p:nvGrpSpPr>
      <p:grpSpPr>
        <a:xfrm>
          <a:off x="0" y="0"/>
          <a:ext cx="0" cy="0"/>
          <a:chOff x="0" y="0"/>
          <a:chExt cx="0" cy="0"/>
        </a:xfrm>
      </p:grpSpPr>
      <p:sp>
        <p:nvSpPr>
          <p:cNvPr id="124" name="Google Shape;124;p3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3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26" name="Google Shape;12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37"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0" name="Google Shape;130;p3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31"/>
        <p:cNvGrpSpPr/>
        <p:nvPr/>
      </p:nvGrpSpPr>
      <p:grpSpPr>
        <a:xfrm>
          <a:off x="0" y="0"/>
          <a:ext cx="0" cy="0"/>
          <a:chOff x="0" y="0"/>
          <a:chExt cx="0" cy="0"/>
        </a:xfrm>
      </p:grpSpPr>
      <p:sp>
        <p:nvSpPr>
          <p:cNvPr id="132" name="Google Shape;132;p38"/>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3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34" name="Google Shape;13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37"/>
        <p:cNvGrpSpPr/>
        <p:nvPr/>
      </p:nvGrpSpPr>
      <p:grpSpPr>
        <a:xfrm>
          <a:off x="0" y="0"/>
          <a:ext cx="0" cy="0"/>
          <a:chOff x="0" y="0"/>
          <a:chExt cx="0" cy="0"/>
        </a:xfrm>
      </p:grpSpPr>
      <p:sp>
        <p:nvSpPr>
          <p:cNvPr id="138" name="Google Shape;138;p39"/>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39"/>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39"/>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40"/>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7" name="Google Shape;147;p4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40"/>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9" name="Google Shape;149;p4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53"/>
        <p:cNvGrpSpPr/>
        <p:nvPr/>
      </p:nvGrpSpPr>
      <p:grpSpPr>
        <a:xfrm>
          <a:off x="0" y="0"/>
          <a:ext cx="0" cy="0"/>
          <a:chOff x="0" y="0"/>
          <a:chExt cx="0" cy="0"/>
        </a:xfrm>
      </p:grpSpPr>
      <p:sp>
        <p:nvSpPr>
          <p:cNvPr id="154" name="Google Shape;154;p41"/>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55" name="Google Shape;155;p41"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156" name="Google Shape;156;p41"/>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52" name="Google Shape;5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900" b="0" i="0" u="none" strike="noStrike" kern="0" cap="none" spc="0" normalizeH="0" baseline="0" noProof="0">
              <a:ln>
                <a:noFill/>
              </a:ln>
              <a:solidFill>
                <a:srgbClr val="888FA3"/>
              </a:solidFill>
              <a:effectLst/>
              <a:uLnTx/>
              <a:uFillTx/>
              <a:latin typeface="Calibri"/>
              <a:cs typeface="Calibri"/>
              <a:sym typeface="Calibri"/>
            </a:endParaRPr>
          </a:p>
        </p:txBody>
      </p:sp>
      <p:sp>
        <p:nvSpPr>
          <p:cNvPr id="53" name="Google Shape;5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900" b="0" i="0" u="none" strike="noStrike" kern="0" cap="none" spc="0" normalizeH="0" baseline="0" noProof="0">
              <a:ln>
                <a:noFill/>
              </a:ln>
              <a:solidFill>
                <a:srgbClr val="888FA3"/>
              </a:solidFill>
              <a:effectLst/>
              <a:uLnTx/>
              <a:uFillTx/>
              <a:latin typeface="Calibri"/>
              <a:cs typeface="Calibri"/>
              <a:sym typeface="Calibri"/>
            </a:endParaRPr>
          </a:p>
        </p:txBody>
      </p:sp>
      <p:sp>
        <p:nvSpPr>
          <p:cNvPr id="54" name="Google Shape;5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FA3"/>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kumimoji="0" sz="900" b="0" i="0" u="none" strike="noStrike" kern="0" cap="none" spc="0" normalizeH="0" baseline="0" noProof="0">
              <a:ln>
                <a:noFill/>
              </a:ln>
              <a:solidFill>
                <a:srgbClr val="888FA3"/>
              </a:solidFill>
              <a:effectLst/>
              <a:uLnTx/>
              <a:uFillTx/>
              <a:latin typeface="Calibri"/>
              <a:cs typeface="Calibri"/>
              <a:sym typeface="Calibri"/>
            </a:endParaRPr>
          </a:p>
        </p:txBody>
      </p:sp>
    </p:spTree>
    <p:extLst>
      <p:ext uri="{BB962C8B-B14F-4D97-AF65-F5344CB8AC3E}">
        <p14:creationId xmlns:p14="http://schemas.microsoft.com/office/powerpoint/2010/main" val="140161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4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p48"/>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2" name="Google Shape;7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4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4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49"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4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5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5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84" name="Google Shape;8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51"/>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5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5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Georgia"/>
              <a:buNone/>
              <a:defRPr sz="3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 name="Google Shape;2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 name="Google Shape;2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742"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10/3/2023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724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67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mailto:vdoe.mathematics@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hyperlink" Target="https://www.doe.virginia.gov/home/showpublisheddocument/49005/638297632355100000" TargetMode="Externa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hyperlink" Target="https://www.doe.virginia.gov/home/showpublisheddocument/49007/63829763236027000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ctrTitle"/>
          </p:nvPr>
        </p:nvSpPr>
        <p:spPr>
          <a:xfrm>
            <a:off x="553483" y="2799253"/>
            <a:ext cx="7740853" cy="1241700"/>
          </a:xfrm>
          <a:prstGeom prst="rect">
            <a:avLst/>
          </a:prstGeom>
          <a:noFill/>
          <a:ln>
            <a:noFill/>
          </a:ln>
        </p:spPr>
        <p:txBody>
          <a:bodyPr spcFirstLastPara="1" wrap="square" lIns="68575" tIns="34275" rIns="68575" bIns="34275" anchor="b" anchorCtr="0">
            <a:normAutofit fontScale="90000"/>
          </a:bodyPr>
          <a:lstStyle/>
          <a:p>
            <a:pPr>
              <a:buSzPct val="100000"/>
            </a:pPr>
            <a:r>
              <a:rPr lang="en-US" sz="4400"/>
              <a:t>Prioritization of 2023 Mathematics SOL Content for the 2023-2024 School Year – Secondary</a:t>
            </a:r>
            <a:br>
              <a:rPr lang="en-US" sz="4400"/>
            </a:br>
            <a:r>
              <a:rPr lang="en-US" sz="4400"/>
              <a:t> </a:t>
            </a:r>
            <a:r>
              <a:rPr lang="en-US" sz="4400" i="1"/>
              <a:t> </a:t>
            </a:r>
            <a:br>
              <a:rPr lang="en-US" sz="5300" i="1"/>
            </a:br>
            <a:r>
              <a:rPr lang="en-US" sz="3600" i="1"/>
              <a:t>October 2, 2023</a:t>
            </a:r>
            <a:endParaRPr lang="en-US" sz="3600" cap="none">
              <a:solidFill>
                <a:schemeClr val="lt1"/>
              </a:solidFill>
            </a:endParaRPr>
          </a:p>
        </p:txBody>
      </p:sp>
      <p:sp>
        <p:nvSpPr>
          <p:cNvPr id="171" name="Google Shape;17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816964"/>
          </a:xfrm>
        </p:spPr>
        <p:txBody>
          <a:bodyPr/>
          <a:lstStyle/>
          <a:p>
            <a:r>
              <a:rPr lang="en-US"/>
              <a:t>Standards Document</a:t>
            </a:r>
          </a:p>
        </p:txBody>
      </p:sp>
      <p:pic>
        <p:nvPicPr>
          <p:cNvPr id="2" name="Picture 1">
            <a:extLst>
              <a:ext uri="{FF2B5EF4-FFF2-40B4-BE49-F238E27FC236}">
                <a16:creationId xmlns:a16="http://schemas.microsoft.com/office/drawing/2014/main" id="{BF178434-2104-27F4-1CD3-D7BF23B611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5" name="Picture 4">
            <a:extLst>
              <a:ext uri="{FF2B5EF4-FFF2-40B4-BE49-F238E27FC236}">
                <a16:creationId xmlns:a16="http://schemas.microsoft.com/office/drawing/2014/main" id="{B71623A4-8567-5A96-93E9-6F0210099F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432" y="933652"/>
            <a:ext cx="8750723" cy="3833650"/>
          </a:xfrm>
          <a:prstGeom prst="rect">
            <a:avLst/>
          </a:prstGeom>
        </p:spPr>
      </p:pic>
    </p:spTree>
    <p:extLst>
      <p:ext uri="{BB962C8B-B14F-4D97-AF65-F5344CB8AC3E}">
        <p14:creationId xmlns:p14="http://schemas.microsoft.com/office/powerpoint/2010/main" val="393784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221"/>
        <p:cNvGrpSpPr/>
        <p:nvPr/>
      </p:nvGrpSpPr>
      <p:grpSpPr>
        <a:xfrm>
          <a:off x="0" y="0"/>
          <a:ext cx="0" cy="0"/>
          <a:chOff x="0" y="0"/>
          <a:chExt cx="0" cy="0"/>
        </a:xfrm>
      </p:grpSpPr>
      <p:pic>
        <p:nvPicPr>
          <p:cNvPr id="7" name="Picture 6">
            <a:extLst>
              <a:ext uri="{FF2B5EF4-FFF2-40B4-BE49-F238E27FC236}">
                <a16:creationId xmlns:a16="http://schemas.microsoft.com/office/drawing/2014/main" id="{4816C9E5-4430-8BCF-2A8B-2417BBD9A8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6666" y="1361476"/>
            <a:ext cx="7084015" cy="3103473"/>
          </a:xfrm>
          <a:prstGeom prst="rect">
            <a:avLst/>
          </a:prstGeom>
        </p:spPr>
      </p:pic>
      <p:sp>
        <p:nvSpPr>
          <p:cNvPr id="222" name="Google Shape;222;p9"/>
          <p:cNvSpPr txBox="1">
            <a:spLocks noGrp="1"/>
          </p:cNvSpPr>
          <p:nvPr>
            <p:ph type="title"/>
          </p:nvPr>
        </p:nvSpPr>
        <p:spPr>
          <a:xfrm>
            <a:off x="0" y="0"/>
            <a:ext cx="9144000" cy="561765"/>
          </a:xfrm>
          <a:prstGeom prst="rect">
            <a:avLst/>
          </a:prstGeom>
          <a:solidFill>
            <a:schemeClr val="dk1"/>
          </a:solidFill>
          <a:ln>
            <a:noFill/>
          </a:ln>
        </p:spPr>
        <p:txBody>
          <a:bodyPr spcFirstLastPara="1" wrap="square" lIns="617225" tIns="34275" rIns="68575" bIns="34275" anchor="b" anchorCtr="0">
            <a:normAutofit fontScale="90000"/>
          </a:bodyPr>
          <a:lstStyle/>
          <a:p>
            <a:pPr marL="0" lvl="0" indent="0" algn="l" rtl="0">
              <a:lnSpc>
                <a:spcPct val="90000"/>
              </a:lnSpc>
              <a:spcBef>
                <a:spcPts val="0"/>
              </a:spcBef>
              <a:spcAft>
                <a:spcPts val="0"/>
              </a:spcAft>
              <a:buClr>
                <a:schemeClr val="lt1"/>
              </a:buClr>
              <a:buSzPct val="111111"/>
              <a:buFont typeface="Georgia"/>
              <a:buNone/>
            </a:pPr>
            <a:r>
              <a:rPr lang="en-US"/>
              <a:t>Changes to Numbering of the SOL</a:t>
            </a:r>
            <a:endParaRPr/>
          </a:p>
        </p:txBody>
      </p:sp>
      <p:sp>
        <p:nvSpPr>
          <p:cNvPr id="10" name="Rectangle: Rounded Corners 9">
            <a:extLst>
              <a:ext uri="{FF2B5EF4-FFF2-40B4-BE49-F238E27FC236}">
                <a16:creationId xmlns:a16="http://schemas.microsoft.com/office/drawing/2014/main" id="{9FD0E0FB-75A0-7FF2-8110-14A231F77D0E}"/>
              </a:ext>
            </a:extLst>
          </p:cNvPr>
          <p:cNvSpPr/>
          <p:nvPr/>
        </p:nvSpPr>
        <p:spPr>
          <a:xfrm>
            <a:off x="150129" y="801444"/>
            <a:ext cx="664955" cy="391631"/>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FFFFFF"/>
                </a:solidFill>
                <a:effectLst/>
                <a:uLnTx/>
                <a:uFillTx/>
                <a:latin typeface="Georgia"/>
                <a:sym typeface="Arial"/>
              </a:rPr>
              <a:t>Grade</a:t>
            </a:r>
          </a:p>
          <a:p>
            <a:pPr algn="ctr">
              <a:defRPr/>
            </a:pPr>
            <a:r>
              <a:rPr lang="en-US" sz="1200">
                <a:solidFill>
                  <a:srgbClr val="FFFFFF"/>
                </a:solidFill>
                <a:latin typeface="Georgia"/>
              </a:rPr>
              <a:t>6</a:t>
            </a:r>
          </a:p>
        </p:txBody>
      </p:sp>
      <p:cxnSp>
        <p:nvCxnSpPr>
          <p:cNvPr id="5" name="Straight Arrow Connector 4">
            <a:extLst>
              <a:ext uri="{FF2B5EF4-FFF2-40B4-BE49-F238E27FC236}">
                <a16:creationId xmlns:a16="http://schemas.microsoft.com/office/drawing/2014/main" id="{EFAC27E3-714B-C2FD-753F-E40B6C15A699}"/>
              </a:ext>
              <a:ext uri="{C183D7F6-B498-43B3-948B-1728B52AA6E4}">
                <adec:decorative xmlns:adec="http://schemas.microsoft.com/office/drawing/2017/decorative" val="1"/>
              </a:ext>
            </a:extLst>
          </p:cNvPr>
          <p:cNvCxnSpPr>
            <a:cxnSpLocks/>
          </p:cNvCxnSpPr>
          <p:nvPr/>
        </p:nvCxnSpPr>
        <p:spPr>
          <a:xfrm>
            <a:off x="829023" y="1106183"/>
            <a:ext cx="618743" cy="422496"/>
          </a:xfrm>
          <a:prstGeom prst="straightConnector1">
            <a:avLst/>
          </a:prstGeom>
          <a:ln w="63500" cap="sq">
            <a:solidFill>
              <a:schemeClr val="bg1">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88ED8F5-5684-A92A-B328-246C44B0BCCC}"/>
              </a:ext>
            </a:extLst>
          </p:cNvPr>
          <p:cNvSpPr/>
          <p:nvPr/>
        </p:nvSpPr>
        <p:spPr>
          <a:xfrm>
            <a:off x="127623" y="2183025"/>
            <a:ext cx="1290637" cy="7750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200">
                <a:solidFill>
                  <a:srgbClr val="FFFFFF"/>
                </a:solidFill>
                <a:latin typeface="Georgia"/>
              </a:rPr>
              <a:t>Number and Number Sense </a:t>
            </a:r>
            <a:r>
              <a:rPr kumimoji="0" lang="en-US" sz="1200" b="0" i="0" u="none" strike="noStrike" kern="0" cap="none" spc="0" normalizeH="0" baseline="0" noProof="0">
                <a:ln>
                  <a:noFill/>
                </a:ln>
                <a:solidFill>
                  <a:srgbClr val="FFFFFF"/>
                </a:solidFill>
                <a:effectLst/>
                <a:uLnTx/>
                <a:uFillTx/>
                <a:latin typeface="Georgia"/>
                <a:sym typeface="Arial"/>
              </a:rPr>
              <a:t>Strand</a:t>
            </a:r>
          </a:p>
        </p:txBody>
      </p:sp>
      <p:cxnSp>
        <p:nvCxnSpPr>
          <p:cNvPr id="14" name="Straight Arrow Connector 13">
            <a:extLst>
              <a:ext uri="{FF2B5EF4-FFF2-40B4-BE49-F238E27FC236}">
                <a16:creationId xmlns:a16="http://schemas.microsoft.com/office/drawing/2014/main" id="{FEE67B87-6AC1-F3D6-1ACF-790D2B553055}"/>
              </a:ext>
              <a:ext uri="{C183D7F6-B498-43B3-948B-1728B52AA6E4}">
                <adec:decorative xmlns:adec="http://schemas.microsoft.com/office/drawing/2017/decorative" val="1"/>
              </a:ext>
            </a:extLst>
          </p:cNvPr>
          <p:cNvCxnSpPr>
            <a:cxnSpLocks/>
          </p:cNvCxnSpPr>
          <p:nvPr/>
        </p:nvCxnSpPr>
        <p:spPr>
          <a:xfrm flipV="1">
            <a:off x="1335453" y="1645408"/>
            <a:ext cx="352934" cy="505503"/>
          </a:xfrm>
          <a:prstGeom prst="straightConnector1">
            <a:avLst/>
          </a:prstGeom>
          <a:ln w="63500" cap="sq">
            <a:solidFill>
              <a:schemeClr val="bg1">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248B53D-159A-53DC-F9EC-E9BEFDC52EE1}"/>
              </a:ext>
            </a:extLst>
          </p:cNvPr>
          <p:cNvSpPr/>
          <p:nvPr/>
        </p:nvSpPr>
        <p:spPr>
          <a:xfrm>
            <a:off x="2464549" y="709196"/>
            <a:ext cx="1628777" cy="651051"/>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200">
                <a:solidFill>
                  <a:srgbClr val="FFFFFF"/>
                </a:solidFill>
                <a:latin typeface="Georgia"/>
              </a:rPr>
              <a:t>First SOL</a:t>
            </a:r>
            <a:r>
              <a:rPr kumimoji="0" lang="en-US" sz="1200" b="0" i="0" u="none" strike="noStrike" kern="0" cap="none" spc="0" normalizeH="0" baseline="0" noProof="0">
                <a:ln>
                  <a:noFill/>
                </a:ln>
                <a:solidFill>
                  <a:srgbClr val="FFFFFF"/>
                </a:solidFill>
                <a:effectLst/>
                <a:uLnTx/>
                <a:uFillTx/>
                <a:latin typeface="Georgia"/>
                <a:sym typeface="Arial"/>
              </a:rPr>
              <a:t> within this strand</a:t>
            </a:r>
          </a:p>
        </p:txBody>
      </p:sp>
      <p:cxnSp>
        <p:nvCxnSpPr>
          <p:cNvPr id="16" name="Straight Arrow Connector 15">
            <a:extLst>
              <a:ext uri="{FF2B5EF4-FFF2-40B4-BE49-F238E27FC236}">
                <a16:creationId xmlns:a16="http://schemas.microsoft.com/office/drawing/2014/main" id="{ED253CA1-CA5B-817C-3937-3FD92844CF91}"/>
              </a:ext>
              <a:ext uri="{C183D7F6-B498-43B3-948B-1728B52AA6E4}">
                <adec:decorative xmlns:adec="http://schemas.microsoft.com/office/drawing/2017/decorative" val="1"/>
              </a:ext>
            </a:extLst>
          </p:cNvPr>
          <p:cNvCxnSpPr>
            <a:cxnSpLocks/>
          </p:cNvCxnSpPr>
          <p:nvPr/>
        </p:nvCxnSpPr>
        <p:spPr>
          <a:xfrm flipH="1">
            <a:off x="1914052" y="1100128"/>
            <a:ext cx="495299" cy="371951"/>
          </a:xfrm>
          <a:prstGeom prst="straightConnector1">
            <a:avLst/>
          </a:prstGeom>
          <a:ln w="63500" cap="sq">
            <a:solidFill>
              <a:schemeClr val="bg1">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C86A421-3BB8-5025-7BA7-E10326525D01}"/>
              </a:ext>
            </a:extLst>
          </p:cNvPr>
          <p:cNvSpPr txBox="1"/>
          <p:nvPr/>
        </p:nvSpPr>
        <p:spPr>
          <a:xfrm>
            <a:off x="539595" y="4246634"/>
            <a:ext cx="8162381" cy="523220"/>
          </a:xfrm>
          <a:prstGeom prst="rect">
            <a:avLst/>
          </a:prstGeom>
          <a:solidFill>
            <a:schemeClr val="tx2">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a:ln>
                  <a:noFill/>
                </a:ln>
                <a:solidFill>
                  <a:srgbClr val="000000"/>
                </a:solidFill>
                <a:effectLst/>
                <a:uLnTx/>
                <a:uFillTx/>
                <a:latin typeface="Georgia" panose="02040502050405020303" pitchFamily="18" charset="0"/>
                <a:ea typeface="Times New Roman" panose="02020603050405020304" pitchFamily="18" charset="0"/>
                <a:cs typeface="Arial"/>
                <a:sym typeface="Arial"/>
              </a:rPr>
              <a:t>KEY: </a:t>
            </a:r>
            <a:r>
              <a:rPr kumimoji="0" lang="en-US" b="0" i="0" u="none" strike="noStrike" kern="0" cap="none" spc="0" normalizeH="0" baseline="0" noProof="0">
                <a:ln>
                  <a:noFill/>
                </a:ln>
                <a:solidFill>
                  <a:srgbClr val="000000"/>
                </a:solidFill>
                <a:effectLst/>
                <a:uLnTx/>
                <a:uFillTx/>
                <a:latin typeface="Georgia" panose="02040502050405020303" pitchFamily="18" charset="0"/>
                <a:ea typeface="Times New Roman" panose="02020603050405020304" pitchFamily="18" charset="0"/>
                <a:cs typeface="Arial"/>
                <a:sym typeface="Arial"/>
              </a:rPr>
              <a:t> NS = Number and Number Sense; CE = Computation and Estimation; MG = Measurement and Geometry; PS = Probability and Statistics; PFA = Patterns, Functions, and Algebra</a:t>
            </a:r>
            <a:endParaRPr kumimoji="0" lang="en-US" b="0" i="0" u="none" strike="noStrike" kern="0" cap="none" spc="0" normalizeH="0" baseline="0" noProof="0">
              <a:ln>
                <a:noFill/>
              </a:ln>
              <a:solidFill>
                <a:srgbClr val="000000"/>
              </a:solidFill>
              <a:effectLst/>
              <a:uLnTx/>
              <a:uFillTx/>
              <a:latin typeface="Georgia" panose="02040502050405020303" pitchFamily="18" charset="0"/>
              <a:ea typeface="Cambria" panose="02040503050406030204" pitchFamily="18" charset="0"/>
              <a:cs typeface="Arial"/>
              <a:sym typeface="Arial"/>
            </a:endParaRPr>
          </a:p>
        </p:txBody>
      </p:sp>
      <p:pic>
        <p:nvPicPr>
          <p:cNvPr id="4" name="Picture 3">
            <a:extLst>
              <a:ext uri="{FF2B5EF4-FFF2-40B4-BE49-F238E27FC236}">
                <a16:creationId xmlns:a16="http://schemas.microsoft.com/office/drawing/2014/main" id="{8015C52C-5DD1-A738-4604-7F4B6989D6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85432" y="4767302"/>
            <a:ext cx="2231136" cy="345489"/>
          </a:xfrm>
          <a:prstGeom prst="rect">
            <a:avLst/>
          </a:prstGeom>
        </p:spPr>
      </p:pic>
      <p:sp>
        <p:nvSpPr>
          <p:cNvPr id="223" name="Google Shape;22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11</a:t>
            </a:fld>
            <a:endParaRPr kumimoji="0" sz="9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71863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993000"/>
          </a:xfrm>
        </p:spPr>
        <p:txBody>
          <a:bodyPr>
            <a:normAutofit fontScale="90000"/>
          </a:bodyPr>
          <a:lstStyle/>
          <a:p>
            <a:br>
              <a:rPr lang="en-US"/>
            </a:br>
            <a:br>
              <a:rPr lang="en-US"/>
            </a:br>
            <a:r>
              <a:rPr lang="en-US" sz="3100"/>
              <a:t>Overview of Revisions (2016 to 2023 Mathematics Standards of Learning) document </a:t>
            </a:r>
            <a:endParaRPr lang="en-US"/>
          </a:p>
        </p:txBody>
      </p:sp>
      <p:pic>
        <p:nvPicPr>
          <p:cNvPr id="3" name="Picture 2">
            <a:extLst>
              <a:ext uri="{FF2B5EF4-FFF2-40B4-BE49-F238E27FC236}">
                <a16:creationId xmlns:a16="http://schemas.microsoft.com/office/drawing/2014/main" id="{8228306D-E274-C15E-3705-CC7DFE2B18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7" name="Picture 6">
            <a:extLst>
              <a:ext uri="{FF2B5EF4-FFF2-40B4-BE49-F238E27FC236}">
                <a16:creationId xmlns:a16="http://schemas.microsoft.com/office/drawing/2014/main" id="{45C140F2-008B-EE2C-EA3F-BFB64F8907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7895" y="1058702"/>
            <a:ext cx="6770578" cy="3642898"/>
          </a:xfrm>
          <a:prstGeom prst="rect">
            <a:avLst/>
          </a:prstGeom>
        </p:spPr>
      </p:pic>
    </p:spTree>
    <p:extLst>
      <p:ext uri="{BB962C8B-B14F-4D97-AF65-F5344CB8AC3E}">
        <p14:creationId xmlns:p14="http://schemas.microsoft.com/office/powerpoint/2010/main" val="129403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27573"/>
            <a:ext cx="9144000" cy="604116"/>
          </a:xfrm>
        </p:spPr>
        <p:txBody>
          <a:bodyPr>
            <a:normAutofit/>
          </a:bodyPr>
          <a:lstStyle/>
          <a:p>
            <a:r>
              <a:rPr lang="en-US" sz="2600"/>
              <a:t>Overview of Revisions- Summary of Changes (1 of 2)</a:t>
            </a:r>
          </a:p>
        </p:txBody>
      </p:sp>
      <p:pic>
        <p:nvPicPr>
          <p:cNvPr id="3" name="Picture 2">
            <a:extLst>
              <a:ext uri="{FF2B5EF4-FFF2-40B4-BE49-F238E27FC236}">
                <a16:creationId xmlns:a16="http://schemas.microsoft.com/office/drawing/2014/main" id="{276B353E-AFBC-510B-9DBF-A34749B789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7" name="Picture 6">
            <a:extLst>
              <a:ext uri="{FF2B5EF4-FFF2-40B4-BE49-F238E27FC236}">
                <a16:creationId xmlns:a16="http://schemas.microsoft.com/office/drawing/2014/main" id="{9706BA5D-A417-B46D-31B8-E3B649F5FD8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7654" y="691295"/>
            <a:ext cx="7503863" cy="4076007"/>
          </a:xfrm>
          <a:prstGeom prst="rect">
            <a:avLst/>
          </a:prstGeom>
        </p:spPr>
      </p:pic>
    </p:spTree>
    <p:extLst>
      <p:ext uri="{BB962C8B-B14F-4D97-AF65-F5344CB8AC3E}">
        <p14:creationId xmlns:p14="http://schemas.microsoft.com/office/powerpoint/2010/main" val="71557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598045"/>
          </a:xfrm>
        </p:spPr>
        <p:txBody>
          <a:bodyPr>
            <a:normAutofit fontScale="90000"/>
          </a:bodyPr>
          <a:lstStyle/>
          <a:p>
            <a:br>
              <a:rPr lang="en-US"/>
            </a:br>
            <a:br>
              <a:rPr lang="en-US"/>
            </a:br>
            <a:r>
              <a:rPr lang="en-US" sz="2900"/>
              <a:t>Overview of Revisions- Summary of Changes (2 of 2)</a:t>
            </a:r>
          </a:p>
        </p:txBody>
      </p:sp>
      <p:pic>
        <p:nvPicPr>
          <p:cNvPr id="3" name="Picture 2">
            <a:extLst>
              <a:ext uri="{FF2B5EF4-FFF2-40B4-BE49-F238E27FC236}">
                <a16:creationId xmlns:a16="http://schemas.microsoft.com/office/drawing/2014/main" id="{BD238691-0A27-05AD-CBA8-9C9C1B78BB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7" name="Picture 6" descr="This is a picture of the overview of revisions document summary of changes chart.">
            <a:extLst>
              <a:ext uri="{FF2B5EF4-FFF2-40B4-BE49-F238E27FC236}">
                <a16:creationId xmlns:a16="http://schemas.microsoft.com/office/drawing/2014/main" id="{CEF46AA0-8238-FC44-FF8E-B98F29A49D9D}"/>
              </a:ext>
            </a:extLst>
          </p:cNvPr>
          <p:cNvPicPr>
            <a:picLocks noChangeAspect="1"/>
          </p:cNvPicPr>
          <p:nvPr/>
        </p:nvPicPr>
        <p:blipFill>
          <a:blip r:embed="rId4"/>
          <a:stretch>
            <a:fillRect/>
          </a:stretch>
        </p:blipFill>
        <p:spPr>
          <a:xfrm>
            <a:off x="277091" y="743499"/>
            <a:ext cx="8767790" cy="3361113"/>
          </a:xfrm>
          <a:prstGeom prst="rect">
            <a:avLst/>
          </a:prstGeom>
        </p:spPr>
      </p:pic>
    </p:spTree>
    <p:extLst>
      <p:ext uri="{BB962C8B-B14F-4D97-AF65-F5344CB8AC3E}">
        <p14:creationId xmlns:p14="http://schemas.microsoft.com/office/powerpoint/2010/main" val="203299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lstStyle/>
          <a:p>
            <a:r>
              <a:rPr lang="en-US">
                <a:solidFill>
                  <a:schemeClr val="bg1"/>
                </a:solidFill>
              </a:rPr>
              <a:t>Overview of Prioritization Documents </a:t>
            </a:r>
          </a:p>
        </p:txBody>
      </p:sp>
    </p:spTree>
    <p:extLst>
      <p:ext uri="{BB962C8B-B14F-4D97-AF65-F5344CB8AC3E}">
        <p14:creationId xmlns:p14="http://schemas.microsoft.com/office/powerpoint/2010/main" val="78928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2E17-4517-BD1A-CD25-C06E2989652D}"/>
              </a:ext>
            </a:extLst>
          </p:cNvPr>
          <p:cNvSpPr>
            <a:spLocks noGrp="1"/>
          </p:cNvSpPr>
          <p:nvPr>
            <p:ph type="title"/>
          </p:nvPr>
        </p:nvSpPr>
        <p:spPr>
          <a:xfrm>
            <a:off x="0" y="0"/>
            <a:ext cx="9144000" cy="712269"/>
          </a:xfrm>
        </p:spPr>
        <p:txBody>
          <a:bodyPr/>
          <a:lstStyle/>
          <a:p>
            <a:r>
              <a:rPr lang="en-US"/>
              <a:t>Purpose of Prioritization Document</a:t>
            </a:r>
          </a:p>
        </p:txBody>
      </p:sp>
      <p:sp>
        <p:nvSpPr>
          <p:cNvPr id="3" name="Subtitle 2">
            <a:extLst>
              <a:ext uri="{FF2B5EF4-FFF2-40B4-BE49-F238E27FC236}">
                <a16:creationId xmlns:a16="http://schemas.microsoft.com/office/drawing/2014/main" id="{07BD1DE3-01F2-B692-4A02-4B523500DBD0}"/>
              </a:ext>
            </a:extLst>
          </p:cNvPr>
          <p:cNvSpPr>
            <a:spLocks noGrp="1"/>
          </p:cNvSpPr>
          <p:nvPr>
            <p:ph type="body" idx="1"/>
          </p:nvPr>
        </p:nvSpPr>
        <p:spPr>
          <a:xfrm>
            <a:off x="522772" y="970535"/>
            <a:ext cx="7886700" cy="3538500"/>
          </a:xfrm>
        </p:spPr>
        <p:txBody>
          <a:bodyPr>
            <a:normAutofit lnSpcReduction="10000"/>
          </a:bodyPr>
          <a:lstStyle/>
          <a:p>
            <a:pPr marL="285750" indent="-285750">
              <a:lnSpc>
                <a:spcPct val="107000"/>
              </a:lnSpc>
              <a:spcBef>
                <a:spcPts val="0"/>
              </a:spcBef>
              <a:spcAft>
                <a:spcPts val="600"/>
              </a:spcAft>
              <a:buClrTx/>
              <a:buSzPct val="100000"/>
            </a:pPr>
            <a:r>
              <a:rPr lang="en-US" sz="2400" b="0">
                <a:solidFill>
                  <a:srgbClr val="000000"/>
                </a:solidFill>
                <a:effectLst/>
                <a:latin typeface="Georgia" panose="02040502050405020303" pitchFamily="18" charset="0"/>
                <a:ea typeface="Calibri" panose="020F0502020204030204" pitchFamily="34" charset="0"/>
              </a:rPr>
              <a:t>Outlines the prominent content changes between the 2016 Mathematics</a:t>
            </a:r>
            <a:r>
              <a:rPr lang="en-US" sz="2400" b="0" i="1">
                <a:solidFill>
                  <a:srgbClr val="000000"/>
                </a:solidFill>
                <a:effectLst/>
                <a:latin typeface="Georgia" panose="02040502050405020303" pitchFamily="18" charset="0"/>
                <a:ea typeface="Calibri" panose="020F0502020204030204" pitchFamily="34" charset="0"/>
              </a:rPr>
              <a:t> Standards of Learning </a:t>
            </a:r>
            <a:r>
              <a:rPr lang="en-US" sz="2400" b="0">
                <a:solidFill>
                  <a:srgbClr val="000000"/>
                </a:solidFill>
                <a:effectLst/>
                <a:latin typeface="Georgia" panose="02040502050405020303" pitchFamily="18" charset="0"/>
                <a:ea typeface="Calibri" panose="020F0502020204030204" pitchFamily="34" charset="0"/>
              </a:rPr>
              <a:t>and the 2023 Mathematics </a:t>
            </a:r>
            <a:r>
              <a:rPr lang="en-US" sz="2400" b="0" i="1">
                <a:solidFill>
                  <a:srgbClr val="000000"/>
                </a:solidFill>
                <a:effectLst/>
                <a:latin typeface="Georgia" panose="02040502050405020303" pitchFamily="18" charset="0"/>
                <a:ea typeface="Calibri" panose="020F0502020204030204" pitchFamily="34" charset="0"/>
              </a:rPr>
              <a:t>Standards of Learning</a:t>
            </a:r>
          </a:p>
          <a:p>
            <a:pPr marL="285750" indent="-285750">
              <a:lnSpc>
                <a:spcPct val="107000"/>
              </a:lnSpc>
              <a:spcBef>
                <a:spcPts val="0"/>
              </a:spcBef>
              <a:spcAft>
                <a:spcPts val="600"/>
              </a:spcAft>
              <a:buClrTx/>
              <a:buSzPct val="100000"/>
            </a:pPr>
            <a:r>
              <a:rPr lang="en-US" sz="2400" b="0">
                <a:solidFill>
                  <a:srgbClr val="000000"/>
                </a:solidFill>
                <a:effectLst/>
                <a:latin typeface="Georgia" panose="02040502050405020303" pitchFamily="18" charset="0"/>
                <a:ea typeface="Calibri" panose="020F0502020204030204" pitchFamily="34" charset="0"/>
              </a:rPr>
              <a:t>Includes instructional notes to support the prioritization of content during the 2023-2024 transition year</a:t>
            </a:r>
          </a:p>
          <a:p>
            <a:pPr marL="285750" indent="-285750">
              <a:lnSpc>
                <a:spcPct val="107000"/>
              </a:lnSpc>
              <a:spcBef>
                <a:spcPts val="0"/>
              </a:spcBef>
              <a:buClrTx/>
              <a:buSzPct val="100000"/>
            </a:pPr>
            <a:r>
              <a:rPr lang="en-US" sz="2400" b="0">
                <a:solidFill>
                  <a:srgbClr val="000000"/>
                </a:solidFill>
                <a:effectLst/>
                <a:latin typeface="Georgia" panose="02040502050405020303" pitchFamily="18" charset="0"/>
                <a:ea typeface="Calibri" panose="020F0502020204030204" pitchFamily="34" charset="0"/>
              </a:rPr>
              <a:t>School divisions will determine how best to meet the needs of students when incorporating content during the transition year</a:t>
            </a:r>
            <a:endParaRPr lang="en-US" sz="2400" b="1">
              <a:solidFill>
                <a:srgbClr val="000000"/>
              </a:solidFill>
              <a:effectLst/>
              <a:latin typeface="Georgia" panose="02040502050405020303" pitchFamily="18" charset="0"/>
              <a:ea typeface="Calibri" panose="020F0502020204030204" pitchFamily="34" charset="0"/>
            </a:endParaRPr>
          </a:p>
        </p:txBody>
      </p:sp>
      <p:pic>
        <p:nvPicPr>
          <p:cNvPr id="4" name="Picture 3" descr="VDOE icon">
            <a:extLst>
              <a:ext uri="{FF2B5EF4-FFF2-40B4-BE49-F238E27FC236}">
                <a16:creationId xmlns:a16="http://schemas.microsoft.com/office/drawing/2014/main" id="{28521082-6DAF-71F0-CE38-809AC952FFAD}"/>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408982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2E17-4517-BD1A-CD25-C06E2989652D}"/>
              </a:ext>
            </a:extLst>
          </p:cNvPr>
          <p:cNvSpPr>
            <a:spLocks noGrp="1"/>
          </p:cNvSpPr>
          <p:nvPr>
            <p:ph type="title"/>
          </p:nvPr>
        </p:nvSpPr>
        <p:spPr/>
        <p:txBody>
          <a:bodyPr>
            <a:normAutofit fontScale="90000"/>
          </a:bodyPr>
          <a:lstStyle/>
          <a:p>
            <a:r>
              <a:rPr lang="en-US"/>
              <a:t>Mathematics Standards of Learning 2023-2024 School Year – Prioritization Notes</a:t>
            </a:r>
          </a:p>
        </p:txBody>
      </p:sp>
      <p:pic>
        <p:nvPicPr>
          <p:cNvPr id="5" name="Picture 4" descr="VDOE icon">
            <a:extLst>
              <a:ext uri="{FF2B5EF4-FFF2-40B4-BE49-F238E27FC236}">
                <a16:creationId xmlns:a16="http://schemas.microsoft.com/office/drawing/2014/main" id="{460E034D-FD43-FB2A-422C-C8BE4E27A47B}"/>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6" name="Picture 5" descr="There are Instructional Supports for Prioritization of Content for all grades levels of mathematics K-8, Algebra 1, Geometry and Algebra 2. These documents are all structured similarly and, as mentioned before, are most powerful when used in conjunction with the corresponding grade or course level Overview of Revisions document. Let’s look at the three common components of this document.&#10;">
            <a:extLst>
              <a:ext uri="{FF2B5EF4-FFF2-40B4-BE49-F238E27FC236}">
                <a16:creationId xmlns:a16="http://schemas.microsoft.com/office/drawing/2014/main" id="{085E2287-CF90-C1F5-98E0-669971CDA1F8}"/>
              </a:ext>
            </a:extLst>
          </p:cNvPr>
          <p:cNvPicPr>
            <a:picLocks noChangeAspect="1"/>
          </p:cNvPicPr>
          <p:nvPr/>
        </p:nvPicPr>
        <p:blipFill>
          <a:blip r:embed="rId4"/>
          <a:stretch>
            <a:fillRect/>
          </a:stretch>
        </p:blipFill>
        <p:spPr>
          <a:xfrm>
            <a:off x="1507524" y="1120939"/>
            <a:ext cx="6341254" cy="3646363"/>
          </a:xfrm>
          <a:prstGeom prst="rect">
            <a:avLst/>
          </a:prstGeom>
        </p:spPr>
      </p:pic>
    </p:spTree>
    <p:extLst>
      <p:ext uri="{BB962C8B-B14F-4D97-AF65-F5344CB8AC3E}">
        <p14:creationId xmlns:p14="http://schemas.microsoft.com/office/powerpoint/2010/main" val="38442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4" name="Diagram 3" descr="BOE First Review of Draft 2023 SOL&#10;Public Hearings and Feedback Period Proposed 2023 SOL&#10;BOE Final Review of Proposed 2023 SOL">
            <a:extLst>
              <a:ext uri="{FF2B5EF4-FFF2-40B4-BE49-F238E27FC236}">
                <a16:creationId xmlns:a16="http://schemas.microsoft.com/office/drawing/2014/main" id="{127EE0B0-0662-D08F-EAC7-4E64FC317360}"/>
              </a:ext>
            </a:extLst>
          </p:cNvPr>
          <p:cNvGraphicFramePr/>
          <p:nvPr/>
        </p:nvGraphicFramePr>
        <p:xfrm>
          <a:off x="1283760" y="3226016"/>
          <a:ext cx="7231590" cy="13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 name="Google Shape;385;p60"/>
          <p:cNvSpPr txBox="1">
            <a:spLocks noGrp="1"/>
          </p:cNvSpPr>
          <p:nvPr>
            <p:ph type="title"/>
          </p:nvPr>
        </p:nvSpPr>
        <p:spPr>
          <a:xfrm>
            <a:off x="0" y="0"/>
            <a:ext cx="9143999" cy="525264"/>
          </a:xfrm>
          <a:prstGeom prst="rect">
            <a:avLst/>
          </a:prstGeom>
          <a:solidFill>
            <a:srgbClr val="203864"/>
          </a:solidFill>
          <a:ln>
            <a:noFill/>
          </a:ln>
        </p:spPr>
        <p:txBody>
          <a:bodyPr spcFirstLastPara="1" wrap="square" lIns="617225" tIns="34275" rIns="68575" bIns="34275" anchor="b" anchorCtr="0">
            <a:noAutofit/>
          </a:bodyPr>
          <a:lstStyle/>
          <a:p>
            <a:r>
              <a:rPr lang="en-US" sz="2800">
                <a:solidFill>
                  <a:schemeClr val="bg1"/>
                </a:solidFill>
                <a:latin typeface="Georgia"/>
              </a:rPr>
              <a:t>Content Transitions</a:t>
            </a:r>
            <a:endParaRPr lang="en-US"/>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11" name="Picture 10" descr="Each document includes three sections:&#10;Critical Instructional Transitions: Includes critical content that could cause gaps in student learning if instruction is not provided during the transition year&#10;Overall Instructional Transitions: Includes overall content changes that span across grade levels and promote deeper understanding of concepts&#10;Specific Instructional Transitions by Strand: Includes suggestions for transitioning from the 2016 to the 2023 Mathematics Standards of Learning by blending specific content from both sets of standards&#10;">
            <a:extLst>
              <a:ext uri="{FF2B5EF4-FFF2-40B4-BE49-F238E27FC236}">
                <a16:creationId xmlns:a16="http://schemas.microsoft.com/office/drawing/2014/main" id="{779D6481-5FDB-5A63-09CC-66441ADE0A12}"/>
              </a:ext>
            </a:extLst>
          </p:cNvPr>
          <p:cNvPicPr>
            <a:picLocks noChangeAspect="1"/>
          </p:cNvPicPr>
          <p:nvPr/>
        </p:nvPicPr>
        <p:blipFill>
          <a:blip r:embed="rId8"/>
          <a:stretch>
            <a:fillRect/>
          </a:stretch>
        </p:blipFill>
        <p:spPr>
          <a:xfrm>
            <a:off x="6885432" y="4767302"/>
            <a:ext cx="2231136" cy="345489"/>
          </a:xfrm>
          <a:prstGeom prst="rect">
            <a:avLst/>
          </a:prstGeom>
        </p:spPr>
      </p:pic>
      <p:graphicFrame>
        <p:nvGraphicFramePr>
          <p:cNvPr id="6" name="Diagram 5">
            <a:extLst>
              <a:ext uri="{FF2B5EF4-FFF2-40B4-BE49-F238E27FC236}">
                <a16:creationId xmlns:a16="http://schemas.microsoft.com/office/drawing/2014/main" id="{A47A42CE-4EF3-504C-C9D2-C4410A0DD24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647003"/>
              </p:ext>
            </p:extLst>
          </p:nvPr>
        </p:nvGraphicFramePr>
        <p:xfrm>
          <a:off x="491706" y="102337"/>
          <a:ext cx="7936303" cy="50104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7787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8108-50A3-C63D-76AE-69124E448F8A}"/>
              </a:ext>
            </a:extLst>
          </p:cNvPr>
          <p:cNvSpPr>
            <a:spLocks noGrp="1"/>
          </p:cNvSpPr>
          <p:nvPr>
            <p:ph type="title"/>
          </p:nvPr>
        </p:nvSpPr>
        <p:spPr>
          <a:xfrm>
            <a:off x="0" y="0"/>
            <a:ext cx="9144000" cy="961053"/>
          </a:xfrm>
        </p:spPr>
        <p:txBody>
          <a:bodyPr>
            <a:normAutofit fontScale="90000"/>
          </a:bodyPr>
          <a:lstStyle/>
          <a:p>
            <a:r>
              <a:rPr lang="en-US"/>
              <a:t>Critical Instructional Transitions </a:t>
            </a:r>
            <a:br>
              <a:rPr lang="en-US"/>
            </a:br>
            <a:r>
              <a:rPr lang="en-US"/>
              <a:t>Example – Grade 7</a:t>
            </a:r>
          </a:p>
        </p:txBody>
      </p:sp>
      <p:pic>
        <p:nvPicPr>
          <p:cNvPr id="4" name="Picture 3" descr="VDOE icon">
            <a:extLst>
              <a:ext uri="{FF2B5EF4-FFF2-40B4-BE49-F238E27FC236}">
                <a16:creationId xmlns:a16="http://schemas.microsoft.com/office/drawing/2014/main" id="{B97BA6CC-E8D8-C3EC-45E8-DE2DEB61C42A}"/>
              </a:ext>
            </a:extLst>
          </p:cNvPr>
          <p:cNvPicPr>
            <a:picLocks noChangeAspect="1"/>
          </p:cNvPicPr>
          <p:nvPr/>
        </p:nvPicPr>
        <p:blipFill>
          <a:blip r:embed="rId3"/>
          <a:stretch>
            <a:fillRect/>
          </a:stretch>
        </p:blipFill>
        <p:spPr>
          <a:xfrm>
            <a:off x="6885432" y="4767302"/>
            <a:ext cx="2231136" cy="345489"/>
          </a:xfrm>
          <a:prstGeom prst="rect">
            <a:avLst/>
          </a:prstGeom>
        </p:spPr>
      </p:pic>
      <p:sp>
        <p:nvSpPr>
          <p:cNvPr id="3" name="TextBox 2">
            <a:extLst>
              <a:ext uri="{FF2B5EF4-FFF2-40B4-BE49-F238E27FC236}">
                <a16:creationId xmlns:a16="http://schemas.microsoft.com/office/drawing/2014/main" id="{21640F31-7DD7-DBA9-D65A-CB45A0E8BE83}"/>
              </a:ext>
            </a:extLst>
          </p:cNvPr>
          <p:cNvSpPr txBox="1"/>
          <p:nvPr/>
        </p:nvSpPr>
        <p:spPr>
          <a:xfrm>
            <a:off x="424543" y="1168865"/>
            <a:ext cx="8294914" cy="523220"/>
          </a:xfrm>
          <a:prstGeom prst="rect">
            <a:avLst/>
          </a:prstGeom>
          <a:noFill/>
        </p:spPr>
        <p:txBody>
          <a:bodyPr wrap="square" rtlCol="0">
            <a:spAutoFit/>
          </a:bodyPr>
          <a:lstStyle/>
          <a:p>
            <a:r>
              <a:rPr lang="en-US">
                <a:latin typeface="Georgia" panose="02040502050405020303" pitchFamily="18" charset="0"/>
              </a:rPr>
              <a:t>The 2023 Mathematics </a:t>
            </a:r>
            <a:r>
              <a:rPr lang="en-US" i="1">
                <a:latin typeface="Georgia" panose="02040502050405020303" pitchFamily="18" charset="0"/>
              </a:rPr>
              <a:t>Standards of Learning </a:t>
            </a:r>
            <a:r>
              <a:rPr lang="en-US">
                <a:latin typeface="Georgia" panose="02040502050405020303" pitchFamily="18" charset="0"/>
              </a:rPr>
              <a:t>include critical content, as shown below, that could cause gaps in student learning if instruction is not provided during the transition year.</a:t>
            </a:r>
          </a:p>
        </p:txBody>
      </p:sp>
      <p:pic>
        <p:nvPicPr>
          <p:cNvPr id="7" name="Picture 6" descr="Dilations has been moved from Grade 8 in the 2016 Standards to Grade 7 in the 2023 Standards.   Current 7th graders may not learn this content unless it is part of this year's instruction. Critical instructional transitions are included in the grade or course documents only when applicable. &#10;">
            <a:extLst>
              <a:ext uri="{FF2B5EF4-FFF2-40B4-BE49-F238E27FC236}">
                <a16:creationId xmlns:a16="http://schemas.microsoft.com/office/drawing/2014/main" id="{A97E70C1-3F44-BF1D-F5CB-ADDA83842A2C}"/>
              </a:ext>
            </a:extLst>
          </p:cNvPr>
          <p:cNvPicPr>
            <a:picLocks noChangeAspect="1"/>
          </p:cNvPicPr>
          <p:nvPr/>
        </p:nvPicPr>
        <p:blipFill>
          <a:blip r:embed="rId4"/>
          <a:stretch>
            <a:fillRect/>
          </a:stretch>
        </p:blipFill>
        <p:spPr>
          <a:xfrm>
            <a:off x="0" y="2036211"/>
            <a:ext cx="9144000" cy="2000059"/>
          </a:xfrm>
          <a:prstGeom prst="rect">
            <a:avLst/>
          </a:prstGeom>
        </p:spPr>
      </p:pic>
    </p:spTree>
    <p:extLst>
      <p:ext uri="{BB962C8B-B14F-4D97-AF65-F5344CB8AC3E}">
        <p14:creationId xmlns:p14="http://schemas.microsoft.com/office/powerpoint/2010/main" val="116331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7F31-4770-BD18-3A13-18B7C1CB644B}"/>
              </a:ext>
            </a:extLst>
          </p:cNvPr>
          <p:cNvSpPr>
            <a:spLocks noGrp="1"/>
          </p:cNvSpPr>
          <p:nvPr>
            <p:ph type="title"/>
          </p:nvPr>
        </p:nvSpPr>
        <p:spPr>
          <a:xfrm>
            <a:off x="0" y="0"/>
            <a:ext cx="9144000" cy="821094"/>
          </a:xfrm>
        </p:spPr>
        <p:txBody>
          <a:bodyPr/>
          <a:lstStyle/>
          <a:p>
            <a:r>
              <a:rPr lang="en-US"/>
              <a:t>PURPOSE</a:t>
            </a:r>
          </a:p>
        </p:txBody>
      </p:sp>
      <p:sp>
        <p:nvSpPr>
          <p:cNvPr id="3" name="Text Placeholder 2">
            <a:extLst>
              <a:ext uri="{FF2B5EF4-FFF2-40B4-BE49-F238E27FC236}">
                <a16:creationId xmlns:a16="http://schemas.microsoft.com/office/drawing/2014/main" id="{2C2EF88B-0F4A-765E-2FBE-A845BDAA0465}"/>
              </a:ext>
            </a:extLst>
          </p:cNvPr>
          <p:cNvSpPr>
            <a:spLocks noGrp="1"/>
          </p:cNvSpPr>
          <p:nvPr>
            <p:ph type="body" idx="1"/>
          </p:nvPr>
        </p:nvSpPr>
        <p:spPr>
          <a:xfrm>
            <a:off x="470261" y="1055886"/>
            <a:ext cx="8203477" cy="3711416"/>
          </a:xfrm>
        </p:spPr>
        <p:txBody>
          <a:bodyPr>
            <a:normAutofit/>
          </a:bodyPr>
          <a:lstStyle/>
          <a:p>
            <a:pPr marL="60325" indent="0">
              <a:lnSpc>
                <a:spcPct val="150000"/>
              </a:lnSpc>
              <a:spcBef>
                <a:spcPts val="0"/>
              </a:spcBef>
              <a:buNone/>
            </a:pPr>
            <a:r>
              <a:rPr lang="en-US" sz="2000">
                <a:solidFill>
                  <a:srgbClr val="000000"/>
                </a:solidFill>
                <a:effectLst/>
                <a:latin typeface="Georgia" panose="02040502050405020303" pitchFamily="18" charset="0"/>
                <a:ea typeface="Calibri" panose="020F0502020204030204" pitchFamily="34" charset="0"/>
              </a:rPr>
              <a:t>This webinar will provide an overview of the Instructional Supports for Prioritization of Content Document. This resource </a:t>
            </a:r>
            <a:r>
              <a:rPr lang="en-US" sz="2000">
                <a:solidFill>
                  <a:srgbClr val="000000"/>
                </a:solidFill>
                <a:latin typeface="Georgia" panose="02040502050405020303" pitchFamily="18" charset="0"/>
                <a:ea typeface="Calibri" panose="020F0502020204030204" pitchFamily="34" charset="0"/>
              </a:rPr>
              <a:t>highlights</a:t>
            </a:r>
            <a:r>
              <a:rPr lang="en-US" sz="2000">
                <a:solidFill>
                  <a:srgbClr val="000000"/>
                </a:solidFill>
                <a:effectLst/>
                <a:latin typeface="Georgia" panose="02040502050405020303" pitchFamily="18" charset="0"/>
                <a:ea typeface="Calibri" panose="020F0502020204030204" pitchFamily="34" charset="0"/>
              </a:rPr>
              <a:t> the prominent content changes between the 2016 Mathematics</a:t>
            </a:r>
            <a:r>
              <a:rPr lang="en-US" sz="2000" i="1">
                <a:solidFill>
                  <a:srgbClr val="000000"/>
                </a:solidFill>
                <a:effectLst/>
                <a:latin typeface="Georgia" panose="02040502050405020303" pitchFamily="18" charset="0"/>
                <a:ea typeface="Calibri" panose="020F0502020204030204" pitchFamily="34" charset="0"/>
              </a:rPr>
              <a:t> Standards of Learning </a:t>
            </a:r>
            <a:r>
              <a:rPr lang="en-US" sz="2000">
                <a:solidFill>
                  <a:srgbClr val="000000"/>
                </a:solidFill>
                <a:effectLst/>
                <a:latin typeface="Georgia" panose="02040502050405020303" pitchFamily="18" charset="0"/>
                <a:ea typeface="Calibri" panose="020F0502020204030204" pitchFamily="34" charset="0"/>
              </a:rPr>
              <a:t>(SOL)</a:t>
            </a:r>
            <a:r>
              <a:rPr lang="en-US" sz="2000" i="1">
                <a:solidFill>
                  <a:srgbClr val="000000"/>
                </a:solidFill>
                <a:effectLst/>
                <a:latin typeface="Georgia" panose="02040502050405020303" pitchFamily="18" charset="0"/>
                <a:ea typeface="Calibri" panose="020F0502020204030204" pitchFamily="34" charset="0"/>
              </a:rPr>
              <a:t> </a:t>
            </a:r>
            <a:r>
              <a:rPr lang="en-US" sz="2000">
                <a:solidFill>
                  <a:srgbClr val="000000"/>
                </a:solidFill>
                <a:effectLst/>
                <a:latin typeface="Georgia" panose="02040502050405020303" pitchFamily="18" charset="0"/>
                <a:ea typeface="Calibri" panose="020F0502020204030204" pitchFamily="34" charset="0"/>
              </a:rPr>
              <a:t>and the </a:t>
            </a:r>
            <a:r>
              <a:rPr lang="en-US" sz="2000" u="sng">
                <a:solidFill>
                  <a:srgbClr val="000000"/>
                </a:solidFill>
                <a:effectLst/>
                <a:latin typeface="Georgia" panose="02040502050405020303" pitchFamily="18" charset="0"/>
                <a:ea typeface="Calibri" panose="020F0502020204030204" pitchFamily="34" charset="0"/>
                <a:hlinkClick r:id="rId3"/>
              </a:rPr>
              <a:t>2023 Mathematics </a:t>
            </a:r>
            <a:r>
              <a:rPr lang="en-US" sz="2000" i="1" u="sng">
                <a:solidFill>
                  <a:srgbClr val="000000"/>
                </a:solidFill>
                <a:effectLst/>
                <a:latin typeface="Georgia" panose="02040502050405020303" pitchFamily="18" charset="0"/>
                <a:ea typeface="Calibri" panose="020F0502020204030204" pitchFamily="34" charset="0"/>
                <a:hlinkClick r:id="rId3"/>
              </a:rPr>
              <a:t>Standards of Learning</a:t>
            </a:r>
            <a:r>
              <a:rPr lang="en-US" sz="2000" i="1">
                <a:solidFill>
                  <a:srgbClr val="000000"/>
                </a:solidFill>
                <a:effectLst/>
                <a:latin typeface="Georgia" panose="02040502050405020303" pitchFamily="18" charset="0"/>
                <a:ea typeface="Calibri" panose="020F0502020204030204" pitchFamily="34" charset="0"/>
              </a:rPr>
              <a:t> </a:t>
            </a:r>
            <a:r>
              <a:rPr lang="en-US" sz="2000">
                <a:solidFill>
                  <a:srgbClr val="000000"/>
                </a:solidFill>
                <a:effectLst/>
                <a:latin typeface="Georgia" panose="02040502050405020303" pitchFamily="18" charset="0"/>
                <a:ea typeface="Calibri" panose="020F0502020204030204" pitchFamily="34" charset="0"/>
              </a:rPr>
              <a:t>and includes instructional notes to support school divisions in making decisions about the prioritization of content during the 2023-2024 transition year</a:t>
            </a:r>
            <a:r>
              <a:rPr lang="en-US" sz="2000" i="1">
                <a:solidFill>
                  <a:srgbClr val="000000"/>
                </a:solidFill>
                <a:effectLst/>
                <a:latin typeface="Georgia" panose="02040502050405020303" pitchFamily="18" charset="0"/>
                <a:ea typeface="Calibri" panose="020F0502020204030204" pitchFamily="34" charset="0"/>
              </a:rPr>
              <a:t>. </a:t>
            </a:r>
            <a:endParaRPr lang="en-US" sz="2400">
              <a:solidFill>
                <a:srgbClr val="000000"/>
              </a:solidFill>
              <a:latin typeface="Georgia" panose="02040502050405020303" pitchFamily="18" charset="0"/>
            </a:endParaRPr>
          </a:p>
        </p:txBody>
      </p:sp>
      <p:pic>
        <p:nvPicPr>
          <p:cNvPr id="4" name="Picture 3" descr="VDOE icon">
            <a:extLst>
              <a:ext uri="{FF2B5EF4-FFF2-40B4-BE49-F238E27FC236}">
                <a16:creationId xmlns:a16="http://schemas.microsoft.com/office/drawing/2014/main" id="{3C6847A7-6F3A-CD76-CDB8-582B7ECF06C2}"/>
              </a:ext>
            </a:extLst>
          </p:cNvPr>
          <p:cNvPicPr>
            <a:picLocks noChangeAspect="1"/>
          </p:cNvPicPr>
          <p:nvPr/>
        </p:nvPicPr>
        <p:blipFill>
          <a:blip r:embed="rId4"/>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416990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8108-50A3-C63D-76AE-69124E448F8A}"/>
              </a:ext>
            </a:extLst>
          </p:cNvPr>
          <p:cNvSpPr>
            <a:spLocks noGrp="1"/>
          </p:cNvSpPr>
          <p:nvPr>
            <p:ph type="title"/>
          </p:nvPr>
        </p:nvSpPr>
        <p:spPr>
          <a:xfrm>
            <a:off x="0" y="0"/>
            <a:ext cx="9144000" cy="741145"/>
          </a:xfrm>
        </p:spPr>
        <p:txBody>
          <a:bodyPr>
            <a:normAutofit fontScale="90000"/>
          </a:bodyPr>
          <a:lstStyle/>
          <a:p>
            <a:r>
              <a:rPr lang="en-US"/>
              <a:t>Overall Instructional Transition Example</a:t>
            </a:r>
          </a:p>
        </p:txBody>
      </p:sp>
      <p:pic>
        <p:nvPicPr>
          <p:cNvPr id="6" name="Picture 5" descr="Math understanding Diagram showing the process skills of reasoning, communication, problem solving, connections and representation in a funnel resulting in mathematical understanding">
            <a:extLst>
              <a:ext uri="{FF2B5EF4-FFF2-40B4-BE49-F238E27FC236}">
                <a16:creationId xmlns:a16="http://schemas.microsoft.com/office/drawing/2014/main" id="{20C9E882-B778-9F68-010E-B3D465644B72}"/>
              </a:ext>
            </a:extLst>
          </p:cNvPr>
          <p:cNvPicPr>
            <a:picLocks noChangeAspect="1"/>
          </p:cNvPicPr>
          <p:nvPr/>
        </p:nvPicPr>
        <p:blipFill>
          <a:blip r:embed="rId3"/>
          <a:stretch>
            <a:fillRect/>
          </a:stretch>
        </p:blipFill>
        <p:spPr>
          <a:xfrm>
            <a:off x="1105836" y="1851471"/>
            <a:ext cx="3333653" cy="2816937"/>
          </a:xfrm>
          <a:prstGeom prst="rect">
            <a:avLst/>
          </a:prstGeom>
        </p:spPr>
      </p:pic>
      <p:pic>
        <p:nvPicPr>
          <p:cNvPr id="3" name="Picture 2" descr="VDOE icon">
            <a:extLst>
              <a:ext uri="{FF2B5EF4-FFF2-40B4-BE49-F238E27FC236}">
                <a16:creationId xmlns:a16="http://schemas.microsoft.com/office/drawing/2014/main" id="{57F3F028-59EE-495C-6794-2E515C3CC391}"/>
              </a:ext>
            </a:extLst>
          </p:cNvPr>
          <p:cNvPicPr>
            <a:picLocks noChangeAspect="1"/>
          </p:cNvPicPr>
          <p:nvPr/>
        </p:nvPicPr>
        <p:blipFill>
          <a:blip r:embed="rId4"/>
          <a:stretch>
            <a:fillRect/>
          </a:stretch>
        </p:blipFill>
        <p:spPr>
          <a:xfrm>
            <a:off x="6885432" y="4767302"/>
            <a:ext cx="2231136" cy="345489"/>
          </a:xfrm>
          <a:prstGeom prst="rect">
            <a:avLst/>
          </a:prstGeom>
        </p:spPr>
      </p:pic>
      <p:sp>
        <p:nvSpPr>
          <p:cNvPr id="4" name="TextBox 3">
            <a:extLst>
              <a:ext uri="{FF2B5EF4-FFF2-40B4-BE49-F238E27FC236}">
                <a16:creationId xmlns:a16="http://schemas.microsoft.com/office/drawing/2014/main" id="{95F0E4E0-A10E-FE6D-E1D5-08911976718F}"/>
              </a:ext>
            </a:extLst>
          </p:cNvPr>
          <p:cNvSpPr txBox="1"/>
          <p:nvPr/>
        </p:nvSpPr>
        <p:spPr>
          <a:xfrm>
            <a:off x="435634" y="853651"/>
            <a:ext cx="8272732" cy="738664"/>
          </a:xfrm>
          <a:prstGeom prst="rect">
            <a:avLst/>
          </a:prstGeom>
          <a:noFill/>
        </p:spPr>
        <p:txBody>
          <a:bodyPr wrap="square" rtlCol="0">
            <a:spAutoFit/>
          </a:bodyPr>
          <a:lstStyle/>
          <a:p>
            <a:r>
              <a:rPr lang="en-US" b="0" i="0">
                <a:solidFill>
                  <a:srgbClr val="000000"/>
                </a:solidFill>
                <a:effectLst/>
                <a:latin typeface="Georgia" panose="02040502050405020303" pitchFamily="18" charset="0"/>
              </a:rPr>
              <a:t>The 2023 Mathematics Standards of Learning incorporate revisions that span across grade levels. Instructional notes have been provided that promote deeper understanding of mathematical concepts and support the transition from the 2016 to the 2023 Mathematics Standards of Learning.</a:t>
            </a:r>
            <a:endParaRPr lang="en-US">
              <a:latin typeface="Georgia" panose="02040502050405020303" pitchFamily="18" charset="0"/>
            </a:endParaRPr>
          </a:p>
        </p:txBody>
      </p:sp>
      <p:pic>
        <p:nvPicPr>
          <p:cNvPr id="5" name="Picture 4" descr="A diagram of data cycle which includes formulating questions, collecting and acquiring data, organizing and representing data, and analyzing and communicating data results">
            <a:extLst>
              <a:ext uri="{FF2B5EF4-FFF2-40B4-BE49-F238E27FC236}">
                <a16:creationId xmlns:a16="http://schemas.microsoft.com/office/drawing/2014/main" id="{E1040B58-B1A0-0FBD-B767-87E25C9ED6EE}"/>
              </a:ext>
            </a:extLst>
          </p:cNvPr>
          <p:cNvPicPr>
            <a:picLocks noChangeAspect="1"/>
          </p:cNvPicPr>
          <p:nvPr/>
        </p:nvPicPr>
        <p:blipFill>
          <a:blip r:embed="rId5"/>
          <a:stretch>
            <a:fillRect/>
          </a:stretch>
        </p:blipFill>
        <p:spPr>
          <a:xfrm>
            <a:off x="4966649" y="1771340"/>
            <a:ext cx="2969651" cy="2816937"/>
          </a:xfrm>
          <a:prstGeom prst="rect">
            <a:avLst/>
          </a:prstGeom>
        </p:spPr>
      </p:pic>
    </p:spTree>
    <p:extLst>
      <p:ext uri="{BB962C8B-B14F-4D97-AF65-F5344CB8AC3E}">
        <p14:creationId xmlns:p14="http://schemas.microsoft.com/office/powerpoint/2010/main" val="252832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D1C8-6CE4-325A-FA73-A063D6720B15}"/>
              </a:ext>
            </a:extLst>
          </p:cNvPr>
          <p:cNvSpPr>
            <a:spLocks noGrp="1"/>
          </p:cNvSpPr>
          <p:nvPr>
            <p:ph type="title"/>
          </p:nvPr>
        </p:nvSpPr>
        <p:spPr>
          <a:xfrm>
            <a:off x="0" y="0"/>
            <a:ext cx="9144000" cy="893894"/>
          </a:xfrm>
        </p:spPr>
        <p:txBody>
          <a:bodyPr>
            <a:normAutofit fontScale="90000"/>
          </a:bodyPr>
          <a:lstStyle/>
          <a:p>
            <a:r>
              <a:rPr lang="en-US"/>
              <a:t>Specific Instructional Transitions by Strand</a:t>
            </a:r>
          </a:p>
        </p:txBody>
      </p:sp>
      <p:pic>
        <p:nvPicPr>
          <p:cNvPr id="5" name="Picture 4" descr="The third section of the Instructional Supports for Prioritization of Content documents address revisions that are specific to a grade level or course and is intended to support divisions and teachers in making decisions about content that might be folded into the instruction during 2023-2024 based on the 2016 Mathematics SOL. &#10;">
            <a:extLst>
              <a:ext uri="{FF2B5EF4-FFF2-40B4-BE49-F238E27FC236}">
                <a16:creationId xmlns:a16="http://schemas.microsoft.com/office/drawing/2014/main" id="{3F6B0CA2-CCC8-1BBF-381A-8891499CF2EA}"/>
              </a:ext>
            </a:extLst>
          </p:cNvPr>
          <p:cNvPicPr>
            <a:picLocks noChangeAspect="1"/>
          </p:cNvPicPr>
          <p:nvPr/>
        </p:nvPicPr>
        <p:blipFill>
          <a:blip r:embed="rId3"/>
          <a:stretch>
            <a:fillRect/>
          </a:stretch>
        </p:blipFill>
        <p:spPr>
          <a:xfrm>
            <a:off x="1892332" y="3131921"/>
            <a:ext cx="4798512" cy="2552308"/>
          </a:xfrm>
          <a:prstGeom prst="rect">
            <a:avLst/>
          </a:prstGeom>
        </p:spPr>
      </p:pic>
      <p:pic>
        <p:nvPicPr>
          <p:cNvPr id="7" name="Picture 6">
            <a:extLst>
              <a:ext uri="{FF2B5EF4-FFF2-40B4-BE49-F238E27FC236}">
                <a16:creationId xmlns:a16="http://schemas.microsoft.com/office/drawing/2014/main" id="{46231A30-02DA-03FF-7F04-9B200FDA71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5772" y="1696640"/>
            <a:ext cx="7880808" cy="1435281"/>
          </a:xfrm>
          <a:prstGeom prst="rect">
            <a:avLst/>
          </a:prstGeom>
        </p:spPr>
      </p:pic>
      <p:pic>
        <p:nvPicPr>
          <p:cNvPr id="3" name="Picture 2" descr="VDOE icon">
            <a:extLst>
              <a:ext uri="{FF2B5EF4-FFF2-40B4-BE49-F238E27FC236}">
                <a16:creationId xmlns:a16="http://schemas.microsoft.com/office/drawing/2014/main" id="{01259619-E8B7-8BFD-8508-F150FB0C5891}"/>
              </a:ext>
            </a:extLst>
          </p:cNvPr>
          <p:cNvPicPr>
            <a:picLocks noChangeAspect="1"/>
          </p:cNvPicPr>
          <p:nvPr/>
        </p:nvPicPr>
        <p:blipFill>
          <a:blip r:embed="rId5"/>
          <a:stretch>
            <a:fillRect/>
          </a:stretch>
        </p:blipFill>
        <p:spPr>
          <a:xfrm>
            <a:off x="6885432" y="4767302"/>
            <a:ext cx="2231136" cy="345489"/>
          </a:xfrm>
          <a:prstGeom prst="rect">
            <a:avLst/>
          </a:prstGeom>
        </p:spPr>
      </p:pic>
      <p:sp>
        <p:nvSpPr>
          <p:cNvPr id="6" name="TextBox 5">
            <a:extLst>
              <a:ext uri="{FF2B5EF4-FFF2-40B4-BE49-F238E27FC236}">
                <a16:creationId xmlns:a16="http://schemas.microsoft.com/office/drawing/2014/main" id="{0C6425EE-3F25-251D-5CF0-20F9E2EDB6F9}"/>
              </a:ext>
            </a:extLst>
          </p:cNvPr>
          <p:cNvSpPr txBox="1"/>
          <p:nvPr/>
        </p:nvSpPr>
        <p:spPr>
          <a:xfrm>
            <a:off x="522832" y="986979"/>
            <a:ext cx="8098336" cy="768415"/>
          </a:xfrm>
          <a:prstGeom prst="rect">
            <a:avLst/>
          </a:prstGeom>
          <a:noFill/>
        </p:spPr>
        <p:txBody>
          <a:bodyPr wrap="square">
            <a:spAutoFit/>
          </a:bodyPr>
          <a:lstStyle/>
          <a:p>
            <a:pPr marL="0" marR="0" algn="l">
              <a:lnSpc>
                <a:spcPct val="107000"/>
              </a:lnSpc>
              <a:spcBef>
                <a:spcPts val="0"/>
              </a:spcBef>
              <a:spcAft>
                <a:spcPts val="1200"/>
              </a:spcAft>
            </a:pPr>
            <a:r>
              <a:rPr lang="en-US" sz="1400" b="0">
                <a:solidFill>
                  <a:srgbClr val="000000"/>
                </a:solidFill>
                <a:effectLst/>
                <a:latin typeface="Times New Roman" panose="02020603050405020304" pitchFamily="18" charset="0"/>
                <a:ea typeface="Calibri" panose="020F0502020204030204" pitchFamily="34" charset="0"/>
              </a:rPr>
              <a:t>The 2023 Mathematics </a:t>
            </a:r>
            <a:r>
              <a:rPr lang="en-US" sz="1400" b="0" i="1">
                <a:solidFill>
                  <a:srgbClr val="000000"/>
                </a:solidFill>
                <a:effectLst/>
                <a:latin typeface="Times New Roman" panose="02020603050405020304" pitchFamily="18" charset="0"/>
                <a:ea typeface="Calibri" panose="020F0502020204030204" pitchFamily="34" charset="0"/>
              </a:rPr>
              <a:t>Standards of Learning</a:t>
            </a:r>
            <a:r>
              <a:rPr lang="en-US" sz="1400" b="0">
                <a:solidFill>
                  <a:srgbClr val="000000"/>
                </a:solidFill>
                <a:effectLst/>
                <a:latin typeface="Times New Roman" panose="02020603050405020304" pitchFamily="18" charset="0"/>
                <a:ea typeface="Calibri" panose="020F0502020204030204" pitchFamily="34" charset="0"/>
              </a:rPr>
              <a:t> incorporate revisions that are specific to a grade level or course. Instructional notes have been provided for specific standards that support the transition from the 2016 to the 2023 Mathematics </a:t>
            </a:r>
            <a:r>
              <a:rPr lang="en-US" sz="1400" b="0" i="1">
                <a:solidFill>
                  <a:srgbClr val="000000"/>
                </a:solidFill>
                <a:effectLst/>
                <a:latin typeface="Times New Roman" panose="02020603050405020304" pitchFamily="18" charset="0"/>
                <a:ea typeface="Calibri" panose="020F0502020204030204" pitchFamily="34" charset="0"/>
              </a:rPr>
              <a:t>Standards of Learning</a:t>
            </a:r>
            <a:r>
              <a:rPr lang="en-US" sz="1400" b="0">
                <a:solidFill>
                  <a:srgbClr val="000000"/>
                </a:solidFill>
                <a:effectLst/>
                <a:latin typeface="Times New Roman" panose="02020603050405020304" pitchFamily="18" charset="0"/>
                <a:ea typeface="Calibri" panose="020F0502020204030204" pitchFamily="34" charset="0"/>
              </a:rPr>
              <a:t>.</a:t>
            </a:r>
            <a:endParaRPr lang="en-US" sz="1600" b="1">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681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normAutofit fontScale="90000"/>
          </a:bodyPr>
          <a:lstStyle/>
          <a:p>
            <a:r>
              <a:rPr lang="en-US">
                <a:solidFill>
                  <a:schemeClr val="bg1"/>
                </a:solidFill>
              </a:rPr>
              <a:t>Specific Instructional Transitions – Secondary Prioritization Documents </a:t>
            </a:r>
          </a:p>
        </p:txBody>
      </p:sp>
    </p:spTree>
    <p:extLst>
      <p:ext uri="{BB962C8B-B14F-4D97-AF65-F5344CB8AC3E}">
        <p14:creationId xmlns:p14="http://schemas.microsoft.com/office/powerpoint/2010/main" val="318634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77875f91e1_0_57"/>
          <p:cNvSpPr txBox="1">
            <a:spLocks noGrp="1"/>
          </p:cNvSpPr>
          <p:nvPr>
            <p:ph type="title"/>
          </p:nvPr>
        </p:nvSpPr>
        <p:spPr>
          <a:xfrm>
            <a:off x="0" y="0"/>
            <a:ext cx="9144000" cy="741000"/>
          </a:xfrm>
          <a:prstGeom prst="rect">
            <a:avLst/>
          </a:prstGeom>
          <a:solidFill>
            <a:schemeClr val="dk1"/>
          </a:solidFill>
          <a:ln>
            <a:noFill/>
          </a:ln>
        </p:spPr>
        <p:txBody>
          <a:bodyPr spcFirstLastPara="1" wrap="square" lIns="617225" tIns="34275" rIns="68575" bIns="34275" anchor="ctr" anchorCtr="0">
            <a:normAutofit/>
          </a:bodyPr>
          <a:lstStyle/>
          <a:p>
            <a:pPr marL="0" lvl="0" indent="0" algn="l" rtl="0">
              <a:lnSpc>
                <a:spcPct val="90000"/>
              </a:lnSpc>
              <a:spcBef>
                <a:spcPts val="0"/>
              </a:spcBef>
              <a:spcAft>
                <a:spcPts val="0"/>
              </a:spcAft>
              <a:buClr>
                <a:schemeClr val="lt1"/>
              </a:buClr>
              <a:buSzPts val="3240"/>
              <a:buFont typeface="Georgia"/>
              <a:buNone/>
            </a:pPr>
            <a:r>
              <a:rPr lang="en-US" sz="2840"/>
              <a:t>Standard 6.7c (2016) - Standard 6.MG.2 (2023)</a:t>
            </a:r>
            <a:endParaRPr sz="2840"/>
          </a:p>
        </p:txBody>
      </p:sp>
      <p:graphicFrame>
        <p:nvGraphicFramePr>
          <p:cNvPr id="445" name="Google Shape;445;g277875f91e1_0_57" descr="d&#10;"/>
          <p:cNvGraphicFramePr/>
          <p:nvPr>
            <p:extLst>
              <p:ext uri="{D42A27DB-BD31-4B8C-83A1-F6EECF244321}">
                <p14:modId xmlns:p14="http://schemas.microsoft.com/office/powerpoint/2010/main" val="1340626757"/>
              </p:ext>
            </p:extLst>
          </p:nvPr>
        </p:nvGraphicFramePr>
        <p:xfrm>
          <a:off x="458725" y="1003400"/>
          <a:ext cx="8154275" cy="2087820"/>
        </p:xfrm>
        <a:graphic>
          <a:graphicData uri="http://schemas.openxmlformats.org/drawingml/2006/table">
            <a:tbl>
              <a:tblPr firstRow="1">
                <a:noFill/>
              </a:tblPr>
              <a:tblGrid>
                <a:gridCol w="4113825">
                  <a:extLst>
                    <a:ext uri="{9D8B030D-6E8A-4147-A177-3AD203B41FA5}">
                      <a16:colId xmlns:a16="http://schemas.microsoft.com/office/drawing/2014/main" val="20000"/>
                    </a:ext>
                  </a:extLst>
                </a:gridCol>
                <a:gridCol w="4040450">
                  <a:extLst>
                    <a:ext uri="{9D8B030D-6E8A-4147-A177-3AD203B41FA5}">
                      <a16:colId xmlns:a16="http://schemas.microsoft.com/office/drawing/2014/main" val="20001"/>
                    </a:ext>
                  </a:extLst>
                </a:gridCol>
              </a:tblGrid>
              <a:tr h="323925">
                <a:tc>
                  <a:txBody>
                    <a:bodyPr/>
                    <a:lstStyle/>
                    <a:p>
                      <a:pPr marL="0" lvl="0" indent="0" algn="ctr" rtl="0">
                        <a:spcBef>
                          <a:spcPts val="0"/>
                        </a:spcBef>
                        <a:spcAft>
                          <a:spcPts val="0"/>
                        </a:spcAft>
                        <a:buNone/>
                      </a:pPr>
                      <a:r>
                        <a:rPr lang="en-US" sz="1050" b="1">
                          <a:solidFill>
                            <a:srgbClr val="000000"/>
                          </a:solidFill>
                          <a:latin typeface="Georgia"/>
                          <a:ea typeface="Georgia"/>
                          <a:cs typeface="Georgia"/>
                          <a:sym typeface="Georgia"/>
                        </a:rPr>
                        <a:t>2016 SOL</a:t>
                      </a:r>
                      <a:endParaRPr sz="1050" b="1">
                        <a:solidFill>
                          <a:srgbClr val="000000"/>
                        </a:solidFill>
                        <a:latin typeface="Georgia"/>
                        <a:ea typeface="Georgia"/>
                        <a:cs typeface="Georgia"/>
                        <a:sym typeface="Georgia"/>
                      </a:endParaRPr>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050" b="1">
                          <a:solidFill>
                            <a:srgbClr val="000000"/>
                          </a:solidFill>
                          <a:latin typeface="Georgia"/>
                          <a:ea typeface="Georgia"/>
                          <a:cs typeface="Georgia"/>
                          <a:sym typeface="Georgia"/>
                        </a:rPr>
                        <a:t>2023 SOL</a:t>
                      </a:r>
                      <a:endParaRPr sz="1050" b="1">
                        <a:solidFill>
                          <a:srgbClr val="000000"/>
                        </a:solidFill>
                        <a:latin typeface="Georgia"/>
                        <a:ea typeface="Georgia"/>
                        <a:cs typeface="Georgia"/>
                        <a:sym typeface="Georgia"/>
                      </a:endParaRPr>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6.7 The student will</a:t>
                      </a:r>
                      <a:endParaRPr sz="1000" b="1">
                        <a:solidFill>
                          <a:srgbClr val="000000"/>
                        </a:solidFill>
                        <a:latin typeface="Georgia"/>
                        <a:ea typeface="Georgia"/>
                        <a:cs typeface="Georgia"/>
                        <a:sym typeface="Georgia"/>
                      </a:endParaRPr>
                    </a:p>
                    <a:p>
                      <a:pPr marL="0" lvl="0" indent="0" algn="l" rtl="0">
                        <a:spcBef>
                          <a:spcPts val="0"/>
                        </a:spcBef>
                        <a:spcAft>
                          <a:spcPts val="0"/>
                        </a:spcAft>
                        <a:buNone/>
                      </a:pPr>
                      <a:r>
                        <a:rPr lang="en-US" sz="1000" b="1">
                          <a:solidFill>
                            <a:srgbClr val="000000"/>
                          </a:solidFill>
                          <a:latin typeface="Georgia"/>
                          <a:ea typeface="Georgia"/>
                          <a:cs typeface="Georgia"/>
                          <a:sym typeface="Georgia"/>
                        </a:rPr>
                        <a:t>   c)    solve problems, including practical problems, involving area and perimeter of triangles and rectangles. </a:t>
                      </a:r>
                      <a:r>
                        <a:rPr lang="en-US" sz="1000" b="0">
                          <a:solidFill>
                            <a:srgbClr val="C00000"/>
                          </a:solidFill>
                          <a:latin typeface="Georgia"/>
                          <a:ea typeface="Georgia"/>
                          <a:cs typeface="Georgia"/>
                          <a:sym typeface="Georgia"/>
                        </a:rPr>
                        <a:t>[Area and Perimeter of Rectangles included in Grades 4 and 5]</a:t>
                      </a:r>
                      <a:endParaRPr sz="1000" b="0">
                        <a:solidFill>
                          <a:srgbClr val="C00000"/>
                        </a:solidFill>
                        <a:latin typeface="Georgia"/>
                        <a:ea typeface="Georgia"/>
                        <a:cs typeface="Georgia"/>
                        <a:sym typeface="Georgia"/>
                      </a:endParaRPr>
                    </a:p>
                    <a:p>
                      <a:pPr marL="228600" lvl="0" indent="-228600" algn="l" rtl="0">
                        <a:spcBef>
                          <a:spcPts val="0"/>
                        </a:spcBef>
                        <a:spcAft>
                          <a:spcPts val="0"/>
                        </a:spcAft>
                        <a:buNone/>
                      </a:pPr>
                      <a:endParaRPr sz="1000" b="1">
                        <a:latin typeface="Georgia"/>
                        <a:ea typeface="Georgia"/>
                        <a:cs typeface="Georgia"/>
                        <a:sym typeface="Georgia"/>
                      </a:endParaRPr>
                    </a:p>
                    <a:p>
                      <a:pPr marL="342900" lvl="0" indent="-298450" algn="l" rtl="0">
                        <a:spcBef>
                          <a:spcPts val="0"/>
                        </a:spcBef>
                        <a:spcAft>
                          <a:spcPts val="300"/>
                        </a:spcAft>
                        <a:buSzPts val="1100"/>
                        <a:buFont typeface="Georgia"/>
                        <a:buChar char="●"/>
                      </a:pPr>
                      <a:r>
                        <a:rPr lang="en-US" sz="1000">
                          <a:solidFill>
                            <a:srgbClr val="000000"/>
                          </a:solidFill>
                          <a:latin typeface="Georgia"/>
                          <a:ea typeface="Georgia"/>
                          <a:cs typeface="Georgia"/>
                          <a:sym typeface="Georgia"/>
                        </a:rPr>
                        <a:t>Solve problems, including practical problems, involving area and perimeter of triangles and rectangles. (c)</a:t>
                      </a:r>
                      <a:endParaRPr sz="1000" b="1">
                        <a:solidFill>
                          <a:srgbClr val="000000"/>
                        </a:solidFill>
                        <a:latin typeface="Georgia"/>
                        <a:ea typeface="Georgia"/>
                        <a:cs typeface="Georgia"/>
                        <a:sym typeface="Georgia"/>
                      </a:endParaRPr>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6.MG.2 The student will reason mathematically to solve problems, including those in context, that involve the area and perimeter of triangles, and parallelograms.</a:t>
                      </a:r>
                      <a:endParaRPr sz="1000" b="1">
                        <a:solidFill>
                          <a:srgbClr val="000000"/>
                        </a:solidFill>
                        <a:latin typeface="Georgia"/>
                        <a:ea typeface="Georgia"/>
                        <a:cs typeface="Georgia"/>
                        <a:sym typeface="Georgia"/>
                      </a:endParaRPr>
                    </a:p>
                    <a:p>
                      <a:pPr marL="457200" lvl="0" indent="-298450" algn="l" rtl="0">
                        <a:spcBef>
                          <a:spcPts val="1200"/>
                        </a:spcBef>
                        <a:spcAft>
                          <a:spcPts val="0"/>
                        </a:spcAft>
                        <a:buSzPts val="1100"/>
                        <a:buFont typeface="Georgia"/>
                        <a:buAutoNum type="alphaLcParenR"/>
                      </a:pPr>
                      <a:r>
                        <a:rPr lang="en-US" sz="1000">
                          <a:solidFill>
                            <a:srgbClr val="980000"/>
                          </a:solidFill>
                          <a:latin typeface="Georgia"/>
                          <a:ea typeface="Georgia"/>
                          <a:cs typeface="Georgia"/>
                          <a:sym typeface="Georgia"/>
                        </a:rPr>
                        <a:t>Develop the formula</a:t>
                      </a:r>
                      <a:r>
                        <a:rPr lang="en-US" sz="1000">
                          <a:latin typeface="Georgia"/>
                          <a:ea typeface="Georgia"/>
                          <a:cs typeface="Georgia"/>
                          <a:sym typeface="Georgia"/>
                        </a:rPr>
                        <a:t> </a:t>
                      </a:r>
                      <a:r>
                        <a:rPr lang="en-US" sz="1000">
                          <a:solidFill>
                            <a:srgbClr val="000000"/>
                          </a:solidFill>
                          <a:latin typeface="Georgia"/>
                          <a:ea typeface="Georgia"/>
                          <a:cs typeface="Georgia"/>
                          <a:sym typeface="Georgia"/>
                        </a:rPr>
                        <a:t>for determining the area of </a:t>
                      </a:r>
                      <a:r>
                        <a:rPr lang="en-US" sz="1000">
                          <a:solidFill>
                            <a:srgbClr val="980000"/>
                          </a:solidFill>
                          <a:latin typeface="Georgia"/>
                          <a:ea typeface="Georgia"/>
                          <a:cs typeface="Georgia"/>
                          <a:sym typeface="Georgia"/>
                        </a:rPr>
                        <a:t>parallelograms</a:t>
                      </a:r>
                      <a:r>
                        <a:rPr lang="en-US" sz="1000">
                          <a:latin typeface="Georgia"/>
                          <a:ea typeface="Georgia"/>
                          <a:cs typeface="Georgia"/>
                          <a:sym typeface="Georgia"/>
                        </a:rPr>
                        <a:t> </a:t>
                      </a:r>
                      <a:r>
                        <a:rPr lang="en-US" sz="1000">
                          <a:solidFill>
                            <a:srgbClr val="000000"/>
                          </a:solidFill>
                          <a:latin typeface="Georgia"/>
                          <a:ea typeface="Georgia"/>
                          <a:cs typeface="Georgia"/>
                          <a:sym typeface="Georgia"/>
                        </a:rPr>
                        <a:t>and triangles using pictorial representations and concrete manipulatives (e.g., two-dimensional diagrams, grid paper, etc.).</a:t>
                      </a:r>
                      <a:endParaRPr sz="1000">
                        <a:solidFill>
                          <a:srgbClr val="000000"/>
                        </a:solidFill>
                        <a:latin typeface="Georgia"/>
                        <a:ea typeface="Georgia"/>
                        <a:cs typeface="Georgia"/>
                        <a:sym typeface="Georgia"/>
                      </a:endParaRPr>
                    </a:p>
                    <a:p>
                      <a:pPr marL="457200" lvl="0" indent="-298450" algn="l" rtl="0">
                        <a:spcBef>
                          <a:spcPts val="300"/>
                        </a:spcBef>
                        <a:spcAft>
                          <a:spcPts val="300"/>
                        </a:spcAft>
                        <a:buSzPts val="1100"/>
                        <a:buFont typeface="Georgia"/>
                        <a:buAutoNum type="alphaLcParenR"/>
                      </a:pPr>
                      <a:r>
                        <a:rPr lang="en-US" sz="1000">
                          <a:solidFill>
                            <a:srgbClr val="000000"/>
                          </a:solidFill>
                          <a:latin typeface="Georgia"/>
                          <a:ea typeface="Georgia"/>
                          <a:cs typeface="Georgia"/>
                          <a:sym typeface="Georgia"/>
                        </a:rPr>
                        <a:t>Solve problems, including those in context, involving the perimeter and area of triangles, and </a:t>
                      </a:r>
                      <a:r>
                        <a:rPr lang="en-US" sz="1000">
                          <a:solidFill>
                            <a:srgbClr val="980000"/>
                          </a:solidFill>
                          <a:latin typeface="Georgia"/>
                          <a:ea typeface="Georgia"/>
                          <a:cs typeface="Georgia"/>
                          <a:sym typeface="Georgia"/>
                        </a:rPr>
                        <a:t>parallelograms.</a:t>
                      </a:r>
                      <a:endParaRPr sz="1000">
                        <a:solidFill>
                          <a:srgbClr val="980000"/>
                        </a:solidFill>
                        <a:latin typeface="Georgia"/>
                        <a:ea typeface="Georgia"/>
                        <a:cs typeface="Georgia"/>
                        <a:sym typeface="Georgia"/>
                      </a:endParaRPr>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Google Shape;497;g277875f91e1_0_83" descr="New!">
            <a:extLst>
              <a:ext uri="{FF2B5EF4-FFF2-40B4-BE49-F238E27FC236}">
                <a16:creationId xmlns:a16="http://schemas.microsoft.com/office/drawing/2014/main" id="{7F172926-185C-9F43-AA59-AEE327741A7B}"/>
              </a:ext>
            </a:extLst>
          </p:cNvPr>
          <p:cNvPicPr preferRelativeResize="0"/>
          <p:nvPr/>
        </p:nvPicPr>
        <p:blipFill>
          <a:blip r:embed="rId3">
            <a:alphaModFix/>
          </a:blip>
          <a:stretch>
            <a:fillRect/>
          </a:stretch>
        </p:blipFill>
        <p:spPr>
          <a:xfrm>
            <a:off x="4269451" y="2482042"/>
            <a:ext cx="605098" cy="458435"/>
          </a:xfrm>
          <a:prstGeom prst="rect">
            <a:avLst/>
          </a:prstGeom>
          <a:noFill/>
          <a:ln>
            <a:noFill/>
          </a:ln>
        </p:spPr>
      </p:pic>
      <p:sp>
        <p:nvSpPr>
          <p:cNvPr id="446" name="Google Shape;446;g277875f91e1_0_57"/>
          <p:cNvSpPr txBox="1"/>
          <p:nvPr/>
        </p:nvSpPr>
        <p:spPr>
          <a:xfrm>
            <a:off x="0" y="4384625"/>
            <a:ext cx="9144000" cy="7590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 </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Area and perimeter of rectangles is deleted</a:t>
            </a: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Area and perimeter of parallelograms </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Develop the formula for determining the area of parallelograms and triangles</a:t>
            </a:r>
            <a:endParaRPr sz="1000">
              <a:solidFill>
                <a:schemeClr val="lt1"/>
              </a:solidFill>
              <a:latin typeface="Georgia"/>
              <a:ea typeface="Georgia"/>
              <a:cs typeface="Georgia"/>
              <a:sym typeface="Georgia"/>
            </a:endParaRPr>
          </a:p>
        </p:txBody>
      </p:sp>
      <p:pic>
        <p:nvPicPr>
          <p:cNvPr id="6" name="Picture 5" descr="On the screen you are seeing an excerpt from Grade 6 Overview of Revisions Narrated PowerPoint showing a comparison between the 2016 SOL and the newly adopted 2023 SOL. As you can see the content of SOL 6.7c can now be found in 6.MG.2 of the 2023 standards with any changes highlighted in red. &#10;&#10;An excerpt from the Grade 6 Prioritization document is shown on the screen.  As Tina shared earlier in the presentation, school divisions may wish to use the Prioritization document when planning for instruction, based upon the options for transitioning, and determining how to supplement existing curriculum to incorporate content from the 2023 Mathematics SOL. Notice in this example, the Transition Team has provided instructional notes to support folding in this content  – they are suggesting that prior to solving problems…….&#10;">
            <a:extLst>
              <a:ext uri="{FF2B5EF4-FFF2-40B4-BE49-F238E27FC236}">
                <a16:creationId xmlns:a16="http://schemas.microsoft.com/office/drawing/2014/main" id="{C5DCA4F8-814E-34C9-050E-FF8674911913}"/>
              </a:ext>
            </a:extLst>
          </p:cNvPr>
          <p:cNvPicPr>
            <a:picLocks noChangeAspect="1"/>
          </p:cNvPicPr>
          <p:nvPr/>
        </p:nvPicPr>
        <p:blipFill>
          <a:blip r:embed="rId4"/>
          <a:stretch>
            <a:fillRect/>
          </a:stretch>
        </p:blipFill>
        <p:spPr>
          <a:xfrm>
            <a:off x="458725" y="3261786"/>
            <a:ext cx="8432591" cy="1416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7af92ff994_0_259"/>
          <p:cNvSpPr txBox="1">
            <a:spLocks noGrp="1"/>
          </p:cNvSpPr>
          <p:nvPr>
            <p:ph type="title"/>
          </p:nvPr>
        </p:nvSpPr>
        <p:spPr>
          <a:xfrm>
            <a:off x="0" y="0"/>
            <a:ext cx="9144000" cy="604200"/>
          </a:xfrm>
          <a:prstGeom prst="rect">
            <a:avLst/>
          </a:prstGeom>
          <a:solidFill>
            <a:schemeClr val="dk1"/>
          </a:solidFill>
          <a:ln>
            <a:noFill/>
          </a:ln>
        </p:spPr>
        <p:txBody>
          <a:bodyPr spcFirstLastPara="1" wrap="square" lIns="617225" tIns="34275" rIns="68575" bIns="34275" anchor="ctr" anchorCtr="0">
            <a:normAutofit fontScale="90000"/>
          </a:bodyPr>
          <a:lstStyle/>
          <a:p>
            <a:pPr marL="0" lvl="0" indent="0" algn="ctr" rtl="0">
              <a:lnSpc>
                <a:spcPct val="90000"/>
              </a:lnSpc>
              <a:spcBef>
                <a:spcPts val="0"/>
              </a:spcBef>
              <a:spcAft>
                <a:spcPts val="0"/>
              </a:spcAft>
              <a:buClr>
                <a:schemeClr val="lt1"/>
              </a:buClr>
              <a:buSzPts val="3240"/>
              <a:buFont typeface="Georgia"/>
              <a:buNone/>
            </a:pPr>
            <a:r>
              <a:rPr lang="en-US" sz="2840"/>
              <a:t>Standard 7.9 (2016) - Standard 7.PS.2 (2023) (1 of 2) </a:t>
            </a:r>
            <a:endParaRPr sz="2840"/>
          </a:p>
        </p:txBody>
      </p:sp>
      <p:graphicFrame>
        <p:nvGraphicFramePr>
          <p:cNvPr id="470" name="Google Shape;470;g27af92ff994_0_259"/>
          <p:cNvGraphicFramePr/>
          <p:nvPr>
            <p:extLst>
              <p:ext uri="{D42A27DB-BD31-4B8C-83A1-F6EECF244321}">
                <p14:modId xmlns:p14="http://schemas.microsoft.com/office/powerpoint/2010/main" val="1873649439"/>
              </p:ext>
            </p:extLst>
          </p:nvPr>
        </p:nvGraphicFramePr>
        <p:xfrm>
          <a:off x="273050" y="693100"/>
          <a:ext cx="8592225" cy="3452600"/>
        </p:xfrm>
        <a:graphic>
          <a:graphicData uri="http://schemas.openxmlformats.org/drawingml/2006/table">
            <a:tbl>
              <a:tblPr firstRow="1">
                <a:noFill/>
              </a:tblPr>
              <a:tblGrid>
                <a:gridCol w="4330700">
                  <a:extLst>
                    <a:ext uri="{9D8B030D-6E8A-4147-A177-3AD203B41FA5}">
                      <a16:colId xmlns:a16="http://schemas.microsoft.com/office/drawing/2014/main" val="20000"/>
                    </a:ext>
                  </a:extLst>
                </a:gridCol>
                <a:gridCol w="4261525">
                  <a:extLst>
                    <a:ext uri="{9D8B030D-6E8A-4147-A177-3AD203B41FA5}">
                      <a16:colId xmlns:a16="http://schemas.microsoft.com/office/drawing/2014/main" val="20001"/>
                    </a:ext>
                  </a:extLst>
                </a:gridCol>
              </a:tblGrid>
              <a:tr h="37415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2842250">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7.9 The student, given data in a practical situation, will</a:t>
                      </a:r>
                      <a:endParaRPr sz="1000" b="1">
                        <a:solidFill>
                          <a:srgbClr val="000000"/>
                        </a:solidFill>
                        <a:latin typeface="Georgia"/>
                        <a:ea typeface="Georgia"/>
                        <a:cs typeface="Georgia"/>
                        <a:sym typeface="Georgia"/>
                      </a:endParaRPr>
                    </a:p>
                    <a:p>
                      <a:pPr marL="342900" lvl="0" indent="-244475" algn="l" rtl="0">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represent data in a histogram;</a:t>
                      </a:r>
                      <a:endParaRPr sz="1000" b="1">
                        <a:solidFill>
                          <a:srgbClr val="000000"/>
                        </a:solidFill>
                        <a:latin typeface="Georgia"/>
                        <a:ea typeface="Georgia"/>
                        <a:cs typeface="Georgia"/>
                        <a:sym typeface="Georgia"/>
                      </a:endParaRPr>
                    </a:p>
                    <a:p>
                      <a:pPr marL="342900" lvl="0" indent="-180975" algn="l" rtl="0">
                        <a:lnSpc>
                          <a:spcPct val="115000"/>
                        </a:lnSpc>
                        <a:spcBef>
                          <a:spcPts val="0"/>
                        </a:spcBef>
                        <a:spcAft>
                          <a:spcPts val="0"/>
                        </a:spcAft>
                        <a:buNone/>
                      </a:pPr>
                      <a:endParaRPr sz="1000" b="1">
                        <a:solidFill>
                          <a:srgbClr val="000000"/>
                        </a:solidFill>
                        <a:latin typeface="Georgia"/>
                        <a:ea typeface="Georgia"/>
                        <a:cs typeface="Georgia"/>
                        <a:sym typeface="Georgia"/>
                      </a:endParaRPr>
                    </a:p>
                    <a:p>
                      <a:pPr marL="342900" lvl="0" indent="-292100" algn="l" rtl="0">
                        <a:spcBef>
                          <a:spcPts val="0"/>
                        </a:spcBef>
                        <a:spcAft>
                          <a:spcPts val="0"/>
                        </a:spcAft>
                        <a:buSzPts val="1000"/>
                        <a:buFont typeface="Georgia"/>
                        <a:buChar char="●"/>
                      </a:pPr>
                      <a:r>
                        <a:rPr lang="en-US" sz="1000">
                          <a:solidFill>
                            <a:srgbClr val="000000"/>
                          </a:solidFill>
                          <a:latin typeface="Georgia"/>
                          <a:ea typeface="Georgia"/>
                          <a:cs typeface="Georgia"/>
                          <a:sym typeface="Georgia"/>
                        </a:rPr>
                        <a:t>Collect, organize, and represent data in a histogram. (a)</a:t>
                      </a:r>
                      <a:endParaRPr sz="1000">
                        <a:solidFill>
                          <a:srgbClr val="000000"/>
                        </a:solidFill>
                        <a:latin typeface="Georgia"/>
                        <a:ea typeface="Georgia"/>
                        <a:cs typeface="Georgia"/>
                        <a:sym typeface="Georgia"/>
                      </a:endParaRPr>
                    </a:p>
                    <a:p>
                      <a:pPr marL="0" lvl="0" indent="0" algn="l" rtl="0">
                        <a:spcBef>
                          <a:spcPts val="300"/>
                        </a:spcBef>
                        <a:spcAft>
                          <a:spcPts val="0"/>
                        </a:spcAft>
                        <a:buNone/>
                      </a:pPr>
                      <a:endParaRPr sz="800">
                        <a:latin typeface="Georgia"/>
                        <a:ea typeface="Georgia"/>
                        <a:cs typeface="Georgia"/>
                        <a:sym typeface="Georgia"/>
                      </a:endParaRPr>
                    </a:p>
                    <a:p>
                      <a:pPr marL="0" lvl="0" indent="0" algn="l" rtl="0">
                        <a:spcBef>
                          <a:spcPts val="300"/>
                        </a:spcBef>
                        <a:spcAft>
                          <a:spcPts val="300"/>
                        </a:spcAft>
                        <a:buNone/>
                      </a:pPr>
                      <a:endParaRPr sz="1000">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228600" algn="l" rtl="0">
                        <a:spcBef>
                          <a:spcPts val="0"/>
                        </a:spcBef>
                        <a:spcAft>
                          <a:spcPts val="0"/>
                        </a:spcAft>
                        <a:buNone/>
                      </a:pPr>
                      <a:r>
                        <a:rPr lang="en-US" sz="1000" b="1">
                          <a:solidFill>
                            <a:srgbClr val="000000"/>
                          </a:solidFill>
                          <a:latin typeface="Georgia"/>
                          <a:ea typeface="Georgia"/>
                          <a:cs typeface="Georgia"/>
                          <a:sym typeface="Georgia"/>
                        </a:rPr>
                        <a:t>7.PS.2 The student will apply the data cycle (formulate questions; collect or acquire data; organize and represent data; and analyze data and communicate results) with a focus on histograms.</a:t>
                      </a:r>
                      <a:endParaRPr sz="1000" b="1">
                        <a:solidFill>
                          <a:srgbClr val="000000"/>
                        </a:solidFill>
                        <a:latin typeface="Georgia"/>
                        <a:ea typeface="Georgia"/>
                        <a:cs typeface="Georgia"/>
                        <a:sym typeface="Georgia"/>
                      </a:endParaRPr>
                    </a:p>
                    <a:p>
                      <a:pPr marL="457200" lvl="0" indent="-292100" algn="l" rtl="0">
                        <a:spcBef>
                          <a:spcPts val="1200"/>
                        </a:spcBef>
                        <a:spcAft>
                          <a:spcPts val="0"/>
                        </a:spcAft>
                        <a:buClr>
                          <a:srgbClr val="980000"/>
                        </a:buClr>
                        <a:buSzPts val="1000"/>
                        <a:buFont typeface="Georgia"/>
                        <a:buAutoNum type="alphaLcParenR"/>
                      </a:pPr>
                      <a:r>
                        <a:rPr lang="en-US" sz="1000">
                          <a:solidFill>
                            <a:srgbClr val="C00000"/>
                          </a:solidFill>
                          <a:latin typeface="Georgia"/>
                          <a:ea typeface="Georgia"/>
                          <a:cs typeface="Georgia"/>
                          <a:sym typeface="Georgia"/>
                        </a:rPr>
                        <a:t>Formulate questions that require the collection or acquisition of data with a focus on histograms.</a:t>
                      </a:r>
                      <a:endParaRPr sz="1000">
                        <a:solidFill>
                          <a:srgbClr val="C00000"/>
                        </a:solidFill>
                        <a:latin typeface="Georgia"/>
                        <a:ea typeface="Georgia"/>
                        <a:cs typeface="Georgia"/>
                        <a:sym typeface="Georgia"/>
                      </a:endParaRPr>
                    </a:p>
                    <a:p>
                      <a:pPr marL="457200" lvl="0" indent="-292100" algn="l" rtl="0">
                        <a:spcBef>
                          <a:spcPts val="300"/>
                        </a:spcBef>
                        <a:spcAft>
                          <a:spcPts val="0"/>
                        </a:spcAft>
                        <a:buClr>
                          <a:srgbClr val="980000"/>
                        </a:buClr>
                        <a:buSzPts val="1000"/>
                        <a:buFont typeface="Georgia"/>
                        <a:buAutoNum type="alphaLcParenR"/>
                      </a:pPr>
                      <a:r>
                        <a:rPr lang="en-US" sz="1000">
                          <a:solidFill>
                            <a:schemeClr val="accent3">
                              <a:lumMod val="50000"/>
                            </a:schemeClr>
                          </a:solidFill>
                          <a:latin typeface="Georgia"/>
                          <a:ea typeface="Georgia"/>
                          <a:cs typeface="Georgia"/>
                          <a:sym typeface="Georgia"/>
                        </a:rPr>
                        <a:t>Determine the data needed to answer a formulated question and collect the data (or acquire existing data) using various methods including (e.g., observations, measurement, surveys, experiments)., etc.</a:t>
                      </a:r>
                      <a:endParaRPr sz="1000">
                        <a:solidFill>
                          <a:schemeClr val="accent3">
                            <a:lumMod val="50000"/>
                          </a:schemeClr>
                        </a:solidFill>
                        <a:latin typeface="Georgia"/>
                        <a:ea typeface="Georgia"/>
                        <a:cs typeface="Georgia"/>
                        <a:sym typeface="Georgia"/>
                      </a:endParaRPr>
                    </a:p>
                    <a:p>
                      <a:pPr marL="457200" lvl="0" indent="-292100" algn="l" rtl="0">
                        <a:spcBef>
                          <a:spcPts val="300"/>
                        </a:spcBef>
                        <a:spcAft>
                          <a:spcPts val="0"/>
                        </a:spcAft>
                        <a:buClr>
                          <a:srgbClr val="980000"/>
                        </a:buClr>
                        <a:buSzPts val="1000"/>
                        <a:buFont typeface="Georgia"/>
                        <a:buAutoNum type="alphaLcParenR"/>
                      </a:pPr>
                      <a:r>
                        <a:rPr lang="en-US" sz="1000">
                          <a:solidFill>
                            <a:srgbClr val="C00000"/>
                          </a:solidFill>
                          <a:latin typeface="Georgia"/>
                          <a:ea typeface="Georgia"/>
                          <a:cs typeface="Georgia"/>
                          <a:sym typeface="Georgia"/>
                        </a:rPr>
                        <a:t>Determine how sample size and randomness will ensure that the data collected is a sample that is representative of a larger population.</a:t>
                      </a:r>
                      <a:endParaRPr sz="1000">
                        <a:solidFill>
                          <a:srgbClr val="C0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chemeClr val="accent3">
                              <a:lumMod val="50000"/>
                            </a:schemeClr>
                          </a:solidFill>
                          <a:latin typeface="Georgia"/>
                          <a:ea typeface="Georgia"/>
                          <a:cs typeface="Georgia"/>
                          <a:sym typeface="Georgia"/>
                        </a:rPr>
                        <a:t>Organize and represent numerical data using histograms </a:t>
                      </a:r>
                      <a:r>
                        <a:rPr lang="en-US" sz="1000">
                          <a:solidFill>
                            <a:srgbClr val="C00000"/>
                          </a:solidFill>
                          <a:latin typeface="Georgia"/>
                          <a:ea typeface="Georgia"/>
                          <a:cs typeface="Georgia"/>
                          <a:sym typeface="Georgia"/>
                        </a:rPr>
                        <a:t>with and without the use of technology.</a:t>
                      </a:r>
                      <a:endParaRPr sz="1000">
                        <a:solidFill>
                          <a:srgbClr val="C00000"/>
                        </a:solidFill>
                        <a:latin typeface="Georgia"/>
                        <a:ea typeface="Georgia"/>
                        <a:cs typeface="Georgia"/>
                        <a:sym typeface="Georgia"/>
                      </a:endParaRPr>
                    </a:p>
                    <a:p>
                      <a:pPr marL="457200" lvl="0" indent="-292100" algn="l" rtl="0">
                        <a:spcBef>
                          <a:spcPts val="300"/>
                        </a:spcBef>
                        <a:spcAft>
                          <a:spcPts val="300"/>
                        </a:spcAft>
                        <a:buClr>
                          <a:srgbClr val="980000"/>
                        </a:buClr>
                        <a:buSzPts val="1000"/>
                        <a:buFont typeface="Georgia"/>
                        <a:buAutoNum type="alphaLcParenR"/>
                      </a:pPr>
                      <a:r>
                        <a:rPr lang="en-US" sz="1000">
                          <a:solidFill>
                            <a:srgbClr val="C00000"/>
                          </a:solidFill>
                          <a:latin typeface="Georgia"/>
                          <a:ea typeface="Georgia"/>
                          <a:cs typeface="Georgia"/>
                          <a:sym typeface="Georgia"/>
                        </a:rPr>
                        <a:t>Investigate and explain how using different intervals could impact the representation of the data in a histogram.</a:t>
                      </a:r>
                      <a:endParaRPr sz="1000">
                        <a:solidFill>
                          <a:srgbClr val="C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71" name="Google Shape;471;g27af92ff994_0_259"/>
          <p:cNvSpPr txBox="1"/>
          <p:nvPr/>
        </p:nvSpPr>
        <p:spPr>
          <a:xfrm>
            <a:off x="0" y="4145700"/>
            <a:ext cx="9144000" cy="101355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Formulate questions that require the collection or acquisition of data</a:t>
            </a: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Determine how sample size and randomness ensure that the sample is representative of a larger population</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Include the use of technology to represent histograms</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Investigate and explain how using different intervals impacts the representation of data in a histogram</a:t>
            </a:r>
            <a:endParaRPr sz="1000">
              <a:solidFill>
                <a:schemeClr val="lt1"/>
              </a:solidFill>
              <a:latin typeface="Georgia"/>
              <a:ea typeface="Georgia"/>
              <a:cs typeface="Georgia"/>
              <a:sym typeface="Georgia"/>
            </a:endParaRPr>
          </a:p>
        </p:txBody>
      </p:sp>
      <p:pic>
        <p:nvPicPr>
          <p:cNvPr id="472" name="Google Shape;472;g27af92ff994_0_2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43038" y="1613188"/>
            <a:ext cx="695475" cy="568475"/>
          </a:xfrm>
          <a:prstGeom prst="rect">
            <a:avLst/>
          </a:prstGeom>
          <a:noFill/>
          <a:ln>
            <a:noFill/>
          </a:ln>
        </p:spPr>
      </p:pic>
      <p:pic>
        <p:nvPicPr>
          <p:cNvPr id="474" name="Google Shape;474;g27af92ff994_0_259" descr="New"/>
          <p:cNvPicPr preferRelativeResize="0"/>
          <p:nvPr/>
        </p:nvPicPr>
        <p:blipFill>
          <a:blip r:embed="rId3">
            <a:alphaModFix/>
          </a:blip>
          <a:stretch>
            <a:fillRect/>
          </a:stretch>
        </p:blipFill>
        <p:spPr>
          <a:xfrm>
            <a:off x="4143036" y="2709147"/>
            <a:ext cx="695475" cy="568475"/>
          </a:xfrm>
          <a:prstGeom prst="rect">
            <a:avLst/>
          </a:prstGeom>
          <a:noFill/>
          <a:ln>
            <a:noFill/>
          </a:ln>
        </p:spPr>
      </p:pic>
      <p:pic>
        <p:nvPicPr>
          <p:cNvPr id="475" name="Google Shape;475;g27af92ff994_0_259" descr="New"/>
          <p:cNvPicPr preferRelativeResize="0"/>
          <p:nvPr/>
        </p:nvPicPr>
        <p:blipFill>
          <a:blip r:embed="rId3">
            <a:alphaModFix/>
          </a:blip>
          <a:stretch>
            <a:fillRect/>
          </a:stretch>
        </p:blipFill>
        <p:spPr>
          <a:xfrm>
            <a:off x="4143036" y="3495078"/>
            <a:ext cx="695475" cy="568475"/>
          </a:xfrm>
          <a:prstGeom prst="rect">
            <a:avLst/>
          </a:prstGeom>
          <a:noFill/>
          <a:ln>
            <a:noFill/>
          </a:ln>
        </p:spPr>
      </p:pic>
      <p:pic>
        <p:nvPicPr>
          <p:cNvPr id="4" name="Picture 3" descr="On the screen you are seeing an excerpt from Grade 7 Overview of Revisions Narrated PowerPoint showing a comparison between the 2016 SOL and the newly adopted 2023 SOL. As you can see the content of SOL 7.9 can now be found in 7.PS.2 of the 2023 standards with any changes highlighted in red. &#10;&#10;An excerpt from the Grade 7 Prioritization document is shown on the screen. Notice in this example, the Transition Team has provided instructional notes to support folding in this content  – they are suggesting that while students are representing numerical data……&#10;">
            <a:extLst>
              <a:ext uri="{FF2B5EF4-FFF2-40B4-BE49-F238E27FC236}">
                <a16:creationId xmlns:a16="http://schemas.microsoft.com/office/drawing/2014/main" id="{0B395E80-3B59-0E70-43B3-1A50E483BC62}"/>
              </a:ext>
            </a:extLst>
          </p:cNvPr>
          <p:cNvPicPr>
            <a:picLocks noChangeAspect="1"/>
          </p:cNvPicPr>
          <p:nvPr/>
        </p:nvPicPr>
        <p:blipFill>
          <a:blip r:embed="rId4"/>
          <a:stretch>
            <a:fillRect/>
          </a:stretch>
        </p:blipFill>
        <p:spPr>
          <a:xfrm>
            <a:off x="273050" y="2202067"/>
            <a:ext cx="8755811" cy="2863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778470b7b0_0_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a:t>25</a:t>
            </a:fld>
            <a:endParaRPr/>
          </a:p>
        </p:txBody>
      </p:sp>
      <p:graphicFrame>
        <p:nvGraphicFramePr>
          <p:cNvPr id="354" name="Google Shape;354;g2778470b7b0_0_51"/>
          <p:cNvGraphicFramePr/>
          <p:nvPr>
            <p:extLst>
              <p:ext uri="{D42A27DB-BD31-4B8C-83A1-F6EECF244321}">
                <p14:modId xmlns:p14="http://schemas.microsoft.com/office/powerpoint/2010/main" val="1624926561"/>
              </p:ext>
            </p:extLst>
          </p:nvPr>
        </p:nvGraphicFramePr>
        <p:xfrm>
          <a:off x="182950" y="736050"/>
          <a:ext cx="8678400" cy="3604230"/>
        </p:xfrm>
        <a:graphic>
          <a:graphicData uri="http://schemas.openxmlformats.org/drawingml/2006/table">
            <a:tbl>
              <a:tblPr firstRow="1">
                <a:noFill/>
              </a:tblPr>
              <a:tblGrid>
                <a:gridCol w="4339200">
                  <a:extLst>
                    <a:ext uri="{9D8B030D-6E8A-4147-A177-3AD203B41FA5}">
                      <a16:colId xmlns:a16="http://schemas.microsoft.com/office/drawing/2014/main" val="20000"/>
                    </a:ext>
                  </a:extLst>
                </a:gridCol>
                <a:gridCol w="43392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E9E9E"/>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200" b="1">
                          <a:solidFill>
                            <a:srgbClr val="000000"/>
                          </a:solidFill>
                          <a:latin typeface="Times New Roman"/>
                          <a:ea typeface="Times New Roman"/>
                          <a:cs typeface="Times New Roman"/>
                          <a:sym typeface="Times New Roman"/>
                        </a:rPr>
                        <a:t>8.1 The student will compare and order real numbers.</a:t>
                      </a:r>
                    </a:p>
                    <a:p>
                      <a:pPr marL="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457200" lvl="0" indent="-304800" algn="l" rtl="0">
                        <a:spcBef>
                          <a:spcPts val="300"/>
                        </a:spcBef>
                        <a:spcAft>
                          <a:spcPts val="0"/>
                        </a:spcAft>
                        <a:buSzPts val="1200"/>
                        <a:buFont typeface="Times New Roman"/>
                        <a:buChar char="●"/>
                      </a:pPr>
                      <a:r>
                        <a:rPr lang="en-US" sz="1200">
                          <a:solidFill>
                            <a:srgbClr val="000000"/>
                          </a:solidFill>
                          <a:latin typeface="Times New Roman"/>
                          <a:ea typeface="Times New Roman"/>
                          <a:cs typeface="Times New Roman"/>
                          <a:sym typeface="Times New Roman"/>
                        </a:rPr>
                        <a:t>Use rational approximations (to the nearest hundredth) of irrational numbers to compare and order, locating values on a number line. Radicals may include both positive and negative square roots of values from 0 to 400 yielding an irrational number.</a:t>
                      </a:r>
                      <a:endParaRPr sz="1200">
                        <a:solidFill>
                          <a:srgbClr val="000000"/>
                        </a:solidFill>
                        <a:latin typeface="Times New Roman"/>
                        <a:ea typeface="Times New Roman"/>
                        <a:cs typeface="Times New Roman"/>
                        <a:sym typeface="Times New Roman"/>
                      </a:endParaRPr>
                    </a:p>
                    <a:p>
                      <a:pPr marL="457200" lvl="0" indent="-304800" algn="l" rtl="0">
                        <a:spcBef>
                          <a:spcPts val="300"/>
                        </a:spcBef>
                        <a:spcAft>
                          <a:spcPts val="0"/>
                        </a:spcAft>
                        <a:buSzPts val="1200"/>
                        <a:buFont typeface="Times New Roman"/>
                        <a:buChar char="●"/>
                      </a:pPr>
                      <a:r>
                        <a:rPr lang="en-US" sz="1200">
                          <a:solidFill>
                            <a:srgbClr val="000000"/>
                          </a:solidFill>
                          <a:latin typeface="Times New Roman"/>
                          <a:ea typeface="Times New Roman"/>
                          <a:cs typeface="Times New Roman"/>
                          <a:sym typeface="Times New Roman"/>
                        </a:rPr>
                        <a:t>Compare and order no more than five real numbers expressed as integers, fractions (proper or improper), decimals, mixed numbers, percents, numbers written in scientific notation, radicals, and π. Radicals may include both positive and negative square roots of values from 0 to 400. Ordering may be in ascending or descending order.</a:t>
                      </a:r>
                      <a:endParaRPr sz="1200">
                        <a:solidFill>
                          <a:srgbClr val="000000"/>
                        </a:solidFill>
                        <a:latin typeface="Times New Roman"/>
                        <a:ea typeface="Times New Roman"/>
                        <a:cs typeface="Times New Roman"/>
                        <a:sym typeface="Times New Roman"/>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200" b="1">
                          <a:solidFill>
                            <a:srgbClr val="000000"/>
                          </a:solidFill>
                          <a:latin typeface="Times New Roman"/>
                          <a:ea typeface="Times New Roman"/>
                          <a:cs typeface="Times New Roman"/>
                          <a:sym typeface="Times New Roman"/>
                        </a:rPr>
                        <a:t>8.NS.1 The student will compare and order real numbers, and determine the relationships between real numbers.</a:t>
                      </a:r>
                      <a:endParaRPr sz="1200" b="1">
                        <a:solidFill>
                          <a:srgbClr val="000000"/>
                        </a:solidFill>
                        <a:latin typeface="Times New Roman"/>
                        <a:ea typeface="Times New Roman"/>
                        <a:cs typeface="Times New Roman"/>
                        <a:sym typeface="Times New Roman"/>
                      </a:endParaRPr>
                    </a:p>
                    <a:p>
                      <a:pPr marL="457200" lvl="0" indent="-304800" algn="l" rtl="0">
                        <a:spcBef>
                          <a:spcPts val="300"/>
                        </a:spcBef>
                        <a:spcAft>
                          <a:spcPts val="0"/>
                        </a:spcAft>
                        <a:buSzPts val="1200"/>
                        <a:buFont typeface="+mj-lt"/>
                        <a:buAutoNum type="alphaLcParenR" startAt="2"/>
                      </a:pPr>
                      <a:r>
                        <a:rPr lang="en-US" sz="1200">
                          <a:solidFill>
                            <a:srgbClr val="000000"/>
                          </a:solidFill>
                          <a:latin typeface="Times New Roman"/>
                          <a:ea typeface="Times New Roman"/>
                          <a:cs typeface="Times New Roman"/>
                          <a:sym typeface="Times New Roman"/>
                        </a:rPr>
                        <a:t>Use rational approximations (to the nearest hundredth) of irrational numbers to compare, order, and locate values on a number line. Radicals may include both positive and negative square roots of values from 0 to 400 yielding an irrational number.</a:t>
                      </a:r>
                      <a:endParaRPr sz="1200">
                        <a:solidFill>
                          <a:srgbClr val="000000"/>
                        </a:solidFill>
                        <a:latin typeface="Times New Roman"/>
                        <a:ea typeface="Times New Roman"/>
                        <a:cs typeface="Times New Roman"/>
                        <a:sym typeface="Times New Roman"/>
                      </a:endParaRPr>
                    </a:p>
                    <a:p>
                      <a:pPr marL="457200" lvl="0" indent="-304800" algn="l" rtl="0">
                        <a:spcBef>
                          <a:spcPts val="300"/>
                        </a:spcBef>
                        <a:spcAft>
                          <a:spcPts val="0"/>
                        </a:spcAft>
                        <a:buSzPts val="1200"/>
                        <a:buFont typeface="+mj-lt"/>
                        <a:buAutoNum type="alphaLcParenR" startAt="2"/>
                      </a:pPr>
                      <a:r>
                        <a:rPr lang="en-US" sz="1200">
                          <a:solidFill>
                            <a:srgbClr val="990000"/>
                          </a:solidFill>
                          <a:latin typeface="Times New Roman"/>
                          <a:ea typeface="Times New Roman"/>
                          <a:cs typeface="Times New Roman"/>
                          <a:sym typeface="Times New Roman"/>
                        </a:rPr>
                        <a:t>Use multiple strategies</a:t>
                      </a:r>
                      <a:r>
                        <a:rPr lang="en-US" sz="1200">
                          <a:latin typeface="Times New Roman"/>
                          <a:ea typeface="Times New Roman"/>
                          <a:cs typeface="Times New Roman"/>
                          <a:sym typeface="Times New Roman"/>
                        </a:rPr>
                        <a:t> (</a:t>
                      </a:r>
                      <a:r>
                        <a:rPr lang="en-US" sz="1200">
                          <a:solidFill>
                            <a:srgbClr val="980000"/>
                          </a:solidFill>
                          <a:latin typeface="Times New Roman"/>
                          <a:ea typeface="Times New Roman"/>
                          <a:cs typeface="Times New Roman"/>
                          <a:sym typeface="Times New Roman"/>
                        </a:rPr>
                        <a:t>e.g., benchmarks, number line, equivalency</a:t>
                      </a:r>
                      <a:r>
                        <a:rPr lang="en-US" sz="1200">
                          <a:solidFill>
                            <a:srgbClr val="C00000"/>
                          </a:solidFill>
                          <a:latin typeface="Times New Roman"/>
                          <a:ea typeface="Times New Roman"/>
                          <a:cs typeface="Times New Roman"/>
                          <a:sym typeface="Times New Roman"/>
                        </a:rPr>
                        <a:t>)</a:t>
                      </a:r>
                      <a:r>
                        <a:rPr lang="en-US" sz="1200">
                          <a:latin typeface="Times New Roman"/>
                          <a:ea typeface="Times New Roman"/>
                          <a:cs typeface="Times New Roman"/>
                          <a:sym typeface="Times New Roman"/>
                        </a:rPr>
                        <a:t> </a:t>
                      </a:r>
                      <a:r>
                        <a:rPr lang="en-US" sz="1200">
                          <a:solidFill>
                            <a:srgbClr val="000000"/>
                          </a:solidFill>
                          <a:latin typeface="Times New Roman"/>
                          <a:ea typeface="Times New Roman"/>
                          <a:cs typeface="Times New Roman"/>
                          <a:sym typeface="Times New Roman"/>
                        </a:rPr>
                        <a:t>to compare and order no more than five real numbers expressed as integers, fractions (proper or improper), decimals, mixed numbers, percents, numbers written in scientific-notation, radicals, and π. Radicals may include both positive and negative square roots of values from 0 to 400. Ordering may be in ascending or descending order.</a:t>
                      </a:r>
                      <a:r>
                        <a:rPr lang="en-US" sz="1200">
                          <a:latin typeface="Times New Roman"/>
                          <a:ea typeface="Times New Roman"/>
                          <a:cs typeface="Times New Roman"/>
                          <a:sym typeface="Times New Roman"/>
                        </a:rPr>
                        <a:t> </a:t>
                      </a:r>
                      <a:r>
                        <a:rPr lang="en-US" sz="1200">
                          <a:solidFill>
                            <a:srgbClr val="990000"/>
                          </a:solidFill>
                          <a:latin typeface="Times New Roman"/>
                          <a:ea typeface="Times New Roman"/>
                          <a:cs typeface="Times New Roman"/>
                          <a:sym typeface="Times New Roman"/>
                        </a:rPr>
                        <a:t>Justify solutions orally, in writing, or with a model</a:t>
                      </a:r>
                      <a:r>
                        <a:rPr lang="en-US"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0" lvl="0" indent="0" algn="l" rtl="0">
                        <a:spcBef>
                          <a:spcPts val="300"/>
                        </a:spcBef>
                        <a:spcAft>
                          <a:spcPts val="300"/>
                        </a:spcAft>
                        <a:buNone/>
                      </a:pPr>
                      <a:endParaRPr sz="1200">
                        <a:latin typeface="Times New Roman"/>
                        <a:ea typeface="Times New Roman"/>
                        <a:cs typeface="Times New Roman"/>
                        <a:sym typeface="Times New Roman"/>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55" name="Google Shape;355;g2778470b7b0_0_51"/>
          <p:cNvSpPr txBox="1">
            <a:spLocks noGrp="1"/>
          </p:cNvSpPr>
          <p:nvPr>
            <p:ph type="title" idx="4294967295"/>
          </p:nvPr>
        </p:nvSpPr>
        <p:spPr>
          <a:xfrm>
            <a:off x="0" y="0"/>
            <a:ext cx="9144000" cy="604200"/>
          </a:xfrm>
          <a:prstGeom prst="rect">
            <a:avLst/>
          </a:prstGeom>
          <a:solidFill>
            <a:srgbClr val="003C71"/>
          </a:solidFill>
          <a:ln>
            <a:noFill/>
            <a:prstDash/>
          </a:ln>
          <a:effectLst/>
        </p:spPr>
        <p:txBody>
          <a:bodyPr rot="0" spcFirstLastPara="1" vertOverflow="overflow" horzOverflow="overflow" vert="horz" wrap="square" lIns="61722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0" i="0" u="none" strike="noStrike" kern="0" cap="small" spc="0" normalizeH="0" baseline="0" noProof="0">
                <a:ln>
                  <a:noFill/>
                </a:ln>
                <a:solidFill>
                  <a:srgbClr val="FFFFFF"/>
                </a:solidFill>
                <a:effectLst/>
                <a:uLnTx/>
                <a:uFillTx/>
                <a:latin typeface="Georgia"/>
                <a:ea typeface="Georgia"/>
                <a:cs typeface="Georgia"/>
                <a:sym typeface="Georgia"/>
              </a:rPr>
              <a:t>Standard 8.1 (2016) - Standard 8.ns.1bc (2023)</a:t>
            </a:r>
          </a:p>
        </p:txBody>
      </p:sp>
      <p:sp>
        <p:nvSpPr>
          <p:cNvPr id="356" name="Google Shape;356;g2778470b7b0_0_51"/>
          <p:cNvSpPr txBox="1"/>
          <p:nvPr/>
        </p:nvSpPr>
        <p:spPr>
          <a:xfrm>
            <a:off x="0" y="4443000"/>
            <a:ext cx="9144000" cy="700500"/>
          </a:xfrm>
          <a:prstGeom prst="rect">
            <a:avLst/>
          </a:prstGeom>
          <a:solidFill>
            <a:srgbClr val="003C7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FFFFFF"/>
                </a:solidFill>
                <a:latin typeface="Georgia"/>
                <a:ea typeface="Georgia"/>
                <a:cs typeface="Georgia"/>
                <a:sym typeface="Georgia"/>
              </a:rPr>
              <a:t>Revisions:</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Use multiple strategies to compare and order</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Justify solutions orally, in writing, or with a model</a:t>
            </a:r>
            <a:endParaRPr sz="1000">
              <a:solidFill>
                <a:srgbClr val="FFFFFF"/>
              </a:solidFill>
              <a:latin typeface="Georgia"/>
              <a:ea typeface="Georgia"/>
              <a:cs typeface="Georgia"/>
              <a:sym typeface="Georgia"/>
            </a:endParaRPr>
          </a:p>
        </p:txBody>
      </p:sp>
      <p:pic>
        <p:nvPicPr>
          <p:cNvPr id="4" name="Picture 3" descr="On the screen you are seeing an excerpt from Grade 8 Overview of Revisions Narrated PowerPoint showing a comparison between the 2016 SOL and the newly adopted 2023 SOL. As you can see the content of SOL 8.1can now be found in 8.NS.1b and c of the 2023 standards with any changes highlighted in red. 8.NS.1 bullet a corresponds with SOL 8.3a&#10;&#10;An excerpt from the Grade 8 Prioritization document is shown on the screen. Notice in this example, the Transition Team has provided instructional notes to support folding in this content  – they are suggesting that while students are comparing and ordering……&#10;">
            <a:extLst>
              <a:ext uri="{FF2B5EF4-FFF2-40B4-BE49-F238E27FC236}">
                <a16:creationId xmlns:a16="http://schemas.microsoft.com/office/drawing/2014/main" id="{A0BB9EF5-893D-95DB-9EB7-266E87E06322}"/>
              </a:ext>
            </a:extLst>
          </p:cNvPr>
          <p:cNvPicPr>
            <a:picLocks noChangeAspect="1"/>
          </p:cNvPicPr>
          <p:nvPr/>
        </p:nvPicPr>
        <p:blipFill>
          <a:blip r:embed="rId3"/>
          <a:stretch>
            <a:fillRect/>
          </a:stretch>
        </p:blipFill>
        <p:spPr>
          <a:xfrm>
            <a:off x="72671" y="3822015"/>
            <a:ext cx="8998657" cy="11388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7a3208c378_1_0"/>
          <p:cNvSpPr txBox="1">
            <a:spLocks noGrp="1"/>
          </p:cNvSpPr>
          <p:nvPr>
            <p:ph type="title"/>
          </p:nvPr>
        </p:nvSpPr>
        <p:spPr>
          <a:xfrm>
            <a:off x="0" y="0"/>
            <a:ext cx="9144000" cy="604200"/>
          </a:xfrm>
          <a:prstGeom prst="rect">
            <a:avLst/>
          </a:prstGeom>
          <a:solidFill>
            <a:schemeClr val="dk1"/>
          </a:solidFill>
          <a:ln>
            <a:noFill/>
          </a:ln>
        </p:spPr>
        <p:txBody>
          <a:bodyPr spcFirstLastPara="1" wrap="square" lIns="617225" tIns="34275" rIns="68575" bIns="34275" anchor="ctr" anchorCtr="0">
            <a:normAutofit/>
          </a:bodyPr>
          <a:lstStyle/>
          <a:p>
            <a:pPr marL="0" marR="0" lvl="0" indent="114300" algn="ctr" rtl="0">
              <a:lnSpc>
                <a:spcPct val="90000"/>
              </a:lnSpc>
              <a:spcBef>
                <a:spcPts val="0"/>
              </a:spcBef>
              <a:spcAft>
                <a:spcPts val="0"/>
              </a:spcAft>
              <a:buNone/>
            </a:pPr>
            <a:r>
              <a:rPr lang="en-US" sz="2840"/>
              <a:t>Standard A.3 (2016) - Standard A.EO.4 (2023)</a:t>
            </a:r>
            <a:endParaRPr sz="2840"/>
          </a:p>
        </p:txBody>
      </p:sp>
      <mc:AlternateContent xmlns:mc="http://schemas.openxmlformats.org/markup-compatibility/2006">
        <mc:Choice xmlns:a14="http://schemas.microsoft.com/office/drawing/2010/main" Requires="a14">
          <p:graphicFrame>
            <p:nvGraphicFramePr>
              <p:cNvPr id="566" name="Google Shape;566;g27a3208c378_1_0"/>
              <p:cNvGraphicFramePr/>
              <p:nvPr>
                <p:extLst>
                  <p:ext uri="{D42A27DB-BD31-4B8C-83A1-F6EECF244321}">
                    <p14:modId xmlns:p14="http://schemas.microsoft.com/office/powerpoint/2010/main" val="1787764790"/>
                  </p:ext>
                </p:extLst>
              </p:nvPr>
            </p:nvGraphicFramePr>
            <p:xfrm>
              <a:off x="273050" y="693100"/>
              <a:ext cx="8597900" cy="3338300"/>
            </p:xfrm>
            <a:graphic>
              <a:graphicData uri="http://schemas.openxmlformats.org/drawingml/2006/table">
                <a:tbl>
                  <a:tblPr firstRow="1">
                    <a:noFill/>
                  </a:tblPr>
                  <a:tblGrid>
                    <a:gridCol w="43307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415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2842250">
                    <a:tc>
                      <a:txBody>
                        <a:bodyPr/>
                        <a:lstStyle/>
                        <a:p>
                          <a:pPr marL="182880" marR="0" lvl="0" indent="-182880" algn="l" rtl="0">
                            <a:lnSpc>
                              <a:spcPct val="100000"/>
                            </a:lnSpc>
                            <a:spcBef>
                              <a:spcPts val="0"/>
                            </a:spcBef>
                            <a:spcAft>
                              <a:spcPts val="0"/>
                            </a:spcAft>
                            <a:buNone/>
                          </a:pPr>
                          <a:r>
                            <a:rPr lang="en-US" sz="1000" b="1">
                              <a:solidFill>
                                <a:srgbClr val="000000"/>
                              </a:solidFill>
                              <a:latin typeface="Georgia"/>
                              <a:ea typeface="Georgia"/>
                              <a:cs typeface="Georgia"/>
                              <a:sym typeface="Georgia"/>
                            </a:rPr>
                            <a:t>A.3 The student will simplify </a:t>
                          </a:r>
                          <a:endParaRPr sz="1000" b="1">
                            <a:solidFill>
                              <a:srgbClr val="000000"/>
                            </a:solidFill>
                            <a:latin typeface="Georgia"/>
                            <a:ea typeface="Georgia"/>
                            <a:cs typeface="Georgia"/>
                            <a:sym typeface="Georgia"/>
                          </a:endParaRPr>
                        </a:p>
                        <a:p>
                          <a:pPr marL="400050" marR="0" lvl="0" indent="-120650" algn="l" rtl="0">
                            <a:lnSpc>
                              <a:spcPct val="100000"/>
                            </a:lnSpc>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square roots of whole numbers and monomial algebraic expressions; </a:t>
                          </a:r>
                          <a:endParaRPr sz="1000" b="1">
                            <a:solidFill>
                              <a:srgbClr val="000000"/>
                            </a:solidFill>
                            <a:latin typeface="Georgia"/>
                            <a:ea typeface="Georgia"/>
                            <a:cs typeface="Georgia"/>
                            <a:sym typeface="Georgia"/>
                          </a:endParaRPr>
                        </a:p>
                        <a:p>
                          <a:pPr marL="400050" marR="0" lvl="0" indent="-120650" algn="l" rtl="0">
                            <a:lnSpc>
                              <a:spcPct val="100000"/>
                            </a:lnSpc>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cube roots of integers; and</a:t>
                          </a:r>
                          <a:endParaRPr sz="1000" b="1">
                            <a:solidFill>
                              <a:srgbClr val="000000"/>
                            </a:solidFill>
                            <a:latin typeface="Georgia"/>
                            <a:ea typeface="Georgia"/>
                            <a:cs typeface="Georgia"/>
                            <a:sym typeface="Georgia"/>
                          </a:endParaRPr>
                        </a:p>
                        <a:p>
                          <a:pPr marL="400050" marR="0" lvl="0" indent="-120650" algn="l" rtl="0">
                            <a:lnSpc>
                              <a:spcPct val="100000"/>
                            </a:lnSpc>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numerical expressions containing square or cube roots. </a:t>
                          </a:r>
                          <a:endParaRPr sz="1000" b="1">
                            <a:solidFill>
                              <a:srgbClr val="000000"/>
                            </a:solidFill>
                            <a:latin typeface="Georgia"/>
                            <a:ea typeface="Georgia"/>
                            <a:cs typeface="Georgia"/>
                            <a:sym typeface="Georgia"/>
                          </a:endParaRPr>
                        </a:p>
                        <a:p>
                          <a:pPr marL="182880" marR="0" lvl="0" indent="0" algn="l" rtl="0">
                            <a:lnSpc>
                              <a:spcPct val="100000"/>
                            </a:lnSpc>
                            <a:spcBef>
                              <a:spcPts val="0"/>
                            </a:spcBef>
                            <a:spcAft>
                              <a:spcPts val="0"/>
                            </a:spcAft>
                            <a:buNone/>
                          </a:pPr>
                          <a:endParaRPr sz="1000" b="1">
                            <a:solidFill>
                              <a:srgbClr val="000000"/>
                            </a:solidFill>
                            <a:latin typeface="Georgia"/>
                            <a:ea typeface="Georgia"/>
                            <a:cs typeface="Georgia"/>
                            <a:sym typeface="Georgia"/>
                          </a:endParaRPr>
                        </a:p>
                        <a:p>
                          <a:pPr marL="342900" marR="0" lvl="0" indent="-292100" algn="l" rtl="0">
                            <a:lnSpc>
                              <a:spcPct val="100000"/>
                            </a:lnSpc>
                            <a:spcBef>
                              <a:spcPts val="0"/>
                            </a:spcBef>
                            <a:spcAft>
                              <a:spcPts val="0"/>
                            </a:spcAft>
                            <a:buSzPts val="1000"/>
                            <a:buFont typeface="Georgia"/>
                            <a:buChar char="●"/>
                          </a:pPr>
                          <a:r>
                            <a:rPr lang="en-US" sz="1000">
                              <a:solidFill>
                                <a:srgbClr val="000000"/>
                              </a:solidFill>
                              <a:latin typeface="Georgia"/>
                              <a:ea typeface="Georgia"/>
                              <a:cs typeface="Georgia"/>
                              <a:sym typeface="Georgia"/>
                            </a:rPr>
                            <a:t>Express the square root of a whole number in simplest form. (a)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Express the principal square root of a monomial algebraic expression in simplest form where variables are assumed to have positive values. (a)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Express the cube root of an integer in simplest form. (b)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Simplify a numerical expression containing square or cube roots. (c)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Add, subtract, and multiply two monomial radical expressions limited to a numerical radicand. (c)</a:t>
                          </a:r>
                          <a:endParaRPr sz="1000">
                            <a:solidFill>
                              <a:srgbClr val="000000"/>
                            </a:solidFill>
                            <a:latin typeface="Georgia"/>
                            <a:ea typeface="Georgia"/>
                            <a:cs typeface="Georgia"/>
                            <a:sym typeface="Georgia"/>
                          </a:endParaRPr>
                        </a:p>
                        <a:p>
                          <a:pPr marL="0" marR="0" lvl="0" indent="0" algn="l" rtl="0">
                            <a:lnSpc>
                              <a:spcPct val="100000"/>
                            </a:lnSpc>
                            <a:spcBef>
                              <a:spcPts val="300"/>
                            </a:spcBef>
                            <a:spcAft>
                              <a:spcPts val="0"/>
                            </a:spcAft>
                            <a:buNone/>
                          </a:pPr>
                          <a:endParaRPr sz="1000" b="1">
                            <a:latin typeface="Georgia"/>
                            <a:ea typeface="Georgia"/>
                            <a:cs typeface="Georgia"/>
                            <a:sym typeface="Georgia"/>
                          </a:endParaRPr>
                        </a:p>
                        <a:p>
                          <a:pPr marL="0" marR="0" lvl="0" indent="0" algn="l" rtl="0">
                            <a:lnSpc>
                              <a:spcPct val="100000"/>
                            </a:lnSpc>
                            <a:spcBef>
                              <a:spcPts val="0"/>
                            </a:spcBef>
                            <a:spcAft>
                              <a:spcPts val="0"/>
                            </a:spcAft>
                            <a:buNone/>
                          </a:pPr>
                          <a:endParaRPr sz="1000" b="1">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67055" lvl="0" indent="-567055" algn="l" rtl="0">
                            <a:spcBef>
                              <a:spcPts val="0"/>
                            </a:spcBef>
                            <a:spcAft>
                              <a:spcPts val="0"/>
                            </a:spcAft>
                            <a:buNone/>
                          </a:pPr>
                          <a:r>
                            <a:rPr lang="en-US" sz="1000" b="1">
                              <a:solidFill>
                                <a:srgbClr val="202020"/>
                              </a:solidFill>
                              <a:latin typeface="Georgia"/>
                              <a:ea typeface="Georgia"/>
                              <a:cs typeface="Georgia"/>
                              <a:sym typeface="Georgia"/>
                            </a:rPr>
                            <a:t>A.EO.4 The student will simplify and determine equivalent radical expressions involving square roots of whole numbers and cube roots of integers.</a:t>
                          </a:r>
                          <a:endParaRPr sz="1000" b="1">
                            <a:solidFill>
                              <a:srgbClr val="202020"/>
                            </a:solidFill>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000000"/>
                              </a:solidFill>
                              <a:latin typeface="Georgia"/>
                              <a:ea typeface="Georgia"/>
                              <a:cs typeface="Georgia"/>
                              <a:sym typeface="Georgia"/>
                            </a:rPr>
                            <a:t>Simplify and determine equivalent radical expressions involving the square root of a whole number in simplest form. </a:t>
                          </a:r>
                          <a:endParaRPr sz="1000">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000000"/>
                              </a:solidFill>
                              <a:latin typeface="Georgia"/>
                              <a:ea typeface="Georgia"/>
                              <a:cs typeface="Georgia"/>
                              <a:sym typeface="Georgia"/>
                            </a:rPr>
                            <a:t>Simplify and determine equivalent radical expressions involving the cube root of an integer. </a:t>
                          </a:r>
                          <a:endParaRPr sz="1000">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000000"/>
                              </a:solidFill>
                              <a:latin typeface="Georgia"/>
                              <a:ea typeface="Georgia"/>
                              <a:cs typeface="Georgia"/>
                              <a:sym typeface="Georgia"/>
                            </a:rPr>
                            <a:t>Add, subtract, and multiply radicals, limited to numeric square </a:t>
                          </a:r>
                          <a:r>
                            <a:rPr lang="en-US" sz="1000" b="0">
                              <a:solidFill>
                                <a:srgbClr val="980000"/>
                              </a:solidFill>
                              <a:latin typeface="Georgia"/>
                              <a:ea typeface="Georgia"/>
                              <a:cs typeface="Georgia"/>
                              <a:sym typeface="Georgia"/>
                            </a:rPr>
                            <a:t>and cube root expressions</a:t>
                          </a:r>
                          <a:r>
                            <a:rPr lang="en-US" sz="1000" b="0">
                              <a:solidFill>
                                <a:srgbClr val="980000"/>
                              </a:solidFill>
                              <a:highlight>
                                <a:schemeClr val="lt2"/>
                              </a:highlight>
                              <a:latin typeface="Georgia"/>
                              <a:ea typeface="Georgia"/>
                              <a:cs typeface="Georgia"/>
                              <a:sym typeface="Georgia"/>
                            </a:rPr>
                            <a:t>.</a:t>
                          </a:r>
                          <a:r>
                            <a:rPr lang="en-US" sz="1000" b="0">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textRoundtripDataId="13"/>
                                </a:ext>
                              </a:extLst>
                            </a:rPr>
                            <a:t> </a:t>
                          </a:r>
                          <a:endParaRPr sz="1000" b="0">
                            <a:latin typeface="Georgia"/>
                            <a:ea typeface="Georgia"/>
                            <a:cs typeface="Georgia"/>
                            <a:sym typeface="Georgia"/>
                          </a:endParaRPr>
                        </a:p>
                        <a:p>
                          <a:pPr marL="457200" lvl="0" indent="-292100" algn="l" rtl="0">
                            <a:spcBef>
                              <a:spcPts val="300"/>
                            </a:spcBef>
                            <a:spcAft>
                              <a:spcPts val="300"/>
                            </a:spcAft>
                            <a:buClr>
                              <a:srgbClr val="980000"/>
                            </a:buClr>
                            <a:buSzPts val="1000"/>
                            <a:buFont typeface="Georgia"/>
                            <a:buAutoNum type="alphaLcParenR"/>
                          </a:pPr>
                          <a:r>
                            <a:rPr lang="en-US" sz="1000" b="0">
                              <a:solidFill>
                                <a:srgbClr val="980000"/>
                              </a:solidFill>
                              <a:latin typeface="Georgia"/>
                              <a:ea typeface="Georgia"/>
                              <a:cs typeface="Georgia"/>
                              <a:sym typeface="Georgia"/>
                            </a:rPr>
                            <a:t>Generate equivalent numerical expressions and justify their equivalency for radicals using rational exponents, limited to rational exponents of</a:t>
                          </a:r>
                          <a:r>
                            <a:rPr lang="en-US" sz="1000" b="0">
                              <a:solidFill>
                                <a:srgbClr val="C00000"/>
                              </a:solidFill>
                              <a:latin typeface="Georgia"/>
                              <a:ea typeface="Georgia"/>
                              <a:cs typeface="Georgia"/>
                              <a:sym typeface="Georgia"/>
                            </a:rPr>
                            <a:t> </a:t>
                          </a:r>
                          <a14:m>
                            <m:oMath xmlns:m="http://schemas.openxmlformats.org/officeDocument/2006/math">
                              <m:f>
                                <m:fPr>
                                  <m:ctrlPr>
                                    <a:rPr lang="en-US" sz="1000" b="0" i="1" u="none" strike="noStrike" cap="none" smtClean="0">
                                      <a:solidFill>
                                        <a:srgbClr val="C00000"/>
                                      </a:solidFill>
                                      <a:effectLst/>
                                      <a:latin typeface="Cambria Math" panose="02040503050406030204" pitchFamily="18" charset="0"/>
                                      <a:ea typeface="Arial"/>
                                      <a:cs typeface="Arial"/>
                                      <a:sym typeface="Arial"/>
                                    </a:rPr>
                                  </m:ctrlPr>
                                </m:fPr>
                                <m:num>
                                  <m:r>
                                    <a:rPr lang="en-US" sz="1000" b="0" i="0" u="none" strike="noStrike" cap="none" smtClean="0">
                                      <a:solidFill>
                                        <a:srgbClr val="C00000"/>
                                      </a:solidFill>
                                      <a:effectLst/>
                                      <a:latin typeface="Cambria Math" panose="02040503050406030204" pitchFamily="18" charset="0"/>
                                      <a:ea typeface="Arial"/>
                                      <a:cs typeface="Arial"/>
                                      <a:sym typeface="Arial"/>
                                    </a:rPr>
                                    <m:t>1</m:t>
                                  </m:r>
                                </m:num>
                                <m:den>
                                  <m:r>
                                    <a:rPr lang="en-US" sz="1000" b="0" i="0" u="none" strike="noStrike" cap="none" smtClean="0">
                                      <a:solidFill>
                                        <a:srgbClr val="C00000"/>
                                      </a:solidFill>
                                      <a:effectLst/>
                                      <a:latin typeface="Cambria Math" panose="02040503050406030204" pitchFamily="18" charset="0"/>
                                      <a:ea typeface="Arial"/>
                                      <a:cs typeface="Arial"/>
                                      <a:sym typeface="Arial"/>
                                    </a:rPr>
                                    <m:t>2</m:t>
                                  </m:r>
                                </m:den>
                              </m:f>
                            </m:oMath>
                          </a14:m>
                          <a:r>
                            <a:rPr lang="en-US" sz="1000" b="0" i="0" u="none" strike="noStrike" cap="none">
                              <a:solidFill>
                                <a:srgbClr val="C00000"/>
                              </a:solidFill>
                              <a:effectLst/>
                              <a:latin typeface="Georgia" panose="02040502050405020303" pitchFamily="18" charset="0"/>
                              <a:ea typeface="Arial"/>
                              <a:cs typeface="Arial"/>
                              <a:sym typeface="Arial"/>
                            </a:rPr>
                            <a:t> and </a:t>
                          </a:r>
                          <a14:m>
                            <m:oMath xmlns:m="http://schemas.openxmlformats.org/officeDocument/2006/math">
                              <m:f>
                                <m:fPr>
                                  <m:ctrlPr>
                                    <a:rPr lang="en-US" sz="1000" b="0" i="1" u="none" strike="noStrike" cap="none">
                                      <a:solidFill>
                                        <a:srgbClr val="C00000"/>
                                      </a:solidFill>
                                      <a:effectLst/>
                                      <a:latin typeface="Cambria Math" panose="02040503050406030204" pitchFamily="18" charset="0"/>
                                      <a:ea typeface="Arial"/>
                                      <a:cs typeface="Arial"/>
                                      <a:sym typeface="Arial"/>
                                    </a:rPr>
                                  </m:ctrlPr>
                                </m:fPr>
                                <m:num>
                                  <m:r>
                                    <a:rPr lang="en-US" sz="1000" b="0" i="0" u="none" strike="noStrike" cap="none" smtClean="0">
                                      <a:solidFill>
                                        <a:srgbClr val="C00000"/>
                                      </a:solidFill>
                                      <a:effectLst/>
                                      <a:latin typeface="Cambria Math" panose="02040503050406030204" pitchFamily="18" charset="0"/>
                                      <a:ea typeface="Arial"/>
                                      <a:cs typeface="Arial"/>
                                      <a:sym typeface="Arial"/>
                                    </a:rPr>
                                    <m:t>1</m:t>
                                  </m:r>
                                </m:num>
                                <m:den>
                                  <m:r>
                                    <a:rPr lang="en-US" sz="1000" b="0" i="0" u="none" strike="noStrike" cap="none" smtClean="0">
                                      <a:solidFill>
                                        <a:srgbClr val="C00000"/>
                                      </a:solidFill>
                                      <a:effectLst/>
                                      <a:latin typeface="Cambria Math" panose="02040503050406030204" pitchFamily="18" charset="0"/>
                                      <a:ea typeface="Arial"/>
                                      <a:cs typeface="Arial"/>
                                      <a:sym typeface="Arial"/>
                                    </a:rPr>
                                    <m:t>3</m:t>
                                  </m:r>
                                </m:den>
                              </m:f>
                            </m:oMath>
                          </a14:m>
                          <a:r>
                            <a:rPr lang="en-US" sz="1000" b="0" i="0" u="none" strike="noStrike" cap="none">
                              <a:solidFill>
                                <a:srgbClr val="C00000"/>
                              </a:solidFill>
                              <a:effectLst/>
                              <a:latin typeface="Georgia" panose="02040502050405020303" pitchFamily="18" charset="0"/>
                              <a:ea typeface="Arial"/>
                              <a:cs typeface="Arial"/>
                              <a:sym typeface="Arial"/>
                            </a:rPr>
                            <a:t> (e.g., </a:t>
                          </a:r>
                          <a14:m>
                            <m:oMath xmlns:m="http://schemas.openxmlformats.org/officeDocument/2006/math">
                              <m:rad>
                                <m:radPr>
                                  <m:degHide m:val="on"/>
                                  <m:ctrlPr>
                                    <a:rPr lang="en-US" sz="1000" b="0" i="1" u="none" strike="noStrike" cap="none">
                                      <a:solidFill>
                                        <a:srgbClr val="C00000"/>
                                      </a:solidFill>
                                      <a:effectLst/>
                                      <a:latin typeface="Cambria Math" panose="02040503050406030204" pitchFamily="18" charset="0"/>
                                      <a:ea typeface="Arial"/>
                                      <a:cs typeface="Arial"/>
                                      <a:sym typeface="Arial"/>
                                    </a:rPr>
                                  </m:ctrlPr>
                                </m:radPr>
                                <m:deg/>
                                <m:e>
                                  <m:r>
                                    <a:rPr lang="en-US" sz="1000" b="0" i="0" u="none" strike="noStrike" cap="none" smtClean="0">
                                      <a:solidFill>
                                        <a:srgbClr val="C00000"/>
                                      </a:solidFill>
                                      <a:effectLst/>
                                      <a:latin typeface="Cambria Math" panose="02040503050406030204" pitchFamily="18" charset="0"/>
                                      <a:ea typeface="Arial"/>
                                      <a:cs typeface="Arial"/>
                                      <a:sym typeface="Arial"/>
                                    </a:rPr>
                                    <m:t>5</m:t>
                                  </m:r>
                                </m:e>
                              </m:rad>
                            </m:oMath>
                          </a14:m>
                          <a:r>
                            <a:rPr lang="en-US" sz="1000" b="0" i="0" u="none" strike="noStrike" cap="none">
                              <a:solidFill>
                                <a:srgbClr val="C00000"/>
                              </a:solidFill>
                              <a:effectLst/>
                              <a:latin typeface="Georgia" panose="02040502050405020303" pitchFamily="18" charset="0"/>
                              <a:ea typeface="Arial"/>
                              <a:cs typeface="Arial"/>
                              <a:sym typeface="Arial"/>
                            </a:rPr>
                            <a:t> = </a:t>
                          </a:r>
                          <a14:m>
                            <m:oMath xmlns:m="http://schemas.openxmlformats.org/officeDocument/2006/math">
                              <m:sSup>
                                <m:sSupPr>
                                  <m:ctrlPr>
                                    <a:rPr lang="en-US" sz="1000" b="0" i="1" u="none" strike="noStrike" cap="none">
                                      <a:solidFill>
                                        <a:srgbClr val="C00000"/>
                                      </a:solidFill>
                                      <a:effectLst/>
                                      <a:latin typeface="Cambria Math" panose="02040503050406030204" pitchFamily="18" charset="0"/>
                                      <a:ea typeface="Arial"/>
                                      <a:cs typeface="Arial"/>
                                      <a:sym typeface="Arial"/>
                                    </a:rPr>
                                  </m:ctrlPr>
                                </m:sSupPr>
                                <m:e>
                                  <m:r>
                                    <a:rPr lang="en-US" sz="1000" b="0" i="0" u="none" strike="noStrike" cap="none" smtClean="0">
                                      <a:solidFill>
                                        <a:srgbClr val="C00000"/>
                                      </a:solidFill>
                                      <a:effectLst/>
                                      <a:latin typeface="Cambria Math" panose="02040503050406030204" pitchFamily="18" charset="0"/>
                                      <a:ea typeface="Arial"/>
                                      <a:cs typeface="Arial"/>
                                      <a:sym typeface="Arial"/>
                                    </a:rPr>
                                    <m:t>5</m:t>
                                  </m:r>
                                </m:e>
                                <m:sup>
                                  <m:f>
                                    <m:fPr>
                                      <m:ctrlPr>
                                        <a:rPr lang="en-US" sz="1000" b="0" i="1" u="none" strike="noStrike" cap="none">
                                          <a:solidFill>
                                            <a:srgbClr val="C00000"/>
                                          </a:solidFill>
                                          <a:effectLst/>
                                          <a:latin typeface="Cambria Math" panose="02040503050406030204" pitchFamily="18" charset="0"/>
                                          <a:ea typeface="Arial"/>
                                          <a:cs typeface="Arial"/>
                                          <a:sym typeface="Arial"/>
                                        </a:rPr>
                                      </m:ctrlPr>
                                    </m:fPr>
                                    <m:num>
                                      <m:r>
                                        <a:rPr lang="en-US" sz="1000" b="0" i="0" u="none" strike="noStrike" cap="none" smtClean="0">
                                          <a:solidFill>
                                            <a:srgbClr val="C00000"/>
                                          </a:solidFill>
                                          <a:effectLst/>
                                          <a:latin typeface="Cambria Math" panose="02040503050406030204" pitchFamily="18" charset="0"/>
                                          <a:ea typeface="Arial"/>
                                          <a:cs typeface="Arial"/>
                                          <a:sym typeface="Arial"/>
                                        </a:rPr>
                                        <m:t>1</m:t>
                                      </m:r>
                                    </m:num>
                                    <m:den>
                                      <m:r>
                                        <a:rPr lang="en-US" sz="1000" b="0" i="0" u="none" strike="noStrike" cap="none" smtClean="0">
                                          <a:solidFill>
                                            <a:srgbClr val="C00000"/>
                                          </a:solidFill>
                                          <a:effectLst/>
                                          <a:latin typeface="Cambria Math" panose="02040503050406030204" pitchFamily="18" charset="0"/>
                                          <a:ea typeface="Arial"/>
                                          <a:cs typeface="Arial"/>
                                          <a:sym typeface="Arial"/>
                                        </a:rPr>
                                        <m:t>2</m:t>
                                      </m:r>
                                    </m:den>
                                  </m:f>
                                </m:sup>
                              </m:sSup>
                            </m:oMath>
                          </a14:m>
                          <a:r>
                            <a:rPr lang="en-US" sz="1000" b="0" i="0" u="none" strike="noStrike" cap="none">
                              <a:solidFill>
                                <a:srgbClr val="C00000"/>
                              </a:solidFill>
                              <a:effectLst/>
                              <a:latin typeface="Georgia" panose="02040502050405020303" pitchFamily="18" charset="0"/>
                              <a:ea typeface="Arial"/>
                              <a:cs typeface="Arial"/>
                              <a:sym typeface="Arial"/>
                            </a:rPr>
                            <a:t>; </a:t>
                          </a:r>
                          <a14:m>
                            <m:oMath xmlns:m="http://schemas.openxmlformats.org/officeDocument/2006/math">
                              <m:rad>
                                <m:radPr>
                                  <m:ctrlPr>
                                    <a:rPr lang="en-US" sz="1000" b="0" i="1" u="none" strike="noStrike" cap="none">
                                      <a:solidFill>
                                        <a:srgbClr val="C00000"/>
                                      </a:solidFill>
                                      <a:effectLst/>
                                      <a:latin typeface="Cambria Math" panose="02040503050406030204" pitchFamily="18" charset="0"/>
                                      <a:ea typeface="Arial"/>
                                      <a:cs typeface="Arial"/>
                                      <a:sym typeface="Arial"/>
                                    </a:rPr>
                                  </m:ctrlPr>
                                </m:radPr>
                                <m:deg>
                                  <m:r>
                                    <a:rPr lang="en-US" sz="1000" b="0" i="0" u="none" strike="noStrike" cap="none" smtClean="0">
                                      <a:solidFill>
                                        <a:srgbClr val="C00000"/>
                                      </a:solidFill>
                                      <a:effectLst/>
                                      <a:latin typeface="Cambria Math" panose="02040503050406030204" pitchFamily="18" charset="0"/>
                                      <a:ea typeface="Arial"/>
                                      <a:cs typeface="Arial"/>
                                      <a:sym typeface="Arial"/>
                                    </a:rPr>
                                    <m:t>3</m:t>
                                  </m:r>
                                </m:deg>
                                <m:e>
                                  <m:r>
                                    <a:rPr lang="en-US" sz="1000" b="0" i="0" u="none" strike="noStrike" cap="none" smtClean="0">
                                      <a:solidFill>
                                        <a:srgbClr val="C00000"/>
                                      </a:solidFill>
                                      <a:effectLst/>
                                      <a:latin typeface="Cambria Math" panose="02040503050406030204" pitchFamily="18" charset="0"/>
                                      <a:ea typeface="Arial"/>
                                      <a:cs typeface="Arial"/>
                                      <a:sym typeface="Arial"/>
                                    </a:rPr>
                                    <m:t>8</m:t>
                                  </m:r>
                                </m:e>
                              </m:rad>
                              <m:r>
                                <a:rPr lang="en-US" sz="1000" b="0" i="0" u="none" strike="noStrike" cap="none" smtClean="0">
                                  <a:solidFill>
                                    <a:srgbClr val="C00000"/>
                                  </a:solidFill>
                                  <a:effectLst/>
                                  <a:latin typeface="Cambria Math" panose="02040503050406030204" pitchFamily="18" charset="0"/>
                                  <a:ea typeface="Arial"/>
                                  <a:cs typeface="Arial"/>
                                  <a:sym typeface="Arial"/>
                                </a:rPr>
                                <m:t>=</m:t>
                              </m:r>
                              <m:sSup>
                                <m:sSupPr>
                                  <m:ctrlPr>
                                    <a:rPr lang="en-US" sz="1000" b="0" i="1" u="none" strike="noStrike" cap="none">
                                      <a:solidFill>
                                        <a:srgbClr val="C00000"/>
                                      </a:solidFill>
                                      <a:effectLst/>
                                      <a:latin typeface="Cambria Math" panose="02040503050406030204" pitchFamily="18" charset="0"/>
                                      <a:ea typeface="Arial"/>
                                      <a:cs typeface="Arial"/>
                                      <a:sym typeface="Arial"/>
                                    </a:rPr>
                                  </m:ctrlPr>
                                </m:sSupPr>
                                <m:e>
                                  <m:r>
                                    <a:rPr lang="en-US" sz="1000" b="0" i="0" u="none" strike="noStrike" cap="none" smtClean="0">
                                      <a:solidFill>
                                        <a:srgbClr val="C00000"/>
                                      </a:solidFill>
                                      <a:effectLst/>
                                      <a:latin typeface="Cambria Math" panose="02040503050406030204" pitchFamily="18" charset="0"/>
                                      <a:ea typeface="Arial"/>
                                      <a:cs typeface="Arial"/>
                                      <a:sym typeface="Arial"/>
                                    </a:rPr>
                                    <m:t>8</m:t>
                                  </m:r>
                                </m:e>
                                <m:sup>
                                  <m:f>
                                    <m:fPr>
                                      <m:ctrlPr>
                                        <a:rPr lang="en-US" sz="1000" b="0" i="1" u="none" strike="noStrike" cap="none">
                                          <a:solidFill>
                                            <a:srgbClr val="C00000"/>
                                          </a:solidFill>
                                          <a:effectLst/>
                                          <a:latin typeface="Cambria Math" panose="02040503050406030204" pitchFamily="18" charset="0"/>
                                          <a:ea typeface="Arial"/>
                                          <a:cs typeface="Arial"/>
                                          <a:sym typeface="Arial"/>
                                        </a:rPr>
                                      </m:ctrlPr>
                                    </m:fPr>
                                    <m:num>
                                      <m:r>
                                        <a:rPr lang="en-US" sz="1000" b="0" i="0" u="none" strike="noStrike" cap="none" smtClean="0">
                                          <a:solidFill>
                                            <a:srgbClr val="C00000"/>
                                          </a:solidFill>
                                          <a:effectLst/>
                                          <a:latin typeface="Cambria Math" panose="02040503050406030204" pitchFamily="18" charset="0"/>
                                          <a:ea typeface="Arial"/>
                                          <a:cs typeface="Arial"/>
                                          <a:sym typeface="Arial"/>
                                        </a:rPr>
                                        <m:t>1</m:t>
                                      </m:r>
                                    </m:num>
                                    <m:den>
                                      <m:r>
                                        <a:rPr lang="en-US" sz="1000" b="0" i="0" u="none" strike="noStrike" cap="none" smtClean="0">
                                          <a:solidFill>
                                            <a:srgbClr val="C00000"/>
                                          </a:solidFill>
                                          <a:effectLst/>
                                          <a:latin typeface="Cambria Math" panose="02040503050406030204" pitchFamily="18" charset="0"/>
                                          <a:ea typeface="Arial"/>
                                          <a:cs typeface="Arial"/>
                                          <a:sym typeface="Arial"/>
                                        </a:rPr>
                                        <m:t>3</m:t>
                                      </m:r>
                                    </m:den>
                                  </m:f>
                                </m:sup>
                              </m:sSup>
                            </m:oMath>
                          </a14:m>
                          <a:r>
                            <a:rPr lang="en-US" sz="1000" b="0" i="0" u="none" strike="noStrike" cap="none">
                              <a:solidFill>
                                <a:srgbClr val="C00000"/>
                              </a:solidFill>
                              <a:effectLst/>
                              <a:latin typeface="Georgia" panose="02040502050405020303" pitchFamily="18" charset="0"/>
                              <a:ea typeface="Arial"/>
                              <a:cs typeface="Arial"/>
                              <a:sym typeface="Arial"/>
                            </a:rPr>
                            <a:t> = </a:t>
                          </a:r>
                          <a14:m>
                            <m:oMath xmlns:m="http://schemas.openxmlformats.org/officeDocument/2006/math">
                              <m:sSup>
                                <m:sSupPr>
                                  <m:ctrlPr>
                                    <a:rPr lang="en-US" sz="1000" b="0" i="1" u="none" strike="noStrike" cap="none">
                                      <a:solidFill>
                                        <a:srgbClr val="C00000"/>
                                      </a:solidFill>
                                      <a:effectLst/>
                                      <a:latin typeface="Cambria Math" panose="02040503050406030204" pitchFamily="18" charset="0"/>
                                      <a:ea typeface="Arial"/>
                                      <a:cs typeface="Arial"/>
                                      <a:sym typeface="Arial"/>
                                    </a:rPr>
                                  </m:ctrlPr>
                                </m:sSupPr>
                                <m:e>
                                  <m:d>
                                    <m:dPr>
                                      <m:ctrlPr>
                                        <a:rPr lang="en-US" sz="1000" b="0" i="1" u="none" strike="noStrike" cap="none">
                                          <a:solidFill>
                                            <a:srgbClr val="C00000"/>
                                          </a:solidFill>
                                          <a:effectLst/>
                                          <a:latin typeface="Cambria Math" panose="02040503050406030204" pitchFamily="18" charset="0"/>
                                          <a:ea typeface="Arial"/>
                                          <a:cs typeface="Arial"/>
                                          <a:sym typeface="Arial"/>
                                        </a:rPr>
                                      </m:ctrlPr>
                                    </m:dPr>
                                    <m:e>
                                      <m:sSup>
                                        <m:sSupPr>
                                          <m:ctrlPr>
                                            <a:rPr lang="en-US" sz="1000" b="0" i="1" u="none" strike="noStrike" cap="none">
                                              <a:solidFill>
                                                <a:srgbClr val="C00000"/>
                                              </a:solidFill>
                                              <a:effectLst/>
                                              <a:latin typeface="Cambria Math" panose="02040503050406030204" pitchFamily="18" charset="0"/>
                                              <a:ea typeface="Arial"/>
                                              <a:cs typeface="Arial"/>
                                              <a:sym typeface="Arial"/>
                                            </a:rPr>
                                          </m:ctrlPr>
                                        </m:sSupPr>
                                        <m:e>
                                          <m:r>
                                            <a:rPr lang="en-US" sz="1000" b="0" i="0" u="none" strike="noStrike" cap="none" smtClean="0">
                                              <a:solidFill>
                                                <a:srgbClr val="C00000"/>
                                              </a:solidFill>
                                              <a:effectLst/>
                                              <a:latin typeface="Cambria Math" panose="02040503050406030204" pitchFamily="18" charset="0"/>
                                              <a:ea typeface="Arial"/>
                                              <a:cs typeface="Arial"/>
                                              <a:sym typeface="Arial"/>
                                            </a:rPr>
                                            <m:t>2</m:t>
                                          </m:r>
                                        </m:e>
                                        <m:sup>
                                          <m:r>
                                            <a:rPr lang="en-US" sz="1000" b="0" i="0" u="none" strike="noStrike" cap="none" smtClean="0">
                                              <a:solidFill>
                                                <a:srgbClr val="C00000"/>
                                              </a:solidFill>
                                              <a:effectLst/>
                                              <a:latin typeface="Cambria Math" panose="02040503050406030204" pitchFamily="18" charset="0"/>
                                              <a:ea typeface="Arial"/>
                                              <a:cs typeface="Arial"/>
                                              <a:sym typeface="Arial"/>
                                            </a:rPr>
                                            <m:t>3</m:t>
                                          </m:r>
                                        </m:sup>
                                      </m:sSup>
                                    </m:e>
                                  </m:d>
                                </m:e>
                                <m:sup>
                                  <m:f>
                                    <m:fPr>
                                      <m:ctrlPr>
                                        <a:rPr lang="en-US" sz="1000" b="0" i="1" u="none" strike="noStrike" cap="none">
                                          <a:solidFill>
                                            <a:srgbClr val="C00000"/>
                                          </a:solidFill>
                                          <a:effectLst/>
                                          <a:latin typeface="Cambria Math" panose="02040503050406030204" pitchFamily="18" charset="0"/>
                                          <a:ea typeface="Arial"/>
                                          <a:cs typeface="Arial"/>
                                          <a:sym typeface="Arial"/>
                                        </a:rPr>
                                      </m:ctrlPr>
                                    </m:fPr>
                                    <m:num>
                                      <m:r>
                                        <a:rPr lang="en-US" sz="1000" b="0" i="0" u="none" strike="noStrike" cap="none" smtClean="0">
                                          <a:solidFill>
                                            <a:srgbClr val="C00000"/>
                                          </a:solidFill>
                                          <a:effectLst/>
                                          <a:latin typeface="Cambria Math" panose="02040503050406030204" pitchFamily="18" charset="0"/>
                                          <a:ea typeface="Arial"/>
                                          <a:cs typeface="Arial"/>
                                          <a:sym typeface="Arial"/>
                                        </a:rPr>
                                        <m:t>1</m:t>
                                      </m:r>
                                    </m:num>
                                    <m:den>
                                      <m:r>
                                        <a:rPr lang="en-US" sz="1000" b="0" i="0" u="none" strike="noStrike" cap="none" smtClean="0">
                                          <a:solidFill>
                                            <a:srgbClr val="C00000"/>
                                          </a:solidFill>
                                          <a:effectLst/>
                                          <a:latin typeface="Cambria Math" panose="02040503050406030204" pitchFamily="18" charset="0"/>
                                          <a:ea typeface="Arial"/>
                                          <a:cs typeface="Arial"/>
                                          <a:sym typeface="Arial"/>
                                        </a:rPr>
                                        <m:t>3</m:t>
                                      </m:r>
                                    </m:den>
                                  </m:f>
                                </m:sup>
                              </m:sSup>
                            </m:oMath>
                          </a14:m>
                          <a:r>
                            <a:rPr lang="en-US" sz="1000" b="0" i="0" u="none" strike="noStrike" cap="none">
                              <a:solidFill>
                                <a:srgbClr val="C00000"/>
                              </a:solidFill>
                              <a:effectLst/>
                              <a:latin typeface="Georgia" panose="02040502050405020303" pitchFamily="18" charset="0"/>
                              <a:ea typeface="Arial"/>
                              <a:cs typeface="Arial"/>
                              <a:sym typeface="Arial"/>
                            </a:rPr>
                            <a:t> = 2).</a:t>
                          </a:r>
                          <a:endParaRPr sz="1000" b="0">
                            <a:solidFill>
                              <a:srgbClr val="980000"/>
                            </a:solidFill>
                            <a:highlight>
                              <a:srgbClr val="00FF00"/>
                            </a:highlight>
                            <a:latin typeface="Georgia" panose="02040502050405020303" pitchFamily="18" charset="0"/>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mc:Choice>
        <mc:Fallback>
          <p:graphicFrame>
            <p:nvGraphicFramePr>
              <p:cNvPr id="566" name="Google Shape;566;g27a3208c378_1_0"/>
              <p:cNvGraphicFramePr/>
              <p:nvPr>
                <p:extLst>
                  <p:ext uri="{D42A27DB-BD31-4B8C-83A1-F6EECF244321}">
                    <p14:modId xmlns:p14="http://schemas.microsoft.com/office/powerpoint/2010/main" val="1787764790"/>
                  </p:ext>
                </p:extLst>
              </p:nvPr>
            </p:nvGraphicFramePr>
            <p:xfrm>
              <a:off x="273050" y="693100"/>
              <a:ext cx="8597900" cy="3338300"/>
            </p:xfrm>
            <a:graphic>
              <a:graphicData uri="http://schemas.openxmlformats.org/drawingml/2006/table">
                <a:tbl>
                  <a:tblPr firstRow="1">
                    <a:noFill/>
                  </a:tblPr>
                  <a:tblGrid>
                    <a:gridCol w="43307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4150">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2964150">
                    <a:tc>
                      <a:txBody>
                        <a:bodyPr/>
                        <a:lstStyle/>
                        <a:p>
                          <a:pPr marL="182880" marR="0" lvl="0" indent="-182880" algn="l" rtl="0">
                            <a:lnSpc>
                              <a:spcPct val="100000"/>
                            </a:lnSpc>
                            <a:spcBef>
                              <a:spcPts val="0"/>
                            </a:spcBef>
                            <a:spcAft>
                              <a:spcPts val="0"/>
                            </a:spcAft>
                            <a:buNone/>
                          </a:pPr>
                          <a:r>
                            <a:rPr lang="en-US" sz="1000" b="1">
                              <a:solidFill>
                                <a:srgbClr val="000000"/>
                              </a:solidFill>
                              <a:latin typeface="Georgia"/>
                              <a:ea typeface="Georgia"/>
                              <a:cs typeface="Georgia"/>
                              <a:sym typeface="Georgia"/>
                            </a:rPr>
                            <a:t>A.3 The student will simplify </a:t>
                          </a:r>
                          <a:endParaRPr sz="1000" b="1">
                            <a:solidFill>
                              <a:srgbClr val="000000"/>
                            </a:solidFill>
                            <a:latin typeface="Georgia"/>
                            <a:ea typeface="Georgia"/>
                            <a:cs typeface="Georgia"/>
                            <a:sym typeface="Georgia"/>
                          </a:endParaRPr>
                        </a:p>
                        <a:p>
                          <a:pPr marL="400050" marR="0" lvl="0" indent="-120650" algn="l" rtl="0">
                            <a:lnSpc>
                              <a:spcPct val="100000"/>
                            </a:lnSpc>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square roots of whole numbers and monomial algebraic expressions; </a:t>
                          </a:r>
                          <a:endParaRPr sz="1000" b="1">
                            <a:solidFill>
                              <a:srgbClr val="000000"/>
                            </a:solidFill>
                            <a:latin typeface="Georgia"/>
                            <a:ea typeface="Georgia"/>
                            <a:cs typeface="Georgia"/>
                            <a:sym typeface="Georgia"/>
                          </a:endParaRPr>
                        </a:p>
                        <a:p>
                          <a:pPr marL="400050" marR="0" lvl="0" indent="-120650" algn="l" rtl="0">
                            <a:lnSpc>
                              <a:spcPct val="100000"/>
                            </a:lnSpc>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cube roots of integers; and</a:t>
                          </a:r>
                          <a:endParaRPr sz="1000" b="1">
                            <a:solidFill>
                              <a:srgbClr val="000000"/>
                            </a:solidFill>
                            <a:latin typeface="Georgia"/>
                            <a:ea typeface="Georgia"/>
                            <a:cs typeface="Georgia"/>
                            <a:sym typeface="Georgia"/>
                          </a:endParaRPr>
                        </a:p>
                        <a:p>
                          <a:pPr marL="400050" marR="0" lvl="0" indent="-120650" algn="l" rtl="0">
                            <a:lnSpc>
                              <a:spcPct val="100000"/>
                            </a:lnSpc>
                            <a:spcBef>
                              <a:spcPts val="0"/>
                            </a:spcBef>
                            <a:spcAft>
                              <a:spcPts val="0"/>
                            </a:spcAft>
                            <a:buSzPts val="1000"/>
                            <a:buFont typeface="Georgia"/>
                            <a:buAutoNum type="alphaLcParenR"/>
                          </a:pPr>
                          <a:r>
                            <a:rPr lang="en-US" sz="1000" b="1">
                              <a:solidFill>
                                <a:srgbClr val="000000"/>
                              </a:solidFill>
                              <a:latin typeface="Georgia"/>
                              <a:ea typeface="Georgia"/>
                              <a:cs typeface="Georgia"/>
                              <a:sym typeface="Georgia"/>
                            </a:rPr>
                            <a:t>numerical expressions containing square or cube roots. </a:t>
                          </a:r>
                          <a:endParaRPr sz="1000" b="1">
                            <a:solidFill>
                              <a:srgbClr val="000000"/>
                            </a:solidFill>
                            <a:latin typeface="Georgia"/>
                            <a:ea typeface="Georgia"/>
                            <a:cs typeface="Georgia"/>
                            <a:sym typeface="Georgia"/>
                          </a:endParaRPr>
                        </a:p>
                        <a:p>
                          <a:pPr marL="182880" marR="0" lvl="0" indent="0" algn="l" rtl="0">
                            <a:lnSpc>
                              <a:spcPct val="100000"/>
                            </a:lnSpc>
                            <a:spcBef>
                              <a:spcPts val="0"/>
                            </a:spcBef>
                            <a:spcAft>
                              <a:spcPts val="0"/>
                            </a:spcAft>
                            <a:buNone/>
                          </a:pPr>
                          <a:endParaRPr sz="1000" b="1">
                            <a:solidFill>
                              <a:srgbClr val="000000"/>
                            </a:solidFill>
                            <a:latin typeface="Georgia"/>
                            <a:ea typeface="Georgia"/>
                            <a:cs typeface="Georgia"/>
                            <a:sym typeface="Georgia"/>
                          </a:endParaRPr>
                        </a:p>
                        <a:p>
                          <a:pPr marL="342900" marR="0" lvl="0" indent="-292100" algn="l" rtl="0">
                            <a:lnSpc>
                              <a:spcPct val="100000"/>
                            </a:lnSpc>
                            <a:spcBef>
                              <a:spcPts val="0"/>
                            </a:spcBef>
                            <a:spcAft>
                              <a:spcPts val="0"/>
                            </a:spcAft>
                            <a:buSzPts val="1000"/>
                            <a:buFont typeface="Georgia"/>
                            <a:buChar char="●"/>
                          </a:pPr>
                          <a:r>
                            <a:rPr lang="en-US" sz="1000">
                              <a:solidFill>
                                <a:srgbClr val="000000"/>
                              </a:solidFill>
                              <a:latin typeface="Georgia"/>
                              <a:ea typeface="Georgia"/>
                              <a:cs typeface="Georgia"/>
                              <a:sym typeface="Georgia"/>
                            </a:rPr>
                            <a:t>Express the square root of a whole number in simplest form. (a)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Express the principal square root of a monomial algebraic expression in simplest form where variables are assumed to have positive values. (a)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Express the cube root of an integer in simplest form. (b)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Simplify a numerical expression containing square or cube roots. (c)  </a:t>
                          </a:r>
                          <a:endParaRPr sz="1000">
                            <a:solidFill>
                              <a:srgbClr val="000000"/>
                            </a:solidFill>
                            <a:latin typeface="Georgia"/>
                            <a:ea typeface="Georgia"/>
                            <a:cs typeface="Georgia"/>
                            <a:sym typeface="Georgia"/>
                          </a:endParaRPr>
                        </a:p>
                        <a:p>
                          <a:pPr marL="342900" marR="0" lvl="0" indent="-292100" algn="l" rtl="0">
                            <a:lnSpc>
                              <a:spcPct val="100000"/>
                            </a:lnSpc>
                            <a:spcBef>
                              <a:spcPts val="300"/>
                            </a:spcBef>
                            <a:spcAft>
                              <a:spcPts val="0"/>
                            </a:spcAft>
                            <a:buSzPts val="1000"/>
                            <a:buFont typeface="Georgia"/>
                            <a:buChar char="●"/>
                          </a:pPr>
                          <a:r>
                            <a:rPr lang="en-US" sz="1000">
                              <a:solidFill>
                                <a:srgbClr val="000000"/>
                              </a:solidFill>
                              <a:latin typeface="Georgia"/>
                              <a:ea typeface="Georgia"/>
                              <a:cs typeface="Georgia"/>
                              <a:sym typeface="Georgia"/>
                            </a:rPr>
                            <a:t>Add, subtract, and multiply two monomial radical expressions limited to a numerical radicand. (c)</a:t>
                          </a:r>
                          <a:endParaRPr sz="1000">
                            <a:solidFill>
                              <a:srgbClr val="000000"/>
                            </a:solidFill>
                            <a:latin typeface="Georgia"/>
                            <a:ea typeface="Georgia"/>
                            <a:cs typeface="Georgia"/>
                            <a:sym typeface="Georgia"/>
                          </a:endParaRPr>
                        </a:p>
                        <a:p>
                          <a:pPr marL="0" marR="0" lvl="0" indent="0" algn="l" rtl="0">
                            <a:lnSpc>
                              <a:spcPct val="100000"/>
                            </a:lnSpc>
                            <a:spcBef>
                              <a:spcPts val="300"/>
                            </a:spcBef>
                            <a:spcAft>
                              <a:spcPts val="0"/>
                            </a:spcAft>
                            <a:buNone/>
                          </a:pPr>
                          <a:endParaRPr sz="1000" b="1">
                            <a:latin typeface="Georgia"/>
                            <a:ea typeface="Georgia"/>
                            <a:cs typeface="Georgia"/>
                            <a:sym typeface="Georgia"/>
                          </a:endParaRPr>
                        </a:p>
                        <a:p>
                          <a:pPr marL="0" marR="0" lvl="0" indent="0" algn="l" rtl="0">
                            <a:lnSpc>
                              <a:spcPct val="100000"/>
                            </a:lnSpc>
                            <a:spcBef>
                              <a:spcPts val="0"/>
                            </a:spcBef>
                            <a:spcAft>
                              <a:spcPts val="0"/>
                            </a:spcAft>
                            <a:buNone/>
                          </a:pPr>
                          <a:endParaRPr sz="1000" b="1">
                            <a:latin typeface="Georgia"/>
                            <a:ea typeface="Georgia"/>
                            <a:cs typeface="Georgia"/>
                            <a:sym typeface="Georg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endParaRPr lang="en-US"/>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blipFill>
                          <a:blip r:embed="rId3"/>
                          <a:stretch>
                            <a:fillRect l="-101427" t="-12936" r="-143" b="-205"/>
                          </a:stretch>
                        </a:blipFill>
                      </a:tcPr>
                    </a:tc>
                    <a:extLst>
                      <a:ext uri="{0D108BD9-81ED-4DB2-BD59-A6C34878D82A}">
                        <a16:rowId xmlns:a16="http://schemas.microsoft.com/office/drawing/2014/main" val="10001"/>
                      </a:ext>
                    </a:extLst>
                  </a:tr>
                </a:tbl>
              </a:graphicData>
            </a:graphic>
          </p:graphicFrame>
        </mc:Fallback>
      </mc:AlternateContent>
      <p:sp>
        <p:nvSpPr>
          <p:cNvPr id="567" name="Google Shape;567;g27a3208c378_1_0"/>
          <p:cNvSpPr txBox="1"/>
          <p:nvPr/>
        </p:nvSpPr>
        <p:spPr>
          <a:xfrm>
            <a:off x="0" y="4317900"/>
            <a:ext cx="9144000" cy="825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Georgia"/>
                <a:ea typeface="Georgia"/>
                <a:cs typeface="Georgia"/>
                <a:sym typeface="Georgia"/>
              </a:rPr>
              <a:t>Revisions:</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A.EO.4c – Students will add, subtract, and multiply radicals, including numeric cube root expressions.</a:t>
            </a: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A.EO.4d - Students will now explore rational exponents as equivalent to square and cube root notation.</a:t>
            </a:r>
            <a:endParaRPr sz="1000">
              <a:solidFill>
                <a:schemeClr val="lt1"/>
              </a:solidFill>
              <a:latin typeface="Georgia"/>
              <a:ea typeface="Georgia"/>
              <a:cs typeface="Georgia"/>
              <a:sym typeface="Georgia"/>
            </a:endParaRPr>
          </a:p>
        </p:txBody>
      </p:sp>
      <p:pic>
        <p:nvPicPr>
          <p:cNvPr id="568" name="Google Shape;568;g27a3208c378_1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15647" y="3342800"/>
            <a:ext cx="436003" cy="378300"/>
          </a:xfrm>
          <a:prstGeom prst="rect">
            <a:avLst/>
          </a:prstGeom>
          <a:noFill/>
          <a:ln>
            <a:noFill/>
          </a:ln>
        </p:spPr>
      </p:pic>
      <p:pic>
        <p:nvPicPr>
          <p:cNvPr id="2" name="Google Shape;568;g27a3208c378_1_0">
            <a:extLst>
              <a:ext uri="{FF2B5EF4-FFF2-40B4-BE49-F238E27FC236}">
                <a16:creationId xmlns:a16="http://schemas.microsoft.com/office/drawing/2014/main" id="{D99447FE-BD6D-ACB8-E65B-965BFEDF2BDC}"/>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22037" y="2571750"/>
            <a:ext cx="430726" cy="356100"/>
          </a:xfrm>
          <a:prstGeom prst="rect">
            <a:avLst/>
          </a:prstGeom>
          <a:noFill/>
          <a:ln>
            <a:noFill/>
          </a:ln>
        </p:spPr>
      </p:pic>
      <p:pic>
        <p:nvPicPr>
          <p:cNvPr id="3" name="Picture 2" descr="2016 SOL A.3, simplifying radical expressions, becomes the fourth standard within the Expressions and Operations strand, A.EO.4.  The 2023 standards now clarify that students will perform addition, subtraction, and multiplication with expressions including cube roots as well as those with square roots.  Additionally, with simplifying radical expressions, students will explore equivalencies of square and cube roots with rational exponents.  The Instructional Supports for Prioritization of Content document provides notes about how, when teaching the 2016 Algebra Standard A.3, these revisions from the 2023 Mathematics SOL might be intertwined into instruction.&#10;">
            <a:extLst>
              <a:ext uri="{FF2B5EF4-FFF2-40B4-BE49-F238E27FC236}">
                <a16:creationId xmlns:a16="http://schemas.microsoft.com/office/drawing/2014/main" id="{C4651B8C-ED19-5815-BB20-C8C3D2B5A056}"/>
              </a:ext>
            </a:extLst>
          </p:cNvPr>
          <p:cNvPicPr>
            <a:picLocks noChangeAspect="1"/>
          </p:cNvPicPr>
          <p:nvPr/>
        </p:nvPicPr>
        <p:blipFill>
          <a:blip r:embed="rId5"/>
          <a:stretch>
            <a:fillRect/>
          </a:stretch>
        </p:blipFill>
        <p:spPr>
          <a:xfrm>
            <a:off x="0" y="3721100"/>
            <a:ext cx="9144000" cy="1331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797691ddee_0_74"/>
          <p:cNvSpPr txBox="1">
            <a:spLocks noGrp="1"/>
          </p:cNvSpPr>
          <p:nvPr>
            <p:ph type="title"/>
          </p:nvPr>
        </p:nvSpPr>
        <p:spPr>
          <a:xfrm>
            <a:off x="0" y="0"/>
            <a:ext cx="9144000" cy="571500"/>
          </a:xfrm>
          <a:prstGeom prst="rect">
            <a:avLst/>
          </a:prstGeom>
          <a:solidFill>
            <a:schemeClr val="dk1"/>
          </a:solidFill>
          <a:ln>
            <a:noFill/>
          </a:ln>
        </p:spPr>
        <p:txBody>
          <a:bodyPr spcFirstLastPara="1" wrap="square" lIns="617225" tIns="34275" rIns="68575" bIns="34275" anchor="b" anchorCtr="0">
            <a:normAutofit/>
          </a:bodyPr>
          <a:lstStyle/>
          <a:p>
            <a:pPr marL="0" lvl="0" indent="0" algn="l" rtl="0">
              <a:lnSpc>
                <a:spcPct val="90000"/>
              </a:lnSpc>
              <a:spcBef>
                <a:spcPts val="0"/>
              </a:spcBef>
              <a:spcAft>
                <a:spcPts val="0"/>
              </a:spcAft>
              <a:buClr>
                <a:schemeClr val="lt1"/>
              </a:buClr>
              <a:buSzPts val="3600"/>
              <a:buFont typeface="Georgia"/>
              <a:buNone/>
            </a:pPr>
            <a:r>
              <a:rPr lang="en-US" sz="2800"/>
              <a:t>Standard G.9 - Standard G.PC.1</a:t>
            </a:r>
            <a:endParaRPr sz="2800"/>
          </a:p>
        </p:txBody>
      </p:sp>
      <p:graphicFrame>
        <p:nvGraphicFramePr>
          <p:cNvPr id="423" name="Google Shape;423;g2797691ddee_0_74"/>
          <p:cNvGraphicFramePr/>
          <p:nvPr>
            <p:extLst>
              <p:ext uri="{D42A27DB-BD31-4B8C-83A1-F6EECF244321}">
                <p14:modId xmlns:p14="http://schemas.microsoft.com/office/powerpoint/2010/main" val="1247933860"/>
              </p:ext>
            </p:extLst>
          </p:nvPr>
        </p:nvGraphicFramePr>
        <p:xfrm>
          <a:off x="501575" y="683912"/>
          <a:ext cx="8140850" cy="3141980"/>
        </p:xfrm>
        <a:graphic>
          <a:graphicData uri="http://schemas.openxmlformats.org/drawingml/2006/table">
            <a:tbl>
              <a:tblPr firstRow="1">
                <a:noFill/>
              </a:tblPr>
              <a:tblGrid>
                <a:gridCol w="3986475">
                  <a:extLst>
                    <a:ext uri="{9D8B030D-6E8A-4147-A177-3AD203B41FA5}">
                      <a16:colId xmlns:a16="http://schemas.microsoft.com/office/drawing/2014/main" val="20000"/>
                    </a:ext>
                  </a:extLst>
                </a:gridCol>
                <a:gridCol w="4154375">
                  <a:extLst>
                    <a:ext uri="{9D8B030D-6E8A-4147-A177-3AD203B41FA5}">
                      <a16:colId xmlns:a16="http://schemas.microsoft.com/office/drawing/2014/main" val="20001"/>
                    </a:ext>
                  </a:extLst>
                </a:gridCol>
              </a:tblGrid>
              <a:tr h="0">
                <a:tc>
                  <a:txBody>
                    <a:bodyPr/>
                    <a:lstStyle/>
                    <a:p>
                      <a:pPr marL="182880" lvl="0" indent="-182880" algn="ctr" rtl="0">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63500" marR="63500" marT="63500" marB="63500">
                    <a:lnB w="12700" cap="flat" cmpd="sng">
                      <a:solidFill>
                        <a:srgbClr val="000000"/>
                      </a:solidFill>
                      <a:prstDash val="solid"/>
                      <a:round/>
                      <a:headEnd type="none" w="sm" len="sm"/>
                      <a:tailEnd type="none" w="sm" len="sm"/>
                    </a:lnB>
                    <a:solidFill>
                      <a:srgbClr val="CCCCCC"/>
                    </a:solidFill>
                  </a:tcPr>
                </a:tc>
                <a:tc>
                  <a:txBody>
                    <a:bodyPr/>
                    <a:lstStyle/>
                    <a:p>
                      <a:pPr marL="658495" lvl="0" indent="-658495" algn="ctr" rtl="0">
                        <a:spcBef>
                          <a:spcPts val="0"/>
                        </a:spcBef>
                        <a:spcAft>
                          <a:spcPts val="0"/>
                        </a:spcAft>
                        <a:buNone/>
                      </a:pPr>
                      <a:r>
                        <a:rPr lang="en-US" sz="1200" b="1">
                          <a:solidFill>
                            <a:srgbClr val="202020"/>
                          </a:solidFill>
                          <a:latin typeface="Georgia"/>
                          <a:ea typeface="Georgia"/>
                          <a:cs typeface="Georgia"/>
                          <a:sym typeface="Georgia"/>
                        </a:rPr>
                        <a:t>2023 SOL</a:t>
                      </a:r>
                      <a:endParaRPr sz="1200" u="sng">
                        <a:solidFill>
                          <a:srgbClr val="202020"/>
                        </a:solidFill>
                        <a:latin typeface="Georgia"/>
                        <a:ea typeface="Georgia"/>
                        <a:cs typeface="Georgia"/>
                        <a:sym typeface="Georgia"/>
                      </a:endParaRPr>
                    </a:p>
                  </a:txBody>
                  <a:tcPr marL="73025" marR="73025" marT="63500" marB="63500">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G.9 The student will verify and use properties of quadrilaterals to solve problems, including practical problems.</a:t>
                      </a:r>
                      <a:endParaRPr sz="1000" b="1">
                        <a:solidFill>
                          <a:srgbClr val="000000"/>
                        </a:solidFill>
                        <a:latin typeface="Georgia"/>
                        <a:ea typeface="Georgia"/>
                        <a:cs typeface="Georgia"/>
                        <a:sym typeface="Georgia"/>
                      </a:endParaRPr>
                    </a:p>
                    <a:p>
                      <a:pPr marL="342900" lvl="0" indent="-292100" algn="l" rtl="0">
                        <a:spcBef>
                          <a:spcPts val="1200"/>
                        </a:spcBef>
                        <a:spcAft>
                          <a:spcPts val="0"/>
                        </a:spcAft>
                        <a:buSzPts val="1000"/>
                        <a:buFont typeface="Georgia"/>
                        <a:buChar char="●"/>
                      </a:pPr>
                      <a:r>
                        <a:rPr lang="en-US" sz="1000">
                          <a:solidFill>
                            <a:srgbClr val="000000"/>
                          </a:solidFill>
                          <a:latin typeface="Georgia"/>
                          <a:ea typeface="Georgia"/>
                          <a:cs typeface="Georgia"/>
                          <a:sym typeface="Georgia"/>
                        </a:rPr>
                        <a:t>Solve problems, including practical problems, using the properties specific to parallelograms, rectangles, rhombi, squares, isosceles trapezoids, and trapezoids.</a:t>
                      </a:r>
                      <a:endParaRPr sz="1000">
                        <a:solidFill>
                          <a:srgbClr val="000000"/>
                        </a:solidFill>
                        <a:latin typeface="Georgia"/>
                        <a:ea typeface="Georgia"/>
                        <a:cs typeface="Georgia"/>
                        <a:sym typeface="Georgia"/>
                      </a:endParaRPr>
                    </a:p>
                    <a:p>
                      <a:pPr marL="342900" lvl="0" indent="-292100" algn="l" rtl="0">
                        <a:spcBef>
                          <a:spcPts val="300"/>
                        </a:spcBef>
                        <a:spcAft>
                          <a:spcPts val="0"/>
                        </a:spcAft>
                        <a:buSzPts val="1000"/>
                        <a:buFont typeface="Georgia"/>
                        <a:buChar char="●"/>
                      </a:pPr>
                      <a:r>
                        <a:rPr lang="en-US" sz="1000">
                          <a:solidFill>
                            <a:srgbClr val="000000"/>
                          </a:solidFill>
                          <a:latin typeface="Georgia"/>
                          <a:ea typeface="Georgia"/>
                          <a:cs typeface="Georgia"/>
                          <a:sym typeface="Georgia"/>
                        </a:rPr>
                        <a:t>Prove that quadrilaterals have specific properties, using coordinate and algebraic methods, such as the distance formula, slope, and midpoint formula.</a:t>
                      </a:r>
                      <a:endParaRPr sz="1000">
                        <a:solidFill>
                          <a:srgbClr val="000000"/>
                        </a:solidFill>
                        <a:latin typeface="Georgia"/>
                        <a:ea typeface="Georgia"/>
                        <a:cs typeface="Georgia"/>
                        <a:sym typeface="Georgia"/>
                      </a:endParaRPr>
                    </a:p>
                    <a:p>
                      <a:pPr marL="342900" lvl="0" indent="-292100" algn="l" rtl="0">
                        <a:spcBef>
                          <a:spcPts val="300"/>
                        </a:spcBef>
                        <a:spcAft>
                          <a:spcPts val="300"/>
                        </a:spcAft>
                        <a:buSzPts val="1000"/>
                        <a:buFont typeface="Georgia"/>
                        <a:buChar char="●"/>
                      </a:pPr>
                      <a:r>
                        <a:rPr lang="en-US" sz="1000">
                          <a:solidFill>
                            <a:srgbClr val="000000"/>
                          </a:solidFill>
                          <a:latin typeface="Georgia"/>
                          <a:ea typeface="Georgia"/>
                          <a:cs typeface="Georgia"/>
                          <a:sym typeface="Georgia"/>
                        </a:rPr>
                        <a:t>Prove the properties of quadrilaterals, using direct proofs.</a:t>
                      </a:r>
                      <a:endParaRPr sz="1000" b="1">
                        <a:solidFill>
                          <a:srgbClr val="000000"/>
                        </a:solidFill>
                        <a:latin typeface="Georgia"/>
                        <a:ea typeface="Georgia"/>
                        <a:cs typeface="Georgia"/>
                        <a:sym typeface="Georgia"/>
                      </a:endParaRPr>
                    </a:p>
                  </a:txBody>
                  <a:tcPr marL="73025" marR="73025"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67055" lvl="0" indent="-567055" algn="l" rtl="0">
                        <a:spcBef>
                          <a:spcPts val="0"/>
                        </a:spcBef>
                        <a:spcAft>
                          <a:spcPts val="0"/>
                        </a:spcAft>
                        <a:buNone/>
                      </a:pPr>
                      <a:r>
                        <a:rPr lang="en-US" sz="1000" b="1">
                          <a:solidFill>
                            <a:srgbClr val="202020"/>
                          </a:solidFill>
                          <a:latin typeface="Georgia"/>
                          <a:ea typeface="Georgia"/>
                          <a:cs typeface="Georgia"/>
                          <a:sym typeface="Georgia"/>
                        </a:rPr>
                        <a:t>G.PC.1  The student will </a:t>
                      </a:r>
                      <a:r>
                        <a:rPr lang="en-US" sz="1000" b="1">
                          <a:solidFill>
                            <a:srgbClr val="980000"/>
                          </a:solidFill>
                          <a:latin typeface="Georgia"/>
                          <a:ea typeface="Georgia"/>
                          <a:cs typeface="Georgia"/>
                          <a:sym typeface="Georgia"/>
                        </a:rPr>
                        <a:t>prove and justify theorems and properties of quadrilaterals</a:t>
                      </a:r>
                      <a:r>
                        <a:rPr lang="en-US" sz="1000" b="1">
                          <a:latin typeface="Georgia"/>
                          <a:ea typeface="Georgia"/>
                          <a:cs typeface="Georgia"/>
                          <a:sym typeface="Georgia"/>
                        </a:rPr>
                        <a:t>, and</a:t>
                      </a:r>
                      <a:r>
                        <a:rPr lang="en-US" sz="1000" b="1" u="none">
                          <a:latin typeface="Georgia"/>
                          <a:ea typeface="Georgia"/>
                          <a:cs typeface="Georgia"/>
                          <a:sym typeface="Georgia"/>
                        </a:rPr>
                        <a:t> </a:t>
                      </a:r>
                      <a:r>
                        <a:rPr lang="en-US" sz="1000" b="1">
                          <a:solidFill>
                            <a:srgbClr val="202020"/>
                          </a:solidFill>
                          <a:latin typeface="Georgia"/>
                          <a:ea typeface="Georgia"/>
                          <a:cs typeface="Georgia"/>
                          <a:sym typeface="Georgia"/>
                        </a:rPr>
                        <a:t>verify and use properties of quadrilaterals to solve problems, including the relationships between the sides, angles, and diagonals</a:t>
                      </a:r>
                      <a:r>
                        <a:rPr lang="en-US" sz="1000" b="1">
                          <a:solidFill>
                            <a:srgbClr val="C00000"/>
                          </a:solidFill>
                          <a:latin typeface="Georgia"/>
                          <a:ea typeface="Georgia"/>
                          <a:cs typeface="Georgia"/>
                          <a:sym typeface="Georgia"/>
                        </a:rPr>
                        <a:t>. </a:t>
                      </a:r>
                      <a:endParaRPr sz="1000" b="1">
                        <a:solidFill>
                          <a:srgbClr val="202020"/>
                        </a:solidFill>
                        <a:latin typeface="Georgia"/>
                        <a:ea typeface="Georgia"/>
                        <a:cs typeface="Georgia"/>
                        <a:sym typeface="Georgia"/>
                      </a:endParaRPr>
                    </a:p>
                    <a:p>
                      <a:pPr marL="567055" lvl="0" indent="-567055" algn="l" rtl="0">
                        <a:spcBef>
                          <a:spcPts val="0"/>
                        </a:spcBef>
                        <a:spcAft>
                          <a:spcPts val="0"/>
                        </a:spcAft>
                        <a:buNone/>
                      </a:pPr>
                      <a:endParaRPr sz="1000" b="1">
                        <a:solidFill>
                          <a:srgbClr val="202020"/>
                        </a:solidFill>
                        <a:latin typeface="Georgia"/>
                        <a:ea typeface="Georgia"/>
                        <a:cs typeface="Georgia"/>
                        <a:sym typeface="Georgia"/>
                      </a:endParaRPr>
                    </a:p>
                    <a:p>
                      <a:pPr marL="457200" lvl="0" indent="-292100" algn="l" rtl="0">
                        <a:spcBef>
                          <a:spcPts val="0"/>
                        </a:spcBef>
                        <a:spcAft>
                          <a:spcPts val="0"/>
                        </a:spcAft>
                        <a:buSzPts val="1000"/>
                        <a:buFont typeface="Georgia"/>
                        <a:buAutoNum type="alphaLcParenR"/>
                      </a:pPr>
                      <a:r>
                        <a:rPr lang="en-US" sz="1000">
                          <a:solidFill>
                            <a:srgbClr val="000000"/>
                          </a:solidFill>
                          <a:latin typeface="Georgia"/>
                          <a:ea typeface="Georgia"/>
                          <a:cs typeface="Georgia"/>
                          <a:sym typeface="Georgia"/>
                        </a:rPr>
                        <a:t>Solve problems using the properties specific to parallelograms, rectangles, rhombi, squares, isosceles trapezoids, and trapezoids.</a:t>
                      </a:r>
                      <a:endParaRPr sz="1000">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000000"/>
                          </a:solidFill>
                          <a:latin typeface="Georgia"/>
                          <a:ea typeface="Georgia"/>
                          <a:cs typeface="Georgia"/>
                          <a:sym typeface="Georgia"/>
                        </a:rPr>
                        <a:t>Prove and </a:t>
                      </a:r>
                      <a:r>
                        <a:rPr lang="en-US" sz="1000">
                          <a:solidFill>
                            <a:srgbClr val="980000"/>
                          </a:solidFill>
                          <a:latin typeface="Georgia"/>
                          <a:ea typeface="Georgia"/>
                          <a:cs typeface="Georgia"/>
                          <a:sym typeface="Georgia"/>
                        </a:rPr>
                        <a:t>justify</a:t>
                      </a:r>
                      <a:r>
                        <a:rPr lang="en-US" sz="1000">
                          <a:solidFill>
                            <a:srgbClr val="7030A0"/>
                          </a:solidFill>
                          <a:latin typeface="Georgia"/>
                          <a:ea typeface="Georgia"/>
                          <a:cs typeface="Georgia"/>
                          <a:sym typeface="Georgia"/>
                        </a:rPr>
                        <a:t> </a:t>
                      </a:r>
                      <a:r>
                        <a:rPr lang="en-US" sz="1000">
                          <a:solidFill>
                            <a:srgbClr val="000000"/>
                          </a:solidFill>
                          <a:latin typeface="Georgia"/>
                          <a:ea typeface="Georgia"/>
                          <a:cs typeface="Georgia"/>
                          <a:sym typeface="Georgia"/>
                        </a:rPr>
                        <a:t>that quadrilaterals have specific properties, using coordinate and algebraic methods, such as the slope formula, the distance formula, and the midpoint formula. </a:t>
                      </a:r>
                      <a:endParaRPr sz="1000">
                        <a:solidFill>
                          <a:srgbClr val="00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980000"/>
                          </a:solidFill>
                          <a:latin typeface="Georgia"/>
                          <a:ea typeface="Georgia"/>
                          <a:cs typeface="Georgia"/>
                          <a:sym typeface="Georgia"/>
                        </a:rPr>
                        <a:t>Prove and justify theorems </a:t>
                      </a:r>
                      <a:r>
                        <a:rPr lang="en-US" sz="1000">
                          <a:solidFill>
                            <a:srgbClr val="000000"/>
                          </a:solidFill>
                          <a:latin typeface="Georgia"/>
                          <a:ea typeface="Georgia"/>
                          <a:cs typeface="Georgia"/>
                          <a:sym typeface="Georgia"/>
                        </a:rPr>
                        <a:t>and  properties of quadrilaterals using deductive reasoning.</a:t>
                      </a:r>
                      <a:endParaRPr sz="1000">
                        <a:solidFill>
                          <a:srgbClr val="000000"/>
                        </a:solidFill>
                        <a:latin typeface="Georgia"/>
                        <a:ea typeface="Georgia"/>
                        <a:cs typeface="Georgia"/>
                        <a:sym typeface="Georgia"/>
                      </a:endParaRPr>
                    </a:p>
                    <a:p>
                      <a:pPr marL="457200" lvl="0" indent="-292100" algn="l" rtl="0">
                        <a:spcBef>
                          <a:spcPts val="300"/>
                        </a:spcBef>
                        <a:spcAft>
                          <a:spcPts val="300"/>
                        </a:spcAft>
                        <a:buClr>
                          <a:srgbClr val="980000"/>
                        </a:buClr>
                        <a:buSzPts val="1000"/>
                        <a:buFont typeface="Times New Roman"/>
                        <a:buAutoNum type="alphaLcParenR"/>
                      </a:pPr>
                      <a:r>
                        <a:rPr lang="en-US" sz="1000">
                          <a:solidFill>
                            <a:srgbClr val="980000"/>
                          </a:solidFill>
                          <a:latin typeface="Georgia"/>
                          <a:ea typeface="Georgia"/>
                          <a:cs typeface="Georgia"/>
                          <a:sym typeface="Georgia"/>
                        </a:rPr>
                        <a:t>Use congruent segment, congruent angle, angle bisector, perpendicular line, and/or parallel line constructions to verify properties of quadrilaterals. </a:t>
                      </a:r>
                      <a:endParaRPr sz="1000" b="1">
                        <a:solidFill>
                          <a:srgbClr val="980000"/>
                        </a:solidFill>
                        <a:latin typeface="Georgia"/>
                        <a:ea typeface="Georgia"/>
                        <a:cs typeface="Georgia"/>
                        <a:sym typeface="Georgia"/>
                      </a:endParaRPr>
                    </a:p>
                  </a:txBody>
                  <a:tcPr marL="73025" marR="73025"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4" name="Google Shape;424;g2797691ddee_0_74"/>
          <p:cNvSpPr/>
          <p:nvPr/>
        </p:nvSpPr>
        <p:spPr>
          <a:xfrm>
            <a:off x="0" y="4412526"/>
            <a:ext cx="9144000" cy="7239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u="sng">
                <a:solidFill>
                  <a:schemeClr val="lt1"/>
                </a:solidFill>
                <a:latin typeface="Georgia"/>
                <a:ea typeface="Georgia"/>
                <a:cs typeface="Georgia"/>
                <a:sym typeface="Georgia"/>
              </a:rPr>
              <a:t>Revisions</a:t>
            </a:r>
            <a:r>
              <a:rPr lang="en-US" sz="1000">
                <a:solidFill>
                  <a:schemeClr val="lt1"/>
                </a:solidFill>
                <a:latin typeface="Georgia"/>
                <a:ea typeface="Georgia"/>
                <a:cs typeface="Georgia"/>
                <a:sym typeface="Georgia"/>
              </a:rPr>
              <a:t>:</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G.PC.1b - Students will  prove  and justify that quadrilaterals  have specific properties</a:t>
            </a: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G.PC.1c – Students will prove and justify theorems and properties of quadrilaterals using deductive reasoning.</a:t>
            </a:r>
            <a:endParaRPr sz="1000">
              <a:solidFill>
                <a:schemeClr val="lt1"/>
              </a:solidFill>
              <a:latin typeface="Georgia"/>
              <a:ea typeface="Georgia"/>
              <a:cs typeface="Georgia"/>
              <a:sym typeface="Georgia"/>
            </a:endParaRPr>
          </a:p>
          <a:p>
            <a:pPr marL="457200" lvl="0" indent="-292100" algn="l" rtl="0">
              <a:spcBef>
                <a:spcPts val="0"/>
              </a:spcBef>
              <a:spcAft>
                <a:spcPts val="0"/>
              </a:spcAft>
              <a:buClr>
                <a:schemeClr val="lt1"/>
              </a:buClr>
              <a:buSzPts val="1000"/>
              <a:buFont typeface="Georgia"/>
              <a:buChar char="●"/>
            </a:pPr>
            <a:r>
              <a:rPr lang="en-US" sz="1000">
                <a:solidFill>
                  <a:schemeClr val="lt1"/>
                </a:solidFill>
                <a:latin typeface="Georgia"/>
                <a:ea typeface="Georgia"/>
                <a:cs typeface="Georgia"/>
                <a:sym typeface="Georgia"/>
              </a:rPr>
              <a:t>G.PC.1d - Students will use  constructions to verify properties of quadrilaterals</a:t>
            </a:r>
            <a:endParaRPr sz="1000">
              <a:solidFill>
                <a:schemeClr val="lt1"/>
              </a:solidFill>
              <a:latin typeface="Georgia"/>
              <a:ea typeface="Georgia"/>
              <a:cs typeface="Georgia"/>
              <a:sym typeface="Georgia"/>
            </a:endParaRPr>
          </a:p>
        </p:txBody>
      </p:sp>
      <p:pic>
        <p:nvPicPr>
          <p:cNvPr id="425" name="Google Shape;425;g2797691ddee_0_7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84090" y="3801615"/>
            <a:ext cx="433144" cy="396811"/>
          </a:xfrm>
          <a:prstGeom prst="rect">
            <a:avLst/>
          </a:prstGeom>
          <a:noFill/>
          <a:ln>
            <a:noFill/>
          </a:ln>
        </p:spPr>
      </p:pic>
      <p:pic>
        <p:nvPicPr>
          <p:cNvPr id="5" name="Picture 4" descr="The G.9 2016 standard is now the G.PC.1 2023 Geometry standard.&#10;The 2023 standard now includes having students prove and justify theorems of quadrilaterals and justify properties of quadrilaterals. Additionally, students will use congruent segment, congruent angle, angle bisector, perpendicular line, and/or parallel line constructions to verify the properties of quadrilaterals.  Direct proofs are not specifically listed in the new standard but would fall under deductive reasoning to prove and justify the theorems and properties  in the 2023 standards and should be included.&#10;">
            <a:extLst>
              <a:ext uri="{FF2B5EF4-FFF2-40B4-BE49-F238E27FC236}">
                <a16:creationId xmlns:a16="http://schemas.microsoft.com/office/drawing/2014/main" id="{C1206837-B7FC-DDE6-06EC-20420903019B}"/>
              </a:ext>
            </a:extLst>
          </p:cNvPr>
          <p:cNvPicPr>
            <a:picLocks noChangeAspect="1"/>
          </p:cNvPicPr>
          <p:nvPr/>
        </p:nvPicPr>
        <p:blipFill>
          <a:blip r:embed="rId4"/>
          <a:stretch>
            <a:fillRect/>
          </a:stretch>
        </p:blipFill>
        <p:spPr>
          <a:xfrm>
            <a:off x="0" y="3151166"/>
            <a:ext cx="9144000" cy="1574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7acb79b1a6_0_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a:t>28</a:t>
            </a:fld>
            <a:endParaRPr/>
          </a:p>
        </p:txBody>
      </p:sp>
      <p:graphicFrame>
        <p:nvGraphicFramePr>
          <p:cNvPr id="363" name="Google Shape;363;g27acb79b1a6_0_13"/>
          <p:cNvGraphicFramePr/>
          <p:nvPr>
            <p:extLst>
              <p:ext uri="{D42A27DB-BD31-4B8C-83A1-F6EECF244321}">
                <p14:modId xmlns:p14="http://schemas.microsoft.com/office/powerpoint/2010/main" val="954424892"/>
              </p:ext>
            </p:extLst>
          </p:nvPr>
        </p:nvGraphicFramePr>
        <p:xfrm>
          <a:off x="375962" y="880930"/>
          <a:ext cx="8392075" cy="2837752"/>
        </p:xfrm>
        <a:graphic>
          <a:graphicData uri="http://schemas.openxmlformats.org/drawingml/2006/table">
            <a:tbl>
              <a:tblPr firstRow="1">
                <a:noFill/>
              </a:tblPr>
              <a:tblGrid>
                <a:gridCol w="4210600">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182875">
                <a:tc>
                  <a:txBody>
                    <a:bodyPr/>
                    <a:lstStyle/>
                    <a:p>
                      <a:pPr marL="0" lvl="0" indent="0" algn="ctr" rtl="0">
                        <a:lnSpc>
                          <a:spcPct val="107916"/>
                        </a:lnSpc>
                        <a:spcBef>
                          <a:spcPts val="0"/>
                        </a:spcBef>
                        <a:spcAft>
                          <a:spcPts val="0"/>
                        </a:spcAft>
                        <a:buNone/>
                      </a:pPr>
                      <a:r>
                        <a:rPr lang="en-US" sz="1200" b="1">
                          <a:solidFill>
                            <a:srgbClr val="000000"/>
                          </a:solidFill>
                          <a:latin typeface="Georgia"/>
                          <a:ea typeface="Georgia"/>
                          <a:cs typeface="Georgia"/>
                          <a:sym typeface="Georgia"/>
                        </a:rPr>
                        <a:t>2016 SOL</a:t>
                      </a:r>
                      <a:endParaRPr sz="1200" b="1">
                        <a:solidFill>
                          <a:srgbClr val="000000"/>
                        </a:solidFill>
                        <a:latin typeface="Georgia"/>
                        <a:ea typeface="Georgia"/>
                        <a:cs typeface="Georgia"/>
                        <a:sym typeface="Georgia"/>
                      </a:endParaRPr>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07916"/>
                        </a:lnSpc>
                        <a:spcBef>
                          <a:spcPts val="0"/>
                        </a:spcBef>
                        <a:spcAft>
                          <a:spcPts val="0"/>
                        </a:spcAft>
                        <a:buNone/>
                      </a:pPr>
                      <a:r>
                        <a:rPr lang="en-US" sz="1200" b="1">
                          <a:solidFill>
                            <a:srgbClr val="000000"/>
                          </a:solidFill>
                          <a:latin typeface="Georgia"/>
                          <a:ea typeface="Georgia"/>
                          <a:cs typeface="Georgia"/>
                          <a:sym typeface="Georgia"/>
                        </a:rPr>
                        <a:t>2023 SOL</a:t>
                      </a:r>
                      <a:endParaRPr sz="1200" b="1">
                        <a:solidFill>
                          <a:srgbClr val="000000"/>
                        </a:solidFill>
                        <a:latin typeface="Georgia"/>
                        <a:ea typeface="Georgia"/>
                        <a:cs typeface="Georgia"/>
                        <a:sym typeface="Georgia"/>
                      </a:endParaRPr>
                    </a:p>
                  </a:txBody>
                  <a:tcPr marL="73025" marR="73025"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b="1">
                          <a:solidFill>
                            <a:srgbClr val="000000"/>
                          </a:solidFill>
                          <a:latin typeface="Georgia"/>
                          <a:ea typeface="Georgia"/>
                          <a:cs typeface="Georgia"/>
                          <a:sym typeface="Georgia"/>
                        </a:rPr>
                        <a:t>AII.1  The student will</a:t>
                      </a:r>
                      <a:endParaRPr sz="1000" b="1">
                        <a:solidFill>
                          <a:srgbClr val="000000"/>
                        </a:solidFill>
                        <a:latin typeface="Georgia"/>
                        <a:ea typeface="Georgia"/>
                        <a:cs typeface="Georgia"/>
                        <a:sym typeface="Georgia"/>
                      </a:endParaRPr>
                    </a:p>
                    <a:p>
                      <a:pPr marL="182880" lvl="0" indent="-246380" algn="l" rtl="0">
                        <a:spcBef>
                          <a:spcPts val="0"/>
                        </a:spcBef>
                        <a:spcAft>
                          <a:spcPts val="0"/>
                        </a:spcAft>
                        <a:buSzPts val="1000"/>
                        <a:buFont typeface="Georgia"/>
                        <a:buAutoNum type="alphaLcParenR" startAt="3"/>
                      </a:pPr>
                      <a:r>
                        <a:rPr lang="en-US" sz="1000" b="1">
                          <a:solidFill>
                            <a:srgbClr val="000000"/>
                          </a:solidFill>
                          <a:latin typeface="Georgia"/>
                          <a:ea typeface="Georgia"/>
                          <a:cs typeface="Georgia"/>
                          <a:sym typeface="Georgia"/>
                        </a:rPr>
                        <a:t>factor polynomials completely in one or two variables.</a:t>
                      </a:r>
                      <a:endParaRPr sz="1000" b="1">
                        <a:solidFill>
                          <a:srgbClr val="000000"/>
                        </a:solidFill>
                        <a:latin typeface="Georgia"/>
                        <a:ea typeface="Georgia"/>
                        <a:cs typeface="Georgia"/>
                        <a:sym typeface="Georgia"/>
                      </a:endParaRPr>
                    </a:p>
                    <a:p>
                      <a:pPr marL="182880" lvl="0" indent="-182880" algn="l" rtl="0">
                        <a:spcBef>
                          <a:spcPts val="0"/>
                        </a:spcBef>
                        <a:spcAft>
                          <a:spcPts val="0"/>
                        </a:spcAft>
                        <a:buNone/>
                      </a:pPr>
                      <a:endParaRPr sz="1000" b="1">
                        <a:solidFill>
                          <a:srgbClr val="000000"/>
                        </a:solidFill>
                        <a:latin typeface="Georgia"/>
                        <a:ea typeface="Georgia"/>
                        <a:cs typeface="Georgia"/>
                        <a:sym typeface="Georgia"/>
                      </a:endParaRPr>
                    </a:p>
                    <a:p>
                      <a:pPr marL="342900" lvl="0" indent="-292100" algn="l" rtl="0">
                        <a:spcBef>
                          <a:spcPts val="0"/>
                        </a:spcBef>
                        <a:spcAft>
                          <a:spcPts val="0"/>
                        </a:spcAft>
                        <a:buSzPts val="1000"/>
                        <a:buFont typeface="Georgia"/>
                        <a:buChar char="●"/>
                      </a:pPr>
                      <a:r>
                        <a:rPr lang="en-US" sz="1000">
                          <a:solidFill>
                            <a:srgbClr val="000000"/>
                          </a:solidFill>
                          <a:latin typeface="Georgia"/>
                          <a:ea typeface="Georgia"/>
                          <a:cs typeface="Georgia"/>
                          <a:sym typeface="Georgia"/>
                        </a:rPr>
                        <a:t>Factor polynomials in one or two variables with no more than four terms completely over the set of integers. Factors of the polynomial should be constant, linear, or quadratic. (c)</a:t>
                      </a:r>
                      <a:endParaRPr sz="1000">
                        <a:solidFill>
                          <a:srgbClr val="000000"/>
                        </a:solidFill>
                        <a:latin typeface="Georgia"/>
                        <a:ea typeface="Georgia"/>
                        <a:cs typeface="Georgia"/>
                        <a:sym typeface="Georgia"/>
                      </a:endParaRPr>
                    </a:p>
                    <a:p>
                      <a:pPr marL="342900" lvl="0" indent="-292100" algn="l" rtl="0">
                        <a:spcBef>
                          <a:spcPts val="300"/>
                        </a:spcBef>
                        <a:spcAft>
                          <a:spcPts val="300"/>
                        </a:spcAft>
                        <a:buSzPts val="1000"/>
                        <a:buFont typeface="Georgia"/>
                        <a:buChar char="●"/>
                      </a:pPr>
                      <a:r>
                        <a:rPr lang="en-US" sz="1000">
                          <a:solidFill>
                            <a:srgbClr val="000000"/>
                          </a:solidFill>
                          <a:latin typeface="Georgia"/>
                          <a:ea typeface="Georgia"/>
                          <a:cs typeface="Georgia"/>
                          <a:sym typeface="Georgia"/>
                        </a:rPr>
                        <a:t>Verify polynomial identities including the difference of squares, sum and difference of cubes, and perfect square trinomials. (c) </a:t>
                      </a:r>
                      <a:endParaRPr sz="1000">
                        <a:solidFill>
                          <a:srgbClr val="000000"/>
                        </a:solidFill>
                        <a:latin typeface="Georgia"/>
                        <a:ea typeface="Georgia"/>
                        <a:cs typeface="Georgia"/>
                        <a:sym typeface="Georgia"/>
                      </a:endParaRPr>
                    </a:p>
                  </a:txBody>
                  <a:tcPr marL="228600" marR="63500" marT="63500" marB="63500">
                    <a:lnT w="12700" cap="flat" cmpd="sng">
                      <a:solidFill>
                        <a:srgbClr val="000000"/>
                      </a:solidFill>
                      <a:prstDash val="solid"/>
                      <a:round/>
                      <a:headEnd type="none" w="sm" len="sm"/>
                      <a:tailEnd type="none" w="sm" len="sm"/>
                    </a:lnT>
                  </a:tcPr>
                </a:tc>
                <a:tc>
                  <a:txBody>
                    <a:bodyPr/>
                    <a:lstStyle/>
                    <a:p>
                      <a:pPr marL="640080" lvl="0" indent="-640080" algn="l" rtl="0">
                        <a:spcBef>
                          <a:spcPts val="0"/>
                        </a:spcBef>
                        <a:spcAft>
                          <a:spcPts val="0"/>
                        </a:spcAft>
                        <a:buNone/>
                      </a:pPr>
                      <a:r>
                        <a:rPr lang="en-US" sz="1000" b="1">
                          <a:solidFill>
                            <a:srgbClr val="202020"/>
                          </a:solidFill>
                          <a:latin typeface="Georgia"/>
                          <a:ea typeface="Georgia"/>
                          <a:cs typeface="Georgia"/>
                          <a:sym typeface="Georgia"/>
                        </a:rPr>
                        <a:t>A2.EO.3  The student will perform operations on polynomial expressions in two or more variables and factor polynomial expressions in one and two variables.</a:t>
                      </a:r>
                      <a:endParaRPr sz="1000" b="1">
                        <a:solidFill>
                          <a:srgbClr val="202020"/>
                        </a:solidFill>
                        <a:latin typeface="Georgia"/>
                        <a:ea typeface="Georgia"/>
                        <a:cs typeface="Georgia"/>
                        <a:sym typeface="Georgia"/>
                      </a:endParaRPr>
                    </a:p>
                    <a:p>
                      <a:pPr marL="640080" lvl="0" indent="-640080" algn="l" rtl="0">
                        <a:spcBef>
                          <a:spcPts val="0"/>
                        </a:spcBef>
                        <a:spcAft>
                          <a:spcPts val="0"/>
                        </a:spcAft>
                        <a:buNone/>
                      </a:pPr>
                      <a:endParaRPr sz="1000" b="1">
                        <a:solidFill>
                          <a:srgbClr val="202020"/>
                        </a:solidFill>
                        <a:latin typeface="Georgia"/>
                        <a:ea typeface="Georgia"/>
                        <a:cs typeface="Georgia"/>
                        <a:sym typeface="Georgia"/>
                      </a:endParaRPr>
                    </a:p>
                    <a:p>
                      <a:pPr marL="457200" lvl="0" indent="-292100" algn="l" rtl="0">
                        <a:spcBef>
                          <a:spcPts val="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rPr>
                        <a:t>Determine sums, differences, and products of polynomials in one and two variables. </a:t>
                      </a:r>
                      <a:endParaRPr sz="1000">
                        <a:solidFill>
                          <a:srgbClr val="980000"/>
                        </a:solidFill>
                        <a:latin typeface="Georgia"/>
                        <a:ea typeface="Georgia"/>
                        <a:cs typeface="Georgia"/>
                        <a:sym typeface="Georgia"/>
                      </a:endParaRPr>
                    </a:p>
                    <a:p>
                      <a:pPr marL="457200" lvl="0" indent="-292100" algn="l" rtl="0">
                        <a:spcBef>
                          <a:spcPts val="300"/>
                        </a:spcBef>
                        <a:spcAft>
                          <a:spcPts val="0"/>
                        </a:spcAft>
                        <a:buSzPts val="1000"/>
                        <a:buFont typeface="Georgia"/>
                        <a:buAutoNum type="alphaLcParenR"/>
                      </a:pPr>
                      <a:r>
                        <a:rPr lang="en-US" sz="1000">
                          <a:solidFill>
                            <a:srgbClr val="000000"/>
                          </a:solidFill>
                          <a:latin typeface="Georgia"/>
                          <a:ea typeface="Georgia"/>
                          <a:cs typeface="Georgia"/>
                          <a:sym typeface="Georgia"/>
                        </a:rPr>
                        <a:t>Factor polynomials completely in one and two variables with no more than four terms over the set of integers. </a:t>
                      </a:r>
                      <a:endParaRPr sz="1000">
                        <a:solidFill>
                          <a:srgbClr val="000000"/>
                        </a:solidFill>
                        <a:latin typeface="Georgia"/>
                        <a:ea typeface="Georgia"/>
                        <a:cs typeface="Georgia"/>
                        <a:sym typeface="Georgia"/>
                      </a:endParaRPr>
                    </a:p>
                    <a:p>
                      <a:pPr marL="457200" lvl="0" indent="-292100" algn="l" rtl="0">
                        <a:spcBef>
                          <a:spcPts val="300"/>
                        </a:spcBef>
                        <a:spcAft>
                          <a:spcPts val="0"/>
                        </a:spcAft>
                        <a:buClr>
                          <a:srgbClr val="980000"/>
                        </a:buClr>
                        <a:buSzPts val="1000"/>
                        <a:buFont typeface="Georgia"/>
                        <a:buAutoNum type="alphaLcParenR"/>
                      </a:pPr>
                      <a:r>
                        <a:rPr lang="en-US" sz="1000">
                          <a:solidFill>
                            <a:srgbClr val="980000"/>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Determine the quotient of polynomials in one and two variables, using monomial, binomial, and factorable trinomial divisors.</a:t>
                      </a:r>
                      <a:endParaRPr sz="1000">
                        <a:solidFill>
                          <a:srgbClr val="980000"/>
                        </a:solidFill>
                        <a:latin typeface="Georgia"/>
                        <a:ea typeface="Georgia"/>
                        <a:cs typeface="Georgia"/>
                        <a:sym typeface="Georgia"/>
                      </a:endParaRPr>
                    </a:p>
                    <a:p>
                      <a:pPr marL="457200" lvl="0" indent="-292100" algn="l" rtl="0">
                        <a:spcBef>
                          <a:spcPts val="300"/>
                        </a:spcBef>
                        <a:spcAft>
                          <a:spcPts val="300"/>
                        </a:spcAft>
                        <a:buSzPts val="1000"/>
                        <a:buFont typeface="Georgia"/>
                        <a:buAutoNum type="alphaLcParenR"/>
                      </a:pPr>
                      <a:r>
                        <a:rPr lang="en-US" sz="1000">
                          <a:solidFill>
                            <a:srgbClr val="980000"/>
                          </a:solidFill>
                          <a:latin typeface="Georgia"/>
                          <a:ea typeface="Georgia"/>
                          <a:cs typeface="Georgia"/>
                          <a:sym typeface="Georgia"/>
                        </a:rPr>
                        <a:t>Represent and demonstrate equality of polynomial expressions written in different forms </a:t>
                      </a:r>
                      <a:r>
                        <a:rPr lang="en-US" sz="1000">
                          <a:solidFill>
                            <a:srgbClr val="000000"/>
                          </a:solidFill>
                          <a:latin typeface="Georgia"/>
                          <a:ea typeface="Georgia"/>
                          <a:cs typeface="Georgia"/>
                          <a:sym typeface="Georgia"/>
                        </a:rPr>
                        <a:t>and verify polynomial identities including the difference of squares, sum and difference of cubes, and perfect square trinomials. </a:t>
                      </a:r>
                      <a:endParaRPr sz="1000">
                        <a:solidFill>
                          <a:srgbClr val="000000"/>
                        </a:solidFill>
                        <a:latin typeface="Georgia"/>
                        <a:ea typeface="Georgia"/>
                        <a:cs typeface="Georgia"/>
                        <a:sym typeface="Georgia"/>
                      </a:endParaRPr>
                    </a:p>
                  </a:txBody>
                  <a:tcPr marL="73025" marR="73025"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64" name="Google Shape;364;g27acb79b1a6_0_13"/>
          <p:cNvSpPr txBox="1">
            <a:spLocks noGrp="1"/>
          </p:cNvSpPr>
          <p:nvPr>
            <p:ph type="title" idx="4294967295"/>
          </p:nvPr>
        </p:nvSpPr>
        <p:spPr>
          <a:xfrm>
            <a:off x="0" y="0"/>
            <a:ext cx="9144000" cy="604200"/>
          </a:xfrm>
          <a:prstGeom prst="rect">
            <a:avLst/>
          </a:prstGeom>
          <a:solidFill>
            <a:srgbClr val="003C71"/>
          </a:solidFill>
          <a:ln>
            <a:noFill/>
            <a:prstDash/>
          </a:ln>
          <a:effectLst/>
        </p:spPr>
        <p:txBody>
          <a:bodyPr rot="0" spcFirstLastPara="1" vertOverflow="overflow" horzOverflow="overflow" vert="horz" wrap="square" lIns="61722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40" b="0" i="0" u="none" strike="noStrike" kern="0" cap="small" spc="0" normalizeH="0" baseline="0" noProof="0">
                <a:ln>
                  <a:noFill/>
                </a:ln>
                <a:solidFill>
                  <a:srgbClr val="FFFFFF"/>
                </a:solidFill>
                <a:effectLst/>
                <a:uLnTx/>
                <a:uFillTx/>
                <a:latin typeface="Georgia"/>
                <a:ea typeface="Georgia"/>
                <a:cs typeface="Georgia"/>
                <a:sym typeface="Georgia"/>
              </a:rPr>
              <a:t>Standard AII.1C (2016) - Standard A2.EO.3 (2023) </a:t>
            </a:r>
          </a:p>
        </p:txBody>
      </p:sp>
      <p:sp>
        <p:nvSpPr>
          <p:cNvPr id="365" name="Google Shape;365;g27acb79b1a6_0_13"/>
          <p:cNvSpPr txBox="1"/>
          <p:nvPr/>
        </p:nvSpPr>
        <p:spPr>
          <a:xfrm>
            <a:off x="0" y="4147812"/>
            <a:ext cx="9144000" cy="1028388"/>
          </a:xfrm>
          <a:prstGeom prst="rect">
            <a:avLst/>
          </a:prstGeom>
          <a:solidFill>
            <a:srgbClr val="003C7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FFFFFF"/>
                </a:solidFill>
                <a:latin typeface="Georgia"/>
                <a:ea typeface="Georgia"/>
                <a:cs typeface="Georgia"/>
                <a:sym typeface="Georgia"/>
              </a:rPr>
              <a:t>Revisions:</a:t>
            </a:r>
            <a:endParaRPr sz="1000">
              <a:solidFill>
                <a:srgbClr val="FFFFFF"/>
              </a:solidFill>
              <a:latin typeface="Georgia"/>
              <a:ea typeface="Georgia"/>
              <a:cs typeface="Georgia"/>
              <a:sym typeface="Georgia"/>
            </a:endParaRPr>
          </a:p>
          <a:p>
            <a:pPr marL="457200" lvl="0" indent="-292100" algn="l" rtl="0">
              <a:spcBef>
                <a:spcPts val="0"/>
              </a:spcBef>
              <a:spcAft>
                <a:spcPts val="0"/>
              </a:spcAft>
              <a:buClr>
                <a:srgbClr val="FFFFFF"/>
              </a:buClr>
              <a:buSzPts val="1000"/>
              <a:buFont typeface="Georgia"/>
              <a:buChar char="●"/>
            </a:pPr>
            <a:r>
              <a:rPr lang="en-US" sz="1000">
                <a:solidFill>
                  <a:srgbClr val="FFFFFF"/>
                </a:solidFill>
                <a:latin typeface="Georgia"/>
                <a:ea typeface="Georgia"/>
                <a:cs typeface="Georgia"/>
                <a:sym typeface="Georgia"/>
              </a:rPr>
              <a:t>A2.EO.3a - Students are asked to determine sums, differences, and products of polynomials in one and two variables.</a:t>
            </a:r>
            <a:endParaRPr sz="1000">
              <a:solidFill>
                <a:srgbClr val="FFFFFF"/>
              </a:solidFill>
              <a:latin typeface="Georgia"/>
              <a:ea typeface="Georgia"/>
              <a:cs typeface="Georgia"/>
              <a:sym typeface="Georgia"/>
            </a:endParaRPr>
          </a:p>
          <a:p>
            <a:pPr marL="457200" lvl="0" indent="-292100" algn="l" rtl="0">
              <a:spcBef>
                <a:spcPts val="300"/>
              </a:spcBef>
              <a:spcAft>
                <a:spcPts val="300"/>
              </a:spcAft>
              <a:buClr>
                <a:srgbClr val="FFFFFF"/>
              </a:buClr>
              <a:buSzPts val="1000"/>
              <a:buFont typeface="Georgia"/>
              <a:buChar char="●"/>
            </a:pPr>
            <a:r>
              <a:rPr lang="en-US" sz="1000">
                <a:solidFill>
                  <a:srgbClr val="FFFFFF"/>
                </a:solidFill>
                <a:latin typeface="Georgia"/>
                <a:ea typeface="Georgia"/>
                <a:cs typeface="Georgia"/>
                <a:sym typeface="Georgia"/>
              </a:rPr>
              <a:t>A2.EO.3c - Students are asked to determine the quotient of polynomials in two or more variables using monomial, binomial, and factorable trinomial divisors.</a:t>
            </a:r>
          </a:p>
          <a:p>
            <a:pPr marL="457200" lvl="0" indent="-292100" algn="l" rtl="0">
              <a:spcBef>
                <a:spcPts val="300"/>
              </a:spcBef>
              <a:spcAft>
                <a:spcPts val="300"/>
              </a:spcAft>
              <a:buClr>
                <a:srgbClr val="FFFFFF"/>
              </a:buClr>
              <a:buSzPts val="1000"/>
              <a:buFont typeface="Georgia"/>
              <a:buChar char="●"/>
            </a:pPr>
            <a:r>
              <a:rPr lang="en-US" sz="1000">
                <a:solidFill>
                  <a:srgbClr val="FFFFFF"/>
                </a:solidFill>
                <a:latin typeface="Georgia"/>
                <a:ea typeface="Georgia"/>
                <a:cs typeface="Georgia"/>
                <a:sym typeface="Georgia"/>
              </a:rPr>
              <a:t>A2.EO.3d – Students will represent and demonstrate equality of polynomial expressions written in different forms</a:t>
            </a:r>
            <a:endParaRPr sz="1000">
              <a:solidFill>
                <a:srgbClr val="FFFFFF"/>
              </a:solidFill>
              <a:latin typeface="Georgia"/>
              <a:ea typeface="Georgia"/>
              <a:cs typeface="Georgia"/>
              <a:sym typeface="Georgia"/>
            </a:endParaRPr>
          </a:p>
        </p:txBody>
      </p:sp>
      <p:pic>
        <p:nvPicPr>
          <p:cNvPr id="366" name="Google Shape;366;g27acb79b1a6_0_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515350" y="1869209"/>
            <a:ext cx="442776" cy="376583"/>
          </a:xfrm>
          <a:prstGeom prst="rect">
            <a:avLst/>
          </a:prstGeom>
          <a:noFill/>
          <a:ln>
            <a:noFill/>
          </a:ln>
        </p:spPr>
      </p:pic>
      <p:pic>
        <p:nvPicPr>
          <p:cNvPr id="367" name="Google Shape;367;g27acb79b1a6_0_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546648" y="2521126"/>
            <a:ext cx="442777" cy="376583"/>
          </a:xfrm>
          <a:prstGeom prst="rect">
            <a:avLst/>
          </a:prstGeom>
          <a:noFill/>
          <a:ln>
            <a:noFill/>
          </a:ln>
        </p:spPr>
      </p:pic>
      <p:pic>
        <p:nvPicPr>
          <p:cNvPr id="2" name="Picture 1" descr="2016 standard AII.1c has been renumbered A2.EO.3. This standard is about performing operations on polynomial expressions. Part of this standard that is new to Algebra 2 is adding, subtracting, and multiplying polynomial expressions in one and two variables. Students will also divide polynomial expressions with one and two variables. The divisor in these expressions will be a monomial, binomial, or factorable trinomial divisor.&#10;&#10;Students are still expected to factor a polynomial expression in one and two variables completely over the set of integers. &#10;&#10;As with other 2023 standards, students will represent equivalent polynomial expressions written in different forms. Students will also continue to verify polynomial identities including the difference of squares, sum and difference of cubes, and perfect square trinomials. &#10;">
            <a:extLst>
              <a:ext uri="{FF2B5EF4-FFF2-40B4-BE49-F238E27FC236}">
                <a16:creationId xmlns:a16="http://schemas.microsoft.com/office/drawing/2014/main" id="{D637F549-B0C7-D76B-01FA-FE124887EC8E}"/>
              </a:ext>
            </a:extLst>
          </p:cNvPr>
          <p:cNvPicPr>
            <a:picLocks noChangeAspect="1"/>
          </p:cNvPicPr>
          <p:nvPr/>
        </p:nvPicPr>
        <p:blipFill>
          <a:blip r:embed="rId4"/>
          <a:stretch>
            <a:fillRect/>
          </a:stretch>
        </p:blipFill>
        <p:spPr>
          <a:xfrm>
            <a:off x="26902" y="3052644"/>
            <a:ext cx="9090193" cy="1943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29</a:t>
            </a:fld>
            <a:endParaRPr/>
          </a:p>
        </p:txBody>
      </p:sp>
      <p:sp>
        <p:nvSpPr>
          <p:cNvPr id="374" name="Google Shape;374;p34"/>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0" cap="small">
                <a:solidFill>
                  <a:srgbClr val="003C71"/>
                </a:solidFill>
                <a:latin typeface="Georgia"/>
                <a:ea typeface="Georgia"/>
                <a:cs typeface="Georgia"/>
                <a:sym typeface="Georgia"/>
              </a:rPr>
              <a:t>Questions</a:t>
            </a:r>
            <a:endParaRPr sz="3600" b="0">
              <a:solidFill>
                <a:srgbClr val="003C71"/>
              </a:solidFill>
              <a:latin typeface="Georgia"/>
              <a:ea typeface="Georgia"/>
              <a:cs typeface="Georgia"/>
              <a:sym typeface="Georgia"/>
            </a:endParaRPr>
          </a:p>
        </p:txBody>
      </p:sp>
      <p:pic>
        <p:nvPicPr>
          <p:cNvPr id="375" name="Google Shape;375;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88675" y="673284"/>
            <a:ext cx="3154525" cy="3154525"/>
          </a:xfrm>
          <a:prstGeom prst="rect">
            <a:avLst/>
          </a:prstGeom>
          <a:noFill/>
          <a:ln>
            <a:noFill/>
          </a:ln>
        </p:spPr>
      </p:pic>
      <p:sp>
        <p:nvSpPr>
          <p:cNvPr id="376" name="Google Shape;376;p34" descr="Label for bottom of slide shows Virginia Department of Education, 2023"/>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a:ea typeface="Georgia"/>
                <a:cs typeface="Georgia"/>
                <a:sym typeface="Georgia"/>
              </a:rPr>
              <a:t>Virginia Department of Education, 2023</a:t>
            </a:r>
            <a:endParaRPr sz="1400" b="0" i="0" u="none" strike="noStrike" cap="none">
              <a:solidFill>
                <a:srgbClr val="003C71"/>
              </a:solidFill>
              <a:latin typeface="Georgia"/>
              <a:ea typeface="Georgia"/>
              <a:cs typeface="Georgia"/>
              <a:sym typeface="Georgia"/>
            </a:endParaRPr>
          </a:p>
        </p:txBody>
      </p:sp>
      <p:sp>
        <p:nvSpPr>
          <p:cNvPr id="2" name="TextBox 1">
            <a:extLst>
              <a:ext uri="{FF2B5EF4-FFF2-40B4-BE49-F238E27FC236}">
                <a16:creationId xmlns:a16="http://schemas.microsoft.com/office/drawing/2014/main" id="{CB377E47-41A3-226A-CBCE-694FC49A7671}"/>
              </a:ext>
            </a:extLst>
          </p:cNvPr>
          <p:cNvSpPr txBox="1"/>
          <p:nvPr/>
        </p:nvSpPr>
        <p:spPr>
          <a:xfrm>
            <a:off x="2486148" y="3888023"/>
            <a:ext cx="4376057" cy="400110"/>
          </a:xfrm>
          <a:prstGeom prst="rect">
            <a:avLst/>
          </a:prstGeom>
          <a:noFill/>
        </p:spPr>
        <p:txBody>
          <a:bodyPr wrap="square" rtlCol="0">
            <a:spAutoFit/>
          </a:bodyPr>
          <a:lstStyle/>
          <a:p>
            <a:r>
              <a:rPr lang="en-US" sz="2000">
                <a:latin typeface="Georgia" panose="02040502050405020303" pitchFamily="18" charset="0"/>
                <a:hlinkClick r:id="rId4"/>
              </a:rPr>
              <a:t>vdoe.mathematics@doe.virginia.gov</a:t>
            </a:r>
            <a:r>
              <a:rPr lang="en-US" sz="2000">
                <a:latin typeface="Georgia" panose="02040502050405020303"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7F31-4770-BD18-3A13-18B7C1CB644B}"/>
              </a:ext>
            </a:extLst>
          </p:cNvPr>
          <p:cNvSpPr>
            <a:spLocks noGrp="1"/>
          </p:cNvSpPr>
          <p:nvPr>
            <p:ph type="title"/>
          </p:nvPr>
        </p:nvSpPr>
        <p:spPr>
          <a:xfrm>
            <a:off x="0" y="0"/>
            <a:ext cx="9144000" cy="811763"/>
          </a:xfrm>
        </p:spPr>
        <p:txBody>
          <a:bodyPr/>
          <a:lstStyle/>
          <a:p>
            <a:r>
              <a:rPr lang="en-US"/>
              <a:t>agenda</a:t>
            </a:r>
          </a:p>
        </p:txBody>
      </p:sp>
      <p:sp>
        <p:nvSpPr>
          <p:cNvPr id="3" name="Text Placeholder 2">
            <a:extLst>
              <a:ext uri="{FF2B5EF4-FFF2-40B4-BE49-F238E27FC236}">
                <a16:creationId xmlns:a16="http://schemas.microsoft.com/office/drawing/2014/main" id="{2C2EF88B-0F4A-765E-2FBE-A845BDAA0465}"/>
              </a:ext>
            </a:extLst>
          </p:cNvPr>
          <p:cNvSpPr>
            <a:spLocks noGrp="1"/>
          </p:cNvSpPr>
          <p:nvPr>
            <p:ph type="body" idx="1"/>
          </p:nvPr>
        </p:nvSpPr>
        <p:spPr>
          <a:xfrm>
            <a:off x="429079" y="1018257"/>
            <a:ext cx="7886700" cy="3538500"/>
          </a:xfrm>
        </p:spPr>
        <p:txBody>
          <a:bodyPr>
            <a:normAutofit/>
          </a:bodyPr>
          <a:lstStyle/>
          <a:p>
            <a:pPr marL="257175" indent="-196850">
              <a:lnSpc>
                <a:spcPct val="150000"/>
              </a:lnSpc>
              <a:spcBef>
                <a:spcPts val="0"/>
              </a:spcBef>
              <a:buClrTx/>
              <a:buSzPct val="100000"/>
              <a:buFont typeface="Georgia,Serif"/>
            </a:pPr>
            <a:r>
              <a:rPr lang="en-US" sz="2000">
                <a:solidFill>
                  <a:srgbClr val="000000"/>
                </a:solidFill>
                <a:latin typeface="Georgia"/>
              </a:rPr>
              <a:t>Welcome</a:t>
            </a:r>
          </a:p>
          <a:p>
            <a:pPr marL="257175" indent="-196850">
              <a:lnSpc>
                <a:spcPct val="150000"/>
              </a:lnSpc>
              <a:spcBef>
                <a:spcPts val="0"/>
              </a:spcBef>
              <a:buClrTx/>
              <a:buSzPct val="100000"/>
              <a:buFont typeface="Georgia,Serif"/>
            </a:pPr>
            <a:r>
              <a:rPr lang="en-US" sz="2000">
                <a:solidFill>
                  <a:srgbClr val="000000"/>
                </a:solidFill>
                <a:latin typeface="Georgia"/>
              </a:rPr>
              <a:t>Review of 2023 Mathematics SOL Documents </a:t>
            </a:r>
          </a:p>
          <a:p>
            <a:pPr marL="257175" indent="-196850">
              <a:lnSpc>
                <a:spcPct val="150000"/>
              </a:lnSpc>
              <a:spcBef>
                <a:spcPts val="0"/>
              </a:spcBef>
              <a:buClrTx/>
              <a:buSzPct val="100000"/>
              <a:buFont typeface="Georgia,Serif"/>
            </a:pPr>
            <a:r>
              <a:rPr lang="en-US" sz="2000">
                <a:solidFill>
                  <a:srgbClr val="000000"/>
                </a:solidFill>
                <a:latin typeface="Georgia"/>
              </a:rPr>
              <a:t>Transitioning from 2016 to 2023 Mathematics SOL</a:t>
            </a:r>
          </a:p>
          <a:p>
            <a:pPr marL="257175" indent="-196850">
              <a:lnSpc>
                <a:spcPct val="150000"/>
              </a:lnSpc>
              <a:spcBef>
                <a:spcPts val="0"/>
              </a:spcBef>
              <a:buClrTx/>
              <a:buSzPct val="100000"/>
              <a:buFont typeface="Georgia,Serif"/>
            </a:pPr>
            <a:r>
              <a:rPr lang="en-US" sz="2000">
                <a:solidFill>
                  <a:srgbClr val="000000"/>
                </a:solidFill>
                <a:latin typeface="Georgia"/>
              </a:rPr>
              <a:t>Prioritization of Content </a:t>
            </a:r>
          </a:p>
          <a:p>
            <a:pPr marL="257175" indent="-196850">
              <a:lnSpc>
                <a:spcPct val="150000"/>
              </a:lnSpc>
              <a:spcBef>
                <a:spcPts val="0"/>
              </a:spcBef>
              <a:buClrTx/>
              <a:buSzPct val="100000"/>
              <a:buFont typeface="Georgia,Serif"/>
            </a:pPr>
            <a:r>
              <a:rPr lang="en-US" sz="2000">
                <a:solidFill>
                  <a:srgbClr val="000000"/>
                </a:solidFill>
                <a:latin typeface="Georgia"/>
              </a:rPr>
              <a:t>Grade Level Examples of Transition </a:t>
            </a:r>
          </a:p>
        </p:txBody>
      </p:sp>
      <p:pic>
        <p:nvPicPr>
          <p:cNvPr id="4" name="Picture 3" descr="VDOE icon">
            <a:extLst>
              <a:ext uri="{FF2B5EF4-FFF2-40B4-BE49-F238E27FC236}">
                <a16:creationId xmlns:a16="http://schemas.microsoft.com/office/drawing/2014/main" id="{3C6847A7-6F3A-CD76-CDB8-582B7ECF06C2}"/>
              </a:ext>
            </a:extLst>
          </p:cNvPr>
          <p:cNvPicPr>
            <a:picLocks noChangeAspect="1"/>
          </p:cNvPicPr>
          <p:nvPr/>
        </p:nvPicPr>
        <p:blipFill>
          <a:blip r:embed="rId2"/>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96216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lstStyle/>
          <a:p>
            <a:r>
              <a:rPr lang="en-US">
                <a:solidFill>
                  <a:schemeClr val="bg1"/>
                </a:solidFill>
              </a:rPr>
              <a:t>Overview of Transition Options</a:t>
            </a:r>
            <a:endParaRPr lang="en-US"/>
          </a:p>
        </p:txBody>
      </p:sp>
    </p:spTree>
    <p:extLst>
      <p:ext uri="{BB962C8B-B14F-4D97-AF65-F5344CB8AC3E}">
        <p14:creationId xmlns:p14="http://schemas.microsoft.com/office/powerpoint/2010/main" val="18209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a:solidFill>
                  <a:schemeClr val="bg1"/>
                </a:solidFill>
                <a:latin typeface="Georgia"/>
              </a:rPr>
              <a:t>Educator Transition Team</a:t>
            </a:r>
            <a:endParaRPr lang="en-US">
              <a:solidFill>
                <a:schemeClr val="bg1"/>
              </a:solidFill>
            </a:endParaRP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508041" y="743794"/>
            <a:ext cx="8127918" cy="3805314"/>
          </a:xfrm>
        </p:spPr>
        <p:txBody>
          <a:bodyPr>
            <a:normAutofit/>
          </a:bodyPr>
          <a:lstStyle/>
          <a:p>
            <a:pPr marL="0" indent="0" fontAlgn="base">
              <a:lnSpc>
                <a:spcPct val="110000"/>
              </a:lnSpc>
              <a:spcBef>
                <a:spcPts val="0"/>
              </a:spcBef>
              <a:spcAft>
                <a:spcPts val="600"/>
              </a:spcAft>
              <a:buClr>
                <a:srgbClr val="000000"/>
              </a:buClr>
              <a:buNone/>
            </a:pPr>
            <a:r>
              <a:rPr lang="en-US" sz="2000">
                <a:solidFill>
                  <a:srgbClr val="000000"/>
                </a:solidFill>
                <a:latin typeface="Georgia"/>
                <a:ea typeface="+mn-lt"/>
                <a:cs typeface="+mn-lt"/>
              </a:rPr>
              <a:t>The Virginia Department of Education partnered with a group of 26   K-12 educators from across the Commonwealth to develop a technical support document that will guide school divisions in next steps for implementation of the revised standards​.</a:t>
            </a:r>
            <a:endParaRPr lang="en-US" sz="2000">
              <a:solidFill>
                <a:srgbClr val="000000"/>
              </a:solidFill>
              <a:latin typeface="Georgia"/>
            </a:endParaRPr>
          </a:p>
          <a:p>
            <a:pPr>
              <a:buClr>
                <a:srgbClr val="003C71"/>
              </a:buClr>
            </a:pPr>
            <a:endParaRPr lang="en-US" sz="2000"/>
          </a:p>
        </p:txBody>
      </p:sp>
      <p:pic>
        <p:nvPicPr>
          <p:cNvPr id="5" name="Picture 4" descr="VDOE icon">
            <a:extLst>
              <a:ext uri="{FF2B5EF4-FFF2-40B4-BE49-F238E27FC236}">
                <a16:creationId xmlns:a16="http://schemas.microsoft.com/office/drawing/2014/main" id="{4779035D-35D6-65B8-4197-F0A4C07B7125}"/>
              </a:ext>
            </a:extLst>
          </p:cNvPr>
          <p:cNvPicPr>
            <a:picLocks noChangeAspect="1"/>
          </p:cNvPicPr>
          <p:nvPr/>
        </p:nvPicPr>
        <p:blipFill>
          <a:blip r:embed="rId3"/>
          <a:stretch>
            <a:fillRect/>
          </a:stretch>
        </p:blipFill>
        <p:spPr>
          <a:xfrm>
            <a:off x="6885432" y="4767302"/>
            <a:ext cx="2231136" cy="345489"/>
          </a:xfrm>
          <a:prstGeom prst="rect">
            <a:avLst/>
          </a:prstGeom>
        </p:spPr>
      </p:pic>
      <p:graphicFrame>
        <p:nvGraphicFramePr>
          <p:cNvPr id="4" name="Table 3">
            <a:extLst>
              <a:ext uri="{FF2B5EF4-FFF2-40B4-BE49-F238E27FC236}">
                <a16:creationId xmlns:a16="http://schemas.microsoft.com/office/drawing/2014/main" id="{FE6F0E48-88C9-7418-5948-FB0FE012436A}"/>
              </a:ext>
            </a:extLst>
          </p:cNvPr>
          <p:cNvGraphicFramePr>
            <a:graphicFrameLocks noGrp="1"/>
          </p:cNvGraphicFramePr>
          <p:nvPr>
            <p:extLst>
              <p:ext uri="{D42A27DB-BD31-4B8C-83A1-F6EECF244321}">
                <p14:modId xmlns:p14="http://schemas.microsoft.com/office/powerpoint/2010/main" val="202148349"/>
              </p:ext>
            </p:extLst>
          </p:nvPr>
        </p:nvGraphicFramePr>
        <p:xfrm>
          <a:off x="1047749" y="2465354"/>
          <a:ext cx="7048501" cy="2083754"/>
        </p:xfrm>
        <a:graphic>
          <a:graphicData uri="http://schemas.openxmlformats.org/drawingml/2006/table">
            <a:tbl>
              <a:tblPr firstRow="1">
                <a:tableStyleId>{AD396545-F1CA-42AA-B39A-5D75C593650F}</a:tableStyleId>
              </a:tblPr>
              <a:tblGrid>
                <a:gridCol w="2987040">
                  <a:extLst>
                    <a:ext uri="{9D8B030D-6E8A-4147-A177-3AD203B41FA5}">
                      <a16:colId xmlns:a16="http://schemas.microsoft.com/office/drawing/2014/main" val="448132067"/>
                    </a:ext>
                  </a:extLst>
                </a:gridCol>
                <a:gridCol w="617220">
                  <a:extLst>
                    <a:ext uri="{9D8B030D-6E8A-4147-A177-3AD203B41FA5}">
                      <a16:colId xmlns:a16="http://schemas.microsoft.com/office/drawing/2014/main" val="3094028502"/>
                    </a:ext>
                  </a:extLst>
                </a:gridCol>
                <a:gridCol w="3444241">
                  <a:extLst>
                    <a:ext uri="{9D8B030D-6E8A-4147-A177-3AD203B41FA5}">
                      <a16:colId xmlns:a16="http://schemas.microsoft.com/office/drawing/2014/main" val="1742385517"/>
                    </a:ext>
                  </a:extLst>
                </a:gridCol>
              </a:tblGrid>
              <a:tr h="315914">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Bedford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Harrisonburg City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758961554"/>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Chesterfield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Henrico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10200962"/>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Essex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Louisa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77979221"/>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Falls Church City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Middlesex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65836122"/>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Franklin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Norfolk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78274553"/>
                  </a:ext>
                </a:extLst>
              </a:tr>
              <a:tr h="192532">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Gloucester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eorgia" panose="02040502050405020303" pitchFamily="18" charset="0"/>
                          <a:cs typeface="Times New Roman" panose="02020603050405020304" pitchFamily="18" charset="0"/>
                        </a:rPr>
                        <a:t>Prince William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06599963"/>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Goochland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eorgia" panose="02040502050405020303" pitchFamily="18" charset="0"/>
                          <a:cs typeface="Times New Roman" panose="02020603050405020304" pitchFamily="18" charset="0"/>
                        </a:rPr>
                        <a:t>Rockingham County Public Schools</a:t>
                      </a: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1427418"/>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Greene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Williamsburg James City Public Schools</a:t>
                      </a: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66592985"/>
                  </a:ext>
                </a:extLst>
              </a:tr>
              <a:tr h="156467">
                <a:tc>
                  <a:txBody>
                    <a:bodyPr/>
                    <a:lstStyle/>
                    <a:p>
                      <a:pPr algn="l" fontAlgn="b"/>
                      <a:r>
                        <a:rPr lang="en-US" sz="1400" b="0" i="0" u="none" strike="noStrike">
                          <a:solidFill>
                            <a:srgbClr val="000000"/>
                          </a:solidFill>
                          <a:effectLst/>
                          <a:latin typeface="Georgia" panose="02040502050405020303" pitchFamily="18" charset="0"/>
                          <a:cs typeface="Times New Roman" panose="02020603050405020304" pitchFamily="18" charset="0"/>
                        </a:rPr>
                        <a:t>Hanover County Public Schools</a:t>
                      </a:r>
                    </a:p>
                  </a:txBody>
                  <a:tcPr marL="7620" marR="7620" marT="762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Georgia" panose="02040502050405020303" pitchFamily="18" charset="0"/>
                        <a:cs typeface="Times New Roman" panose="02020603050405020304" pitchFamily="18" charset="0"/>
                      </a:endParaRP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Georgia" panose="02040502050405020303" pitchFamily="18" charset="0"/>
                          <a:cs typeface="Times New Roman" panose="02020603050405020304" pitchFamily="18" charset="0"/>
                        </a:rPr>
                        <a:t>Virginia Beach City Public Schools</a:t>
                      </a:r>
                    </a:p>
                  </a:txBody>
                  <a:tcPr marL="6164" marR="6164" marT="616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46855465"/>
                  </a:ext>
                </a:extLst>
              </a:tr>
            </a:tbl>
          </a:graphicData>
        </a:graphic>
      </p:graphicFrame>
    </p:spTree>
    <p:extLst>
      <p:ext uri="{BB962C8B-B14F-4D97-AF65-F5344CB8AC3E}">
        <p14:creationId xmlns:p14="http://schemas.microsoft.com/office/powerpoint/2010/main" val="122660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4" name="Diagram 3" descr="BOE First Review of Draft 2023 SOL&#10;Public Hearings and Feedback Period Proposed 2023 SOL&#10;BOE Final Review of Proposed 2023 SOL">
            <a:extLst>
              <a:ext uri="{FF2B5EF4-FFF2-40B4-BE49-F238E27FC236}">
                <a16:creationId xmlns:a16="http://schemas.microsoft.com/office/drawing/2014/main" id="{127EE0B0-0662-D08F-EAC7-4E64FC317360}"/>
              </a:ext>
            </a:extLst>
          </p:cNvPr>
          <p:cNvGraphicFramePr/>
          <p:nvPr>
            <p:extLst>
              <p:ext uri="{D42A27DB-BD31-4B8C-83A1-F6EECF244321}">
                <p14:modId xmlns:p14="http://schemas.microsoft.com/office/powerpoint/2010/main" val="2483172887"/>
              </p:ext>
            </p:extLst>
          </p:nvPr>
        </p:nvGraphicFramePr>
        <p:xfrm>
          <a:off x="1283760" y="3226016"/>
          <a:ext cx="7231590" cy="13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 name="Google Shape;385;p60"/>
          <p:cNvSpPr txBox="1">
            <a:spLocks noGrp="1"/>
          </p:cNvSpPr>
          <p:nvPr>
            <p:ph type="title"/>
          </p:nvPr>
        </p:nvSpPr>
        <p:spPr>
          <a:xfrm>
            <a:off x="0" y="0"/>
            <a:ext cx="9143999" cy="525264"/>
          </a:xfrm>
          <a:prstGeom prst="rect">
            <a:avLst/>
          </a:prstGeom>
          <a:solidFill>
            <a:srgbClr val="203864"/>
          </a:solidFill>
          <a:ln>
            <a:noFill/>
          </a:ln>
        </p:spPr>
        <p:txBody>
          <a:bodyPr spcFirstLastPara="1" wrap="square" lIns="617225" tIns="34275" rIns="68575" bIns="34275" anchor="b" anchorCtr="0">
            <a:noAutofit/>
          </a:bodyPr>
          <a:lstStyle/>
          <a:p>
            <a:pPr marL="0" lvl="0" indent="0" algn="l" rtl="0">
              <a:lnSpc>
                <a:spcPct val="90000"/>
              </a:lnSpc>
              <a:spcBef>
                <a:spcPts val="0"/>
              </a:spcBef>
              <a:spcAft>
                <a:spcPts val="0"/>
              </a:spcAft>
              <a:buClr>
                <a:schemeClr val="dk1"/>
              </a:buClr>
              <a:buSzPts val="3600"/>
              <a:buFont typeface="Georgia"/>
              <a:buNone/>
            </a:pPr>
            <a:r>
              <a:rPr lang="en-US" sz="2800">
                <a:solidFill>
                  <a:schemeClr val="bg1"/>
                </a:solidFill>
                <a:latin typeface="Georgia" panose="02040502050405020303" pitchFamily="18" charset="0"/>
              </a:rPr>
              <a:t>Transition Options - 2023-2024 School Year</a:t>
            </a:r>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pic>
        <p:nvPicPr>
          <p:cNvPr id="11" name="Picture 10" descr="VDOE icon">
            <a:extLst>
              <a:ext uri="{FF2B5EF4-FFF2-40B4-BE49-F238E27FC236}">
                <a16:creationId xmlns:a16="http://schemas.microsoft.com/office/drawing/2014/main" id="{779D6481-5FDB-5A63-09CC-66441ADE0A12}"/>
              </a:ext>
            </a:extLst>
          </p:cNvPr>
          <p:cNvPicPr>
            <a:picLocks noChangeAspect="1"/>
          </p:cNvPicPr>
          <p:nvPr/>
        </p:nvPicPr>
        <p:blipFill>
          <a:blip r:embed="rId8"/>
          <a:stretch>
            <a:fillRect/>
          </a:stretch>
        </p:blipFill>
        <p:spPr>
          <a:xfrm>
            <a:off x="6885432" y="4767302"/>
            <a:ext cx="2231136" cy="345489"/>
          </a:xfrm>
          <a:prstGeom prst="rect">
            <a:avLst/>
          </a:prstGeom>
        </p:spPr>
      </p:pic>
      <p:graphicFrame>
        <p:nvGraphicFramePr>
          <p:cNvPr id="6" name="Diagram 5" descr="Option 1: Full Crosswalk Year – students will receive instruction in both the 2016 Mathematics Standards of Learning and the 2023 Mathematics SOL.&#10;Option 2: Partial Crosswalk Year – students will receive instruction in the 2016 Mathematics SOL with choices for prioritization of key content from the 2023 Mathematics Standards of Learning&#10;Option 3: Students will receive instruction focused solely on the 2016 Mathematics Standards of Learning and use the 2023-2024 to prepare for full implementation of the standards during the 2024-2025 school year.&#10;">
            <a:extLst>
              <a:ext uri="{FF2B5EF4-FFF2-40B4-BE49-F238E27FC236}">
                <a16:creationId xmlns:a16="http://schemas.microsoft.com/office/drawing/2014/main" id="{A47A42CE-4EF3-504C-C9D2-C4410A0DD241}"/>
              </a:ext>
            </a:extLst>
          </p:cNvPr>
          <p:cNvGraphicFramePr/>
          <p:nvPr>
            <p:extLst>
              <p:ext uri="{D42A27DB-BD31-4B8C-83A1-F6EECF244321}">
                <p14:modId xmlns:p14="http://schemas.microsoft.com/office/powerpoint/2010/main" val="364640265"/>
              </p:ext>
            </p:extLst>
          </p:nvPr>
        </p:nvGraphicFramePr>
        <p:xfrm>
          <a:off x="2046432" y="611684"/>
          <a:ext cx="5440218" cy="38703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a:extLst>
              <a:ext uri="{FF2B5EF4-FFF2-40B4-BE49-F238E27FC236}">
                <a16:creationId xmlns:a16="http://schemas.microsoft.com/office/drawing/2014/main" id="{2BEBA648-4AA0-A6AC-B163-313B8EA2DE0C}"/>
              </a:ext>
            </a:extLst>
          </p:cNvPr>
          <p:cNvSpPr txBox="1"/>
          <p:nvPr/>
        </p:nvSpPr>
        <p:spPr>
          <a:xfrm>
            <a:off x="2385608" y="4531816"/>
            <a:ext cx="4572000" cy="548612"/>
          </a:xfrm>
          <a:prstGeom prst="rect">
            <a:avLst/>
          </a:prstGeom>
          <a:noFill/>
        </p:spPr>
        <p:txBody>
          <a:bodyPr wrap="square">
            <a:spAutoFit/>
          </a:bodyPr>
          <a:lstStyle/>
          <a:p>
            <a:pPr marL="0" indent="0" fontAlgn="base">
              <a:lnSpc>
                <a:spcPct val="110000"/>
              </a:lnSpc>
              <a:spcBef>
                <a:spcPts val="0"/>
              </a:spcBef>
              <a:spcAft>
                <a:spcPts val="600"/>
              </a:spcAft>
              <a:buClr>
                <a:srgbClr val="000000"/>
              </a:buClr>
              <a:buNone/>
            </a:pPr>
            <a:r>
              <a:rPr lang="en-US" sz="1400" b="0" i="0">
                <a:effectLst/>
                <a:latin typeface="Georgia" panose="02040502050405020303" pitchFamily="18" charset="0"/>
              </a:rPr>
              <a:t>Options for Transitioning to the 2023 Mathematics </a:t>
            </a:r>
            <a:r>
              <a:rPr lang="en-US" sz="1400" b="0" i="1">
                <a:effectLst/>
                <a:latin typeface="Georgia" panose="02040502050405020303" pitchFamily="18" charset="0"/>
              </a:rPr>
              <a:t>Standards of Learning</a:t>
            </a:r>
            <a:r>
              <a:rPr lang="en-US" sz="1400" b="0" i="0">
                <a:effectLst/>
                <a:latin typeface="Georgia" panose="02040502050405020303" pitchFamily="18" charset="0"/>
              </a:rPr>
              <a:t> </a:t>
            </a:r>
            <a:r>
              <a:rPr lang="en-US" sz="1400" b="0" i="0">
                <a:solidFill>
                  <a:srgbClr val="444444"/>
                </a:solidFill>
                <a:effectLst/>
                <a:latin typeface="Georgia" panose="02040502050405020303" pitchFamily="18" charset="0"/>
              </a:rPr>
              <a:t>(</a:t>
            </a:r>
            <a:r>
              <a:rPr lang="en-US" sz="1400" b="0" i="0" u="sng">
                <a:solidFill>
                  <a:srgbClr val="003C71"/>
                </a:solidFill>
                <a:effectLst/>
                <a:latin typeface="Georgia" panose="02040502050405020303" pitchFamily="18" charset="0"/>
                <a:hlinkClick r:id="rId14"/>
              </a:rPr>
              <a:t>Word</a:t>
            </a:r>
            <a:r>
              <a:rPr lang="en-US" sz="1400" b="0" i="0">
                <a:solidFill>
                  <a:srgbClr val="444444"/>
                </a:solidFill>
                <a:effectLst/>
                <a:latin typeface="Georgia" panose="02040502050405020303" pitchFamily="18" charset="0"/>
              </a:rPr>
              <a:t> | </a:t>
            </a:r>
            <a:r>
              <a:rPr lang="en-US" sz="1400" b="0" i="0" u="sng">
                <a:solidFill>
                  <a:srgbClr val="003C71"/>
                </a:solidFill>
                <a:effectLst/>
                <a:latin typeface="Georgia" panose="02040502050405020303" pitchFamily="18" charset="0"/>
                <a:hlinkClick r:id="rId15"/>
              </a:rPr>
              <a:t>PDF</a:t>
            </a:r>
            <a:r>
              <a:rPr lang="en-US" sz="1400" b="0" i="0">
                <a:solidFill>
                  <a:srgbClr val="444444"/>
                </a:solidFill>
                <a:effectLst/>
                <a:latin typeface="Georgia" panose="02040502050405020303" pitchFamily="18" charset="0"/>
              </a:rPr>
              <a:t>)</a:t>
            </a:r>
          </a:p>
        </p:txBody>
      </p:sp>
    </p:spTree>
    <p:extLst>
      <p:ext uri="{BB962C8B-B14F-4D97-AF65-F5344CB8AC3E}">
        <p14:creationId xmlns:p14="http://schemas.microsoft.com/office/powerpoint/2010/main" val="330978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3BEF-4F71-C642-670E-41F69316AF8D}"/>
              </a:ext>
            </a:extLst>
          </p:cNvPr>
          <p:cNvSpPr>
            <a:spLocks noGrp="1"/>
          </p:cNvSpPr>
          <p:nvPr>
            <p:ph type="ctrTitle"/>
          </p:nvPr>
        </p:nvSpPr>
        <p:spPr>
          <a:xfrm>
            <a:off x="548157" y="1548471"/>
            <a:ext cx="7886700" cy="1790700"/>
          </a:xfrm>
        </p:spPr>
        <p:txBody>
          <a:bodyPr/>
          <a:lstStyle/>
          <a:p>
            <a:r>
              <a:rPr lang="en-US">
                <a:solidFill>
                  <a:schemeClr val="bg1"/>
                </a:solidFill>
              </a:rPr>
              <a:t>Supporting Documents Currently Available</a:t>
            </a:r>
          </a:p>
        </p:txBody>
      </p:sp>
    </p:spTree>
    <p:extLst>
      <p:ext uri="{BB962C8B-B14F-4D97-AF65-F5344CB8AC3E}">
        <p14:creationId xmlns:p14="http://schemas.microsoft.com/office/powerpoint/2010/main" val="410033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698740"/>
          </a:xfrm>
        </p:spPr>
        <p:txBody>
          <a:bodyPr>
            <a:normAutofit fontScale="90000"/>
          </a:bodyPr>
          <a:lstStyle/>
          <a:p>
            <a:r>
              <a:rPr lang="en-US"/>
              <a:t>Current 2023 Mathematics SOL Documents</a:t>
            </a:r>
          </a:p>
        </p:txBody>
      </p:sp>
      <p:pic>
        <p:nvPicPr>
          <p:cNvPr id="2" name="Picture 1">
            <a:extLst>
              <a:ext uri="{FF2B5EF4-FFF2-40B4-BE49-F238E27FC236}">
                <a16:creationId xmlns:a16="http://schemas.microsoft.com/office/drawing/2014/main" id="{BF178434-2104-27F4-1CD3-D7BF23B611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5" name="Picture 4">
            <a:extLst>
              <a:ext uri="{FF2B5EF4-FFF2-40B4-BE49-F238E27FC236}">
                <a16:creationId xmlns:a16="http://schemas.microsoft.com/office/drawing/2014/main" id="{C9ADD6F8-CFEB-3910-E4DC-D64F21573B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61595" y="948127"/>
            <a:ext cx="2618364" cy="3247246"/>
          </a:xfrm>
          <a:prstGeom prst="rect">
            <a:avLst/>
          </a:prstGeom>
          <a:ln>
            <a:solidFill>
              <a:srgbClr val="000000"/>
            </a:solidFill>
          </a:ln>
        </p:spPr>
      </p:pic>
      <p:pic>
        <p:nvPicPr>
          <p:cNvPr id="8" name="Picture 7">
            <a:extLst>
              <a:ext uri="{FF2B5EF4-FFF2-40B4-BE49-F238E27FC236}">
                <a16:creationId xmlns:a16="http://schemas.microsoft.com/office/drawing/2014/main" id="{67BA70C4-E8ED-506A-7B44-1877DE076D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7773" y="948127"/>
            <a:ext cx="2618364" cy="1882117"/>
          </a:xfrm>
          <a:prstGeom prst="rect">
            <a:avLst/>
          </a:prstGeom>
          <a:ln>
            <a:solidFill>
              <a:srgbClr val="000000"/>
            </a:solidFill>
          </a:ln>
        </p:spPr>
      </p:pic>
      <p:pic>
        <p:nvPicPr>
          <p:cNvPr id="10" name="Picture 9">
            <a:extLst>
              <a:ext uri="{FF2B5EF4-FFF2-40B4-BE49-F238E27FC236}">
                <a16:creationId xmlns:a16="http://schemas.microsoft.com/office/drawing/2014/main" id="{EE6BD8F6-2A09-2D28-BC1A-2B86AD4F9ED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33897" y="1030145"/>
            <a:ext cx="2303240" cy="2829228"/>
          </a:xfrm>
          <a:prstGeom prst="rect">
            <a:avLst/>
          </a:prstGeom>
          <a:ln>
            <a:solidFill>
              <a:srgbClr val="000000"/>
            </a:solidFill>
          </a:ln>
        </p:spPr>
      </p:pic>
      <p:pic>
        <p:nvPicPr>
          <p:cNvPr id="12" name="Picture 11">
            <a:extLst>
              <a:ext uri="{FF2B5EF4-FFF2-40B4-BE49-F238E27FC236}">
                <a16:creationId xmlns:a16="http://schemas.microsoft.com/office/drawing/2014/main" id="{E0F9FE0D-CD3C-827C-0355-75ACFB741DE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8640" y="3078279"/>
            <a:ext cx="3163062" cy="1861767"/>
          </a:xfrm>
          <a:prstGeom prst="rect">
            <a:avLst/>
          </a:prstGeom>
          <a:ln>
            <a:solidFill>
              <a:srgbClr val="000000"/>
            </a:solidFill>
          </a:ln>
        </p:spPr>
      </p:pic>
    </p:spTree>
    <p:extLst>
      <p:ext uri="{BB962C8B-B14F-4D97-AF65-F5344CB8AC3E}">
        <p14:creationId xmlns:p14="http://schemas.microsoft.com/office/powerpoint/2010/main" val="304042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EA8E75-75A4-4BF0-79A8-725C88AB47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63656" y="244355"/>
            <a:ext cx="4616687" cy="4654789"/>
          </a:xfrm>
          <a:prstGeom prst="rect">
            <a:avLst/>
          </a:prstGeom>
        </p:spPr>
      </p:pic>
      <p:sp>
        <p:nvSpPr>
          <p:cNvPr id="4" name="Title 3">
            <a:extLst>
              <a:ext uri="{FF2B5EF4-FFF2-40B4-BE49-F238E27FC236}">
                <a16:creationId xmlns:a16="http://schemas.microsoft.com/office/drawing/2014/main" id="{AE675D5A-4EE8-2228-2739-342F6C0A689C}"/>
              </a:ext>
            </a:extLst>
          </p:cNvPr>
          <p:cNvSpPr>
            <a:spLocks noGrp="1"/>
          </p:cNvSpPr>
          <p:nvPr>
            <p:ph type="title"/>
          </p:nvPr>
        </p:nvSpPr>
        <p:spPr>
          <a:xfrm>
            <a:off x="0" y="0"/>
            <a:ext cx="9144000" cy="698740"/>
          </a:xfrm>
        </p:spPr>
        <p:txBody>
          <a:bodyPr/>
          <a:lstStyle/>
          <a:p>
            <a:r>
              <a:rPr lang="en-US"/>
              <a:t>2023 Mathematics SOL Webpage</a:t>
            </a:r>
          </a:p>
        </p:txBody>
      </p:sp>
      <p:pic>
        <p:nvPicPr>
          <p:cNvPr id="2" name="Picture 1">
            <a:extLst>
              <a:ext uri="{FF2B5EF4-FFF2-40B4-BE49-F238E27FC236}">
                <a16:creationId xmlns:a16="http://schemas.microsoft.com/office/drawing/2014/main" id="{BF178434-2104-27F4-1CD3-D7BF23B611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85432" y="4767302"/>
            <a:ext cx="2231136" cy="345489"/>
          </a:xfrm>
          <a:prstGeom prst="rect">
            <a:avLst/>
          </a:prstGeom>
        </p:spPr>
      </p:pic>
      <p:sp>
        <p:nvSpPr>
          <p:cNvPr id="8" name="Explosion: 14 Points 7">
            <a:extLst>
              <a:ext uri="{FF2B5EF4-FFF2-40B4-BE49-F238E27FC236}">
                <a16:creationId xmlns:a16="http://schemas.microsoft.com/office/drawing/2014/main" id="{5BF87D23-C23A-CADC-1E96-3F92E8E1081C}"/>
              </a:ext>
            </a:extLst>
          </p:cNvPr>
          <p:cNvSpPr/>
          <p:nvPr/>
        </p:nvSpPr>
        <p:spPr>
          <a:xfrm rot="1320000">
            <a:off x="7100656" y="872579"/>
            <a:ext cx="1446609" cy="970059"/>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NEW</a:t>
            </a:r>
          </a:p>
        </p:txBody>
      </p:sp>
      <p:sp>
        <p:nvSpPr>
          <p:cNvPr id="5" name="Rectangle: Rounded Corners 4">
            <a:extLst>
              <a:ext uri="{FF2B5EF4-FFF2-40B4-BE49-F238E27FC236}">
                <a16:creationId xmlns:a16="http://schemas.microsoft.com/office/drawing/2014/main" id="{1CA33A46-2F10-3794-6592-5C144B585DBA}"/>
              </a:ext>
              <a:ext uri="{C183D7F6-B498-43B3-948B-1728B52AA6E4}">
                <adec:decorative xmlns:adec="http://schemas.microsoft.com/office/drawing/2017/decorative" val="1"/>
              </a:ext>
            </a:extLst>
          </p:cNvPr>
          <p:cNvSpPr/>
          <p:nvPr/>
        </p:nvSpPr>
        <p:spPr>
          <a:xfrm>
            <a:off x="4444071" y="798372"/>
            <a:ext cx="2335420" cy="47624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796326924"/>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508C65CBC9D4582C38E14C0854F54" ma:contentTypeVersion="9" ma:contentTypeDescription="Create a new document." ma:contentTypeScope="" ma:versionID="64ab457752b98d02ffcc907e46ac53de">
  <xsd:schema xmlns:xsd="http://www.w3.org/2001/XMLSchema" xmlns:xs="http://www.w3.org/2001/XMLSchema" xmlns:p="http://schemas.microsoft.com/office/2006/metadata/properties" xmlns:ns2="7bc1f62a-0564-4892-a8bf-7c18ec584b15" xmlns:ns3="0f6edea1-9d2e-49f8-b5b3-3e90d7018543" targetNamespace="http://schemas.microsoft.com/office/2006/metadata/properties" ma:root="true" ma:fieldsID="fd4a78179981080f485d8d9b881d18a4" ns2:_="" ns3:_="">
    <xsd:import namespace="7bc1f62a-0564-4892-a8bf-7c18ec584b15"/>
    <xsd:import namespace="0f6edea1-9d2e-49f8-b5b3-3e90d70185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1f62a-0564-4892-a8bf-7c18ec584b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6edea1-9d2e-49f8-b5b3-3e90d70185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f6edea1-9d2e-49f8-b5b3-3e90d7018543">
      <UserInfo>
        <DisplayName>Sorensen, Marcey (DOE)</DisplayName>
        <AccountId>20</AccountId>
        <AccountType/>
      </UserInfo>
      <UserInfo>
        <DisplayName>Coons, Lisa (DOE)</DisplayName>
        <AccountId>21</AccountId>
        <AccountType/>
      </UserInfo>
    </SharedWithUsers>
  </documentManagement>
</p:properties>
</file>

<file path=customXml/itemProps1.xml><?xml version="1.0" encoding="utf-8"?>
<ds:datastoreItem xmlns:ds="http://schemas.openxmlformats.org/officeDocument/2006/customXml" ds:itemID="{BEE14613-C5E2-4CCC-BD17-D2B4E9885CC3}">
  <ds:schemaRefs>
    <ds:schemaRef ds:uri="0f6edea1-9d2e-49f8-b5b3-3e90d7018543"/>
    <ds:schemaRef ds:uri="7bc1f62a-0564-4892-a8bf-7c18ec584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85A96A-CF03-4649-BEEA-324D45FCA7CD}">
  <ds:schemaRefs>
    <ds:schemaRef ds:uri="http://schemas.microsoft.com/sharepoint/v3/contenttype/forms"/>
  </ds:schemaRefs>
</ds:datastoreItem>
</file>

<file path=customXml/itemProps3.xml><?xml version="1.0" encoding="utf-8"?>
<ds:datastoreItem xmlns:ds="http://schemas.openxmlformats.org/officeDocument/2006/customXml" ds:itemID="{7D986776-5D92-4E8D-B995-E5D0DA64B620}">
  <ds:schemaRefs>
    <ds:schemaRef ds:uri="http://schemas.microsoft.com/office/2006/documentManagement/types"/>
    <ds:schemaRef ds:uri="0f6edea1-9d2e-49f8-b5b3-3e90d7018543"/>
    <ds:schemaRef ds:uri="http://purl.org/dc/dcmitype/"/>
    <ds:schemaRef ds:uri="http://purl.org/dc/terms/"/>
    <ds:schemaRef ds:uri="http://schemas.openxmlformats.org/package/2006/metadata/core-properties"/>
    <ds:schemaRef ds:uri="http://schemas.microsoft.com/office/infopath/2007/PartnerControls"/>
    <ds:schemaRef ds:uri="http://www.w3.org/XML/1998/namespace"/>
    <ds:schemaRef ds:uri="7bc1f62a-0564-4892-a8bf-7c18ec584b1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TotalTime>
  <Words>4427</Words>
  <Application>Microsoft Office PowerPoint</Application>
  <PresentationFormat>On-screen Show (16:9)</PresentationFormat>
  <Paragraphs>240</Paragraphs>
  <Slides>29</Slides>
  <Notes>25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Arial</vt:lpstr>
      <vt:lpstr>Calibri</vt:lpstr>
      <vt:lpstr>Calibri Light</vt:lpstr>
      <vt:lpstr>Cambria Math</vt:lpstr>
      <vt:lpstr>Courier New</vt:lpstr>
      <vt:lpstr>Georgia</vt:lpstr>
      <vt:lpstr>Georgia,Serif</vt:lpstr>
      <vt:lpstr>Lato</vt:lpstr>
      <vt:lpstr>Times New Roman</vt:lpstr>
      <vt:lpstr>Trebuchet MS</vt:lpstr>
      <vt:lpstr>Office Theme</vt:lpstr>
      <vt:lpstr>Office Theme</vt:lpstr>
      <vt:lpstr>Office Theme</vt:lpstr>
      <vt:lpstr>Office Theme</vt:lpstr>
      <vt:lpstr>Prioritization of 2023 Mathematics SOL Content for the 2023-2024 School Year – Secondary    October 2, 2023</vt:lpstr>
      <vt:lpstr>PURPOSE</vt:lpstr>
      <vt:lpstr>agenda</vt:lpstr>
      <vt:lpstr>Overview of Transition Options</vt:lpstr>
      <vt:lpstr>Educator Transition Team</vt:lpstr>
      <vt:lpstr>Transition Options - 2023-2024 School Year</vt:lpstr>
      <vt:lpstr>Supporting Documents Currently Available</vt:lpstr>
      <vt:lpstr>Current 2023 Mathematics SOL Documents</vt:lpstr>
      <vt:lpstr>2023 Mathematics SOL Webpage</vt:lpstr>
      <vt:lpstr>Standards Document</vt:lpstr>
      <vt:lpstr>Changes to Numbering of the SOL</vt:lpstr>
      <vt:lpstr>  Overview of Revisions (2016 to 2023 Mathematics Standards of Learning) document </vt:lpstr>
      <vt:lpstr>Overview of Revisions- Summary of Changes (1 of 2)</vt:lpstr>
      <vt:lpstr>  Overview of Revisions- Summary of Changes (2 of 2)</vt:lpstr>
      <vt:lpstr>Overview of Prioritization Documents </vt:lpstr>
      <vt:lpstr>Purpose of Prioritization Document</vt:lpstr>
      <vt:lpstr>Mathematics Standards of Learning 2023-2024 School Year – Prioritization Notes</vt:lpstr>
      <vt:lpstr>Content Transitions</vt:lpstr>
      <vt:lpstr>Critical Instructional Transitions  Example – Grade 7</vt:lpstr>
      <vt:lpstr>Overall Instructional Transition Example</vt:lpstr>
      <vt:lpstr>Specific Instructional Transitions by Strand</vt:lpstr>
      <vt:lpstr>Specific Instructional Transitions – Secondary Prioritization Documents </vt:lpstr>
      <vt:lpstr>Standard 6.7c (2016) - Standard 6.MG.2 (2023)</vt:lpstr>
      <vt:lpstr>Standard 7.9 (2016) - Standard 7.PS.2 (2023) (1 of 2) </vt:lpstr>
      <vt:lpstr>Standard 8.1 (2016) - Standard 8.ns.1bc (2023)</vt:lpstr>
      <vt:lpstr>Standard A.3 (2016) - Standard A.EO.4 (2023)</vt:lpstr>
      <vt:lpstr>Standard G.9 - Standard G.PC.1</vt:lpstr>
      <vt:lpstr>Standard AII.1C (2016) - Standard A2.EO.3 (2023)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2023 Mathematics Standards of Learning –  Transition Team  Meeting #2 – August 24, 2023</dc:title>
  <dc:creator>Mazzacane, Tina (DOE)</dc:creator>
  <cp:lastModifiedBy>Williams-Faus, Kristin (DOE)</cp:lastModifiedBy>
  <cp:revision>1</cp:revision>
  <dcterms:modified xsi:type="dcterms:W3CDTF">2023-10-03T20:52:15Z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0x010100C97508C65CBC9D4582C38E14C0854F54</vt:lpwstr>
  </property>
</Properties>
</file>