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 id="2147483708" r:id="rId6"/>
    <p:sldMasterId id="2147483653" r:id="rId7"/>
  </p:sldMasterIdLst>
  <p:notesMasterIdLst>
    <p:notesMasterId r:id="rId37"/>
  </p:notesMasterIdLst>
  <p:sldIdLst>
    <p:sldId id="256" r:id="rId8"/>
    <p:sldId id="338" r:id="rId9"/>
    <p:sldId id="296" r:id="rId10"/>
    <p:sldId id="290" r:id="rId11"/>
    <p:sldId id="298" r:id="rId12"/>
    <p:sldId id="344" r:id="rId13"/>
    <p:sldId id="291" r:id="rId14"/>
    <p:sldId id="304" r:id="rId15"/>
    <p:sldId id="339" r:id="rId16"/>
    <p:sldId id="333" r:id="rId17"/>
    <p:sldId id="334" r:id="rId18"/>
    <p:sldId id="335" r:id="rId19"/>
    <p:sldId id="336" r:id="rId20"/>
    <p:sldId id="337" r:id="rId21"/>
    <p:sldId id="292" r:id="rId22"/>
    <p:sldId id="306" r:id="rId23"/>
    <p:sldId id="305" r:id="rId24"/>
    <p:sldId id="340" r:id="rId25"/>
    <p:sldId id="332" r:id="rId26"/>
    <p:sldId id="343" r:id="rId27"/>
    <p:sldId id="311" r:id="rId28"/>
    <p:sldId id="342" r:id="rId29"/>
    <p:sldId id="264" r:id="rId30"/>
    <p:sldId id="266" r:id="rId31"/>
    <p:sldId id="271" r:id="rId32"/>
    <p:sldId id="274" r:id="rId33"/>
    <p:sldId id="341" r:id="rId34"/>
    <p:sldId id="260" r:id="rId35"/>
    <p:sldId id="27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2" roundtripDataSignature="AMtx7mju2SKYs6sFaV+DXzzbivRv4QWLj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38AF14-B6CC-F67C-6461-E420B1D70CC2}" name="Williams-Faus, Kristin (DOE)" initials="WFK(" userId="S::Kristin.Williams-Faus@doe.virginia.gov::bb249410-065f-4233-9c0a-3b7f492cd501" providerId="AD"/>
  <p188:author id="{D15E71AF-0BBB-CF85-855D-ACDCD3AFDF24}" name="Delozier, Debra (DOE)" initials="DD(" userId="S::Debra.Delozier@doe.virginia.gov::acc54453-5e22-4839-9ba0-16d5cb61d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nnifer Hatc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DD9DD-CF3E-4B62-AF15-2724E5488C77}" v="35" dt="2023-10-03T20:44:16.802"/>
  </p1510:revLst>
</p1510:revInfo>
</file>

<file path=ppt/tableStyles.xml><?xml version="1.0" encoding="utf-8"?>
<a:tblStyleLst xmlns:a="http://schemas.openxmlformats.org/drawingml/2006/main" def="{AD396545-F1CA-42AA-B39A-5D75C593650F}">
  <a:tblStyle styleId="{AD396545-F1CA-42AA-B39A-5D75C593650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FE4AF5-4632-48C8-A8C2-FA51FE6E79A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741" autoAdjust="0"/>
  </p:normalViewPr>
  <p:slideViewPr>
    <p:cSldViewPr snapToGrid="0">
      <p:cViewPr varScale="1">
        <p:scale>
          <a:sx n="30" d="100"/>
          <a:sy n="30" d="100"/>
        </p:scale>
        <p:origin x="2248"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59" Type="http://schemas.microsoft.com/office/2018/10/relationships/authors" Target="authors.xml"/><Relationship Id="rId20" Type="http://schemas.openxmlformats.org/officeDocument/2006/relationships/slide" Target="slides/slide13.xml"/><Relationship Id="rId5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90249B05-516C-4533-9941-9DE89FE6415A}" type="pres">
      <dgm:prSet presAssocID="{5D626108-919E-4E20-9C81-AA313C5AFF63}" presName="Name0" presStyleCnt="0">
        <dgm:presLayoutVars>
          <dgm:dir/>
          <dgm:resizeHandles val="exact"/>
        </dgm:presLayoutVars>
      </dgm:prSet>
      <dgm:spPr/>
    </dgm:pt>
  </dgm:ptLst>
  <dgm:cxnLst>
    <dgm:cxn modelId="{294F0CC5-7B57-4350-94B2-07C81D13A43F}" type="presOf" srcId="{5D626108-919E-4E20-9C81-AA313C5AFF63}" destId="{90249B05-516C-4533-9941-9DE89FE6415A}"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90C56B-A6AC-4357-A3B2-3CF271DA30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21F715-A064-44F0-B88F-66A2DAA15967}">
      <dgm:prSet phldrT="[Text]" custT="1"/>
      <dgm:spPr/>
      <dgm:t>
        <a:bodyPr/>
        <a:lstStyle/>
        <a:p>
          <a:r>
            <a:rPr lang="en-US" sz="1600">
              <a:latin typeface="Times New Roman"/>
              <a:cs typeface="Times New Roman"/>
            </a:rPr>
            <a:t>Option 1</a:t>
          </a:r>
        </a:p>
        <a:p>
          <a:r>
            <a:rPr lang="en-US" sz="1600">
              <a:latin typeface="Times New Roman"/>
              <a:cs typeface="Times New Roman"/>
            </a:rPr>
            <a:t>Full Crosswalk Year</a:t>
          </a:r>
        </a:p>
      </dgm:t>
    </dgm:pt>
    <dgm:pt modelId="{B2095D67-5AED-4CD6-962B-15E0941604DE}" type="parTrans" cxnId="{9E7DEE10-C170-4061-AFCA-858FF0D63106}">
      <dgm:prSet/>
      <dgm:spPr/>
      <dgm:t>
        <a:bodyPr/>
        <a:lstStyle/>
        <a:p>
          <a:endParaRPr lang="en-US"/>
        </a:p>
      </dgm:t>
    </dgm:pt>
    <dgm:pt modelId="{26B25849-A94B-4ADC-9660-CED2E81A4CEA}" type="sibTrans" cxnId="{9E7DEE10-C170-4061-AFCA-858FF0D63106}">
      <dgm:prSet/>
      <dgm:spPr/>
      <dgm:t>
        <a:bodyPr/>
        <a:lstStyle/>
        <a:p>
          <a:endParaRPr lang="en-US"/>
        </a:p>
      </dgm:t>
    </dgm:pt>
    <dgm:pt modelId="{E574D241-2DB9-47C6-95A7-E155E60C1F71}">
      <dgm:prSet phldrT="[Text]"/>
      <dgm:spPr/>
      <dgm:t>
        <a:bodyPr/>
        <a:lstStyle/>
        <a:p>
          <a:r>
            <a:rPr lang="en-US">
              <a:latin typeface="Times New Roman"/>
              <a:cs typeface="Times New Roman"/>
            </a:rPr>
            <a:t>Instruction in both 2016 Mathematics </a:t>
          </a:r>
          <a:r>
            <a:rPr lang="en-US" i="1">
              <a:latin typeface="Times New Roman"/>
              <a:cs typeface="Times New Roman"/>
            </a:rPr>
            <a:t>Standards of Learning</a:t>
          </a:r>
          <a:r>
            <a:rPr lang="en-US">
              <a:latin typeface="Times New Roman"/>
              <a:cs typeface="Times New Roman"/>
            </a:rPr>
            <a:t> and the 2023 Mathematics Standards of Learning</a:t>
          </a:r>
        </a:p>
      </dgm:t>
    </dgm:pt>
    <dgm:pt modelId="{8AF5B6C9-3583-488F-8754-4DC6CE5AA67E}" type="parTrans" cxnId="{9D16E578-E262-470C-AB76-98A99FDDDA14}">
      <dgm:prSet/>
      <dgm:spPr/>
      <dgm:t>
        <a:bodyPr/>
        <a:lstStyle/>
        <a:p>
          <a:endParaRPr lang="en-US"/>
        </a:p>
      </dgm:t>
    </dgm:pt>
    <dgm:pt modelId="{85F9D328-4F37-4F81-825C-BAE5D6A37F6C}" type="sibTrans" cxnId="{9D16E578-E262-470C-AB76-98A99FDDDA14}">
      <dgm:prSet/>
      <dgm:spPr/>
      <dgm:t>
        <a:bodyPr/>
        <a:lstStyle/>
        <a:p>
          <a:endParaRPr lang="en-US"/>
        </a:p>
      </dgm:t>
    </dgm:pt>
    <dgm:pt modelId="{06E8F4E0-E7C9-4EC6-99E1-8CA84F31084E}">
      <dgm:prSet phldrT="[Text]" custT="1"/>
      <dgm:spPr/>
      <dgm:t>
        <a:bodyPr/>
        <a:lstStyle/>
        <a:p>
          <a:r>
            <a:rPr lang="en-US" sz="1600">
              <a:latin typeface="Times New Roman"/>
              <a:cs typeface="Times New Roman"/>
            </a:rPr>
            <a:t>Option 2 </a:t>
          </a:r>
          <a:br>
            <a:rPr lang="en-US" sz="1600">
              <a:latin typeface="Times New Roman"/>
              <a:cs typeface="Times New Roman"/>
            </a:rPr>
          </a:br>
          <a:r>
            <a:rPr lang="en-US" sz="1600">
              <a:latin typeface="Times New Roman"/>
              <a:cs typeface="Times New Roman"/>
            </a:rPr>
            <a:t>Partial Crosswalk Year</a:t>
          </a:r>
        </a:p>
      </dgm:t>
    </dgm:pt>
    <dgm:pt modelId="{1FBD1CD5-5F75-468B-ABF2-67DF8A129E8E}" type="parTrans" cxnId="{79CC114E-F0BF-405B-84A6-7555A4C967CF}">
      <dgm:prSet/>
      <dgm:spPr/>
      <dgm:t>
        <a:bodyPr/>
        <a:lstStyle/>
        <a:p>
          <a:endParaRPr lang="en-US"/>
        </a:p>
      </dgm:t>
    </dgm:pt>
    <dgm:pt modelId="{07A6AEF9-C707-4F45-A258-8330F38EF2D0}" type="sibTrans" cxnId="{79CC114E-F0BF-405B-84A6-7555A4C967CF}">
      <dgm:prSet/>
      <dgm:spPr/>
      <dgm:t>
        <a:bodyPr/>
        <a:lstStyle/>
        <a:p>
          <a:endParaRPr lang="en-US"/>
        </a:p>
      </dgm:t>
    </dgm:pt>
    <dgm:pt modelId="{34FF06F1-DE10-485B-B6AD-56826643D23D}">
      <dgm:prSet phldrT="[Text]"/>
      <dgm:spPr/>
      <dgm:t>
        <a:bodyPr/>
        <a:lstStyle/>
        <a:p>
          <a:r>
            <a:rPr lang="en-US">
              <a:latin typeface="Times New Roman"/>
              <a:cs typeface="Times New Roman"/>
            </a:rPr>
            <a:t>Instruction in the 2016 Mathematics </a:t>
          </a:r>
          <a:r>
            <a:rPr lang="en-US" i="1">
              <a:latin typeface="Times New Roman"/>
              <a:cs typeface="Times New Roman"/>
            </a:rPr>
            <a:t>Standards of Learning</a:t>
          </a:r>
          <a:r>
            <a:rPr lang="en-US">
              <a:latin typeface="Times New Roman"/>
              <a:cs typeface="Times New Roman"/>
            </a:rPr>
            <a:t> with choices for prioritization of key content from the 2023 Mathematics </a:t>
          </a:r>
          <a:r>
            <a:rPr lang="en-US" i="1">
              <a:latin typeface="Times New Roman"/>
              <a:cs typeface="Times New Roman"/>
            </a:rPr>
            <a:t>Standards of Learning </a:t>
          </a:r>
        </a:p>
      </dgm:t>
    </dgm:pt>
    <dgm:pt modelId="{C2256F7D-2139-4002-92EF-57D53C1E8073}" type="parTrans" cxnId="{0F0C4C3C-34D5-4E29-9561-3B62E9810606}">
      <dgm:prSet/>
      <dgm:spPr/>
      <dgm:t>
        <a:bodyPr/>
        <a:lstStyle/>
        <a:p>
          <a:endParaRPr lang="en-US"/>
        </a:p>
      </dgm:t>
    </dgm:pt>
    <dgm:pt modelId="{647398D9-A550-4F9F-8A52-CB4AD66619F8}" type="sibTrans" cxnId="{0F0C4C3C-34D5-4E29-9561-3B62E9810606}">
      <dgm:prSet/>
      <dgm:spPr/>
      <dgm:t>
        <a:bodyPr/>
        <a:lstStyle/>
        <a:p>
          <a:endParaRPr lang="en-US"/>
        </a:p>
      </dgm:t>
    </dgm:pt>
    <dgm:pt modelId="{9A6A2706-19E1-4A7D-B1E1-AFA24761DA7A}">
      <dgm:prSet phldrT="[Text]" custT="1"/>
      <dgm:spPr/>
      <dgm:t>
        <a:bodyPr/>
        <a:lstStyle/>
        <a:p>
          <a:r>
            <a:rPr lang="en-US" sz="1600">
              <a:latin typeface="Times New Roman"/>
              <a:cs typeface="Times New Roman"/>
            </a:rPr>
            <a:t>Option 3</a:t>
          </a:r>
        </a:p>
      </dgm:t>
    </dgm:pt>
    <dgm:pt modelId="{8824CEB3-B364-4F46-BDED-7309428DA4A4}" type="parTrans" cxnId="{1381D0D5-C5B5-4412-BF9E-C4A71DCE6976}">
      <dgm:prSet/>
      <dgm:spPr/>
      <dgm:t>
        <a:bodyPr/>
        <a:lstStyle/>
        <a:p>
          <a:endParaRPr lang="en-US"/>
        </a:p>
      </dgm:t>
    </dgm:pt>
    <dgm:pt modelId="{59DBE37D-EEFA-4909-9963-AE1CA81CF124}" type="sibTrans" cxnId="{1381D0D5-C5B5-4412-BF9E-C4A71DCE6976}">
      <dgm:prSet/>
      <dgm:spPr/>
      <dgm:t>
        <a:bodyPr/>
        <a:lstStyle/>
        <a:p>
          <a:endParaRPr lang="en-US"/>
        </a:p>
      </dgm:t>
    </dgm:pt>
    <dgm:pt modelId="{BFA2AD99-F3A6-473D-9D22-5EEA5D2F2B2B}">
      <dgm:prSet phldrT="[Text]"/>
      <dgm:spPr/>
      <dgm:t>
        <a:bodyPr/>
        <a:lstStyle/>
        <a:p>
          <a:r>
            <a:rPr lang="en-US">
              <a:latin typeface="Times New Roman"/>
              <a:cs typeface="Times New Roman"/>
            </a:rPr>
            <a:t>Instruction focused solely on 2016 Mathematics </a:t>
          </a:r>
          <a:r>
            <a:rPr lang="en-US" i="1">
              <a:latin typeface="Times New Roman"/>
              <a:cs typeface="Times New Roman"/>
            </a:rPr>
            <a:t>Standards of Learning</a:t>
          </a:r>
        </a:p>
      </dgm:t>
    </dgm:pt>
    <dgm:pt modelId="{8645F56B-D320-465A-AC9F-A090F557116E}" type="parTrans" cxnId="{49F72792-D0C4-4B3E-BB54-F8DC9F15AFE0}">
      <dgm:prSet/>
      <dgm:spPr/>
      <dgm:t>
        <a:bodyPr/>
        <a:lstStyle/>
        <a:p>
          <a:endParaRPr lang="en-US"/>
        </a:p>
      </dgm:t>
    </dgm:pt>
    <dgm:pt modelId="{6D9C9D7D-94D3-40E9-805F-0E9A441D3033}" type="sibTrans" cxnId="{49F72792-D0C4-4B3E-BB54-F8DC9F15AFE0}">
      <dgm:prSet/>
      <dgm:spPr/>
      <dgm:t>
        <a:bodyPr/>
        <a:lstStyle/>
        <a:p>
          <a:endParaRPr lang="en-US"/>
        </a:p>
      </dgm:t>
    </dgm:pt>
    <dgm:pt modelId="{CA7D5C32-693A-4527-9639-1CBE3ADFE9CA}" type="pres">
      <dgm:prSet presAssocID="{0190C56B-A6AC-4357-A3B2-3CF271DA30E8}" presName="Name0" presStyleCnt="0">
        <dgm:presLayoutVars>
          <dgm:dir/>
          <dgm:animLvl val="lvl"/>
          <dgm:resizeHandles val="exact"/>
        </dgm:presLayoutVars>
      </dgm:prSet>
      <dgm:spPr/>
    </dgm:pt>
    <dgm:pt modelId="{C6613534-5F1A-49B7-86EA-9E8E93016C74}" type="pres">
      <dgm:prSet presAssocID="{9821F715-A064-44F0-B88F-66A2DAA15967}" presName="linNode" presStyleCnt="0"/>
      <dgm:spPr/>
    </dgm:pt>
    <dgm:pt modelId="{2450C610-140A-4DBB-973A-40FB904C5310}" type="pres">
      <dgm:prSet presAssocID="{9821F715-A064-44F0-B88F-66A2DAA15967}" presName="parentText" presStyleLbl="node1" presStyleIdx="0" presStyleCnt="3">
        <dgm:presLayoutVars>
          <dgm:chMax val="1"/>
          <dgm:bulletEnabled val="1"/>
        </dgm:presLayoutVars>
      </dgm:prSet>
      <dgm:spPr/>
    </dgm:pt>
    <dgm:pt modelId="{FC5B9940-413F-45AB-BD04-612E67CDAFB8}" type="pres">
      <dgm:prSet presAssocID="{9821F715-A064-44F0-B88F-66A2DAA15967}" presName="descendantText" presStyleLbl="alignAccFollowNode1" presStyleIdx="0" presStyleCnt="3">
        <dgm:presLayoutVars>
          <dgm:bulletEnabled val="1"/>
        </dgm:presLayoutVars>
      </dgm:prSet>
      <dgm:spPr/>
    </dgm:pt>
    <dgm:pt modelId="{335BC4B1-69CF-4C8A-B685-049FDFAC8E1B}" type="pres">
      <dgm:prSet presAssocID="{26B25849-A94B-4ADC-9660-CED2E81A4CEA}" presName="sp" presStyleCnt="0"/>
      <dgm:spPr/>
    </dgm:pt>
    <dgm:pt modelId="{3D2A8B42-84C9-4330-BAF2-6CD3D1C1EBDF}" type="pres">
      <dgm:prSet presAssocID="{06E8F4E0-E7C9-4EC6-99E1-8CA84F31084E}" presName="linNode" presStyleCnt="0"/>
      <dgm:spPr/>
    </dgm:pt>
    <dgm:pt modelId="{DDBEA0AC-BDA4-451E-85BA-330CDC7B2A39}" type="pres">
      <dgm:prSet presAssocID="{06E8F4E0-E7C9-4EC6-99E1-8CA84F31084E}" presName="parentText" presStyleLbl="node1" presStyleIdx="1" presStyleCnt="3">
        <dgm:presLayoutVars>
          <dgm:chMax val="1"/>
          <dgm:bulletEnabled val="1"/>
        </dgm:presLayoutVars>
      </dgm:prSet>
      <dgm:spPr/>
    </dgm:pt>
    <dgm:pt modelId="{6B3DEB74-2367-4982-9355-732AE3BAE288}" type="pres">
      <dgm:prSet presAssocID="{06E8F4E0-E7C9-4EC6-99E1-8CA84F31084E}" presName="descendantText" presStyleLbl="alignAccFollowNode1" presStyleIdx="1" presStyleCnt="3">
        <dgm:presLayoutVars>
          <dgm:bulletEnabled val="1"/>
        </dgm:presLayoutVars>
      </dgm:prSet>
      <dgm:spPr/>
    </dgm:pt>
    <dgm:pt modelId="{C3B884B0-6757-43DD-976D-9B373F29873C}" type="pres">
      <dgm:prSet presAssocID="{07A6AEF9-C707-4F45-A258-8330F38EF2D0}" presName="sp" presStyleCnt="0"/>
      <dgm:spPr/>
    </dgm:pt>
    <dgm:pt modelId="{F930CA32-241D-4D4A-9841-100F54F9710C}" type="pres">
      <dgm:prSet presAssocID="{9A6A2706-19E1-4A7D-B1E1-AFA24761DA7A}" presName="linNode" presStyleCnt="0"/>
      <dgm:spPr/>
    </dgm:pt>
    <dgm:pt modelId="{6F52BBB0-C07E-46E2-94D5-F9F1D8940B69}" type="pres">
      <dgm:prSet presAssocID="{9A6A2706-19E1-4A7D-B1E1-AFA24761DA7A}" presName="parentText" presStyleLbl="node1" presStyleIdx="2" presStyleCnt="3">
        <dgm:presLayoutVars>
          <dgm:chMax val="1"/>
          <dgm:bulletEnabled val="1"/>
        </dgm:presLayoutVars>
      </dgm:prSet>
      <dgm:spPr/>
    </dgm:pt>
    <dgm:pt modelId="{C2D71298-285E-468F-B04A-827A8CA47D89}" type="pres">
      <dgm:prSet presAssocID="{9A6A2706-19E1-4A7D-B1E1-AFA24761DA7A}" presName="descendantText" presStyleLbl="alignAccFollowNode1" presStyleIdx="2" presStyleCnt="3">
        <dgm:presLayoutVars>
          <dgm:bulletEnabled val="1"/>
        </dgm:presLayoutVars>
      </dgm:prSet>
      <dgm:spPr/>
    </dgm:pt>
  </dgm:ptLst>
  <dgm:cxnLst>
    <dgm:cxn modelId="{F655A504-DDAE-4A4E-BA70-210F2A705A00}" type="presOf" srcId="{9A6A2706-19E1-4A7D-B1E1-AFA24761DA7A}" destId="{6F52BBB0-C07E-46E2-94D5-F9F1D8940B69}" srcOrd="0" destOrd="0" presId="urn:microsoft.com/office/officeart/2005/8/layout/vList5"/>
    <dgm:cxn modelId="{9E7DEE10-C170-4061-AFCA-858FF0D63106}" srcId="{0190C56B-A6AC-4357-A3B2-3CF271DA30E8}" destId="{9821F715-A064-44F0-B88F-66A2DAA15967}" srcOrd="0" destOrd="0" parTransId="{B2095D67-5AED-4CD6-962B-15E0941604DE}" sibTransId="{26B25849-A94B-4ADC-9660-CED2E81A4CEA}"/>
    <dgm:cxn modelId="{0F0C4C3C-34D5-4E29-9561-3B62E9810606}" srcId="{06E8F4E0-E7C9-4EC6-99E1-8CA84F31084E}" destId="{34FF06F1-DE10-485B-B6AD-56826643D23D}" srcOrd="0" destOrd="0" parTransId="{C2256F7D-2139-4002-92EF-57D53C1E8073}" sibTransId="{647398D9-A550-4F9F-8A52-CB4AD66619F8}"/>
    <dgm:cxn modelId="{F530583F-088C-41C8-B2E4-830B5DB3024E}" type="presOf" srcId="{BFA2AD99-F3A6-473D-9D22-5EEA5D2F2B2B}" destId="{C2D71298-285E-468F-B04A-827A8CA47D89}" srcOrd="0" destOrd="0" presId="urn:microsoft.com/office/officeart/2005/8/layout/vList5"/>
    <dgm:cxn modelId="{05D66761-89B3-4CE7-BEC9-098DB64BB95F}" type="presOf" srcId="{E574D241-2DB9-47C6-95A7-E155E60C1F71}" destId="{FC5B9940-413F-45AB-BD04-612E67CDAFB8}" srcOrd="0" destOrd="0" presId="urn:microsoft.com/office/officeart/2005/8/layout/vList5"/>
    <dgm:cxn modelId="{79CC114E-F0BF-405B-84A6-7555A4C967CF}" srcId="{0190C56B-A6AC-4357-A3B2-3CF271DA30E8}" destId="{06E8F4E0-E7C9-4EC6-99E1-8CA84F31084E}" srcOrd="1" destOrd="0" parTransId="{1FBD1CD5-5F75-468B-ABF2-67DF8A129E8E}" sibTransId="{07A6AEF9-C707-4F45-A258-8330F38EF2D0}"/>
    <dgm:cxn modelId="{E32F0374-220F-41E2-B2A9-FD2029632510}" type="presOf" srcId="{0190C56B-A6AC-4357-A3B2-3CF271DA30E8}" destId="{CA7D5C32-693A-4527-9639-1CBE3ADFE9CA}" srcOrd="0" destOrd="0" presId="urn:microsoft.com/office/officeart/2005/8/layout/vList5"/>
    <dgm:cxn modelId="{9D16E578-E262-470C-AB76-98A99FDDDA14}" srcId="{9821F715-A064-44F0-B88F-66A2DAA15967}" destId="{E574D241-2DB9-47C6-95A7-E155E60C1F71}" srcOrd="0" destOrd="0" parTransId="{8AF5B6C9-3583-488F-8754-4DC6CE5AA67E}" sibTransId="{85F9D328-4F37-4F81-825C-BAE5D6A37F6C}"/>
    <dgm:cxn modelId="{49F72792-D0C4-4B3E-BB54-F8DC9F15AFE0}" srcId="{9A6A2706-19E1-4A7D-B1E1-AFA24761DA7A}" destId="{BFA2AD99-F3A6-473D-9D22-5EEA5D2F2B2B}" srcOrd="0" destOrd="0" parTransId="{8645F56B-D320-465A-AC9F-A090F557116E}" sibTransId="{6D9C9D7D-94D3-40E9-805F-0E9A441D3033}"/>
    <dgm:cxn modelId="{C3F616B7-6A0E-42AA-A16C-1F2D323B2BE2}" type="presOf" srcId="{9821F715-A064-44F0-B88F-66A2DAA15967}" destId="{2450C610-140A-4DBB-973A-40FB904C5310}" srcOrd="0" destOrd="0" presId="urn:microsoft.com/office/officeart/2005/8/layout/vList5"/>
    <dgm:cxn modelId="{429D6AB8-A337-4F62-9AA7-1B94E5E2779E}" type="presOf" srcId="{06E8F4E0-E7C9-4EC6-99E1-8CA84F31084E}" destId="{DDBEA0AC-BDA4-451E-85BA-330CDC7B2A39}" srcOrd="0" destOrd="0" presId="urn:microsoft.com/office/officeart/2005/8/layout/vList5"/>
    <dgm:cxn modelId="{1381D0D5-C5B5-4412-BF9E-C4A71DCE6976}" srcId="{0190C56B-A6AC-4357-A3B2-3CF271DA30E8}" destId="{9A6A2706-19E1-4A7D-B1E1-AFA24761DA7A}" srcOrd="2" destOrd="0" parTransId="{8824CEB3-B364-4F46-BDED-7309428DA4A4}" sibTransId="{59DBE37D-EEFA-4909-9963-AE1CA81CF124}"/>
    <dgm:cxn modelId="{139FE9E3-B1A5-4222-895E-D48C104CC886}" type="presOf" srcId="{34FF06F1-DE10-485B-B6AD-56826643D23D}" destId="{6B3DEB74-2367-4982-9355-732AE3BAE288}" srcOrd="0" destOrd="0" presId="urn:microsoft.com/office/officeart/2005/8/layout/vList5"/>
    <dgm:cxn modelId="{B6194009-FF44-494D-AC65-ECC6258441CD}" type="presParOf" srcId="{CA7D5C32-693A-4527-9639-1CBE3ADFE9CA}" destId="{C6613534-5F1A-49B7-86EA-9E8E93016C74}" srcOrd="0" destOrd="0" presId="urn:microsoft.com/office/officeart/2005/8/layout/vList5"/>
    <dgm:cxn modelId="{015B1EC4-F1B6-4ADA-ADE1-518DED8DA271}" type="presParOf" srcId="{C6613534-5F1A-49B7-86EA-9E8E93016C74}" destId="{2450C610-140A-4DBB-973A-40FB904C5310}" srcOrd="0" destOrd="0" presId="urn:microsoft.com/office/officeart/2005/8/layout/vList5"/>
    <dgm:cxn modelId="{6256F402-8454-4D00-930E-2D027FB08A1F}" type="presParOf" srcId="{C6613534-5F1A-49B7-86EA-9E8E93016C74}" destId="{FC5B9940-413F-45AB-BD04-612E67CDAFB8}" srcOrd="1" destOrd="0" presId="urn:microsoft.com/office/officeart/2005/8/layout/vList5"/>
    <dgm:cxn modelId="{B08E793E-6CA2-471C-9485-376FFDA05179}" type="presParOf" srcId="{CA7D5C32-693A-4527-9639-1CBE3ADFE9CA}" destId="{335BC4B1-69CF-4C8A-B685-049FDFAC8E1B}" srcOrd="1" destOrd="0" presId="urn:microsoft.com/office/officeart/2005/8/layout/vList5"/>
    <dgm:cxn modelId="{AC0BA492-7954-4899-AF4F-DB7F717056D1}" type="presParOf" srcId="{CA7D5C32-693A-4527-9639-1CBE3ADFE9CA}" destId="{3D2A8B42-84C9-4330-BAF2-6CD3D1C1EBDF}" srcOrd="2" destOrd="0" presId="urn:microsoft.com/office/officeart/2005/8/layout/vList5"/>
    <dgm:cxn modelId="{284BF22D-D585-4743-A047-BB722D62DFE1}" type="presParOf" srcId="{3D2A8B42-84C9-4330-BAF2-6CD3D1C1EBDF}" destId="{DDBEA0AC-BDA4-451E-85BA-330CDC7B2A39}" srcOrd="0" destOrd="0" presId="urn:microsoft.com/office/officeart/2005/8/layout/vList5"/>
    <dgm:cxn modelId="{043C0EE8-C2C7-4F49-B0FE-B19A66D8C519}" type="presParOf" srcId="{3D2A8B42-84C9-4330-BAF2-6CD3D1C1EBDF}" destId="{6B3DEB74-2367-4982-9355-732AE3BAE288}" srcOrd="1" destOrd="0" presId="urn:microsoft.com/office/officeart/2005/8/layout/vList5"/>
    <dgm:cxn modelId="{CF4725A2-E58B-412B-B156-FECEF2E9074A}" type="presParOf" srcId="{CA7D5C32-693A-4527-9639-1CBE3ADFE9CA}" destId="{C3B884B0-6757-43DD-976D-9B373F29873C}" srcOrd="3" destOrd="0" presId="urn:microsoft.com/office/officeart/2005/8/layout/vList5"/>
    <dgm:cxn modelId="{03293899-003E-484A-88FF-F27C6D0C08B6}" type="presParOf" srcId="{CA7D5C32-693A-4527-9639-1CBE3ADFE9CA}" destId="{F930CA32-241D-4D4A-9841-100F54F9710C}" srcOrd="4" destOrd="0" presId="urn:microsoft.com/office/officeart/2005/8/layout/vList5"/>
    <dgm:cxn modelId="{394AAD30-21C4-43BB-931C-5310BC9C9956}" type="presParOf" srcId="{F930CA32-241D-4D4A-9841-100F54F9710C}" destId="{6F52BBB0-C07E-46E2-94D5-F9F1D8940B69}" srcOrd="0" destOrd="0" presId="urn:microsoft.com/office/officeart/2005/8/layout/vList5"/>
    <dgm:cxn modelId="{E8DD774F-4457-408A-95F7-0EE78892FB6A}" type="presParOf" srcId="{F930CA32-241D-4D4A-9841-100F54F9710C}" destId="{C2D71298-285E-468F-B04A-827A8CA47D8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90249B05-516C-4533-9941-9DE89FE6415A}" type="pres">
      <dgm:prSet presAssocID="{5D626108-919E-4E20-9C81-AA313C5AFF63}" presName="Name0" presStyleCnt="0">
        <dgm:presLayoutVars>
          <dgm:dir/>
          <dgm:resizeHandles val="exact"/>
        </dgm:presLayoutVars>
      </dgm:prSet>
      <dgm:spPr/>
    </dgm:pt>
  </dgm:ptLst>
  <dgm:cxnLst>
    <dgm:cxn modelId="{294F0CC5-7B57-4350-94B2-07C81D13A43F}" type="presOf" srcId="{5D626108-919E-4E20-9C81-AA313C5AFF63}" destId="{90249B05-516C-4533-9941-9DE89FE6415A}"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190C56B-A6AC-4357-A3B2-3CF271DA30E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821F715-A064-44F0-B88F-66A2DAA15967}">
      <dgm:prSet phldrT="[Text]" custT="1"/>
      <dgm:spPr>
        <a:solidFill>
          <a:schemeClr val="accent6">
            <a:lumMod val="75000"/>
          </a:schemeClr>
        </a:solidFill>
      </dgm:spPr>
      <dgm:t>
        <a:bodyPr/>
        <a:lstStyle/>
        <a:p>
          <a:pPr rtl="0"/>
          <a:r>
            <a:rPr lang="en-US" sz="1600">
              <a:latin typeface="Georgia" panose="02040502050405020303" pitchFamily="18" charset="0"/>
              <a:cs typeface="Times New Roman"/>
            </a:rPr>
            <a:t>Critical Instructional Transitions</a:t>
          </a:r>
        </a:p>
      </dgm:t>
    </dgm:pt>
    <dgm:pt modelId="{B2095D67-5AED-4CD6-962B-15E0941604DE}" type="parTrans" cxnId="{9E7DEE10-C170-4061-AFCA-858FF0D63106}">
      <dgm:prSet/>
      <dgm:spPr/>
      <dgm:t>
        <a:bodyPr/>
        <a:lstStyle/>
        <a:p>
          <a:endParaRPr lang="en-US"/>
        </a:p>
      </dgm:t>
    </dgm:pt>
    <dgm:pt modelId="{26B25849-A94B-4ADC-9660-CED2E81A4CEA}" type="sibTrans" cxnId="{9E7DEE10-C170-4061-AFCA-858FF0D63106}">
      <dgm:prSet/>
      <dgm:spPr/>
      <dgm:t>
        <a:bodyPr/>
        <a:lstStyle/>
        <a:p>
          <a:endParaRPr lang="en-US"/>
        </a:p>
      </dgm:t>
    </dgm:pt>
    <dgm:pt modelId="{E574D241-2DB9-47C6-95A7-E155E60C1F71}">
      <dgm:prSet phldrT="[Text]"/>
      <dgm:spPr>
        <a:solidFill>
          <a:schemeClr val="accent6">
            <a:lumMod val="20000"/>
            <a:lumOff val="80000"/>
            <a:alpha val="90000"/>
          </a:schemeClr>
        </a:solidFill>
      </dgm:spPr>
      <dgm:t>
        <a:bodyPr/>
        <a:lstStyle/>
        <a:p>
          <a:r>
            <a:rPr lang="en-US">
              <a:solidFill>
                <a:srgbClr val="000000"/>
              </a:solidFill>
              <a:latin typeface="Georgia" panose="02040502050405020303" pitchFamily="18" charset="0"/>
              <a:cs typeface="Arial"/>
            </a:rPr>
            <a:t>Includes critical content that could cause gaps in student learning if instruction is not provided during the transition year</a:t>
          </a:r>
        </a:p>
      </dgm:t>
    </dgm:pt>
    <dgm:pt modelId="{8AF5B6C9-3583-488F-8754-4DC6CE5AA67E}" type="parTrans" cxnId="{9D16E578-E262-470C-AB76-98A99FDDDA14}">
      <dgm:prSet/>
      <dgm:spPr/>
      <dgm:t>
        <a:bodyPr/>
        <a:lstStyle/>
        <a:p>
          <a:endParaRPr lang="en-US"/>
        </a:p>
      </dgm:t>
    </dgm:pt>
    <dgm:pt modelId="{85F9D328-4F37-4F81-825C-BAE5D6A37F6C}" type="sibTrans" cxnId="{9D16E578-E262-470C-AB76-98A99FDDDA14}">
      <dgm:prSet/>
      <dgm:spPr/>
      <dgm:t>
        <a:bodyPr/>
        <a:lstStyle/>
        <a:p>
          <a:endParaRPr lang="en-US"/>
        </a:p>
      </dgm:t>
    </dgm:pt>
    <dgm:pt modelId="{06E8F4E0-E7C9-4EC6-99E1-8CA84F31084E}">
      <dgm:prSet phldrT="[Text]" custT="1"/>
      <dgm:spPr>
        <a:solidFill>
          <a:schemeClr val="accent6">
            <a:lumMod val="75000"/>
          </a:schemeClr>
        </a:solidFill>
      </dgm:spPr>
      <dgm:t>
        <a:bodyPr/>
        <a:lstStyle/>
        <a:p>
          <a:pPr rtl="0"/>
          <a:r>
            <a:rPr lang="en-US" sz="1600">
              <a:latin typeface="Georgia" panose="02040502050405020303" pitchFamily="18" charset="0"/>
              <a:cs typeface="Times New Roman"/>
            </a:rPr>
            <a:t>Overall Instructional Transitions</a:t>
          </a:r>
        </a:p>
      </dgm:t>
    </dgm:pt>
    <dgm:pt modelId="{1FBD1CD5-5F75-468B-ABF2-67DF8A129E8E}" type="parTrans" cxnId="{79CC114E-F0BF-405B-84A6-7555A4C967CF}">
      <dgm:prSet/>
      <dgm:spPr/>
      <dgm:t>
        <a:bodyPr/>
        <a:lstStyle/>
        <a:p>
          <a:endParaRPr lang="en-US"/>
        </a:p>
      </dgm:t>
    </dgm:pt>
    <dgm:pt modelId="{07A6AEF9-C707-4F45-A258-8330F38EF2D0}" type="sibTrans" cxnId="{79CC114E-F0BF-405B-84A6-7555A4C967CF}">
      <dgm:prSet/>
      <dgm:spPr/>
      <dgm:t>
        <a:bodyPr/>
        <a:lstStyle/>
        <a:p>
          <a:endParaRPr lang="en-US"/>
        </a:p>
      </dgm:t>
    </dgm:pt>
    <dgm:pt modelId="{34FF06F1-DE10-485B-B6AD-56826643D23D}">
      <dgm:prSet phldrT="[Text]" custT="1"/>
      <dgm:spPr>
        <a:solidFill>
          <a:schemeClr val="accent6">
            <a:lumMod val="20000"/>
            <a:lumOff val="80000"/>
            <a:alpha val="90000"/>
          </a:schemeClr>
        </a:solidFill>
      </dgm:spPr>
      <dgm:t>
        <a:bodyPr/>
        <a:lstStyle/>
        <a:p>
          <a:pPr rtl="0"/>
          <a:r>
            <a:rPr lang="en-US" sz="1200">
              <a:solidFill>
                <a:srgbClr val="000000"/>
              </a:solidFill>
              <a:latin typeface="Georgia" panose="02040502050405020303" pitchFamily="18" charset="0"/>
              <a:cs typeface="Arial"/>
            </a:rPr>
            <a:t>Includes overall content changes that span across grade levels and promote deeper understanding of concepts</a:t>
          </a:r>
          <a:endParaRPr lang="en-US" sz="1200" i="0">
            <a:solidFill>
              <a:srgbClr val="000000"/>
            </a:solidFill>
            <a:latin typeface="Georgia" panose="02040502050405020303" pitchFamily="18" charset="0"/>
            <a:cs typeface="Arial"/>
          </a:endParaRPr>
        </a:p>
      </dgm:t>
    </dgm:pt>
    <dgm:pt modelId="{C2256F7D-2139-4002-92EF-57D53C1E8073}" type="parTrans" cxnId="{0F0C4C3C-34D5-4E29-9561-3B62E9810606}">
      <dgm:prSet/>
      <dgm:spPr/>
      <dgm:t>
        <a:bodyPr/>
        <a:lstStyle/>
        <a:p>
          <a:endParaRPr lang="en-US"/>
        </a:p>
      </dgm:t>
    </dgm:pt>
    <dgm:pt modelId="{647398D9-A550-4F9F-8A52-CB4AD66619F8}" type="sibTrans" cxnId="{0F0C4C3C-34D5-4E29-9561-3B62E9810606}">
      <dgm:prSet/>
      <dgm:spPr/>
      <dgm:t>
        <a:bodyPr/>
        <a:lstStyle/>
        <a:p>
          <a:endParaRPr lang="en-US"/>
        </a:p>
      </dgm:t>
    </dgm:pt>
    <dgm:pt modelId="{9A6A2706-19E1-4A7D-B1E1-AFA24761DA7A}">
      <dgm:prSet phldrT="[Text]" phldr="0" custT="1"/>
      <dgm:spPr>
        <a:solidFill>
          <a:schemeClr val="accent6">
            <a:lumMod val="75000"/>
          </a:schemeClr>
        </a:solidFill>
      </dgm:spPr>
      <dgm:t>
        <a:bodyPr/>
        <a:lstStyle/>
        <a:p>
          <a:pPr rtl="0"/>
          <a:r>
            <a:rPr lang="en-US" sz="1600">
              <a:latin typeface="Times New Roman"/>
              <a:cs typeface="Times New Roman"/>
            </a:rPr>
            <a:t>Specific Instructional Transitions by Strand</a:t>
          </a:r>
        </a:p>
      </dgm:t>
    </dgm:pt>
    <dgm:pt modelId="{8824CEB3-B364-4F46-BDED-7309428DA4A4}" type="parTrans" cxnId="{1381D0D5-C5B5-4412-BF9E-C4A71DCE6976}">
      <dgm:prSet/>
      <dgm:spPr/>
      <dgm:t>
        <a:bodyPr/>
        <a:lstStyle/>
        <a:p>
          <a:endParaRPr lang="en-US"/>
        </a:p>
      </dgm:t>
    </dgm:pt>
    <dgm:pt modelId="{59DBE37D-EEFA-4909-9963-AE1CA81CF124}" type="sibTrans" cxnId="{1381D0D5-C5B5-4412-BF9E-C4A71DCE6976}">
      <dgm:prSet/>
      <dgm:spPr/>
      <dgm:t>
        <a:bodyPr/>
        <a:lstStyle/>
        <a:p>
          <a:endParaRPr lang="en-US"/>
        </a:p>
      </dgm:t>
    </dgm:pt>
    <dgm:pt modelId="{BFA2AD99-F3A6-473D-9D22-5EEA5D2F2B2B}">
      <dgm:prSet phldrT="[Text]" phldr="0" custT="1"/>
      <dgm:spPr>
        <a:solidFill>
          <a:schemeClr val="accent6">
            <a:lumMod val="20000"/>
            <a:lumOff val="80000"/>
            <a:alpha val="90000"/>
          </a:schemeClr>
        </a:solidFill>
      </dgm:spPr>
      <dgm:t>
        <a:bodyPr/>
        <a:lstStyle/>
        <a:p>
          <a:pPr rtl="0"/>
          <a:r>
            <a:rPr lang="en-US" sz="1100" i="0">
              <a:solidFill>
                <a:srgbClr val="000000"/>
              </a:solidFill>
              <a:latin typeface="Georgia" panose="02040502050405020303" pitchFamily="18" charset="0"/>
              <a:cs typeface="Times New Roman"/>
            </a:rPr>
            <a:t>Includes suggestions for transitioning from the 2016 to the 2023 Mathematics Standards of Learning by blending specific content from both sets of standards </a:t>
          </a:r>
        </a:p>
      </dgm:t>
    </dgm:pt>
    <dgm:pt modelId="{8645F56B-D320-465A-AC9F-A090F557116E}" type="parTrans" cxnId="{49F72792-D0C4-4B3E-BB54-F8DC9F15AFE0}">
      <dgm:prSet/>
      <dgm:spPr/>
      <dgm:t>
        <a:bodyPr/>
        <a:lstStyle/>
        <a:p>
          <a:endParaRPr lang="en-US"/>
        </a:p>
      </dgm:t>
    </dgm:pt>
    <dgm:pt modelId="{6D9C9D7D-94D3-40E9-805F-0E9A441D3033}" type="sibTrans" cxnId="{49F72792-D0C4-4B3E-BB54-F8DC9F15AFE0}">
      <dgm:prSet/>
      <dgm:spPr/>
      <dgm:t>
        <a:bodyPr/>
        <a:lstStyle/>
        <a:p>
          <a:endParaRPr lang="en-US"/>
        </a:p>
      </dgm:t>
    </dgm:pt>
    <dgm:pt modelId="{03EE0B46-104E-4DF9-8F86-BABF7496F97D}" type="pres">
      <dgm:prSet presAssocID="{0190C56B-A6AC-4357-A3B2-3CF271DA30E8}" presName="diagram" presStyleCnt="0">
        <dgm:presLayoutVars>
          <dgm:chPref val="1"/>
          <dgm:dir/>
          <dgm:animOne val="branch"/>
          <dgm:animLvl val="lvl"/>
          <dgm:resizeHandles/>
        </dgm:presLayoutVars>
      </dgm:prSet>
      <dgm:spPr/>
    </dgm:pt>
    <dgm:pt modelId="{2E8099B9-C8CA-4FC6-BB1E-3590707ADF4C}" type="pres">
      <dgm:prSet presAssocID="{9821F715-A064-44F0-B88F-66A2DAA15967}" presName="root" presStyleCnt="0"/>
      <dgm:spPr/>
    </dgm:pt>
    <dgm:pt modelId="{D43AEE2F-2D73-4EA4-82C4-C690620630AF}" type="pres">
      <dgm:prSet presAssocID="{9821F715-A064-44F0-B88F-66A2DAA15967}" presName="rootComposite" presStyleCnt="0"/>
      <dgm:spPr/>
    </dgm:pt>
    <dgm:pt modelId="{83D5F5E5-1F34-442B-979B-2931E5D4CC6B}" type="pres">
      <dgm:prSet presAssocID="{9821F715-A064-44F0-B88F-66A2DAA15967}" presName="rootText" presStyleLbl="node1" presStyleIdx="0" presStyleCnt="3"/>
      <dgm:spPr/>
    </dgm:pt>
    <dgm:pt modelId="{4775BD25-3C52-4293-AC71-CC682AB67129}" type="pres">
      <dgm:prSet presAssocID="{9821F715-A064-44F0-B88F-66A2DAA15967}" presName="rootConnector" presStyleLbl="node1" presStyleIdx="0" presStyleCnt="3"/>
      <dgm:spPr/>
    </dgm:pt>
    <dgm:pt modelId="{A82ECAD2-5844-407A-B50E-9B55745F4E7B}" type="pres">
      <dgm:prSet presAssocID="{9821F715-A064-44F0-B88F-66A2DAA15967}" presName="childShape" presStyleCnt="0"/>
      <dgm:spPr/>
    </dgm:pt>
    <dgm:pt modelId="{8A59A443-A101-4887-B2DA-57877F8E6D8E}" type="pres">
      <dgm:prSet presAssocID="{8AF5B6C9-3583-488F-8754-4DC6CE5AA67E}" presName="Name13" presStyleLbl="parChTrans1D2" presStyleIdx="0" presStyleCnt="3"/>
      <dgm:spPr/>
    </dgm:pt>
    <dgm:pt modelId="{101A3DAA-559B-4DA3-A3A3-F445E75C1505}" type="pres">
      <dgm:prSet presAssocID="{E574D241-2DB9-47C6-95A7-E155E60C1F71}" presName="childText" presStyleLbl="bgAcc1" presStyleIdx="0" presStyleCnt="3">
        <dgm:presLayoutVars>
          <dgm:bulletEnabled val="1"/>
        </dgm:presLayoutVars>
      </dgm:prSet>
      <dgm:spPr/>
    </dgm:pt>
    <dgm:pt modelId="{27B873FC-E3B6-4200-B708-4FD1A36992F7}" type="pres">
      <dgm:prSet presAssocID="{06E8F4E0-E7C9-4EC6-99E1-8CA84F31084E}" presName="root" presStyleCnt="0"/>
      <dgm:spPr/>
    </dgm:pt>
    <dgm:pt modelId="{86EB292C-90BF-4A13-8BDC-F5ACAECBBC41}" type="pres">
      <dgm:prSet presAssocID="{06E8F4E0-E7C9-4EC6-99E1-8CA84F31084E}" presName="rootComposite" presStyleCnt="0"/>
      <dgm:spPr/>
    </dgm:pt>
    <dgm:pt modelId="{5577170C-C9E3-4261-91A0-8DE028B56B24}" type="pres">
      <dgm:prSet presAssocID="{06E8F4E0-E7C9-4EC6-99E1-8CA84F31084E}" presName="rootText" presStyleLbl="node1" presStyleIdx="1" presStyleCnt="3"/>
      <dgm:spPr/>
    </dgm:pt>
    <dgm:pt modelId="{31BB5F00-5D9D-4C94-8FA0-B3157DD9734E}" type="pres">
      <dgm:prSet presAssocID="{06E8F4E0-E7C9-4EC6-99E1-8CA84F31084E}" presName="rootConnector" presStyleLbl="node1" presStyleIdx="1" presStyleCnt="3"/>
      <dgm:spPr/>
    </dgm:pt>
    <dgm:pt modelId="{23A0B36D-A514-4ADD-ACA3-22D8FF85572D}" type="pres">
      <dgm:prSet presAssocID="{06E8F4E0-E7C9-4EC6-99E1-8CA84F31084E}" presName="childShape" presStyleCnt="0"/>
      <dgm:spPr/>
    </dgm:pt>
    <dgm:pt modelId="{285FE0A3-60F0-4F2E-B961-E79CB5E57678}" type="pres">
      <dgm:prSet presAssocID="{C2256F7D-2139-4002-92EF-57D53C1E8073}" presName="Name13" presStyleLbl="parChTrans1D2" presStyleIdx="1" presStyleCnt="3"/>
      <dgm:spPr/>
    </dgm:pt>
    <dgm:pt modelId="{8A7A6A0B-DCB4-48B2-AAB5-1ABE09443B45}" type="pres">
      <dgm:prSet presAssocID="{34FF06F1-DE10-485B-B6AD-56826643D23D}" presName="childText" presStyleLbl="bgAcc1" presStyleIdx="1" presStyleCnt="3">
        <dgm:presLayoutVars>
          <dgm:bulletEnabled val="1"/>
        </dgm:presLayoutVars>
      </dgm:prSet>
      <dgm:spPr/>
    </dgm:pt>
    <dgm:pt modelId="{EE74DD5E-E5B9-4FFD-AF30-4689D151AA0C}" type="pres">
      <dgm:prSet presAssocID="{9A6A2706-19E1-4A7D-B1E1-AFA24761DA7A}" presName="root" presStyleCnt="0"/>
      <dgm:spPr/>
    </dgm:pt>
    <dgm:pt modelId="{D0D917D4-D1E3-4452-80C4-662E43E2CA3B}" type="pres">
      <dgm:prSet presAssocID="{9A6A2706-19E1-4A7D-B1E1-AFA24761DA7A}" presName="rootComposite" presStyleCnt="0"/>
      <dgm:spPr/>
    </dgm:pt>
    <dgm:pt modelId="{4AFE9A29-7AAC-4B91-833A-CCEE691CE5B4}" type="pres">
      <dgm:prSet presAssocID="{9A6A2706-19E1-4A7D-B1E1-AFA24761DA7A}" presName="rootText" presStyleLbl="node1" presStyleIdx="2" presStyleCnt="3"/>
      <dgm:spPr/>
    </dgm:pt>
    <dgm:pt modelId="{AA6BEC3D-B7C1-4FEB-9938-D6912DA60ED4}" type="pres">
      <dgm:prSet presAssocID="{9A6A2706-19E1-4A7D-B1E1-AFA24761DA7A}" presName="rootConnector" presStyleLbl="node1" presStyleIdx="2" presStyleCnt="3"/>
      <dgm:spPr/>
    </dgm:pt>
    <dgm:pt modelId="{4E2C7B63-87EB-4BCD-9A08-DCB0AAAAADC1}" type="pres">
      <dgm:prSet presAssocID="{9A6A2706-19E1-4A7D-B1E1-AFA24761DA7A}" presName="childShape" presStyleCnt="0"/>
      <dgm:spPr/>
    </dgm:pt>
    <dgm:pt modelId="{2ADCB1B0-3C63-4D41-9ADC-1FDFED7F9FC6}" type="pres">
      <dgm:prSet presAssocID="{8645F56B-D320-465A-AC9F-A090F557116E}" presName="Name13" presStyleLbl="parChTrans1D2" presStyleIdx="2" presStyleCnt="3"/>
      <dgm:spPr/>
    </dgm:pt>
    <dgm:pt modelId="{11AC83EC-02B4-4371-9F9A-F4AA002CD6CD}" type="pres">
      <dgm:prSet presAssocID="{BFA2AD99-F3A6-473D-9D22-5EEA5D2F2B2B}" presName="childText" presStyleLbl="bgAcc1" presStyleIdx="2" presStyleCnt="3">
        <dgm:presLayoutVars>
          <dgm:bulletEnabled val="1"/>
        </dgm:presLayoutVars>
      </dgm:prSet>
      <dgm:spPr/>
    </dgm:pt>
  </dgm:ptLst>
  <dgm:cxnLst>
    <dgm:cxn modelId="{5C00C105-A716-45F8-80AC-3C4A9B354C27}" type="presOf" srcId="{0190C56B-A6AC-4357-A3B2-3CF271DA30E8}" destId="{03EE0B46-104E-4DF9-8F86-BABF7496F97D}" srcOrd="0" destOrd="0" presId="urn:microsoft.com/office/officeart/2005/8/layout/hierarchy3"/>
    <dgm:cxn modelId="{9E7DEE10-C170-4061-AFCA-858FF0D63106}" srcId="{0190C56B-A6AC-4357-A3B2-3CF271DA30E8}" destId="{9821F715-A064-44F0-B88F-66A2DAA15967}" srcOrd="0" destOrd="0" parTransId="{B2095D67-5AED-4CD6-962B-15E0941604DE}" sibTransId="{26B25849-A94B-4ADC-9660-CED2E81A4CEA}"/>
    <dgm:cxn modelId="{EBEC0012-924C-4900-AF4F-5CEED823C170}" type="presOf" srcId="{34FF06F1-DE10-485B-B6AD-56826643D23D}" destId="{8A7A6A0B-DCB4-48B2-AAB5-1ABE09443B45}" srcOrd="0" destOrd="0" presId="urn:microsoft.com/office/officeart/2005/8/layout/hierarchy3"/>
    <dgm:cxn modelId="{C9F23322-5A47-432D-8CD6-D396ADF7444F}" type="presOf" srcId="{8AF5B6C9-3583-488F-8754-4DC6CE5AA67E}" destId="{8A59A443-A101-4887-B2DA-57877F8E6D8E}" srcOrd="0" destOrd="0" presId="urn:microsoft.com/office/officeart/2005/8/layout/hierarchy3"/>
    <dgm:cxn modelId="{AB770024-C138-4BB9-BF83-F0EC57923DF1}" type="presOf" srcId="{E574D241-2DB9-47C6-95A7-E155E60C1F71}" destId="{101A3DAA-559B-4DA3-A3A3-F445E75C1505}" srcOrd="0" destOrd="0" presId="urn:microsoft.com/office/officeart/2005/8/layout/hierarchy3"/>
    <dgm:cxn modelId="{5CC4AC2A-71CC-43FD-AD42-2594F9937957}" type="presOf" srcId="{9821F715-A064-44F0-B88F-66A2DAA15967}" destId="{4775BD25-3C52-4293-AC71-CC682AB67129}" srcOrd="1" destOrd="0" presId="urn:microsoft.com/office/officeart/2005/8/layout/hierarchy3"/>
    <dgm:cxn modelId="{0F0C4C3C-34D5-4E29-9561-3B62E9810606}" srcId="{06E8F4E0-E7C9-4EC6-99E1-8CA84F31084E}" destId="{34FF06F1-DE10-485B-B6AD-56826643D23D}" srcOrd="0" destOrd="0" parTransId="{C2256F7D-2139-4002-92EF-57D53C1E8073}" sibTransId="{647398D9-A550-4F9F-8A52-CB4AD66619F8}"/>
    <dgm:cxn modelId="{95BC845F-20ED-4DB8-A515-15EC55E3C5E6}" type="presOf" srcId="{9A6A2706-19E1-4A7D-B1E1-AFA24761DA7A}" destId="{4AFE9A29-7AAC-4B91-833A-CCEE691CE5B4}" srcOrd="0" destOrd="0" presId="urn:microsoft.com/office/officeart/2005/8/layout/hierarchy3"/>
    <dgm:cxn modelId="{E0C8374C-2857-4A06-B19B-6238F3B4B7BA}" type="presOf" srcId="{C2256F7D-2139-4002-92EF-57D53C1E8073}" destId="{285FE0A3-60F0-4F2E-B961-E79CB5E57678}" srcOrd="0" destOrd="0" presId="urn:microsoft.com/office/officeart/2005/8/layout/hierarchy3"/>
    <dgm:cxn modelId="{79CC114E-F0BF-405B-84A6-7555A4C967CF}" srcId="{0190C56B-A6AC-4357-A3B2-3CF271DA30E8}" destId="{06E8F4E0-E7C9-4EC6-99E1-8CA84F31084E}" srcOrd="1" destOrd="0" parTransId="{1FBD1CD5-5F75-468B-ABF2-67DF8A129E8E}" sibTransId="{07A6AEF9-C707-4F45-A258-8330F38EF2D0}"/>
    <dgm:cxn modelId="{9D16E578-E262-470C-AB76-98A99FDDDA14}" srcId="{9821F715-A064-44F0-B88F-66A2DAA15967}" destId="{E574D241-2DB9-47C6-95A7-E155E60C1F71}" srcOrd="0" destOrd="0" parTransId="{8AF5B6C9-3583-488F-8754-4DC6CE5AA67E}" sibTransId="{85F9D328-4F37-4F81-825C-BAE5D6A37F6C}"/>
    <dgm:cxn modelId="{49F72792-D0C4-4B3E-BB54-F8DC9F15AFE0}" srcId="{9A6A2706-19E1-4A7D-B1E1-AFA24761DA7A}" destId="{BFA2AD99-F3A6-473D-9D22-5EEA5D2F2B2B}" srcOrd="0" destOrd="0" parTransId="{8645F56B-D320-465A-AC9F-A090F557116E}" sibTransId="{6D9C9D7D-94D3-40E9-805F-0E9A441D3033}"/>
    <dgm:cxn modelId="{92403E93-F3A7-4AD6-9FB5-0F69913E9593}" type="presOf" srcId="{06E8F4E0-E7C9-4EC6-99E1-8CA84F31084E}" destId="{31BB5F00-5D9D-4C94-8FA0-B3157DD9734E}" srcOrd="1" destOrd="0" presId="urn:microsoft.com/office/officeart/2005/8/layout/hierarchy3"/>
    <dgm:cxn modelId="{4A3AF094-9B7E-444A-98D0-4E9461586F7E}" type="presOf" srcId="{9A6A2706-19E1-4A7D-B1E1-AFA24761DA7A}" destId="{AA6BEC3D-B7C1-4FEB-9938-D6912DA60ED4}" srcOrd="1" destOrd="0" presId="urn:microsoft.com/office/officeart/2005/8/layout/hierarchy3"/>
    <dgm:cxn modelId="{D231659B-414A-4FD9-B702-8C7731B52E1E}" type="presOf" srcId="{8645F56B-D320-465A-AC9F-A090F557116E}" destId="{2ADCB1B0-3C63-4D41-9ADC-1FDFED7F9FC6}" srcOrd="0" destOrd="0" presId="urn:microsoft.com/office/officeart/2005/8/layout/hierarchy3"/>
    <dgm:cxn modelId="{71D12EA2-514E-47A3-9001-5AB4A2CC1EF4}" type="presOf" srcId="{06E8F4E0-E7C9-4EC6-99E1-8CA84F31084E}" destId="{5577170C-C9E3-4261-91A0-8DE028B56B24}" srcOrd="0" destOrd="0" presId="urn:microsoft.com/office/officeart/2005/8/layout/hierarchy3"/>
    <dgm:cxn modelId="{B703FAAD-DFEC-4957-9DAF-AC46304F53F6}" type="presOf" srcId="{BFA2AD99-F3A6-473D-9D22-5EEA5D2F2B2B}" destId="{11AC83EC-02B4-4371-9F9A-F4AA002CD6CD}" srcOrd="0" destOrd="0" presId="urn:microsoft.com/office/officeart/2005/8/layout/hierarchy3"/>
    <dgm:cxn modelId="{1381D0D5-C5B5-4412-BF9E-C4A71DCE6976}" srcId="{0190C56B-A6AC-4357-A3B2-3CF271DA30E8}" destId="{9A6A2706-19E1-4A7D-B1E1-AFA24761DA7A}" srcOrd="2" destOrd="0" parTransId="{8824CEB3-B364-4F46-BDED-7309428DA4A4}" sibTransId="{59DBE37D-EEFA-4909-9963-AE1CA81CF124}"/>
    <dgm:cxn modelId="{4BD480F4-8FC7-4D44-9E39-DE43FC29A09E}" type="presOf" srcId="{9821F715-A064-44F0-B88F-66A2DAA15967}" destId="{83D5F5E5-1F34-442B-979B-2931E5D4CC6B}" srcOrd="0" destOrd="0" presId="urn:microsoft.com/office/officeart/2005/8/layout/hierarchy3"/>
    <dgm:cxn modelId="{55C4D685-45E3-451E-9CD5-E6E2162F484F}" type="presParOf" srcId="{03EE0B46-104E-4DF9-8F86-BABF7496F97D}" destId="{2E8099B9-C8CA-4FC6-BB1E-3590707ADF4C}" srcOrd="0" destOrd="0" presId="urn:microsoft.com/office/officeart/2005/8/layout/hierarchy3"/>
    <dgm:cxn modelId="{41016562-C2A4-4F70-A5A7-9AF758138730}" type="presParOf" srcId="{2E8099B9-C8CA-4FC6-BB1E-3590707ADF4C}" destId="{D43AEE2F-2D73-4EA4-82C4-C690620630AF}" srcOrd="0" destOrd="0" presId="urn:microsoft.com/office/officeart/2005/8/layout/hierarchy3"/>
    <dgm:cxn modelId="{23C2B9F9-4BE8-4C4C-872D-16DCDA1A0AE6}" type="presParOf" srcId="{D43AEE2F-2D73-4EA4-82C4-C690620630AF}" destId="{83D5F5E5-1F34-442B-979B-2931E5D4CC6B}" srcOrd="0" destOrd="0" presId="urn:microsoft.com/office/officeart/2005/8/layout/hierarchy3"/>
    <dgm:cxn modelId="{4FA0E70F-8E82-452A-81FC-69495980A3D4}" type="presParOf" srcId="{D43AEE2F-2D73-4EA4-82C4-C690620630AF}" destId="{4775BD25-3C52-4293-AC71-CC682AB67129}" srcOrd="1" destOrd="0" presId="urn:microsoft.com/office/officeart/2005/8/layout/hierarchy3"/>
    <dgm:cxn modelId="{E24A4F0D-B248-4254-8E92-659C91F809F8}" type="presParOf" srcId="{2E8099B9-C8CA-4FC6-BB1E-3590707ADF4C}" destId="{A82ECAD2-5844-407A-B50E-9B55745F4E7B}" srcOrd="1" destOrd="0" presId="urn:microsoft.com/office/officeart/2005/8/layout/hierarchy3"/>
    <dgm:cxn modelId="{84F63872-B1EC-4C1C-A7C3-5711A233290E}" type="presParOf" srcId="{A82ECAD2-5844-407A-B50E-9B55745F4E7B}" destId="{8A59A443-A101-4887-B2DA-57877F8E6D8E}" srcOrd="0" destOrd="0" presId="urn:microsoft.com/office/officeart/2005/8/layout/hierarchy3"/>
    <dgm:cxn modelId="{6B2EAF67-8F1A-42CF-9CFC-0DCD98D99B0D}" type="presParOf" srcId="{A82ECAD2-5844-407A-B50E-9B55745F4E7B}" destId="{101A3DAA-559B-4DA3-A3A3-F445E75C1505}" srcOrd="1" destOrd="0" presId="urn:microsoft.com/office/officeart/2005/8/layout/hierarchy3"/>
    <dgm:cxn modelId="{0366D432-E68D-4658-A5FA-9B8CE4C8DF40}" type="presParOf" srcId="{03EE0B46-104E-4DF9-8F86-BABF7496F97D}" destId="{27B873FC-E3B6-4200-B708-4FD1A36992F7}" srcOrd="1" destOrd="0" presId="urn:microsoft.com/office/officeart/2005/8/layout/hierarchy3"/>
    <dgm:cxn modelId="{A45BBEE1-6854-49F6-AC0A-E1157C962BAC}" type="presParOf" srcId="{27B873FC-E3B6-4200-B708-4FD1A36992F7}" destId="{86EB292C-90BF-4A13-8BDC-F5ACAECBBC41}" srcOrd="0" destOrd="0" presId="urn:microsoft.com/office/officeart/2005/8/layout/hierarchy3"/>
    <dgm:cxn modelId="{3293C6A3-7B81-4AB9-BD12-87C49A71289D}" type="presParOf" srcId="{86EB292C-90BF-4A13-8BDC-F5ACAECBBC41}" destId="{5577170C-C9E3-4261-91A0-8DE028B56B24}" srcOrd="0" destOrd="0" presId="urn:microsoft.com/office/officeart/2005/8/layout/hierarchy3"/>
    <dgm:cxn modelId="{2BB4ADF8-2F8B-49D1-BB39-42705F2B4322}" type="presParOf" srcId="{86EB292C-90BF-4A13-8BDC-F5ACAECBBC41}" destId="{31BB5F00-5D9D-4C94-8FA0-B3157DD9734E}" srcOrd="1" destOrd="0" presId="urn:microsoft.com/office/officeart/2005/8/layout/hierarchy3"/>
    <dgm:cxn modelId="{8B6EDD61-C00B-410F-B95F-FE0231BC4629}" type="presParOf" srcId="{27B873FC-E3B6-4200-B708-4FD1A36992F7}" destId="{23A0B36D-A514-4ADD-ACA3-22D8FF85572D}" srcOrd="1" destOrd="0" presId="urn:microsoft.com/office/officeart/2005/8/layout/hierarchy3"/>
    <dgm:cxn modelId="{A55EA4BE-6321-45A9-8D3C-C9B167B0B278}" type="presParOf" srcId="{23A0B36D-A514-4ADD-ACA3-22D8FF85572D}" destId="{285FE0A3-60F0-4F2E-B961-E79CB5E57678}" srcOrd="0" destOrd="0" presId="urn:microsoft.com/office/officeart/2005/8/layout/hierarchy3"/>
    <dgm:cxn modelId="{F60684EA-13EA-4C27-82D1-E07F0ADD1B4C}" type="presParOf" srcId="{23A0B36D-A514-4ADD-ACA3-22D8FF85572D}" destId="{8A7A6A0B-DCB4-48B2-AAB5-1ABE09443B45}" srcOrd="1" destOrd="0" presId="urn:microsoft.com/office/officeart/2005/8/layout/hierarchy3"/>
    <dgm:cxn modelId="{922A82F6-E59B-48A7-82DB-69CB1F06D0C7}" type="presParOf" srcId="{03EE0B46-104E-4DF9-8F86-BABF7496F97D}" destId="{EE74DD5E-E5B9-4FFD-AF30-4689D151AA0C}" srcOrd="2" destOrd="0" presId="urn:microsoft.com/office/officeart/2005/8/layout/hierarchy3"/>
    <dgm:cxn modelId="{5CD432D4-7A71-49D9-BC57-F33A1CAD434E}" type="presParOf" srcId="{EE74DD5E-E5B9-4FFD-AF30-4689D151AA0C}" destId="{D0D917D4-D1E3-4452-80C4-662E43E2CA3B}" srcOrd="0" destOrd="0" presId="urn:microsoft.com/office/officeart/2005/8/layout/hierarchy3"/>
    <dgm:cxn modelId="{7D70CD46-D64D-45A2-8E93-79A58AFF4C61}" type="presParOf" srcId="{D0D917D4-D1E3-4452-80C4-662E43E2CA3B}" destId="{4AFE9A29-7AAC-4B91-833A-CCEE691CE5B4}" srcOrd="0" destOrd="0" presId="urn:microsoft.com/office/officeart/2005/8/layout/hierarchy3"/>
    <dgm:cxn modelId="{7E89C7FB-EA4A-43E9-BB11-7E33A5EC35BA}" type="presParOf" srcId="{D0D917D4-D1E3-4452-80C4-662E43E2CA3B}" destId="{AA6BEC3D-B7C1-4FEB-9938-D6912DA60ED4}" srcOrd="1" destOrd="0" presId="urn:microsoft.com/office/officeart/2005/8/layout/hierarchy3"/>
    <dgm:cxn modelId="{7D2A2E48-353F-4618-B784-C04EA71780E8}" type="presParOf" srcId="{EE74DD5E-E5B9-4FFD-AF30-4689D151AA0C}" destId="{4E2C7B63-87EB-4BCD-9A08-DCB0AAAAADC1}" srcOrd="1" destOrd="0" presId="urn:microsoft.com/office/officeart/2005/8/layout/hierarchy3"/>
    <dgm:cxn modelId="{12C51728-0002-411B-950D-6D05FC5D9B47}" type="presParOf" srcId="{4E2C7B63-87EB-4BCD-9A08-DCB0AAAAADC1}" destId="{2ADCB1B0-3C63-4D41-9ADC-1FDFED7F9FC6}" srcOrd="0" destOrd="0" presId="urn:microsoft.com/office/officeart/2005/8/layout/hierarchy3"/>
    <dgm:cxn modelId="{CCD0D966-DE4D-481B-904A-7CAAA6F5CBBB}" type="presParOf" srcId="{4E2C7B63-87EB-4BCD-9A08-DCB0AAAAADC1}" destId="{11AC83EC-02B4-4371-9F9A-F4AA002CD6CD}"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B9940-413F-45AB-BD04-612E67CDAFB8}">
      <dsp:nvSpPr>
        <dsp:cNvPr id="0" name=""/>
        <dsp:cNvSpPr/>
      </dsp:nvSpPr>
      <dsp:spPr>
        <a:xfrm rot="5400000">
          <a:off x="3200431" y="-1115333"/>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a:cs typeface="Times New Roman"/>
            </a:rPr>
            <a:t>Instruction in both 2016 Mathematics </a:t>
          </a:r>
          <a:r>
            <a:rPr lang="en-US" sz="1400" i="1" kern="1200">
              <a:latin typeface="Times New Roman"/>
              <a:cs typeface="Times New Roman"/>
            </a:rPr>
            <a:t>Standards of Learning</a:t>
          </a:r>
          <a:r>
            <a:rPr lang="en-US" sz="1400" kern="1200">
              <a:latin typeface="Times New Roman"/>
              <a:cs typeface="Times New Roman"/>
            </a:rPr>
            <a:t> and the 2023 Mathematics Standards of Learning</a:t>
          </a:r>
        </a:p>
      </dsp:txBody>
      <dsp:txXfrm rot="-5400000">
        <a:off x="1958479" y="175329"/>
        <a:ext cx="3433029" cy="900414"/>
      </dsp:txXfrm>
    </dsp:sp>
    <dsp:sp modelId="{2450C610-140A-4DBB-973A-40FB904C5310}">
      <dsp:nvSpPr>
        <dsp:cNvPr id="0" name=""/>
        <dsp:cNvSpPr/>
      </dsp:nvSpPr>
      <dsp:spPr>
        <a:xfrm>
          <a:off x="0" y="1889"/>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Option 1</a:t>
          </a:r>
        </a:p>
        <a:p>
          <a:pPr marL="0" lvl="0" indent="0" algn="ctr" defTabSz="711200">
            <a:lnSpc>
              <a:spcPct val="90000"/>
            </a:lnSpc>
            <a:spcBef>
              <a:spcPct val="0"/>
            </a:spcBef>
            <a:spcAft>
              <a:spcPct val="35000"/>
            </a:spcAft>
            <a:buNone/>
          </a:pPr>
          <a:r>
            <a:rPr lang="en-US" sz="1600" kern="1200">
              <a:latin typeface="Times New Roman"/>
              <a:cs typeface="Times New Roman"/>
            </a:rPr>
            <a:t>Full Crosswalk Year</a:t>
          </a:r>
        </a:p>
      </dsp:txBody>
      <dsp:txXfrm>
        <a:off x="60888" y="62777"/>
        <a:ext cx="1836702" cy="1125516"/>
      </dsp:txXfrm>
    </dsp:sp>
    <dsp:sp modelId="{6B3DEB74-2367-4982-9355-732AE3BAE288}">
      <dsp:nvSpPr>
        <dsp:cNvPr id="0" name=""/>
        <dsp:cNvSpPr/>
      </dsp:nvSpPr>
      <dsp:spPr>
        <a:xfrm rot="5400000">
          <a:off x="3200431" y="194323"/>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a:cs typeface="Times New Roman"/>
            </a:rPr>
            <a:t>Instruction in the 2016 Mathematics </a:t>
          </a:r>
          <a:r>
            <a:rPr lang="en-US" sz="1400" i="1" kern="1200">
              <a:latin typeface="Times New Roman"/>
              <a:cs typeface="Times New Roman"/>
            </a:rPr>
            <a:t>Standards of Learning</a:t>
          </a:r>
          <a:r>
            <a:rPr lang="en-US" sz="1400" kern="1200">
              <a:latin typeface="Times New Roman"/>
              <a:cs typeface="Times New Roman"/>
            </a:rPr>
            <a:t> with choices for prioritization of key content from the 2023 Mathematics </a:t>
          </a:r>
          <a:r>
            <a:rPr lang="en-US" sz="1400" i="1" kern="1200">
              <a:latin typeface="Times New Roman"/>
              <a:cs typeface="Times New Roman"/>
            </a:rPr>
            <a:t>Standards of Learning </a:t>
          </a:r>
        </a:p>
      </dsp:txBody>
      <dsp:txXfrm rot="-5400000">
        <a:off x="1958479" y="1484985"/>
        <a:ext cx="3433029" cy="900414"/>
      </dsp:txXfrm>
    </dsp:sp>
    <dsp:sp modelId="{DDBEA0AC-BDA4-451E-85BA-330CDC7B2A39}">
      <dsp:nvSpPr>
        <dsp:cNvPr id="0" name=""/>
        <dsp:cNvSpPr/>
      </dsp:nvSpPr>
      <dsp:spPr>
        <a:xfrm>
          <a:off x="0" y="1311547"/>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Option 2 </a:t>
          </a:r>
          <a:br>
            <a:rPr lang="en-US" sz="1600" kern="1200">
              <a:latin typeface="Times New Roman"/>
              <a:cs typeface="Times New Roman"/>
            </a:rPr>
          </a:br>
          <a:r>
            <a:rPr lang="en-US" sz="1600" kern="1200">
              <a:latin typeface="Times New Roman"/>
              <a:cs typeface="Times New Roman"/>
            </a:rPr>
            <a:t>Partial Crosswalk Year</a:t>
          </a:r>
        </a:p>
      </dsp:txBody>
      <dsp:txXfrm>
        <a:off x="60888" y="1372435"/>
        <a:ext cx="1836702" cy="1125516"/>
      </dsp:txXfrm>
    </dsp:sp>
    <dsp:sp modelId="{C2D71298-285E-468F-B04A-827A8CA47D89}">
      <dsp:nvSpPr>
        <dsp:cNvPr id="0" name=""/>
        <dsp:cNvSpPr/>
      </dsp:nvSpPr>
      <dsp:spPr>
        <a:xfrm rot="5400000">
          <a:off x="3200431" y="1503981"/>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a:cs typeface="Times New Roman"/>
            </a:rPr>
            <a:t>Instruction focused solely on 2016 Mathematics </a:t>
          </a:r>
          <a:r>
            <a:rPr lang="en-US" sz="1400" i="1" kern="1200">
              <a:latin typeface="Times New Roman"/>
              <a:cs typeface="Times New Roman"/>
            </a:rPr>
            <a:t>Standards of Learning</a:t>
          </a:r>
        </a:p>
      </dsp:txBody>
      <dsp:txXfrm rot="-5400000">
        <a:off x="1958479" y="2794643"/>
        <a:ext cx="3433029" cy="900414"/>
      </dsp:txXfrm>
    </dsp:sp>
    <dsp:sp modelId="{6F52BBB0-C07E-46E2-94D5-F9F1D8940B69}">
      <dsp:nvSpPr>
        <dsp:cNvPr id="0" name=""/>
        <dsp:cNvSpPr/>
      </dsp:nvSpPr>
      <dsp:spPr>
        <a:xfrm>
          <a:off x="0" y="2621204"/>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Option 3</a:t>
          </a:r>
        </a:p>
      </dsp:txBody>
      <dsp:txXfrm>
        <a:off x="60888" y="2682092"/>
        <a:ext cx="1836702" cy="112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5F5E5-1F34-442B-979B-2931E5D4CC6B}">
      <dsp:nvSpPr>
        <dsp:cNvPr id="0" name=""/>
        <dsp:cNvSpPr/>
      </dsp:nvSpPr>
      <dsp:spPr>
        <a:xfrm>
          <a:off x="968" y="1230060"/>
          <a:ext cx="2266961" cy="113348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eorgia" panose="02040502050405020303" pitchFamily="18" charset="0"/>
              <a:cs typeface="Times New Roman"/>
            </a:rPr>
            <a:t>Critical Instructional Transitions</a:t>
          </a:r>
        </a:p>
      </dsp:txBody>
      <dsp:txXfrm>
        <a:off x="34166" y="1263258"/>
        <a:ext cx="2200565" cy="1067084"/>
      </dsp:txXfrm>
    </dsp:sp>
    <dsp:sp modelId="{8A59A443-A101-4887-B2DA-57877F8E6D8E}">
      <dsp:nvSpPr>
        <dsp:cNvPr id="0" name=""/>
        <dsp:cNvSpPr/>
      </dsp:nvSpPr>
      <dsp:spPr>
        <a:xfrm>
          <a:off x="227664" y="2363541"/>
          <a:ext cx="226696" cy="850110"/>
        </a:xfrm>
        <a:custGeom>
          <a:avLst/>
          <a:gdLst/>
          <a:ahLst/>
          <a:cxnLst/>
          <a:rect l="0" t="0" r="0" b="0"/>
          <a:pathLst>
            <a:path>
              <a:moveTo>
                <a:pt x="0" y="0"/>
              </a:moveTo>
              <a:lnTo>
                <a:pt x="0" y="850110"/>
              </a:lnTo>
              <a:lnTo>
                <a:pt x="226696" y="850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1A3DAA-559B-4DA3-A3A3-F445E75C1505}">
      <dsp:nvSpPr>
        <dsp:cNvPr id="0" name=""/>
        <dsp:cNvSpPr/>
      </dsp:nvSpPr>
      <dsp:spPr>
        <a:xfrm>
          <a:off x="454361" y="2646911"/>
          <a:ext cx="1813569" cy="113348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0000"/>
              </a:solidFill>
              <a:latin typeface="Georgia" panose="02040502050405020303" pitchFamily="18" charset="0"/>
              <a:cs typeface="Arial"/>
            </a:rPr>
            <a:t>Includes critical content that could cause gaps in student learning if instruction is not provided during the transition year</a:t>
          </a:r>
        </a:p>
      </dsp:txBody>
      <dsp:txXfrm>
        <a:off x="487559" y="2680109"/>
        <a:ext cx="1747173" cy="1067084"/>
      </dsp:txXfrm>
    </dsp:sp>
    <dsp:sp modelId="{5577170C-C9E3-4261-91A0-8DE028B56B24}">
      <dsp:nvSpPr>
        <dsp:cNvPr id="0" name=""/>
        <dsp:cNvSpPr/>
      </dsp:nvSpPr>
      <dsp:spPr>
        <a:xfrm>
          <a:off x="2834670" y="1230060"/>
          <a:ext cx="2266961" cy="113348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eorgia" panose="02040502050405020303" pitchFamily="18" charset="0"/>
              <a:cs typeface="Times New Roman"/>
            </a:rPr>
            <a:t>Overall Instructional Transitions</a:t>
          </a:r>
        </a:p>
      </dsp:txBody>
      <dsp:txXfrm>
        <a:off x="2867868" y="1263258"/>
        <a:ext cx="2200565" cy="1067084"/>
      </dsp:txXfrm>
    </dsp:sp>
    <dsp:sp modelId="{285FE0A3-60F0-4F2E-B961-E79CB5E57678}">
      <dsp:nvSpPr>
        <dsp:cNvPr id="0" name=""/>
        <dsp:cNvSpPr/>
      </dsp:nvSpPr>
      <dsp:spPr>
        <a:xfrm>
          <a:off x="3061366" y="2363541"/>
          <a:ext cx="226696" cy="850110"/>
        </a:xfrm>
        <a:custGeom>
          <a:avLst/>
          <a:gdLst/>
          <a:ahLst/>
          <a:cxnLst/>
          <a:rect l="0" t="0" r="0" b="0"/>
          <a:pathLst>
            <a:path>
              <a:moveTo>
                <a:pt x="0" y="0"/>
              </a:moveTo>
              <a:lnTo>
                <a:pt x="0" y="850110"/>
              </a:lnTo>
              <a:lnTo>
                <a:pt x="226696" y="850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A6A0B-DCB4-48B2-AAB5-1ABE09443B45}">
      <dsp:nvSpPr>
        <dsp:cNvPr id="0" name=""/>
        <dsp:cNvSpPr/>
      </dsp:nvSpPr>
      <dsp:spPr>
        <a:xfrm>
          <a:off x="3288063" y="2646911"/>
          <a:ext cx="1813569" cy="113348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solidFill>
                <a:srgbClr val="000000"/>
              </a:solidFill>
              <a:latin typeface="Georgia" panose="02040502050405020303" pitchFamily="18" charset="0"/>
              <a:cs typeface="Arial"/>
            </a:rPr>
            <a:t>Includes overall content changes that span across grade levels and promote deeper understanding of concepts</a:t>
          </a:r>
          <a:endParaRPr lang="en-US" sz="1200" i="0" kern="1200">
            <a:solidFill>
              <a:srgbClr val="000000"/>
            </a:solidFill>
            <a:latin typeface="Georgia" panose="02040502050405020303" pitchFamily="18" charset="0"/>
            <a:cs typeface="Arial"/>
          </a:endParaRPr>
        </a:p>
      </dsp:txBody>
      <dsp:txXfrm>
        <a:off x="3321261" y="2680109"/>
        <a:ext cx="1747173" cy="1067084"/>
      </dsp:txXfrm>
    </dsp:sp>
    <dsp:sp modelId="{4AFE9A29-7AAC-4B91-833A-CCEE691CE5B4}">
      <dsp:nvSpPr>
        <dsp:cNvPr id="0" name=""/>
        <dsp:cNvSpPr/>
      </dsp:nvSpPr>
      <dsp:spPr>
        <a:xfrm>
          <a:off x="5668372" y="1230060"/>
          <a:ext cx="2266961" cy="113348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Times New Roman"/>
              <a:cs typeface="Times New Roman"/>
            </a:rPr>
            <a:t>Specific Instructional Transitions by Strand</a:t>
          </a:r>
        </a:p>
      </dsp:txBody>
      <dsp:txXfrm>
        <a:off x="5701570" y="1263258"/>
        <a:ext cx="2200565" cy="1067084"/>
      </dsp:txXfrm>
    </dsp:sp>
    <dsp:sp modelId="{2ADCB1B0-3C63-4D41-9ADC-1FDFED7F9FC6}">
      <dsp:nvSpPr>
        <dsp:cNvPr id="0" name=""/>
        <dsp:cNvSpPr/>
      </dsp:nvSpPr>
      <dsp:spPr>
        <a:xfrm>
          <a:off x="5895068" y="2363541"/>
          <a:ext cx="226696" cy="850110"/>
        </a:xfrm>
        <a:custGeom>
          <a:avLst/>
          <a:gdLst/>
          <a:ahLst/>
          <a:cxnLst/>
          <a:rect l="0" t="0" r="0" b="0"/>
          <a:pathLst>
            <a:path>
              <a:moveTo>
                <a:pt x="0" y="0"/>
              </a:moveTo>
              <a:lnTo>
                <a:pt x="0" y="850110"/>
              </a:lnTo>
              <a:lnTo>
                <a:pt x="226696" y="850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C83EC-02B4-4371-9F9A-F4AA002CD6CD}">
      <dsp:nvSpPr>
        <dsp:cNvPr id="0" name=""/>
        <dsp:cNvSpPr/>
      </dsp:nvSpPr>
      <dsp:spPr>
        <a:xfrm>
          <a:off x="6121764" y="2646911"/>
          <a:ext cx="1813569" cy="113348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US" sz="1100" i="0" kern="1200">
              <a:solidFill>
                <a:srgbClr val="000000"/>
              </a:solidFill>
              <a:latin typeface="Georgia" panose="02040502050405020303" pitchFamily="18" charset="0"/>
              <a:cs typeface="Times New Roman"/>
            </a:rPr>
            <a:t>Includes suggestions for transitioning from the 2016 to the 2023 Mathematics Standards of Learning by blending specific content from both sets of standards </a:t>
          </a:r>
        </a:p>
      </dsp:txBody>
      <dsp:txXfrm>
        <a:off x="6154962" y="2680109"/>
        <a:ext cx="1747173" cy="106708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doe.virginia.gov/home/showpublisheddocument/49007/63829763236027000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oe.virginia.gov/home/showpublisheddocument/49007/63829763236027000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Thank you for joining us this evening. </a:t>
            </a:r>
            <a:r>
              <a:rPr lang="en-US" i="0"/>
              <a:t>As many of you are aware, the Virginia Board of Education approved the 2023 Mathematics Standards of Learning on August 31, 2023, with full implementation during the 2024-2025 school year. This webinar is the second </a:t>
            </a:r>
            <a:r>
              <a:rPr lang="en-US"/>
              <a:t>in a series of three webinars that will address the transition of mathematics instruction to the 2023 </a:t>
            </a:r>
            <a:r>
              <a:rPr lang="en-US" i="1"/>
              <a:t>Mathematics Standards of Learning</a:t>
            </a:r>
            <a:r>
              <a:rPr lang="en-US" i="0"/>
              <a:t> during the 2023-2024 school year. </a:t>
            </a:r>
            <a:endParaRPr lang="en-US"/>
          </a:p>
          <a:p>
            <a:pPr marL="0" lvl="0" indent="0" algn="l" rtl="0">
              <a:lnSpc>
                <a:spcPct val="100000"/>
              </a:lnSpc>
              <a:spcBef>
                <a:spcPts val="0"/>
              </a:spcBef>
              <a:spcAft>
                <a:spcPts val="0"/>
              </a:spcAft>
              <a:buSzPts val="1100"/>
              <a:buNone/>
            </a:pPr>
            <a:endParaRPr/>
          </a:p>
        </p:txBody>
      </p:sp>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An Overview of Revisions document has been created for each grade or course.  This presentation provides a detailed comparison between the 2016 Standards of Learning and the 2023 Standards of Learning and is based upon the Overview of Revisions document.</a:t>
            </a:r>
          </a:p>
        </p:txBody>
      </p:sp>
    </p:spTree>
    <p:extLst>
      <p:ext uri="{BB962C8B-B14F-4D97-AF65-F5344CB8AC3E}">
        <p14:creationId xmlns:p14="http://schemas.microsoft.com/office/powerpoint/2010/main" val="268217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At the end of the Overview of Revisions document there is a summary of changes table. One section of the table provides an overview of the changes to the numbering of the standards. Another section provides information regarding the prominent parameter changes and clarifications. Parameter changes and clarifications might be related to an increase or decrease in the limiters of the standards or the knowledge and skills; but might also be related to the depth of understanding of the content or scope of the content.</a:t>
            </a:r>
          </a:p>
        </p:txBody>
      </p:sp>
    </p:spTree>
    <p:extLst>
      <p:ext uri="{BB962C8B-B14F-4D97-AF65-F5344CB8AC3E}">
        <p14:creationId xmlns:p14="http://schemas.microsoft.com/office/powerpoint/2010/main" val="81192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 other two sections of the table include deletions from 2016 standards and addition of content to the 2023 standards.</a:t>
            </a:r>
          </a:p>
          <a:p>
            <a:endParaRPr lang="en-US"/>
          </a:p>
        </p:txBody>
      </p:sp>
    </p:spTree>
    <p:extLst>
      <p:ext uri="{BB962C8B-B14F-4D97-AF65-F5344CB8AC3E}">
        <p14:creationId xmlns:p14="http://schemas.microsoft.com/office/powerpoint/2010/main" val="209183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Let’s dig a little more deeply into the prioritization documents that you are here to learn more about tonight.</a:t>
            </a:r>
          </a:p>
        </p:txBody>
      </p:sp>
    </p:spTree>
    <p:extLst>
      <p:ext uri="{BB962C8B-B14F-4D97-AF65-F5344CB8AC3E}">
        <p14:creationId xmlns:p14="http://schemas.microsoft.com/office/powerpoint/2010/main" val="1541195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a:t>This document outlines the prominent content changes between the 2016 Mathematics Standards of Learning (SOL) and the 2023 Mathematics Standards of Learning and includes instructional notes to support school divisions in making decisions about the prioritization of content during the </a:t>
            </a:r>
          </a:p>
          <a:p>
            <a:pPr marL="158750" indent="0">
              <a:buNone/>
            </a:pPr>
            <a:r>
              <a:rPr lang="en-US"/>
              <a:t>2023-2024 transition year.</a:t>
            </a:r>
          </a:p>
          <a:p>
            <a:pPr marL="457200" indent="-298450"/>
            <a:r>
              <a:rPr lang="en-US"/>
              <a:t>In conjunction with the 2023 Mathematics Standards of Learning Overview of Revisions document, this document supports the transition of instruction during the 2023-2024 school year. School divisions may wish to use this document when planning for instruction, based upon the options for transitioning, and determining how to supplement existing curriculum to incorporate content from the 2023 Mathematics SOL. </a:t>
            </a:r>
          </a:p>
          <a:p>
            <a:pPr marL="457200" indent="-298450"/>
            <a:r>
              <a:rPr lang="en-US"/>
              <a:t>School divisions will determine how best to meet the needs of students when incorporating content during the transition year to prepare for full implementation of the 2023 Mathematics Standards of Learning during the 2024-2025 school year.</a:t>
            </a:r>
          </a:p>
          <a:p>
            <a:pPr marL="158750" indent="0">
              <a:buNone/>
            </a:pPr>
            <a:endParaRPr lang="en-US"/>
          </a:p>
        </p:txBody>
      </p:sp>
    </p:spTree>
    <p:extLst>
      <p:ext uri="{BB962C8B-B14F-4D97-AF65-F5344CB8AC3E}">
        <p14:creationId xmlns:p14="http://schemas.microsoft.com/office/powerpoint/2010/main" val="2855493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There are Instructional Supports for Prioritization of Content for all grades levels of mathematics K-8, Algebra 1, Geometry and Algebra 2. These documents are all structured similarly and, as mentioned before, are most powerful when used in conjunction with the corresponding grade or course level Overview of Revisions document. Let’s look at the three common components of this document.</a:t>
            </a:r>
          </a:p>
          <a:p>
            <a:pPr marL="158750" indent="0">
              <a:buNone/>
            </a:pPr>
            <a:endParaRPr lang="en-US"/>
          </a:p>
        </p:txBody>
      </p:sp>
    </p:spTree>
    <p:extLst>
      <p:ext uri="{BB962C8B-B14F-4D97-AF65-F5344CB8AC3E}">
        <p14:creationId xmlns:p14="http://schemas.microsoft.com/office/powerpoint/2010/main" val="205493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buNone/>
            </a:pPr>
            <a:r>
              <a:rPr lang="en-US" dirty="0"/>
              <a:t>Each document includes three sections: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i="0" dirty="0">
                <a:solidFill>
                  <a:srgbClr val="444444"/>
                </a:solidFill>
                <a:effectLst/>
                <a:latin typeface="Lato" panose="020F0502020204030203" pitchFamily="34" charset="0"/>
              </a:rPr>
              <a:t>Critical Instructional Transitions: </a:t>
            </a:r>
            <a:r>
              <a:rPr lang="en-US" dirty="0">
                <a:solidFill>
                  <a:srgbClr val="000000"/>
                </a:solidFill>
                <a:latin typeface="Georgia" panose="02040502050405020303" pitchFamily="18" charset="0"/>
                <a:cs typeface="Arial"/>
              </a:rPr>
              <a:t>Includes critical content that could cause gaps in student learning if instruction is not provided during the transition year</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solidFill>
                  <a:srgbClr val="000000"/>
                </a:solidFill>
                <a:latin typeface="Georgia" panose="02040502050405020303" pitchFamily="18" charset="0"/>
                <a:cs typeface="Arial"/>
              </a:rPr>
              <a:t>Overall Instructional Transitions: </a:t>
            </a:r>
            <a:r>
              <a:rPr lang="en-US" sz="1100" dirty="0">
                <a:solidFill>
                  <a:srgbClr val="000000"/>
                </a:solidFill>
                <a:latin typeface="Georgia" panose="02040502050405020303" pitchFamily="18" charset="0"/>
                <a:cs typeface="Arial"/>
              </a:rPr>
              <a:t>Includes overall content changes that span across grade levels and promote deeper understanding of concepts</a:t>
            </a:r>
            <a:endParaRPr lang="en-US" sz="1100" i="0" dirty="0">
              <a:solidFill>
                <a:srgbClr val="000000"/>
              </a:solidFill>
              <a:latin typeface="Georgia" panose="02040502050405020303" pitchFamily="18" charset="0"/>
              <a:cs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solidFill>
                  <a:srgbClr val="000000"/>
                </a:solidFill>
                <a:latin typeface="Georgia" panose="02040502050405020303" pitchFamily="18" charset="0"/>
                <a:cs typeface="Arial"/>
              </a:rPr>
              <a:t>Specific Instructional Transitions by Strand: </a:t>
            </a:r>
            <a:r>
              <a:rPr lang="en-US" sz="1100" i="0" dirty="0">
                <a:solidFill>
                  <a:srgbClr val="000000"/>
                </a:solidFill>
                <a:latin typeface="Georgia" panose="02040502050405020303" pitchFamily="18" charset="0"/>
                <a:cs typeface="Times New Roman"/>
              </a:rPr>
              <a:t>Includes suggestions for transitioning from the 2016 to the 2023 Mathematics Standards of Learning by blending specific content from both sets of standards</a:t>
            </a:r>
            <a:endParaRPr lang="en-US" dirty="0">
              <a:solidFill>
                <a:srgbClr val="000000"/>
              </a:solidFill>
              <a:latin typeface="Georgia" panose="02040502050405020303" pitchFamily="18" charset="0"/>
              <a:cs typeface="Arial"/>
            </a:endParaRPr>
          </a:p>
          <a:p>
            <a:pPr marL="0" indent="0">
              <a:buNone/>
            </a:pPr>
            <a:endParaRPr lang="en-US" b="0" i="0" dirty="0">
              <a:solidFill>
                <a:srgbClr val="444444"/>
              </a:solidFill>
              <a:effectLst/>
              <a:latin typeface="Lato" panose="020F0502020204030203" pitchFamily="34" charset="0"/>
            </a:endParaRPr>
          </a:p>
          <a:p>
            <a:pPr marL="0" lvl="0" indent="0" algn="l">
              <a:lnSpc>
                <a:spcPct val="100000"/>
              </a:lnSpc>
              <a:spcBef>
                <a:spcPts val="0"/>
              </a:spcBef>
              <a:spcAft>
                <a:spcPts val="0"/>
              </a:spcAft>
              <a:buSzPts val="1100"/>
              <a:buFont typeface="Arial"/>
              <a:buNone/>
            </a:pPr>
            <a:endParaRPr lang="en-US" dirty="0"/>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12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Third grade content addressing the number of minutes in an hour and number of hours in a day has been moved to second grade in the 2023 Mathematics SOL, as has content addressing congruent figures. These are considered critical instructional transitions since a student during the 2023-2024 School Year who does not receive instruction in this content will also not receive content next year during the 2024-2025 school year since it will no  longer be taught in grade 3.</a:t>
            </a:r>
          </a:p>
          <a:p>
            <a:pPr marL="158750" indent="0">
              <a:buNone/>
            </a:pPr>
            <a:endParaRPr lang="en-US" dirty="0"/>
          </a:p>
        </p:txBody>
      </p:sp>
    </p:spTree>
    <p:extLst>
      <p:ext uri="{BB962C8B-B14F-4D97-AF65-F5344CB8AC3E}">
        <p14:creationId xmlns:p14="http://schemas.microsoft.com/office/powerpoint/2010/main" val="422473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000000"/>
                </a:solidFill>
                <a:latin typeface="Arial"/>
                <a:cs typeface="Arial"/>
              </a:rPr>
              <a:t>The 2023 Mathematics </a:t>
            </a:r>
            <a:r>
              <a:rPr lang="en-US" i="0">
                <a:solidFill>
                  <a:srgbClr val="000000"/>
                </a:solidFill>
                <a:latin typeface="Arial"/>
                <a:cs typeface="Arial"/>
              </a:rPr>
              <a:t>Standards of Learning</a:t>
            </a:r>
            <a:r>
              <a:rPr lang="en-US">
                <a:solidFill>
                  <a:srgbClr val="000000"/>
                </a:solidFill>
                <a:latin typeface="Arial"/>
                <a:cs typeface="Arial"/>
              </a:rPr>
              <a:t> incorporate additional changes that promote deeper understanding of concepts. Through the embedding </a:t>
            </a:r>
            <a:r>
              <a:rPr lang="en-US" i="0">
                <a:solidFill>
                  <a:srgbClr val="000000"/>
                </a:solidFill>
                <a:latin typeface="Arial"/>
                <a:cs typeface="Arial"/>
              </a:rPr>
              <a:t>of the five mathematical process goals and the infusion of the Data Cycle in standards addressing statistics, the 2023 SOL take a deeper dive into mathematics content. This section includes instructional notes that outline some of the instructional shifts that may be need to be considered, along with pointing out some of the content that may accompany these two overall transitions. </a:t>
            </a:r>
          </a:p>
          <a:p>
            <a:pPr>
              <a:buNone/>
            </a:pPr>
            <a:endParaRPr lang="en-US">
              <a:latin typeface="Calibri"/>
              <a:cs typeface="Calibri"/>
            </a:endParaRPr>
          </a:p>
        </p:txBody>
      </p:sp>
    </p:spTree>
    <p:extLst>
      <p:ext uri="{BB962C8B-B14F-4D97-AF65-F5344CB8AC3E}">
        <p14:creationId xmlns:p14="http://schemas.microsoft.com/office/powerpoint/2010/main" val="2465213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third section of the Instructional Supports for Prioritization of Content documents address revisions that are specific to a grade level or course and is intended to support divisions and teachers in making decisions about content that might be folded into the instruction during 2023-2024 based on the 2016 Mathematics SOL. </a:t>
            </a:r>
          </a:p>
          <a:p>
            <a:pPr marL="158750" indent="0">
              <a:buNone/>
            </a:pPr>
            <a:endParaRPr lang="en-US" dirty="0"/>
          </a:p>
        </p:txBody>
      </p:sp>
    </p:spTree>
    <p:extLst>
      <p:ext uri="{BB962C8B-B14F-4D97-AF65-F5344CB8AC3E}">
        <p14:creationId xmlns:p14="http://schemas.microsoft.com/office/powerpoint/2010/main" val="235753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0000"/>
                </a:solidFill>
                <a:effectLst/>
                <a:latin typeface="Times New Roman" panose="02020603050405020304" pitchFamily="18" charset="0"/>
                <a:ea typeface="Calibri" panose="020F0502020204030204" pitchFamily="34" charset="0"/>
              </a:rPr>
              <a:t>The purpose of today’s webinar is to provide an overview of the Instructional Supports for Prioritization of Content Documents. This resource includes the prominent content changes between the 2016 Mathematics</a:t>
            </a:r>
            <a:r>
              <a:rPr lang="en-US" sz="1100" i="1">
                <a:solidFill>
                  <a:srgbClr val="000000"/>
                </a:solidFill>
                <a:effectLst/>
                <a:latin typeface="Times New Roman" panose="02020603050405020304" pitchFamily="18" charset="0"/>
                <a:ea typeface="Calibri" panose="020F0502020204030204" pitchFamily="34" charset="0"/>
              </a:rPr>
              <a:t> Standards of Learning </a:t>
            </a:r>
            <a:r>
              <a:rPr lang="en-US" sz="1100">
                <a:solidFill>
                  <a:srgbClr val="000000"/>
                </a:solidFill>
                <a:effectLst/>
                <a:latin typeface="Times New Roman" panose="02020603050405020304" pitchFamily="18" charset="0"/>
                <a:ea typeface="Calibri" panose="020F0502020204030204" pitchFamily="34" charset="0"/>
              </a:rPr>
              <a:t>(SOL)</a:t>
            </a:r>
            <a:r>
              <a:rPr lang="en-US" sz="1100" i="1">
                <a:solidFill>
                  <a:srgbClr val="000000"/>
                </a:solidFill>
                <a:effectLst/>
                <a:latin typeface="Times New Roman" panose="02020603050405020304" pitchFamily="18" charset="0"/>
                <a:ea typeface="Calibri" panose="020F0502020204030204" pitchFamily="34" charset="0"/>
              </a:rPr>
              <a:t> </a:t>
            </a:r>
            <a:r>
              <a:rPr lang="en-US" sz="1100">
                <a:solidFill>
                  <a:srgbClr val="000000"/>
                </a:solidFill>
                <a:effectLst/>
                <a:latin typeface="Times New Roman" panose="02020603050405020304" pitchFamily="18" charset="0"/>
                <a:ea typeface="Calibri" panose="020F0502020204030204" pitchFamily="34" charset="0"/>
              </a:rPr>
              <a:t>and the </a:t>
            </a:r>
            <a:r>
              <a:rPr lang="en-US" sz="1100" u="sng">
                <a:solidFill>
                  <a:srgbClr val="000000"/>
                </a:solidFill>
                <a:effectLst/>
                <a:latin typeface="Times New Roman" panose="02020603050405020304" pitchFamily="18" charset="0"/>
                <a:ea typeface="Calibri" panose="020F0502020204030204" pitchFamily="34" charset="0"/>
                <a:hlinkClick r:id="rId3"/>
              </a:rPr>
              <a:t>2023 Mathematics </a:t>
            </a:r>
            <a:r>
              <a:rPr lang="en-US" sz="1100" i="1" u="sng">
                <a:solidFill>
                  <a:srgbClr val="000000"/>
                </a:solidFill>
                <a:effectLst/>
                <a:latin typeface="Times New Roman" panose="02020603050405020304" pitchFamily="18" charset="0"/>
                <a:ea typeface="Calibri" panose="020F0502020204030204" pitchFamily="34" charset="0"/>
                <a:hlinkClick r:id="rId3"/>
              </a:rPr>
              <a:t>Standards of Learning</a:t>
            </a:r>
            <a:r>
              <a:rPr lang="en-US" sz="1100" i="1">
                <a:solidFill>
                  <a:srgbClr val="000000"/>
                </a:solidFill>
                <a:effectLst/>
                <a:latin typeface="Times New Roman" panose="02020603050405020304" pitchFamily="18" charset="0"/>
                <a:ea typeface="Calibri" panose="020F0502020204030204" pitchFamily="34" charset="0"/>
              </a:rPr>
              <a:t> </a:t>
            </a:r>
            <a:r>
              <a:rPr lang="en-US" sz="1100">
                <a:solidFill>
                  <a:srgbClr val="000000"/>
                </a:solidFill>
                <a:effectLst/>
                <a:latin typeface="Times New Roman" panose="02020603050405020304" pitchFamily="18" charset="0"/>
                <a:ea typeface="Calibri" panose="020F0502020204030204" pitchFamily="34" charset="0"/>
              </a:rPr>
              <a:t>and includes instructional notes to support school divisions in making decisions about the prioritization of content during the 2023-2024 transition year</a:t>
            </a:r>
            <a:r>
              <a:rPr lang="en-US" sz="1100" i="1">
                <a:solidFill>
                  <a:srgbClr val="000000"/>
                </a:solidFill>
                <a:effectLst/>
                <a:latin typeface="Times New Roman" panose="02020603050405020304" pitchFamily="18" charset="0"/>
                <a:ea typeface="Calibri" panose="020F0502020204030204" pitchFamily="34" charset="0"/>
              </a:rPr>
              <a:t>. </a:t>
            </a:r>
            <a:r>
              <a:rPr lang="en-US" sz="1100">
                <a:solidFill>
                  <a:srgbClr val="000000"/>
                </a:solidFill>
                <a:effectLst/>
                <a:latin typeface="Times New Roman" panose="02020603050405020304" pitchFamily="18" charset="0"/>
                <a:ea typeface="Calibri" panose="020F0502020204030204" pitchFamily="34" charset="0"/>
              </a:rPr>
              <a:t>In conjunction with the 2023 Mathematics </a:t>
            </a:r>
            <a:r>
              <a:rPr lang="en-US" sz="1100" i="1">
                <a:solidFill>
                  <a:srgbClr val="000000"/>
                </a:solidFill>
                <a:effectLst/>
                <a:latin typeface="Times New Roman" panose="02020603050405020304" pitchFamily="18" charset="0"/>
                <a:ea typeface="Calibri" panose="020F0502020204030204" pitchFamily="34" charset="0"/>
              </a:rPr>
              <a:t>Standards of Learning </a:t>
            </a:r>
            <a:r>
              <a:rPr lang="en-US" sz="1100">
                <a:solidFill>
                  <a:srgbClr val="000000"/>
                </a:solidFill>
                <a:effectLst/>
                <a:latin typeface="Times New Roman" panose="02020603050405020304" pitchFamily="18" charset="0"/>
                <a:ea typeface="Calibri" panose="020F0502020204030204" pitchFamily="34" charset="0"/>
              </a:rPr>
              <a:t>Overview of Revisions document, this document supports the transition of instruction during the 2023-2024 school year. School divisions may wish to use this document when planning for instruction, based upon the </a:t>
            </a:r>
            <a:r>
              <a:rPr lang="en-US" sz="1100" u="sng">
                <a:solidFill>
                  <a:srgbClr val="000000"/>
                </a:solidFill>
                <a:effectLst/>
                <a:latin typeface="Times New Roman" panose="02020603050405020304" pitchFamily="18" charset="0"/>
                <a:ea typeface="Calibri" panose="020F0502020204030204" pitchFamily="34" charset="0"/>
                <a:hlinkClick r:id="rId4"/>
              </a:rPr>
              <a:t>options for transitioning</a:t>
            </a:r>
            <a:r>
              <a:rPr lang="en-US" sz="1100">
                <a:solidFill>
                  <a:srgbClr val="000000"/>
                </a:solidFill>
                <a:effectLst/>
                <a:latin typeface="Times New Roman" panose="02020603050405020304" pitchFamily="18" charset="0"/>
                <a:ea typeface="Calibri" panose="020F0502020204030204" pitchFamily="34" charset="0"/>
              </a:rPr>
              <a:t>, and determining how to supplement existing curriculum to incorporate content from the 2023 Mathematics SOL. School divisions will determine how best to meet the needs of students when incorporating content during the transition year to prepare for full implementation of the 2023 Mathematics </a:t>
            </a:r>
            <a:r>
              <a:rPr lang="en-US" sz="1100" i="1">
                <a:solidFill>
                  <a:srgbClr val="000000"/>
                </a:solidFill>
                <a:effectLst/>
                <a:latin typeface="Times New Roman" panose="02020603050405020304" pitchFamily="18" charset="0"/>
                <a:ea typeface="Calibri" panose="020F0502020204030204" pitchFamily="34" charset="0"/>
              </a:rPr>
              <a:t>Standards of Learning</a:t>
            </a:r>
            <a:r>
              <a:rPr lang="en-US" sz="1100">
                <a:solidFill>
                  <a:srgbClr val="000000"/>
                </a:solidFill>
                <a:effectLst/>
                <a:latin typeface="Times New Roman" panose="02020603050405020304" pitchFamily="18" charset="0"/>
                <a:ea typeface="Calibri" panose="020F0502020204030204" pitchFamily="34" charset="0"/>
              </a:rPr>
              <a:t> during the 2024-2025 school year. </a:t>
            </a:r>
            <a:endParaRPr lang="en-US" sz="1200">
              <a:solidFill>
                <a:srgbClr val="000000"/>
              </a:solidFill>
              <a:latin typeface="Georgia"/>
            </a:endParaRPr>
          </a:p>
        </p:txBody>
      </p:sp>
    </p:spTree>
    <p:extLst>
      <p:ext uri="{BB962C8B-B14F-4D97-AF65-F5344CB8AC3E}">
        <p14:creationId xmlns:p14="http://schemas.microsoft.com/office/powerpoint/2010/main" val="261196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We’ll take some time now to look at an example of specific instructional transition recommendations for each grade level Kindergarten through Grade 5.Deb Delozier-VDOE</a:t>
            </a:r>
          </a:p>
        </p:txBody>
      </p:sp>
    </p:spTree>
    <p:extLst>
      <p:ext uri="{BB962C8B-B14F-4D97-AF65-F5344CB8AC3E}">
        <p14:creationId xmlns:p14="http://schemas.microsoft.com/office/powerpoint/2010/main" val="1560375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795ceed14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On the screen you are seeing an excerpt from the Kindergarten Overview of Revisions Narrated PowerPoint showing a comparison between the 2016 SOL and the newly adopted 2023 SOL. As you can see the content of SOL K.3 c and d can now be found in K.NS.1 g, h, </a:t>
            </a:r>
            <a:r>
              <a:rPr lang="en-US" dirty="0" err="1"/>
              <a:t>i</a:t>
            </a:r>
            <a:r>
              <a:rPr lang="en-US" dirty="0"/>
              <a:t>, and j of the 2023 standards with any changes highlighted in red. </a:t>
            </a:r>
          </a:p>
          <a:p>
            <a:pPr marL="0" indent="0">
              <a:buNone/>
            </a:pPr>
            <a:endParaRPr lang="en-US" sz="1100" dirty="0">
              <a:solidFill>
                <a:srgbClr val="000000"/>
              </a:solidFill>
              <a:effectLst/>
              <a:latin typeface="Times New Roman" panose="02020603050405020304" pitchFamily="18" charset="0"/>
              <a:ea typeface="Calibri" panose="020F0502020204030204" pitchFamily="34" charset="0"/>
            </a:endParaRPr>
          </a:p>
          <a:p>
            <a:pPr marL="0" indent="0">
              <a:buNone/>
            </a:pPr>
            <a:r>
              <a:rPr lang="en-US" dirty="0"/>
              <a:t>An excerpt from the Kindergarten Prioritization document is now being shown on the screen.  As Tina shared earlier in the presentation, s</a:t>
            </a:r>
            <a:r>
              <a:rPr lang="en-US" sz="1100" dirty="0">
                <a:solidFill>
                  <a:srgbClr val="000000"/>
                </a:solidFill>
                <a:effectLst/>
                <a:latin typeface="Times New Roman" panose="02020603050405020304" pitchFamily="18" charset="0"/>
                <a:ea typeface="Calibri" panose="020F0502020204030204" pitchFamily="34" charset="0"/>
              </a:rPr>
              <a:t>chool divisions may wish to use the Prioritization documents when planning for instruction, based upon the </a:t>
            </a:r>
            <a:r>
              <a:rPr lang="en-US" sz="1100" u="sng" dirty="0">
                <a:solidFill>
                  <a:srgbClr val="000000"/>
                </a:solidFill>
                <a:effectLst/>
                <a:latin typeface="Times New Roman" panose="02020603050405020304" pitchFamily="18" charset="0"/>
                <a:ea typeface="Calibri" panose="020F0502020204030204" pitchFamily="34" charset="0"/>
                <a:hlinkClick r:id="rId3"/>
              </a:rPr>
              <a:t>options for transitioning</a:t>
            </a:r>
            <a:r>
              <a:rPr lang="en-US" sz="1100" dirty="0">
                <a:solidFill>
                  <a:srgbClr val="000000"/>
                </a:solidFill>
                <a:effectLst/>
                <a:latin typeface="Times New Roman" panose="02020603050405020304" pitchFamily="18" charset="0"/>
                <a:ea typeface="Calibri" panose="020F0502020204030204" pitchFamily="34" charset="0"/>
              </a:rPr>
              <a:t>, and in determining how to supplement existing curriculum as content from the 2023 Mathematics SOL is incorporated</a:t>
            </a:r>
            <a:r>
              <a:rPr lang="en-US" dirty="0"/>
              <a:t>. Notice in this example, K.3d is shown as aligning to K.NS.1ij. The Transition Team has provided instructional notes to support folding in this content.  In this instance, it is suggested that as students are learning about the numbers …</a:t>
            </a:r>
          </a:p>
          <a:p>
            <a:pPr marL="0" indent="0">
              <a:buNone/>
            </a:pPr>
            <a:endParaRPr lang="en-US" dirty="0"/>
          </a:p>
          <a:p>
            <a:pPr marL="0" indent="0">
              <a:buNone/>
            </a:pPr>
            <a:r>
              <a:rPr lang="en-US" dirty="0"/>
              <a:t>Now let’s take a look at an example Grade 1.</a:t>
            </a:r>
          </a:p>
        </p:txBody>
      </p:sp>
      <p:sp>
        <p:nvSpPr>
          <p:cNvPr id="213" name="Google Shape;213;g2795ceed14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3f03801d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content of SOL 1.6 (Problem Solving with Addition and Subtraction), 1.7 (Fluency with Addition and Subtraction to 10), and 1.15 (Equality) has become SOL 1.CE.1.  The Prioritization note included with this content recommends that as students are determining the unknown whole number that will result in a sum or difference of 10 or 20, it will be helpful if students have opportunities to use manipulatives such as math bead racks, double ten frames, and/or number paths that will allow them to anchor to the quantities of 10 or 20. This will increase their fluency and problem-solving abilities.</a:t>
            </a:r>
            <a:endParaRPr dirty="0"/>
          </a:p>
        </p:txBody>
      </p:sp>
      <p:sp>
        <p:nvSpPr>
          <p:cNvPr id="346" name="Google Shape;346;g23f03801d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7a36ee26a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7a36ee26a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indicated in Grade 2 Overview of Revisions Narrated PowerPoint SOL 2.9 is now located in SOL 2.MG.2 - Students will continue to demonstrate an understanding of time by showing, telling, writing, and matching times to the nearest five minutes using analog and digital clocks.  New to grade 2 in the 2023 standards is -- Identifying the number of minutes in an hour and number of hours in a day moved from 3.9c (2016) to 2.MG.2 in the 2023 standards and determining the unit of time that is appropriate for given activities or contexts. The prioritization document provides instructional notes on including this content in multiple ways – one example for folding in the content of determining the best unit of time to measure a given activity is to start with common activities that students experience – such as brushing their teeth or traveling to a particular destination – recognizing that it takes only minutes to brush our teeth but maybe hours if they are traveling to visit another state.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8e8ede6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dirty="0">
                <a:solidFill>
                  <a:schemeClr val="dk1"/>
                </a:solidFill>
              </a:rPr>
              <a:t>SOL 3.1a in 2016 is now SOL 3.NS.1 in the 2023 Standards. Students will continue to use place value understanding to read and write the standard and word form of six-digit numbers. Additionally, students will need to understand the expanded form of six-digit numbers. Students will continue to represent numbers in a variety of ways as they compose and decompose numbers. </a:t>
            </a:r>
            <a:endParaRPr dirty="0">
              <a:solidFill>
                <a:schemeClr val="dk1"/>
              </a:solidFill>
            </a:endParaRPr>
          </a:p>
        </p:txBody>
      </p:sp>
      <p:sp>
        <p:nvSpPr>
          <p:cNvPr id="341" name="Google Shape;341;g278e8ede6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7b23f7a974_0_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SOL 4.7 in 2016 is now SOL 4.MG.3 in the 2023 standards. This standard includes some new content.​</a:t>
            </a:r>
          </a:p>
          <a:p>
            <a:pPr marL="158750" indent="0" rtl="0" fontAlgn="base">
              <a:buNone/>
            </a:pPr>
            <a:r>
              <a:rPr lang="en-US" sz="1100" b="0" i="0" u="none" strike="noStrike" cap="none" dirty="0">
                <a:solidFill>
                  <a:srgbClr val="000000"/>
                </a:solidFill>
                <a:effectLst/>
                <a:latin typeface="Arial"/>
                <a:ea typeface="Arial"/>
                <a:cs typeface="Arial"/>
                <a:sym typeface="Arial"/>
              </a:rPr>
              <a:t>SOL 4.MG.3a and SOL 4.MG.3d contain new content for Grade 4 - students will use concrete materials and pictorial models to develop a formula for the area and perimeter of a rectangle (including a square) and to explore the relationship between area and perimeter of rectangles.​</a:t>
            </a:r>
          </a:p>
          <a:p>
            <a:pPr marL="158750" indent="0" rtl="0" fontAlgn="base">
              <a:buNone/>
            </a:pPr>
            <a:r>
              <a:rPr lang="en-US" sz="1100" b="0" i="0" u="none" strike="noStrike" cap="none" dirty="0">
                <a:solidFill>
                  <a:srgbClr val="000000"/>
                </a:solidFill>
                <a:effectLst/>
                <a:latin typeface="Arial"/>
                <a:ea typeface="Arial"/>
                <a:cs typeface="Arial"/>
                <a:sym typeface="Arial"/>
              </a:rPr>
              <a:t>SOL 4.MG.3e is also new content for Grade 4 - students will identify and represent rectangles with the same perimeter and different areas or with the same area and different perimeters.​</a:t>
            </a:r>
          </a:p>
          <a:p>
            <a:pPr marL="158750" indent="0" rtl="0" fontAlgn="base">
              <a:buNone/>
            </a:pPr>
            <a:r>
              <a:rPr lang="en-US" sz="1100" b="0" i="0" u="none" strike="noStrike" cap="none" dirty="0">
                <a:solidFill>
                  <a:srgbClr val="000000"/>
                </a:solidFill>
                <a:effectLst/>
                <a:latin typeface="Arial"/>
                <a:ea typeface="Arial"/>
                <a:cs typeface="Arial"/>
                <a:sym typeface="Arial"/>
              </a:rPr>
              <a:t>Determining the perimeter of a polygon with no more than eight sides has been removed from the Grade 4 standards.</a:t>
            </a:r>
          </a:p>
        </p:txBody>
      </p:sp>
      <p:sp>
        <p:nvSpPr>
          <p:cNvPr id="472" name="Google Shape;472;g27b23f7a97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89defdc9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000" dirty="0">
                <a:solidFill>
                  <a:schemeClr val="dk1"/>
                </a:solidFill>
                <a:latin typeface="Georgia"/>
                <a:ea typeface="Georgia"/>
                <a:cs typeface="Georgia"/>
                <a:sym typeface="Georgia"/>
              </a:rPr>
              <a:t>SOL 5.3a in 2016 is now SOL 5.NS.2 in the 2023 standards. In SOL 5.NS.2 students will continue to demonstrate an understanding of prime and composite numbers up to 100 and will compare and contrast whole numbers using the characteristics of prime and composite. The content in SOL 5.NS.3c, determining prime factorization of a whole number up to 100, is a new expectation of this standard. SOL 5.3b, characteristics of odd and even numbers, has been removed from Grade 5. Identifying and describing odd and even numbers remains in Grade 2.</a:t>
            </a:r>
            <a:endParaRPr sz="1000" dirty="0">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85" name="Google Shape;185;g2789defdc9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 Virginia Department of Education has partnered with 26 educators from across the Commonwealth to support the work of developing technical support document that will guide school divisions in implementing the revised Mathematics Standards of Learning. These educators  work in divisions across the state and represent large school divisions, small school divisions, and all in between. The varying perspectives of this team brings strength to this work as we are able to hear about the needs of all different divisions in regard to the support needed to implement the 2023 Mathematics SOL.</a:t>
            </a:r>
          </a:p>
          <a:p>
            <a:pPr marL="158750" indent="0">
              <a:buNone/>
            </a:pPr>
            <a:endParaRPr lang="en-US"/>
          </a:p>
        </p:txBody>
      </p:sp>
    </p:spTree>
    <p:extLst>
      <p:ext uri="{BB962C8B-B14F-4D97-AF65-F5344CB8AC3E}">
        <p14:creationId xmlns:p14="http://schemas.microsoft.com/office/powerpoint/2010/main" val="65841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indent="0">
              <a:buNone/>
            </a:pPr>
            <a:r>
              <a:rPr lang="en-US" dirty="0"/>
              <a:t>LINK FOR CHAT: Options for Transitions to the 2023 Mathematics SOL: https://www.doe.virginia.gov/home/showpublisheddocument/49005/638297632355100000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i="0" dirty="0">
                <a:solidFill>
                  <a:srgbClr val="444444"/>
                </a:solidFill>
                <a:effectLst/>
                <a:latin typeface="Lato" panose="020F0502020204030203" pitchFamily="34" charset="0"/>
              </a:rPr>
              <a:t>One of the documents that has been developed to support this transition is posted on the VDOE 2023 Mathematics Standards of Learning webpage. The link to this document is being placed in the chat. During the 2023-2024 school year, school divisions will select one of </a:t>
            </a:r>
            <a:r>
              <a:rPr lang="en-US" dirty="0"/>
              <a:t>the following transition options to prepare for full implementation of the 2023 Mathematics Standards of Learning in 2024-2025. </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b="0" i="0" dirty="0">
                <a:solidFill>
                  <a:srgbClr val="444444"/>
                </a:solidFill>
                <a:effectLst/>
                <a:latin typeface="Lato" panose="020F0502020204030203" pitchFamily="34" charset="0"/>
              </a:rPr>
              <a:t>Option 1: Full Crosswalk Year – students will receive instruction in both the 2016 Mathematics Standards of Learning and the 2023 Mathematics SOL.</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b="0" i="0" dirty="0">
                <a:solidFill>
                  <a:srgbClr val="444444"/>
                </a:solidFill>
                <a:effectLst/>
                <a:latin typeface="Lato" panose="020F0502020204030203" pitchFamily="34" charset="0"/>
              </a:rPr>
              <a:t>Option 2: Partial Crosswalk Year – students will receive instruction in the 2016 Mathematics SOL with choices for prioritization of key content from the 2023 Mathematics Standards of Learning</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b="0" i="0" dirty="0">
                <a:solidFill>
                  <a:srgbClr val="444444"/>
                </a:solidFill>
                <a:effectLst/>
                <a:latin typeface="Lato" panose="020F0502020204030203" pitchFamily="34" charset="0"/>
              </a:rPr>
              <a:t>Option 3: Students will receive instruction focused solely on the 2016 Mathematics Standards of Learning and use the 2023-2024 to prepare for full implementation of the standards during the 2024-2025 school year.</a:t>
            </a:r>
          </a:p>
          <a:p>
            <a:pPr marL="0" lvl="0" indent="0" algn="l" rtl="0">
              <a:lnSpc>
                <a:spcPct val="100000"/>
              </a:lnSpc>
              <a:spcBef>
                <a:spcPts val="0"/>
              </a:spcBef>
              <a:spcAft>
                <a:spcPts val="0"/>
              </a:spcAft>
              <a:buClr>
                <a:schemeClr val="dk1"/>
              </a:buClr>
              <a:buSzPts val="1100"/>
              <a:buFont typeface="Arial"/>
              <a:buNone/>
            </a:pPr>
            <a:endParaRPr lang="en-US" dirty="0"/>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25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a:solidFill>
                  <a:srgbClr val="444444"/>
                </a:solidFill>
                <a:effectLst/>
                <a:latin typeface="Lato" panose="020F0502020204030203" pitchFamily="34" charset="0"/>
              </a:rPr>
              <a:t>The VDOE in collaboration with our Mathematics Transition team has been very busy developing documents supporting the implementation of the 2023 Mathematics Standards of Learning. In the chat you will see a link to the webpage where these documents are located: </a:t>
            </a:r>
            <a:r>
              <a:rPr lang="en-US">
                <a:hlinkClick r:id="rId3"/>
              </a:rPr>
              <a:t>2023 Mathematics Standards of Learning | Virginia Department of Education</a:t>
            </a:r>
            <a:endParaRPr lang="en-US" b="0" i="0">
              <a:solidFill>
                <a:srgbClr val="444444"/>
              </a:solidFill>
              <a:effectLst/>
              <a:latin typeface="Lato" panose="020F0502020204030203" pitchFamily="34" charset="0"/>
            </a:endParaRPr>
          </a:p>
        </p:txBody>
      </p:sp>
    </p:spTree>
    <p:extLst>
      <p:ext uri="{BB962C8B-B14F-4D97-AF65-F5344CB8AC3E}">
        <p14:creationId xmlns:p14="http://schemas.microsoft.com/office/powerpoint/2010/main" val="291760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Mathematics Standards of Learning documents</a:t>
            </a:r>
          </a:p>
          <a:p>
            <a:pPr marL="158750" indent="0">
              <a:buNone/>
            </a:pPr>
            <a:r>
              <a:rPr lang="en-US"/>
              <a:t>2023 Mathematics Standards of Learning Overview of Revisions documents</a:t>
            </a:r>
          </a:p>
          <a:p>
            <a:pPr marL="158750" indent="0">
              <a:buNone/>
            </a:pPr>
            <a:r>
              <a:rPr lang="en-US"/>
              <a:t>Implementation of the 2023 Mathematics Standards of Learning Transition Options document</a:t>
            </a:r>
          </a:p>
          <a:p>
            <a:pPr marL="158750" indent="0">
              <a:buNone/>
            </a:pPr>
            <a:r>
              <a:rPr lang="en-US"/>
              <a:t>Instructional Supports for Prioritization of Content during the 2023-2024 School Year</a:t>
            </a:r>
          </a:p>
          <a:p>
            <a:pPr marL="158750" indent="0">
              <a:buNone/>
            </a:pPr>
            <a:r>
              <a:rPr lang="en-US">
                <a:hlinkClick r:id="rId3"/>
              </a:rPr>
              <a:t>2023 Mathematics Standards of Learning | Virginia Department of Education</a:t>
            </a:r>
            <a:endParaRPr lang="en-US"/>
          </a:p>
        </p:txBody>
      </p:sp>
    </p:spTree>
    <p:extLst>
      <p:ext uri="{BB962C8B-B14F-4D97-AF65-F5344CB8AC3E}">
        <p14:creationId xmlns:p14="http://schemas.microsoft.com/office/powerpoint/2010/main" val="134735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2023 Mathematics SOL Webpage Link - </a:t>
            </a:r>
            <a:r>
              <a:rPr lang="en-US">
                <a:hlinkClick r:id="rId3"/>
              </a:rPr>
              <a:t>https://www.doe.virginia.gov/teaching-learning-assessment/k-12-standards-instruction/mathematics/standards-of-learning/2023-mathematics-sol</a:t>
            </a:r>
          </a:p>
          <a:p>
            <a:pPr marL="158750" indent="0">
              <a:buNone/>
            </a:pPr>
            <a:endParaRPr lang="en-US"/>
          </a:p>
        </p:txBody>
      </p:sp>
    </p:spTree>
    <p:extLst>
      <p:ext uri="{BB962C8B-B14F-4D97-AF65-F5344CB8AC3E}">
        <p14:creationId xmlns:p14="http://schemas.microsoft.com/office/powerpoint/2010/main" val="134735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t>The 2023 Mathematics Standards of Learning Document includes the standards and the knowledge and skills associated with each standard. This slide shows an example from the Grade 4 Standards Document.</a:t>
            </a:r>
          </a:p>
          <a:p>
            <a:endParaRPr lang="en-US"/>
          </a:p>
        </p:txBody>
      </p:sp>
    </p:spTree>
    <p:extLst>
      <p:ext uri="{BB962C8B-B14F-4D97-AF65-F5344CB8AC3E}">
        <p14:creationId xmlns:p14="http://schemas.microsoft.com/office/powerpoint/2010/main" val="4757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200"/>
              <a:t>The new numbering system for the standards makes it clear within which strand a standard exists. For instance, the sample shown on the screen highlights 4.CE.1. Four indicates the grade level; CE indicates the Computation and Estimation Strand; and 1 indicates that this is the first standard of learning in this strand. The key shown at the bottom of the screen provides the abbreviations for each of the strands.</a:t>
            </a:r>
            <a:endParaRPr/>
          </a:p>
          <a:p>
            <a:pPr marL="457200" lvl="0" indent="-228600" algn="l" rtl="0">
              <a:lnSpc>
                <a:spcPct val="100000"/>
              </a:lnSpc>
              <a:spcBef>
                <a:spcPts val="0"/>
              </a:spcBef>
              <a:spcAft>
                <a:spcPts val="0"/>
              </a:spcAft>
              <a:buSzPts val="1100"/>
              <a:buNone/>
            </a:pPr>
            <a:endParaRPr sz="1200"/>
          </a:p>
          <a:p>
            <a:pPr marL="457200" lvl="0" indent="-228600" algn="l" rtl="0">
              <a:lnSpc>
                <a:spcPct val="100000"/>
              </a:lnSpc>
              <a:spcBef>
                <a:spcPts val="0"/>
              </a:spcBef>
              <a:spcAft>
                <a:spcPts val="0"/>
              </a:spcAft>
              <a:buSzPts val="1100"/>
              <a:buNone/>
            </a:pPr>
            <a:endParaRPr sz="1200"/>
          </a:p>
        </p:txBody>
      </p:sp>
      <p:sp>
        <p:nvSpPr>
          <p:cNvPr id="220" name="Google Shape;220;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36"/>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36"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36"/>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51"/>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5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5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94"/>
        <p:cNvGrpSpPr/>
        <p:nvPr/>
      </p:nvGrpSpPr>
      <p:grpSpPr>
        <a:xfrm>
          <a:off x="0" y="0"/>
          <a:ext cx="0" cy="0"/>
          <a:chOff x="0" y="0"/>
          <a:chExt cx="0" cy="0"/>
        </a:xfrm>
      </p:grpSpPr>
      <p:sp>
        <p:nvSpPr>
          <p:cNvPr id="95" name="Google Shape;95;p52"/>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5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5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5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 name="Google Shape;99;p5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5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5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6" name="Google Shape;106;p5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7" name="Google Shape;107;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54"/>
          <p:cNvSpPr>
            <a:spLocks noGrp="1"/>
          </p:cNvSpPr>
          <p:nvPr>
            <p:ph type="pic" idx="2"/>
          </p:nvPr>
        </p:nvSpPr>
        <p:spPr>
          <a:xfrm>
            <a:off x="3887391" y="740569"/>
            <a:ext cx="4629300" cy="3655200"/>
          </a:xfrm>
          <a:prstGeom prst="rect">
            <a:avLst/>
          </a:prstGeom>
          <a:noFill/>
          <a:ln>
            <a:noFill/>
          </a:ln>
        </p:spPr>
      </p:sp>
      <p:sp>
        <p:nvSpPr>
          <p:cNvPr id="113" name="Google Shape;113;p5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4" name="Google Shape;114;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17"/>
        <p:cNvGrpSpPr/>
        <p:nvPr/>
      </p:nvGrpSpPr>
      <p:grpSpPr>
        <a:xfrm>
          <a:off x="0" y="0"/>
          <a:ext cx="0" cy="0"/>
          <a:chOff x="0" y="0"/>
          <a:chExt cx="0" cy="0"/>
        </a:xfrm>
      </p:grpSpPr>
      <p:sp>
        <p:nvSpPr>
          <p:cNvPr id="118" name="Google Shape;118;p5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55"/>
          <p:cNvSpPr>
            <a:spLocks noGrp="1"/>
          </p:cNvSpPr>
          <p:nvPr>
            <p:ph type="pic" idx="2"/>
          </p:nvPr>
        </p:nvSpPr>
        <p:spPr>
          <a:xfrm>
            <a:off x="3887391" y="740569"/>
            <a:ext cx="4629300" cy="1694400"/>
          </a:xfrm>
          <a:prstGeom prst="rect">
            <a:avLst/>
          </a:prstGeom>
          <a:noFill/>
          <a:ln>
            <a:noFill/>
          </a:ln>
        </p:spPr>
      </p:sp>
      <p:sp>
        <p:nvSpPr>
          <p:cNvPr id="120" name="Google Shape;120;p5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55"/>
          <p:cNvSpPr>
            <a:spLocks noGrp="1"/>
          </p:cNvSpPr>
          <p:nvPr>
            <p:ph type="pic" idx="3"/>
          </p:nvPr>
        </p:nvSpPr>
        <p:spPr>
          <a:xfrm>
            <a:off x="3887391" y="2588632"/>
            <a:ext cx="2227800" cy="1694400"/>
          </a:xfrm>
          <a:prstGeom prst="rect">
            <a:avLst/>
          </a:prstGeom>
          <a:noFill/>
          <a:ln>
            <a:noFill/>
          </a:ln>
        </p:spPr>
      </p:sp>
      <p:sp>
        <p:nvSpPr>
          <p:cNvPr id="125" name="Google Shape;125;p55"/>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6"/>
        <p:cNvGrpSpPr/>
        <p:nvPr/>
      </p:nvGrpSpPr>
      <p:grpSpPr>
        <a:xfrm>
          <a:off x="0" y="0"/>
          <a:ext cx="0" cy="0"/>
          <a:chOff x="0" y="0"/>
          <a:chExt cx="0" cy="0"/>
        </a:xfrm>
      </p:grpSpPr>
      <p:sp>
        <p:nvSpPr>
          <p:cNvPr id="127" name="Google Shape;127;p56"/>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56"/>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9" name="Google Shape;129;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32"/>
        <p:cNvGrpSpPr/>
        <p:nvPr/>
      </p:nvGrpSpPr>
      <p:grpSpPr>
        <a:xfrm>
          <a:off x="0" y="0"/>
          <a:ext cx="0" cy="0"/>
          <a:chOff x="0" y="0"/>
          <a:chExt cx="0" cy="0"/>
        </a:xfrm>
      </p:grpSpPr>
      <p:sp>
        <p:nvSpPr>
          <p:cNvPr id="133" name="Google Shape;133;p5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5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35" name="Google Shape;135;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57"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9" name="Google Shape;139;p5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40"/>
        <p:cNvGrpSpPr/>
        <p:nvPr/>
      </p:nvGrpSpPr>
      <p:grpSpPr>
        <a:xfrm>
          <a:off x="0" y="0"/>
          <a:ext cx="0" cy="0"/>
          <a:chOff x="0" y="0"/>
          <a:chExt cx="0" cy="0"/>
        </a:xfrm>
      </p:grpSpPr>
      <p:sp>
        <p:nvSpPr>
          <p:cNvPr id="141" name="Google Shape;141;p58"/>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3" name="Google Shape;143;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6"/>
        <p:cNvGrpSpPr/>
        <p:nvPr/>
      </p:nvGrpSpPr>
      <p:grpSpPr>
        <a:xfrm>
          <a:off x="0" y="0"/>
          <a:ext cx="0" cy="0"/>
          <a:chOff x="0" y="0"/>
          <a:chExt cx="0" cy="0"/>
        </a:xfrm>
      </p:grpSpPr>
      <p:sp>
        <p:nvSpPr>
          <p:cNvPr id="147" name="Google Shape;147;p59"/>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59"/>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 name="Google Shape;152;p59"/>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3"/>
        <p:cNvGrpSpPr/>
        <p:nvPr/>
      </p:nvGrpSpPr>
      <p:grpSpPr>
        <a:xfrm>
          <a:off x="0" y="0"/>
          <a:ext cx="0" cy="0"/>
          <a:chOff x="0" y="0"/>
          <a:chExt cx="0" cy="0"/>
        </a:xfrm>
      </p:grpSpPr>
      <p:sp>
        <p:nvSpPr>
          <p:cNvPr id="154" name="Google Shape;154;p6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60"/>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6" name="Google Shape;156;p6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60"/>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8" name="Google Shape;158;p6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45"/>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5"/>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02894" algn="l">
              <a:lnSpc>
                <a:spcPct val="90000"/>
              </a:lnSpc>
              <a:spcBef>
                <a:spcPts val="375"/>
              </a:spcBef>
              <a:spcAft>
                <a:spcPts val="0"/>
              </a:spcAft>
              <a:buSzPts val="1170"/>
              <a:buChar char="o"/>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62"/>
        <p:cNvGrpSpPr/>
        <p:nvPr/>
      </p:nvGrpSpPr>
      <p:grpSpPr>
        <a:xfrm>
          <a:off x="0" y="0"/>
          <a:ext cx="0" cy="0"/>
          <a:chOff x="0" y="0"/>
          <a:chExt cx="0" cy="0"/>
        </a:xfrm>
      </p:grpSpPr>
      <p:sp>
        <p:nvSpPr>
          <p:cNvPr id="163" name="Google Shape;163;p61"/>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4" name="Google Shape;164;p61"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165" name="Google Shape;165;p61"/>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922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3927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2963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6175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1114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2784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6446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535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622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4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0"/>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2251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9934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latin typefac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890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34" name="Google Shape;3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6556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129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0138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2"/>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8"/>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2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2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29"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2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75" name="Google Shape;75;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3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3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3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3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3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7" name="Google Shape;97;p3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8" name="Google Shape;9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34"/>
          <p:cNvSpPr>
            <a:spLocks noGrp="1"/>
          </p:cNvSpPr>
          <p:nvPr>
            <p:ph type="pic" idx="2"/>
          </p:nvPr>
        </p:nvSpPr>
        <p:spPr>
          <a:xfrm>
            <a:off x="3887391" y="740569"/>
            <a:ext cx="4629300" cy="3655200"/>
          </a:xfrm>
          <a:prstGeom prst="rect">
            <a:avLst/>
          </a:prstGeom>
          <a:noFill/>
          <a:ln>
            <a:noFill/>
          </a:ln>
        </p:spPr>
      </p:sp>
      <p:sp>
        <p:nvSpPr>
          <p:cNvPr id="104" name="Google Shape;104;p3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5" name="Google Shape;10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35"/>
          <p:cNvSpPr>
            <a:spLocks noGrp="1"/>
          </p:cNvSpPr>
          <p:nvPr>
            <p:ph type="pic" idx="2"/>
          </p:nvPr>
        </p:nvSpPr>
        <p:spPr>
          <a:xfrm>
            <a:off x="3887391" y="740569"/>
            <a:ext cx="4629300" cy="1694400"/>
          </a:xfrm>
          <a:prstGeom prst="rect">
            <a:avLst/>
          </a:prstGeom>
          <a:noFill/>
          <a:ln>
            <a:noFill/>
          </a:ln>
        </p:spPr>
      </p:sp>
      <p:sp>
        <p:nvSpPr>
          <p:cNvPr id="111" name="Google Shape;111;p3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2" name="Google Shape;11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5"/>
          <p:cNvSpPr>
            <a:spLocks noGrp="1"/>
          </p:cNvSpPr>
          <p:nvPr>
            <p:ph type="pic" idx="3"/>
          </p:nvPr>
        </p:nvSpPr>
        <p:spPr>
          <a:xfrm>
            <a:off x="3887391" y="2588632"/>
            <a:ext cx="2227800" cy="1694400"/>
          </a:xfrm>
          <a:prstGeom prst="rect">
            <a:avLst/>
          </a:prstGeom>
          <a:noFill/>
          <a:ln>
            <a:noFill/>
          </a:ln>
        </p:spPr>
      </p:sp>
      <p:sp>
        <p:nvSpPr>
          <p:cNvPr id="116" name="Google Shape;116;p35"/>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7"/>
        <p:cNvGrpSpPr/>
        <p:nvPr/>
      </p:nvGrpSpPr>
      <p:grpSpPr>
        <a:xfrm>
          <a:off x="0" y="0"/>
          <a:ext cx="0" cy="0"/>
          <a:chOff x="0" y="0"/>
          <a:chExt cx="0" cy="0"/>
        </a:xfrm>
      </p:grpSpPr>
      <p:sp>
        <p:nvSpPr>
          <p:cNvPr id="118" name="Google Shape;118;p36"/>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36"/>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0" name="Google Shape;120;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23"/>
        <p:cNvGrpSpPr/>
        <p:nvPr/>
      </p:nvGrpSpPr>
      <p:grpSpPr>
        <a:xfrm>
          <a:off x="0" y="0"/>
          <a:ext cx="0" cy="0"/>
          <a:chOff x="0" y="0"/>
          <a:chExt cx="0" cy="0"/>
        </a:xfrm>
      </p:grpSpPr>
      <p:sp>
        <p:nvSpPr>
          <p:cNvPr id="124" name="Google Shape;124;p3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3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26" name="Google Shape;12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37"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0" name="Google Shape;130;p3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31"/>
        <p:cNvGrpSpPr/>
        <p:nvPr/>
      </p:nvGrpSpPr>
      <p:grpSpPr>
        <a:xfrm>
          <a:off x="0" y="0"/>
          <a:ext cx="0" cy="0"/>
          <a:chOff x="0" y="0"/>
          <a:chExt cx="0" cy="0"/>
        </a:xfrm>
      </p:grpSpPr>
      <p:sp>
        <p:nvSpPr>
          <p:cNvPr id="132" name="Google Shape;132;p38"/>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3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34" name="Google Shape;13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37"/>
        <p:cNvGrpSpPr/>
        <p:nvPr/>
      </p:nvGrpSpPr>
      <p:grpSpPr>
        <a:xfrm>
          <a:off x="0" y="0"/>
          <a:ext cx="0" cy="0"/>
          <a:chOff x="0" y="0"/>
          <a:chExt cx="0" cy="0"/>
        </a:xfrm>
      </p:grpSpPr>
      <p:sp>
        <p:nvSpPr>
          <p:cNvPr id="138" name="Google Shape;138;p39"/>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39"/>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39"/>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4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40"/>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7" name="Google Shape;147;p4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40"/>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9" name="Google Shape;149;p4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53"/>
        <p:cNvGrpSpPr/>
        <p:nvPr/>
      </p:nvGrpSpPr>
      <p:grpSpPr>
        <a:xfrm>
          <a:off x="0" y="0"/>
          <a:ext cx="0" cy="0"/>
          <a:chOff x="0" y="0"/>
          <a:chExt cx="0" cy="0"/>
        </a:xfrm>
      </p:grpSpPr>
      <p:sp>
        <p:nvSpPr>
          <p:cNvPr id="154" name="Google Shape;154;p41"/>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55" name="Google Shape;155;p41"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156" name="Google Shape;156;p41"/>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52" name="Google Shape;5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900" b="0" i="0" u="none" strike="noStrike" kern="0" cap="none" spc="0" normalizeH="0" baseline="0" noProof="0">
              <a:ln>
                <a:noFill/>
              </a:ln>
              <a:solidFill>
                <a:srgbClr val="888FA3"/>
              </a:solidFill>
              <a:effectLst/>
              <a:uLnTx/>
              <a:uFillTx/>
              <a:latin typeface="Calibri"/>
              <a:cs typeface="Calibri"/>
              <a:sym typeface="Calibri"/>
            </a:endParaRPr>
          </a:p>
        </p:txBody>
      </p:sp>
      <p:sp>
        <p:nvSpPr>
          <p:cNvPr id="53" name="Google Shape;5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900" b="0" i="0" u="none" strike="noStrike" kern="0" cap="none" spc="0" normalizeH="0" baseline="0" noProof="0">
              <a:ln>
                <a:noFill/>
              </a:ln>
              <a:solidFill>
                <a:srgbClr val="888FA3"/>
              </a:solidFill>
              <a:effectLst/>
              <a:uLnTx/>
              <a:uFillTx/>
              <a:latin typeface="Calibri"/>
              <a:cs typeface="Calibri"/>
              <a:sym typeface="Calibri"/>
            </a:endParaRPr>
          </a:p>
        </p:txBody>
      </p:sp>
      <p:sp>
        <p:nvSpPr>
          <p:cNvPr id="54" name="Google Shape;5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FA3"/>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kumimoji="0" sz="900" b="0" i="0" u="none" strike="noStrike" kern="0" cap="none" spc="0" normalizeH="0" baseline="0" noProof="0">
              <a:ln>
                <a:noFill/>
              </a:ln>
              <a:solidFill>
                <a:srgbClr val="888FA3"/>
              </a:solidFill>
              <a:effectLst/>
              <a:uLnTx/>
              <a:uFillTx/>
              <a:latin typeface="Calibri"/>
              <a:cs typeface="Calibri"/>
              <a:sym typeface="Calibri"/>
            </a:endParaRPr>
          </a:p>
        </p:txBody>
      </p:sp>
    </p:spTree>
    <p:extLst>
      <p:ext uri="{BB962C8B-B14F-4D97-AF65-F5344CB8AC3E}">
        <p14:creationId xmlns:p14="http://schemas.microsoft.com/office/powerpoint/2010/main" val="140161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4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p48"/>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2" name="Google Shape;7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4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4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49"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4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5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5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84" name="Google Shape;8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Georgia"/>
              <a:buNone/>
              <a:defRPr sz="3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 name="Google Shape;2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 name="Google Shape;2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742"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10/3/2023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724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67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mailto:vdoe.mathematics@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hyperlink" Target="https://www.doe.virginia.gov/home/showpublisheddocument/49005/638297632355100000" TargetMode="Externa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hyperlink" Target="https://www.doe.virginia.gov/home/showpublisheddocument/49007/63829763236027000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ctrTitle"/>
          </p:nvPr>
        </p:nvSpPr>
        <p:spPr>
          <a:xfrm>
            <a:off x="590819" y="2649632"/>
            <a:ext cx="7480479" cy="1187430"/>
          </a:xfrm>
          <a:prstGeom prst="rect">
            <a:avLst/>
          </a:prstGeom>
          <a:noFill/>
          <a:ln>
            <a:noFill/>
          </a:ln>
        </p:spPr>
        <p:txBody>
          <a:bodyPr spcFirstLastPara="1" wrap="square" lIns="68575" tIns="34275" rIns="68575" bIns="34275" anchor="b" anchorCtr="0">
            <a:normAutofit fontScale="90000"/>
          </a:bodyPr>
          <a:lstStyle/>
          <a:p>
            <a:pPr>
              <a:buSzPct val="100000"/>
            </a:pPr>
            <a:r>
              <a:rPr lang="en-US" sz="5100" dirty="0"/>
              <a:t>Prioritization of 2023 Mathematics SOL Content for the 2023-2024 School Year - Elementary</a:t>
            </a:r>
            <a:r>
              <a:rPr lang="en-US" sz="5100" i="1" dirty="0"/>
              <a:t> </a:t>
            </a:r>
            <a:br>
              <a:rPr lang="en-US" sz="4900" i="1" dirty="0"/>
            </a:br>
            <a:br>
              <a:rPr lang="en-US" sz="5300" i="1" dirty="0"/>
            </a:br>
            <a:r>
              <a:rPr lang="en-US" sz="3100" i="1" dirty="0"/>
              <a:t>October 2, 2023</a:t>
            </a:r>
            <a:endParaRPr lang="en-US" sz="3600" cap="none" dirty="0">
              <a:solidFill>
                <a:schemeClr val="lt1"/>
              </a:solidFill>
            </a:endParaRPr>
          </a:p>
        </p:txBody>
      </p:sp>
      <p:sp>
        <p:nvSpPr>
          <p:cNvPr id="171" name="Google Shape;17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31CBD-4C37-C756-653B-4F9F7D01FC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5311" y="1048065"/>
            <a:ext cx="6691928" cy="3806963"/>
          </a:xfrm>
          <a:prstGeom prst="rect">
            <a:avLst/>
          </a:prstGeom>
        </p:spPr>
      </p:pic>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816964"/>
          </a:xfrm>
        </p:spPr>
        <p:txBody>
          <a:bodyPr/>
          <a:lstStyle/>
          <a:p>
            <a:r>
              <a:rPr lang="en-US"/>
              <a:t>Standards Document</a:t>
            </a:r>
          </a:p>
        </p:txBody>
      </p:sp>
      <p:pic>
        <p:nvPicPr>
          <p:cNvPr id="2" name="Picture 1">
            <a:extLst>
              <a:ext uri="{FF2B5EF4-FFF2-40B4-BE49-F238E27FC236}">
                <a16:creationId xmlns:a16="http://schemas.microsoft.com/office/drawing/2014/main" id="{BF178434-2104-27F4-1CD3-D7BF23B611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256766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0" y="0"/>
            <a:ext cx="9144000" cy="561765"/>
          </a:xfrm>
          <a:prstGeom prst="rect">
            <a:avLst/>
          </a:prstGeom>
          <a:solidFill>
            <a:schemeClr val="dk1"/>
          </a:solidFill>
          <a:ln>
            <a:noFill/>
          </a:ln>
        </p:spPr>
        <p:txBody>
          <a:bodyPr spcFirstLastPara="1" wrap="square" lIns="617225" tIns="34275" rIns="68575" bIns="34275" anchor="b" anchorCtr="0">
            <a:normAutofit fontScale="90000"/>
          </a:bodyPr>
          <a:lstStyle/>
          <a:p>
            <a:pPr marL="0" lvl="0" indent="0" algn="l" rtl="0">
              <a:lnSpc>
                <a:spcPct val="90000"/>
              </a:lnSpc>
              <a:spcBef>
                <a:spcPts val="0"/>
              </a:spcBef>
              <a:spcAft>
                <a:spcPts val="0"/>
              </a:spcAft>
              <a:buClr>
                <a:schemeClr val="lt1"/>
              </a:buClr>
              <a:buSzPct val="111111"/>
              <a:buFont typeface="Georgia"/>
              <a:buNone/>
            </a:pPr>
            <a:r>
              <a:rPr lang="en-US"/>
              <a:t>Changes to Numbering of the SOL</a:t>
            </a:r>
            <a:endParaRPr/>
          </a:p>
        </p:txBody>
      </p:sp>
      <p:sp>
        <p:nvSpPr>
          <p:cNvPr id="10" name="Rectangle: Rounded Corners 9">
            <a:extLst>
              <a:ext uri="{FF2B5EF4-FFF2-40B4-BE49-F238E27FC236}">
                <a16:creationId xmlns:a16="http://schemas.microsoft.com/office/drawing/2014/main" id="{9FD0E0FB-75A0-7FF2-8110-14A231F77D0E}"/>
              </a:ext>
            </a:extLst>
          </p:cNvPr>
          <p:cNvSpPr/>
          <p:nvPr/>
        </p:nvSpPr>
        <p:spPr>
          <a:xfrm>
            <a:off x="243602" y="830438"/>
            <a:ext cx="664955" cy="391631"/>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FFFFFF"/>
                </a:solidFill>
                <a:effectLst/>
                <a:uLnTx/>
                <a:uFillTx/>
                <a:latin typeface="Georgia"/>
                <a:sym typeface="Arial"/>
              </a:rPr>
              <a:t>Grade</a:t>
            </a:r>
          </a:p>
          <a:p>
            <a:pPr algn="ctr">
              <a:defRPr/>
            </a:pPr>
            <a:r>
              <a:rPr lang="en-US" sz="1200">
                <a:solidFill>
                  <a:srgbClr val="FFFFFF"/>
                </a:solidFill>
                <a:latin typeface="Georgia"/>
              </a:rPr>
              <a:t>4</a:t>
            </a:r>
          </a:p>
        </p:txBody>
      </p:sp>
      <p:sp>
        <p:nvSpPr>
          <p:cNvPr id="8" name="Rectangle: Rounded Corners 7">
            <a:extLst>
              <a:ext uri="{FF2B5EF4-FFF2-40B4-BE49-F238E27FC236}">
                <a16:creationId xmlns:a16="http://schemas.microsoft.com/office/drawing/2014/main" id="{D88ED8F5-5684-A92A-B328-246C44B0BCCC}"/>
              </a:ext>
            </a:extLst>
          </p:cNvPr>
          <p:cNvSpPr/>
          <p:nvPr/>
        </p:nvSpPr>
        <p:spPr>
          <a:xfrm>
            <a:off x="126805" y="2202821"/>
            <a:ext cx="1290637" cy="7750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200">
                <a:solidFill>
                  <a:srgbClr val="FFFFFF"/>
                </a:solidFill>
                <a:latin typeface="Georgia"/>
              </a:rPr>
              <a:t>Computation and Estimation</a:t>
            </a:r>
          </a:p>
          <a:p>
            <a:pPr algn="ctr">
              <a:defRPr/>
            </a:pPr>
            <a:r>
              <a:rPr kumimoji="0" lang="en-US" sz="1200" b="0" i="0" u="none" strike="noStrike" kern="0" cap="none" spc="0" normalizeH="0" baseline="0" noProof="0">
                <a:ln>
                  <a:noFill/>
                </a:ln>
                <a:solidFill>
                  <a:srgbClr val="FFFFFF"/>
                </a:solidFill>
                <a:effectLst/>
                <a:uLnTx/>
                <a:uFillTx/>
                <a:latin typeface="Georgia"/>
                <a:sym typeface="Arial"/>
              </a:rPr>
              <a:t>Strand</a:t>
            </a:r>
          </a:p>
        </p:txBody>
      </p:sp>
      <p:sp>
        <p:nvSpPr>
          <p:cNvPr id="9" name="Rectangle: Rounded Corners 8">
            <a:extLst>
              <a:ext uri="{FF2B5EF4-FFF2-40B4-BE49-F238E27FC236}">
                <a16:creationId xmlns:a16="http://schemas.microsoft.com/office/drawing/2014/main" id="{2248B53D-159A-53DC-F9EC-E9BEFDC52EE1}"/>
              </a:ext>
            </a:extLst>
          </p:cNvPr>
          <p:cNvSpPr/>
          <p:nvPr/>
        </p:nvSpPr>
        <p:spPr>
          <a:xfrm>
            <a:off x="2371151" y="580107"/>
            <a:ext cx="1628777" cy="651051"/>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200">
                <a:solidFill>
                  <a:srgbClr val="FFFFFF"/>
                </a:solidFill>
                <a:latin typeface="Georgia"/>
              </a:rPr>
              <a:t>First SOL</a:t>
            </a:r>
            <a:r>
              <a:rPr kumimoji="0" lang="en-US" sz="1200" b="0" i="0" u="none" strike="noStrike" kern="0" cap="none" spc="0" normalizeH="0" baseline="0" noProof="0">
                <a:ln>
                  <a:noFill/>
                </a:ln>
                <a:solidFill>
                  <a:srgbClr val="FFFFFF"/>
                </a:solidFill>
                <a:effectLst/>
                <a:uLnTx/>
                <a:uFillTx/>
                <a:latin typeface="Georgia"/>
                <a:sym typeface="Arial"/>
              </a:rPr>
              <a:t> within this strand</a:t>
            </a:r>
          </a:p>
        </p:txBody>
      </p:sp>
      <p:sp>
        <p:nvSpPr>
          <p:cNvPr id="2" name="TextBox 1">
            <a:extLst>
              <a:ext uri="{FF2B5EF4-FFF2-40B4-BE49-F238E27FC236}">
                <a16:creationId xmlns:a16="http://schemas.microsoft.com/office/drawing/2014/main" id="{1C86A421-3BB8-5025-7BA7-E10326525D01}"/>
              </a:ext>
            </a:extLst>
          </p:cNvPr>
          <p:cNvSpPr txBox="1"/>
          <p:nvPr/>
        </p:nvSpPr>
        <p:spPr>
          <a:xfrm>
            <a:off x="490809" y="4197848"/>
            <a:ext cx="8162381" cy="523220"/>
          </a:xfrm>
          <a:prstGeom prst="rect">
            <a:avLst/>
          </a:prstGeom>
          <a:solidFill>
            <a:schemeClr val="tx2">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a:ln>
                  <a:noFill/>
                </a:ln>
                <a:solidFill>
                  <a:srgbClr val="000000"/>
                </a:solidFill>
                <a:effectLst/>
                <a:uLnTx/>
                <a:uFillTx/>
                <a:latin typeface="Georgia" panose="02040502050405020303" pitchFamily="18" charset="0"/>
                <a:ea typeface="Times New Roman" panose="02020603050405020304" pitchFamily="18" charset="0"/>
                <a:cs typeface="Arial"/>
                <a:sym typeface="Arial"/>
              </a:rPr>
              <a:t>KEY: </a:t>
            </a:r>
            <a:r>
              <a:rPr kumimoji="0" lang="en-US" b="0" i="0" u="none" strike="noStrike" kern="0" cap="none" spc="0" normalizeH="0" baseline="0" noProof="0">
                <a:ln>
                  <a:noFill/>
                </a:ln>
                <a:solidFill>
                  <a:srgbClr val="000000"/>
                </a:solidFill>
                <a:effectLst/>
                <a:uLnTx/>
                <a:uFillTx/>
                <a:latin typeface="Georgia" panose="02040502050405020303" pitchFamily="18" charset="0"/>
                <a:ea typeface="Times New Roman" panose="02020603050405020304" pitchFamily="18" charset="0"/>
                <a:cs typeface="Arial"/>
                <a:sym typeface="Arial"/>
              </a:rPr>
              <a:t> NS = Number and Number Sense; CE = Computation and Estimation; MG = Measurement and Geometry; PS = Probability and Statistics; PFA = Patterns, Functions, and Algebra</a:t>
            </a:r>
            <a:endParaRPr kumimoji="0" lang="en-US" b="0" i="0" u="none" strike="noStrike" kern="0" cap="none" spc="0" normalizeH="0" baseline="0" noProof="0">
              <a:ln>
                <a:noFill/>
              </a:ln>
              <a:solidFill>
                <a:srgbClr val="000000"/>
              </a:solidFill>
              <a:effectLst/>
              <a:uLnTx/>
              <a:uFillTx/>
              <a:latin typeface="Georgia" panose="02040502050405020303" pitchFamily="18" charset="0"/>
              <a:ea typeface="Cambria" panose="02040503050406030204" pitchFamily="18" charset="0"/>
              <a:cs typeface="Arial"/>
              <a:sym typeface="Arial"/>
            </a:endParaRPr>
          </a:p>
        </p:txBody>
      </p:sp>
      <p:pic>
        <p:nvPicPr>
          <p:cNvPr id="4" name="Picture 3">
            <a:extLst>
              <a:ext uri="{FF2B5EF4-FFF2-40B4-BE49-F238E27FC236}">
                <a16:creationId xmlns:a16="http://schemas.microsoft.com/office/drawing/2014/main" id="{8015C52C-5DD1-A738-4604-7F4B6989D6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sp>
        <p:nvSpPr>
          <p:cNvPr id="223" name="Google Shape;22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11</a:t>
            </a:fld>
            <a:endParaRPr kumimoji="0" sz="900" b="0" i="0" u="none" strike="noStrike" kern="0" cap="none" spc="0" normalizeH="0" baseline="0" noProof="0">
              <a:ln>
                <a:noFill/>
              </a:ln>
              <a:solidFill>
                <a:srgbClr val="000000"/>
              </a:solidFill>
              <a:effectLst/>
              <a:uLnTx/>
              <a:uFillTx/>
              <a:latin typeface="Calibri"/>
              <a:cs typeface="Calibri"/>
              <a:sym typeface="Calibri"/>
            </a:endParaRPr>
          </a:p>
        </p:txBody>
      </p:sp>
      <p:pic>
        <p:nvPicPr>
          <p:cNvPr id="11" name="Picture 10">
            <a:extLst>
              <a:ext uri="{FF2B5EF4-FFF2-40B4-BE49-F238E27FC236}">
                <a16:creationId xmlns:a16="http://schemas.microsoft.com/office/drawing/2014/main" id="{44DECD7E-9514-0F34-C465-99AA3AF929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89583" y="1502609"/>
            <a:ext cx="4747931" cy="2701045"/>
          </a:xfrm>
          <a:prstGeom prst="rect">
            <a:avLst/>
          </a:prstGeom>
        </p:spPr>
      </p:pic>
      <p:cxnSp>
        <p:nvCxnSpPr>
          <p:cNvPr id="16" name="Straight Arrow Connector 15">
            <a:extLst>
              <a:ext uri="{FF2B5EF4-FFF2-40B4-BE49-F238E27FC236}">
                <a16:creationId xmlns:a16="http://schemas.microsoft.com/office/drawing/2014/main" id="{ED253CA1-CA5B-817C-3937-3FD92844CF91}"/>
              </a:ext>
              <a:ext uri="{C183D7F6-B498-43B3-948B-1728B52AA6E4}">
                <adec:decorative xmlns:adec="http://schemas.microsoft.com/office/drawing/2017/decorative" val="1"/>
              </a:ext>
            </a:extLst>
          </p:cNvPr>
          <p:cNvCxnSpPr>
            <a:cxnSpLocks/>
          </p:cNvCxnSpPr>
          <p:nvPr/>
        </p:nvCxnSpPr>
        <p:spPr>
          <a:xfrm flipH="1">
            <a:off x="1875852" y="1196317"/>
            <a:ext cx="495299" cy="371951"/>
          </a:xfrm>
          <a:prstGeom prst="straightConnector1">
            <a:avLst/>
          </a:prstGeom>
          <a:ln w="63500" cap="sq">
            <a:solidFill>
              <a:schemeClr val="bg1">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FAC27E3-714B-C2FD-753F-E40B6C15A699}"/>
              </a:ext>
              <a:ext uri="{C183D7F6-B498-43B3-948B-1728B52AA6E4}">
                <adec:decorative xmlns:adec="http://schemas.microsoft.com/office/drawing/2017/decorative" val="1"/>
              </a:ext>
            </a:extLst>
          </p:cNvPr>
          <p:cNvCxnSpPr>
            <a:cxnSpLocks/>
          </p:cNvCxnSpPr>
          <p:nvPr/>
        </p:nvCxnSpPr>
        <p:spPr>
          <a:xfrm>
            <a:off x="932211" y="1171045"/>
            <a:ext cx="618743" cy="422496"/>
          </a:xfrm>
          <a:prstGeom prst="straightConnector1">
            <a:avLst/>
          </a:prstGeom>
          <a:ln w="63500" cap="sq">
            <a:solidFill>
              <a:schemeClr val="bg1">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EE67B87-6AC1-F3D6-1ACF-790D2B553055}"/>
              </a:ext>
              <a:ext uri="{C183D7F6-B498-43B3-948B-1728B52AA6E4}">
                <adec:decorative xmlns:adec="http://schemas.microsoft.com/office/drawing/2017/decorative" val="1"/>
              </a:ext>
            </a:extLst>
          </p:cNvPr>
          <p:cNvCxnSpPr>
            <a:cxnSpLocks/>
          </p:cNvCxnSpPr>
          <p:nvPr/>
        </p:nvCxnSpPr>
        <p:spPr>
          <a:xfrm flipV="1">
            <a:off x="1345301" y="1675039"/>
            <a:ext cx="352934" cy="505503"/>
          </a:xfrm>
          <a:prstGeom prst="straightConnector1">
            <a:avLst/>
          </a:prstGeom>
          <a:ln w="63500" cap="sq">
            <a:solidFill>
              <a:schemeClr val="bg1">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993000"/>
          </a:xfrm>
        </p:spPr>
        <p:txBody>
          <a:bodyPr>
            <a:normAutofit fontScale="90000"/>
          </a:bodyPr>
          <a:lstStyle/>
          <a:p>
            <a:br>
              <a:rPr lang="en-US"/>
            </a:br>
            <a:br>
              <a:rPr lang="en-US"/>
            </a:br>
            <a:r>
              <a:rPr lang="en-US" sz="3100"/>
              <a:t>Overview of Revisions (2016 to 2023 Mathematics Standards of Learning) document </a:t>
            </a:r>
            <a:endParaRPr lang="en-US"/>
          </a:p>
        </p:txBody>
      </p:sp>
      <p:pic>
        <p:nvPicPr>
          <p:cNvPr id="3" name="Picture 2">
            <a:extLst>
              <a:ext uri="{FF2B5EF4-FFF2-40B4-BE49-F238E27FC236}">
                <a16:creationId xmlns:a16="http://schemas.microsoft.com/office/drawing/2014/main" id="{8228306D-E274-C15E-3705-CC7DFE2B18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6" name="Picture 5">
            <a:extLst>
              <a:ext uri="{FF2B5EF4-FFF2-40B4-BE49-F238E27FC236}">
                <a16:creationId xmlns:a16="http://schemas.microsoft.com/office/drawing/2014/main" id="{7C3C7753-82A1-FCD7-9480-4A774E99E4B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76216" y="1033310"/>
            <a:ext cx="6191568" cy="3733992"/>
          </a:xfrm>
          <a:prstGeom prst="rect">
            <a:avLst/>
          </a:prstGeom>
        </p:spPr>
      </p:pic>
    </p:spTree>
    <p:extLst>
      <p:ext uri="{BB962C8B-B14F-4D97-AF65-F5344CB8AC3E}">
        <p14:creationId xmlns:p14="http://schemas.microsoft.com/office/powerpoint/2010/main" val="403888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27573"/>
            <a:ext cx="9144000" cy="604116"/>
          </a:xfrm>
        </p:spPr>
        <p:txBody>
          <a:bodyPr>
            <a:normAutofit/>
          </a:bodyPr>
          <a:lstStyle/>
          <a:p>
            <a:r>
              <a:rPr lang="en-US" sz="2600"/>
              <a:t>Overview of Revisions- Summary of Changes (1 of 2)</a:t>
            </a:r>
          </a:p>
        </p:txBody>
      </p:sp>
      <p:pic>
        <p:nvPicPr>
          <p:cNvPr id="3" name="Picture 2">
            <a:extLst>
              <a:ext uri="{FF2B5EF4-FFF2-40B4-BE49-F238E27FC236}">
                <a16:creationId xmlns:a16="http://schemas.microsoft.com/office/drawing/2014/main" id="{276B353E-AFBC-510B-9DBF-A34749B789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5" name="Picture 4">
            <a:extLst>
              <a:ext uri="{FF2B5EF4-FFF2-40B4-BE49-F238E27FC236}">
                <a16:creationId xmlns:a16="http://schemas.microsoft.com/office/drawing/2014/main" id="{478AE844-AB40-95BC-112A-5E0EF2D64F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28588" y="631689"/>
            <a:ext cx="6286823" cy="4159464"/>
          </a:xfrm>
          <a:prstGeom prst="rect">
            <a:avLst/>
          </a:prstGeom>
        </p:spPr>
      </p:pic>
    </p:spTree>
    <p:extLst>
      <p:ext uri="{BB962C8B-B14F-4D97-AF65-F5344CB8AC3E}">
        <p14:creationId xmlns:p14="http://schemas.microsoft.com/office/powerpoint/2010/main" val="175524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598045"/>
          </a:xfrm>
        </p:spPr>
        <p:txBody>
          <a:bodyPr>
            <a:normAutofit fontScale="90000"/>
          </a:bodyPr>
          <a:lstStyle/>
          <a:p>
            <a:br>
              <a:rPr lang="en-US"/>
            </a:br>
            <a:br>
              <a:rPr lang="en-US"/>
            </a:br>
            <a:r>
              <a:rPr lang="en-US" sz="2900"/>
              <a:t>Overview of Revisions- Summary of Changes (2 of 2)</a:t>
            </a:r>
          </a:p>
        </p:txBody>
      </p:sp>
      <p:pic>
        <p:nvPicPr>
          <p:cNvPr id="3" name="Picture 2">
            <a:extLst>
              <a:ext uri="{FF2B5EF4-FFF2-40B4-BE49-F238E27FC236}">
                <a16:creationId xmlns:a16="http://schemas.microsoft.com/office/drawing/2014/main" id="{BD238691-0A27-05AD-CBA8-9C9C1B78BB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5" name="Picture 4">
            <a:extLst>
              <a:ext uri="{FF2B5EF4-FFF2-40B4-BE49-F238E27FC236}">
                <a16:creationId xmlns:a16="http://schemas.microsoft.com/office/drawing/2014/main" id="{CF665DBF-CA3B-C372-8504-284DE17C73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83274" y="598045"/>
            <a:ext cx="6229670" cy="4216617"/>
          </a:xfrm>
          <a:prstGeom prst="rect">
            <a:avLst/>
          </a:prstGeom>
        </p:spPr>
      </p:pic>
    </p:spTree>
    <p:extLst>
      <p:ext uri="{BB962C8B-B14F-4D97-AF65-F5344CB8AC3E}">
        <p14:creationId xmlns:p14="http://schemas.microsoft.com/office/powerpoint/2010/main" val="323445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lstStyle/>
          <a:p>
            <a:r>
              <a:rPr lang="en-US">
                <a:solidFill>
                  <a:schemeClr val="bg1"/>
                </a:solidFill>
              </a:rPr>
              <a:t>Overview of Prioritization Documents </a:t>
            </a:r>
          </a:p>
        </p:txBody>
      </p:sp>
    </p:spTree>
    <p:extLst>
      <p:ext uri="{BB962C8B-B14F-4D97-AF65-F5344CB8AC3E}">
        <p14:creationId xmlns:p14="http://schemas.microsoft.com/office/powerpoint/2010/main" val="78928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2E17-4517-BD1A-CD25-C06E2989652D}"/>
              </a:ext>
            </a:extLst>
          </p:cNvPr>
          <p:cNvSpPr>
            <a:spLocks noGrp="1"/>
          </p:cNvSpPr>
          <p:nvPr>
            <p:ph type="title"/>
          </p:nvPr>
        </p:nvSpPr>
        <p:spPr>
          <a:xfrm>
            <a:off x="0" y="0"/>
            <a:ext cx="9144000" cy="712269"/>
          </a:xfrm>
        </p:spPr>
        <p:txBody>
          <a:bodyPr/>
          <a:lstStyle/>
          <a:p>
            <a:r>
              <a:rPr lang="en-US"/>
              <a:t>Purpose of Prioritization Document</a:t>
            </a:r>
          </a:p>
        </p:txBody>
      </p:sp>
      <p:sp>
        <p:nvSpPr>
          <p:cNvPr id="3" name="Subtitle 2">
            <a:extLst>
              <a:ext uri="{FF2B5EF4-FFF2-40B4-BE49-F238E27FC236}">
                <a16:creationId xmlns:a16="http://schemas.microsoft.com/office/drawing/2014/main" id="{07BD1DE3-01F2-B692-4A02-4B523500DBD0}"/>
              </a:ext>
            </a:extLst>
          </p:cNvPr>
          <p:cNvSpPr>
            <a:spLocks noGrp="1"/>
          </p:cNvSpPr>
          <p:nvPr>
            <p:ph type="body" idx="1"/>
          </p:nvPr>
        </p:nvSpPr>
        <p:spPr>
          <a:xfrm>
            <a:off x="522772" y="970535"/>
            <a:ext cx="7886700" cy="3538500"/>
          </a:xfrm>
        </p:spPr>
        <p:txBody>
          <a:bodyPr>
            <a:normAutofit/>
          </a:bodyPr>
          <a:lstStyle/>
          <a:p>
            <a:pPr marL="285750" indent="-285750">
              <a:lnSpc>
                <a:spcPct val="107000"/>
              </a:lnSpc>
              <a:spcBef>
                <a:spcPts val="0"/>
              </a:spcBef>
              <a:spcAft>
                <a:spcPts val="600"/>
              </a:spcAft>
              <a:buClrTx/>
              <a:buSzPct val="100000"/>
            </a:pPr>
            <a:r>
              <a:rPr lang="en-US" sz="2400" b="0">
                <a:solidFill>
                  <a:srgbClr val="000000"/>
                </a:solidFill>
                <a:effectLst/>
                <a:latin typeface="Times New Roman" panose="02020603050405020304" pitchFamily="18" charset="0"/>
                <a:ea typeface="Calibri" panose="020F0502020204030204" pitchFamily="34" charset="0"/>
              </a:rPr>
              <a:t>Outlines the prominent content changes between the 2016 Mathematics</a:t>
            </a:r>
            <a:r>
              <a:rPr lang="en-US" sz="2400" b="0" i="1">
                <a:solidFill>
                  <a:srgbClr val="000000"/>
                </a:solidFill>
                <a:effectLst/>
                <a:latin typeface="Times New Roman" panose="02020603050405020304" pitchFamily="18" charset="0"/>
                <a:ea typeface="Calibri" panose="020F0502020204030204" pitchFamily="34" charset="0"/>
              </a:rPr>
              <a:t> Standards of Learning </a:t>
            </a:r>
            <a:r>
              <a:rPr lang="en-US" sz="2400" b="0">
                <a:solidFill>
                  <a:srgbClr val="000000"/>
                </a:solidFill>
                <a:effectLst/>
                <a:latin typeface="Times New Roman" panose="02020603050405020304" pitchFamily="18" charset="0"/>
                <a:ea typeface="Calibri" panose="020F0502020204030204" pitchFamily="34" charset="0"/>
              </a:rPr>
              <a:t>and the 2023 Mathematics </a:t>
            </a:r>
            <a:r>
              <a:rPr lang="en-US" sz="2400" b="0" i="1">
                <a:solidFill>
                  <a:srgbClr val="000000"/>
                </a:solidFill>
                <a:effectLst/>
                <a:latin typeface="Times New Roman" panose="02020603050405020304" pitchFamily="18" charset="0"/>
                <a:ea typeface="Calibri" panose="020F0502020204030204" pitchFamily="34" charset="0"/>
              </a:rPr>
              <a:t>Standards of Learning</a:t>
            </a:r>
          </a:p>
          <a:p>
            <a:pPr marL="285750" indent="-285750">
              <a:lnSpc>
                <a:spcPct val="107000"/>
              </a:lnSpc>
              <a:spcBef>
                <a:spcPts val="0"/>
              </a:spcBef>
              <a:spcAft>
                <a:spcPts val="600"/>
              </a:spcAft>
              <a:buClrTx/>
              <a:buSzPct val="100000"/>
            </a:pPr>
            <a:r>
              <a:rPr lang="en-US" sz="2400" b="0">
                <a:solidFill>
                  <a:srgbClr val="000000"/>
                </a:solidFill>
                <a:effectLst/>
                <a:latin typeface="Times New Roman" panose="02020603050405020304" pitchFamily="18" charset="0"/>
                <a:ea typeface="Calibri" panose="020F0502020204030204" pitchFamily="34" charset="0"/>
              </a:rPr>
              <a:t>Includes instructional notes to support the prioritization of content during the 2023-2024 transition year</a:t>
            </a:r>
          </a:p>
          <a:p>
            <a:pPr marL="285750" indent="-285750">
              <a:lnSpc>
                <a:spcPct val="107000"/>
              </a:lnSpc>
              <a:spcBef>
                <a:spcPts val="0"/>
              </a:spcBef>
              <a:buClrTx/>
              <a:buSzPct val="100000"/>
            </a:pPr>
            <a:r>
              <a:rPr lang="en-US" sz="2400" b="0">
                <a:solidFill>
                  <a:srgbClr val="000000"/>
                </a:solidFill>
                <a:effectLst/>
                <a:latin typeface="Times New Roman" panose="02020603050405020304" pitchFamily="18" charset="0"/>
                <a:ea typeface="Calibri" panose="020F0502020204030204" pitchFamily="34" charset="0"/>
              </a:rPr>
              <a:t>School divisions will determine how best to meet the needs of students when incorporating content during the transition year</a:t>
            </a:r>
            <a:endParaRPr lang="en-US" sz="2400" b="1">
              <a:solidFill>
                <a:srgbClr val="000000"/>
              </a:solidFill>
              <a:effectLst/>
              <a:latin typeface="Times New Roman" panose="02020603050405020304" pitchFamily="18" charset="0"/>
              <a:ea typeface="Calibri" panose="020F0502020204030204" pitchFamily="34" charset="0"/>
            </a:endParaRPr>
          </a:p>
        </p:txBody>
      </p:sp>
      <p:pic>
        <p:nvPicPr>
          <p:cNvPr id="4" name="Picture 3" descr="VDOE icon">
            <a:extLst>
              <a:ext uri="{FF2B5EF4-FFF2-40B4-BE49-F238E27FC236}">
                <a16:creationId xmlns:a16="http://schemas.microsoft.com/office/drawing/2014/main" id="{28521082-6DAF-71F0-CE38-809AC952FFAD}"/>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408982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2E17-4517-BD1A-CD25-C06E2989652D}"/>
              </a:ext>
            </a:extLst>
          </p:cNvPr>
          <p:cNvSpPr>
            <a:spLocks noGrp="1"/>
          </p:cNvSpPr>
          <p:nvPr>
            <p:ph type="title"/>
          </p:nvPr>
        </p:nvSpPr>
        <p:spPr/>
        <p:txBody>
          <a:bodyPr>
            <a:normAutofit fontScale="90000"/>
          </a:bodyPr>
          <a:lstStyle/>
          <a:p>
            <a:r>
              <a:rPr lang="en-US"/>
              <a:t>Mathematics Standards of Learning 2023-2024 School Year – Prioritization Notes</a:t>
            </a:r>
          </a:p>
        </p:txBody>
      </p:sp>
      <p:pic>
        <p:nvPicPr>
          <p:cNvPr id="7" name="Picture 6">
            <a:extLst>
              <a:ext uri="{FF2B5EF4-FFF2-40B4-BE49-F238E27FC236}">
                <a16:creationId xmlns:a16="http://schemas.microsoft.com/office/drawing/2014/main" id="{411BF3B7-6659-3416-A231-33796B744A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8094" y="1060547"/>
            <a:ext cx="6140601" cy="4008305"/>
          </a:xfrm>
          <a:prstGeom prst="rect">
            <a:avLst/>
          </a:prstGeom>
        </p:spPr>
      </p:pic>
      <p:pic>
        <p:nvPicPr>
          <p:cNvPr id="3" name="Picture 2" descr="VDOE icon">
            <a:extLst>
              <a:ext uri="{FF2B5EF4-FFF2-40B4-BE49-F238E27FC236}">
                <a16:creationId xmlns:a16="http://schemas.microsoft.com/office/drawing/2014/main" id="{14643C2B-DC46-5295-CC43-6CB7AB716F26}"/>
              </a:ext>
            </a:extLst>
          </p:cNvPr>
          <p:cNvPicPr>
            <a:picLocks noChangeAspect="1"/>
          </p:cNvPicPr>
          <p:nvPr/>
        </p:nvPicPr>
        <p:blipFill>
          <a:blip r:embed="rId4"/>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38442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4" name="Diagram 3" descr="BOE First Review of Draft 2023 SOL&#10;Public Hearings and Feedback Period Proposed 2023 SOL&#10;BOE Final Review of Proposed 2023 SOL">
            <a:extLst>
              <a:ext uri="{FF2B5EF4-FFF2-40B4-BE49-F238E27FC236}">
                <a16:creationId xmlns:a16="http://schemas.microsoft.com/office/drawing/2014/main" id="{127EE0B0-0662-D08F-EAC7-4E64FC317360}"/>
              </a:ext>
            </a:extLst>
          </p:cNvPr>
          <p:cNvGraphicFramePr/>
          <p:nvPr/>
        </p:nvGraphicFramePr>
        <p:xfrm>
          <a:off x="1283760" y="3226016"/>
          <a:ext cx="7231590" cy="13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 name="Google Shape;385;p60"/>
          <p:cNvSpPr txBox="1">
            <a:spLocks noGrp="1"/>
          </p:cNvSpPr>
          <p:nvPr>
            <p:ph type="title"/>
          </p:nvPr>
        </p:nvSpPr>
        <p:spPr>
          <a:xfrm>
            <a:off x="0" y="0"/>
            <a:ext cx="9143999" cy="525264"/>
          </a:xfrm>
          <a:prstGeom prst="rect">
            <a:avLst/>
          </a:prstGeom>
          <a:solidFill>
            <a:srgbClr val="203864"/>
          </a:solidFill>
          <a:ln>
            <a:noFill/>
          </a:ln>
        </p:spPr>
        <p:txBody>
          <a:bodyPr spcFirstLastPara="1" wrap="square" lIns="617225" tIns="34275" rIns="68575" bIns="34275" anchor="b" anchorCtr="0">
            <a:noAutofit/>
          </a:bodyPr>
          <a:lstStyle/>
          <a:p>
            <a:r>
              <a:rPr lang="en-US" sz="2800">
                <a:solidFill>
                  <a:schemeClr val="bg1"/>
                </a:solidFill>
                <a:latin typeface="Georgia"/>
              </a:rPr>
              <a:t>Content Transitions</a:t>
            </a:r>
            <a:endParaRPr lang="en-US"/>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11" name="Picture 10">
            <a:extLst>
              <a:ext uri="{FF2B5EF4-FFF2-40B4-BE49-F238E27FC236}">
                <a16:creationId xmlns:a16="http://schemas.microsoft.com/office/drawing/2014/main" id="{779D6481-5FDB-5A63-09CC-66441ADE0A1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885432" y="4767302"/>
            <a:ext cx="2231136" cy="345489"/>
          </a:xfrm>
          <a:prstGeom prst="rect">
            <a:avLst/>
          </a:prstGeom>
        </p:spPr>
      </p:pic>
      <p:graphicFrame>
        <p:nvGraphicFramePr>
          <p:cNvPr id="6" name="Diagram 5" descr="Critical Instructional Transitions: Includes critical content that could cause gaps in student learning if instruction is not provided during the transition year&#10;Overall Instructional Transitions: Includes overall content changes that span across grade levels and promote deeper understanding of concepts&#10;Specific Instructional Transitions by Strand: Includes suggestions for transitioning from the 2016 to the 2023 Mathematics Standards of Learning by blending specific content from both sets of standards&#10;&#10;">
            <a:extLst>
              <a:ext uri="{FF2B5EF4-FFF2-40B4-BE49-F238E27FC236}">
                <a16:creationId xmlns:a16="http://schemas.microsoft.com/office/drawing/2014/main" id="{A47A42CE-4EF3-504C-C9D2-C4410A0DD241}"/>
              </a:ext>
            </a:extLst>
          </p:cNvPr>
          <p:cNvGraphicFramePr/>
          <p:nvPr>
            <p:extLst>
              <p:ext uri="{D42A27DB-BD31-4B8C-83A1-F6EECF244321}">
                <p14:modId xmlns:p14="http://schemas.microsoft.com/office/powerpoint/2010/main" val="202343657"/>
              </p:ext>
            </p:extLst>
          </p:nvPr>
        </p:nvGraphicFramePr>
        <p:xfrm>
          <a:off x="491706" y="102337"/>
          <a:ext cx="7936303" cy="50104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7787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BB3B-F1B2-50F0-6E5F-DF38B2E766A4}"/>
              </a:ext>
            </a:extLst>
          </p:cNvPr>
          <p:cNvSpPr>
            <a:spLocks noGrp="1"/>
          </p:cNvSpPr>
          <p:nvPr>
            <p:ph type="title"/>
          </p:nvPr>
        </p:nvSpPr>
        <p:spPr>
          <a:xfrm>
            <a:off x="0" y="0"/>
            <a:ext cx="9144000" cy="986118"/>
          </a:xfrm>
        </p:spPr>
        <p:txBody>
          <a:bodyPr>
            <a:normAutofit fontScale="90000"/>
          </a:bodyPr>
          <a:lstStyle/>
          <a:p>
            <a:r>
              <a:rPr lang="en" sz="3600" b="1">
                <a:solidFill>
                  <a:schemeClr val="bg1"/>
                </a:solidFill>
                <a:latin typeface="Times New Roman"/>
                <a:cs typeface="Times New Roman"/>
              </a:rPr>
              <a:t>Critical Instructional Transitions </a:t>
            </a:r>
            <a:r>
              <a:rPr lang="en-US">
                <a:solidFill>
                  <a:schemeClr val="bg1"/>
                </a:solidFill>
              </a:rPr>
              <a:t>Example – Grade 2</a:t>
            </a:r>
          </a:p>
        </p:txBody>
      </p:sp>
      <p:pic>
        <p:nvPicPr>
          <p:cNvPr id="4" name="Picture 3" descr="Third grade content addressing the number of minutes in an hour and number of hours in a day has been moved to second grade in the 2023 Mathematics SOL, as has content addressing congruent figures. These are considered critical instructional transitions since a student during the 2023-2024 School Year who does not receive instruction in this content will also not receive content next year during the 2024-2025 school year since it will no  longer be taught in grade 3.&#10;">
            <a:extLst>
              <a:ext uri="{FF2B5EF4-FFF2-40B4-BE49-F238E27FC236}">
                <a16:creationId xmlns:a16="http://schemas.microsoft.com/office/drawing/2014/main" id="{2E2FB607-E006-D1FE-8141-7387FB9B770D}"/>
              </a:ext>
            </a:extLst>
          </p:cNvPr>
          <p:cNvPicPr>
            <a:picLocks noChangeAspect="1"/>
          </p:cNvPicPr>
          <p:nvPr/>
        </p:nvPicPr>
        <p:blipFill>
          <a:blip r:embed="rId3"/>
          <a:stretch>
            <a:fillRect/>
          </a:stretch>
        </p:blipFill>
        <p:spPr>
          <a:xfrm>
            <a:off x="424707" y="2105221"/>
            <a:ext cx="8290085" cy="1682617"/>
          </a:xfrm>
          <a:prstGeom prst="rect">
            <a:avLst/>
          </a:prstGeom>
        </p:spPr>
      </p:pic>
      <p:sp>
        <p:nvSpPr>
          <p:cNvPr id="3" name="TextBox 2">
            <a:extLst>
              <a:ext uri="{FF2B5EF4-FFF2-40B4-BE49-F238E27FC236}">
                <a16:creationId xmlns:a16="http://schemas.microsoft.com/office/drawing/2014/main" id="{61D04B85-BD6F-9742-4BD4-552FD8FF9C24}"/>
              </a:ext>
            </a:extLst>
          </p:cNvPr>
          <p:cNvSpPr txBox="1"/>
          <p:nvPr/>
        </p:nvSpPr>
        <p:spPr>
          <a:xfrm>
            <a:off x="419878" y="1240971"/>
            <a:ext cx="8294914" cy="523220"/>
          </a:xfrm>
          <a:prstGeom prst="rect">
            <a:avLst/>
          </a:prstGeom>
          <a:noFill/>
        </p:spPr>
        <p:txBody>
          <a:bodyPr wrap="square" rtlCol="0">
            <a:spAutoFit/>
          </a:bodyPr>
          <a:lstStyle/>
          <a:p>
            <a:r>
              <a:rPr lang="en-US">
                <a:latin typeface="Georgia" panose="02040502050405020303" pitchFamily="18" charset="0"/>
              </a:rPr>
              <a:t>The 2023 Mathematics </a:t>
            </a:r>
            <a:r>
              <a:rPr lang="en-US" i="1">
                <a:latin typeface="Georgia" panose="02040502050405020303" pitchFamily="18" charset="0"/>
              </a:rPr>
              <a:t>Standards of Learning </a:t>
            </a:r>
            <a:r>
              <a:rPr lang="en-US">
                <a:latin typeface="Georgia" panose="02040502050405020303" pitchFamily="18" charset="0"/>
              </a:rPr>
              <a:t>include critical content, as shown below, that could cause gaps in student learning if instruction is not provided during the transition year.</a:t>
            </a:r>
          </a:p>
        </p:txBody>
      </p:sp>
    </p:spTree>
    <p:extLst>
      <p:ext uri="{BB962C8B-B14F-4D97-AF65-F5344CB8AC3E}">
        <p14:creationId xmlns:p14="http://schemas.microsoft.com/office/powerpoint/2010/main" val="28232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7F31-4770-BD18-3A13-18B7C1CB644B}"/>
              </a:ext>
            </a:extLst>
          </p:cNvPr>
          <p:cNvSpPr>
            <a:spLocks noGrp="1"/>
          </p:cNvSpPr>
          <p:nvPr>
            <p:ph type="title"/>
          </p:nvPr>
        </p:nvSpPr>
        <p:spPr/>
        <p:txBody>
          <a:bodyPr/>
          <a:lstStyle/>
          <a:p>
            <a:r>
              <a:rPr lang="en-US"/>
              <a:t>PURPOSE</a:t>
            </a:r>
          </a:p>
        </p:txBody>
      </p:sp>
      <p:sp>
        <p:nvSpPr>
          <p:cNvPr id="3" name="Text Placeholder 2">
            <a:extLst>
              <a:ext uri="{FF2B5EF4-FFF2-40B4-BE49-F238E27FC236}">
                <a16:creationId xmlns:a16="http://schemas.microsoft.com/office/drawing/2014/main" id="{2C2EF88B-0F4A-765E-2FBE-A845BDAA0465}"/>
              </a:ext>
            </a:extLst>
          </p:cNvPr>
          <p:cNvSpPr>
            <a:spLocks noGrp="1"/>
          </p:cNvSpPr>
          <p:nvPr>
            <p:ph type="body" idx="1"/>
          </p:nvPr>
        </p:nvSpPr>
        <p:spPr>
          <a:xfrm>
            <a:off x="470261" y="1055886"/>
            <a:ext cx="8203477" cy="3711416"/>
          </a:xfrm>
        </p:spPr>
        <p:txBody>
          <a:bodyPr>
            <a:normAutofit/>
          </a:bodyPr>
          <a:lstStyle/>
          <a:p>
            <a:pPr marL="60325" indent="0">
              <a:lnSpc>
                <a:spcPct val="150000"/>
              </a:lnSpc>
              <a:spcBef>
                <a:spcPts val="0"/>
              </a:spcBef>
              <a:buNone/>
            </a:pPr>
            <a:r>
              <a:rPr lang="en-US" sz="2000">
                <a:solidFill>
                  <a:srgbClr val="000000"/>
                </a:solidFill>
                <a:effectLst/>
                <a:latin typeface="Georgia" panose="02040502050405020303" pitchFamily="18" charset="0"/>
                <a:ea typeface="Calibri" panose="020F0502020204030204" pitchFamily="34" charset="0"/>
              </a:rPr>
              <a:t>This webinar will provide an overview of the Instructional Supports for Prioritization of Content document. This resource highlights the prominent content changes between the 2016 Mathematics</a:t>
            </a:r>
            <a:r>
              <a:rPr lang="en-US" sz="2000" i="1">
                <a:solidFill>
                  <a:srgbClr val="000000"/>
                </a:solidFill>
                <a:effectLst/>
                <a:latin typeface="Georgia" panose="02040502050405020303" pitchFamily="18" charset="0"/>
                <a:ea typeface="Calibri" panose="020F0502020204030204" pitchFamily="34" charset="0"/>
              </a:rPr>
              <a:t> Standards of Learning </a:t>
            </a:r>
            <a:r>
              <a:rPr lang="en-US" sz="2000">
                <a:solidFill>
                  <a:srgbClr val="000000"/>
                </a:solidFill>
                <a:effectLst/>
                <a:latin typeface="Georgia" panose="02040502050405020303" pitchFamily="18" charset="0"/>
                <a:ea typeface="Calibri" panose="020F0502020204030204" pitchFamily="34" charset="0"/>
              </a:rPr>
              <a:t>(SOL)</a:t>
            </a:r>
            <a:r>
              <a:rPr lang="en-US" sz="2000" i="1">
                <a:solidFill>
                  <a:srgbClr val="000000"/>
                </a:solidFill>
                <a:effectLst/>
                <a:latin typeface="Georgia" panose="02040502050405020303" pitchFamily="18" charset="0"/>
                <a:ea typeface="Calibri" panose="020F0502020204030204" pitchFamily="34" charset="0"/>
              </a:rPr>
              <a:t> </a:t>
            </a:r>
            <a:r>
              <a:rPr lang="en-US" sz="2000">
                <a:solidFill>
                  <a:srgbClr val="000000"/>
                </a:solidFill>
                <a:effectLst/>
                <a:latin typeface="Georgia" panose="02040502050405020303" pitchFamily="18" charset="0"/>
                <a:ea typeface="Calibri" panose="020F0502020204030204" pitchFamily="34" charset="0"/>
              </a:rPr>
              <a:t>and the </a:t>
            </a:r>
            <a:r>
              <a:rPr lang="en-US" sz="2000" u="sng">
                <a:solidFill>
                  <a:srgbClr val="000000"/>
                </a:solidFill>
                <a:effectLst/>
                <a:latin typeface="Georgia" panose="02040502050405020303" pitchFamily="18" charset="0"/>
                <a:ea typeface="Calibri" panose="020F0502020204030204" pitchFamily="34" charset="0"/>
                <a:hlinkClick r:id="rId3"/>
              </a:rPr>
              <a:t>2023 Mathematics </a:t>
            </a:r>
            <a:r>
              <a:rPr lang="en-US" sz="2000" i="1" u="sng">
                <a:solidFill>
                  <a:srgbClr val="000000"/>
                </a:solidFill>
                <a:effectLst/>
                <a:latin typeface="Georgia" panose="02040502050405020303" pitchFamily="18" charset="0"/>
                <a:ea typeface="Calibri" panose="020F0502020204030204" pitchFamily="34" charset="0"/>
                <a:hlinkClick r:id="rId3"/>
              </a:rPr>
              <a:t>Standards of Learning</a:t>
            </a:r>
            <a:r>
              <a:rPr lang="en-US" sz="2000" i="1">
                <a:solidFill>
                  <a:srgbClr val="000000"/>
                </a:solidFill>
                <a:effectLst/>
                <a:latin typeface="Georgia" panose="02040502050405020303" pitchFamily="18" charset="0"/>
                <a:ea typeface="Calibri" panose="020F0502020204030204" pitchFamily="34" charset="0"/>
              </a:rPr>
              <a:t> </a:t>
            </a:r>
            <a:r>
              <a:rPr lang="en-US" sz="2000">
                <a:solidFill>
                  <a:srgbClr val="000000"/>
                </a:solidFill>
                <a:effectLst/>
                <a:latin typeface="Georgia" panose="02040502050405020303" pitchFamily="18" charset="0"/>
                <a:ea typeface="Calibri" panose="020F0502020204030204" pitchFamily="34" charset="0"/>
              </a:rPr>
              <a:t>and includes instructional notes to support school divisions in making decisions about the prioritization of content during the 2023-2024 transition year</a:t>
            </a:r>
            <a:r>
              <a:rPr lang="en-US" sz="2000" i="1">
                <a:solidFill>
                  <a:srgbClr val="000000"/>
                </a:solidFill>
                <a:effectLst/>
                <a:latin typeface="Georgia" panose="02040502050405020303" pitchFamily="18" charset="0"/>
                <a:ea typeface="Calibri" panose="020F0502020204030204" pitchFamily="34" charset="0"/>
              </a:rPr>
              <a:t>. </a:t>
            </a:r>
            <a:endParaRPr lang="en-US" sz="2400">
              <a:solidFill>
                <a:srgbClr val="000000"/>
              </a:solidFill>
              <a:latin typeface="Georgia" panose="02040502050405020303" pitchFamily="18" charset="0"/>
            </a:endParaRPr>
          </a:p>
        </p:txBody>
      </p:sp>
      <p:pic>
        <p:nvPicPr>
          <p:cNvPr id="4" name="Picture 3" descr="VDOE icon">
            <a:extLst>
              <a:ext uri="{FF2B5EF4-FFF2-40B4-BE49-F238E27FC236}">
                <a16:creationId xmlns:a16="http://schemas.microsoft.com/office/drawing/2014/main" id="{3C6847A7-6F3A-CD76-CDB8-582B7ECF06C2}"/>
              </a:ext>
            </a:extLst>
          </p:cNvPr>
          <p:cNvPicPr>
            <a:picLocks noChangeAspect="1"/>
          </p:cNvPicPr>
          <p:nvPr/>
        </p:nvPicPr>
        <p:blipFill>
          <a:blip r:embed="rId4"/>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227581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8108-50A3-C63D-76AE-69124E448F8A}"/>
              </a:ext>
            </a:extLst>
          </p:cNvPr>
          <p:cNvSpPr>
            <a:spLocks noGrp="1"/>
          </p:cNvSpPr>
          <p:nvPr>
            <p:ph type="title"/>
          </p:nvPr>
        </p:nvSpPr>
        <p:spPr>
          <a:xfrm>
            <a:off x="0" y="0"/>
            <a:ext cx="9144000" cy="741145"/>
          </a:xfrm>
        </p:spPr>
        <p:txBody>
          <a:bodyPr>
            <a:normAutofit/>
          </a:bodyPr>
          <a:lstStyle/>
          <a:p>
            <a:r>
              <a:rPr lang="en-US"/>
              <a:t>Overall Instructional Transitions</a:t>
            </a:r>
          </a:p>
        </p:txBody>
      </p:sp>
      <p:pic>
        <p:nvPicPr>
          <p:cNvPr id="6" name="Picture 5" descr="Math understanding Diagram showing the process skills of reasoning, communication, problem solving, connections and representation in a funnel resulting in mathematical understanding">
            <a:extLst>
              <a:ext uri="{FF2B5EF4-FFF2-40B4-BE49-F238E27FC236}">
                <a16:creationId xmlns:a16="http://schemas.microsoft.com/office/drawing/2014/main" id="{20C9E882-B778-9F68-010E-B3D465644B72}"/>
              </a:ext>
            </a:extLst>
          </p:cNvPr>
          <p:cNvPicPr>
            <a:picLocks noChangeAspect="1"/>
          </p:cNvPicPr>
          <p:nvPr/>
        </p:nvPicPr>
        <p:blipFill>
          <a:blip r:embed="rId3"/>
          <a:stretch>
            <a:fillRect/>
          </a:stretch>
        </p:blipFill>
        <p:spPr>
          <a:xfrm>
            <a:off x="1105836" y="1851471"/>
            <a:ext cx="3333653" cy="2816937"/>
          </a:xfrm>
          <a:prstGeom prst="rect">
            <a:avLst/>
          </a:prstGeom>
        </p:spPr>
      </p:pic>
      <p:pic>
        <p:nvPicPr>
          <p:cNvPr id="3" name="Picture 2" descr="VDOE icon">
            <a:extLst>
              <a:ext uri="{FF2B5EF4-FFF2-40B4-BE49-F238E27FC236}">
                <a16:creationId xmlns:a16="http://schemas.microsoft.com/office/drawing/2014/main" id="{57F3F028-59EE-495C-6794-2E515C3CC391}"/>
              </a:ext>
            </a:extLst>
          </p:cNvPr>
          <p:cNvPicPr>
            <a:picLocks noChangeAspect="1"/>
          </p:cNvPicPr>
          <p:nvPr/>
        </p:nvPicPr>
        <p:blipFill>
          <a:blip r:embed="rId4"/>
          <a:stretch>
            <a:fillRect/>
          </a:stretch>
        </p:blipFill>
        <p:spPr>
          <a:xfrm>
            <a:off x="6885432" y="4767302"/>
            <a:ext cx="2231136" cy="345489"/>
          </a:xfrm>
          <a:prstGeom prst="rect">
            <a:avLst/>
          </a:prstGeom>
        </p:spPr>
      </p:pic>
      <p:sp>
        <p:nvSpPr>
          <p:cNvPr id="4" name="TextBox 3">
            <a:extLst>
              <a:ext uri="{FF2B5EF4-FFF2-40B4-BE49-F238E27FC236}">
                <a16:creationId xmlns:a16="http://schemas.microsoft.com/office/drawing/2014/main" id="{95F0E4E0-A10E-FE6D-E1D5-08911976718F}"/>
              </a:ext>
            </a:extLst>
          </p:cNvPr>
          <p:cNvSpPr txBox="1"/>
          <p:nvPr/>
        </p:nvSpPr>
        <p:spPr>
          <a:xfrm>
            <a:off x="435634" y="853651"/>
            <a:ext cx="8272732" cy="738664"/>
          </a:xfrm>
          <a:prstGeom prst="rect">
            <a:avLst/>
          </a:prstGeom>
          <a:noFill/>
        </p:spPr>
        <p:txBody>
          <a:bodyPr wrap="square" rtlCol="0">
            <a:spAutoFit/>
          </a:bodyPr>
          <a:lstStyle/>
          <a:p>
            <a:r>
              <a:rPr lang="en-US" b="0" i="0">
                <a:solidFill>
                  <a:srgbClr val="000000"/>
                </a:solidFill>
                <a:effectLst/>
                <a:latin typeface="Georgia" panose="02040502050405020303" pitchFamily="18" charset="0"/>
              </a:rPr>
              <a:t>The 2023 Mathematics Standards of Learning incorporate revisions that span across grade levels. Instructional notes have been provided that promote deeper understanding of mathematical concepts and support the transition from the 2016 to the 2023 Mathematics Standards of Learning.</a:t>
            </a:r>
            <a:endParaRPr lang="en-US">
              <a:latin typeface="Georgia" panose="02040502050405020303" pitchFamily="18" charset="0"/>
            </a:endParaRPr>
          </a:p>
        </p:txBody>
      </p:sp>
      <p:pic>
        <p:nvPicPr>
          <p:cNvPr id="5" name="Picture 4" descr="A diagram of data cycle which includes formulating questions, collecting and acquiring data, organizing and representing data, and analyzing and communicating data results">
            <a:extLst>
              <a:ext uri="{FF2B5EF4-FFF2-40B4-BE49-F238E27FC236}">
                <a16:creationId xmlns:a16="http://schemas.microsoft.com/office/drawing/2014/main" id="{E1040B58-B1A0-0FBD-B767-87E25C9ED6EE}"/>
              </a:ext>
            </a:extLst>
          </p:cNvPr>
          <p:cNvPicPr>
            <a:picLocks noChangeAspect="1"/>
          </p:cNvPicPr>
          <p:nvPr/>
        </p:nvPicPr>
        <p:blipFill>
          <a:blip r:embed="rId5"/>
          <a:stretch>
            <a:fillRect/>
          </a:stretch>
        </p:blipFill>
        <p:spPr>
          <a:xfrm>
            <a:off x="4966649" y="1771340"/>
            <a:ext cx="2969651" cy="2816937"/>
          </a:xfrm>
          <a:prstGeom prst="rect">
            <a:avLst/>
          </a:prstGeom>
        </p:spPr>
      </p:pic>
    </p:spTree>
    <p:extLst>
      <p:ext uri="{BB962C8B-B14F-4D97-AF65-F5344CB8AC3E}">
        <p14:creationId xmlns:p14="http://schemas.microsoft.com/office/powerpoint/2010/main" val="356281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D1C8-6CE4-325A-FA73-A063D6720B15}"/>
              </a:ext>
            </a:extLst>
          </p:cNvPr>
          <p:cNvSpPr>
            <a:spLocks noGrp="1"/>
          </p:cNvSpPr>
          <p:nvPr>
            <p:ph type="title"/>
          </p:nvPr>
        </p:nvSpPr>
        <p:spPr>
          <a:xfrm>
            <a:off x="0" y="0"/>
            <a:ext cx="9144000" cy="893894"/>
          </a:xfrm>
        </p:spPr>
        <p:txBody>
          <a:bodyPr>
            <a:normAutofit fontScale="90000"/>
          </a:bodyPr>
          <a:lstStyle/>
          <a:p>
            <a:r>
              <a:rPr lang="en-US"/>
              <a:t>Specific Instructional Transitions by Strand</a:t>
            </a:r>
          </a:p>
        </p:txBody>
      </p:sp>
      <p:sp>
        <p:nvSpPr>
          <p:cNvPr id="6" name="TextBox 5">
            <a:extLst>
              <a:ext uri="{FF2B5EF4-FFF2-40B4-BE49-F238E27FC236}">
                <a16:creationId xmlns:a16="http://schemas.microsoft.com/office/drawing/2014/main" id="{0C6425EE-3F25-251D-5CF0-20F9E2EDB6F9}"/>
              </a:ext>
            </a:extLst>
          </p:cNvPr>
          <p:cNvSpPr txBox="1"/>
          <p:nvPr/>
        </p:nvSpPr>
        <p:spPr>
          <a:xfrm>
            <a:off x="522832" y="986979"/>
            <a:ext cx="8098336" cy="768415"/>
          </a:xfrm>
          <a:prstGeom prst="rect">
            <a:avLst/>
          </a:prstGeom>
          <a:noFill/>
        </p:spPr>
        <p:txBody>
          <a:bodyPr wrap="square">
            <a:spAutoFit/>
          </a:bodyPr>
          <a:lstStyle/>
          <a:p>
            <a:pPr marL="0" marR="0" algn="l">
              <a:lnSpc>
                <a:spcPct val="107000"/>
              </a:lnSpc>
              <a:spcBef>
                <a:spcPts val="0"/>
              </a:spcBef>
              <a:spcAft>
                <a:spcPts val="1200"/>
              </a:spcAft>
            </a:pPr>
            <a:r>
              <a:rPr lang="en-US" sz="1400" b="0">
                <a:solidFill>
                  <a:srgbClr val="000000"/>
                </a:solidFill>
                <a:effectLst/>
                <a:latin typeface="Times New Roman" panose="02020603050405020304" pitchFamily="18" charset="0"/>
                <a:ea typeface="Calibri" panose="020F0502020204030204" pitchFamily="34" charset="0"/>
              </a:rPr>
              <a:t>The 2023 Mathematics </a:t>
            </a:r>
            <a:r>
              <a:rPr lang="en-US" sz="1400" b="0" i="1">
                <a:solidFill>
                  <a:srgbClr val="000000"/>
                </a:solidFill>
                <a:effectLst/>
                <a:latin typeface="Times New Roman" panose="02020603050405020304" pitchFamily="18" charset="0"/>
                <a:ea typeface="Calibri" panose="020F0502020204030204" pitchFamily="34" charset="0"/>
              </a:rPr>
              <a:t>Standards of Learning</a:t>
            </a:r>
            <a:r>
              <a:rPr lang="en-US" sz="1400" b="0">
                <a:solidFill>
                  <a:srgbClr val="000000"/>
                </a:solidFill>
                <a:effectLst/>
                <a:latin typeface="Times New Roman" panose="02020603050405020304" pitchFamily="18" charset="0"/>
                <a:ea typeface="Calibri" panose="020F0502020204030204" pitchFamily="34" charset="0"/>
              </a:rPr>
              <a:t> incorporate revisions that are specific to a grade level or course. Instructional notes have been provided for specific standards that support the transition from the 2016 to the 2023 Mathematics </a:t>
            </a:r>
            <a:r>
              <a:rPr lang="en-US" sz="1400" b="0" i="1">
                <a:solidFill>
                  <a:srgbClr val="000000"/>
                </a:solidFill>
                <a:effectLst/>
                <a:latin typeface="Times New Roman" panose="02020603050405020304" pitchFamily="18" charset="0"/>
                <a:ea typeface="Calibri" panose="020F0502020204030204" pitchFamily="34" charset="0"/>
              </a:rPr>
              <a:t>Standards of Learning</a:t>
            </a:r>
            <a:r>
              <a:rPr lang="en-US" sz="1400" b="0">
                <a:solidFill>
                  <a:srgbClr val="000000"/>
                </a:solidFill>
                <a:effectLst/>
                <a:latin typeface="Times New Roman" panose="02020603050405020304" pitchFamily="18" charset="0"/>
                <a:ea typeface="Calibri" panose="020F0502020204030204" pitchFamily="34" charset="0"/>
              </a:rPr>
              <a:t>.</a:t>
            </a:r>
            <a:endParaRPr lang="en-US" sz="1600" b="1">
              <a:solidFill>
                <a:srgbClr val="00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1B685626-DCFD-725B-2C9D-10CFDFDDA7ED}"/>
              </a:ext>
            </a:extLst>
          </p:cNvPr>
          <p:cNvSpPr txBox="1"/>
          <p:nvPr/>
        </p:nvSpPr>
        <p:spPr>
          <a:xfrm>
            <a:off x="213360" y="1782693"/>
            <a:ext cx="3192780" cy="276999"/>
          </a:xfrm>
          <a:prstGeom prst="rect">
            <a:avLst/>
          </a:prstGeom>
          <a:noFill/>
        </p:spPr>
        <p:txBody>
          <a:bodyPr wrap="square" rtlCol="0">
            <a:spAutoFit/>
          </a:bodyPr>
          <a:lstStyle/>
          <a:p>
            <a:r>
              <a:rPr lang="en-US" sz="1200" b="1">
                <a:latin typeface="Times New Roman" panose="02020603050405020304" pitchFamily="18" charset="0"/>
                <a:cs typeface="Times New Roman" panose="02020603050405020304" pitchFamily="18" charset="0"/>
              </a:rPr>
              <a:t> Specific Instructional Transitions by Strand:</a:t>
            </a:r>
          </a:p>
        </p:txBody>
      </p:sp>
      <p:pic>
        <p:nvPicPr>
          <p:cNvPr id="16" name="Picture 15" descr="The third section of the Instructional Supports for Prioritization of Content documents address revisions that are specific to a grade level or course and is intended to support divisions and teachers in making decisions about content that might be folded into the instruction during 2023-2024 based on the 2016 Mathematics SOL. &#10;">
            <a:extLst>
              <a:ext uri="{FF2B5EF4-FFF2-40B4-BE49-F238E27FC236}">
                <a16:creationId xmlns:a16="http://schemas.microsoft.com/office/drawing/2014/main" id="{B3C5DA02-381B-8347-2450-568D5061D0F8}"/>
              </a:ext>
            </a:extLst>
          </p:cNvPr>
          <p:cNvPicPr>
            <a:picLocks noChangeAspect="1"/>
          </p:cNvPicPr>
          <p:nvPr/>
        </p:nvPicPr>
        <p:blipFill>
          <a:blip r:embed="rId3"/>
          <a:stretch>
            <a:fillRect/>
          </a:stretch>
        </p:blipFill>
        <p:spPr>
          <a:xfrm>
            <a:off x="284509" y="2022014"/>
            <a:ext cx="8501351" cy="1061795"/>
          </a:xfrm>
          <a:prstGeom prst="rect">
            <a:avLst/>
          </a:prstGeom>
        </p:spPr>
      </p:pic>
      <p:pic>
        <p:nvPicPr>
          <p:cNvPr id="18" name="Picture 17" descr="The third section of the Instructional Supports for Prioritization of Content documents address revisions that are specific to a grade level or course and is intended to support divisions and teachers in making decisions about content that might be folded into the instruction during 2023-2024 based on the 2016 Mathematics SOL. &#10;">
            <a:extLst>
              <a:ext uri="{FF2B5EF4-FFF2-40B4-BE49-F238E27FC236}">
                <a16:creationId xmlns:a16="http://schemas.microsoft.com/office/drawing/2014/main" id="{79A31D5E-BB0A-280A-D942-1F76F7E78614}"/>
              </a:ext>
            </a:extLst>
          </p:cNvPr>
          <p:cNvPicPr>
            <a:picLocks noChangeAspect="1"/>
          </p:cNvPicPr>
          <p:nvPr/>
        </p:nvPicPr>
        <p:blipFill>
          <a:blip r:embed="rId4"/>
          <a:stretch>
            <a:fillRect/>
          </a:stretch>
        </p:blipFill>
        <p:spPr>
          <a:xfrm>
            <a:off x="1461784" y="3323130"/>
            <a:ext cx="6447775" cy="2029954"/>
          </a:xfrm>
          <a:prstGeom prst="rect">
            <a:avLst/>
          </a:prstGeom>
        </p:spPr>
      </p:pic>
      <p:pic>
        <p:nvPicPr>
          <p:cNvPr id="20" name="Picture 19">
            <a:extLst>
              <a:ext uri="{FF2B5EF4-FFF2-40B4-BE49-F238E27FC236}">
                <a16:creationId xmlns:a16="http://schemas.microsoft.com/office/drawing/2014/main" id="{BA7A530E-A757-9090-11D9-E23D238B5EF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30967" y="3133639"/>
            <a:ext cx="4724647" cy="189491"/>
          </a:xfrm>
          <a:prstGeom prst="rect">
            <a:avLst/>
          </a:prstGeom>
        </p:spPr>
      </p:pic>
    </p:spTree>
    <p:extLst>
      <p:ext uri="{BB962C8B-B14F-4D97-AF65-F5344CB8AC3E}">
        <p14:creationId xmlns:p14="http://schemas.microsoft.com/office/powerpoint/2010/main" val="286815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normAutofit fontScale="90000"/>
          </a:bodyPr>
          <a:lstStyle/>
          <a:p>
            <a:r>
              <a:rPr lang="en-US">
                <a:solidFill>
                  <a:schemeClr val="bg1"/>
                </a:solidFill>
              </a:rPr>
              <a:t>Specific Instructional Transitions – Elementary Prioritization Documents </a:t>
            </a:r>
          </a:p>
        </p:txBody>
      </p:sp>
    </p:spTree>
    <p:extLst>
      <p:ext uri="{BB962C8B-B14F-4D97-AF65-F5344CB8AC3E}">
        <p14:creationId xmlns:p14="http://schemas.microsoft.com/office/powerpoint/2010/main" val="318634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795ceed147_0_9"/>
          <p:cNvSpPr txBox="1">
            <a:spLocks noGrp="1"/>
          </p:cNvSpPr>
          <p:nvPr>
            <p:ph type="title"/>
          </p:nvPr>
        </p:nvSpPr>
        <p:spPr>
          <a:xfrm>
            <a:off x="0" y="0"/>
            <a:ext cx="9144000" cy="604200"/>
          </a:xfrm>
          <a:prstGeom prst="rect">
            <a:avLst/>
          </a:prstGeom>
          <a:solidFill>
            <a:schemeClr val="dk1"/>
          </a:solidFill>
          <a:ln>
            <a:noFill/>
          </a:ln>
        </p:spPr>
        <p:txBody>
          <a:bodyPr spcFirstLastPara="1" wrap="square" lIns="617225" tIns="34275" rIns="68575" bIns="34275" anchor="ctr" anchorCtr="0">
            <a:normAutofit/>
          </a:bodyPr>
          <a:lstStyle/>
          <a:p>
            <a:pPr lvl="0" algn="ctr">
              <a:buSzPts val="3240"/>
            </a:pPr>
            <a:r>
              <a:rPr lang="en-US" sz="2840"/>
              <a:t>Example – Kindergarten</a:t>
            </a:r>
            <a:endParaRPr sz="2840"/>
          </a:p>
        </p:txBody>
      </p:sp>
      <p:graphicFrame>
        <p:nvGraphicFramePr>
          <p:cNvPr id="216" name="Google Shape;216;g2795ceed147_0_9"/>
          <p:cNvGraphicFramePr/>
          <p:nvPr>
            <p:extLst>
              <p:ext uri="{D42A27DB-BD31-4B8C-83A1-F6EECF244321}">
                <p14:modId xmlns:p14="http://schemas.microsoft.com/office/powerpoint/2010/main" val="499581228"/>
              </p:ext>
            </p:extLst>
          </p:nvPr>
        </p:nvGraphicFramePr>
        <p:xfrm>
          <a:off x="273050" y="693100"/>
          <a:ext cx="8597900" cy="3216400"/>
        </p:xfrm>
        <a:graphic>
          <a:graphicData uri="http://schemas.openxmlformats.org/drawingml/2006/table">
            <a:tbl>
              <a:tblPr firstRow="1">
                <a:noFill/>
              </a:tblPr>
              <a:tblGrid>
                <a:gridCol w="43307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415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3942935001"/>
                  </a:ext>
                </a:extLst>
              </a:tr>
              <a:tr h="2842250">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K.3 The student will </a:t>
                      </a:r>
                      <a:endParaRPr sz="1000" b="1">
                        <a:solidFill>
                          <a:srgbClr val="000000"/>
                        </a:solidFill>
                        <a:latin typeface="Georgia"/>
                        <a:ea typeface="Georgia"/>
                        <a:cs typeface="Georgia"/>
                        <a:sym typeface="Georgia"/>
                      </a:endParaRPr>
                    </a:p>
                    <a:p>
                      <a:pPr marL="400050" lvl="0" indent="-228600" algn="l" rtl="0">
                        <a:spcBef>
                          <a:spcPts val="300"/>
                        </a:spcBef>
                        <a:spcAft>
                          <a:spcPts val="0"/>
                        </a:spcAft>
                        <a:buFont typeface="+mj-lt"/>
                        <a:buAutoNum type="alphaLcParenR" startAt="3"/>
                      </a:pPr>
                      <a:r>
                        <a:rPr lang="en-US" sz="1000" b="1">
                          <a:solidFill>
                            <a:srgbClr val="000000"/>
                          </a:solidFill>
                          <a:latin typeface="Georgia"/>
                          <a:ea typeface="Georgia"/>
                          <a:cs typeface="Georgia"/>
                          <a:sym typeface="Georgia"/>
                        </a:rPr>
                        <a:t>identify the number after, without counting, when given any number between 0 and 100 and identify the number before, without counting, when given any number between 1 and 10; and</a:t>
                      </a:r>
                    </a:p>
                    <a:p>
                      <a:pPr marL="400050" lvl="0" indent="-228600" algn="l" rtl="0">
                        <a:spcBef>
                          <a:spcPts val="300"/>
                        </a:spcBef>
                        <a:spcAft>
                          <a:spcPts val="0"/>
                        </a:spcAft>
                        <a:buFont typeface="+mj-lt"/>
                        <a:buAutoNum type="alphaLcParenR" startAt="3"/>
                      </a:pPr>
                      <a:r>
                        <a:rPr lang="en-US" sz="1000" b="1">
                          <a:solidFill>
                            <a:srgbClr val="000000"/>
                          </a:solidFill>
                          <a:latin typeface="Georgia"/>
                          <a:ea typeface="Georgia"/>
                          <a:cs typeface="Georgia"/>
                          <a:sym typeface="Georgia"/>
                        </a:rPr>
                        <a:t>count forward by tens to determine the total number of objects to 100.</a:t>
                      </a:r>
                      <a:endParaRPr sz="1000" b="1">
                        <a:solidFill>
                          <a:srgbClr val="000000"/>
                        </a:solidFill>
                        <a:latin typeface="Georgia"/>
                        <a:ea typeface="Georgia"/>
                        <a:cs typeface="Georgia"/>
                        <a:sym typeface="Georgia"/>
                      </a:endParaRPr>
                    </a:p>
                    <a:p>
                      <a:pPr marL="171450" lvl="0" indent="0" algn="l" rtl="0">
                        <a:spcBef>
                          <a:spcPts val="300"/>
                        </a:spcBef>
                        <a:spcAft>
                          <a:spcPts val="0"/>
                        </a:spcAft>
                        <a:buNone/>
                      </a:pPr>
                      <a:endParaRPr sz="1000" b="1">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Identify the number after, without counting, when given any number between 0 and 100. (c)  </a:t>
                      </a:r>
                      <a:endParaRPr sz="1000">
                        <a:solidFill>
                          <a:srgbClr val="000000"/>
                        </a:solidFill>
                        <a:latin typeface="Georgia"/>
                        <a:ea typeface="Georgia"/>
                        <a:cs typeface="Georgia"/>
                        <a:sym typeface="Georgia"/>
                      </a:endParaRPr>
                    </a:p>
                    <a:p>
                      <a:pPr marL="457200" lvl="0" indent="-292100" algn="l" rtl="0">
                        <a:spcBef>
                          <a:spcPts val="1000"/>
                        </a:spcBef>
                        <a:spcAft>
                          <a:spcPts val="0"/>
                        </a:spcAft>
                        <a:buSzPts val="1000"/>
                        <a:buFont typeface="Georgia"/>
                        <a:buChar char="●"/>
                      </a:pPr>
                      <a:r>
                        <a:rPr lang="en-US" sz="1000">
                          <a:solidFill>
                            <a:srgbClr val="000000"/>
                          </a:solidFill>
                          <a:latin typeface="Georgia"/>
                          <a:ea typeface="Georgia"/>
                          <a:cs typeface="Georgia"/>
                          <a:sym typeface="Georgia"/>
                        </a:rPr>
                        <a:t>Identify the number before, without counting, when given any number between 1 and 10. (c)  </a:t>
                      </a:r>
                      <a:endParaRPr sz="1000">
                        <a:solidFill>
                          <a:srgbClr val="000000"/>
                        </a:solidFill>
                        <a:latin typeface="Georgia"/>
                        <a:ea typeface="Georgia"/>
                        <a:cs typeface="Georgia"/>
                        <a:sym typeface="Georgia"/>
                      </a:endParaRPr>
                    </a:p>
                    <a:p>
                      <a:pPr marL="457200" lvl="0" indent="-292100" algn="l" rtl="0">
                        <a:spcBef>
                          <a:spcPts val="1000"/>
                        </a:spcBef>
                        <a:spcAft>
                          <a:spcPts val="0"/>
                        </a:spcAft>
                        <a:buSzPts val="1000"/>
                        <a:buFont typeface="Georgia"/>
                        <a:buChar char="●"/>
                      </a:pPr>
                      <a:r>
                        <a:rPr lang="en-US" sz="1000">
                          <a:solidFill>
                            <a:srgbClr val="000000"/>
                          </a:solidFill>
                          <a:latin typeface="Georgia"/>
                          <a:ea typeface="Georgia"/>
                          <a:cs typeface="Georgia"/>
                          <a:sym typeface="Georgia"/>
                        </a:rPr>
                        <a:t>Count forward orally by tens, starting at 0, to determine the total number of objects up to 100. (d)</a:t>
                      </a:r>
                      <a:endParaRPr sz="1000">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8640" lvl="0" indent="-548640" algn="l" rtl="0">
                        <a:spcBef>
                          <a:spcPts val="0"/>
                        </a:spcBef>
                        <a:spcAft>
                          <a:spcPts val="0"/>
                        </a:spcAft>
                        <a:buNone/>
                      </a:pPr>
                      <a:r>
                        <a:rPr lang="en-US" sz="1000" b="1">
                          <a:solidFill>
                            <a:srgbClr val="202020"/>
                          </a:solidFill>
                          <a:latin typeface="Georgia"/>
                          <a:ea typeface="Georgia"/>
                          <a:cs typeface="Georgia"/>
                          <a:sym typeface="Georgia"/>
                        </a:rPr>
                        <a:t>K.NS.1  The student will utilize flexible counting strategies to determine and describe quantities up to 100.</a:t>
                      </a:r>
                      <a:endParaRPr sz="1000">
                        <a:solidFill>
                          <a:srgbClr val="980000"/>
                        </a:solidFill>
                        <a:latin typeface="Georgia"/>
                        <a:ea typeface="Georgia"/>
                        <a:cs typeface="Georgia"/>
                        <a:sym typeface="Georgia"/>
                      </a:endParaRPr>
                    </a:p>
                    <a:p>
                      <a:pPr marL="457200" lvl="0" indent="-292100" algn="l" rtl="0">
                        <a:spcBef>
                          <a:spcPts val="1200"/>
                        </a:spcBef>
                        <a:spcAft>
                          <a:spcPts val="0"/>
                        </a:spcAft>
                        <a:buSzPts val="1000"/>
                        <a:buFont typeface="Georgia"/>
                        <a:buAutoNum type="alphaLcParenR" startAt="7"/>
                      </a:pPr>
                      <a:r>
                        <a:rPr lang="en-US" sz="1000">
                          <a:solidFill>
                            <a:srgbClr val="980000"/>
                          </a:solidFill>
                          <a:latin typeface="Georgia"/>
                          <a:ea typeface="Georgia"/>
                          <a:cs typeface="Georgia"/>
                          <a:sym typeface="Georgia"/>
                        </a:rPr>
                        <a:t>State</a:t>
                      </a:r>
                      <a:r>
                        <a:rPr lang="en-US" sz="1000">
                          <a:latin typeface="Georgia"/>
                          <a:ea typeface="Georgia"/>
                          <a:cs typeface="Georgia"/>
                          <a:sym typeface="Georgia"/>
                        </a:rPr>
                        <a:t> </a:t>
                      </a:r>
                      <a:r>
                        <a:rPr lang="en-US" sz="1000">
                          <a:solidFill>
                            <a:srgbClr val="000000"/>
                          </a:solidFill>
                          <a:latin typeface="Georgia"/>
                          <a:ea typeface="Georgia"/>
                          <a:cs typeface="Georgia"/>
                          <a:sym typeface="Georgia"/>
                        </a:rPr>
                        <a:t>the number after, without counting, when given any number between </a:t>
                      </a:r>
                      <a:r>
                        <a:rPr lang="en-US" sz="1000">
                          <a:solidFill>
                            <a:srgbClr val="980000"/>
                          </a:solidFill>
                          <a:latin typeface="Georgia"/>
                          <a:ea typeface="Georgia"/>
                          <a:cs typeface="Georgia"/>
                          <a:sym typeface="Georgia"/>
                        </a:rPr>
                        <a:t>0 and 30.</a:t>
                      </a:r>
                      <a:r>
                        <a:rPr lang="en-US" sz="1000">
                          <a:latin typeface="Georgia"/>
                          <a:ea typeface="Georgia"/>
                          <a:cs typeface="Georgia"/>
                          <a:sym typeface="Georgia"/>
                        </a:rPr>
                        <a:t> </a:t>
                      </a:r>
                      <a:endParaRPr sz="1000">
                        <a:latin typeface="Georgia"/>
                        <a:ea typeface="Georgia"/>
                        <a:cs typeface="Georgia"/>
                        <a:sym typeface="Georgia"/>
                      </a:endParaRPr>
                    </a:p>
                    <a:p>
                      <a:pPr marL="457200" lvl="0" indent="-292100" algn="l" rtl="0">
                        <a:spcBef>
                          <a:spcPts val="300"/>
                        </a:spcBef>
                        <a:spcAft>
                          <a:spcPts val="0"/>
                        </a:spcAft>
                        <a:buSzPts val="1000"/>
                        <a:buFont typeface="Georgia"/>
                        <a:buAutoNum type="alphaLcParenR" startAt="7"/>
                      </a:pPr>
                      <a:r>
                        <a:rPr lang="en-US" sz="1000">
                          <a:solidFill>
                            <a:srgbClr val="980000"/>
                          </a:solidFill>
                          <a:latin typeface="Georgia"/>
                          <a:ea typeface="Georgia"/>
                          <a:cs typeface="Georgia"/>
                          <a:sym typeface="Georgia"/>
                        </a:rPr>
                        <a:t>State</a:t>
                      </a:r>
                      <a:r>
                        <a:rPr lang="en-US" sz="1000">
                          <a:latin typeface="Georgia"/>
                          <a:ea typeface="Georgia"/>
                          <a:cs typeface="Georgia"/>
                          <a:sym typeface="Georgia"/>
                        </a:rPr>
                        <a:t> </a:t>
                      </a:r>
                      <a:r>
                        <a:rPr lang="en-US" sz="1000">
                          <a:solidFill>
                            <a:srgbClr val="000000"/>
                          </a:solidFill>
                          <a:latin typeface="Georgia"/>
                          <a:ea typeface="Georgia"/>
                          <a:cs typeface="Georgia"/>
                          <a:sym typeface="Georgia"/>
                        </a:rPr>
                        <a:t>the number before, without counting, when given any number between </a:t>
                      </a:r>
                      <a:r>
                        <a:rPr lang="en-US" sz="1000">
                          <a:solidFill>
                            <a:srgbClr val="980000"/>
                          </a:solidFill>
                          <a:latin typeface="Georgia"/>
                          <a:ea typeface="Georgia"/>
                          <a:cs typeface="Georgia"/>
                          <a:sym typeface="Georgia"/>
                        </a:rPr>
                        <a:t>1 and 20</a:t>
                      </a:r>
                      <a:r>
                        <a:rPr lang="en-US" sz="1000">
                          <a:latin typeface="Georgia"/>
                          <a:ea typeface="Georgia"/>
                          <a:cs typeface="Georgia"/>
                          <a:sym typeface="Georgia"/>
                        </a:rPr>
                        <a:t>.</a:t>
                      </a:r>
                      <a:endParaRPr sz="1000">
                        <a:latin typeface="Georgia"/>
                        <a:ea typeface="Georgia"/>
                        <a:cs typeface="Georgia"/>
                        <a:sym typeface="Georgia"/>
                      </a:endParaRPr>
                    </a:p>
                    <a:p>
                      <a:pPr marL="457200" lvl="0" indent="-279400" algn="l" rtl="0">
                        <a:spcBef>
                          <a:spcPts val="300"/>
                        </a:spcBef>
                        <a:spcAft>
                          <a:spcPts val="0"/>
                        </a:spcAft>
                        <a:buClr>
                          <a:srgbClr val="980000"/>
                        </a:buClr>
                        <a:buSzPts val="800"/>
                        <a:buFont typeface="Georgia"/>
                        <a:buAutoNum type="alphaLcParenR" startAt="7"/>
                      </a:pPr>
                      <a:r>
                        <a:rPr lang="en-US" sz="1000">
                          <a:solidFill>
                            <a:srgbClr val="980000"/>
                          </a:solidFill>
                          <a:latin typeface="Georgia"/>
                          <a:ea typeface="Georgia"/>
                          <a:cs typeface="Georgia"/>
                          <a:sym typeface="Georgia"/>
                        </a:rPr>
                        <a:t>Use objects, drawings, words, or numbers to compose and decompose numbers 11-19 into a ten and some ones.</a:t>
                      </a:r>
                      <a:endParaRPr sz="800">
                        <a:solidFill>
                          <a:srgbClr val="98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startAt="10"/>
                      </a:pPr>
                      <a:r>
                        <a:rPr lang="en-US" sz="1000">
                          <a:solidFill>
                            <a:srgbClr val="000000"/>
                          </a:solidFill>
                          <a:latin typeface="Georgia"/>
                          <a:ea typeface="Georgia"/>
                          <a:cs typeface="Georgia"/>
                          <a:sym typeface="Georgia"/>
                        </a:rPr>
                        <a:t>Group a collection of up to 100 objects (e.g., counters, pennies, cubes,) into sets of ten and count by tens to determine the total </a:t>
                      </a:r>
                      <a:r>
                        <a:rPr lang="en-US" sz="1000">
                          <a:solidFill>
                            <a:srgbClr val="980000"/>
                          </a:solidFill>
                          <a:latin typeface="Georgia"/>
                          <a:ea typeface="Georgia"/>
                          <a:cs typeface="Georgia"/>
                          <a:sym typeface="Georgia"/>
                        </a:rPr>
                        <a:t>(e.g., there are 3 groups of ten and 6 leftovers, 36 total objects)</a:t>
                      </a:r>
                      <a:r>
                        <a:rPr lang="en-US" sz="1000">
                          <a:latin typeface="Georgia"/>
                          <a:ea typeface="Georgia"/>
                          <a:cs typeface="Georgia"/>
                          <a:sym typeface="Georgia"/>
                        </a:rPr>
                        <a:t>.</a:t>
                      </a:r>
                      <a:endParaRPr sz="1000">
                        <a:latin typeface="Georgia"/>
                        <a:ea typeface="Georgia"/>
                        <a:cs typeface="Georgia"/>
                        <a:sym typeface="Georgia"/>
                      </a:endParaRPr>
                    </a:p>
                    <a:p>
                      <a:pPr marL="457200" lvl="0" indent="0" algn="l" rtl="0">
                        <a:spcBef>
                          <a:spcPts val="300"/>
                        </a:spcBef>
                        <a:spcAft>
                          <a:spcPts val="0"/>
                        </a:spcAft>
                        <a:buNone/>
                      </a:pPr>
                      <a:r>
                        <a:rPr lang="en-US" sz="1000">
                          <a:latin typeface="Georgia"/>
                          <a:ea typeface="Georgia"/>
                          <a:cs typeface="Georgia"/>
                          <a:sym typeface="Georgia"/>
                        </a:rPr>
                        <a:t> </a:t>
                      </a:r>
                      <a:endParaRPr sz="1000" b="1">
                        <a:latin typeface="Georgia"/>
                        <a:ea typeface="Georgia"/>
                        <a:cs typeface="Georgia"/>
                        <a:sym typeface="Georgia"/>
                      </a:endParaRPr>
                    </a:p>
                    <a:p>
                      <a:pPr marL="45720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300"/>
                        </a:spcAft>
                        <a:buNone/>
                      </a:pPr>
                      <a:endParaRPr sz="1000">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7" name="Google Shape;217;g2795ceed147_0_9"/>
          <p:cNvSpPr txBox="1"/>
          <p:nvPr/>
        </p:nvSpPr>
        <p:spPr>
          <a:xfrm>
            <a:off x="-24800" y="4212600"/>
            <a:ext cx="9144000" cy="9105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FFFFFF"/>
                </a:solidFill>
                <a:latin typeface="Georgia"/>
                <a:ea typeface="Georgia"/>
                <a:cs typeface="Georgia"/>
                <a:sym typeface="Georgia"/>
              </a:rPr>
              <a:t>Revisions:</a:t>
            </a:r>
            <a:endParaRPr sz="1000">
              <a:solidFill>
                <a:srgbClr val="FFFFFF"/>
              </a:solidFill>
              <a:latin typeface="Georgia"/>
              <a:ea typeface="Georgia"/>
              <a:cs typeface="Georgia"/>
              <a:sym typeface="Georgia"/>
            </a:endParaRPr>
          </a:p>
          <a:p>
            <a:pPr marL="457200" indent="-292100">
              <a:buClr>
                <a:schemeClr val="lt1"/>
              </a:buClr>
              <a:buSzPts val="1000"/>
              <a:buFont typeface="Georgia"/>
              <a:buChar char="●"/>
            </a:pPr>
            <a:r>
              <a:rPr lang="en-US" sz="1000">
                <a:solidFill>
                  <a:srgbClr val="FFFFFF"/>
                </a:solidFill>
                <a:latin typeface="Georgia" panose="02040502050405020303" pitchFamily="18" charset="0"/>
                <a:ea typeface="Georgia"/>
                <a:cs typeface="Times New Roman"/>
                <a:sym typeface="Georgia"/>
              </a:rPr>
              <a:t>State the number after, decreased from between 0 and 100 to between 0 and 30</a:t>
            </a:r>
          </a:p>
          <a:p>
            <a:pPr marL="457200" indent="-292100">
              <a:buClr>
                <a:schemeClr val="lt1"/>
              </a:buClr>
              <a:buSzPts val="1000"/>
              <a:buFont typeface="Georgia"/>
              <a:buChar char="●"/>
            </a:pPr>
            <a:r>
              <a:rPr lang="en-US" sz="1000">
                <a:solidFill>
                  <a:srgbClr val="FFFFFF"/>
                </a:solidFill>
                <a:latin typeface="Georgia" panose="02040502050405020303" pitchFamily="18" charset="0"/>
                <a:ea typeface="Georgia"/>
                <a:cs typeface="Times New Roman"/>
                <a:sym typeface="Georgia"/>
              </a:rPr>
              <a:t>State the number before, increased from between 0 and 10 to between 1 and 20</a:t>
            </a:r>
            <a:endParaRPr lang="en-US" sz="1000">
              <a:solidFill>
                <a:srgbClr val="FFFFFF"/>
              </a:solidFill>
              <a:latin typeface="Georgia" panose="02040502050405020303" pitchFamily="18" charset="0"/>
              <a:ea typeface="Georgia"/>
              <a:cs typeface="Times New Roman"/>
            </a:endParaRPr>
          </a:p>
          <a:p>
            <a:pPr marL="457200" indent="-292100">
              <a:buClr>
                <a:schemeClr val="lt1"/>
              </a:buClr>
              <a:buSzPts val="1000"/>
              <a:buFont typeface="Georgia"/>
              <a:buChar char="●"/>
            </a:pPr>
            <a:r>
              <a:rPr lang="en-US" sz="1000">
                <a:solidFill>
                  <a:srgbClr val="FFFFFF"/>
                </a:solidFill>
                <a:latin typeface="Georgia" panose="02040502050405020303" pitchFamily="18" charset="0"/>
                <a:ea typeface="Georgia"/>
                <a:cs typeface="Times New Roman"/>
                <a:sym typeface="Georgia"/>
              </a:rPr>
              <a:t>Use objects, drawings, words, or numbers to compose and decompose </a:t>
            </a:r>
            <a:r>
              <a:rPr lang="en-US" sz="1000">
                <a:solidFill>
                  <a:srgbClr val="FFFFFF"/>
                </a:solidFill>
                <a:latin typeface="Georgia" panose="02040502050405020303" pitchFamily="18" charset="0"/>
                <a:ea typeface="Georgia"/>
                <a:cs typeface="Georgia"/>
                <a:sym typeface="Georgia"/>
              </a:rPr>
              <a:t>numbers 11-19 into a ten and some ones</a:t>
            </a:r>
            <a:endParaRPr lang="en-US" sz="1000" b="1">
              <a:solidFill>
                <a:srgbClr val="FFFFFF"/>
              </a:solidFill>
              <a:latin typeface="Georgia" panose="02040502050405020303" pitchFamily="18" charset="0"/>
              <a:ea typeface="Georgia"/>
              <a:cs typeface="Georgia"/>
            </a:endParaRPr>
          </a:p>
          <a:p>
            <a:pPr marL="457200" indent="-292100">
              <a:buClr>
                <a:schemeClr val="lt1"/>
              </a:buClr>
              <a:buSzPts val="1000"/>
              <a:buFont typeface="Georgia"/>
              <a:buChar char="●"/>
            </a:pPr>
            <a:r>
              <a:rPr lang="en-US" sz="1000">
                <a:solidFill>
                  <a:srgbClr val="FFFFFF"/>
                </a:solidFill>
                <a:latin typeface="Georgia" panose="02040502050405020303" pitchFamily="18" charset="0"/>
                <a:ea typeface="Georgia"/>
                <a:cs typeface="Times New Roman"/>
                <a:sym typeface="Georgia"/>
              </a:rPr>
              <a:t>Group a collection of objects up to 100 into sets of ten and count by tends to determine the total</a:t>
            </a:r>
            <a:endParaRPr sz="1000">
              <a:solidFill>
                <a:srgbClr val="FFFFFF"/>
              </a:solidFill>
              <a:latin typeface="Georgia" panose="02040502050405020303" pitchFamily="18" charset="0"/>
              <a:ea typeface="Georgia"/>
              <a:cs typeface="Georgia"/>
              <a:sym typeface="Georgia"/>
            </a:endParaRPr>
          </a:p>
        </p:txBody>
      </p:sp>
      <p:pic>
        <p:nvPicPr>
          <p:cNvPr id="218" name="Google Shape;218;g2795ceed147_0_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99450" y="2173875"/>
            <a:ext cx="695475" cy="568475"/>
          </a:xfrm>
          <a:prstGeom prst="rect">
            <a:avLst/>
          </a:prstGeom>
          <a:noFill/>
          <a:ln>
            <a:noFill/>
          </a:ln>
        </p:spPr>
      </p:pic>
      <p:pic>
        <p:nvPicPr>
          <p:cNvPr id="5" name="Picture 4" descr="On the screen you are seeing an excerpt from the Kindergarten Overview of Revisions Narrated PowerPoint showing a comparison between the 2016 SOL and the newly adopted 2023 SOL. As you can see the content of SOL K.3 c and d can now be found in K.NS.1 g, h, i, and j of the 2023 standards with any changes highlighted in red. &#10;&#10;An excerpt from the Kindergarten Prioritization document is now being shown on the screen.  As Tina shared earlier in the presentation, school divisions may wish to use the Prioritization documents when planning for instruction, based upon the options for transitioning, and in determining how to supplement existing curriculum as content from the 2023 Mathematics SOL is incorporated. Notice in this example, K.3d is shown as aligning to K.NS.1ij. The Transition Team has provided instructional notes to support folding in this content.  In this instance, it is suggested that as students are learning about the numbers …&#10;">
            <a:extLst>
              <a:ext uri="{FF2B5EF4-FFF2-40B4-BE49-F238E27FC236}">
                <a16:creationId xmlns:a16="http://schemas.microsoft.com/office/drawing/2014/main" id="{F347757E-BECB-32F6-ED7D-7580C0623FF9}"/>
              </a:ext>
            </a:extLst>
          </p:cNvPr>
          <p:cNvPicPr>
            <a:picLocks noChangeAspect="1"/>
          </p:cNvPicPr>
          <p:nvPr/>
        </p:nvPicPr>
        <p:blipFill>
          <a:blip r:embed="rId4"/>
          <a:stretch>
            <a:fillRect/>
          </a:stretch>
        </p:blipFill>
        <p:spPr>
          <a:xfrm>
            <a:off x="136525" y="3200872"/>
            <a:ext cx="8870950" cy="109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3f03801d4d_0_0"/>
          <p:cNvSpPr txBox="1">
            <a:spLocks noGrp="1"/>
          </p:cNvSpPr>
          <p:nvPr>
            <p:ph type="title"/>
          </p:nvPr>
        </p:nvSpPr>
        <p:spPr>
          <a:xfrm>
            <a:off x="0" y="1"/>
            <a:ext cx="9144000" cy="531008"/>
          </a:xfrm>
          <a:prstGeom prst="rect">
            <a:avLst/>
          </a:prstGeom>
          <a:solidFill>
            <a:schemeClr val="dk1"/>
          </a:solidFill>
          <a:ln>
            <a:noFill/>
          </a:ln>
        </p:spPr>
        <p:txBody>
          <a:bodyPr spcFirstLastPara="1" wrap="square" lIns="617225" tIns="34275" rIns="68575" bIns="34275" anchor="ctr" anchorCtr="0">
            <a:normAutofit/>
          </a:bodyPr>
          <a:lstStyle/>
          <a:p>
            <a:pPr algn="ctr">
              <a:buSzPts val="3240"/>
            </a:pPr>
            <a:r>
              <a:rPr lang="en-US" sz="2840"/>
              <a:t>Example – Grade 1</a:t>
            </a:r>
            <a:endParaRPr lang="fr-FR" sz="2840"/>
          </a:p>
        </p:txBody>
      </p:sp>
      <p:graphicFrame>
        <p:nvGraphicFramePr>
          <p:cNvPr id="349" name="Google Shape;349;g23f03801d4d_0_0"/>
          <p:cNvGraphicFramePr/>
          <p:nvPr>
            <p:extLst>
              <p:ext uri="{D42A27DB-BD31-4B8C-83A1-F6EECF244321}">
                <p14:modId xmlns:p14="http://schemas.microsoft.com/office/powerpoint/2010/main" val="3425924865"/>
              </p:ext>
            </p:extLst>
          </p:nvPr>
        </p:nvGraphicFramePr>
        <p:xfrm>
          <a:off x="120650" y="684075"/>
          <a:ext cx="8812225" cy="3376400"/>
        </p:xfrm>
        <a:graphic>
          <a:graphicData uri="http://schemas.openxmlformats.org/drawingml/2006/table">
            <a:tbl>
              <a:tblPr firstRow="1">
                <a:noFill/>
              </a:tblPr>
              <a:tblGrid>
                <a:gridCol w="4381500">
                  <a:extLst>
                    <a:ext uri="{9D8B030D-6E8A-4147-A177-3AD203B41FA5}">
                      <a16:colId xmlns:a16="http://schemas.microsoft.com/office/drawing/2014/main" val="20000"/>
                    </a:ext>
                  </a:extLst>
                </a:gridCol>
                <a:gridCol w="4430725">
                  <a:extLst>
                    <a:ext uri="{9D8B030D-6E8A-4147-A177-3AD203B41FA5}">
                      <a16:colId xmlns:a16="http://schemas.microsoft.com/office/drawing/2014/main" val="20001"/>
                    </a:ext>
                  </a:extLst>
                </a:gridCol>
              </a:tblGrid>
              <a:tr h="37415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4043810767"/>
                  </a:ext>
                </a:extLst>
              </a:tr>
              <a:tr h="2842250">
                <a:tc>
                  <a:txBody>
                    <a:bodyPr/>
                    <a:lstStyle/>
                    <a:p>
                      <a:pPr marL="0" lvl="0" indent="0" algn="l" rtl="0">
                        <a:lnSpc>
                          <a:spcPct val="115000"/>
                        </a:lnSpc>
                        <a:spcBef>
                          <a:spcPts val="0"/>
                        </a:spcBef>
                        <a:spcAft>
                          <a:spcPts val="0"/>
                        </a:spcAft>
                        <a:buNone/>
                      </a:pPr>
                      <a:r>
                        <a:rPr lang="en-US" sz="1000" b="1">
                          <a:solidFill>
                            <a:srgbClr val="000000"/>
                          </a:solidFill>
                          <a:latin typeface="Georgia"/>
                          <a:ea typeface="Georgia"/>
                          <a:cs typeface="Georgia"/>
                          <a:sym typeface="Georgia"/>
                        </a:rPr>
                        <a:t>1.6      The student will create and solve single-step story and</a:t>
                      </a:r>
                      <a:endParaRPr sz="1000" b="1">
                        <a:solidFill>
                          <a:srgbClr val="000000"/>
                        </a:solidFill>
                        <a:latin typeface="Georgia"/>
                        <a:ea typeface="Georgia"/>
                        <a:cs typeface="Georgia"/>
                        <a:sym typeface="Georgia"/>
                      </a:endParaRPr>
                    </a:p>
                    <a:p>
                      <a:pPr marL="0" lvl="0" indent="0" algn="l" rtl="0">
                        <a:lnSpc>
                          <a:spcPct val="115000"/>
                        </a:lnSpc>
                        <a:spcBef>
                          <a:spcPts val="0"/>
                        </a:spcBef>
                        <a:spcAft>
                          <a:spcPts val="0"/>
                        </a:spcAft>
                        <a:buNone/>
                      </a:pPr>
                      <a:r>
                        <a:rPr lang="en-US" sz="1000" b="1">
                          <a:solidFill>
                            <a:srgbClr val="000000"/>
                          </a:solidFill>
                          <a:latin typeface="Georgia"/>
                          <a:ea typeface="Georgia"/>
                          <a:cs typeface="Georgia"/>
                          <a:sym typeface="Georgia"/>
                        </a:rPr>
                        <a:t>            picture problems using addition and subtraction within </a:t>
                      </a:r>
                      <a:endParaRPr sz="1000" b="1">
                        <a:solidFill>
                          <a:srgbClr val="000000"/>
                        </a:solidFill>
                        <a:latin typeface="Georgia"/>
                        <a:ea typeface="Georgia"/>
                        <a:cs typeface="Georgia"/>
                        <a:sym typeface="Georgia"/>
                      </a:endParaRPr>
                    </a:p>
                    <a:p>
                      <a:pPr marL="0" lvl="0" indent="0" algn="l" rtl="0">
                        <a:lnSpc>
                          <a:spcPct val="115000"/>
                        </a:lnSpc>
                        <a:spcBef>
                          <a:spcPts val="0"/>
                        </a:spcBef>
                        <a:spcAft>
                          <a:spcPts val="0"/>
                        </a:spcAft>
                        <a:buNone/>
                      </a:pPr>
                      <a:r>
                        <a:rPr lang="en-US" sz="1000" b="1">
                          <a:solidFill>
                            <a:srgbClr val="000000"/>
                          </a:solidFill>
                          <a:latin typeface="Georgia"/>
                          <a:ea typeface="Georgia"/>
                          <a:cs typeface="Georgia"/>
                          <a:sym typeface="Georgia"/>
                        </a:rPr>
                        <a:t>            20.</a:t>
                      </a:r>
                      <a:endParaRPr sz="1000" b="1">
                        <a:solidFill>
                          <a:srgbClr val="000000"/>
                        </a:solidFill>
                        <a:latin typeface="Georgia"/>
                        <a:ea typeface="Georgia"/>
                        <a:cs typeface="Georgia"/>
                        <a:sym typeface="Georgia"/>
                      </a:endParaRPr>
                    </a:p>
                    <a:p>
                      <a:pPr marL="346075" lvl="0" indent="-292100" algn="l" rtl="0">
                        <a:spcBef>
                          <a:spcPts val="0"/>
                        </a:spcBef>
                        <a:spcAft>
                          <a:spcPts val="0"/>
                        </a:spcAft>
                        <a:buSzPts val="1000"/>
                        <a:buFont typeface="Georgia"/>
                        <a:buChar char="●"/>
                      </a:pPr>
                      <a:r>
                        <a:rPr lang="en-US" sz="1000">
                          <a:solidFill>
                            <a:srgbClr val="000000"/>
                          </a:solidFill>
                          <a:latin typeface="Georgia"/>
                          <a:ea typeface="Georgia"/>
                          <a:cs typeface="Georgia"/>
                          <a:sym typeface="Georgia"/>
                        </a:rPr>
                        <a:t>Create and solve single-step oral or written story and picture problems, using addition and subtraction within 20.</a:t>
                      </a:r>
                      <a:endParaRPr sz="1000">
                        <a:solidFill>
                          <a:srgbClr val="000000"/>
                        </a:solidFill>
                        <a:latin typeface="Georgia"/>
                        <a:ea typeface="Georgia"/>
                        <a:cs typeface="Georgia"/>
                        <a:sym typeface="Georgia"/>
                      </a:endParaRPr>
                    </a:p>
                    <a:p>
                      <a:pPr marL="346075"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Identify a number sentence to solve an oral or written story and picture problem, selecting from among addition and/or subtraction equations (e.g., number sentences).</a:t>
                      </a:r>
                      <a:endParaRPr sz="1000">
                        <a:solidFill>
                          <a:srgbClr val="000000"/>
                        </a:solidFill>
                        <a:latin typeface="Georgia"/>
                        <a:ea typeface="Georgia"/>
                        <a:cs typeface="Georgia"/>
                        <a:sym typeface="Georgia"/>
                      </a:endParaRPr>
                    </a:p>
                    <a:p>
                      <a:pPr marL="346075"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Combine parts contained in larger numbers up to 20 by using related combinations (e.g., 9 + 7 can be thought of as 9 broken up into 2 and 7; using doubles, 7 + 7 = 14; 14 + 2 = 16 or 7 broken up into 1 and 6; making a ten, 1 + 9 = 10; 10 + 6 = 16). </a:t>
                      </a:r>
                      <a:endParaRPr sz="1000">
                        <a:solidFill>
                          <a:srgbClr val="000000"/>
                        </a:solidFill>
                        <a:latin typeface="Georgia"/>
                        <a:ea typeface="Georgia"/>
                        <a:cs typeface="Georgia"/>
                        <a:sym typeface="Georgia"/>
                      </a:endParaRPr>
                    </a:p>
                    <a:p>
                      <a:pPr marL="346075"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Explain strategies used to solve addition and subtraction problems within 20 using spoken words, objects, pictorial models, and number sentences.</a:t>
                      </a:r>
                      <a:endParaRPr sz="1000" b="1">
                        <a:solidFill>
                          <a:srgbClr val="000000"/>
                        </a:solidFill>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457200" algn="l" rtl="0">
                        <a:spcBef>
                          <a:spcPts val="0"/>
                        </a:spcBef>
                        <a:spcAft>
                          <a:spcPts val="0"/>
                        </a:spcAft>
                        <a:buNone/>
                      </a:pPr>
                      <a:r>
                        <a:rPr lang="en-US" sz="1000" b="1">
                          <a:solidFill>
                            <a:srgbClr val="202020"/>
                          </a:solidFill>
                          <a:latin typeface="Georgia"/>
                          <a:ea typeface="Georgia"/>
                          <a:cs typeface="Georgia"/>
                          <a:sym typeface="Georgia"/>
                        </a:rPr>
                        <a:t>1.CE.1  The student will recall with automaticity addition and subtraction facts within 10 and represent, solve, and </a:t>
                      </a:r>
                      <a:r>
                        <a:rPr lang="en-US" sz="1000" b="1">
                          <a:solidFill>
                            <a:srgbClr val="980000"/>
                          </a:solidFill>
                          <a:latin typeface="Georgia"/>
                          <a:ea typeface="Georgia"/>
                          <a:cs typeface="Georgia"/>
                          <a:sym typeface="Georgia"/>
                        </a:rPr>
                        <a:t>justify</a:t>
                      </a:r>
                      <a:r>
                        <a:rPr lang="en-US" sz="1000" b="1">
                          <a:solidFill>
                            <a:srgbClr val="202020"/>
                          </a:solidFill>
                          <a:latin typeface="Georgia"/>
                          <a:ea typeface="Georgia"/>
                          <a:cs typeface="Georgia"/>
                          <a:sym typeface="Georgia"/>
                        </a:rPr>
                        <a:t> solutions to single-step problems, including those in context, using addition and subtraction with whole numbers within 20. </a:t>
                      </a:r>
                      <a:endParaRPr sz="1000" b="1">
                        <a:solidFill>
                          <a:srgbClr val="202020"/>
                        </a:solidFill>
                        <a:latin typeface="Georgia"/>
                        <a:ea typeface="Georgia"/>
                        <a:cs typeface="Georgia"/>
                        <a:sym typeface="Georgia"/>
                      </a:endParaRPr>
                    </a:p>
                    <a:p>
                      <a:pPr marL="457200" lvl="0" indent="-285750" algn="l" rtl="0">
                        <a:spcBef>
                          <a:spcPts val="600"/>
                        </a:spcBef>
                        <a:spcAft>
                          <a:spcPts val="0"/>
                        </a:spcAft>
                        <a:buNone/>
                      </a:pPr>
                      <a:r>
                        <a:rPr lang="en-US" sz="1000">
                          <a:solidFill>
                            <a:srgbClr val="202020"/>
                          </a:solidFill>
                          <a:latin typeface="Georgia"/>
                          <a:ea typeface="Georgia"/>
                          <a:cs typeface="Georgia"/>
                          <a:sym typeface="Georgia"/>
                        </a:rPr>
                        <a:t>e)      </a:t>
                      </a:r>
                      <a:r>
                        <a:rPr lang="en-US" sz="1000">
                          <a:solidFill>
                            <a:srgbClr val="202020"/>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Solve addition and subtraction problems within 20 using various strategies (e.g., inverse relationships: if 9 + 3 = 12 then 12 - 3 = 9; decomposition using known sums/differences: 9 + 7 can be thought of as 9 decomposed into 2 and 7, then use doubles, 7 + 7 = 14; 14 + 2 = 16 or decompose the 7 into 1 and 6; making make a ten: 1 + 9 = 10; 10 + 6 = 16, etc.).</a:t>
                      </a:r>
                      <a:endParaRPr sz="1000">
                        <a:solidFill>
                          <a:srgbClr val="202020"/>
                        </a:solidFill>
                        <a:latin typeface="Georgia"/>
                        <a:ea typeface="Georgia"/>
                        <a:cs typeface="Georgia"/>
                        <a:sym typeface="Georgia"/>
                      </a:endParaRPr>
                    </a:p>
                    <a:p>
                      <a:pPr marL="457200" lvl="0" indent="-285750" algn="l" rtl="0">
                        <a:spcBef>
                          <a:spcPts val="600"/>
                        </a:spcBef>
                        <a:spcAft>
                          <a:spcPts val="0"/>
                        </a:spcAft>
                        <a:buNone/>
                      </a:pPr>
                      <a:r>
                        <a:rPr lang="en-US" sz="1000">
                          <a:solidFill>
                            <a:srgbClr val="202020"/>
                          </a:solidFill>
                          <a:latin typeface="Georgia"/>
                          <a:ea typeface="Georgia"/>
                          <a:cs typeface="Georgia"/>
                          <a:sym typeface="Georgia"/>
                        </a:rPr>
                        <a:t>f)      </a:t>
                      </a:r>
                      <a:r>
                        <a:rPr lang="en-US" sz="1000">
                          <a:solidFill>
                            <a:srgbClr val="980000"/>
                          </a:solidFill>
                          <a:latin typeface="Georgia"/>
                          <a:ea typeface="Georgia"/>
                          <a:cs typeface="Georgia"/>
                          <a:sym typeface="Georgia"/>
                        </a:rPr>
                        <a:t>Represent</a:t>
                      </a:r>
                      <a:r>
                        <a:rPr lang="en-US" sz="1000">
                          <a:solidFill>
                            <a:srgbClr val="202020"/>
                          </a:solidFill>
                          <a:latin typeface="Georgia"/>
                          <a:ea typeface="Georgia"/>
                          <a:cs typeface="Georgia"/>
                          <a:sym typeface="Georgia"/>
                        </a:rPr>
                        <a:t>, solve, and </a:t>
                      </a:r>
                      <a:r>
                        <a:rPr lang="en-US" sz="1000">
                          <a:solidFill>
                            <a:srgbClr val="980000"/>
                          </a:solidFill>
                          <a:latin typeface="Georgia"/>
                          <a:ea typeface="Georgia"/>
                          <a:cs typeface="Georgia"/>
                          <a:sym typeface="Georgia"/>
                        </a:rPr>
                        <a:t>justify </a:t>
                      </a:r>
                      <a:r>
                        <a:rPr lang="en-US" sz="1000">
                          <a:solidFill>
                            <a:srgbClr val="202020"/>
                          </a:solidFill>
                          <a:latin typeface="Georgia"/>
                          <a:ea typeface="Georgia"/>
                          <a:cs typeface="Georgia"/>
                          <a:sym typeface="Georgia"/>
                        </a:rPr>
                        <a:t>solutions to single-step addition and  subtraction problems </a:t>
                      </a:r>
                      <a:r>
                        <a:rPr lang="en-US" sz="1000">
                          <a:solidFill>
                            <a:srgbClr val="980000"/>
                          </a:solidFill>
                          <a:latin typeface="Georgia"/>
                          <a:ea typeface="Georgia"/>
                          <a:cs typeface="Georgia"/>
                          <a:sym typeface="Georgia"/>
                        </a:rPr>
                        <a:t>(join, separate, and part-part-whole) </a:t>
                      </a:r>
                      <a:r>
                        <a:rPr lang="en-US" sz="1000">
                          <a:latin typeface="Georgia"/>
                          <a:ea typeface="Georgia"/>
                          <a:cs typeface="Georgia"/>
                          <a:sym typeface="Georgia"/>
                        </a:rPr>
                        <a:t>within 20</a:t>
                      </a:r>
                      <a:r>
                        <a:rPr lang="en-US" sz="1000">
                          <a:solidFill>
                            <a:srgbClr val="980000"/>
                          </a:solidFill>
                          <a:latin typeface="Georgia"/>
                          <a:ea typeface="Georgia"/>
                          <a:cs typeface="Georgia"/>
                          <a:sym typeface="Georgia"/>
                        </a:rPr>
                        <a:t>, including those in context, using words, objects, drawings, or numbers. </a:t>
                      </a:r>
                      <a:endParaRPr sz="1000">
                        <a:solidFill>
                          <a:srgbClr val="980000"/>
                        </a:solidFill>
                        <a:latin typeface="Georgia"/>
                        <a:ea typeface="Georgia"/>
                        <a:cs typeface="Georgia"/>
                        <a:sym typeface="Georgia"/>
                      </a:endParaRPr>
                    </a:p>
                    <a:p>
                      <a:pPr marL="457200" lvl="0" indent="-285750" algn="l" rtl="0">
                        <a:spcBef>
                          <a:spcPts val="600"/>
                        </a:spcBef>
                        <a:spcAft>
                          <a:spcPts val="0"/>
                        </a:spcAft>
                        <a:buNone/>
                      </a:pPr>
                      <a:r>
                        <a:rPr lang="en-US" sz="1000">
                          <a:solidFill>
                            <a:srgbClr val="202020"/>
                          </a:solidFill>
                          <a:latin typeface="Georgia"/>
                          <a:ea typeface="Georgia"/>
                          <a:cs typeface="Georgia"/>
                          <a:sym typeface="Georgia"/>
                        </a:rPr>
                        <a:t>g)     </a:t>
                      </a:r>
                      <a:r>
                        <a:rPr lang="en-US" sz="1000">
                          <a:solidFill>
                            <a:srgbClr val="980000"/>
                          </a:solidFill>
                          <a:latin typeface="Georgia"/>
                          <a:ea typeface="Georgia"/>
                          <a:cs typeface="Georgia"/>
                          <a:sym typeface="Georgia"/>
                        </a:rPr>
                        <a:t>Determine the unknown whole number that will result in a sum or difference of 10 or 20 (e.g., 14 - __ = 10 or 15 + __ = 20). </a:t>
                      </a:r>
                      <a:endParaRPr sz="1000">
                        <a:solidFill>
                          <a:srgbClr val="202020"/>
                        </a:solidFill>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0" name="Google Shape;350;g23f03801d4d_0_0"/>
          <p:cNvSpPr txBox="1"/>
          <p:nvPr/>
        </p:nvSpPr>
        <p:spPr>
          <a:xfrm>
            <a:off x="0" y="4241125"/>
            <a:ext cx="9144000" cy="10065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a:t>
            </a:r>
            <a:endParaRPr sz="1000">
              <a:solidFill>
                <a:schemeClr val="lt1"/>
              </a:solidFill>
              <a:latin typeface="Georgia"/>
              <a:ea typeface="Georgia"/>
              <a:cs typeface="Georgia"/>
              <a:sym typeface="Georgia"/>
            </a:endParaRPr>
          </a:p>
          <a:p>
            <a:pPr marL="457200" indent="-292100">
              <a:lnSpc>
                <a:spcPct val="107916"/>
              </a:lnSpc>
              <a:buClr>
                <a:schemeClr val="lt1"/>
              </a:buClr>
              <a:buSzPts val="1000"/>
              <a:buFont typeface="Times New Roman"/>
              <a:buChar char="●"/>
            </a:pPr>
            <a:r>
              <a:rPr lang="en-US" sz="1000">
                <a:solidFill>
                  <a:schemeClr val="lt1"/>
                </a:solidFill>
                <a:latin typeface="Georgia"/>
                <a:ea typeface="Georgia"/>
                <a:cs typeface="Georgia"/>
                <a:sym typeface="Georgia"/>
              </a:rPr>
              <a:t>Create single-step oral or written story and picture problems, using addition and subtraction within 20 has been removed</a:t>
            </a:r>
            <a:endParaRPr sz="1000">
              <a:solidFill>
                <a:schemeClr val="lt1"/>
              </a:solidFill>
              <a:latin typeface="Georgia"/>
              <a:ea typeface="Georgia"/>
              <a:cs typeface="Georgia"/>
              <a:sym typeface="Georgia"/>
            </a:endParaRPr>
          </a:p>
          <a:p>
            <a:pPr marL="457200" lvl="0" indent="-292100" algn="l" rtl="0">
              <a:lnSpc>
                <a:spcPct val="107916"/>
              </a:lnSpc>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Represent, solve, and justify solutions to single-step addition and subtraction problems</a:t>
            </a:r>
            <a:endParaRPr sz="1000">
              <a:solidFill>
                <a:schemeClr val="lt1"/>
              </a:solidFill>
              <a:latin typeface="Georgia"/>
              <a:ea typeface="Georgia"/>
              <a:cs typeface="Georgia"/>
              <a:sym typeface="Georgia"/>
            </a:endParaRPr>
          </a:p>
          <a:p>
            <a:pPr marL="457200" indent="-292100">
              <a:lnSpc>
                <a:spcPct val="107916"/>
              </a:lnSpc>
              <a:buClr>
                <a:schemeClr val="lt1"/>
              </a:buClr>
              <a:buSzPts val="1000"/>
              <a:buFont typeface="Times New Roman"/>
              <a:buChar char="●"/>
            </a:pPr>
            <a:r>
              <a:rPr lang="en-US" sz="1000">
                <a:solidFill>
                  <a:schemeClr val="lt1"/>
                </a:solidFill>
                <a:latin typeface="Georgia"/>
                <a:ea typeface="Georgia"/>
                <a:cs typeface="Georgia"/>
                <a:sym typeface="Georgia"/>
              </a:rPr>
              <a:t>Determine the unknown whole number that will result in a sum or difference of 10 or 20 (e.g., 14 - </a:t>
            </a:r>
            <a:r>
              <a:rPr lang="en-US" sz="1000" b="1" u="sng">
                <a:solidFill>
                  <a:schemeClr val="lt1"/>
                </a:solidFill>
                <a:latin typeface="Georgia"/>
                <a:ea typeface="Georgia"/>
                <a:cs typeface="Georgia"/>
                <a:sym typeface="Georgia"/>
              </a:rPr>
              <a:t>__</a:t>
            </a:r>
            <a:r>
              <a:rPr lang="en-US" sz="1000">
                <a:solidFill>
                  <a:schemeClr val="lt1"/>
                </a:solidFill>
                <a:latin typeface="Georgia"/>
                <a:ea typeface="Georgia"/>
                <a:cs typeface="Georgia"/>
                <a:sym typeface="Georgia"/>
              </a:rPr>
              <a:t> = 10 or 15 + </a:t>
            </a:r>
            <a:r>
              <a:rPr lang="en-US" sz="1000" u="sng">
                <a:solidFill>
                  <a:schemeClr val="lt1"/>
                </a:solidFill>
                <a:latin typeface="Georgia"/>
                <a:ea typeface="Georgia"/>
                <a:cs typeface="Georgia"/>
                <a:sym typeface="Georgia"/>
              </a:rPr>
              <a:t>__</a:t>
            </a:r>
            <a:r>
              <a:rPr lang="en-US" sz="1000">
                <a:solidFill>
                  <a:schemeClr val="lt1"/>
                </a:solidFill>
                <a:latin typeface="Georgia"/>
                <a:ea typeface="Georgia"/>
                <a:cs typeface="Georgia"/>
                <a:sym typeface="Georgia"/>
              </a:rPr>
              <a:t> = 20)</a:t>
            </a:r>
            <a:endParaRPr sz="1000" b="1">
              <a:solidFill>
                <a:schemeClr val="lt1"/>
              </a:solidFill>
              <a:latin typeface="Georgia"/>
              <a:ea typeface="Georgia"/>
              <a:cs typeface="Georgia"/>
              <a:sym typeface="Georgia"/>
            </a:endParaRPr>
          </a:p>
        </p:txBody>
      </p:sp>
      <p:pic>
        <p:nvPicPr>
          <p:cNvPr id="351" name="Google Shape;351;g23f03801d4d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2040000">
            <a:off x="4077557" y="3371000"/>
            <a:ext cx="695325" cy="571500"/>
          </a:xfrm>
          <a:prstGeom prst="rect">
            <a:avLst/>
          </a:prstGeom>
          <a:noFill/>
          <a:ln>
            <a:noFill/>
          </a:ln>
        </p:spPr>
      </p:pic>
      <p:pic>
        <p:nvPicPr>
          <p:cNvPr id="3" name="Picture 2" descr="The content of SOL 1.6 (Problem Solving with Addition and Subtraction), 1.7 (Fluency with Addition and Subtraction to 10), and 1.15 (Equality) has become SOL 1.CE.1.  The Prioritization note included with this content recommends that as students are determining the unknown whole number that will result in a sum or difference of 10 or 20, it will be helpful if students have opportunities to use manipulatives such as math bead racks, double ten frames, and/or number paths that will allow them to anchor to the quantities of 10 or 20. This will increase their fluency and problem-solving abilities.&#10;">
            <a:extLst>
              <a:ext uri="{FF2B5EF4-FFF2-40B4-BE49-F238E27FC236}">
                <a16:creationId xmlns:a16="http://schemas.microsoft.com/office/drawing/2014/main" id="{E36E038E-7308-FC05-C5FC-357BE8678DEF}"/>
              </a:ext>
            </a:extLst>
          </p:cNvPr>
          <p:cNvPicPr>
            <a:picLocks noChangeAspect="1"/>
          </p:cNvPicPr>
          <p:nvPr/>
        </p:nvPicPr>
        <p:blipFill>
          <a:blip r:embed="rId4"/>
          <a:stretch>
            <a:fillRect/>
          </a:stretch>
        </p:blipFill>
        <p:spPr>
          <a:xfrm>
            <a:off x="73159" y="2014395"/>
            <a:ext cx="8907205" cy="1114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7a36ee26ab_0_17"/>
          <p:cNvSpPr txBox="1">
            <a:spLocks noGrp="1"/>
          </p:cNvSpPr>
          <p:nvPr>
            <p:ph type="title"/>
          </p:nvPr>
        </p:nvSpPr>
        <p:spPr>
          <a:xfrm>
            <a:off x="0" y="0"/>
            <a:ext cx="9144000" cy="650100"/>
          </a:xfrm>
          <a:prstGeom prst="rect">
            <a:avLst/>
          </a:prstGeom>
        </p:spPr>
        <p:txBody>
          <a:bodyPr spcFirstLastPara="1" wrap="square" lIns="617225" tIns="34275" rIns="68575" bIns="34275" anchor="ctr" anchorCtr="0">
            <a:normAutofit/>
          </a:bodyPr>
          <a:lstStyle/>
          <a:p>
            <a:pPr lvl="0" algn="ctr"/>
            <a:r>
              <a:rPr lang="en-US" sz="2800"/>
              <a:t>Example – Grade 2</a:t>
            </a:r>
            <a:endParaRPr sz="2800"/>
          </a:p>
        </p:txBody>
      </p:sp>
      <p:graphicFrame>
        <p:nvGraphicFramePr>
          <p:cNvPr id="268" name="Google Shape;268;g27a36ee26ab_0_17"/>
          <p:cNvGraphicFramePr/>
          <p:nvPr>
            <p:extLst>
              <p:ext uri="{D42A27DB-BD31-4B8C-83A1-F6EECF244321}">
                <p14:modId xmlns:p14="http://schemas.microsoft.com/office/powerpoint/2010/main" val="2527368732"/>
              </p:ext>
            </p:extLst>
          </p:nvPr>
        </p:nvGraphicFramePr>
        <p:xfrm>
          <a:off x="329200" y="754926"/>
          <a:ext cx="8597900" cy="2864081"/>
        </p:xfrm>
        <a:graphic>
          <a:graphicData uri="http://schemas.openxmlformats.org/drawingml/2006/table">
            <a:tbl>
              <a:tblPr firstRow="1">
                <a:noFill/>
              </a:tblPr>
              <a:tblGrid>
                <a:gridCol w="43307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291113">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4154255284"/>
                  </a:ext>
                </a:extLst>
              </a:tr>
              <a:tr h="2498351">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2.9 The student will tell time and write time to the nearest five minutes, using analog and digital clocks.</a:t>
                      </a:r>
                      <a:endParaRPr sz="1000" b="1">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Show, tell, and write time to the nearest five minutes, using an analog and digital clock.</a:t>
                      </a:r>
                      <a:endParaRPr sz="1000">
                        <a:solidFill>
                          <a:srgbClr val="000000"/>
                        </a:solidFill>
                        <a:latin typeface="Georgia"/>
                        <a:ea typeface="Georgia"/>
                        <a:cs typeface="Georgia"/>
                        <a:sym typeface="Georgia"/>
                      </a:endParaRPr>
                    </a:p>
                    <a:p>
                      <a:pPr marL="457200" lvl="0" indent="-292100" algn="l" rtl="0">
                        <a:spcBef>
                          <a:spcPts val="0"/>
                        </a:spcBef>
                        <a:spcAft>
                          <a:spcPts val="0"/>
                        </a:spcAft>
                        <a:buSzPts val="1000"/>
                        <a:buFont typeface="Georgia"/>
                        <a:buChar char="●"/>
                      </a:pPr>
                      <a:r>
                        <a:rPr lang="en-US" sz="1000">
                          <a:solidFill>
                            <a:srgbClr val="000000"/>
                          </a:solidFill>
                          <a:latin typeface="Georgia"/>
                          <a:ea typeface="Georgia"/>
                          <a:cs typeface="Georgia"/>
                          <a:sym typeface="Georgia"/>
                        </a:rPr>
                        <a:t>Match a written time (e.g., 4:20, 10:05, 1:50) to a time shown on a clock face to the nearest five minutes.</a:t>
                      </a:r>
                      <a:endParaRPr sz="1000">
                        <a:solidFill>
                          <a:srgbClr val="000000"/>
                        </a:solidFill>
                        <a:latin typeface="Georgia"/>
                        <a:ea typeface="Georgia"/>
                        <a:cs typeface="Georgia"/>
                        <a:sym typeface="Georgia"/>
                      </a:endParaRPr>
                    </a:p>
                    <a:p>
                      <a:pPr marL="457200" lvl="0" indent="-292100" algn="l" rtl="0">
                        <a:spcBef>
                          <a:spcPts val="0"/>
                        </a:spcBef>
                        <a:spcAft>
                          <a:spcPts val="0"/>
                        </a:spcAft>
                        <a:buSzPts val="1000"/>
                        <a:buFont typeface="Georgia"/>
                        <a:buChar char="●"/>
                      </a:pPr>
                      <a:r>
                        <a:rPr lang="en-US" sz="1000">
                          <a:solidFill>
                            <a:srgbClr val="000000"/>
                          </a:solidFill>
                          <a:latin typeface="Georgia"/>
                          <a:ea typeface="Georgia"/>
                          <a:cs typeface="Georgia"/>
                          <a:sym typeface="Georgia"/>
                        </a:rPr>
                        <a:t>Match the time (to the nearest five minutes) shown on a clock face to a written time.</a:t>
                      </a:r>
                      <a:endParaRPr sz="1000">
                        <a:solidFill>
                          <a:srgbClr val="000000"/>
                        </a:solidFill>
                        <a:latin typeface="Georgia"/>
                        <a:ea typeface="Georgia"/>
                        <a:cs typeface="Georgia"/>
                        <a:sym typeface="Georgia"/>
                      </a:endParaRPr>
                    </a:p>
                    <a:p>
                      <a:pPr marL="0" lvl="0" indent="0" algn="l" rtl="0">
                        <a:spcBef>
                          <a:spcPts val="300"/>
                        </a:spcBef>
                        <a:spcAft>
                          <a:spcPts val="300"/>
                        </a:spcAft>
                        <a:buNone/>
                      </a:pPr>
                      <a:endParaRPr sz="1000">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2.MG.2 The student will demonstrate an understanding of the concept of time to the nearest five minutes, using analog and digital clocks.</a:t>
                      </a:r>
                      <a:r>
                        <a:rPr lang="en-US" sz="1000">
                          <a:solidFill>
                            <a:srgbClr val="000000"/>
                          </a:solidFill>
                          <a:latin typeface="Georgia"/>
                          <a:ea typeface="Georgia"/>
                          <a:cs typeface="Georgia"/>
                          <a:sym typeface="Georgia"/>
                        </a:rPr>
                        <a:t> </a:t>
                      </a:r>
                      <a:endParaRPr sz="1000">
                        <a:solidFill>
                          <a:srgbClr val="000000"/>
                        </a:solidFill>
                        <a:latin typeface="Georgia"/>
                        <a:ea typeface="Georgia"/>
                        <a:cs typeface="Georgia"/>
                        <a:sym typeface="Georgia"/>
                      </a:endParaRPr>
                    </a:p>
                    <a:p>
                      <a:pPr marL="457200" lvl="0" indent="-292100" algn="l" rtl="0">
                        <a:spcBef>
                          <a:spcPts val="30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rPr>
                        <a:t>Identify the number of minutes in an hour (60 minutes) and the number of hours in a day (24 hours). </a:t>
                      </a:r>
                      <a:endParaRPr sz="1000">
                        <a:solidFill>
                          <a:srgbClr val="980000"/>
                        </a:solidFill>
                        <a:latin typeface="Georgia"/>
                        <a:ea typeface="Georgia"/>
                        <a:cs typeface="Georgia"/>
                        <a:sym typeface="Georgia"/>
                      </a:endParaRPr>
                    </a:p>
                    <a:p>
                      <a:pPr marL="457200" lvl="0" indent="-292100" algn="l" rtl="0">
                        <a:spcBef>
                          <a:spcPts val="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rPr>
                        <a:t>Determine the unit of time (minutes, hours, days, or weeks) that is most appropriate when measuring a given activity or context and explain reasoning (e.g., Would you measure the time it takes to brush your teeth in minutes or hours?). </a:t>
                      </a:r>
                      <a:endParaRPr sz="1000">
                        <a:solidFill>
                          <a:srgbClr val="980000"/>
                        </a:solidFill>
                        <a:latin typeface="Georgia"/>
                        <a:ea typeface="Georgia"/>
                        <a:cs typeface="Georgia"/>
                        <a:sym typeface="Georgia"/>
                      </a:endParaRPr>
                    </a:p>
                    <a:p>
                      <a:pPr marL="457200" lvl="0" indent="-292100" algn="l" rtl="0">
                        <a:spcBef>
                          <a:spcPts val="0"/>
                        </a:spcBef>
                        <a:spcAft>
                          <a:spcPts val="0"/>
                        </a:spcAft>
                        <a:buSzPts val="1000"/>
                        <a:buFont typeface="Georgia"/>
                        <a:buAutoNum type="alphaLcParenR"/>
                      </a:pPr>
                      <a:r>
                        <a:rPr lang="en-US" sz="1000">
                          <a:solidFill>
                            <a:srgbClr val="000000"/>
                          </a:solidFill>
                          <a:latin typeface="Georgia"/>
                          <a:ea typeface="Georgia"/>
                          <a:cs typeface="Georgia"/>
                          <a:sym typeface="Georgia"/>
                        </a:rPr>
                        <a:t>Show, tell, and write time to the nearest five minutes, using analog and digital clocks. </a:t>
                      </a:r>
                      <a:endParaRPr sz="1000">
                        <a:solidFill>
                          <a:srgbClr val="000000"/>
                        </a:solidFill>
                        <a:latin typeface="Georgia"/>
                        <a:ea typeface="Georgia"/>
                        <a:cs typeface="Georgia"/>
                        <a:sym typeface="Georgia"/>
                      </a:endParaRPr>
                    </a:p>
                    <a:p>
                      <a:pPr marL="457200" lvl="0" indent="-292100" algn="l" rtl="0">
                        <a:spcBef>
                          <a:spcPts val="0"/>
                        </a:spcBef>
                        <a:spcAft>
                          <a:spcPts val="0"/>
                        </a:spcAft>
                        <a:buSzPts val="1000"/>
                        <a:buFont typeface="Georgia"/>
                        <a:buAutoNum type="alphaLcParenR"/>
                      </a:pPr>
                      <a:r>
                        <a:rPr lang="en-US" sz="1000">
                          <a:solidFill>
                            <a:srgbClr val="000000"/>
                          </a:solidFill>
                          <a:latin typeface="Georgia"/>
                          <a:ea typeface="Georgia"/>
                          <a:cs typeface="Georgia"/>
                          <a:sym typeface="Georgia"/>
                        </a:rPr>
                        <a:t>Match a written time (e.g., 1:35, 6:20, 9:05) to the time shown on an analog clock to the nearest five minutes.</a:t>
                      </a:r>
                      <a:endParaRPr sz="1000">
                        <a:solidFill>
                          <a:srgbClr val="000000"/>
                        </a:solidFill>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9" name="Google Shape;269;g27a36ee26ab_0_17"/>
          <p:cNvSpPr txBox="1"/>
          <p:nvPr/>
        </p:nvSpPr>
        <p:spPr>
          <a:xfrm>
            <a:off x="0" y="4510375"/>
            <a:ext cx="9144000" cy="7470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Identifying minutes in an hour and the number of hours in a day </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Determine appropriate unit of time in context and explain reasoning  </a:t>
            </a:r>
            <a:endParaRPr sz="1000">
              <a:solidFill>
                <a:schemeClr val="lt1"/>
              </a:solidFill>
              <a:latin typeface="Georgia"/>
              <a:ea typeface="Georgia"/>
              <a:cs typeface="Georgia"/>
              <a:sym typeface="Georgia"/>
            </a:endParaRPr>
          </a:p>
        </p:txBody>
      </p:sp>
      <p:pic>
        <p:nvPicPr>
          <p:cNvPr id="270" name="Google Shape;270;g27a36ee26ab_0_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8783034">
            <a:off x="4335862" y="1891558"/>
            <a:ext cx="584575" cy="477825"/>
          </a:xfrm>
          <a:prstGeom prst="rect">
            <a:avLst/>
          </a:prstGeom>
          <a:noFill/>
          <a:ln>
            <a:noFill/>
          </a:ln>
        </p:spPr>
      </p:pic>
      <p:pic>
        <p:nvPicPr>
          <p:cNvPr id="3" name="Picture 2" descr="As indicated in Grade 2 Overview of Revisions Narrated PowerPoint SOL 2.9 is now located in SOL 2.MG.2 - Students will continue to demonstrate an understanding of time by showing, telling, writing, and matching times to the nearest five minutes using analog and digital clocks.  New to grade 2 in the 2023 standards is -- Identifying the number of minutes in an hour and number of hours in a day moved from 3.9c (2016) to 2.MG.2 in the 2023 standards and determining the unit of time that is appropriate for given activities or contexts. The prioritization document provides instructional notes on including this content in multiple ways – one example for folding in the content of determining the best unit of time to measure a given activity is to start with common activities that students experience – such as brushing their teeth or traveling to a particular destination – recognizing that it takes only minutes to brush our teeth but maybe hours if they are traveling to visit another state. &#10;">
            <a:extLst>
              <a:ext uri="{FF2B5EF4-FFF2-40B4-BE49-F238E27FC236}">
                <a16:creationId xmlns:a16="http://schemas.microsoft.com/office/drawing/2014/main" id="{8F93C607-5DF2-0F53-E1B1-92C36E8A9F69}"/>
              </a:ext>
            </a:extLst>
          </p:cNvPr>
          <p:cNvPicPr>
            <a:picLocks noChangeAspect="1"/>
          </p:cNvPicPr>
          <p:nvPr/>
        </p:nvPicPr>
        <p:blipFill>
          <a:blip r:embed="rId4"/>
          <a:stretch>
            <a:fillRect/>
          </a:stretch>
        </p:blipFill>
        <p:spPr>
          <a:xfrm>
            <a:off x="216900" y="3333751"/>
            <a:ext cx="8763000" cy="1824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78e8ede60b_0_0"/>
          <p:cNvSpPr txBox="1">
            <a:spLocks noGrp="1"/>
          </p:cNvSpPr>
          <p:nvPr>
            <p:ph type="title"/>
          </p:nvPr>
        </p:nvSpPr>
        <p:spPr>
          <a:xfrm>
            <a:off x="0" y="0"/>
            <a:ext cx="9144000" cy="604200"/>
          </a:xfrm>
          <a:prstGeom prst="rect">
            <a:avLst/>
          </a:prstGeom>
          <a:solidFill>
            <a:schemeClr val="dk1"/>
          </a:solidFill>
          <a:ln>
            <a:noFill/>
          </a:ln>
        </p:spPr>
        <p:txBody>
          <a:bodyPr spcFirstLastPara="1" wrap="square" lIns="617225" tIns="34275" rIns="68575" bIns="34275" anchor="ctr" anchorCtr="0">
            <a:normAutofit/>
          </a:bodyPr>
          <a:lstStyle/>
          <a:p>
            <a:pPr marL="0" lvl="0" indent="0" algn="ctr" rtl="0">
              <a:lnSpc>
                <a:spcPct val="90000"/>
              </a:lnSpc>
              <a:spcBef>
                <a:spcPts val="0"/>
              </a:spcBef>
              <a:spcAft>
                <a:spcPts val="0"/>
              </a:spcAft>
              <a:buClr>
                <a:schemeClr val="lt1"/>
              </a:buClr>
              <a:buSzPts val="3240"/>
              <a:buFont typeface="Georgia"/>
              <a:buNone/>
            </a:pPr>
            <a:r>
              <a:rPr lang="en-US" sz="2840"/>
              <a:t>Example – Grade 3</a:t>
            </a:r>
            <a:endParaRPr sz="2840"/>
          </a:p>
        </p:txBody>
      </p:sp>
      <p:graphicFrame>
        <p:nvGraphicFramePr>
          <p:cNvPr id="344" name="Google Shape;344;g278e8ede60b_0_0"/>
          <p:cNvGraphicFramePr/>
          <p:nvPr>
            <p:extLst>
              <p:ext uri="{D42A27DB-BD31-4B8C-83A1-F6EECF244321}">
                <p14:modId xmlns:p14="http://schemas.microsoft.com/office/powerpoint/2010/main" val="453432565"/>
              </p:ext>
            </p:extLst>
          </p:nvPr>
        </p:nvGraphicFramePr>
        <p:xfrm>
          <a:off x="273050" y="693100"/>
          <a:ext cx="8597900" cy="3304510"/>
        </p:xfrm>
        <a:graphic>
          <a:graphicData uri="http://schemas.openxmlformats.org/drawingml/2006/table">
            <a:tbl>
              <a:tblPr firstRow="1">
                <a:noFill/>
              </a:tblPr>
              <a:tblGrid>
                <a:gridCol w="43307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0715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2333250">
                <a:tc>
                  <a:txBody>
                    <a:bodyPr/>
                    <a:lstStyle/>
                    <a:p>
                      <a:pPr marL="0" lvl="0" indent="0" algn="l" rtl="0">
                        <a:lnSpc>
                          <a:spcPct val="115000"/>
                        </a:lnSpc>
                        <a:spcBef>
                          <a:spcPts val="0"/>
                        </a:spcBef>
                        <a:spcAft>
                          <a:spcPts val="0"/>
                        </a:spcAft>
                        <a:buNone/>
                      </a:pPr>
                      <a:r>
                        <a:rPr lang="en-US" sz="1000" b="1">
                          <a:solidFill>
                            <a:srgbClr val="000000"/>
                          </a:solidFill>
                          <a:latin typeface="Georgia"/>
                          <a:ea typeface="Georgia"/>
                          <a:cs typeface="Georgia"/>
                          <a:sym typeface="Georgia"/>
                        </a:rPr>
                        <a:t>3.1 The student will</a:t>
                      </a:r>
                      <a:endParaRPr sz="1000" b="1">
                        <a:solidFill>
                          <a:srgbClr val="000000"/>
                        </a:solidFill>
                        <a:latin typeface="Georgia"/>
                        <a:ea typeface="Georgia"/>
                        <a:cs typeface="Georgia"/>
                        <a:sym typeface="Georgia"/>
                      </a:endParaRPr>
                    </a:p>
                    <a:p>
                      <a:pPr marL="457200" lvl="0" indent="-292100" algn="l" rtl="0">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read, write, and identify the place and value of each digit in a six-digit whole number, with and without models;</a:t>
                      </a:r>
                      <a:endParaRPr sz="1000" b="1">
                        <a:solidFill>
                          <a:srgbClr val="000000"/>
                        </a:solidFill>
                        <a:latin typeface="Georgia"/>
                        <a:ea typeface="Georgia"/>
                        <a:cs typeface="Georgia"/>
                        <a:sym typeface="Georgia"/>
                      </a:endParaRPr>
                    </a:p>
                    <a:p>
                      <a:pPr marL="228600" lvl="0" indent="0" algn="l" rtl="0">
                        <a:lnSpc>
                          <a:spcPct val="115000"/>
                        </a:lnSpc>
                        <a:spcBef>
                          <a:spcPts val="0"/>
                        </a:spcBef>
                        <a:spcAft>
                          <a:spcPts val="0"/>
                        </a:spcAft>
                        <a:buNone/>
                      </a:pPr>
                      <a:endParaRPr sz="1000" b="1">
                        <a:solidFill>
                          <a:srgbClr val="000000"/>
                        </a:solidFill>
                        <a:latin typeface="Georgia"/>
                        <a:ea typeface="Georgia"/>
                        <a:cs typeface="Georgia"/>
                        <a:sym typeface="Georgia"/>
                      </a:endParaRPr>
                    </a:p>
                    <a:p>
                      <a:pPr marL="342900" marR="0" lvl="0" indent="-292100" algn="l" rtl="0">
                        <a:lnSpc>
                          <a:spcPct val="100000"/>
                        </a:lnSpc>
                        <a:spcBef>
                          <a:spcPts val="0"/>
                        </a:spcBef>
                        <a:spcAft>
                          <a:spcPts val="0"/>
                        </a:spcAft>
                        <a:buSzPts val="1000"/>
                        <a:buFont typeface="Georgia"/>
                        <a:buChar char="●"/>
                      </a:pPr>
                      <a:r>
                        <a:rPr lang="en-US" sz="1000">
                          <a:solidFill>
                            <a:srgbClr val="000000"/>
                          </a:solidFill>
                          <a:latin typeface="Georgia"/>
                          <a:ea typeface="Georgia"/>
                          <a:cs typeface="Georgia"/>
                          <a:sym typeface="Georgia"/>
                        </a:rPr>
                        <a:t>Read six-digit numerals orally. (a)</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Write six-digit numerals in standard form that are stated verbally or written in words. (a)</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Determine the value of each digit in a six-digit whole number (e.g., in 165,724, the 7 represents 7 hundreds and its value is 700). (a)</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Represent numbers up to 9,999 in multiple ways, according to place value (e.g., 256 can be 1 hundred, 14 tens, and 16 ones, but also 25 tens and 6 ones), with and without models. (a)</a:t>
                      </a:r>
                      <a:endParaRPr sz="1000">
                        <a:solidFill>
                          <a:srgbClr val="000000"/>
                        </a:solidFill>
                        <a:latin typeface="Georgia"/>
                        <a:ea typeface="Georgia"/>
                        <a:cs typeface="Georgia"/>
                        <a:sym typeface="Georgia"/>
                      </a:endParaRPr>
                    </a:p>
                    <a:p>
                      <a:pPr marL="342900" lvl="0" indent="0" algn="l" rtl="0">
                        <a:spcBef>
                          <a:spcPts val="300"/>
                        </a:spcBef>
                        <a:spcAft>
                          <a:spcPts val="300"/>
                        </a:spcAft>
                        <a:buNone/>
                      </a:pPr>
                      <a:endParaRPr sz="1000">
                        <a:latin typeface="Georgia"/>
                        <a:ea typeface="Georgia"/>
                        <a:cs typeface="Georgia"/>
                        <a:sym typeface="Georgi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2919" lvl="0" indent="-502919" algn="l" rtl="0">
                        <a:spcBef>
                          <a:spcPts val="0"/>
                        </a:spcBef>
                        <a:spcAft>
                          <a:spcPts val="0"/>
                        </a:spcAft>
                        <a:buNone/>
                      </a:pPr>
                      <a:r>
                        <a:rPr lang="en-US" sz="1200" b="1">
                          <a:solidFill>
                            <a:srgbClr val="202020"/>
                          </a:solidFill>
                          <a:latin typeface="Times New Roman"/>
                          <a:ea typeface="Times New Roman"/>
                          <a:cs typeface="Times New Roman"/>
                          <a:sym typeface="Times New Roman"/>
                        </a:rPr>
                        <a:t>3.NS.</a:t>
                      </a:r>
                      <a:r>
                        <a:rPr lang="en-US" sz="1200" b="1">
                          <a:solidFill>
                            <a:srgbClr val="000000"/>
                          </a:solidFill>
                          <a:latin typeface="Times New Roman"/>
                          <a:ea typeface="Times New Roman"/>
                          <a:cs typeface="Times New Roman"/>
                          <a:sym typeface="Times New Roman"/>
                        </a:rPr>
                        <a:t>1  </a:t>
                      </a:r>
                      <a:r>
                        <a:rPr lang="en-US" sz="1000" b="1">
                          <a:solidFill>
                            <a:srgbClr val="000000"/>
                          </a:solidFill>
                          <a:latin typeface="Georgia"/>
                          <a:ea typeface="Georgia"/>
                          <a:cs typeface="Georgia"/>
                          <a:sym typeface="Georgia"/>
                        </a:rPr>
                        <a:t>The student will use place value understanding to read, write, and determine the place and value of each digit in a whole number, up to six digits, with and without models.</a:t>
                      </a:r>
                      <a:endParaRPr sz="1000">
                        <a:solidFill>
                          <a:srgbClr val="000000"/>
                        </a:solidFill>
                        <a:latin typeface="Georgia"/>
                        <a:ea typeface="Georgia"/>
                        <a:cs typeface="Georgia"/>
                        <a:sym typeface="Georgia"/>
                      </a:endParaRPr>
                    </a:p>
                    <a:p>
                      <a:pPr marL="457200" lvl="0" indent="-292100" algn="l" rtl="0">
                        <a:spcBef>
                          <a:spcPts val="1200"/>
                        </a:spcBef>
                        <a:spcAft>
                          <a:spcPts val="0"/>
                        </a:spcAft>
                        <a:buSzPts val="1000"/>
                        <a:buFont typeface="Georgia"/>
                        <a:buAutoNum type="alphaLcParenR"/>
                      </a:pPr>
                      <a:r>
                        <a:rPr lang="en-US" sz="1000">
                          <a:solidFill>
                            <a:srgbClr val="000000"/>
                          </a:solidFill>
                          <a:latin typeface="Georgia"/>
                          <a:ea typeface="Georgia"/>
                          <a:cs typeface="Georgia"/>
                          <a:sym typeface="Georgia"/>
                        </a:rPr>
                        <a:t>Read and write six-digit whole numbers in standard form, </a:t>
                      </a:r>
                      <a:r>
                        <a:rPr lang="en-US" sz="1000">
                          <a:solidFill>
                            <a:srgbClr val="C00000"/>
                          </a:solidFill>
                          <a:latin typeface="Georgia"/>
                          <a:ea typeface="Georgia"/>
                          <a:cs typeface="Georgia"/>
                          <a:sym typeface="Georgia"/>
                        </a:rPr>
                        <a:t>expanded form</a:t>
                      </a:r>
                      <a:r>
                        <a:rPr lang="en-US" sz="1000">
                          <a:solidFill>
                            <a:srgbClr val="000000"/>
                          </a:solidFill>
                          <a:latin typeface="Georgia"/>
                          <a:ea typeface="Georgia"/>
                          <a:cs typeface="Georgia"/>
                          <a:sym typeface="Georgia"/>
                        </a:rPr>
                        <a:t>, and word form.</a:t>
                      </a:r>
                      <a:endParaRPr sz="1000">
                        <a:solidFill>
                          <a:srgbClr val="000000"/>
                        </a:solidFill>
                        <a:latin typeface="Georgia"/>
                        <a:ea typeface="Georgia"/>
                        <a:cs typeface="Georgia"/>
                        <a:sym typeface="Georgia"/>
                      </a:endParaRPr>
                    </a:p>
                    <a:p>
                      <a:pPr marL="457200" lvl="0" indent="-292100" algn="l" rtl="0">
                        <a:spcBef>
                          <a:spcPts val="1200"/>
                        </a:spcBef>
                        <a:spcAft>
                          <a:spcPts val="0"/>
                        </a:spcAft>
                        <a:buSzPts val="1000"/>
                        <a:buFont typeface="Georgia"/>
                        <a:buAutoNum type="alphaLcParenR"/>
                      </a:pPr>
                      <a:r>
                        <a:rPr lang="en-US" sz="1000">
                          <a:solidFill>
                            <a:srgbClr val="000000"/>
                          </a:solidFill>
                          <a:latin typeface="Georgia"/>
                          <a:ea typeface="Georgia"/>
                          <a:cs typeface="Georgia"/>
                          <a:sym typeface="Georgia"/>
                        </a:rPr>
                        <a:t>Apply patterns within the base 10 system to determine and communicate, orally and in written form, the place and value of each digit in a six-digit whole number (e.g., in 165,724, the 5 represents 5 thousands and its value is 5,000).</a:t>
                      </a:r>
                      <a:endParaRPr sz="1000">
                        <a:solidFill>
                          <a:srgbClr val="000000"/>
                        </a:solidFill>
                        <a:latin typeface="Georgia"/>
                        <a:ea typeface="Georgia"/>
                        <a:cs typeface="Georgia"/>
                        <a:sym typeface="Georgia"/>
                      </a:endParaRPr>
                    </a:p>
                    <a:p>
                      <a:pPr marL="457200" lvl="0" indent="-292100" algn="l" rtl="0">
                        <a:spcBef>
                          <a:spcPts val="1200"/>
                        </a:spcBef>
                        <a:spcAft>
                          <a:spcPts val="0"/>
                        </a:spcAft>
                        <a:buSzPts val="1000"/>
                        <a:buFont typeface="Georgia"/>
                        <a:buAutoNum type="alphaLcParenR"/>
                      </a:pPr>
                      <a:r>
                        <a:rPr lang="en-US" sz="1000">
                          <a:solidFill>
                            <a:srgbClr val="C00000"/>
                          </a:solidFill>
                          <a:latin typeface="Georgia"/>
                          <a:ea typeface="Georgia"/>
                          <a:cs typeface="Georgia"/>
                          <a:sym typeface="Georgia"/>
                        </a:rPr>
                        <a:t>Compose, decompose</a:t>
                      </a:r>
                      <a:r>
                        <a:rPr lang="en-US" sz="1000">
                          <a:solidFill>
                            <a:srgbClr val="980000"/>
                          </a:solidFill>
                          <a:latin typeface="Georgia"/>
                          <a:ea typeface="Georgia"/>
                          <a:cs typeface="Georgia"/>
                          <a:sym typeface="Georgia"/>
                        </a:rPr>
                        <a:t>,</a:t>
                      </a:r>
                      <a:r>
                        <a:rPr lang="en-US" sz="1000">
                          <a:latin typeface="Georgia"/>
                          <a:ea typeface="Georgia"/>
                          <a:cs typeface="Georgia"/>
                          <a:sym typeface="Georgia"/>
                        </a:rPr>
                        <a:t> </a:t>
                      </a:r>
                      <a:r>
                        <a:rPr lang="en-US" sz="1000">
                          <a:solidFill>
                            <a:srgbClr val="000000"/>
                          </a:solidFill>
                          <a:latin typeface="Georgia"/>
                          <a:ea typeface="Georgia"/>
                          <a:cs typeface="Georgia"/>
                          <a:sym typeface="Georgia"/>
                        </a:rPr>
                        <a:t>and represent numbers up to 9,999 in multiple ways, according to place value (e.g., 256 can be 1 hundred, 14 tens, 16 ones, but also 25 tens, 6 ones), with and without models.</a:t>
                      </a:r>
                      <a:endParaRPr sz="1000">
                        <a:solidFill>
                          <a:srgbClr val="000000"/>
                        </a:solidFill>
                        <a:latin typeface="Georgia"/>
                        <a:ea typeface="Georgia"/>
                        <a:cs typeface="Georgia"/>
                        <a:sym typeface="Georgia"/>
                      </a:endParaRPr>
                    </a:p>
                    <a:p>
                      <a:pPr marL="457200" lvl="0" indent="0" algn="l" rtl="0">
                        <a:spcBef>
                          <a:spcPts val="300"/>
                        </a:spcBef>
                        <a:spcAft>
                          <a:spcPts val="300"/>
                        </a:spcAft>
                        <a:buNone/>
                      </a:pPr>
                      <a:endParaRPr sz="1000">
                        <a:latin typeface="Georgia"/>
                        <a:ea typeface="Georgia"/>
                        <a:cs typeface="Georgia"/>
                        <a:sym typeface="Georgi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45" name="Google Shape;345;g278e8ede60b_0_0"/>
          <p:cNvSpPr txBox="1"/>
          <p:nvPr/>
        </p:nvSpPr>
        <p:spPr>
          <a:xfrm>
            <a:off x="0" y="4177524"/>
            <a:ext cx="9144000" cy="965976"/>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Use the standard, word form and expanded form of six-digit numbers</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Compose, decompose and represent numbers in a variety of ways</a:t>
            </a:r>
            <a:endParaRPr sz="1000">
              <a:solidFill>
                <a:schemeClr val="lt1"/>
              </a:solidFill>
              <a:latin typeface="Georgia"/>
              <a:ea typeface="Georgia"/>
              <a:cs typeface="Georgia"/>
              <a:sym typeface="Georgia"/>
            </a:endParaRPr>
          </a:p>
        </p:txBody>
      </p:sp>
      <p:pic>
        <p:nvPicPr>
          <p:cNvPr id="3" name="Picture 2" descr="SOL 3.1a in 2016 is now SOL 3.NS.1 in the 2023 Standards. Students will continue to use place value understanding to read and write the standard and word form of six-digit numbers. Additionally, students will need to understand the expanded form of six-digit numbers. Students will continue to represent numbers in a variety of ways as they compose and decompose numbers. &#10;">
            <a:extLst>
              <a:ext uri="{FF2B5EF4-FFF2-40B4-BE49-F238E27FC236}">
                <a16:creationId xmlns:a16="http://schemas.microsoft.com/office/drawing/2014/main" id="{A8824EA1-81D8-7A26-6594-7A78BCC8C2A7}"/>
              </a:ext>
            </a:extLst>
          </p:cNvPr>
          <p:cNvPicPr>
            <a:picLocks noChangeAspect="1"/>
          </p:cNvPicPr>
          <p:nvPr/>
        </p:nvPicPr>
        <p:blipFill>
          <a:blip r:embed="rId3"/>
          <a:stretch>
            <a:fillRect/>
          </a:stretch>
        </p:blipFill>
        <p:spPr>
          <a:xfrm>
            <a:off x="109915" y="2345355"/>
            <a:ext cx="8924170" cy="78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7b23f7a974_0_0"/>
          <p:cNvSpPr txBox="1">
            <a:spLocks noGrp="1"/>
          </p:cNvSpPr>
          <p:nvPr>
            <p:ph type="title"/>
          </p:nvPr>
        </p:nvSpPr>
        <p:spPr>
          <a:xfrm>
            <a:off x="0" y="0"/>
            <a:ext cx="9144000" cy="485625"/>
          </a:xfrm>
          <a:prstGeom prst="rect">
            <a:avLst/>
          </a:prstGeom>
          <a:solidFill>
            <a:schemeClr val="dk1"/>
          </a:solidFill>
          <a:ln>
            <a:noFill/>
          </a:ln>
        </p:spPr>
        <p:txBody>
          <a:bodyPr spcFirstLastPara="1" wrap="square" lIns="617225" tIns="34275" rIns="68575" bIns="34275" anchor="ctr" anchorCtr="0">
            <a:normAutofit fontScale="90000"/>
          </a:bodyPr>
          <a:lstStyle/>
          <a:p>
            <a:pPr marL="0" lvl="0" indent="0" algn="ctr" rtl="0">
              <a:spcBef>
                <a:spcPts val="0"/>
              </a:spcBef>
              <a:spcAft>
                <a:spcPts val="0"/>
              </a:spcAft>
              <a:buClr>
                <a:schemeClr val="lt1"/>
              </a:buClr>
              <a:buSzPts val="3240"/>
              <a:buFont typeface="Georgia"/>
              <a:buNone/>
            </a:pPr>
            <a:r>
              <a:rPr lang="en-US"/>
              <a:t>Example – Grade 4</a:t>
            </a:r>
            <a:endParaRPr/>
          </a:p>
        </p:txBody>
      </p:sp>
      <p:graphicFrame>
        <p:nvGraphicFramePr>
          <p:cNvPr id="475" name="Google Shape;475;g27b23f7a974_0_0"/>
          <p:cNvGraphicFramePr/>
          <p:nvPr>
            <p:extLst>
              <p:ext uri="{D42A27DB-BD31-4B8C-83A1-F6EECF244321}">
                <p14:modId xmlns:p14="http://schemas.microsoft.com/office/powerpoint/2010/main" val="164347538"/>
              </p:ext>
            </p:extLst>
          </p:nvPr>
        </p:nvGraphicFramePr>
        <p:xfrm>
          <a:off x="72189" y="562265"/>
          <a:ext cx="8999622" cy="3634680"/>
        </p:xfrm>
        <a:graphic>
          <a:graphicData uri="http://schemas.openxmlformats.org/drawingml/2006/table">
            <a:tbl>
              <a:tblPr firstRow="1">
                <a:noFill/>
              </a:tblPr>
              <a:tblGrid>
                <a:gridCol w="4533052">
                  <a:extLst>
                    <a:ext uri="{9D8B030D-6E8A-4147-A177-3AD203B41FA5}">
                      <a16:colId xmlns:a16="http://schemas.microsoft.com/office/drawing/2014/main" val="20000"/>
                    </a:ext>
                  </a:extLst>
                </a:gridCol>
                <a:gridCol w="4466570">
                  <a:extLst>
                    <a:ext uri="{9D8B030D-6E8A-4147-A177-3AD203B41FA5}">
                      <a16:colId xmlns:a16="http://schemas.microsoft.com/office/drawing/2014/main" val="20001"/>
                    </a:ext>
                  </a:extLst>
                </a:gridCol>
              </a:tblGrid>
              <a:tr h="347009">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3189484">
                <a:tc>
                  <a:txBody>
                    <a:bodyPr/>
                    <a:lstStyle/>
                    <a:p>
                      <a:pPr marL="285750" lvl="0" indent="-285750" algn="l" rtl="0">
                        <a:spcBef>
                          <a:spcPts val="0"/>
                        </a:spcBef>
                        <a:spcAft>
                          <a:spcPts val="0"/>
                        </a:spcAft>
                        <a:buNone/>
                      </a:pPr>
                      <a:r>
                        <a:rPr lang="en-US" sz="1000" b="1">
                          <a:solidFill>
                            <a:srgbClr val="000000"/>
                          </a:solidFill>
                          <a:latin typeface="Georgia"/>
                          <a:ea typeface="Georgia"/>
                          <a:cs typeface="Georgia"/>
                          <a:sym typeface="Georgia"/>
                        </a:rPr>
                        <a:t>4.7  The student will solve practical problems that involve determining perimeter and area in U.S. Customary and metric units.</a:t>
                      </a:r>
                      <a:endParaRPr sz="1000" b="1">
                        <a:solidFill>
                          <a:srgbClr val="000000"/>
                        </a:solidFill>
                        <a:latin typeface="Georgia"/>
                        <a:ea typeface="Georgia"/>
                        <a:cs typeface="Georgia"/>
                        <a:sym typeface="Georgia"/>
                      </a:endParaRPr>
                    </a:p>
                    <a:p>
                      <a:pPr marL="285750" lvl="0" indent="-234950" algn="l" rtl="0">
                        <a:spcBef>
                          <a:spcPts val="1200"/>
                        </a:spcBef>
                        <a:spcAft>
                          <a:spcPts val="0"/>
                        </a:spcAft>
                        <a:buSzPts val="1000"/>
                        <a:buFont typeface="Georgia"/>
                        <a:buChar char="●"/>
                      </a:pPr>
                      <a:r>
                        <a:rPr lang="en-US" sz="1000">
                          <a:solidFill>
                            <a:srgbClr val="000000"/>
                          </a:solidFill>
                          <a:latin typeface="Georgia"/>
                          <a:ea typeface="Georgia"/>
                          <a:cs typeface="Georgia"/>
                          <a:sym typeface="Georgia"/>
                        </a:rPr>
                        <a:t>Determine the perimeter of a polygon with no more than eight sides, when the lengths of the sides are given, with diagrams. </a:t>
                      </a:r>
                      <a:endParaRPr sz="1000">
                        <a:solidFill>
                          <a:srgbClr val="000000"/>
                        </a:solidFill>
                        <a:latin typeface="Georgia"/>
                        <a:ea typeface="Georgia"/>
                        <a:cs typeface="Georgia"/>
                        <a:sym typeface="Georgia"/>
                      </a:endParaRPr>
                    </a:p>
                    <a:p>
                      <a:pPr marL="285750" lvl="0" indent="-23495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Determine the perimeter and area of a rectangle when given the measure of two adjacent sides, with and without diagrams. </a:t>
                      </a:r>
                      <a:endParaRPr sz="1000">
                        <a:solidFill>
                          <a:srgbClr val="000000"/>
                        </a:solidFill>
                        <a:latin typeface="Georgia"/>
                        <a:ea typeface="Georgia"/>
                        <a:cs typeface="Georgia"/>
                        <a:sym typeface="Georgia"/>
                      </a:endParaRPr>
                    </a:p>
                    <a:p>
                      <a:pPr marL="285750" lvl="0" indent="-23495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Determine the perimeter and area of a square when the measure of one side is given, with and without diagrams. </a:t>
                      </a:r>
                      <a:endParaRPr sz="1000">
                        <a:solidFill>
                          <a:srgbClr val="000000"/>
                        </a:solidFill>
                        <a:latin typeface="Georgia"/>
                        <a:ea typeface="Georgia"/>
                        <a:cs typeface="Georgia"/>
                        <a:sym typeface="Georgia"/>
                      </a:endParaRPr>
                    </a:p>
                    <a:p>
                      <a:pPr marL="285750" lvl="0" indent="-234950" algn="l" rtl="0">
                        <a:spcBef>
                          <a:spcPts val="300"/>
                        </a:spcBef>
                        <a:spcAft>
                          <a:spcPts val="300"/>
                        </a:spcAft>
                        <a:buSzPts val="1000"/>
                        <a:buFont typeface="Georgia"/>
                        <a:buChar char="●"/>
                      </a:pPr>
                      <a:r>
                        <a:rPr lang="en-US" sz="1000">
                          <a:solidFill>
                            <a:srgbClr val="000000"/>
                          </a:solidFill>
                          <a:latin typeface="Georgia"/>
                          <a:ea typeface="Georgia"/>
                          <a:cs typeface="Georgia"/>
                          <a:sym typeface="Georgia"/>
                        </a:rPr>
                        <a:t>Solve practical problems that involve determining perimeter and area in U.S. Customary and metric units.</a:t>
                      </a:r>
                      <a:r>
                        <a:rPr lang="en-US" sz="1000">
                          <a:latin typeface="Georgia"/>
                          <a:ea typeface="Georgia"/>
                          <a:cs typeface="Georgia"/>
                          <a:sym typeface="Georgia"/>
                        </a:rPr>
                        <a:t>	</a:t>
                      </a:r>
                      <a:endParaRPr sz="1000">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21335" lvl="0" indent="-521335" algn="l" rtl="0">
                        <a:spcBef>
                          <a:spcPts val="0"/>
                        </a:spcBef>
                        <a:spcAft>
                          <a:spcPts val="0"/>
                        </a:spcAft>
                        <a:buNone/>
                      </a:pPr>
                      <a:r>
                        <a:rPr lang="en-US" sz="1000" b="1">
                          <a:solidFill>
                            <a:srgbClr val="202020"/>
                          </a:solidFill>
                          <a:latin typeface="Georgia"/>
                          <a:ea typeface="Georgia"/>
                          <a:cs typeface="Georgia"/>
                          <a:sym typeface="Georgia"/>
                        </a:rPr>
                        <a:t>4.MG.3 The student will use multiple representations to develop and use formulas to solve problems, including those in context, involving area and perimeter limited to rectangles and squares (in both U.S. Customary and metric units).</a:t>
                      </a:r>
                    </a:p>
                    <a:p>
                      <a:pPr marL="457200" lvl="0" indent="-292100" algn="l" rtl="0">
                        <a:spcBef>
                          <a:spcPts val="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Use concrete materials and pictorial models to develop a formula for the area and perimeter of a rectangle (including a square).</a:t>
                      </a:r>
                      <a:endParaRPr lang="en-US" sz="1000">
                        <a:solidFill>
                          <a:srgbClr val="980000"/>
                        </a:solidFill>
                        <a:latin typeface="Georgia"/>
                        <a:ea typeface="Georgia"/>
                        <a:cs typeface="Georgia"/>
                        <a:sym typeface="Georgia"/>
                      </a:endParaRPr>
                    </a:p>
                    <a:p>
                      <a:pPr marL="457200" lvl="0" indent="-292100" algn="l" rtl="0">
                        <a:spcBef>
                          <a:spcPts val="300"/>
                        </a:spcBef>
                        <a:spcAft>
                          <a:spcPts val="0"/>
                        </a:spcAft>
                        <a:buClr>
                          <a:srgbClr val="202020"/>
                        </a:buClr>
                        <a:buSzPts val="1000"/>
                        <a:buFont typeface="Georgia"/>
                        <a:buAutoNum type="alphaLcParenR"/>
                      </a:pPr>
                      <a:r>
                        <a:rPr lang="en-US" sz="1000">
                          <a:solidFill>
                            <a:srgbClr val="202020"/>
                          </a:solidFill>
                          <a:latin typeface="Georgia"/>
                          <a:ea typeface="Georgia"/>
                          <a:cs typeface="Georgia"/>
                          <a:sym typeface="Georgia"/>
                        </a:rPr>
                        <a:t>Determine the area and perimeter of a rectangle when given the measure of two adjacent sides (in whole number units), with and without models.</a:t>
                      </a:r>
                    </a:p>
                    <a:p>
                      <a:pPr marL="457200" lvl="0" indent="-292100" algn="l" rtl="0">
                        <a:spcBef>
                          <a:spcPts val="300"/>
                        </a:spcBef>
                        <a:spcAft>
                          <a:spcPts val="0"/>
                        </a:spcAft>
                        <a:buClr>
                          <a:srgbClr val="202020"/>
                        </a:buClr>
                        <a:buSzPts val="1000"/>
                        <a:buFont typeface="Georgia"/>
                        <a:buAutoNum type="alphaLcParenR"/>
                      </a:pPr>
                      <a:r>
                        <a:rPr lang="en-US" sz="1000">
                          <a:solidFill>
                            <a:srgbClr val="202020"/>
                          </a:solidFill>
                          <a:latin typeface="Georgia"/>
                          <a:ea typeface="Georgia"/>
                          <a:cs typeface="Georgia"/>
                          <a:sym typeface="Georgia"/>
                        </a:rPr>
                        <a:t>Determine the area and perimeter of a square when </a:t>
                      </a:r>
                      <a:r>
                        <a:rPr lang="en-US" sz="1000">
                          <a:solidFill>
                            <a:srgbClr val="000000"/>
                          </a:solidFill>
                          <a:latin typeface="Georgia"/>
                          <a:ea typeface="Georgia"/>
                          <a:cs typeface="Georgia"/>
                          <a:sym typeface="Georgia"/>
                        </a:rPr>
                        <a:t>given the measure of one side (in whole number units) with and without models.</a:t>
                      </a:r>
                    </a:p>
                    <a:p>
                      <a:pPr marL="457200" lvl="0" indent="-292100" algn="l" rtl="0">
                        <a:spcBef>
                          <a:spcPts val="30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rPr>
                        <a:t>Use concrete materials and pictorial models to explore the relationship between area and perimeter of rectangles.</a:t>
                      </a:r>
                    </a:p>
                    <a:p>
                      <a:pPr marL="457200" lvl="0" indent="-292100" algn="l" rtl="0">
                        <a:spcBef>
                          <a:spcPts val="30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rPr>
                        <a:t>Identify and represent rectangles with the same perimeter and different areas or with the same area and different perimeters.</a:t>
                      </a:r>
                    </a:p>
                    <a:p>
                      <a:pPr marL="457200" lvl="0" indent="-292100" algn="l" rtl="0">
                        <a:spcBef>
                          <a:spcPts val="300"/>
                        </a:spcBef>
                        <a:spcAft>
                          <a:spcPts val="0"/>
                        </a:spcAft>
                        <a:buClr>
                          <a:srgbClr val="202020"/>
                        </a:buClr>
                        <a:buSzPts val="1000"/>
                        <a:buFont typeface="Georgia"/>
                        <a:buAutoNum type="alphaLcParenR"/>
                      </a:pPr>
                      <a:r>
                        <a:rPr lang="en-US" sz="1000">
                          <a:solidFill>
                            <a:srgbClr val="202020"/>
                          </a:solidFill>
                          <a:latin typeface="Georgia"/>
                          <a:ea typeface="Georgia"/>
                          <a:cs typeface="Georgia"/>
                          <a:sym typeface="Georgia"/>
                        </a:rPr>
                        <a:t>Solve contextual problems involving area and perimeter of rectangles and squares.</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76" name="Google Shape;476;g27b23f7a974_0_0"/>
          <p:cNvSpPr txBox="1"/>
          <p:nvPr/>
        </p:nvSpPr>
        <p:spPr>
          <a:xfrm>
            <a:off x="0" y="4258086"/>
            <a:ext cx="9144000" cy="869915"/>
          </a:xfrm>
          <a:prstGeom prst="rect">
            <a:avLst/>
          </a:prstGeom>
          <a:solidFill>
            <a:srgbClr val="003C7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FFFFFF"/>
                </a:solidFill>
                <a:latin typeface="Georgia"/>
                <a:ea typeface="Georgia"/>
                <a:cs typeface="Georgia"/>
                <a:sym typeface="Georgia"/>
              </a:rPr>
              <a:t>Revisions:</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Develop a formula for the area and perimeter of a rectangle (including a square)</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Explore the relationship between area and perimeter of rectangles</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Identify and represent rectangles with the same perimeter and different areas or with the same area and different perimeters</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Determine the perimeter of a polygon with no more than eight side has been removed from the Grade 4 standards</a:t>
            </a:r>
            <a:endParaRPr sz="1000">
              <a:solidFill>
                <a:srgbClr val="FFFFFF"/>
              </a:solidFill>
              <a:latin typeface="Georgia"/>
              <a:ea typeface="Georgia"/>
              <a:cs typeface="Georgia"/>
              <a:sym typeface="Georgia"/>
            </a:endParaRPr>
          </a:p>
        </p:txBody>
      </p:sp>
      <p:pic>
        <p:nvPicPr>
          <p:cNvPr id="477" name="Google Shape;477;g27b23f7a974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09154" y="3069753"/>
            <a:ext cx="482937" cy="413879"/>
          </a:xfrm>
          <a:prstGeom prst="rect">
            <a:avLst/>
          </a:prstGeom>
          <a:noFill/>
          <a:ln>
            <a:noFill/>
          </a:ln>
        </p:spPr>
      </p:pic>
      <p:pic>
        <p:nvPicPr>
          <p:cNvPr id="2" name="Google Shape;477;g27b23f7a974_0_0">
            <a:extLst>
              <a:ext uri="{FF2B5EF4-FFF2-40B4-BE49-F238E27FC236}">
                <a16:creationId xmlns:a16="http://schemas.microsoft.com/office/drawing/2014/main" id="{0B249BFE-60F5-4F93-36C7-7980D2D0D38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09154" y="3426409"/>
            <a:ext cx="486948" cy="413879"/>
          </a:xfrm>
          <a:prstGeom prst="rect">
            <a:avLst/>
          </a:prstGeom>
          <a:noFill/>
          <a:ln>
            <a:noFill/>
          </a:ln>
        </p:spPr>
      </p:pic>
      <p:pic>
        <p:nvPicPr>
          <p:cNvPr id="3" name="Google Shape;477;g27b23f7a974_0_0">
            <a:extLst>
              <a:ext uri="{FF2B5EF4-FFF2-40B4-BE49-F238E27FC236}">
                <a16:creationId xmlns:a16="http://schemas.microsoft.com/office/drawing/2014/main" id="{B253F543-10AE-AC5C-003D-8DA8967DFD47}"/>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30531" y="1741622"/>
            <a:ext cx="482937" cy="413879"/>
          </a:xfrm>
          <a:prstGeom prst="rect">
            <a:avLst/>
          </a:prstGeom>
          <a:noFill/>
          <a:ln>
            <a:noFill/>
          </a:ln>
        </p:spPr>
      </p:pic>
      <p:pic>
        <p:nvPicPr>
          <p:cNvPr id="6" name="Picture 5" descr="SOL 4.7 in 2016 is now SOL 4.MG.3 in the 2023 standards. This standard includes some new content.​&#10;SOL 4.MG.3a and SOL 4.MG.3d contain new content for Grade 4 - students will use concrete materials and pictorial models to develop a formula for the area and perimeter of a rectangle (including a square) and to explore the relationship between area and perimeter of rectangles.​&#10;SOL 4.MG.3e is also new content for Grade 4 - students will identify and represent rectangles with the same perimeter and different areas or with the same area and different perimeters.​&#10;Determining the perimeter of a polygon with no more than eight sides has been removed from the Grade 4 standards.&#10;">
            <a:extLst>
              <a:ext uri="{FF2B5EF4-FFF2-40B4-BE49-F238E27FC236}">
                <a16:creationId xmlns:a16="http://schemas.microsoft.com/office/drawing/2014/main" id="{79B98EE9-9D65-98F6-8C4B-35C1E01739D1}"/>
              </a:ext>
            </a:extLst>
          </p:cNvPr>
          <p:cNvPicPr>
            <a:picLocks noChangeAspect="1"/>
          </p:cNvPicPr>
          <p:nvPr/>
        </p:nvPicPr>
        <p:blipFill>
          <a:blip r:embed="rId4"/>
          <a:stretch>
            <a:fillRect/>
          </a:stretch>
        </p:blipFill>
        <p:spPr>
          <a:xfrm>
            <a:off x="151720" y="2272821"/>
            <a:ext cx="8840557" cy="975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789defdc9a_0_17"/>
          <p:cNvSpPr txBox="1">
            <a:spLocks noGrp="1"/>
          </p:cNvSpPr>
          <p:nvPr>
            <p:ph type="title"/>
          </p:nvPr>
        </p:nvSpPr>
        <p:spPr>
          <a:xfrm>
            <a:off x="0" y="0"/>
            <a:ext cx="9144000" cy="604200"/>
          </a:xfrm>
          <a:prstGeom prst="rect">
            <a:avLst/>
          </a:prstGeom>
          <a:solidFill>
            <a:schemeClr val="dk1"/>
          </a:solidFill>
          <a:ln>
            <a:noFill/>
          </a:ln>
        </p:spPr>
        <p:txBody>
          <a:bodyPr spcFirstLastPara="1" wrap="square" lIns="617225" tIns="34275" rIns="68575" bIns="34275" anchor="ctr" anchorCtr="0">
            <a:normAutofit/>
          </a:bodyPr>
          <a:lstStyle/>
          <a:p>
            <a:pPr marL="0" lvl="0" indent="0" algn="ctr" rtl="0">
              <a:lnSpc>
                <a:spcPct val="90000"/>
              </a:lnSpc>
              <a:spcBef>
                <a:spcPts val="0"/>
              </a:spcBef>
              <a:spcAft>
                <a:spcPts val="0"/>
              </a:spcAft>
              <a:buClr>
                <a:schemeClr val="lt1"/>
              </a:buClr>
              <a:buSzPts val="3240"/>
              <a:buFont typeface="Georgia"/>
              <a:buNone/>
            </a:pPr>
            <a:r>
              <a:rPr lang="en-US" sz="2840"/>
              <a:t>Example – Grade 5</a:t>
            </a:r>
            <a:endParaRPr sz="2840"/>
          </a:p>
        </p:txBody>
      </p:sp>
      <p:graphicFrame>
        <p:nvGraphicFramePr>
          <p:cNvPr id="188" name="Google Shape;188;g2789defdc9a_0_17"/>
          <p:cNvGraphicFramePr/>
          <p:nvPr>
            <p:extLst>
              <p:ext uri="{D42A27DB-BD31-4B8C-83A1-F6EECF244321}">
                <p14:modId xmlns:p14="http://schemas.microsoft.com/office/powerpoint/2010/main" val="478778209"/>
              </p:ext>
            </p:extLst>
          </p:nvPr>
        </p:nvGraphicFramePr>
        <p:xfrm>
          <a:off x="106162" y="744243"/>
          <a:ext cx="8931675" cy="3211740"/>
        </p:xfrm>
        <a:graphic>
          <a:graphicData uri="http://schemas.openxmlformats.org/drawingml/2006/table">
            <a:tbl>
              <a:tblPr firstRow="1">
                <a:noFill/>
              </a:tblPr>
              <a:tblGrid>
                <a:gridCol w="4498825">
                  <a:extLst>
                    <a:ext uri="{9D8B030D-6E8A-4147-A177-3AD203B41FA5}">
                      <a16:colId xmlns:a16="http://schemas.microsoft.com/office/drawing/2014/main" val="20000"/>
                    </a:ext>
                  </a:extLst>
                </a:gridCol>
                <a:gridCol w="4432850">
                  <a:extLst>
                    <a:ext uri="{9D8B030D-6E8A-4147-A177-3AD203B41FA5}">
                      <a16:colId xmlns:a16="http://schemas.microsoft.com/office/drawing/2014/main" val="20001"/>
                    </a:ext>
                  </a:extLst>
                </a:gridCol>
              </a:tblGrid>
              <a:tr h="363909">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362937091"/>
                  </a:ext>
                </a:extLst>
              </a:tr>
              <a:tr h="2846010">
                <a:tc>
                  <a:txBody>
                    <a:bodyPr/>
                    <a:lstStyle/>
                    <a:p>
                      <a:pPr marL="182880" lvl="0" indent="-182880" algn="l" rtl="0">
                        <a:spcBef>
                          <a:spcPts val="0"/>
                        </a:spcBef>
                        <a:spcAft>
                          <a:spcPts val="0"/>
                        </a:spcAft>
                        <a:buNone/>
                      </a:pPr>
                      <a:r>
                        <a:rPr lang="en-US" sz="1000" b="1">
                          <a:solidFill>
                            <a:srgbClr val="000000"/>
                          </a:solidFill>
                          <a:latin typeface="Georgia"/>
                          <a:ea typeface="Georgia"/>
                          <a:cs typeface="Georgia"/>
                          <a:sym typeface="Georgia"/>
                        </a:rPr>
                        <a:t>5.3 The student will </a:t>
                      </a:r>
                      <a:endParaRPr sz="1000" b="1">
                        <a:solidFill>
                          <a:srgbClr val="000000"/>
                        </a:solidFill>
                        <a:latin typeface="Georgia"/>
                        <a:ea typeface="Georgia"/>
                        <a:cs typeface="Georgia"/>
                        <a:sym typeface="Georgia"/>
                      </a:endParaRPr>
                    </a:p>
                    <a:p>
                      <a:pPr marL="279400" lvl="0" indent="-228600" algn="l" rtl="0">
                        <a:spcBef>
                          <a:spcPts val="0"/>
                        </a:spcBef>
                        <a:spcAft>
                          <a:spcPts val="0"/>
                        </a:spcAft>
                        <a:buSzPts val="1000"/>
                        <a:buFont typeface="+mj-lt"/>
                        <a:buAutoNum type="alphaLcParenR"/>
                      </a:pPr>
                      <a:r>
                        <a:rPr lang="en-US" sz="1000" b="1">
                          <a:solidFill>
                            <a:srgbClr val="000000"/>
                          </a:solidFill>
                          <a:latin typeface="Georgia"/>
                          <a:ea typeface="Georgia"/>
                          <a:cs typeface="Georgia"/>
                          <a:sym typeface="Georgia"/>
                        </a:rPr>
                        <a:t>identify and describe the characteristics of prime and composite numbers; and </a:t>
                      </a:r>
                      <a:endParaRPr sz="1000" b="1">
                        <a:solidFill>
                          <a:srgbClr val="000000"/>
                        </a:solidFill>
                        <a:latin typeface="Georgia"/>
                        <a:ea typeface="Georgia"/>
                        <a:cs typeface="Georgia"/>
                        <a:sym typeface="Georgia"/>
                      </a:endParaRPr>
                    </a:p>
                    <a:p>
                      <a:pPr marL="279400" lvl="0" indent="-228600" algn="l" rtl="0">
                        <a:spcBef>
                          <a:spcPts val="0"/>
                        </a:spcBef>
                        <a:spcAft>
                          <a:spcPts val="0"/>
                        </a:spcAft>
                        <a:buSzPts val="1000"/>
                        <a:buFont typeface="+mj-lt"/>
                        <a:buAutoNum type="alphaLcParenR"/>
                      </a:pPr>
                      <a:r>
                        <a:rPr lang="en-US" sz="1000" b="1">
                          <a:solidFill>
                            <a:srgbClr val="000000"/>
                          </a:solidFill>
                          <a:latin typeface="Georgia"/>
                          <a:ea typeface="Georgia"/>
                          <a:cs typeface="Georgia"/>
                          <a:sym typeface="Georgia"/>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identify and describe the characteristics of even and odd numbers.</a:t>
                      </a:r>
                    </a:p>
                    <a:p>
                      <a:pPr marL="50800" lvl="0" indent="0" algn="l" rtl="0">
                        <a:spcBef>
                          <a:spcPts val="0"/>
                        </a:spcBef>
                        <a:spcAft>
                          <a:spcPts val="0"/>
                        </a:spcAft>
                        <a:buSzPts val="1000"/>
                        <a:buFont typeface="+mj-lt"/>
                        <a:buNone/>
                      </a:pPr>
                      <a:endParaRPr sz="1000" b="1">
                        <a:solidFill>
                          <a:srgbClr val="000000"/>
                        </a:solidFill>
                        <a:latin typeface="Georgia"/>
                        <a:ea typeface="Georgia"/>
                        <a:cs typeface="Georgia"/>
                        <a:sym typeface="Georgia"/>
                      </a:endParaRPr>
                    </a:p>
                    <a:p>
                      <a:pPr marL="342900" lvl="0" indent="-292100" algn="l" rtl="0">
                        <a:spcBef>
                          <a:spcPts val="0"/>
                        </a:spcBef>
                        <a:spcAft>
                          <a:spcPts val="0"/>
                        </a:spcAft>
                        <a:buSzPts val="1000"/>
                        <a:buFont typeface="Georgia"/>
                        <a:buChar char="●"/>
                      </a:pPr>
                      <a:r>
                        <a:rPr lang="en-US" sz="1000">
                          <a:solidFill>
                            <a:srgbClr val="000000"/>
                          </a:solidFill>
                          <a:latin typeface="Georgia"/>
                          <a:ea typeface="Georgia"/>
                          <a:cs typeface="Georgia"/>
                          <a:sym typeface="Georgia"/>
                        </a:rPr>
                        <a:t>Identify prime numbers less than or equal to 100. (a)  </a:t>
                      </a:r>
                      <a:endParaRPr sz="1000">
                        <a:solidFill>
                          <a:srgbClr val="000000"/>
                        </a:solidFill>
                        <a:latin typeface="Georgia"/>
                        <a:ea typeface="Georgia"/>
                        <a:cs typeface="Georgia"/>
                        <a:sym typeface="Georgia"/>
                      </a:endParaRPr>
                    </a:p>
                    <a:p>
                      <a:pPr marL="3429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Identify composite numbers less than or equal to 100. (a)  </a:t>
                      </a:r>
                      <a:endParaRPr sz="1000">
                        <a:solidFill>
                          <a:srgbClr val="000000"/>
                        </a:solidFill>
                        <a:latin typeface="Georgia"/>
                        <a:ea typeface="Georgia"/>
                        <a:cs typeface="Georgia"/>
                        <a:sym typeface="Georgia"/>
                      </a:endParaRPr>
                    </a:p>
                    <a:p>
                      <a:pPr marL="3429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Demonstrate with concrete or pictorial representations and explain orally or in writing why a number is prime or composite. (a)</a:t>
                      </a:r>
                      <a:endParaRPr sz="1000">
                        <a:solidFill>
                          <a:srgbClr val="000000"/>
                        </a:solidFill>
                        <a:latin typeface="Georgia"/>
                        <a:ea typeface="Georgia"/>
                        <a:cs typeface="Georgia"/>
                        <a:sym typeface="Georgia"/>
                      </a:endParaRPr>
                    </a:p>
                    <a:p>
                      <a:pPr marL="3429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Identify which numbers are even or odd. (b)  </a:t>
                      </a:r>
                      <a:r>
                        <a:rPr lang="en-US" sz="1000">
                          <a:solidFill>
                            <a:srgbClr val="800020"/>
                          </a:solidFill>
                          <a:latin typeface="Georgia"/>
                          <a:ea typeface="Georgia"/>
                          <a:cs typeface="Georgia"/>
                          <a:sym typeface="Georgia"/>
                        </a:rPr>
                        <a:t>[Deleted]</a:t>
                      </a:r>
                      <a:endParaRPr sz="1000">
                        <a:solidFill>
                          <a:srgbClr val="000000"/>
                        </a:solidFill>
                        <a:latin typeface="Georgia"/>
                        <a:ea typeface="Georgia"/>
                        <a:cs typeface="Georgia"/>
                        <a:sym typeface="Georgia"/>
                      </a:endParaRPr>
                    </a:p>
                    <a:p>
                      <a:pPr marL="3429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Demonstrate with concrete or pictorial representations and explain orally or in writing why a number is even or odd. (b)</a:t>
                      </a:r>
                      <a:r>
                        <a:rPr lang="en-US" sz="1000">
                          <a:latin typeface="Georgia"/>
                          <a:ea typeface="Georgia"/>
                          <a:cs typeface="Georgia"/>
                          <a:sym typeface="Georgia"/>
                        </a:rPr>
                        <a:t>  </a:t>
                      </a:r>
                      <a:r>
                        <a:rPr lang="en-US" sz="1000">
                          <a:solidFill>
                            <a:srgbClr val="800020"/>
                          </a:solidFill>
                          <a:latin typeface="Georgia"/>
                          <a:ea typeface="Georgia"/>
                          <a:cs typeface="Georgia"/>
                          <a:sym typeface="Georgia"/>
                        </a:rPr>
                        <a:t>[Deleted]</a:t>
                      </a:r>
                      <a:endParaRPr sz="1000">
                        <a:solidFill>
                          <a:srgbClr val="000000"/>
                        </a:solidFill>
                        <a:latin typeface="Georgia"/>
                        <a:ea typeface="Georgia"/>
                        <a:cs typeface="Georgia"/>
                        <a:sym typeface="Georgia"/>
                      </a:endParaRPr>
                    </a:p>
                    <a:p>
                      <a:pPr marL="342900" lvl="0" indent="-292100" algn="l" rtl="0">
                        <a:spcBef>
                          <a:spcPts val="300"/>
                        </a:spcBef>
                        <a:spcAft>
                          <a:spcPts val="300"/>
                        </a:spcAft>
                        <a:buSzPts val="1000"/>
                        <a:buFont typeface="Georgia"/>
                        <a:buChar char="●"/>
                      </a:pPr>
                      <a:r>
                        <a:rPr lang="en-US" sz="1000">
                          <a:solidFill>
                            <a:srgbClr val="000000"/>
                          </a:solidFill>
                          <a:latin typeface="Georgia"/>
                          <a:ea typeface="Georgia"/>
                          <a:cs typeface="Georgia"/>
                          <a:sym typeface="Georgia"/>
                        </a:rPr>
                        <a:t>Demonstrate with concrete or pictorial representations and explain orally or in writing why the sum or difference of two numbers is even or odd. (b) </a:t>
                      </a:r>
                      <a:r>
                        <a:rPr lang="en-US" sz="1000">
                          <a:solidFill>
                            <a:srgbClr val="800020"/>
                          </a:solidFill>
                          <a:latin typeface="Georgia"/>
                          <a:ea typeface="Georgia"/>
                          <a:cs typeface="Georgia"/>
                          <a:sym typeface="Georgia"/>
                        </a:rPr>
                        <a:t>[Deleted]</a:t>
                      </a:r>
                      <a:endParaRPr sz="800">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5.NS.2 The student will demonstrate an understanding of prime and composite numbers, and determine the prime factorization of a whole number up to 100. </a:t>
                      </a:r>
                      <a:endParaRPr sz="1000" b="1">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000000"/>
                          </a:solidFill>
                          <a:latin typeface="Georgia"/>
                          <a:ea typeface="Georgia"/>
                          <a:cs typeface="Georgia"/>
                          <a:sym typeface="Georgia"/>
                        </a:rPr>
                        <a:t>Given a whole number up to 100, create a concrete or pictorial representation to demonstrate whether the number is prime or composite, and justify reasoning. </a:t>
                      </a:r>
                      <a:endParaRPr sz="1000">
                        <a:solidFill>
                          <a:srgbClr val="000000"/>
                        </a:solidFill>
                        <a:latin typeface="Georgia"/>
                        <a:ea typeface="Georgia"/>
                        <a:cs typeface="Georgia"/>
                        <a:sym typeface="Georgia"/>
                      </a:endParaRPr>
                    </a:p>
                    <a:p>
                      <a:pPr marL="457200" lvl="0" indent="-292100" algn="l" rtl="0">
                        <a:spcBef>
                          <a:spcPts val="0"/>
                        </a:spcBef>
                        <a:spcAft>
                          <a:spcPts val="0"/>
                        </a:spcAft>
                        <a:buSzPts val="1000"/>
                        <a:buFont typeface="Georgia"/>
                        <a:buAutoNum type="alphaLcParenR"/>
                      </a:pPr>
                      <a:r>
                        <a:rPr lang="en-US" sz="1000">
                          <a:solidFill>
                            <a:srgbClr val="000000"/>
                          </a:solidFill>
                          <a:latin typeface="Georgia"/>
                          <a:ea typeface="Georgia"/>
                          <a:cs typeface="Georgia"/>
                          <a:sym typeface="Georgia"/>
                        </a:rPr>
                        <a:t>Classify, compare, and contrast whole numbers up to 100 using the characteristics prime and composite. </a:t>
                      </a:r>
                      <a:endParaRPr sz="1000">
                        <a:solidFill>
                          <a:srgbClr val="000000"/>
                        </a:solidFill>
                        <a:latin typeface="Georgia"/>
                        <a:ea typeface="Georgia"/>
                        <a:cs typeface="Georgia"/>
                        <a:sym typeface="Georgia"/>
                      </a:endParaRPr>
                    </a:p>
                    <a:p>
                      <a:pPr marL="457200" lvl="0" indent="-292100" algn="l" rtl="0">
                        <a:spcBef>
                          <a:spcPts val="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rPr>
                        <a:t>Determine the prime factorization for a whole number up to 100</a:t>
                      </a:r>
                      <a:endParaRPr sz="1000">
                        <a:solidFill>
                          <a:srgbClr val="980000"/>
                        </a:solidFill>
                        <a:latin typeface="Georgia"/>
                        <a:ea typeface="Georgia"/>
                        <a:cs typeface="Georgia"/>
                        <a:sym typeface="Georgia"/>
                      </a:endParaRPr>
                    </a:p>
                    <a:p>
                      <a:pPr marL="0" lvl="0" indent="0" algn="l" rtl="0">
                        <a:spcBef>
                          <a:spcPts val="300"/>
                        </a:spcBef>
                        <a:spcAft>
                          <a:spcPts val="300"/>
                        </a:spcAft>
                        <a:buNone/>
                      </a:pPr>
                      <a:endParaRPr sz="1000">
                        <a:latin typeface="Georgia"/>
                        <a:ea typeface="Georgia"/>
                        <a:cs typeface="Georgia"/>
                        <a:sym typeface="Georgi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9" name="Google Shape;189;g2789defdc9a_0_17"/>
          <p:cNvSpPr txBox="1"/>
          <p:nvPr/>
        </p:nvSpPr>
        <p:spPr>
          <a:xfrm>
            <a:off x="-1" y="4337978"/>
            <a:ext cx="9144000" cy="825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a:t>
            </a:r>
            <a:endParaRPr sz="1000">
              <a:solidFill>
                <a:schemeClr val="lt1"/>
              </a:solidFill>
              <a:latin typeface="Georgia"/>
              <a:ea typeface="Georgia"/>
              <a:cs typeface="Georgia"/>
              <a:sym typeface="Georgia"/>
            </a:endParaRPr>
          </a:p>
          <a:p>
            <a:pPr marL="457200" indent="-292100">
              <a:buClr>
                <a:schemeClr val="lt1"/>
              </a:buClr>
              <a:buSzPts val="1000"/>
              <a:buFont typeface="Georgia"/>
              <a:buChar char="●"/>
            </a:pPr>
            <a:r>
              <a:rPr lang="en-US" sz="1000">
                <a:solidFill>
                  <a:schemeClr val="lt1"/>
                </a:solidFill>
                <a:latin typeface="Georgia"/>
                <a:ea typeface="Georgia"/>
                <a:cs typeface="Georgia"/>
                <a:sym typeface="Georgia"/>
              </a:rPr>
              <a:t>Determine the prime factorization of a whole number up to 100</a:t>
            </a: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Identifying and describing odd and even numbers has been removed </a:t>
            </a:r>
            <a:endParaRPr sz="1000">
              <a:solidFill>
                <a:schemeClr val="lt1"/>
              </a:solidFill>
              <a:latin typeface="Georgia"/>
              <a:ea typeface="Georgia"/>
              <a:cs typeface="Georgia"/>
              <a:sym typeface="Georgia"/>
            </a:endParaRPr>
          </a:p>
        </p:txBody>
      </p:sp>
      <p:pic>
        <p:nvPicPr>
          <p:cNvPr id="190" name="Google Shape;190;g2789defdc9a_0_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9568343">
            <a:off x="4351996" y="2471982"/>
            <a:ext cx="577157" cy="458950"/>
          </a:xfrm>
          <a:prstGeom prst="rect">
            <a:avLst/>
          </a:prstGeom>
          <a:noFill/>
          <a:ln>
            <a:noFill/>
          </a:ln>
        </p:spPr>
      </p:pic>
      <p:pic>
        <p:nvPicPr>
          <p:cNvPr id="3" name="Picture 2" descr="SOL 5.3a in 2016 is now SOL 5.NS.2 in the 2023 standards. In SOL 5.NS.2 students will continue to demonstrate an understanding of prime and composite numbers up to 100 and will compare and contrast whole numbers using the characteristics of prime and composite. The content in SOL 5.NS.3c, determining prime factorization of a whole number up to 100, is a new expectation of this standard. SOL 5.3b, characteristics of odd and even numbers, has been removed from Grade 5. Identifying and describing odd and even numbers remains in Grade 2.&#10;">
            <a:extLst>
              <a:ext uri="{FF2B5EF4-FFF2-40B4-BE49-F238E27FC236}">
                <a16:creationId xmlns:a16="http://schemas.microsoft.com/office/drawing/2014/main" id="{E1E706CE-B145-EDD6-D2CE-D91AAD4FB0D0}"/>
              </a:ext>
            </a:extLst>
          </p:cNvPr>
          <p:cNvPicPr>
            <a:picLocks noChangeAspect="1"/>
          </p:cNvPicPr>
          <p:nvPr/>
        </p:nvPicPr>
        <p:blipFill>
          <a:blip r:embed="rId4"/>
          <a:stretch>
            <a:fillRect/>
          </a:stretch>
        </p:blipFill>
        <p:spPr>
          <a:xfrm>
            <a:off x="433410" y="2990887"/>
            <a:ext cx="8414327" cy="770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29</a:t>
            </a:fld>
            <a:endParaRPr/>
          </a:p>
        </p:txBody>
      </p:sp>
      <p:sp>
        <p:nvSpPr>
          <p:cNvPr id="374" name="Google Shape;374;p34"/>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0" cap="small">
                <a:solidFill>
                  <a:srgbClr val="003C71"/>
                </a:solidFill>
                <a:latin typeface="Georgia"/>
                <a:ea typeface="Georgia"/>
                <a:cs typeface="Georgia"/>
                <a:sym typeface="Georgia"/>
              </a:rPr>
              <a:t>Questions</a:t>
            </a:r>
            <a:endParaRPr sz="3600" b="0">
              <a:solidFill>
                <a:srgbClr val="003C71"/>
              </a:solidFill>
              <a:latin typeface="Georgia"/>
              <a:ea typeface="Georgia"/>
              <a:cs typeface="Georgia"/>
              <a:sym typeface="Georgia"/>
            </a:endParaRPr>
          </a:p>
        </p:txBody>
      </p:sp>
      <p:pic>
        <p:nvPicPr>
          <p:cNvPr id="375" name="Google Shape;375;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88675" y="673284"/>
            <a:ext cx="3154525" cy="3154525"/>
          </a:xfrm>
          <a:prstGeom prst="rect">
            <a:avLst/>
          </a:prstGeom>
          <a:noFill/>
          <a:ln>
            <a:noFill/>
          </a:ln>
        </p:spPr>
      </p:pic>
      <p:sp>
        <p:nvSpPr>
          <p:cNvPr id="376" name="Google Shape;376;p34" descr="Label for bottom of slide shows Virginia Department of Education, 2023"/>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a:ea typeface="Georgia"/>
                <a:cs typeface="Georgia"/>
                <a:sym typeface="Georgia"/>
              </a:rPr>
              <a:t>Virginia Department of Education, 2023</a:t>
            </a:r>
            <a:endParaRPr sz="1400" b="0" i="0" u="none" strike="noStrike" cap="none">
              <a:solidFill>
                <a:srgbClr val="003C71"/>
              </a:solidFill>
              <a:latin typeface="Georgia"/>
              <a:ea typeface="Georgia"/>
              <a:cs typeface="Georgia"/>
              <a:sym typeface="Georgia"/>
            </a:endParaRPr>
          </a:p>
        </p:txBody>
      </p:sp>
      <p:sp>
        <p:nvSpPr>
          <p:cNvPr id="2" name="TextBox 1">
            <a:extLst>
              <a:ext uri="{FF2B5EF4-FFF2-40B4-BE49-F238E27FC236}">
                <a16:creationId xmlns:a16="http://schemas.microsoft.com/office/drawing/2014/main" id="{CB377E47-41A3-226A-CBCE-694FC49A7671}"/>
              </a:ext>
            </a:extLst>
          </p:cNvPr>
          <p:cNvSpPr txBox="1"/>
          <p:nvPr/>
        </p:nvSpPr>
        <p:spPr>
          <a:xfrm>
            <a:off x="2486148" y="3888023"/>
            <a:ext cx="4376057" cy="400110"/>
          </a:xfrm>
          <a:prstGeom prst="rect">
            <a:avLst/>
          </a:prstGeom>
          <a:noFill/>
        </p:spPr>
        <p:txBody>
          <a:bodyPr wrap="square" rtlCol="0">
            <a:spAutoFit/>
          </a:bodyPr>
          <a:lstStyle/>
          <a:p>
            <a:r>
              <a:rPr lang="en-US" sz="2000">
                <a:latin typeface="Georgia" panose="02040502050405020303" pitchFamily="18" charset="0"/>
                <a:hlinkClick r:id="rId4"/>
              </a:rPr>
              <a:t>vdoe.mathematics@doe.virginia.gov</a:t>
            </a:r>
            <a:r>
              <a:rPr lang="en-US" sz="2000">
                <a:latin typeface="Georgia" panose="02040502050405020303"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7F31-4770-BD18-3A13-18B7C1CB644B}"/>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2C2EF88B-0F4A-765E-2FBE-A845BDAA0465}"/>
              </a:ext>
            </a:extLst>
          </p:cNvPr>
          <p:cNvSpPr>
            <a:spLocks noGrp="1"/>
          </p:cNvSpPr>
          <p:nvPr>
            <p:ph type="body" idx="1"/>
          </p:nvPr>
        </p:nvSpPr>
        <p:spPr>
          <a:xfrm>
            <a:off x="429079" y="1139554"/>
            <a:ext cx="7886700" cy="3538500"/>
          </a:xfrm>
        </p:spPr>
        <p:txBody>
          <a:bodyPr>
            <a:normAutofit/>
          </a:bodyPr>
          <a:lstStyle/>
          <a:p>
            <a:pPr marL="257175" indent="-196850">
              <a:lnSpc>
                <a:spcPct val="150000"/>
              </a:lnSpc>
              <a:spcBef>
                <a:spcPts val="0"/>
              </a:spcBef>
              <a:buClrTx/>
              <a:buSzPct val="100000"/>
              <a:buFont typeface="Georgia,Serif"/>
            </a:pPr>
            <a:r>
              <a:rPr lang="en-US" sz="2400">
                <a:solidFill>
                  <a:srgbClr val="000000"/>
                </a:solidFill>
                <a:latin typeface="Georgia"/>
              </a:rPr>
              <a:t>Welcome</a:t>
            </a:r>
          </a:p>
          <a:p>
            <a:pPr marL="257175" indent="-196850">
              <a:lnSpc>
                <a:spcPct val="150000"/>
              </a:lnSpc>
              <a:spcBef>
                <a:spcPts val="0"/>
              </a:spcBef>
              <a:buClrTx/>
              <a:buSzPct val="100000"/>
              <a:buFont typeface="Georgia,Serif"/>
            </a:pPr>
            <a:r>
              <a:rPr lang="en-US" sz="2400">
                <a:solidFill>
                  <a:srgbClr val="000000"/>
                </a:solidFill>
                <a:latin typeface="Georgia"/>
              </a:rPr>
              <a:t>Review of 2023 Mathematics SOL Documents </a:t>
            </a:r>
          </a:p>
          <a:p>
            <a:pPr marL="257175" indent="-196850">
              <a:lnSpc>
                <a:spcPct val="150000"/>
              </a:lnSpc>
              <a:spcBef>
                <a:spcPts val="0"/>
              </a:spcBef>
              <a:buClrTx/>
              <a:buSzPct val="100000"/>
              <a:buFont typeface="Georgia,Serif"/>
            </a:pPr>
            <a:r>
              <a:rPr lang="en-US" sz="2400">
                <a:solidFill>
                  <a:srgbClr val="000000"/>
                </a:solidFill>
                <a:latin typeface="Georgia"/>
              </a:rPr>
              <a:t>Transitioning from 2016 to 2023 Mathematics SOL</a:t>
            </a:r>
          </a:p>
          <a:p>
            <a:pPr marL="257175" indent="-196850">
              <a:lnSpc>
                <a:spcPct val="150000"/>
              </a:lnSpc>
              <a:spcBef>
                <a:spcPts val="0"/>
              </a:spcBef>
              <a:buClrTx/>
              <a:buSzPct val="100000"/>
              <a:buFont typeface="Georgia,Serif"/>
            </a:pPr>
            <a:r>
              <a:rPr lang="en-US" sz="2400">
                <a:solidFill>
                  <a:srgbClr val="000000"/>
                </a:solidFill>
                <a:latin typeface="Georgia"/>
              </a:rPr>
              <a:t>Prioritization of Content </a:t>
            </a:r>
          </a:p>
          <a:p>
            <a:pPr marL="257175" indent="-196850">
              <a:lnSpc>
                <a:spcPct val="150000"/>
              </a:lnSpc>
              <a:spcBef>
                <a:spcPts val="0"/>
              </a:spcBef>
              <a:buClrTx/>
              <a:buSzPct val="100000"/>
              <a:buFont typeface="Georgia,Serif"/>
            </a:pPr>
            <a:r>
              <a:rPr lang="en-US" sz="2400">
                <a:solidFill>
                  <a:srgbClr val="000000"/>
                </a:solidFill>
                <a:latin typeface="Georgia"/>
              </a:rPr>
              <a:t>Grade Level Examples of Transition </a:t>
            </a:r>
          </a:p>
        </p:txBody>
      </p:sp>
      <p:pic>
        <p:nvPicPr>
          <p:cNvPr id="4" name="Picture 3" descr="VDOE icon">
            <a:extLst>
              <a:ext uri="{FF2B5EF4-FFF2-40B4-BE49-F238E27FC236}">
                <a16:creationId xmlns:a16="http://schemas.microsoft.com/office/drawing/2014/main" id="{3C6847A7-6F3A-CD76-CDB8-582B7ECF06C2}"/>
              </a:ext>
            </a:extLst>
          </p:cNvPr>
          <p:cNvPicPr>
            <a:picLocks noChangeAspect="1"/>
          </p:cNvPicPr>
          <p:nvPr/>
        </p:nvPicPr>
        <p:blipFill>
          <a:blip r:embed="rId2"/>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96216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lstStyle/>
          <a:p>
            <a:r>
              <a:rPr lang="en-US">
                <a:solidFill>
                  <a:schemeClr val="bg1"/>
                </a:solidFill>
              </a:rPr>
              <a:t>Overview of Transition Options</a:t>
            </a:r>
            <a:endParaRPr lang="en-US"/>
          </a:p>
        </p:txBody>
      </p:sp>
    </p:spTree>
    <p:extLst>
      <p:ext uri="{BB962C8B-B14F-4D97-AF65-F5344CB8AC3E}">
        <p14:creationId xmlns:p14="http://schemas.microsoft.com/office/powerpoint/2010/main" val="18209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a:solidFill>
                  <a:schemeClr val="bg1"/>
                </a:solidFill>
                <a:latin typeface="Georgia"/>
              </a:rPr>
              <a:t>Educator Transition Team</a:t>
            </a:r>
            <a:endParaRPr lang="en-US">
              <a:solidFill>
                <a:schemeClr val="bg1"/>
              </a:solidFill>
            </a:endParaRP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508041" y="743794"/>
            <a:ext cx="8127918" cy="3805314"/>
          </a:xfrm>
        </p:spPr>
        <p:txBody>
          <a:bodyPr>
            <a:normAutofit/>
          </a:bodyPr>
          <a:lstStyle/>
          <a:p>
            <a:pPr marL="0" indent="0" fontAlgn="base">
              <a:lnSpc>
                <a:spcPct val="110000"/>
              </a:lnSpc>
              <a:spcBef>
                <a:spcPts val="0"/>
              </a:spcBef>
              <a:spcAft>
                <a:spcPts val="600"/>
              </a:spcAft>
              <a:buClr>
                <a:srgbClr val="000000"/>
              </a:buClr>
              <a:buNone/>
            </a:pPr>
            <a:r>
              <a:rPr lang="en-US" sz="2000">
                <a:latin typeface="Georgia"/>
                <a:ea typeface="+mn-lt"/>
                <a:cs typeface="+mn-lt"/>
              </a:rPr>
              <a:t>The Virginia Department of Education partnered with a group of 26   K-12 educators from across the Commonwealth to develop a technical support document that will guide school divisions in next steps for implementation of the revised standards​.</a:t>
            </a:r>
            <a:endParaRPr lang="en-US" sz="2000">
              <a:solidFill>
                <a:srgbClr val="000000"/>
              </a:solidFill>
              <a:latin typeface="Georgia"/>
            </a:endParaRPr>
          </a:p>
          <a:p>
            <a:pPr>
              <a:buClr>
                <a:srgbClr val="003C71"/>
              </a:buClr>
            </a:pPr>
            <a:endParaRPr lang="en-US" sz="2000"/>
          </a:p>
        </p:txBody>
      </p:sp>
      <p:pic>
        <p:nvPicPr>
          <p:cNvPr id="5" name="Picture 4" descr="VDOE icon">
            <a:extLst>
              <a:ext uri="{FF2B5EF4-FFF2-40B4-BE49-F238E27FC236}">
                <a16:creationId xmlns:a16="http://schemas.microsoft.com/office/drawing/2014/main" id="{4779035D-35D6-65B8-4197-F0A4C07B7125}"/>
              </a:ext>
            </a:extLst>
          </p:cNvPr>
          <p:cNvPicPr>
            <a:picLocks noChangeAspect="1"/>
          </p:cNvPicPr>
          <p:nvPr/>
        </p:nvPicPr>
        <p:blipFill>
          <a:blip r:embed="rId3"/>
          <a:stretch>
            <a:fillRect/>
          </a:stretch>
        </p:blipFill>
        <p:spPr>
          <a:xfrm>
            <a:off x="6885432" y="4767302"/>
            <a:ext cx="2231136" cy="345489"/>
          </a:xfrm>
          <a:prstGeom prst="rect">
            <a:avLst/>
          </a:prstGeom>
        </p:spPr>
      </p:pic>
      <p:graphicFrame>
        <p:nvGraphicFramePr>
          <p:cNvPr id="4" name="Table 3">
            <a:extLst>
              <a:ext uri="{FF2B5EF4-FFF2-40B4-BE49-F238E27FC236}">
                <a16:creationId xmlns:a16="http://schemas.microsoft.com/office/drawing/2014/main" id="{FE6F0E48-88C9-7418-5948-FB0FE012436A}"/>
              </a:ext>
            </a:extLst>
          </p:cNvPr>
          <p:cNvGraphicFramePr>
            <a:graphicFrameLocks noGrp="1"/>
          </p:cNvGraphicFramePr>
          <p:nvPr>
            <p:extLst>
              <p:ext uri="{D42A27DB-BD31-4B8C-83A1-F6EECF244321}">
                <p14:modId xmlns:p14="http://schemas.microsoft.com/office/powerpoint/2010/main" val="962704981"/>
              </p:ext>
            </p:extLst>
          </p:nvPr>
        </p:nvGraphicFramePr>
        <p:xfrm>
          <a:off x="1047749" y="2347665"/>
          <a:ext cx="7048501" cy="2083754"/>
        </p:xfrm>
        <a:graphic>
          <a:graphicData uri="http://schemas.openxmlformats.org/drawingml/2006/table">
            <a:tbl>
              <a:tblPr firstRow="1">
                <a:tableStyleId>{AD396545-F1CA-42AA-B39A-5D75C593650F}</a:tableStyleId>
              </a:tblPr>
              <a:tblGrid>
                <a:gridCol w="2987040">
                  <a:extLst>
                    <a:ext uri="{9D8B030D-6E8A-4147-A177-3AD203B41FA5}">
                      <a16:colId xmlns:a16="http://schemas.microsoft.com/office/drawing/2014/main" val="448132067"/>
                    </a:ext>
                  </a:extLst>
                </a:gridCol>
                <a:gridCol w="617220">
                  <a:extLst>
                    <a:ext uri="{9D8B030D-6E8A-4147-A177-3AD203B41FA5}">
                      <a16:colId xmlns:a16="http://schemas.microsoft.com/office/drawing/2014/main" val="3094028502"/>
                    </a:ext>
                  </a:extLst>
                </a:gridCol>
                <a:gridCol w="3444241">
                  <a:extLst>
                    <a:ext uri="{9D8B030D-6E8A-4147-A177-3AD203B41FA5}">
                      <a16:colId xmlns:a16="http://schemas.microsoft.com/office/drawing/2014/main" val="1742385517"/>
                    </a:ext>
                  </a:extLst>
                </a:gridCol>
              </a:tblGrid>
              <a:tr h="315914">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Bedford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Harrisonburg City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758961554"/>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Chesterfield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Henrico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10200962"/>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Essex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Louisa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77979221"/>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Falls Church City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Middlesex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65836122"/>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Franklin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Norfolk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78274553"/>
                  </a:ext>
                </a:extLst>
              </a:tr>
              <a:tr h="192532">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Gloucester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eorgia" panose="02040502050405020303" pitchFamily="18" charset="0"/>
                          <a:cs typeface="Times New Roman" panose="02020603050405020304" pitchFamily="18" charset="0"/>
                        </a:rPr>
                        <a:t>Prince William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06599963"/>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Goochland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eorgia" panose="02040502050405020303" pitchFamily="18" charset="0"/>
                          <a:cs typeface="Times New Roman" panose="02020603050405020304" pitchFamily="18" charset="0"/>
                        </a:rPr>
                        <a:t>Rockingham County Public Schools</a:t>
                      </a: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1427418"/>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Greene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Williamsburg James City Public Schools</a:t>
                      </a: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66592985"/>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Hanover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Georgia" panose="02040502050405020303" pitchFamily="18" charset="0"/>
                          <a:cs typeface="Times New Roman" panose="02020603050405020304" pitchFamily="18" charset="0"/>
                        </a:rPr>
                        <a:t>Virginia Beach City Public Schools</a:t>
                      </a: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46855465"/>
                  </a:ext>
                </a:extLst>
              </a:tr>
            </a:tbl>
          </a:graphicData>
        </a:graphic>
      </p:graphicFrame>
    </p:spTree>
    <p:extLst>
      <p:ext uri="{BB962C8B-B14F-4D97-AF65-F5344CB8AC3E}">
        <p14:creationId xmlns:p14="http://schemas.microsoft.com/office/powerpoint/2010/main" val="225352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4" name="Diagram 3" descr="BOE First Review of Draft 2023 SOL&#10;Public Hearings and Feedback Period Proposed 2023 SOL&#10;BOE Final Review of Proposed 2023 SOL">
            <a:extLst>
              <a:ext uri="{FF2B5EF4-FFF2-40B4-BE49-F238E27FC236}">
                <a16:creationId xmlns:a16="http://schemas.microsoft.com/office/drawing/2014/main" id="{127EE0B0-0662-D08F-EAC7-4E64FC317360}"/>
              </a:ext>
            </a:extLst>
          </p:cNvPr>
          <p:cNvGraphicFramePr/>
          <p:nvPr/>
        </p:nvGraphicFramePr>
        <p:xfrm>
          <a:off x="1283760" y="3226016"/>
          <a:ext cx="7231590" cy="13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 name="Google Shape;385;p60"/>
          <p:cNvSpPr txBox="1">
            <a:spLocks noGrp="1"/>
          </p:cNvSpPr>
          <p:nvPr>
            <p:ph type="title"/>
          </p:nvPr>
        </p:nvSpPr>
        <p:spPr>
          <a:xfrm>
            <a:off x="0" y="0"/>
            <a:ext cx="9143999" cy="525264"/>
          </a:xfrm>
          <a:prstGeom prst="rect">
            <a:avLst/>
          </a:prstGeom>
          <a:solidFill>
            <a:srgbClr val="203864"/>
          </a:solidFill>
          <a:ln>
            <a:noFill/>
          </a:ln>
        </p:spPr>
        <p:txBody>
          <a:bodyPr spcFirstLastPara="1" wrap="square" lIns="617225" tIns="34275" rIns="68575" bIns="34275" anchor="b" anchorCtr="0">
            <a:noAutofit/>
          </a:bodyPr>
          <a:lstStyle/>
          <a:p>
            <a:pPr marL="0" lvl="0" indent="0" algn="l" rtl="0">
              <a:lnSpc>
                <a:spcPct val="90000"/>
              </a:lnSpc>
              <a:spcBef>
                <a:spcPts val="0"/>
              </a:spcBef>
              <a:spcAft>
                <a:spcPts val="0"/>
              </a:spcAft>
              <a:buClr>
                <a:schemeClr val="dk1"/>
              </a:buClr>
              <a:buSzPts val="3600"/>
              <a:buFont typeface="Georgia"/>
              <a:buNone/>
            </a:pPr>
            <a:r>
              <a:rPr lang="en-US" sz="2800">
                <a:solidFill>
                  <a:schemeClr val="bg1"/>
                </a:solidFill>
                <a:latin typeface="Georgia" panose="02040502050405020303" pitchFamily="18" charset="0"/>
              </a:rPr>
              <a:t>Transition Options - 2023-2024 School Year</a:t>
            </a:r>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pic>
        <p:nvPicPr>
          <p:cNvPr id="11" name="Picture 10" descr="VDOE icon">
            <a:extLst>
              <a:ext uri="{FF2B5EF4-FFF2-40B4-BE49-F238E27FC236}">
                <a16:creationId xmlns:a16="http://schemas.microsoft.com/office/drawing/2014/main" id="{779D6481-5FDB-5A63-09CC-66441ADE0A12}"/>
              </a:ext>
            </a:extLst>
          </p:cNvPr>
          <p:cNvPicPr>
            <a:picLocks noChangeAspect="1"/>
          </p:cNvPicPr>
          <p:nvPr/>
        </p:nvPicPr>
        <p:blipFill>
          <a:blip r:embed="rId8"/>
          <a:stretch>
            <a:fillRect/>
          </a:stretch>
        </p:blipFill>
        <p:spPr>
          <a:xfrm>
            <a:off x="6885432" y="4767302"/>
            <a:ext cx="2231136" cy="345489"/>
          </a:xfrm>
          <a:prstGeom prst="rect">
            <a:avLst/>
          </a:prstGeom>
        </p:spPr>
      </p:pic>
      <p:graphicFrame>
        <p:nvGraphicFramePr>
          <p:cNvPr id="6" name="Diagram 5" descr="Option 1: Full Crosswalk Year – students will receive instruction in both the 2016 Mathematics Standards of Learning and the 2023 Mathematics SOL.&#10;Option 2: Partial Crosswalk Year – students will receive instruction in the 2016 Mathematics SOL with choices for prioritization of key content from the 2023 Mathematics Standards of Learning&#10;Option 3: Students will receive instruction focused solely on the 2016 Mathematics Standards of Learning and use the 2023-2024 to prepare for full implementation of the standards during the 2024-2025 school year.&#10;">
            <a:extLst>
              <a:ext uri="{FF2B5EF4-FFF2-40B4-BE49-F238E27FC236}">
                <a16:creationId xmlns:a16="http://schemas.microsoft.com/office/drawing/2014/main" id="{A47A42CE-4EF3-504C-C9D2-C4410A0DD241}"/>
              </a:ext>
            </a:extLst>
          </p:cNvPr>
          <p:cNvGraphicFramePr/>
          <p:nvPr>
            <p:extLst>
              <p:ext uri="{D42A27DB-BD31-4B8C-83A1-F6EECF244321}">
                <p14:modId xmlns:p14="http://schemas.microsoft.com/office/powerpoint/2010/main" val="2775253725"/>
              </p:ext>
            </p:extLst>
          </p:nvPr>
        </p:nvGraphicFramePr>
        <p:xfrm>
          <a:off x="2046432" y="611684"/>
          <a:ext cx="5440218" cy="38703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a:extLst>
              <a:ext uri="{FF2B5EF4-FFF2-40B4-BE49-F238E27FC236}">
                <a16:creationId xmlns:a16="http://schemas.microsoft.com/office/drawing/2014/main" id="{2BEBA648-4AA0-A6AC-B163-313B8EA2DE0C}"/>
              </a:ext>
            </a:extLst>
          </p:cNvPr>
          <p:cNvSpPr txBox="1"/>
          <p:nvPr/>
        </p:nvSpPr>
        <p:spPr>
          <a:xfrm>
            <a:off x="2385608" y="4531816"/>
            <a:ext cx="4572000" cy="548612"/>
          </a:xfrm>
          <a:prstGeom prst="rect">
            <a:avLst/>
          </a:prstGeom>
          <a:noFill/>
        </p:spPr>
        <p:txBody>
          <a:bodyPr wrap="square">
            <a:spAutoFit/>
          </a:bodyPr>
          <a:lstStyle/>
          <a:p>
            <a:pPr marL="0" indent="0" fontAlgn="base">
              <a:lnSpc>
                <a:spcPct val="110000"/>
              </a:lnSpc>
              <a:spcBef>
                <a:spcPts val="0"/>
              </a:spcBef>
              <a:spcAft>
                <a:spcPts val="600"/>
              </a:spcAft>
              <a:buClr>
                <a:srgbClr val="000000"/>
              </a:buClr>
              <a:buNone/>
            </a:pPr>
            <a:r>
              <a:rPr lang="en-US" sz="1400" b="0" i="0">
                <a:effectLst/>
                <a:latin typeface="Georgia" panose="02040502050405020303" pitchFamily="18" charset="0"/>
              </a:rPr>
              <a:t>Options for Transitioning to the 2023 Mathematics </a:t>
            </a:r>
            <a:r>
              <a:rPr lang="en-US" sz="1400" b="0" i="1">
                <a:effectLst/>
                <a:latin typeface="Georgia" panose="02040502050405020303" pitchFamily="18" charset="0"/>
              </a:rPr>
              <a:t>Standards of Learning</a:t>
            </a:r>
            <a:r>
              <a:rPr lang="en-US" sz="1400" b="0" i="0">
                <a:effectLst/>
                <a:latin typeface="Georgia" panose="02040502050405020303" pitchFamily="18" charset="0"/>
              </a:rPr>
              <a:t> </a:t>
            </a:r>
            <a:r>
              <a:rPr lang="en-US" sz="1400" b="0" i="0">
                <a:solidFill>
                  <a:srgbClr val="444444"/>
                </a:solidFill>
                <a:effectLst/>
                <a:latin typeface="Georgia" panose="02040502050405020303" pitchFamily="18" charset="0"/>
              </a:rPr>
              <a:t>(</a:t>
            </a:r>
            <a:r>
              <a:rPr lang="en-US" sz="1400" b="0" i="0" u="sng">
                <a:solidFill>
                  <a:srgbClr val="003C71"/>
                </a:solidFill>
                <a:effectLst/>
                <a:latin typeface="Georgia" panose="02040502050405020303" pitchFamily="18" charset="0"/>
                <a:hlinkClick r:id="rId14"/>
              </a:rPr>
              <a:t>Word</a:t>
            </a:r>
            <a:r>
              <a:rPr lang="en-US" sz="1400" b="0" i="0">
                <a:solidFill>
                  <a:srgbClr val="444444"/>
                </a:solidFill>
                <a:effectLst/>
                <a:latin typeface="Georgia" panose="02040502050405020303" pitchFamily="18" charset="0"/>
              </a:rPr>
              <a:t> | </a:t>
            </a:r>
            <a:r>
              <a:rPr lang="en-US" sz="1400" b="0" i="0" u="sng">
                <a:solidFill>
                  <a:srgbClr val="003C71"/>
                </a:solidFill>
                <a:effectLst/>
                <a:latin typeface="Georgia" panose="02040502050405020303" pitchFamily="18" charset="0"/>
                <a:hlinkClick r:id="rId15"/>
              </a:rPr>
              <a:t>PDF</a:t>
            </a:r>
            <a:r>
              <a:rPr lang="en-US" sz="1400" b="0" i="0">
                <a:solidFill>
                  <a:srgbClr val="444444"/>
                </a:solidFill>
                <a:effectLst/>
                <a:latin typeface="Georgia" panose="02040502050405020303" pitchFamily="18" charset="0"/>
              </a:rPr>
              <a:t>)</a:t>
            </a:r>
          </a:p>
        </p:txBody>
      </p:sp>
    </p:spTree>
    <p:extLst>
      <p:ext uri="{BB962C8B-B14F-4D97-AF65-F5344CB8AC3E}">
        <p14:creationId xmlns:p14="http://schemas.microsoft.com/office/powerpoint/2010/main" val="290625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lstStyle/>
          <a:p>
            <a:r>
              <a:rPr lang="en-US">
                <a:solidFill>
                  <a:schemeClr val="bg1"/>
                </a:solidFill>
              </a:rPr>
              <a:t>Supporting Documents Currently Available</a:t>
            </a:r>
          </a:p>
        </p:txBody>
      </p:sp>
    </p:spTree>
    <p:extLst>
      <p:ext uri="{BB962C8B-B14F-4D97-AF65-F5344CB8AC3E}">
        <p14:creationId xmlns:p14="http://schemas.microsoft.com/office/powerpoint/2010/main" val="410033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698740"/>
          </a:xfrm>
        </p:spPr>
        <p:txBody>
          <a:bodyPr>
            <a:normAutofit fontScale="90000"/>
          </a:bodyPr>
          <a:lstStyle/>
          <a:p>
            <a:r>
              <a:rPr lang="en-US"/>
              <a:t>Current 2023 Mathematics SOL Documents</a:t>
            </a:r>
          </a:p>
        </p:txBody>
      </p:sp>
      <p:pic>
        <p:nvPicPr>
          <p:cNvPr id="2" name="Picture 1">
            <a:extLst>
              <a:ext uri="{FF2B5EF4-FFF2-40B4-BE49-F238E27FC236}">
                <a16:creationId xmlns:a16="http://schemas.microsoft.com/office/drawing/2014/main" id="{BF178434-2104-27F4-1CD3-D7BF23B611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5" name="Picture 4">
            <a:extLst>
              <a:ext uri="{FF2B5EF4-FFF2-40B4-BE49-F238E27FC236}">
                <a16:creationId xmlns:a16="http://schemas.microsoft.com/office/drawing/2014/main" id="{C9ADD6F8-CFEB-3910-E4DC-D64F21573B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29516" y="948127"/>
            <a:ext cx="2618364" cy="3247246"/>
          </a:xfrm>
          <a:prstGeom prst="rect">
            <a:avLst/>
          </a:prstGeom>
          <a:ln>
            <a:solidFill>
              <a:srgbClr val="000000"/>
            </a:solidFill>
          </a:ln>
        </p:spPr>
      </p:pic>
      <p:pic>
        <p:nvPicPr>
          <p:cNvPr id="8" name="Picture 7">
            <a:extLst>
              <a:ext uri="{FF2B5EF4-FFF2-40B4-BE49-F238E27FC236}">
                <a16:creationId xmlns:a16="http://schemas.microsoft.com/office/drawing/2014/main" id="{67BA70C4-E8ED-506A-7B44-1877DE076D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5136" y="947451"/>
            <a:ext cx="2618364" cy="1882117"/>
          </a:xfrm>
          <a:prstGeom prst="rect">
            <a:avLst/>
          </a:prstGeom>
          <a:ln>
            <a:solidFill>
              <a:srgbClr val="000000"/>
            </a:solidFill>
          </a:ln>
        </p:spPr>
      </p:pic>
      <p:pic>
        <p:nvPicPr>
          <p:cNvPr id="10" name="Picture 9">
            <a:extLst>
              <a:ext uri="{FF2B5EF4-FFF2-40B4-BE49-F238E27FC236}">
                <a16:creationId xmlns:a16="http://schemas.microsoft.com/office/drawing/2014/main" id="{EE6BD8F6-2A09-2D28-BC1A-2B86AD4F9ED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01274" y="1235418"/>
            <a:ext cx="2303240" cy="2829228"/>
          </a:xfrm>
          <a:prstGeom prst="rect">
            <a:avLst/>
          </a:prstGeom>
          <a:ln>
            <a:solidFill>
              <a:srgbClr val="000000"/>
            </a:solidFill>
          </a:ln>
        </p:spPr>
      </p:pic>
      <p:pic>
        <p:nvPicPr>
          <p:cNvPr id="12" name="Picture 11">
            <a:extLst>
              <a:ext uri="{FF2B5EF4-FFF2-40B4-BE49-F238E27FC236}">
                <a16:creationId xmlns:a16="http://schemas.microsoft.com/office/drawing/2014/main" id="{E0F9FE0D-CD3C-827C-0355-75ACFB741DE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39486" y="3068125"/>
            <a:ext cx="3163062" cy="1861767"/>
          </a:xfrm>
          <a:prstGeom prst="rect">
            <a:avLst/>
          </a:prstGeom>
          <a:ln>
            <a:solidFill>
              <a:srgbClr val="000000"/>
            </a:solidFill>
          </a:ln>
        </p:spPr>
      </p:pic>
    </p:spTree>
    <p:extLst>
      <p:ext uri="{BB962C8B-B14F-4D97-AF65-F5344CB8AC3E}">
        <p14:creationId xmlns:p14="http://schemas.microsoft.com/office/powerpoint/2010/main" val="304042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2DE2E0-F825-AA10-DE87-EFB6AC9020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6961" y="741846"/>
            <a:ext cx="4167225" cy="4225589"/>
          </a:xfrm>
          <a:prstGeom prst="rect">
            <a:avLst/>
          </a:prstGeom>
        </p:spPr>
      </p:pic>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698740"/>
          </a:xfrm>
        </p:spPr>
        <p:txBody>
          <a:bodyPr/>
          <a:lstStyle/>
          <a:p>
            <a:r>
              <a:rPr lang="en-US"/>
              <a:t>2023 Mathematics SOL Webpage</a:t>
            </a:r>
          </a:p>
        </p:txBody>
      </p:sp>
      <p:pic>
        <p:nvPicPr>
          <p:cNvPr id="2" name="Picture 1">
            <a:extLst>
              <a:ext uri="{FF2B5EF4-FFF2-40B4-BE49-F238E27FC236}">
                <a16:creationId xmlns:a16="http://schemas.microsoft.com/office/drawing/2014/main" id="{BF178434-2104-27F4-1CD3-D7BF23B611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85432" y="4767302"/>
            <a:ext cx="2231136" cy="345489"/>
          </a:xfrm>
          <a:prstGeom prst="rect">
            <a:avLst/>
          </a:prstGeom>
        </p:spPr>
      </p:pic>
      <p:sp>
        <p:nvSpPr>
          <p:cNvPr id="5" name="Rectangle: Rounded Corners 4">
            <a:extLst>
              <a:ext uri="{FF2B5EF4-FFF2-40B4-BE49-F238E27FC236}">
                <a16:creationId xmlns:a16="http://schemas.microsoft.com/office/drawing/2014/main" id="{76AF8F79-11DF-BCEB-82E3-FE127473220F}"/>
              </a:ext>
              <a:ext uri="{C183D7F6-B498-43B3-948B-1728B52AA6E4}">
                <adec:decorative xmlns:adec="http://schemas.microsoft.com/office/drawing/2017/decorative" val="1"/>
              </a:ext>
            </a:extLst>
          </p:cNvPr>
          <p:cNvSpPr/>
          <p:nvPr/>
        </p:nvSpPr>
        <p:spPr>
          <a:xfrm>
            <a:off x="4145796" y="1216479"/>
            <a:ext cx="2220642" cy="51435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4 Points 5">
            <a:extLst>
              <a:ext uri="{FF2B5EF4-FFF2-40B4-BE49-F238E27FC236}">
                <a16:creationId xmlns:a16="http://schemas.microsoft.com/office/drawing/2014/main" id="{945BF2DF-4043-E98D-A4C2-4DA4C9798C7E}"/>
              </a:ext>
            </a:extLst>
          </p:cNvPr>
          <p:cNvSpPr/>
          <p:nvPr/>
        </p:nvSpPr>
        <p:spPr>
          <a:xfrm rot="1440000">
            <a:off x="6739414" y="994109"/>
            <a:ext cx="1446609" cy="970059"/>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t>NEW</a:t>
            </a:r>
          </a:p>
        </p:txBody>
      </p:sp>
    </p:spTree>
    <p:extLst>
      <p:ext uri="{BB962C8B-B14F-4D97-AF65-F5344CB8AC3E}">
        <p14:creationId xmlns:p14="http://schemas.microsoft.com/office/powerpoint/2010/main" val="455045941"/>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508C65CBC9D4582C38E14C0854F54" ma:contentTypeVersion="9" ma:contentTypeDescription="Create a new document." ma:contentTypeScope="" ma:versionID="64ab457752b98d02ffcc907e46ac53de">
  <xsd:schema xmlns:xsd="http://www.w3.org/2001/XMLSchema" xmlns:xs="http://www.w3.org/2001/XMLSchema" xmlns:p="http://schemas.microsoft.com/office/2006/metadata/properties" xmlns:ns2="7bc1f62a-0564-4892-a8bf-7c18ec584b15" xmlns:ns3="0f6edea1-9d2e-49f8-b5b3-3e90d7018543" targetNamespace="http://schemas.microsoft.com/office/2006/metadata/properties" ma:root="true" ma:fieldsID="fd4a78179981080f485d8d9b881d18a4" ns2:_="" ns3:_="">
    <xsd:import namespace="7bc1f62a-0564-4892-a8bf-7c18ec584b15"/>
    <xsd:import namespace="0f6edea1-9d2e-49f8-b5b3-3e90d70185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1f62a-0564-4892-a8bf-7c18ec584b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6edea1-9d2e-49f8-b5b3-3e90d70185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f6edea1-9d2e-49f8-b5b3-3e90d7018543">
      <UserInfo>
        <DisplayName>Sorensen, Marcey (DOE)</DisplayName>
        <AccountId>20</AccountId>
        <AccountType/>
      </UserInfo>
    </SharedWithUsers>
  </documentManagement>
</p:properties>
</file>

<file path=customXml/itemProps1.xml><?xml version="1.0" encoding="utf-8"?>
<ds:datastoreItem xmlns:ds="http://schemas.openxmlformats.org/officeDocument/2006/customXml" ds:itemID="{BEE14613-C5E2-4CCC-BD17-D2B4E9885CC3}">
  <ds:schemaRefs>
    <ds:schemaRef ds:uri="0f6edea1-9d2e-49f8-b5b3-3e90d7018543"/>
    <ds:schemaRef ds:uri="7bc1f62a-0564-4892-a8bf-7c18ec584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85A96A-CF03-4649-BEEA-324D45FCA7CD}">
  <ds:schemaRefs>
    <ds:schemaRef ds:uri="http://schemas.microsoft.com/sharepoint/v3/contenttype/forms"/>
  </ds:schemaRefs>
</ds:datastoreItem>
</file>

<file path=customXml/itemProps3.xml><?xml version="1.0" encoding="utf-8"?>
<ds:datastoreItem xmlns:ds="http://schemas.openxmlformats.org/officeDocument/2006/customXml" ds:itemID="{7D986776-5D92-4E8D-B995-E5D0DA64B620}">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7bc1f62a-0564-4892-a8bf-7c18ec584b15"/>
    <ds:schemaRef ds:uri="http://schemas.openxmlformats.org/package/2006/metadata/core-properties"/>
    <ds:schemaRef ds:uri="http://purl.org/dc/terms/"/>
    <ds:schemaRef ds:uri="0f6edea1-9d2e-49f8-b5b3-3e90d70185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5010</Words>
  <Application>Microsoft Office PowerPoint</Application>
  <PresentationFormat>On-screen Show (16:9)</PresentationFormat>
  <Paragraphs>243</Paragraphs>
  <Slides>29</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Calibri</vt:lpstr>
      <vt:lpstr>Calibri Light</vt:lpstr>
      <vt:lpstr>Courier New</vt:lpstr>
      <vt:lpstr>Georgia</vt:lpstr>
      <vt:lpstr>Georgia,Serif</vt:lpstr>
      <vt:lpstr>Lato</vt:lpstr>
      <vt:lpstr>Times New Roman</vt:lpstr>
      <vt:lpstr>Trebuchet MS</vt:lpstr>
      <vt:lpstr>Office Theme</vt:lpstr>
      <vt:lpstr>Office Theme</vt:lpstr>
      <vt:lpstr>Office Theme</vt:lpstr>
      <vt:lpstr>Office Theme</vt:lpstr>
      <vt:lpstr>Prioritization of 2023 Mathematics SOL Content for the 2023-2024 School Year - Elementary   October 2, 2023</vt:lpstr>
      <vt:lpstr>PURPOSE</vt:lpstr>
      <vt:lpstr>agenda</vt:lpstr>
      <vt:lpstr>Overview of Transition Options</vt:lpstr>
      <vt:lpstr>Educator Transition Team</vt:lpstr>
      <vt:lpstr>Transition Options - 2023-2024 School Year</vt:lpstr>
      <vt:lpstr>Supporting Documents Currently Available</vt:lpstr>
      <vt:lpstr>Current 2023 Mathematics SOL Documents</vt:lpstr>
      <vt:lpstr>2023 Mathematics SOL Webpage</vt:lpstr>
      <vt:lpstr>Standards Document</vt:lpstr>
      <vt:lpstr>Changes to Numbering of the SOL</vt:lpstr>
      <vt:lpstr>  Overview of Revisions (2016 to 2023 Mathematics Standards of Learning) document </vt:lpstr>
      <vt:lpstr>Overview of Revisions- Summary of Changes (1 of 2)</vt:lpstr>
      <vt:lpstr>  Overview of Revisions- Summary of Changes (2 of 2)</vt:lpstr>
      <vt:lpstr>Overview of Prioritization Documents </vt:lpstr>
      <vt:lpstr>Purpose of Prioritization Document</vt:lpstr>
      <vt:lpstr>Mathematics Standards of Learning 2023-2024 School Year – Prioritization Notes</vt:lpstr>
      <vt:lpstr>Content Transitions</vt:lpstr>
      <vt:lpstr>Critical Instructional Transitions Example – Grade 2</vt:lpstr>
      <vt:lpstr>Overall Instructional Transitions</vt:lpstr>
      <vt:lpstr>Specific Instructional Transitions by Strand</vt:lpstr>
      <vt:lpstr>Specific Instructional Transitions – Elementary Prioritization Documents </vt:lpstr>
      <vt:lpstr>Example – Kindergarten</vt:lpstr>
      <vt:lpstr>Example – Grade 1</vt:lpstr>
      <vt:lpstr>Example – Grade 2</vt:lpstr>
      <vt:lpstr>Example – Grade 3</vt:lpstr>
      <vt:lpstr>Example – Grade 4</vt:lpstr>
      <vt:lpstr>Example – Grade 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2023 Mathematics Standards of Learning –  Transition Team  Meeting #2 – August 24, 2023</dc:title>
  <dc:creator>Mazzacane, Tina (DOE)</dc:creator>
  <cp:lastModifiedBy>Williams-Faus, Kristin (DOE)</cp:lastModifiedBy>
  <cp:revision>1</cp:revision>
  <dcterms:modified xsi:type="dcterms:W3CDTF">2023-10-03T20:47:21Z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0x010100C97508C65CBC9D4582C38E14C0854F54</vt:lpwstr>
  </property>
</Properties>
</file>