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68" r:id="rId3"/>
    <p:sldId id="269" r:id="rId4"/>
    <p:sldId id="270" r:id="rId5"/>
    <p:sldId id="316" r:id="rId6"/>
    <p:sldId id="329" r:id="rId7"/>
    <p:sldId id="342" r:id="rId8"/>
    <p:sldId id="346" r:id="rId9"/>
    <p:sldId id="271" r:id="rId10"/>
    <p:sldId id="347" r:id="rId11"/>
    <p:sldId id="349" r:id="rId12"/>
    <p:sldId id="280" r:id="rId13"/>
    <p:sldId id="350" r:id="rId14"/>
    <p:sldId id="359" r:id="rId15"/>
    <p:sldId id="353" r:id="rId16"/>
    <p:sldId id="363" r:id="rId17"/>
    <p:sldId id="361" r:id="rId18"/>
    <p:sldId id="370" r:id="rId19"/>
    <p:sldId id="367" r:id="rId20"/>
    <p:sldId id="371" r:id="rId21"/>
    <p:sldId id="373" r:id="rId22"/>
    <p:sldId id="366" r:id="rId23"/>
    <p:sldId id="365" r:id="rId24"/>
    <p:sldId id="368" r:id="rId25"/>
    <p:sldId id="372" r:id="rId26"/>
    <p:sldId id="312" r:id="rId27"/>
    <p:sldId id="336" r:id="rId28"/>
    <p:sldId id="343" r:id="rId29"/>
    <p:sldId id="338" r:id="rId30"/>
    <p:sldId id="311" r:id="rId31"/>
    <p:sldId id="304" r:id="rId32"/>
    <p:sldId id="305" r:id="rId33"/>
    <p:sldId id="306" r:id="rId34"/>
    <p:sldId id="3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2AA7C6-AFF9-1BB9-E307-FD84E26E394F}" name="Wells Bazzichi, Carol (DOE)" initials="W(" userId="S::carol.wellsbazzichi@doe.virginia.gov::8a2176d2-1860-4ace-bd98-fcd26aba3008" providerId="AD"/>
  <p188:author id="{2FD924D5-94FC-9263-1A1B-D250448EC60C}" name="Mealy, Patricia (DOE)" initials="M(" userId="S::patricia.mealy@doe.virginia.gov::fca17bf9-a185-47e4-bc32-114ec1798c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CDE7FF"/>
    <a:srgbClr val="FADFB8"/>
    <a:srgbClr val="CCFF99"/>
    <a:srgbClr val="99FFCC"/>
    <a:srgbClr val="FFFF99"/>
    <a:srgbClr val="99FF33"/>
    <a:srgbClr val="1A4480"/>
    <a:srgbClr val="3E5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55ADE-1FB4-456B-8B3F-F55D14C55E11}" v="1" dt="2023-09-27T15:49:37.434"/>
    <p1510:client id="{5775F5CB-CD7B-4AEE-B1C9-8D4F12558F32}" v="44" dt="2023-09-26T12:31:36.950"/>
    <p1510:client id="{5B7C67B1-000E-6B6F-01F4-2D98F87EC788}" v="3" dt="2023-09-27T15:55:43.493"/>
    <p1510:client id="{95DAAA6A-F379-1123-077B-357AE042D761}" v="312" dt="2023-09-28T19:53:10.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54"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DDA28-A9E5-470C-8A90-D17729306CEC}" type="slidenum">
              <a:rPr lang="en-US" smtClean="0"/>
              <a:t>1</a:t>
            </a:fld>
            <a:endParaRPr lang="en-US"/>
          </a:p>
        </p:txBody>
      </p:sp>
    </p:spTree>
    <p:extLst>
      <p:ext uri="{BB962C8B-B14F-4D97-AF65-F5344CB8AC3E}">
        <p14:creationId xmlns:p14="http://schemas.microsoft.com/office/powerpoint/2010/main" val="2708540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7326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244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4371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296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208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707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947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7544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2312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354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986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8951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349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415790"/>
            <a:ext cx="5486400" cy="4183380"/>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2" name="Google Shape;32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0225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929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27</a:t>
            </a:fld>
            <a:endParaRPr lang="en-US"/>
          </a:p>
        </p:txBody>
      </p:sp>
    </p:spTree>
    <p:extLst>
      <p:ext uri="{BB962C8B-B14F-4D97-AF65-F5344CB8AC3E}">
        <p14:creationId xmlns:p14="http://schemas.microsoft.com/office/powerpoint/2010/main" val="25621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DDDA28-A9E5-470C-8A90-D17729306CEC}" type="slidenum">
              <a:rPr lang="en-US" smtClean="0"/>
              <a:t>29</a:t>
            </a:fld>
            <a:endParaRPr lang="en-US"/>
          </a:p>
        </p:txBody>
      </p:sp>
    </p:spTree>
    <p:extLst>
      <p:ext uri="{BB962C8B-B14F-4D97-AF65-F5344CB8AC3E}">
        <p14:creationId xmlns:p14="http://schemas.microsoft.com/office/powerpoint/2010/main" val="1783384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DDDA28-A9E5-470C-8A90-D17729306CEC}" type="slidenum">
              <a:rPr lang="en-US" smtClean="0"/>
              <a:t>30</a:t>
            </a:fld>
            <a:endParaRPr lang="en-US"/>
          </a:p>
        </p:txBody>
      </p:sp>
    </p:spTree>
    <p:extLst>
      <p:ext uri="{BB962C8B-B14F-4D97-AF65-F5344CB8AC3E}">
        <p14:creationId xmlns:p14="http://schemas.microsoft.com/office/powerpoint/2010/main" val="1012664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6" name="Google Shape;47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402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If you need help, your local co-workers can assist you.</a:t>
            </a:r>
            <a:endParaRPr/>
          </a:p>
          <a:p>
            <a:pPr marL="457200" marR="0" lvl="0" indent="-298450" algn="l" rtl="0">
              <a:lnSpc>
                <a:spcPct val="100000"/>
              </a:lnSpc>
              <a:spcBef>
                <a:spcPts val="0"/>
              </a:spcBef>
              <a:spcAft>
                <a:spcPts val="0"/>
              </a:spcAft>
              <a:buClr>
                <a:srgbClr val="000000"/>
              </a:buClr>
              <a:buSzPts val="1100"/>
              <a:buFont typeface="Arial"/>
              <a:buChar char="●"/>
            </a:pPr>
            <a:r>
              <a:rPr lang="en-US"/>
              <a:t>SSWS Account or back-up account manager </a:t>
            </a:r>
            <a:endParaRPr/>
          </a:p>
          <a:p>
            <a:pPr marL="457200" marR="0" lvl="0" indent="-298450" algn="l" rtl="0">
              <a:lnSpc>
                <a:spcPct val="100000"/>
              </a:lnSpc>
              <a:spcBef>
                <a:spcPts val="0"/>
              </a:spcBef>
              <a:spcAft>
                <a:spcPts val="0"/>
              </a:spcAft>
              <a:buClr>
                <a:srgbClr val="000000"/>
              </a:buClr>
              <a:buSzPts val="1100"/>
              <a:buFont typeface="Arial"/>
              <a:buChar char="●"/>
            </a:pPr>
            <a:r>
              <a:rPr lang="en-US"/>
              <a:t>ERA contact</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484" name="Google Shape;484;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8693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Other contact information:</a:t>
            </a:r>
            <a:endParaRPr/>
          </a:p>
        </p:txBody>
      </p:sp>
      <p:sp>
        <p:nvSpPr>
          <p:cNvPr id="492" name="Google Shape;492;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099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lang="en-US" sz="1200" kern="1200">
              <a:solidFill>
                <a:schemeClr val="tx1"/>
              </a:solidFill>
              <a:effectLst/>
              <a:latin typeface="+mn-lt"/>
              <a:ea typeface="+mn-ea"/>
              <a:cs typeface="+mn-cs"/>
            </a:endParaRPr>
          </a:p>
        </p:txBody>
      </p:sp>
      <p:sp>
        <p:nvSpPr>
          <p:cNvPr id="239" name="Google Shape;23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23292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This is the end of the presentation.  Thank</a:t>
            </a:r>
            <a:r>
              <a:rPr lang="en-US" baseline="0"/>
              <a:t> you. </a:t>
            </a:r>
            <a:endParaRPr/>
          </a:p>
        </p:txBody>
      </p:sp>
      <p:sp>
        <p:nvSpPr>
          <p:cNvPr id="499" name="Google Shape;499;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5065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13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77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p:txBody>
      </p:sp>
    </p:spTree>
    <p:extLst>
      <p:ext uri="{BB962C8B-B14F-4D97-AF65-F5344CB8AC3E}">
        <p14:creationId xmlns:p14="http://schemas.microsoft.com/office/powerpoint/2010/main" val="125548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a:solidFill>
                  <a:schemeClr val="tx1"/>
                </a:solidFill>
                <a:effectLst/>
                <a:latin typeface="+mn-lt"/>
                <a:ea typeface="+mn-ea"/>
                <a:cs typeface="+mn-cs"/>
              </a:rPr>
              <a:t> </a:t>
            </a:r>
          </a:p>
        </p:txBody>
      </p:sp>
    </p:spTree>
    <p:extLst>
      <p:ext uri="{BB962C8B-B14F-4D97-AF65-F5344CB8AC3E}">
        <p14:creationId xmlns:p14="http://schemas.microsoft.com/office/powerpoint/2010/main" val="370875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14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1373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p:cNvSpPr txBox="1">
            <a:spLocks noGrp="1"/>
          </p:cNvSpPr>
          <p:nvPr>
            <p:ph type="ctrTitle"/>
          </p:nvPr>
        </p:nvSpPr>
        <p:spPr>
          <a:xfrm>
            <a:off x="1524000" y="2235199"/>
            <a:ext cx="9144000" cy="2387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9216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1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8" name="Google Shape;118;p15" descr="VDOE Logo&#10;"/>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3756174001"/>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39" name="Google Shape;39;p5" descr="VDOE Logo"/>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9729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 id="2147483694"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doe.virginia.gov/data-policy-funding/data-reports/data-collection/student-behavior-and-administrative-response-collection"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mailto:resultshelp@doe.Virginia.gov" TargetMode="External"/><Relationship Id="rId4" Type="http://schemas.openxmlformats.org/officeDocument/2006/relationships/hyperlink" Target="mailto:patricia.mealy@doe.virginia.go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6560127" cy="2387600"/>
          </a:xfrm>
        </p:spPr>
        <p:txBody>
          <a:bodyPr>
            <a:noAutofit/>
          </a:bodyPr>
          <a:lstStyle/>
          <a:p>
            <a:r>
              <a:rPr lang="en-US" sz="4400"/>
              <a:t>Student Behavior and Administrative Response Data Collection</a:t>
            </a:r>
          </a:p>
        </p:txBody>
      </p:sp>
      <p:sp>
        <p:nvSpPr>
          <p:cNvPr id="3" name="Subtitle 2"/>
          <p:cNvSpPr>
            <a:spLocks noGrp="1"/>
          </p:cNvSpPr>
          <p:nvPr>
            <p:ph type="subTitle" idx="1"/>
          </p:nvPr>
        </p:nvSpPr>
        <p:spPr/>
        <p:txBody>
          <a:bodyPr/>
          <a:lstStyle/>
          <a:p>
            <a:r>
              <a:rPr lang="en-US" b="1">
                <a:solidFill>
                  <a:srgbClr val="000000"/>
                </a:solidFill>
              </a:rPr>
              <a:t>2023-2024 School Year</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Tree>
    <p:extLst>
      <p:ext uri="{BB962C8B-B14F-4D97-AF65-F5344CB8AC3E}">
        <p14:creationId xmlns:p14="http://schemas.microsoft.com/office/powerpoint/2010/main" val="63149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33"/>
          <p:cNvSpPr txBox="1">
            <a:spLocks noGrp="1"/>
          </p:cNvSpPr>
          <p:nvPr>
            <p:ph idx="1"/>
          </p:nvPr>
        </p:nvSpPr>
        <p:spPr>
          <a:xfrm>
            <a:off x="838199" y="1458930"/>
            <a:ext cx="10610589" cy="4766506"/>
          </a:xfrm>
          <a:prstGeom prst="rect">
            <a:avLst/>
          </a:prstGeom>
          <a:noFill/>
          <a:ln>
            <a:noFill/>
          </a:ln>
        </p:spPr>
        <p:txBody>
          <a:bodyPr spcFirstLastPara="1" wrap="square" lIns="91425" tIns="45700" rIns="91425" bIns="45700" anchor="t" anchorCtr="0">
            <a:normAutofit/>
          </a:bodyPr>
          <a:lstStyle/>
          <a:p>
            <a:pPr marL="685800" lvl="0" indent="0" algn="l" rtl="0">
              <a:lnSpc>
                <a:spcPct val="115000"/>
              </a:lnSpc>
              <a:spcBef>
                <a:spcPts val="0"/>
              </a:spcBef>
              <a:spcAft>
                <a:spcPts val="0"/>
              </a:spcAft>
              <a:buSzPts val="1800"/>
              <a:buNone/>
            </a:pPr>
            <a:endParaRPr sz="900">
              <a:solidFill>
                <a:srgbClr val="000000"/>
              </a:solidFill>
              <a:latin typeface="Arial"/>
              <a:ea typeface="Arial"/>
              <a:cs typeface="Arial"/>
              <a:sym typeface="Arial"/>
            </a:endParaRPr>
          </a:p>
          <a:p>
            <a:pPr marL="0" indent="0">
              <a:buSzPts val="1800"/>
              <a:buNone/>
            </a:pPr>
            <a:r>
              <a:rPr lang="en-US" sz="3200">
                <a:solidFill>
                  <a:schemeClr val="tx2"/>
                </a:solidFill>
              </a:rPr>
              <a:t>Firearms Code </a:t>
            </a:r>
            <a:r>
              <a:rPr lang="en-US" sz="3200">
                <a:solidFill>
                  <a:srgbClr val="000000"/>
                </a:solidFill>
              </a:rPr>
              <a:t>is the code that best describes the Firearm used at the event.  This data is collected under the authority of the Gun-Free Schools Act.</a:t>
            </a:r>
          </a:p>
          <a:p>
            <a:pPr lvl="1">
              <a:buSzPts val="1800"/>
              <a:buFont typeface="Arial" panose="020B0604020202020204" pitchFamily="34" charset="0"/>
              <a:buChar char="•"/>
            </a:pPr>
            <a:r>
              <a:rPr lang="en-US" sz="2800">
                <a:solidFill>
                  <a:srgbClr val="000000"/>
                </a:solidFill>
              </a:rPr>
              <a:t>1 = Handgun/Pistol</a:t>
            </a:r>
          </a:p>
          <a:p>
            <a:pPr lvl="1">
              <a:buSzPts val="1800"/>
              <a:buFont typeface="Arial" panose="020B0604020202020204" pitchFamily="34" charset="0"/>
              <a:buChar char="•"/>
            </a:pPr>
            <a:r>
              <a:rPr lang="en-US" sz="2800">
                <a:solidFill>
                  <a:srgbClr val="000000"/>
                </a:solidFill>
              </a:rPr>
              <a:t>2 = Rifle/Shotgun</a:t>
            </a:r>
          </a:p>
          <a:p>
            <a:pPr lvl="1">
              <a:buSzPts val="1800"/>
              <a:buFont typeface="Arial" panose="020B0604020202020204" pitchFamily="34" charset="0"/>
              <a:buChar char="•"/>
            </a:pPr>
            <a:r>
              <a:rPr lang="en-US" sz="2800">
                <a:solidFill>
                  <a:srgbClr val="000000"/>
                </a:solidFill>
              </a:rPr>
              <a:t>3 = More than one firearm type; Handgun, Pistol, Rifle, Shotgun</a:t>
            </a:r>
          </a:p>
          <a:p>
            <a:pPr lvl="1">
              <a:buSzPts val="1800"/>
              <a:buFont typeface="Arial" panose="020B0604020202020204" pitchFamily="34" charset="0"/>
              <a:buChar char="•"/>
            </a:pPr>
            <a:r>
              <a:rPr lang="en-US" sz="2800">
                <a:solidFill>
                  <a:srgbClr val="000000"/>
                </a:solidFill>
              </a:rPr>
              <a:t>4 = Other Firearm</a:t>
            </a:r>
          </a:p>
          <a:p>
            <a:pPr lvl="1">
              <a:buSzPts val="1800"/>
              <a:buFont typeface="Arial" panose="020B0604020202020204" pitchFamily="34" charset="0"/>
              <a:buChar char="•"/>
            </a:pPr>
            <a:r>
              <a:rPr lang="en-US" sz="2800">
                <a:solidFill>
                  <a:srgbClr val="000000"/>
                </a:solidFill>
              </a:rPr>
              <a:t>5 = Non-firearm weapons (use only if Behavior Code is PD6)</a:t>
            </a:r>
            <a:endParaRPr sz="2800">
              <a:solidFill>
                <a:srgbClr val="000000"/>
              </a:solidFill>
            </a:endParaRPr>
          </a:p>
        </p:txBody>
      </p:sp>
      <p:sp>
        <p:nvSpPr>
          <p:cNvPr id="2" name="Text Placeholder 1"/>
          <p:cNvSpPr>
            <a:spLocks noGrp="1"/>
          </p:cNvSpPr>
          <p:nvPr>
            <p:ph type="body" sz="quarter" idx="13"/>
          </p:nvPr>
        </p:nvSpPr>
        <p:spPr/>
        <p:txBody>
          <a:bodyPr/>
          <a:lstStyle/>
          <a:p>
            <a:pPr algn="ctr"/>
            <a:r>
              <a:rPr lang="en-US"/>
              <a:t>What’s new </a:t>
            </a:r>
          </a:p>
        </p:txBody>
      </p:sp>
    </p:spTree>
    <p:extLst>
      <p:ext uri="{BB962C8B-B14F-4D97-AF65-F5344CB8AC3E}">
        <p14:creationId xmlns:p14="http://schemas.microsoft.com/office/powerpoint/2010/main" val="94567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a:solidFill>
                  <a:schemeClr val="bg1"/>
                </a:solidFill>
              </a:rPr>
              <a:t>What’s New</a:t>
            </a:r>
            <a:endParaRPr>
              <a:solidFill>
                <a:schemeClr val="bg1"/>
              </a:solidFill>
            </a:endParaRPr>
          </a:p>
        </p:txBody>
      </p:sp>
      <p:sp>
        <p:nvSpPr>
          <p:cNvPr id="335" name="Google Shape;335;p41"/>
          <p:cNvSpPr txBox="1"/>
          <p:nvPr/>
        </p:nvSpPr>
        <p:spPr>
          <a:xfrm>
            <a:off x="483326" y="1379233"/>
            <a:ext cx="10489473" cy="6247824"/>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Font typeface="Wingdings" panose="05000000000000000000" pitchFamily="2" charset="2"/>
              <a:buChar char="§"/>
            </a:pPr>
            <a:r>
              <a:rPr lang="en-US" sz="4000" b="0" i="0" u="none" strike="noStrike" cap="none">
                <a:solidFill>
                  <a:srgbClr val="000000"/>
                </a:solidFill>
                <a:ea typeface="Arial"/>
                <a:cs typeface="Arial"/>
                <a:sym typeface="Arial"/>
              </a:rPr>
              <a:t>4 Behavior Codes per Student per Event</a:t>
            </a:r>
          </a:p>
          <a:p>
            <a:pPr marL="571500" marR="0" lvl="0" indent="-571500" algn="l" rtl="0">
              <a:lnSpc>
                <a:spcPct val="100000"/>
              </a:lnSpc>
              <a:spcBef>
                <a:spcPts val="0"/>
              </a:spcBef>
              <a:spcAft>
                <a:spcPts val="0"/>
              </a:spcAft>
              <a:buFont typeface="Wingdings" panose="05000000000000000000" pitchFamily="2" charset="2"/>
              <a:buChar char="§"/>
            </a:pPr>
            <a:r>
              <a:rPr lang="en-US" sz="4000">
                <a:solidFill>
                  <a:srgbClr val="000000"/>
                </a:solidFill>
                <a:ea typeface="Arial"/>
                <a:cs typeface="Arial"/>
                <a:sym typeface="Arial"/>
              </a:rPr>
              <a:t>3 Behavioral Intervention Codes </a:t>
            </a:r>
          </a:p>
          <a:p>
            <a:pPr marL="571500" marR="0" lvl="0" indent="-571500" algn="l" rtl="0">
              <a:lnSpc>
                <a:spcPct val="100000"/>
              </a:lnSpc>
              <a:spcBef>
                <a:spcPts val="0"/>
              </a:spcBef>
              <a:spcAft>
                <a:spcPts val="0"/>
              </a:spcAft>
              <a:buFont typeface="Wingdings" panose="05000000000000000000" pitchFamily="2" charset="2"/>
              <a:buChar char="§"/>
            </a:pPr>
            <a:r>
              <a:rPr lang="en-US" sz="4000" b="0" i="0" u="none" strike="noStrike" cap="none">
                <a:solidFill>
                  <a:srgbClr val="000000"/>
                </a:solidFill>
                <a:ea typeface="Arial"/>
                <a:cs typeface="Arial"/>
                <a:sym typeface="Arial"/>
              </a:rPr>
              <a:t>3 Instructional Support Codes</a:t>
            </a:r>
          </a:p>
          <a:p>
            <a:pPr marL="571500" indent="-571500">
              <a:buFont typeface="Wingdings" panose="05000000000000000000" pitchFamily="2" charset="2"/>
              <a:buChar char="§"/>
            </a:pPr>
            <a:r>
              <a:rPr lang="en-US" sz="4000">
                <a:solidFill>
                  <a:srgbClr val="000000"/>
                </a:solidFill>
                <a:ea typeface="Arial"/>
                <a:cs typeface="Arial"/>
                <a:sym typeface="Arial"/>
              </a:rPr>
              <a:t>Disciplinary Sanction Fields </a:t>
            </a:r>
          </a:p>
          <a:p>
            <a:pPr marL="1028700" lvl="1" indent="-571500">
              <a:buFont typeface="Arial" panose="020B0604020202020204" pitchFamily="34" charset="0"/>
              <a:buChar char="•"/>
            </a:pPr>
            <a:r>
              <a:rPr lang="en-US" sz="4000">
                <a:solidFill>
                  <a:srgbClr val="000000"/>
                </a:solidFill>
                <a:ea typeface="Arial"/>
                <a:cs typeface="Arial"/>
                <a:sym typeface="Arial"/>
              </a:rPr>
              <a:t>The number of hours, days or length of time must be entered for sanction/s that are included in the administrator’s response</a:t>
            </a:r>
          </a:p>
          <a:p>
            <a:pPr marL="1028700" lvl="1" indent="-571500">
              <a:buFont typeface="Arial" panose="020B0604020202020204" pitchFamily="34" charset="0"/>
              <a:buChar char="•"/>
            </a:pPr>
            <a:r>
              <a:rPr lang="en-US" sz="4000" b="0" i="0" u="none" strike="noStrike" cap="none">
                <a:solidFill>
                  <a:srgbClr val="FF0000"/>
                </a:solidFill>
                <a:ea typeface="Arial"/>
                <a:cs typeface="Arial"/>
                <a:sym typeface="Arial"/>
              </a:rPr>
              <a:t>Disciplinary Sanction Codes are obsolete</a:t>
            </a:r>
          </a:p>
          <a:p>
            <a:pPr marL="571500" marR="0" lvl="0" indent="-571500" algn="l" rtl="0">
              <a:lnSpc>
                <a:spcPct val="100000"/>
              </a:lnSpc>
              <a:spcBef>
                <a:spcPts val="0"/>
              </a:spcBef>
              <a:spcAft>
                <a:spcPts val="0"/>
              </a:spcAft>
              <a:buFont typeface="Wingdings" panose="05000000000000000000" pitchFamily="2" charset="2"/>
              <a:buChar char="§"/>
            </a:pPr>
            <a:endParaRPr lang="en-US" sz="4000" b="0" i="0" u="none" strike="noStrike" cap="none">
              <a:solidFill>
                <a:srgbClr val="000000"/>
              </a:solidFill>
              <a:ea typeface="Arial"/>
              <a:cs typeface="Arial"/>
              <a:sym typeface="Arial"/>
            </a:endParaRPr>
          </a:p>
          <a:p>
            <a:pPr lvl="2"/>
            <a:endParaRPr lang="en-US" sz="200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735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a:solidFill>
                  <a:schemeClr val="bg1"/>
                </a:solidFill>
              </a:rPr>
              <a:t>What’s New</a:t>
            </a:r>
            <a:endParaRPr>
              <a:solidFill>
                <a:schemeClr val="bg1"/>
              </a:solidFill>
            </a:endParaRP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3ECCF746-5407-1D9F-99FA-3CB45A0CF0E9}"/>
              </a:ext>
            </a:extLst>
          </p:cNvPr>
          <p:cNvPicPr>
            <a:picLocks noChangeAspect="1"/>
          </p:cNvPicPr>
          <p:nvPr/>
        </p:nvPicPr>
        <p:blipFill>
          <a:blip r:embed="rId3"/>
          <a:stretch>
            <a:fillRect/>
          </a:stretch>
        </p:blipFill>
        <p:spPr>
          <a:xfrm>
            <a:off x="483325" y="1277655"/>
            <a:ext cx="11128301" cy="5160723"/>
          </a:xfrm>
          <a:prstGeom prst="rect">
            <a:avLst/>
          </a:prstGeom>
        </p:spPr>
      </p:pic>
    </p:spTree>
    <p:extLst>
      <p:ext uri="{BB962C8B-B14F-4D97-AF65-F5344CB8AC3E}">
        <p14:creationId xmlns:p14="http://schemas.microsoft.com/office/powerpoint/2010/main" val="13383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a:solidFill>
                  <a:schemeClr val="bg1"/>
                </a:solidFill>
              </a:rPr>
              <a:t>What’s New</a:t>
            </a:r>
            <a:endParaRPr>
              <a:solidFill>
                <a:schemeClr val="bg1"/>
              </a:solidFill>
            </a:endParaRP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7" name="TextBox 6">
            <a:extLst>
              <a:ext uri="{FF2B5EF4-FFF2-40B4-BE49-F238E27FC236}">
                <a16:creationId xmlns:a16="http://schemas.microsoft.com/office/drawing/2014/main" id="{3B981908-26D5-7D2A-4FAB-F3B42A90181D}"/>
              </a:ext>
            </a:extLst>
          </p:cNvPr>
          <p:cNvSpPr txBox="1"/>
          <p:nvPr/>
        </p:nvSpPr>
        <p:spPr>
          <a:xfrm>
            <a:off x="797443" y="4912227"/>
            <a:ext cx="10538331" cy="646331"/>
          </a:xfrm>
          <a:prstGeom prst="rect">
            <a:avLst/>
          </a:prstGeom>
          <a:noFill/>
        </p:spPr>
        <p:txBody>
          <a:bodyPr wrap="square" rtlCol="0">
            <a:spAutoFit/>
          </a:bodyPr>
          <a:lstStyle/>
          <a:p>
            <a:r>
              <a:rPr lang="en-US"/>
              <a:t>Partial Days should be reported to the nearest hundredth place (2 decimal places).  For example, use 0.5 for a half day, 0.17 to represent 1 hour in a 6-hour day, 0.17 to represent 1 period in a 6-period day, etc.</a:t>
            </a:r>
          </a:p>
        </p:txBody>
      </p:sp>
      <p:pic>
        <p:nvPicPr>
          <p:cNvPr id="10" name="Picture 9">
            <a:extLst>
              <a:ext uri="{FF2B5EF4-FFF2-40B4-BE49-F238E27FC236}">
                <a16:creationId xmlns:a16="http://schemas.microsoft.com/office/drawing/2014/main" id="{95A5C955-5182-8B6C-8C3C-7CB32DA46D8B}"/>
              </a:ext>
            </a:extLst>
          </p:cNvPr>
          <p:cNvPicPr>
            <a:picLocks noChangeAspect="1"/>
          </p:cNvPicPr>
          <p:nvPr/>
        </p:nvPicPr>
        <p:blipFill>
          <a:blip r:embed="rId3"/>
          <a:stretch>
            <a:fillRect/>
          </a:stretch>
        </p:blipFill>
        <p:spPr>
          <a:xfrm>
            <a:off x="945354" y="1964010"/>
            <a:ext cx="10149840" cy="2683089"/>
          </a:xfrm>
          <a:prstGeom prst="rect">
            <a:avLst/>
          </a:prstGeom>
        </p:spPr>
      </p:pic>
    </p:spTree>
    <p:extLst>
      <p:ext uri="{BB962C8B-B14F-4D97-AF65-F5344CB8AC3E}">
        <p14:creationId xmlns:p14="http://schemas.microsoft.com/office/powerpoint/2010/main" val="179565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a:solidFill>
                  <a:schemeClr val="bg1"/>
                </a:solidFill>
              </a:rPr>
              <a:t>What’s New</a:t>
            </a:r>
            <a:endParaRPr>
              <a:solidFill>
                <a:schemeClr val="bg1"/>
              </a:solidFill>
            </a:endParaRP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E3FDFAAA-2385-6B6C-C6CD-97F0F33AA94A}"/>
              </a:ext>
            </a:extLst>
          </p:cNvPr>
          <p:cNvSpPr txBox="1"/>
          <p:nvPr/>
        </p:nvSpPr>
        <p:spPr>
          <a:xfrm>
            <a:off x="871864" y="5560813"/>
            <a:ext cx="10538331" cy="646331"/>
          </a:xfrm>
          <a:prstGeom prst="rect">
            <a:avLst/>
          </a:prstGeom>
          <a:noFill/>
        </p:spPr>
        <p:txBody>
          <a:bodyPr wrap="square" rtlCol="0">
            <a:spAutoFit/>
          </a:bodyPr>
          <a:lstStyle/>
          <a:p>
            <a:r>
              <a:rPr lang="en-US"/>
              <a:t>Partial Days should be reported to the nearest hundredth place (2 decimal places).  For example, use 0.5 for a half day, 0.17 to represent 1 hour in a 6-hour day, 0.17 to represent 1 period in a 6-period day, etc.</a:t>
            </a:r>
          </a:p>
        </p:txBody>
      </p:sp>
      <p:pic>
        <p:nvPicPr>
          <p:cNvPr id="5" name="Picture 4">
            <a:extLst>
              <a:ext uri="{FF2B5EF4-FFF2-40B4-BE49-F238E27FC236}">
                <a16:creationId xmlns:a16="http://schemas.microsoft.com/office/drawing/2014/main" id="{9C128EDD-E16A-06EE-44B6-14C79900805B}"/>
              </a:ext>
            </a:extLst>
          </p:cNvPr>
          <p:cNvPicPr>
            <a:picLocks noChangeAspect="1"/>
          </p:cNvPicPr>
          <p:nvPr/>
        </p:nvPicPr>
        <p:blipFill>
          <a:blip r:embed="rId3"/>
          <a:stretch>
            <a:fillRect/>
          </a:stretch>
        </p:blipFill>
        <p:spPr>
          <a:xfrm>
            <a:off x="845937" y="1529600"/>
            <a:ext cx="10332720" cy="3850474"/>
          </a:xfrm>
          <a:prstGeom prst="rect">
            <a:avLst/>
          </a:prstGeom>
        </p:spPr>
      </p:pic>
    </p:spTree>
    <p:extLst>
      <p:ext uri="{BB962C8B-B14F-4D97-AF65-F5344CB8AC3E}">
        <p14:creationId xmlns:p14="http://schemas.microsoft.com/office/powerpoint/2010/main" val="43759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a:spLocks noGrp="1"/>
          </p:cNvSpPr>
          <p:nvPr>
            <p:ph type="title" idx="4294967295"/>
          </p:nvPr>
        </p:nvSpPr>
        <p:spPr>
          <a:xfrm>
            <a:off x="0" y="0"/>
            <a:ext cx="12192000" cy="1128713"/>
          </a:xfrm>
          <a:prstGeom prst="rect">
            <a:avLst/>
          </a:prstGeom>
          <a:solidFill>
            <a:schemeClr val="tx1"/>
          </a:solidFill>
          <a:ln>
            <a:noFill/>
          </a:ln>
        </p:spPr>
        <p:txBody>
          <a:bodyPr spcFirstLastPara="1" wrap="square" lIns="91425" tIns="45700" rIns="91425" bIns="45700" anchor="ctr" anchorCtr="0">
            <a:normAutofit/>
          </a:bodyPr>
          <a:lstStyle/>
          <a:p>
            <a:pPr lvl="0" algn="ctr"/>
            <a:r>
              <a:rPr lang="en-US">
                <a:solidFill>
                  <a:schemeClr val="bg1"/>
                </a:solidFill>
              </a:rPr>
              <a:t>What’s New</a:t>
            </a:r>
            <a:endParaRPr>
              <a:solidFill>
                <a:schemeClr val="bg1"/>
              </a:solidFill>
            </a:endParaRPr>
          </a:p>
        </p:txBody>
      </p:sp>
      <p:sp>
        <p:nvSpPr>
          <p:cNvPr id="335" name="Google Shape;335;p41"/>
          <p:cNvSpPr txBox="1"/>
          <p:nvPr/>
        </p:nvSpPr>
        <p:spPr>
          <a:xfrm>
            <a:off x="483326" y="1379233"/>
            <a:ext cx="10489473" cy="707846"/>
          </a:xfrm>
          <a:prstGeom prst="rect">
            <a:avLst/>
          </a:prstGeom>
          <a:noFill/>
          <a:ln>
            <a:noFill/>
          </a:ln>
        </p:spPr>
        <p:txBody>
          <a:bodyPr spcFirstLastPara="1" wrap="square" lIns="91425" tIns="45700" rIns="91425" bIns="45700" anchor="t" anchorCtr="0">
            <a:spAutoFit/>
          </a:bodyPr>
          <a:lstStyle/>
          <a:p>
            <a:pPr lvl="2"/>
            <a:endParaRPr lang="en-US" sz="200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9" name="TextBox 8">
            <a:extLst>
              <a:ext uri="{FF2B5EF4-FFF2-40B4-BE49-F238E27FC236}">
                <a16:creationId xmlns:a16="http://schemas.microsoft.com/office/drawing/2014/main" id="{12BBD1DD-9088-3E16-280E-8B5578B052BE}"/>
              </a:ext>
            </a:extLst>
          </p:cNvPr>
          <p:cNvSpPr txBox="1"/>
          <p:nvPr/>
        </p:nvSpPr>
        <p:spPr>
          <a:xfrm>
            <a:off x="606044" y="5996760"/>
            <a:ext cx="10538331" cy="646331"/>
          </a:xfrm>
          <a:prstGeom prst="rect">
            <a:avLst/>
          </a:prstGeom>
          <a:noFill/>
        </p:spPr>
        <p:txBody>
          <a:bodyPr wrap="square" rtlCol="0">
            <a:spAutoFit/>
          </a:bodyPr>
          <a:lstStyle/>
          <a:p>
            <a:r>
              <a:rPr lang="en-US"/>
              <a:t>Partial Days should be reported to the nearest hundredth place (2 decimal places).  For example, use 0.5 for a half day, 0.17 to represent 1 hour in a 6-hour day, 0.17 to represent 1 period in a 6-period day, etc.</a:t>
            </a:r>
          </a:p>
        </p:txBody>
      </p:sp>
      <p:pic>
        <p:nvPicPr>
          <p:cNvPr id="12" name="Picture 11">
            <a:extLst>
              <a:ext uri="{FF2B5EF4-FFF2-40B4-BE49-F238E27FC236}">
                <a16:creationId xmlns:a16="http://schemas.microsoft.com/office/drawing/2014/main" id="{2089F5AD-0CF2-584E-60A9-23B2E53F5AD1}"/>
              </a:ext>
            </a:extLst>
          </p:cNvPr>
          <p:cNvPicPr>
            <a:picLocks noChangeAspect="1"/>
          </p:cNvPicPr>
          <p:nvPr/>
        </p:nvPicPr>
        <p:blipFill>
          <a:blip r:embed="rId3"/>
          <a:stretch>
            <a:fillRect/>
          </a:stretch>
        </p:blipFill>
        <p:spPr>
          <a:xfrm>
            <a:off x="776177" y="1379233"/>
            <a:ext cx="10368198" cy="4571995"/>
          </a:xfrm>
          <a:prstGeom prst="rect">
            <a:avLst/>
          </a:prstGeom>
        </p:spPr>
      </p:pic>
    </p:spTree>
    <p:extLst>
      <p:ext uri="{BB962C8B-B14F-4D97-AF65-F5344CB8AC3E}">
        <p14:creationId xmlns:p14="http://schemas.microsoft.com/office/powerpoint/2010/main" val="206808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normAutofit fontScale="92500"/>
          </a:bodyPr>
          <a:lstStyle/>
          <a:p>
            <a:r>
              <a:rPr lang="en-US">
                <a:solidFill>
                  <a:schemeClr val="bg1"/>
                </a:solidFill>
              </a:rPr>
              <a:t>Administrative response without a sanction</a:t>
            </a:r>
          </a:p>
        </p:txBody>
      </p:sp>
      <p:sp>
        <p:nvSpPr>
          <p:cNvPr id="325" name="Google Shape;325;p40"/>
          <p:cNvSpPr txBox="1">
            <a:spLocks noGrp="1"/>
          </p:cNvSpPr>
          <p:nvPr>
            <p:ph idx="4294967295"/>
          </p:nvPr>
        </p:nvSpPr>
        <p:spPr>
          <a:xfrm>
            <a:off x="91440" y="1323975"/>
            <a:ext cx="11905487" cy="5142081"/>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r>
              <a:rPr lang="en-US" sz="2400" dirty="0">
                <a:solidFill>
                  <a:srgbClr val="000000"/>
                </a:solidFill>
              </a:rPr>
              <a:t>The scenario is an example of how to report a behavioral intervention with no sanctions.  When reporting only behavioral interventions and/or instructional supports with no sanctions, enter 0s in each sanction field which is the equivalent to “NONE”.</a:t>
            </a:r>
            <a:endParaRPr sz="2400" dirty="0">
              <a:solidFill>
                <a:srgbClr val="000000"/>
              </a:solidFill>
            </a:endParaRPr>
          </a:p>
        </p:txBody>
      </p:sp>
      <p:cxnSp>
        <p:nvCxnSpPr>
          <p:cNvPr id="326" name="Google Shape;326;p40"/>
          <p:cNvCxnSpPr/>
          <p:nvPr/>
        </p:nvCxnSpPr>
        <p:spPr>
          <a:xfrm flipV="1">
            <a:off x="0" y="2645113"/>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2" name="Table 1">
            <a:extLst>
              <a:ext uri="{FF2B5EF4-FFF2-40B4-BE49-F238E27FC236}">
                <a16:creationId xmlns:a16="http://schemas.microsoft.com/office/drawing/2014/main" id="{09CC4F62-4A67-0EC2-B011-502FE2BE50F1}"/>
              </a:ext>
            </a:extLst>
          </p:cNvPr>
          <p:cNvGraphicFramePr>
            <a:graphicFrameLocks noGrp="1"/>
          </p:cNvGraphicFramePr>
          <p:nvPr>
            <p:extLst>
              <p:ext uri="{D42A27DB-BD31-4B8C-83A1-F6EECF244321}">
                <p14:modId xmlns:p14="http://schemas.microsoft.com/office/powerpoint/2010/main" val="3108463533"/>
              </p:ext>
            </p:extLst>
          </p:nvPr>
        </p:nvGraphicFramePr>
        <p:xfrm>
          <a:off x="369655" y="2908564"/>
          <a:ext cx="11429533" cy="3083669"/>
        </p:xfrm>
        <a:graphic>
          <a:graphicData uri="http://schemas.openxmlformats.org/drawingml/2006/table">
            <a:tbl>
              <a:tblPr>
                <a:tableStyleId>{5C22544A-7EE6-4342-B048-85BDC9FD1C3A}</a:tableStyleId>
              </a:tblPr>
              <a:tblGrid>
                <a:gridCol w="259173">
                  <a:extLst>
                    <a:ext uri="{9D8B030D-6E8A-4147-A177-3AD203B41FA5}">
                      <a16:colId xmlns:a16="http://schemas.microsoft.com/office/drawing/2014/main" val="748492646"/>
                    </a:ext>
                  </a:extLst>
                </a:gridCol>
                <a:gridCol w="313785">
                  <a:extLst>
                    <a:ext uri="{9D8B030D-6E8A-4147-A177-3AD203B41FA5}">
                      <a16:colId xmlns:a16="http://schemas.microsoft.com/office/drawing/2014/main" val="1647003426"/>
                    </a:ext>
                  </a:extLst>
                </a:gridCol>
                <a:gridCol w="393620">
                  <a:extLst>
                    <a:ext uri="{9D8B030D-6E8A-4147-A177-3AD203B41FA5}">
                      <a16:colId xmlns:a16="http://schemas.microsoft.com/office/drawing/2014/main" val="1117318850"/>
                    </a:ext>
                  </a:extLst>
                </a:gridCol>
                <a:gridCol w="544846">
                  <a:extLst>
                    <a:ext uri="{9D8B030D-6E8A-4147-A177-3AD203B41FA5}">
                      <a16:colId xmlns:a16="http://schemas.microsoft.com/office/drawing/2014/main" val="1249649998"/>
                    </a:ext>
                  </a:extLst>
                </a:gridCol>
                <a:gridCol w="1235812">
                  <a:extLst>
                    <a:ext uri="{9D8B030D-6E8A-4147-A177-3AD203B41FA5}">
                      <a16:colId xmlns:a16="http://schemas.microsoft.com/office/drawing/2014/main" val="2413056567"/>
                    </a:ext>
                  </a:extLst>
                </a:gridCol>
                <a:gridCol w="375800">
                  <a:extLst>
                    <a:ext uri="{9D8B030D-6E8A-4147-A177-3AD203B41FA5}">
                      <a16:colId xmlns:a16="http://schemas.microsoft.com/office/drawing/2014/main" val="2900210746"/>
                    </a:ext>
                  </a:extLst>
                </a:gridCol>
                <a:gridCol w="414677">
                  <a:extLst>
                    <a:ext uri="{9D8B030D-6E8A-4147-A177-3AD203B41FA5}">
                      <a16:colId xmlns:a16="http://schemas.microsoft.com/office/drawing/2014/main" val="1399458617"/>
                    </a:ext>
                  </a:extLst>
                </a:gridCol>
                <a:gridCol w="414677">
                  <a:extLst>
                    <a:ext uri="{9D8B030D-6E8A-4147-A177-3AD203B41FA5}">
                      <a16:colId xmlns:a16="http://schemas.microsoft.com/office/drawing/2014/main" val="711255655"/>
                    </a:ext>
                  </a:extLst>
                </a:gridCol>
                <a:gridCol w="401719">
                  <a:extLst>
                    <a:ext uri="{9D8B030D-6E8A-4147-A177-3AD203B41FA5}">
                      <a16:colId xmlns:a16="http://schemas.microsoft.com/office/drawing/2014/main" val="2108496255"/>
                    </a:ext>
                  </a:extLst>
                </a:gridCol>
                <a:gridCol w="414677">
                  <a:extLst>
                    <a:ext uri="{9D8B030D-6E8A-4147-A177-3AD203B41FA5}">
                      <a16:colId xmlns:a16="http://schemas.microsoft.com/office/drawing/2014/main" val="94868343"/>
                    </a:ext>
                  </a:extLst>
                </a:gridCol>
                <a:gridCol w="347962">
                  <a:extLst>
                    <a:ext uri="{9D8B030D-6E8A-4147-A177-3AD203B41FA5}">
                      <a16:colId xmlns:a16="http://schemas.microsoft.com/office/drawing/2014/main" val="1757947936"/>
                    </a:ext>
                  </a:extLst>
                </a:gridCol>
                <a:gridCol w="340468">
                  <a:extLst>
                    <a:ext uri="{9D8B030D-6E8A-4147-A177-3AD203B41FA5}">
                      <a16:colId xmlns:a16="http://schemas.microsoft.com/office/drawing/2014/main" val="1711604151"/>
                    </a:ext>
                  </a:extLst>
                </a:gridCol>
                <a:gridCol w="398835">
                  <a:extLst>
                    <a:ext uri="{9D8B030D-6E8A-4147-A177-3AD203B41FA5}">
                      <a16:colId xmlns:a16="http://schemas.microsoft.com/office/drawing/2014/main" val="3762413887"/>
                    </a:ext>
                  </a:extLst>
                </a:gridCol>
                <a:gridCol w="330740">
                  <a:extLst>
                    <a:ext uri="{9D8B030D-6E8A-4147-A177-3AD203B41FA5}">
                      <a16:colId xmlns:a16="http://schemas.microsoft.com/office/drawing/2014/main" val="3312768229"/>
                    </a:ext>
                  </a:extLst>
                </a:gridCol>
                <a:gridCol w="1293779">
                  <a:extLst>
                    <a:ext uri="{9D8B030D-6E8A-4147-A177-3AD203B41FA5}">
                      <a16:colId xmlns:a16="http://schemas.microsoft.com/office/drawing/2014/main" val="3464506901"/>
                    </a:ext>
                  </a:extLst>
                </a:gridCol>
                <a:gridCol w="729574">
                  <a:extLst>
                    <a:ext uri="{9D8B030D-6E8A-4147-A177-3AD203B41FA5}">
                      <a16:colId xmlns:a16="http://schemas.microsoft.com/office/drawing/2014/main" val="2224271125"/>
                    </a:ext>
                  </a:extLst>
                </a:gridCol>
                <a:gridCol w="719847">
                  <a:extLst>
                    <a:ext uri="{9D8B030D-6E8A-4147-A177-3AD203B41FA5}">
                      <a16:colId xmlns:a16="http://schemas.microsoft.com/office/drawing/2014/main" val="213439706"/>
                    </a:ext>
                  </a:extLst>
                </a:gridCol>
                <a:gridCol w="506600">
                  <a:extLst>
                    <a:ext uri="{9D8B030D-6E8A-4147-A177-3AD203B41FA5}">
                      <a16:colId xmlns:a16="http://schemas.microsoft.com/office/drawing/2014/main" val="3692983618"/>
                    </a:ext>
                  </a:extLst>
                </a:gridCol>
                <a:gridCol w="418517">
                  <a:extLst>
                    <a:ext uri="{9D8B030D-6E8A-4147-A177-3AD203B41FA5}">
                      <a16:colId xmlns:a16="http://schemas.microsoft.com/office/drawing/2014/main" val="3516975850"/>
                    </a:ext>
                  </a:extLst>
                </a:gridCol>
                <a:gridCol w="427028">
                  <a:extLst>
                    <a:ext uri="{9D8B030D-6E8A-4147-A177-3AD203B41FA5}">
                      <a16:colId xmlns:a16="http://schemas.microsoft.com/office/drawing/2014/main" val="2899305991"/>
                    </a:ext>
                  </a:extLst>
                </a:gridCol>
                <a:gridCol w="473547">
                  <a:extLst>
                    <a:ext uri="{9D8B030D-6E8A-4147-A177-3AD203B41FA5}">
                      <a16:colId xmlns:a16="http://schemas.microsoft.com/office/drawing/2014/main" val="1614130430"/>
                    </a:ext>
                  </a:extLst>
                </a:gridCol>
                <a:gridCol w="673850">
                  <a:extLst>
                    <a:ext uri="{9D8B030D-6E8A-4147-A177-3AD203B41FA5}">
                      <a16:colId xmlns:a16="http://schemas.microsoft.com/office/drawing/2014/main" val="4058226539"/>
                    </a:ext>
                  </a:extLst>
                </a:gridCol>
              </a:tblGrid>
              <a:tr h="2496848">
                <a:tc>
                  <a:txBody>
                    <a:bodyPr/>
                    <a:lstStyle/>
                    <a:p>
                      <a:pPr algn="l" fontAlgn="auto"/>
                      <a:r>
                        <a:rPr lang="en-US" sz="1600" u="none" strike="noStrike">
                          <a:solidFill>
                            <a:schemeClr val="tx1">
                              <a:lumMod val="75000"/>
                            </a:schemeClr>
                          </a:solidFill>
                          <a:effectLst/>
                        </a:rPr>
                        <a:t>Record Type B</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Local Event ID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Event Division</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Event School</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Date of Event</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Time of Event</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Location of Event</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Firearms Confiscated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Weapons Confiscated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Firearms Code </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Law Enforcement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Notified of Charges Filed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Notified of Conviction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CAHO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State Testing ID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Behavior Code 1</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Behavior Code 2</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Behavior Code 3</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Behavior Code 4</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400" u="none" strike="noStrike">
                          <a:solidFill>
                            <a:schemeClr val="tx1">
                              <a:lumMod val="75000"/>
                            </a:schemeClr>
                          </a:solidFill>
                          <a:effectLst/>
                        </a:rPr>
                        <a:t>Unknown Offender Code</a:t>
                      </a:r>
                      <a:endParaRPr lang="en-US" sz="14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Enrolled Division</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Enrolled School</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extLst>
                  <a:ext uri="{0D108BD9-81ED-4DB2-BD59-A6C34878D82A}">
                    <a16:rowId xmlns:a16="http://schemas.microsoft.com/office/drawing/2014/main" val="469113069"/>
                  </a:ext>
                </a:extLst>
              </a:tr>
              <a:tr h="586821">
                <a:tc>
                  <a:txBody>
                    <a:bodyPr/>
                    <a:lstStyle/>
                    <a:p>
                      <a:pPr algn="ctr" fontAlgn="b"/>
                      <a:r>
                        <a:rPr lang="en-US" sz="1800" u="none" strike="noStrike">
                          <a:solidFill>
                            <a:schemeClr val="tx1">
                              <a:lumMod val="75000"/>
                            </a:schemeClr>
                          </a:solidFill>
                          <a:effectLst/>
                        </a:rPr>
                        <a:t>B</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1</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99</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999</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9/15/2023</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1</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1</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0</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0</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1119955555</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BSO15</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BSO16</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99</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999</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extLst>
                  <a:ext uri="{0D108BD9-81ED-4DB2-BD59-A6C34878D82A}">
                    <a16:rowId xmlns:a16="http://schemas.microsoft.com/office/drawing/2014/main" val="1778118789"/>
                  </a:ext>
                </a:extLst>
              </a:tr>
            </a:tbl>
          </a:graphicData>
        </a:graphic>
      </p:graphicFrame>
    </p:spTree>
    <p:extLst>
      <p:ext uri="{BB962C8B-B14F-4D97-AF65-F5344CB8AC3E}">
        <p14:creationId xmlns:p14="http://schemas.microsoft.com/office/powerpoint/2010/main" val="2822805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normAutofit fontScale="85000" lnSpcReduction="10000"/>
          </a:bodyPr>
          <a:lstStyle/>
          <a:p>
            <a:r>
              <a:rPr lang="en-US" dirty="0">
                <a:solidFill>
                  <a:schemeClr val="bg1"/>
                </a:solidFill>
              </a:rPr>
              <a:t>Administrative response without a sanction cont.</a:t>
            </a:r>
          </a:p>
          <a:p>
            <a:endParaRPr lang="en-US" dirty="0">
              <a:solidFill>
                <a:schemeClr val="bg1"/>
              </a:solidFill>
            </a:endParaRPr>
          </a:p>
        </p:txBody>
      </p:sp>
      <p:sp>
        <p:nvSpPr>
          <p:cNvPr id="325" name="Google Shape;325;p40"/>
          <p:cNvSpPr txBox="1">
            <a:spLocks noGrp="1"/>
          </p:cNvSpPr>
          <p:nvPr>
            <p:ph idx="4294967295"/>
          </p:nvPr>
        </p:nvSpPr>
        <p:spPr>
          <a:xfrm>
            <a:off x="194553" y="1313153"/>
            <a:ext cx="11896927" cy="5142081"/>
          </a:xfrm>
          <a:prstGeom prst="rect">
            <a:avLst/>
          </a:prstGeom>
          <a:noFill/>
          <a:ln>
            <a:noFill/>
          </a:ln>
        </p:spPr>
        <p:txBody>
          <a:bodyPr spcFirstLastPara="1" wrap="square" lIns="121900" tIns="60925" rIns="121900" bIns="60925" anchor="t" anchorCtr="0">
            <a:normAutofit/>
          </a:bodyPr>
          <a:lstStyle/>
          <a:p>
            <a:pPr marL="0" lvl="0" indent="0" algn="l" rtl="0">
              <a:lnSpc>
                <a:spcPct val="90000"/>
              </a:lnSpc>
              <a:spcBef>
                <a:spcPts val="0"/>
              </a:spcBef>
              <a:spcAft>
                <a:spcPts val="0"/>
              </a:spcAft>
              <a:buClr>
                <a:schemeClr val="accent1"/>
              </a:buClr>
              <a:buSzPts val="2000"/>
              <a:buNone/>
            </a:pPr>
            <a:r>
              <a:rPr lang="en-US" sz="2400">
                <a:solidFill>
                  <a:srgbClr val="000000"/>
                </a:solidFill>
              </a:rPr>
              <a:t>The scenario is an example of how to report a behavioral intervention with no sanctions.  When reporting only behavioral interventions and/or instructional supports with no sanctions, enter 0s in each sanction field which is the equivalent to “NONE”.</a:t>
            </a:r>
          </a:p>
        </p:txBody>
      </p:sp>
      <p:cxnSp>
        <p:nvCxnSpPr>
          <p:cNvPr id="326" name="Google Shape;326;p40"/>
          <p:cNvCxnSpPr/>
          <p:nvPr/>
        </p:nvCxnSpPr>
        <p:spPr>
          <a:xfrm flipV="1">
            <a:off x="0" y="2479738"/>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C2EB1AA4-838C-A7BA-5163-DC04C4D0888E}"/>
              </a:ext>
            </a:extLst>
          </p:cNvPr>
          <p:cNvGraphicFramePr>
            <a:graphicFrameLocks noGrp="1"/>
          </p:cNvGraphicFramePr>
          <p:nvPr>
            <p:extLst>
              <p:ext uri="{D42A27DB-BD31-4B8C-83A1-F6EECF244321}">
                <p14:modId xmlns:p14="http://schemas.microsoft.com/office/powerpoint/2010/main" val="3269184404"/>
              </p:ext>
            </p:extLst>
          </p:nvPr>
        </p:nvGraphicFramePr>
        <p:xfrm>
          <a:off x="379379" y="2637128"/>
          <a:ext cx="11196539" cy="3549531"/>
        </p:xfrm>
        <a:graphic>
          <a:graphicData uri="http://schemas.openxmlformats.org/drawingml/2006/table">
            <a:tbl>
              <a:tblPr>
                <a:tableStyleId>{5C22544A-7EE6-4342-B048-85BDC9FD1C3A}</a:tableStyleId>
              </a:tblPr>
              <a:tblGrid>
                <a:gridCol w="585439">
                  <a:extLst>
                    <a:ext uri="{9D8B030D-6E8A-4147-A177-3AD203B41FA5}">
                      <a16:colId xmlns:a16="http://schemas.microsoft.com/office/drawing/2014/main" val="3047960587"/>
                    </a:ext>
                  </a:extLst>
                </a:gridCol>
                <a:gridCol w="365900">
                  <a:extLst>
                    <a:ext uri="{9D8B030D-6E8A-4147-A177-3AD203B41FA5}">
                      <a16:colId xmlns:a16="http://schemas.microsoft.com/office/drawing/2014/main" val="722303438"/>
                    </a:ext>
                  </a:extLst>
                </a:gridCol>
                <a:gridCol w="365900">
                  <a:extLst>
                    <a:ext uri="{9D8B030D-6E8A-4147-A177-3AD203B41FA5}">
                      <a16:colId xmlns:a16="http://schemas.microsoft.com/office/drawing/2014/main" val="1615937582"/>
                    </a:ext>
                  </a:extLst>
                </a:gridCol>
                <a:gridCol w="365900">
                  <a:extLst>
                    <a:ext uri="{9D8B030D-6E8A-4147-A177-3AD203B41FA5}">
                      <a16:colId xmlns:a16="http://schemas.microsoft.com/office/drawing/2014/main" val="3184709661"/>
                    </a:ext>
                  </a:extLst>
                </a:gridCol>
                <a:gridCol w="365900">
                  <a:extLst>
                    <a:ext uri="{9D8B030D-6E8A-4147-A177-3AD203B41FA5}">
                      <a16:colId xmlns:a16="http://schemas.microsoft.com/office/drawing/2014/main" val="872217771"/>
                    </a:ext>
                  </a:extLst>
                </a:gridCol>
                <a:gridCol w="365900">
                  <a:extLst>
                    <a:ext uri="{9D8B030D-6E8A-4147-A177-3AD203B41FA5}">
                      <a16:colId xmlns:a16="http://schemas.microsoft.com/office/drawing/2014/main" val="3147146825"/>
                    </a:ext>
                  </a:extLst>
                </a:gridCol>
                <a:gridCol w="337988">
                  <a:extLst>
                    <a:ext uri="{9D8B030D-6E8A-4147-A177-3AD203B41FA5}">
                      <a16:colId xmlns:a16="http://schemas.microsoft.com/office/drawing/2014/main" val="2791562591"/>
                    </a:ext>
                  </a:extLst>
                </a:gridCol>
                <a:gridCol w="393812">
                  <a:extLst>
                    <a:ext uri="{9D8B030D-6E8A-4147-A177-3AD203B41FA5}">
                      <a16:colId xmlns:a16="http://schemas.microsoft.com/office/drawing/2014/main" val="2636206064"/>
                    </a:ext>
                  </a:extLst>
                </a:gridCol>
                <a:gridCol w="365900">
                  <a:extLst>
                    <a:ext uri="{9D8B030D-6E8A-4147-A177-3AD203B41FA5}">
                      <a16:colId xmlns:a16="http://schemas.microsoft.com/office/drawing/2014/main" val="4102048018"/>
                    </a:ext>
                  </a:extLst>
                </a:gridCol>
                <a:gridCol w="365900">
                  <a:extLst>
                    <a:ext uri="{9D8B030D-6E8A-4147-A177-3AD203B41FA5}">
                      <a16:colId xmlns:a16="http://schemas.microsoft.com/office/drawing/2014/main" val="980160957"/>
                    </a:ext>
                  </a:extLst>
                </a:gridCol>
                <a:gridCol w="365900">
                  <a:extLst>
                    <a:ext uri="{9D8B030D-6E8A-4147-A177-3AD203B41FA5}">
                      <a16:colId xmlns:a16="http://schemas.microsoft.com/office/drawing/2014/main" val="2324199353"/>
                    </a:ext>
                  </a:extLst>
                </a:gridCol>
                <a:gridCol w="365900">
                  <a:extLst>
                    <a:ext uri="{9D8B030D-6E8A-4147-A177-3AD203B41FA5}">
                      <a16:colId xmlns:a16="http://schemas.microsoft.com/office/drawing/2014/main" val="3680877489"/>
                    </a:ext>
                  </a:extLst>
                </a:gridCol>
                <a:gridCol w="365900">
                  <a:extLst>
                    <a:ext uri="{9D8B030D-6E8A-4147-A177-3AD203B41FA5}">
                      <a16:colId xmlns:a16="http://schemas.microsoft.com/office/drawing/2014/main" val="1877242934"/>
                    </a:ext>
                  </a:extLst>
                </a:gridCol>
                <a:gridCol w="365900">
                  <a:extLst>
                    <a:ext uri="{9D8B030D-6E8A-4147-A177-3AD203B41FA5}">
                      <a16:colId xmlns:a16="http://schemas.microsoft.com/office/drawing/2014/main" val="508648270"/>
                    </a:ext>
                  </a:extLst>
                </a:gridCol>
                <a:gridCol w="365900">
                  <a:extLst>
                    <a:ext uri="{9D8B030D-6E8A-4147-A177-3AD203B41FA5}">
                      <a16:colId xmlns:a16="http://schemas.microsoft.com/office/drawing/2014/main" val="376473051"/>
                    </a:ext>
                  </a:extLst>
                </a:gridCol>
                <a:gridCol w="365900">
                  <a:extLst>
                    <a:ext uri="{9D8B030D-6E8A-4147-A177-3AD203B41FA5}">
                      <a16:colId xmlns:a16="http://schemas.microsoft.com/office/drawing/2014/main" val="3794663861"/>
                    </a:ext>
                  </a:extLst>
                </a:gridCol>
                <a:gridCol w="365900">
                  <a:extLst>
                    <a:ext uri="{9D8B030D-6E8A-4147-A177-3AD203B41FA5}">
                      <a16:colId xmlns:a16="http://schemas.microsoft.com/office/drawing/2014/main" val="816568434"/>
                    </a:ext>
                  </a:extLst>
                </a:gridCol>
                <a:gridCol w="365900">
                  <a:extLst>
                    <a:ext uri="{9D8B030D-6E8A-4147-A177-3AD203B41FA5}">
                      <a16:colId xmlns:a16="http://schemas.microsoft.com/office/drawing/2014/main" val="3943166206"/>
                    </a:ext>
                  </a:extLst>
                </a:gridCol>
                <a:gridCol w="365900">
                  <a:extLst>
                    <a:ext uri="{9D8B030D-6E8A-4147-A177-3AD203B41FA5}">
                      <a16:colId xmlns:a16="http://schemas.microsoft.com/office/drawing/2014/main" val="2114160183"/>
                    </a:ext>
                  </a:extLst>
                </a:gridCol>
                <a:gridCol w="365900">
                  <a:extLst>
                    <a:ext uri="{9D8B030D-6E8A-4147-A177-3AD203B41FA5}">
                      <a16:colId xmlns:a16="http://schemas.microsoft.com/office/drawing/2014/main" val="2014365744"/>
                    </a:ext>
                  </a:extLst>
                </a:gridCol>
                <a:gridCol w="365900">
                  <a:extLst>
                    <a:ext uri="{9D8B030D-6E8A-4147-A177-3AD203B41FA5}">
                      <a16:colId xmlns:a16="http://schemas.microsoft.com/office/drawing/2014/main" val="1629029607"/>
                    </a:ext>
                  </a:extLst>
                </a:gridCol>
                <a:gridCol w="365900">
                  <a:extLst>
                    <a:ext uri="{9D8B030D-6E8A-4147-A177-3AD203B41FA5}">
                      <a16:colId xmlns:a16="http://schemas.microsoft.com/office/drawing/2014/main" val="3456873650"/>
                    </a:ext>
                  </a:extLst>
                </a:gridCol>
                <a:gridCol w="365900">
                  <a:extLst>
                    <a:ext uri="{9D8B030D-6E8A-4147-A177-3AD203B41FA5}">
                      <a16:colId xmlns:a16="http://schemas.microsoft.com/office/drawing/2014/main" val="417696660"/>
                    </a:ext>
                  </a:extLst>
                </a:gridCol>
                <a:gridCol w="365900">
                  <a:extLst>
                    <a:ext uri="{9D8B030D-6E8A-4147-A177-3AD203B41FA5}">
                      <a16:colId xmlns:a16="http://schemas.microsoft.com/office/drawing/2014/main" val="2658296006"/>
                    </a:ext>
                  </a:extLst>
                </a:gridCol>
                <a:gridCol w="365900">
                  <a:extLst>
                    <a:ext uri="{9D8B030D-6E8A-4147-A177-3AD203B41FA5}">
                      <a16:colId xmlns:a16="http://schemas.microsoft.com/office/drawing/2014/main" val="2478540827"/>
                    </a:ext>
                  </a:extLst>
                </a:gridCol>
                <a:gridCol w="365900">
                  <a:extLst>
                    <a:ext uri="{9D8B030D-6E8A-4147-A177-3AD203B41FA5}">
                      <a16:colId xmlns:a16="http://schemas.microsoft.com/office/drawing/2014/main" val="1422283228"/>
                    </a:ext>
                  </a:extLst>
                </a:gridCol>
                <a:gridCol w="365900">
                  <a:extLst>
                    <a:ext uri="{9D8B030D-6E8A-4147-A177-3AD203B41FA5}">
                      <a16:colId xmlns:a16="http://schemas.microsoft.com/office/drawing/2014/main" val="4084997059"/>
                    </a:ext>
                  </a:extLst>
                </a:gridCol>
                <a:gridCol w="365900">
                  <a:extLst>
                    <a:ext uri="{9D8B030D-6E8A-4147-A177-3AD203B41FA5}">
                      <a16:colId xmlns:a16="http://schemas.microsoft.com/office/drawing/2014/main" val="319172655"/>
                    </a:ext>
                  </a:extLst>
                </a:gridCol>
                <a:gridCol w="365900">
                  <a:extLst>
                    <a:ext uri="{9D8B030D-6E8A-4147-A177-3AD203B41FA5}">
                      <a16:colId xmlns:a16="http://schemas.microsoft.com/office/drawing/2014/main" val="1905933879"/>
                    </a:ext>
                  </a:extLst>
                </a:gridCol>
                <a:gridCol w="365900">
                  <a:extLst>
                    <a:ext uri="{9D8B030D-6E8A-4147-A177-3AD203B41FA5}">
                      <a16:colId xmlns:a16="http://schemas.microsoft.com/office/drawing/2014/main" val="3659666589"/>
                    </a:ext>
                  </a:extLst>
                </a:gridCol>
              </a:tblGrid>
              <a:tr h="3042455">
                <a:tc>
                  <a:txBody>
                    <a:bodyPr/>
                    <a:lstStyle/>
                    <a:p>
                      <a:pPr algn="just" fontAlgn="auto"/>
                      <a:r>
                        <a:rPr lang="en-US" sz="1600" u="none" strike="noStrike">
                          <a:solidFill>
                            <a:schemeClr val="tx1">
                              <a:lumMod val="75000"/>
                            </a:schemeClr>
                          </a:solidFill>
                          <a:effectLst/>
                        </a:rPr>
                        <a:t>Behavioral Intervention Code 1</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Behavioral Intervention Code 2 </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Behavioral Intervention Code 3</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Instructional Support Code 1</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Instructional Support Code 2 </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Instructional Support Code 3 </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Detention</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CCFF99"/>
                    </a:solidFill>
                  </a:tcPr>
                </a:tc>
                <a:tc>
                  <a:txBody>
                    <a:bodyPr/>
                    <a:lstStyle/>
                    <a:p>
                      <a:pPr algn="just" fontAlgn="auto"/>
                      <a:r>
                        <a:rPr lang="en-US" sz="1600" u="none" strike="noStrike">
                          <a:solidFill>
                            <a:schemeClr val="tx1">
                              <a:lumMod val="75000"/>
                            </a:schemeClr>
                          </a:solidFill>
                          <a:effectLst/>
                        </a:rPr>
                        <a:t>School-Based Community Service </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CCFF99"/>
                    </a:solidFill>
                  </a:tcPr>
                </a:tc>
                <a:tc>
                  <a:txBody>
                    <a:bodyPr/>
                    <a:lstStyle/>
                    <a:p>
                      <a:pPr algn="just" fontAlgn="auto"/>
                      <a:r>
                        <a:rPr lang="en-US" sz="1600" u="none" strike="noStrike">
                          <a:solidFill>
                            <a:schemeClr val="tx1">
                              <a:lumMod val="75000"/>
                            </a:schemeClr>
                          </a:solidFill>
                          <a:effectLst/>
                        </a:rPr>
                        <a:t>Loss of Privileges</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FADFB8"/>
                    </a:solidFill>
                  </a:tcPr>
                </a:tc>
                <a:tc>
                  <a:txBody>
                    <a:bodyPr/>
                    <a:lstStyle/>
                    <a:p>
                      <a:pPr algn="just" fontAlgn="auto"/>
                      <a:r>
                        <a:rPr lang="en-US" sz="1600" u="none" strike="noStrike">
                          <a:solidFill>
                            <a:schemeClr val="tx1">
                              <a:lumMod val="75000"/>
                            </a:schemeClr>
                          </a:solidFill>
                          <a:effectLst/>
                        </a:rPr>
                        <a:t>Suspension of Bus Privileges</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FADFB8"/>
                    </a:solidFill>
                  </a:tcPr>
                </a:tc>
                <a:tc>
                  <a:txBody>
                    <a:bodyPr/>
                    <a:lstStyle/>
                    <a:p>
                      <a:pPr algn="just" fontAlgn="auto"/>
                      <a:r>
                        <a:rPr lang="en-US" sz="1600" u="none" strike="noStrike">
                          <a:solidFill>
                            <a:schemeClr val="tx1">
                              <a:lumMod val="75000"/>
                            </a:schemeClr>
                          </a:solidFill>
                          <a:effectLst/>
                        </a:rPr>
                        <a:t>Class Removal</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CDE7FF"/>
                    </a:solidFill>
                  </a:tcPr>
                </a:tc>
                <a:tc>
                  <a:txBody>
                    <a:bodyPr/>
                    <a:lstStyle/>
                    <a:p>
                      <a:pPr algn="just" fontAlgn="auto"/>
                      <a:r>
                        <a:rPr lang="en-US" sz="1600" u="none" strike="noStrike">
                          <a:solidFill>
                            <a:schemeClr val="tx1">
                              <a:lumMod val="75000"/>
                            </a:schemeClr>
                          </a:solidFill>
                          <a:effectLst/>
                        </a:rPr>
                        <a:t>In-School Suspension</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CDE7FF"/>
                    </a:solidFill>
                  </a:tcPr>
                </a:tc>
                <a:tc>
                  <a:txBody>
                    <a:bodyPr/>
                    <a:lstStyle/>
                    <a:p>
                      <a:pPr algn="just" fontAlgn="auto"/>
                      <a:r>
                        <a:rPr lang="en-US" sz="1600" u="none" strike="noStrike">
                          <a:solidFill>
                            <a:schemeClr val="tx1">
                              <a:lumMod val="75000"/>
                            </a:schemeClr>
                          </a:solidFill>
                          <a:effectLst/>
                        </a:rPr>
                        <a:t>OSS by Sch Admin</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CDE7FF"/>
                    </a:solidFill>
                  </a:tcPr>
                </a:tc>
                <a:tc>
                  <a:txBody>
                    <a:bodyPr/>
                    <a:lstStyle/>
                    <a:p>
                      <a:pPr algn="just" fontAlgn="auto"/>
                      <a:r>
                        <a:rPr lang="en-US" sz="1600" u="none" strike="noStrike">
                          <a:solidFill>
                            <a:schemeClr val="tx1">
                              <a:lumMod val="75000"/>
                            </a:schemeClr>
                          </a:solidFill>
                          <a:effectLst/>
                        </a:rPr>
                        <a:t>OSS by Div Admin</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CDE7FF"/>
                    </a:solidFill>
                  </a:tcPr>
                </a:tc>
                <a:tc>
                  <a:txBody>
                    <a:bodyPr/>
                    <a:lstStyle/>
                    <a:p>
                      <a:pPr algn="just" fontAlgn="auto"/>
                      <a:r>
                        <a:rPr lang="en-US" sz="1600" u="none" strike="noStrike">
                          <a:solidFill>
                            <a:schemeClr val="tx1">
                              <a:lumMod val="75000"/>
                            </a:schemeClr>
                          </a:solidFill>
                          <a:effectLst/>
                        </a:rPr>
                        <a:t>OSS by Sch Board</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CDE7FF"/>
                    </a:solidFill>
                  </a:tcPr>
                </a:tc>
                <a:tc>
                  <a:txBody>
                    <a:bodyPr/>
                    <a:lstStyle/>
                    <a:p>
                      <a:pPr algn="just" fontAlgn="auto"/>
                      <a:r>
                        <a:rPr lang="en-US" sz="1600" u="none" strike="noStrike">
                          <a:solidFill>
                            <a:schemeClr val="tx1">
                              <a:lumMod val="75000"/>
                            </a:schemeClr>
                          </a:solidFill>
                          <a:effectLst/>
                        </a:rPr>
                        <a:t>Alt Placement by Sch Admin</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FFFFCC"/>
                    </a:solidFill>
                  </a:tcPr>
                </a:tc>
                <a:tc>
                  <a:txBody>
                    <a:bodyPr/>
                    <a:lstStyle/>
                    <a:p>
                      <a:pPr algn="just" fontAlgn="auto"/>
                      <a:r>
                        <a:rPr lang="en-US" sz="1600" u="none" strike="noStrike">
                          <a:solidFill>
                            <a:schemeClr val="tx1">
                              <a:lumMod val="75000"/>
                            </a:schemeClr>
                          </a:solidFill>
                          <a:effectLst/>
                        </a:rPr>
                        <a:t>Alt Placement by Div Admin (ALT)</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FFFFCC"/>
                    </a:solidFill>
                  </a:tcPr>
                </a:tc>
                <a:tc>
                  <a:txBody>
                    <a:bodyPr/>
                    <a:lstStyle/>
                    <a:p>
                      <a:pPr algn="just" fontAlgn="auto"/>
                      <a:r>
                        <a:rPr lang="en-US" sz="1600" u="none" strike="noStrike">
                          <a:solidFill>
                            <a:schemeClr val="tx1">
                              <a:lumMod val="75000"/>
                            </a:schemeClr>
                          </a:solidFill>
                          <a:effectLst/>
                        </a:rPr>
                        <a:t>Alt Placement by Sch Board (ALT)</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solidFill>
                      <a:srgbClr val="FFFFCC"/>
                    </a:solidFill>
                  </a:tcPr>
                </a:tc>
                <a:tc>
                  <a:txBody>
                    <a:bodyPr/>
                    <a:lstStyle/>
                    <a:p>
                      <a:pPr algn="just" fontAlgn="auto"/>
                      <a:r>
                        <a:rPr lang="en-US" sz="1600" u="none" strike="noStrike">
                          <a:solidFill>
                            <a:schemeClr val="tx1">
                              <a:lumMod val="75000"/>
                            </a:schemeClr>
                          </a:solidFill>
                          <a:effectLst/>
                        </a:rPr>
                        <a:t>Alt Placement Educational Agency</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Alt Placement School</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Aggravating Circumstances Flag</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Student Victims</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Staff Victims</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Other Adult Victims</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Other/Unknown Victims</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Indeterminate Victims Flag</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Filler</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Filler</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Filler</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tc>
                  <a:txBody>
                    <a:bodyPr/>
                    <a:lstStyle/>
                    <a:p>
                      <a:pPr algn="just" fontAlgn="auto"/>
                      <a:r>
                        <a:rPr lang="en-US" sz="1600" u="none" strike="noStrike">
                          <a:solidFill>
                            <a:schemeClr val="tx1">
                              <a:lumMod val="75000"/>
                            </a:schemeClr>
                          </a:solidFill>
                          <a:effectLst/>
                        </a:rPr>
                        <a:t>Filler</a:t>
                      </a:r>
                      <a:endParaRPr lang="en-US" sz="1600" b="0" i="0" u="none" strike="noStrike">
                        <a:solidFill>
                          <a:schemeClr val="tx1">
                            <a:lumMod val="75000"/>
                          </a:schemeClr>
                        </a:solidFill>
                        <a:effectLst/>
                        <a:latin typeface="Arial" panose="020B0604020202020204" pitchFamily="34" charset="0"/>
                      </a:endParaRPr>
                    </a:p>
                  </a:txBody>
                  <a:tcPr marL="6350" marR="6350" marT="6350" marB="0" vert="vert270" anchor="b"/>
                </a:tc>
                <a:extLst>
                  <a:ext uri="{0D108BD9-81ED-4DB2-BD59-A6C34878D82A}">
                    <a16:rowId xmlns:a16="http://schemas.microsoft.com/office/drawing/2014/main" val="3183984243"/>
                  </a:ext>
                </a:extLst>
              </a:tr>
              <a:tr h="507076">
                <a:tc>
                  <a:txBody>
                    <a:bodyPr/>
                    <a:lstStyle/>
                    <a:p>
                      <a:pPr algn="ctr" fontAlgn="b"/>
                      <a:r>
                        <a:rPr lang="en-US" sz="2000" u="none" strike="noStrike">
                          <a:solidFill>
                            <a:schemeClr val="tx1"/>
                          </a:solidFill>
                          <a:effectLst/>
                        </a:rPr>
                        <a:t>1</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r>
                        <a:rPr lang="en-US" sz="2000" u="none" strike="noStrike">
                          <a:solidFill>
                            <a:schemeClr val="tx1"/>
                          </a:solidFill>
                          <a:effectLst/>
                        </a:rPr>
                        <a:t>0</a:t>
                      </a:r>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tc>
                  <a:txBody>
                    <a:bodyPr/>
                    <a:lstStyle/>
                    <a:p>
                      <a:pPr algn="ctr" fontAlgn="b"/>
                      <a:endParaRPr lang="en-US" sz="2000" b="0" i="0" u="none" strike="noStrike">
                        <a:solidFill>
                          <a:schemeClr val="tx1">
                            <a:lumMod val="75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53620666"/>
                  </a:ext>
                </a:extLst>
              </a:tr>
            </a:tbl>
          </a:graphicData>
        </a:graphic>
      </p:graphicFrame>
    </p:spTree>
    <p:extLst>
      <p:ext uri="{BB962C8B-B14F-4D97-AF65-F5344CB8AC3E}">
        <p14:creationId xmlns:p14="http://schemas.microsoft.com/office/powerpoint/2010/main" val="234303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normAutofit fontScale="85000" lnSpcReduction="10000"/>
          </a:bodyPr>
          <a:lstStyle/>
          <a:p>
            <a:pPr algn="ctr"/>
            <a:r>
              <a:rPr lang="en-US">
                <a:solidFill>
                  <a:schemeClr val="bg1"/>
                </a:solidFill>
              </a:rPr>
              <a:t>Entering Days for Loss of Privileges Sanction</a:t>
            </a:r>
          </a:p>
        </p:txBody>
      </p:sp>
      <p:sp>
        <p:nvSpPr>
          <p:cNvPr id="325" name="Google Shape;325;p40"/>
          <p:cNvSpPr txBox="1">
            <a:spLocks noGrp="1"/>
          </p:cNvSpPr>
          <p:nvPr>
            <p:ph idx="4294967295"/>
          </p:nvPr>
        </p:nvSpPr>
        <p:spPr>
          <a:xfrm>
            <a:off x="194553" y="1313153"/>
            <a:ext cx="11896927" cy="5142081"/>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200" kern="100" dirty="0">
                <a:effectLst/>
                <a:latin typeface="Calibri"/>
                <a:ea typeface="Calibri" panose="020F0502020204030204" pitchFamily="34" charset="0"/>
                <a:cs typeface="Times New Roman"/>
              </a:rPr>
              <a:t>A cheerleader has been tardy to school for the fourth time in the last 2 weeks. She </a:t>
            </a:r>
            <a:r>
              <a:rPr lang="en-US" sz="2200" kern="100" dirty="0">
                <a:latin typeface="Calibri"/>
                <a:ea typeface="Calibri" panose="020F0502020204030204" pitchFamily="34" charset="0"/>
                <a:cs typeface="Times New Roman"/>
              </a:rPr>
              <a:t>said</a:t>
            </a:r>
            <a:r>
              <a:rPr lang="en-US" sz="2200" kern="100" dirty="0">
                <a:effectLst/>
                <a:latin typeface="Calibri"/>
                <a:ea typeface="Calibri" panose="020F0502020204030204" pitchFamily="34" charset="0"/>
                <a:cs typeface="Times New Roman"/>
              </a:rPr>
              <a:t> she just couldn't make it to the bus stop on time and her mom had to bring her to school after dropping her little brother off at daycare. The administrator called her mother and the cheer coach and then responded with a Loss of Privileges sanction (LOP), which means Gail will not be allowed to attend cheerleading practice for three days</a:t>
            </a:r>
            <a:r>
              <a:rPr lang="en-US" sz="2400" kern="100" dirty="0">
                <a:effectLst/>
                <a:latin typeface="Calibri"/>
                <a:ea typeface="Calibri" panose="020F0502020204030204" pitchFamily="34" charset="0"/>
                <a:cs typeface="Times New Roman"/>
              </a:rPr>
              <a:t>. </a:t>
            </a:r>
          </a:p>
          <a:p>
            <a:pPr marL="0" lvl="0" indent="0" algn="l" rtl="0">
              <a:lnSpc>
                <a:spcPct val="90000"/>
              </a:lnSpc>
              <a:spcBef>
                <a:spcPts val="0"/>
              </a:spcBef>
              <a:spcAft>
                <a:spcPts val="0"/>
              </a:spcAft>
              <a:buClr>
                <a:schemeClr val="accent1"/>
              </a:buClr>
              <a:buSzPts val="2000"/>
              <a:buNone/>
            </a:pPr>
            <a:endParaRPr lang="en-US" sz="2400" dirty="0">
              <a:solidFill>
                <a:srgbClr val="000000"/>
              </a:solidFill>
            </a:endParaRPr>
          </a:p>
        </p:txBody>
      </p:sp>
      <p:cxnSp>
        <p:nvCxnSpPr>
          <p:cNvPr id="326" name="Google Shape;326;p40"/>
          <p:cNvCxnSpPr/>
          <p:nvPr/>
        </p:nvCxnSpPr>
        <p:spPr>
          <a:xfrm flipV="1">
            <a:off x="0" y="2915685"/>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2" name="Table 1">
            <a:extLst>
              <a:ext uri="{FF2B5EF4-FFF2-40B4-BE49-F238E27FC236}">
                <a16:creationId xmlns:a16="http://schemas.microsoft.com/office/drawing/2014/main" id="{C0A47C94-CAAD-9B34-D7E7-A80C05C14F3E}"/>
              </a:ext>
            </a:extLst>
          </p:cNvPr>
          <p:cNvGraphicFramePr>
            <a:graphicFrameLocks noGrp="1"/>
          </p:cNvGraphicFramePr>
          <p:nvPr>
            <p:extLst>
              <p:ext uri="{D42A27DB-BD31-4B8C-83A1-F6EECF244321}">
                <p14:modId xmlns:p14="http://schemas.microsoft.com/office/powerpoint/2010/main" val="1078107977"/>
              </p:ext>
            </p:extLst>
          </p:nvPr>
        </p:nvGraphicFramePr>
        <p:xfrm>
          <a:off x="107004" y="3163683"/>
          <a:ext cx="11926113" cy="3536141"/>
        </p:xfrm>
        <a:graphic>
          <a:graphicData uri="http://schemas.openxmlformats.org/drawingml/2006/table">
            <a:tbl>
              <a:tblPr>
                <a:tableStyleId>{5C22544A-7EE6-4342-B048-85BDC9FD1C3A}</a:tableStyleId>
              </a:tblPr>
              <a:tblGrid>
                <a:gridCol w="554477">
                  <a:extLst>
                    <a:ext uri="{9D8B030D-6E8A-4147-A177-3AD203B41FA5}">
                      <a16:colId xmlns:a16="http://schemas.microsoft.com/office/drawing/2014/main" val="3139090137"/>
                    </a:ext>
                  </a:extLst>
                </a:gridCol>
                <a:gridCol w="476655">
                  <a:extLst>
                    <a:ext uri="{9D8B030D-6E8A-4147-A177-3AD203B41FA5}">
                      <a16:colId xmlns:a16="http://schemas.microsoft.com/office/drawing/2014/main" val="4042286044"/>
                    </a:ext>
                  </a:extLst>
                </a:gridCol>
                <a:gridCol w="535021">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514617">
                  <a:extLst>
                    <a:ext uri="{9D8B030D-6E8A-4147-A177-3AD203B41FA5}">
                      <a16:colId xmlns:a16="http://schemas.microsoft.com/office/drawing/2014/main" val="1169153400"/>
                    </a:ext>
                  </a:extLst>
                </a:gridCol>
                <a:gridCol w="386597">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23848">
                  <a:extLst>
                    <a:ext uri="{9D8B030D-6E8A-4147-A177-3AD203B41FA5}">
                      <a16:colId xmlns:a16="http://schemas.microsoft.com/office/drawing/2014/main" val="2922393137"/>
                    </a:ext>
                  </a:extLst>
                </a:gridCol>
                <a:gridCol w="349414">
                  <a:extLst>
                    <a:ext uri="{9D8B030D-6E8A-4147-A177-3AD203B41FA5}">
                      <a16:colId xmlns:a16="http://schemas.microsoft.com/office/drawing/2014/main" val="1270090703"/>
                    </a:ext>
                  </a:extLst>
                </a:gridCol>
                <a:gridCol w="409070">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983598">
                <a:tc>
                  <a:txBody>
                    <a:bodyPr/>
                    <a:lstStyle/>
                    <a:p>
                      <a:pPr algn="just" fontAlgn="auto"/>
                      <a:r>
                        <a:rPr lang="en-US" sz="1600" u="none" strike="noStrike">
                          <a:effectLst/>
                        </a:rPr>
                        <a:t>Behavior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2</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4</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Unknown Offender Code</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Division</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Detention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Loss of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Suspension of Bus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Class Removal</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In-School Suspension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Div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Board</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Alt Placement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Div Admin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Sch Board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Educational Agency</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Alt Placement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Aggravating Circumstances Flag</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Student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Staff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 Adult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Other/Unknown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Indeterminate Victims Flag</a:t>
                      </a:r>
                      <a:endParaRPr lang="en-US" sz="1600" b="0" i="0" u="none" strike="noStrike">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457806">
                <a:tc>
                  <a:txBody>
                    <a:bodyPr/>
                    <a:lstStyle/>
                    <a:p>
                      <a:pPr algn="ctr" fontAlgn="b"/>
                      <a:r>
                        <a:rPr lang="en-US" sz="1800" u="none" strike="noStrike">
                          <a:effectLst/>
                        </a:rPr>
                        <a:t>BAP5</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Calibri" panose="020F0502020204030204" pitchFamily="34" charset="0"/>
                      </a:endParaRPr>
                    </a:p>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99</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999</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1</a:t>
                      </a: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3</a:t>
                      </a: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0</a:t>
                      </a: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1647712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normAutofit fontScale="77500" lnSpcReduction="20000"/>
          </a:bodyPr>
          <a:lstStyle/>
          <a:p>
            <a:r>
              <a:rPr lang="en-US">
                <a:solidFill>
                  <a:schemeClr val="bg1"/>
                </a:solidFill>
              </a:rPr>
              <a:t>Entering Hours for School-Based Community Service</a:t>
            </a:r>
          </a:p>
          <a:p>
            <a:endParaRPr lang="en-US">
              <a:solidFill>
                <a:schemeClr val="bg1"/>
              </a:solidFill>
            </a:endParaRPr>
          </a:p>
        </p:txBody>
      </p:sp>
      <p:sp>
        <p:nvSpPr>
          <p:cNvPr id="325" name="Google Shape;325;p40"/>
          <p:cNvSpPr txBox="1">
            <a:spLocks noGrp="1"/>
          </p:cNvSpPr>
          <p:nvPr>
            <p:ph idx="4294967295"/>
          </p:nvPr>
        </p:nvSpPr>
        <p:spPr>
          <a:xfrm>
            <a:off x="490095" y="1323975"/>
            <a:ext cx="10892209" cy="5142081"/>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Three students were caught after school hours spray-painting graffiti outside on the school’s building. The principal contacted the students’ parents and arranged for them to spend 4 hours on Saturdays to help remove the graffiti.  The students were also placed in ISS for 3 days.  </a:t>
            </a:r>
          </a:p>
          <a:p>
            <a:pPr marL="0" lvl="0" indent="0" algn="l" rtl="0">
              <a:lnSpc>
                <a:spcPct val="90000"/>
              </a:lnSpc>
              <a:spcBef>
                <a:spcPts val="0"/>
              </a:spcBef>
              <a:spcAft>
                <a:spcPts val="0"/>
              </a:spcAft>
              <a:buClr>
                <a:schemeClr val="accent1"/>
              </a:buClr>
              <a:buSzPts val="2000"/>
              <a:buNone/>
            </a:pPr>
            <a:endParaRPr sz="2400" dirty="0">
              <a:solidFill>
                <a:srgbClr val="000000"/>
              </a:solidFill>
            </a:endParaRPr>
          </a:p>
        </p:txBody>
      </p:sp>
      <p:cxnSp>
        <p:nvCxnSpPr>
          <p:cNvPr id="326" name="Google Shape;326;p40"/>
          <p:cNvCxnSpPr/>
          <p:nvPr/>
        </p:nvCxnSpPr>
        <p:spPr>
          <a:xfrm flipV="1">
            <a:off x="0" y="2344842"/>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2" name="Table 1">
            <a:extLst>
              <a:ext uri="{FF2B5EF4-FFF2-40B4-BE49-F238E27FC236}">
                <a16:creationId xmlns:a16="http://schemas.microsoft.com/office/drawing/2014/main" id="{09CC4F62-4A67-0EC2-B011-502FE2BE50F1}"/>
              </a:ext>
            </a:extLst>
          </p:cNvPr>
          <p:cNvGraphicFramePr>
            <a:graphicFrameLocks noGrp="1"/>
          </p:cNvGraphicFramePr>
          <p:nvPr>
            <p:extLst>
              <p:ext uri="{D42A27DB-BD31-4B8C-83A1-F6EECF244321}">
                <p14:modId xmlns:p14="http://schemas.microsoft.com/office/powerpoint/2010/main" val="709015238"/>
              </p:ext>
            </p:extLst>
          </p:nvPr>
        </p:nvGraphicFramePr>
        <p:xfrm>
          <a:off x="1259458" y="2455413"/>
          <a:ext cx="8507123" cy="4230441"/>
        </p:xfrm>
        <a:graphic>
          <a:graphicData uri="http://schemas.openxmlformats.org/drawingml/2006/table">
            <a:tbl>
              <a:tblPr>
                <a:tableStyleId>{5C22544A-7EE6-4342-B048-85BDC9FD1C3A}</a:tableStyleId>
              </a:tblPr>
              <a:tblGrid>
                <a:gridCol w="294739">
                  <a:extLst>
                    <a:ext uri="{9D8B030D-6E8A-4147-A177-3AD203B41FA5}">
                      <a16:colId xmlns:a16="http://schemas.microsoft.com/office/drawing/2014/main" val="748492646"/>
                    </a:ext>
                  </a:extLst>
                </a:gridCol>
                <a:gridCol w="583604">
                  <a:extLst>
                    <a:ext uri="{9D8B030D-6E8A-4147-A177-3AD203B41FA5}">
                      <a16:colId xmlns:a16="http://schemas.microsoft.com/office/drawing/2014/main" val="1647003426"/>
                    </a:ext>
                  </a:extLst>
                </a:gridCol>
                <a:gridCol w="457097">
                  <a:extLst>
                    <a:ext uri="{9D8B030D-6E8A-4147-A177-3AD203B41FA5}">
                      <a16:colId xmlns:a16="http://schemas.microsoft.com/office/drawing/2014/main" val="1117318850"/>
                    </a:ext>
                  </a:extLst>
                </a:gridCol>
                <a:gridCol w="383396">
                  <a:extLst>
                    <a:ext uri="{9D8B030D-6E8A-4147-A177-3AD203B41FA5}">
                      <a16:colId xmlns:a16="http://schemas.microsoft.com/office/drawing/2014/main" val="1249649998"/>
                    </a:ext>
                  </a:extLst>
                </a:gridCol>
                <a:gridCol w="1405402">
                  <a:extLst>
                    <a:ext uri="{9D8B030D-6E8A-4147-A177-3AD203B41FA5}">
                      <a16:colId xmlns:a16="http://schemas.microsoft.com/office/drawing/2014/main" val="2413056567"/>
                    </a:ext>
                  </a:extLst>
                </a:gridCol>
                <a:gridCol w="427370">
                  <a:extLst>
                    <a:ext uri="{9D8B030D-6E8A-4147-A177-3AD203B41FA5}">
                      <a16:colId xmlns:a16="http://schemas.microsoft.com/office/drawing/2014/main" val="2900210746"/>
                    </a:ext>
                  </a:extLst>
                </a:gridCol>
                <a:gridCol w="471583">
                  <a:extLst>
                    <a:ext uri="{9D8B030D-6E8A-4147-A177-3AD203B41FA5}">
                      <a16:colId xmlns:a16="http://schemas.microsoft.com/office/drawing/2014/main" val="1399458617"/>
                    </a:ext>
                  </a:extLst>
                </a:gridCol>
                <a:gridCol w="471583">
                  <a:extLst>
                    <a:ext uri="{9D8B030D-6E8A-4147-A177-3AD203B41FA5}">
                      <a16:colId xmlns:a16="http://schemas.microsoft.com/office/drawing/2014/main" val="711255655"/>
                    </a:ext>
                  </a:extLst>
                </a:gridCol>
                <a:gridCol w="456846">
                  <a:extLst>
                    <a:ext uri="{9D8B030D-6E8A-4147-A177-3AD203B41FA5}">
                      <a16:colId xmlns:a16="http://schemas.microsoft.com/office/drawing/2014/main" val="2108496255"/>
                    </a:ext>
                  </a:extLst>
                </a:gridCol>
                <a:gridCol w="471583">
                  <a:extLst>
                    <a:ext uri="{9D8B030D-6E8A-4147-A177-3AD203B41FA5}">
                      <a16:colId xmlns:a16="http://schemas.microsoft.com/office/drawing/2014/main" val="94868343"/>
                    </a:ext>
                  </a:extLst>
                </a:gridCol>
                <a:gridCol w="395713">
                  <a:extLst>
                    <a:ext uri="{9D8B030D-6E8A-4147-A177-3AD203B41FA5}">
                      <a16:colId xmlns:a16="http://schemas.microsoft.com/office/drawing/2014/main" val="1757947936"/>
                    </a:ext>
                  </a:extLst>
                </a:gridCol>
                <a:gridCol w="387190">
                  <a:extLst>
                    <a:ext uri="{9D8B030D-6E8A-4147-A177-3AD203B41FA5}">
                      <a16:colId xmlns:a16="http://schemas.microsoft.com/office/drawing/2014/main" val="1711604151"/>
                    </a:ext>
                  </a:extLst>
                </a:gridCol>
                <a:gridCol w="453567">
                  <a:extLst>
                    <a:ext uri="{9D8B030D-6E8A-4147-A177-3AD203B41FA5}">
                      <a16:colId xmlns:a16="http://schemas.microsoft.com/office/drawing/2014/main" val="3762413887"/>
                    </a:ext>
                  </a:extLst>
                </a:gridCol>
                <a:gridCol w="376127">
                  <a:extLst>
                    <a:ext uri="{9D8B030D-6E8A-4147-A177-3AD203B41FA5}">
                      <a16:colId xmlns:a16="http://schemas.microsoft.com/office/drawing/2014/main" val="3312768229"/>
                    </a:ext>
                  </a:extLst>
                </a:gridCol>
                <a:gridCol w="1471323">
                  <a:extLst>
                    <a:ext uri="{9D8B030D-6E8A-4147-A177-3AD203B41FA5}">
                      <a16:colId xmlns:a16="http://schemas.microsoft.com/office/drawing/2014/main" val="3464506901"/>
                    </a:ext>
                  </a:extLst>
                </a:gridCol>
              </a:tblGrid>
              <a:tr h="2481090">
                <a:tc>
                  <a:txBody>
                    <a:bodyPr/>
                    <a:lstStyle/>
                    <a:p>
                      <a:pPr algn="l" fontAlgn="auto"/>
                      <a:r>
                        <a:rPr lang="en-US" sz="1600" u="none" strike="noStrike">
                          <a:solidFill>
                            <a:schemeClr val="tx1">
                              <a:lumMod val="75000"/>
                            </a:schemeClr>
                          </a:solidFill>
                          <a:effectLst/>
                        </a:rPr>
                        <a:t>Record Type B</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Local Event ID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Event Division</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Event School</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Date of Event</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Time of Event</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Location of Event</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Firearms Confiscated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Weapons Confiscated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Firearms Code </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Law Enforcement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Notified of Charges Filed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Notified of Conviction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CAHO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State Testing ID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extLst>
                  <a:ext uri="{0D108BD9-81ED-4DB2-BD59-A6C34878D82A}">
                    <a16:rowId xmlns:a16="http://schemas.microsoft.com/office/drawing/2014/main" val="469113069"/>
                  </a:ext>
                </a:extLst>
              </a:tr>
              <a:tr h="583117">
                <a:tc>
                  <a:txBody>
                    <a:bodyPr/>
                    <a:lstStyle/>
                    <a:p>
                      <a:pPr algn="ctr" fontAlgn="b"/>
                      <a:r>
                        <a:rPr lang="en-US" sz="1800" u="none" strike="noStrike">
                          <a:solidFill>
                            <a:schemeClr val="tx1">
                              <a:lumMod val="75000"/>
                            </a:schemeClr>
                          </a:solidFill>
                          <a:effectLst/>
                        </a:rPr>
                        <a:t>B</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20</a:t>
                      </a:r>
                    </a:p>
                  </a:txBody>
                  <a:tcPr marL="5961" marR="5961" marT="5961" marB="0" anchor="b"/>
                </a:tc>
                <a:tc>
                  <a:txBody>
                    <a:bodyPr/>
                    <a:lstStyle/>
                    <a:p>
                      <a:pPr algn="ctr" fontAlgn="b"/>
                      <a:r>
                        <a:rPr lang="en-US" sz="1800" u="none" strike="noStrike">
                          <a:solidFill>
                            <a:schemeClr val="tx1">
                              <a:lumMod val="75000"/>
                            </a:schemeClr>
                          </a:solidFill>
                          <a:effectLst/>
                        </a:rPr>
                        <a:t>99</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999</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8/18/2023</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3</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3</a:t>
                      </a:r>
                    </a:p>
                  </a:txBody>
                  <a:tcPr marL="5961" marR="5961" marT="5961" marB="0" anchor="b"/>
                </a:tc>
                <a:tc>
                  <a:txBody>
                    <a:bodyPr/>
                    <a:lstStyle/>
                    <a:p>
                      <a:pPr algn="ctr" fontAlgn="b"/>
                      <a:r>
                        <a:rPr lang="en-US" sz="1800" u="none" strike="noStrike">
                          <a:solidFill>
                            <a:schemeClr val="tx1">
                              <a:lumMod val="75000"/>
                            </a:schemeClr>
                          </a:solidFill>
                          <a:effectLst/>
                        </a:rPr>
                        <a:t>0</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0</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1443223333</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extLst>
                  <a:ext uri="{0D108BD9-81ED-4DB2-BD59-A6C34878D82A}">
                    <a16:rowId xmlns:a16="http://schemas.microsoft.com/office/drawing/2014/main" val="1778118789"/>
                  </a:ext>
                </a:extLst>
              </a:tr>
              <a:tr h="583117">
                <a:tc>
                  <a:txBody>
                    <a:bodyPr/>
                    <a:lstStyle/>
                    <a:p>
                      <a:pPr algn="ctr" fontAlgn="b"/>
                      <a:r>
                        <a:rPr lang="en-US" sz="1800" b="0" i="0" u="none" strike="noStrike">
                          <a:solidFill>
                            <a:schemeClr val="tx1">
                              <a:lumMod val="75000"/>
                            </a:schemeClr>
                          </a:solidFill>
                          <a:effectLst/>
                          <a:latin typeface="Calibri" panose="020F0502020204030204" pitchFamily="34" charset="0"/>
                        </a:rPr>
                        <a:t>B</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20</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99</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999</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8/18/2023</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3</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3</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0</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0</a:t>
                      </a:r>
                    </a:p>
                  </a:txBody>
                  <a:tcPr marL="5961" marR="5961" marT="5961"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N</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N</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N</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N</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2888822111</a:t>
                      </a:r>
                    </a:p>
                  </a:txBody>
                  <a:tcPr marL="5961" marR="5961" marT="5961" marB="0" anchor="b"/>
                </a:tc>
                <a:extLst>
                  <a:ext uri="{0D108BD9-81ED-4DB2-BD59-A6C34878D82A}">
                    <a16:rowId xmlns:a16="http://schemas.microsoft.com/office/drawing/2014/main" val="2927078525"/>
                  </a:ext>
                </a:extLst>
              </a:tr>
              <a:tr h="583117">
                <a:tc>
                  <a:txBody>
                    <a:bodyPr/>
                    <a:lstStyle/>
                    <a:p>
                      <a:pPr algn="ctr" fontAlgn="b"/>
                      <a:r>
                        <a:rPr lang="en-US" sz="1800" b="0" i="0" u="none" strike="noStrike">
                          <a:solidFill>
                            <a:schemeClr val="tx1">
                              <a:lumMod val="75000"/>
                            </a:schemeClr>
                          </a:solidFill>
                          <a:effectLst/>
                          <a:latin typeface="Calibri" panose="020F0502020204030204" pitchFamily="34" charset="0"/>
                        </a:rPr>
                        <a:t>B</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20</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999</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999</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8/18/2023</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3</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3</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0</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0</a:t>
                      </a:r>
                    </a:p>
                  </a:txBody>
                  <a:tcPr marL="5961" marR="5961" marT="5961"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N</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N</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N</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N</a:t>
                      </a: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2223331112</a:t>
                      </a:r>
                    </a:p>
                  </a:txBody>
                  <a:tcPr marL="5961" marR="5961" marT="5961" marB="0" anchor="b"/>
                </a:tc>
                <a:extLst>
                  <a:ext uri="{0D108BD9-81ED-4DB2-BD59-A6C34878D82A}">
                    <a16:rowId xmlns:a16="http://schemas.microsoft.com/office/drawing/2014/main" val="4187709768"/>
                  </a:ext>
                </a:extLst>
              </a:tr>
            </a:tbl>
          </a:graphicData>
        </a:graphic>
      </p:graphicFrame>
    </p:spTree>
    <p:extLst>
      <p:ext uri="{BB962C8B-B14F-4D97-AF65-F5344CB8AC3E}">
        <p14:creationId xmlns:p14="http://schemas.microsoft.com/office/powerpoint/2010/main" val="124410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idx="4294967295"/>
          </p:nvPr>
        </p:nvSpPr>
        <p:spPr>
          <a:xfrm>
            <a:off x="0" y="0"/>
            <a:ext cx="12192000" cy="1462524"/>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300">
                <a:solidFill>
                  <a:schemeClr val="bg2"/>
                </a:solidFill>
              </a:rPr>
              <a:t>WEBINAR PARTICIPATION</a:t>
            </a:r>
            <a:endParaRPr sz="4300">
              <a:solidFill>
                <a:schemeClr val="bg2"/>
              </a:solidFill>
            </a:endParaRPr>
          </a:p>
        </p:txBody>
      </p:sp>
      <p:pic>
        <p:nvPicPr>
          <p:cNvPr id="232" name="Google Shape;232;p30"/>
          <p:cNvPicPr preferRelativeResize="0"/>
          <p:nvPr/>
        </p:nvPicPr>
        <p:blipFill rotWithShape="1">
          <a:blip r:embed="rId3">
            <a:alphaModFix/>
          </a:blip>
          <a:srcRect/>
          <a:stretch/>
        </p:blipFill>
        <p:spPr>
          <a:xfrm>
            <a:off x="2335350" y="1765450"/>
            <a:ext cx="2891200" cy="1998975"/>
          </a:xfrm>
          <a:prstGeom prst="rect">
            <a:avLst/>
          </a:prstGeom>
          <a:noFill/>
          <a:ln>
            <a:noFill/>
          </a:ln>
        </p:spPr>
      </p:pic>
      <p:pic>
        <p:nvPicPr>
          <p:cNvPr id="233" name="Google Shape;233;p30"/>
          <p:cNvPicPr preferRelativeResize="0"/>
          <p:nvPr/>
        </p:nvPicPr>
        <p:blipFill rotWithShape="1">
          <a:blip r:embed="rId4">
            <a:alphaModFix/>
          </a:blip>
          <a:srcRect/>
          <a:stretch/>
        </p:blipFill>
        <p:spPr>
          <a:xfrm>
            <a:off x="7275303" y="3556038"/>
            <a:ext cx="1786375" cy="1237600"/>
          </a:xfrm>
          <a:prstGeom prst="rect">
            <a:avLst/>
          </a:prstGeom>
          <a:noFill/>
          <a:ln>
            <a:noFill/>
          </a:ln>
        </p:spPr>
      </p:pic>
      <p:pic>
        <p:nvPicPr>
          <p:cNvPr id="234" name="Google Shape;234;p30"/>
          <p:cNvPicPr preferRelativeResize="0"/>
          <p:nvPr/>
        </p:nvPicPr>
        <p:blipFill rotWithShape="1">
          <a:blip r:embed="rId5">
            <a:alphaModFix/>
          </a:blip>
          <a:srcRect/>
          <a:stretch/>
        </p:blipFill>
        <p:spPr>
          <a:xfrm>
            <a:off x="5342187" y="2950456"/>
            <a:ext cx="1507625" cy="656954"/>
          </a:xfrm>
          <a:prstGeom prst="rect">
            <a:avLst/>
          </a:prstGeom>
          <a:noFill/>
          <a:ln>
            <a:noFill/>
          </a:ln>
        </p:spPr>
      </p:pic>
      <p:sp>
        <p:nvSpPr>
          <p:cNvPr id="235" name="Google Shape;235;p30"/>
          <p:cNvSpPr txBox="1"/>
          <p:nvPr/>
        </p:nvSpPr>
        <p:spPr>
          <a:xfrm>
            <a:off x="2220225" y="5493288"/>
            <a:ext cx="7795200" cy="1037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Trebuchet MS"/>
                <a:ea typeface="Trebuchet MS"/>
                <a:cs typeface="Trebuchet MS"/>
                <a:sym typeface="Trebuchet MS"/>
              </a:rPr>
              <a:t>This presentation will be available to participants once all webinars have been completed</a:t>
            </a:r>
            <a:endParaRPr sz="18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Tree>
    <p:extLst>
      <p:ext uri="{BB962C8B-B14F-4D97-AF65-F5344CB8AC3E}">
        <p14:creationId xmlns:p14="http://schemas.microsoft.com/office/powerpoint/2010/main" val="2951324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normAutofit fontScale="70000" lnSpcReduction="20000"/>
          </a:bodyPr>
          <a:lstStyle/>
          <a:p>
            <a:pPr algn="ctr"/>
            <a:r>
              <a:rPr lang="en-US" dirty="0">
                <a:solidFill>
                  <a:schemeClr val="bg1"/>
                </a:solidFill>
              </a:rPr>
              <a:t>Entering Hours for School-Based Community Service cont.</a:t>
            </a:r>
          </a:p>
        </p:txBody>
      </p:sp>
      <p:sp>
        <p:nvSpPr>
          <p:cNvPr id="325" name="Google Shape;325;p40"/>
          <p:cNvSpPr txBox="1">
            <a:spLocks noGrp="1"/>
          </p:cNvSpPr>
          <p:nvPr>
            <p:ph idx="4294967295"/>
          </p:nvPr>
        </p:nvSpPr>
        <p:spPr>
          <a:xfrm>
            <a:off x="107005" y="1313153"/>
            <a:ext cx="11984476" cy="5142081"/>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0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Three students were caught after school hours spray-painting graffiti outside on the school’s building. The principal contacted the students’ parents and arranged for them to spend 4 hours on Saturdays to help remove the graffiti.  The students were also placed in ISS for 3 days.  </a:t>
            </a:r>
          </a:p>
          <a:p>
            <a:pPr marL="0" indent="0">
              <a:spcBef>
                <a:spcPts val="0"/>
              </a:spcBef>
              <a:buSzPts val="2000"/>
              <a:buNone/>
            </a:pP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0"/>
              </a:spcBef>
              <a:spcAft>
                <a:spcPts val="0"/>
              </a:spcAft>
              <a:buClr>
                <a:schemeClr val="accent1"/>
              </a:buClr>
              <a:buSzPts val="2000"/>
              <a:buNone/>
            </a:pPr>
            <a:endParaRPr lang="en-US" sz="2400">
              <a:solidFill>
                <a:srgbClr val="000000"/>
              </a:solidFill>
            </a:endParaRPr>
          </a:p>
        </p:txBody>
      </p:sp>
      <p:cxnSp>
        <p:nvCxnSpPr>
          <p:cNvPr id="326" name="Google Shape;326;p40"/>
          <p:cNvCxnSpPr/>
          <p:nvPr/>
        </p:nvCxnSpPr>
        <p:spPr>
          <a:xfrm flipV="1">
            <a:off x="0" y="2260676"/>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2" name="Table 1">
            <a:extLst>
              <a:ext uri="{FF2B5EF4-FFF2-40B4-BE49-F238E27FC236}">
                <a16:creationId xmlns:a16="http://schemas.microsoft.com/office/drawing/2014/main" id="{C0A47C94-CAAD-9B34-D7E7-A80C05C14F3E}"/>
              </a:ext>
            </a:extLst>
          </p:cNvPr>
          <p:cNvGraphicFramePr>
            <a:graphicFrameLocks noGrp="1"/>
          </p:cNvGraphicFramePr>
          <p:nvPr>
            <p:extLst>
              <p:ext uri="{D42A27DB-BD31-4B8C-83A1-F6EECF244321}">
                <p14:modId xmlns:p14="http://schemas.microsoft.com/office/powerpoint/2010/main" val="3952766831"/>
              </p:ext>
            </p:extLst>
          </p:nvPr>
        </p:nvGraphicFramePr>
        <p:xfrm>
          <a:off x="77638" y="2292815"/>
          <a:ext cx="11955478" cy="4451753"/>
        </p:xfrm>
        <a:graphic>
          <a:graphicData uri="http://schemas.openxmlformats.org/drawingml/2006/table">
            <a:tbl>
              <a:tblPr>
                <a:tableStyleId>{5C22544A-7EE6-4342-B048-85BDC9FD1C3A}</a:tableStyleId>
              </a:tblPr>
              <a:tblGrid>
                <a:gridCol w="662322">
                  <a:extLst>
                    <a:ext uri="{9D8B030D-6E8A-4147-A177-3AD203B41FA5}">
                      <a16:colId xmlns:a16="http://schemas.microsoft.com/office/drawing/2014/main" val="3139090137"/>
                    </a:ext>
                  </a:extLst>
                </a:gridCol>
                <a:gridCol w="379655">
                  <a:extLst>
                    <a:ext uri="{9D8B030D-6E8A-4147-A177-3AD203B41FA5}">
                      <a16:colId xmlns:a16="http://schemas.microsoft.com/office/drawing/2014/main" val="4042286044"/>
                    </a:ext>
                  </a:extLst>
                </a:gridCol>
                <a:gridCol w="415324">
                  <a:extLst>
                    <a:ext uri="{9D8B030D-6E8A-4147-A177-3AD203B41FA5}">
                      <a16:colId xmlns:a16="http://schemas.microsoft.com/office/drawing/2014/main" val="978803922"/>
                    </a:ext>
                  </a:extLst>
                </a:gridCol>
                <a:gridCol w="383700">
                  <a:extLst>
                    <a:ext uri="{9D8B030D-6E8A-4147-A177-3AD203B41FA5}">
                      <a16:colId xmlns:a16="http://schemas.microsoft.com/office/drawing/2014/main" val="3736340947"/>
                    </a:ext>
                  </a:extLst>
                </a:gridCol>
                <a:gridCol w="272838">
                  <a:extLst>
                    <a:ext uri="{9D8B030D-6E8A-4147-A177-3AD203B41FA5}">
                      <a16:colId xmlns:a16="http://schemas.microsoft.com/office/drawing/2014/main" val="1386807878"/>
                    </a:ext>
                  </a:extLst>
                </a:gridCol>
                <a:gridCol w="394918">
                  <a:extLst>
                    <a:ext uri="{9D8B030D-6E8A-4147-A177-3AD203B41FA5}">
                      <a16:colId xmlns:a16="http://schemas.microsoft.com/office/drawing/2014/main" val="3046156374"/>
                    </a:ext>
                  </a:extLst>
                </a:gridCol>
                <a:gridCol w="403034">
                  <a:extLst>
                    <a:ext uri="{9D8B030D-6E8A-4147-A177-3AD203B41FA5}">
                      <a16:colId xmlns:a16="http://schemas.microsoft.com/office/drawing/2014/main" val="626082882"/>
                    </a:ext>
                  </a:extLst>
                </a:gridCol>
                <a:gridCol w="265412">
                  <a:extLst>
                    <a:ext uri="{9D8B030D-6E8A-4147-A177-3AD203B41FA5}">
                      <a16:colId xmlns:a16="http://schemas.microsoft.com/office/drawing/2014/main" val="394190282"/>
                    </a:ext>
                  </a:extLst>
                </a:gridCol>
                <a:gridCol w="316279">
                  <a:extLst>
                    <a:ext uri="{9D8B030D-6E8A-4147-A177-3AD203B41FA5}">
                      <a16:colId xmlns:a16="http://schemas.microsoft.com/office/drawing/2014/main" val="2397670856"/>
                    </a:ext>
                  </a:extLst>
                </a:gridCol>
                <a:gridCol w="337288">
                  <a:extLst>
                    <a:ext uri="{9D8B030D-6E8A-4147-A177-3AD203B41FA5}">
                      <a16:colId xmlns:a16="http://schemas.microsoft.com/office/drawing/2014/main" val="3910899806"/>
                    </a:ext>
                  </a:extLst>
                </a:gridCol>
                <a:gridCol w="327370">
                  <a:extLst>
                    <a:ext uri="{9D8B030D-6E8A-4147-A177-3AD203B41FA5}">
                      <a16:colId xmlns:a16="http://schemas.microsoft.com/office/drawing/2014/main" val="848329251"/>
                    </a:ext>
                  </a:extLst>
                </a:gridCol>
                <a:gridCol w="367051">
                  <a:extLst>
                    <a:ext uri="{9D8B030D-6E8A-4147-A177-3AD203B41FA5}">
                      <a16:colId xmlns:a16="http://schemas.microsoft.com/office/drawing/2014/main" val="3160212187"/>
                    </a:ext>
                  </a:extLst>
                </a:gridCol>
                <a:gridCol w="337288">
                  <a:extLst>
                    <a:ext uri="{9D8B030D-6E8A-4147-A177-3AD203B41FA5}">
                      <a16:colId xmlns:a16="http://schemas.microsoft.com/office/drawing/2014/main" val="1189819614"/>
                    </a:ext>
                  </a:extLst>
                </a:gridCol>
                <a:gridCol w="317449">
                  <a:extLst>
                    <a:ext uri="{9D8B030D-6E8A-4147-A177-3AD203B41FA5}">
                      <a16:colId xmlns:a16="http://schemas.microsoft.com/office/drawing/2014/main" val="1545635413"/>
                    </a:ext>
                  </a:extLst>
                </a:gridCol>
                <a:gridCol w="317449">
                  <a:extLst>
                    <a:ext uri="{9D8B030D-6E8A-4147-A177-3AD203B41FA5}">
                      <a16:colId xmlns:a16="http://schemas.microsoft.com/office/drawing/2014/main" val="1465511794"/>
                    </a:ext>
                  </a:extLst>
                </a:gridCol>
                <a:gridCol w="277768">
                  <a:extLst>
                    <a:ext uri="{9D8B030D-6E8A-4147-A177-3AD203B41FA5}">
                      <a16:colId xmlns:a16="http://schemas.microsoft.com/office/drawing/2014/main" val="2074481814"/>
                    </a:ext>
                  </a:extLst>
                </a:gridCol>
                <a:gridCol w="297608">
                  <a:extLst>
                    <a:ext uri="{9D8B030D-6E8A-4147-A177-3AD203B41FA5}">
                      <a16:colId xmlns:a16="http://schemas.microsoft.com/office/drawing/2014/main" val="1905648176"/>
                    </a:ext>
                  </a:extLst>
                </a:gridCol>
                <a:gridCol w="515492">
                  <a:extLst>
                    <a:ext uri="{9D8B030D-6E8A-4147-A177-3AD203B41FA5}">
                      <a16:colId xmlns:a16="http://schemas.microsoft.com/office/drawing/2014/main" val="1169153400"/>
                    </a:ext>
                  </a:extLst>
                </a:gridCol>
                <a:gridCol w="387254">
                  <a:extLst>
                    <a:ext uri="{9D8B030D-6E8A-4147-A177-3AD203B41FA5}">
                      <a16:colId xmlns:a16="http://schemas.microsoft.com/office/drawing/2014/main" val="4216346712"/>
                    </a:ext>
                  </a:extLst>
                </a:gridCol>
                <a:gridCol w="476173">
                  <a:extLst>
                    <a:ext uri="{9D8B030D-6E8A-4147-A177-3AD203B41FA5}">
                      <a16:colId xmlns:a16="http://schemas.microsoft.com/office/drawing/2014/main" val="2444376526"/>
                    </a:ext>
                  </a:extLst>
                </a:gridCol>
                <a:gridCol w="376971">
                  <a:extLst>
                    <a:ext uri="{9D8B030D-6E8A-4147-A177-3AD203B41FA5}">
                      <a16:colId xmlns:a16="http://schemas.microsoft.com/office/drawing/2014/main" val="2631027194"/>
                    </a:ext>
                  </a:extLst>
                </a:gridCol>
                <a:gridCol w="327370">
                  <a:extLst>
                    <a:ext uri="{9D8B030D-6E8A-4147-A177-3AD203B41FA5}">
                      <a16:colId xmlns:a16="http://schemas.microsoft.com/office/drawing/2014/main" val="2406626347"/>
                    </a:ext>
                  </a:extLst>
                </a:gridCol>
                <a:gridCol w="444507">
                  <a:extLst>
                    <a:ext uri="{9D8B030D-6E8A-4147-A177-3AD203B41FA5}">
                      <a16:colId xmlns:a16="http://schemas.microsoft.com/office/drawing/2014/main" val="187319094"/>
                    </a:ext>
                  </a:extLst>
                </a:gridCol>
                <a:gridCol w="324399">
                  <a:extLst>
                    <a:ext uri="{9D8B030D-6E8A-4147-A177-3AD203B41FA5}">
                      <a16:colId xmlns:a16="http://schemas.microsoft.com/office/drawing/2014/main" val="2922393137"/>
                    </a:ext>
                  </a:extLst>
                </a:gridCol>
                <a:gridCol w="350008">
                  <a:extLst>
                    <a:ext uri="{9D8B030D-6E8A-4147-A177-3AD203B41FA5}">
                      <a16:colId xmlns:a16="http://schemas.microsoft.com/office/drawing/2014/main" val="1270090703"/>
                    </a:ext>
                  </a:extLst>
                </a:gridCol>
                <a:gridCol w="409765">
                  <a:extLst>
                    <a:ext uri="{9D8B030D-6E8A-4147-A177-3AD203B41FA5}">
                      <a16:colId xmlns:a16="http://schemas.microsoft.com/office/drawing/2014/main" val="4123410852"/>
                    </a:ext>
                  </a:extLst>
                </a:gridCol>
                <a:gridCol w="409765">
                  <a:extLst>
                    <a:ext uri="{9D8B030D-6E8A-4147-A177-3AD203B41FA5}">
                      <a16:colId xmlns:a16="http://schemas.microsoft.com/office/drawing/2014/main" val="102651084"/>
                    </a:ext>
                  </a:extLst>
                </a:gridCol>
                <a:gridCol w="332934">
                  <a:extLst>
                    <a:ext uri="{9D8B030D-6E8A-4147-A177-3AD203B41FA5}">
                      <a16:colId xmlns:a16="http://schemas.microsoft.com/office/drawing/2014/main" val="3802389814"/>
                    </a:ext>
                  </a:extLst>
                </a:gridCol>
                <a:gridCol w="409765">
                  <a:extLst>
                    <a:ext uri="{9D8B030D-6E8A-4147-A177-3AD203B41FA5}">
                      <a16:colId xmlns:a16="http://schemas.microsoft.com/office/drawing/2014/main" val="2731454128"/>
                    </a:ext>
                  </a:extLst>
                </a:gridCol>
                <a:gridCol w="324399">
                  <a:extLst>
                    <a:ext uri="{9D8B030D-6E8A-4147-A177-3AD203B41FA5}">
                      <a16:colId xmlns:a16="http://schemas.microsoft.com/office/drawing/2014/main" val="3862307808"/>
                    </a:ext>
                  </a:extLst>
                </a:gridCol>
                <a:gridCol w="281714">
                  <a:extLst>
                    <a:ext uri="{9D8B030D-6E8A-4147-A177-3AD203B41FA5}">
                      <a16:colId xmlns:a16="http://schemas.microsoft.com/office/drawing/2014/main" val="803338440"/>
                    </a:ext>
                  </a:extLst>
                </a:gridCol>
                <a:gridCol w="264641">
                  <a:extLst>
                    <a:ext uri="{9D8B030D-6E8A-4147-A177-3AD203B41FA5}">
                      <a16:colId xmlns:a16="http://schemas.microsoft.com/office/drawing/2014/main" val="3689490553"/>
                    </a:ext>
                  </a:extLst>
                </a:gridCol>
                <a:gridCol w="247568">
                  <a:extLst>
                    <a:ext uri="{9D8B030D-6E8A-4147-A177-3AD203B41FA5}">
                      <a16:colId xmlns:a16="http://schemas.microsoft.com/office/drawing/2014/main" val="1845370346"/>
                    </a:ext>
                  </a:extLst>
                </a:gridCol>
              </a:tblGrid>
              <a:tr h="2983598">
                <a:tc>
                  <a:txBody>
                    <a:bodyPr/>
                    <a:lstStyle/>
                    <a:p>
                      <a:pPr algn="just" fontAlgn="auto"/>
                      <a:r>
                        <a:rPr lang="en-US" sz="1600" u="none" strike="noStrike">
                          <a:effectLst/>
                        </a:rPr>
                        <a:t>Behavior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2</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4</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Unknown Offender Code</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Division</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Detention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Loss of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Suspension of Bus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Class Removal</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In-School Suspension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Div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Board</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Alt Placement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Div Admin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Sch Board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Educational Agency</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Alt Placement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Aggravating Circumstances Flag</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Student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Staff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 Adult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Other/Unknown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Indeterminate Victims Flag</a:t>
                      </a:r>
                      <a:endParaRPr lang="en-US" sz="1600" b="0" i="0" u="none" strike="noStrike">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457806">
                <a:tc>
                  <a:txBody>
                    <a:bodyPr/>
                    <a:lstStyle/>
                    <a:p>
                      <a:pPr algn="ctr" fontAlgn="b"/>
                      <a:r>
                        <a:rPr lang="en-US" sz="1800" u="none" strike="noStrike">
                          <a:solidFill>
                            <a:schemeClr val="tx1"/>
                          </a:solidFill>
                          <a:effectLst/>
                        </a:rPr>
                        <a:t>BSO14</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chemeClr val="tx1"/>
                        </a:solidFill>
                        <a:effectLst/>
                        <a:latin typeface="Calibri" panose="020F0502020204030204" pitchFamily="34" charset="0"/>
                      </a:endParaRPr>
                    </a:p>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99</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999</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1</a:t>
                      </a: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12</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3</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871977105"/>
                  </a:ext>
                </a:extLst>
              </a:tr>
              <a:tr h="457806">
                <a:tc>
                  <a:txBody>
                    <a:bodyPr/>
                    <a:lstStyle/>
                    <a:p>
                      <a:pPr algn="ctr" fontAlgn="b"/>
                      <a:r>
                        <a:rPr lang="en-US" sz="1800" b="0" i="0" u="none" strike="noStrike">
                          <a:solidFill>
                            <a:schemeClr val="tx1"/>
                          </a:solidFill>
                          <a:effectLst/>
                          <a:latin typeface="Calibri" panose="020F0502020204030204" pitchFamily="34" charset="0"/>
                        </a:rPr>
                        <a:t>BSO14</a:t>
                      </a: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99</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999</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1</a:t>
                      </a: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12</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3</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641708632"/>
                  </a:ext>
                </a:extLst>
              </a:tr>
              <a:tr h="457806">
                <a:tc>
                  <a:txBody>
                    <a:bodyPr/>
                    <a:lstStyle/>
                    <a:p>
                      <a:pPr algn="ctr" fontAlgn="b"/>
                      <a:r>
                        <a:rPr lang="en-US" sz="1800" b="0" i="0" u="none" strike="noStrike">
                          <a:solidFill>
                            <a:schemeClr val="tx1"/>
                          </a:solidFill>
                          <a:effectLst/>
                          <a:latin typeface="Calibri" panose="020F0502020204030204" pitchFamily="34" charset="0"/>
                        </a:rPr>
                        <a:t>BSO14</a:t>
                      </a: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99</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999</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1</a:t>
                      </a: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12</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3</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1601017670"/>
                  </a:ext>
                </a:extLst>
              </a:tr>
            </a:tbl>
          </a:graphicData>
        </a:graphic>
      </p:graphicFrame>
    </p:spTree>
    <p:extLst>
      <p:ext uri="{BB962C8B-B14F-4D97-AF65-F5344CB8AC3E}">
        <p14:creationId xmlns:p14="http://schemas.microsoft.com/office/powerpoint/2010/main" val="666292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normAutofit fontScale="77500" lnSpcReduction="20000"/>
          </a:bodyPr>
          <a:lstStyle/>
          <a:p>
            <a:r>
              <a:rPr lang="en-US">
                <a:solidFill>
                  <a:schemeClr val="bg1"/>
                </a:solidFill>
              </a:rPr>
              <a:t>Short Term Suspension &amp; Instruction via Alt Program</a:t>
            </a:r>
          </a:p>
        </p:txBody>
      </p:sp>
      <p:sp>
        <p:nvSpPr>
          <p:cNvPr id="325" name="Google Shape;325;p40"/>
          <p:cNvSpPr txBox="1">
            <a:spLocks noGrp="1"/>
          </p:cNvSpPr>
          <p:nvPr>
            <p:ph idx="4294967295"/>
          </p:nvPr>
        </p:nvSpPr>
        <p:spPr>
          <a:xfrm>
            <a:off x="490095" y="1323975"/>
            <a:ext cx="10892209" cy="5142081"/>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400" dirty="0">
                <a:solidFill>
                  <a:srgbClr val="000000"/>
                </a:solidFill>
              </a:rPr>
              <a:t>This scenario shows two students involved in a fight during a basketball game. No one was injured. As a result, both students were given a short-term suspension with an alternative placement within their enrolled schooled as the instructional support. </a:t>
            </a:r>
          </a:p>
          <a:p>
            <a:pPr marL="0" lvl="0" indent="0" algn="l" rtl="0">
              <a:lnSpc>
                <a:spcPct val="90000"/>
              </a:lnSpc>
              <a:spcBef>
                <a:spcPts val="0"/>
              </a:spcBef>
              <a:spcAft>
                <a:spcPts val="0"/>
              </a:spcAft>
              <a:buClr>
                <a:schemeClr val="accent1"/>
              </a:buClr>
              <a:buSzPts val="2000"/>
              <a:buNone/>
            </a:pPr>
            <a:endParaRPr sz="2400" dirty="0">
              <a:solidFill>
                <a:srgbClr val="000000"/>
              </a:solidFill>
            </a:endParaRPr>
          </a:p>
        </p:txBody>
      </p:sp>
      <p:cxnSp>
        <p:nvCxnSpPr>
          <p:cNvPr id="326" name="Google Shape;326;p40"/>
          <p:cNvCxnSpPr/>
          <p:nvPr/>
        </p:nvCxnSpPr>
        <p:spPr>
          <a:xfrm flipV="1">
            <a:off x="0" y="2431102"/>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2" name="Table 1">
            <a:extLst>
              <a:ext uri="{FF2B5EF4-FFF2-40B4-BE49-F238E27FC236}">
                <a16:creationId xmlns:a16="http://schemas.microsoft.com/office/drawing/2014/main" id="{09CC4F62-4A67-0EC2-B011-502FE2BE50F1}"/>
              </a:ext>
            </a:extLst>
          </p:cNvPr>
          <p:cNvGraphicFramePr>
            <a:graphicFrameLocks noGrp="1"/>
          </p:cNvGraphicFramePr>
          <p:nvPr/>
        </p:nvGraphicFramePr>
        <p:xfrm>
          <a:off x="2286011" y="2791834"/>
          <a:ext cx="7480570" cy="3064207"/>
        </p:xfrm>
        <a:graphic>
          <a:graphicData uri="http://schemas.openxmlformats.org/drawingml/2006/table">
            <a:tbl>
              <a:tblPr>
                <a:tableStyleId>{5C22544A-7EE6-4342-B048-85BDC9FD1C3A}</a:tableStyleId>
              </a:tblPr>
              <a:tblGrid>
                <a:gridCol w="259173">
                  <a:extLst>
                    <a:ext uri="{9D8B030D-6E8A-4147-A177-3AD203B41FA5}">
                      <a16:colId xmlns:a16="http://schemas.microsoft.com/office/drawing/2014/main" val="748492646"/>
                    </a:ext>
                  </a:extLst>
                </a:gridCol>
                <a:gridCol w="313785">
                  <a:extLst>
                    <a:ext uri="{9D8B030D-6E8A-4147-A177-3AD203B41FA5}">
                      <a16:colId xmlns:a16="http://schemas.microsoft.com/office/drawing/2014/main" val="1647003426"/>
                    </a:ext>
                  </a:extLst>
                </a:gridCol>
                <a:gridCol w="393620">
                  <a:extLst>
                    <a:ext uri="{9D8B030D-6E8A-4147-A177-3AD203B41FA5}">
                      <a16:colId xmlns:a16="http://schemas.microsoft.com/office/drawing/2014/main" val="1117318850"/>
                    </a:ext>
                  </a:extLst>
                </a:gridCol>
                <a:gridCol w="544846">
                  <a:extLst>
                    <a:ext uri="{9D8B030D-6E8A-4147-A177-3AD203B41FA5}">
                      <a16:colId xmlns:a16="http://schemas.microsoft.com/office/drawing/2014/main" val="1249649998"/>
                    </a:ext>
                  </a:extLst>
                </a:gridCol>
                <a:gridCol w="1235812">
                  <a:extLst>
                    <a:ext uri="{9D8B030D-6E8A-4147-A177-3AD203B41FA5}">
                      <a16:colId xmlns:a16="http://schemas.microsoft.com/office/drawing/2014/main" val="2413056567"/>
                    </a:ext>
                  </a:extLst>
                </a:gridCol>
                <a:gridCol w="375800">
                  <a:extLst>
                    <a:ext uri="{9D8B030D-6E8A-4147-A177-3AD203B41FA5}">
                      <a16:colId xmlns:a16="http://schemas.microsoft.com/office/drawing/2014/main" val="2900210746"/>
                    </a:ext>
                  </a:extLst>
                </a:gridCol>
                <a:gridCol w="414677">
                  <a:extLst>
                    <a:ext uri="{9D8B030D-6E8A-4147-A177-3AD203B41FA5}">
                      <a16:colId xmlns:a16="http://schemas.microsoft.com/office/drawing/2014/main" val="1399458617"/>
                    </a:ext>
                  </a:extLst>
                </a:gridCol>
                <a:gridCol w="414677">
                  <a:extLst>
                    <a:ext uri="{9D8B030D-6E8A-4147-A177-3AD203B41FA5}">
                      <a16:colId xmlns:a16="http://schemas.microsoft.com/office/drawing/2014/main" val="711255655"/>
                    </a:ext>
                  </a:extLst>
                </a:gridCol>
                <a:gridCol w="401719">
                  <a:extLst>
                    <a:ext uri="{9D8B030D-6E8A-4147-A177-3AD203B41FA5}">
                      <a16:colId xmlns:a16="http://schemas.microsoft.com/office/drawing/2014/main" val="2108496255"/>
                    </a:ext>
                  </a:extLst>
                </a:gridCol>
                <a:gridCol w="414677">
                  <a:extLst>
                    <a:ext uri="{9D8B030D-6E8A-4147-A177-3AD203B41FA5}">
                      <a16:colId xmlns:a16="http://schemas.microsoft.com/office/drawing/2014/main" val="94868343"/>
                    </a:ext>
                  </a:extLst>
                </a:gridCol>
                <a:gridCol w="347962">
                  <a:extLst>
                    <a:ext uri="{9D8B030D-6E8A-4147-A177-3AD203B41FA5}">
                      <a16:colId xmlns:a16="http://schemas.microsoft.com/office/drawing/2014/main" val="1757947936"/>
                    </a:ext>
                  </a:extLst>
                </a:gridCol>
                <a:gridCol w="340468">
                  <a:extLst>
                    <a:ext uri="{9D8B030D-6E8A-4147-A177-3AD203B41FA5}">
                      <a16:colId xmlns:a16="http://schemas.microsoft.com/office/drawing/2014/main" val="1711604151"/>
                    </a:ext>
                  </a:extLst>
                </a:gridCol>
                <a:gridCol w="398835">
                  <a:extLst>
                    <a:ext uri="{9D8B030D-6E8A-4147-A177-3AD203B41FA5}">
                      <a16:colId xmlns:a16="http://schemas.microsoft.com/office/drawing/2014/main" val="3762413887"/>
                    </a:ext>
                  </a:extLst>
                </a:gridCol>
                <a:gridCol w="330740">
                  <a:extLst>
                    <a:ext uri="{9D8B030D-6E8A-4147-A177-3AD203B41FA5}">
                      <a16:colId xmlns:a16="http://schemas.microsoft.com/office/drawing/2014/main" val="3312768229"/>
                    </a:ext>
                  </a:extLst>
                </a:gridCol>
                <a:gridCol w="1293779">
                  <a:extLst>
                    <a:ext uri="{9D8B030D-6E8A-4147-A177-3AD203B41FA5}">
                      <a16:colId xmlns:a16="http://schemas.microsoft.com/office/drawing/2014/main" val="3464506901"/>
                    </a:ext>
                  </a:extLst>
                </a:gridCol>
              </a:tblGrid>
              <a:tr h="2481090">
                <a:tc>
                  <a:txBody>
                    <a:bodyPr/>
                    <a:lstStyle/>
                    <a:p>
                      <a:pPr algn="l" fontAlgn="auto"/>
                      <a:r>
                        <a:rPr lang="en-US" sz="1600" u="none" strike="noStrike">
                          <a:solidFill>
                            <a:schemeClr val="tx1">
                              <a:lumMod val="75000"/>
                            </a:schemeClr>
                          </a:solidFill>
                          <a:effectLst/>
                        </a:rPr>
                        <a:t>Record Type B</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Local Event ID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Event Division</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Event School</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Date of Event</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Time of Event</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Location of Event</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Firearms Confiscated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Weapons Confiscated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Firearms Code </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Law Enforcement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Notified of Charges Filed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Notified of Conviction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CAHO Flag</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tc>
                  <a:txBody>
                    <a:bodyPr/>
                    <a:lstStyle/>
                    <a:p>
                      <a:pPr algn="l" fontAlgn="auto"/>
                      <a:r>
                        <a:rPr lang="en-US" sz="1600" u="none" strike="noStrike">
                          <a:solidFill>
                            <a:schemeClr val="tx1">
                              <a:lumMod val="75000"/>
                            </a:schemeClr>
                          </a:solidFill>
                          <a:effectLst/>
                        </a:rPr>
                        <a:t>State Testing ID</a:t>
                      </a:r>
                      <a:endParaRPr lang="en-US" sz="1600" b="0" i="0" u="none" strike="noStrike">
                        <a:solidFill>
                          <a:schemeClr val="tx1">
                            <a:lumMod val="75000"/>
                          </a:schemeClr>
                        </a:solidFill>
                        <a:effectLst/>
                        <a:latin typeface="Arial" panose="020B0604020202020204" pitchFamily="34" charset="0"/>
                      </a:endParaRPr>
                    </a:p>
                  </a:txBody>
                  <a:tcPr marL="5961" marR="5961" marT="5961" marB="0" vert="vert270" anchor="b"/>
                </a:tc>
                <a:extLst>
                  <a:ext uri="{0D108BD9-81ED-4DB2-BD59-A6C34878D82A}">
                    <a16:rowId xmlns:a16="http://schemas.microsoft.com/office/drawing/2014/main" val="469113069"/>
                  </a:ext>
                </a:extLst>
              </a:tr>
              <a:tr h="583117">
                <a:tc>
                  <a:txBody>
                    <a:bodyPr/>
                    <a:lstStyle/>
                    <a:p>
                      <a:pPr algn="ctr" fontAlgn="b"/>
                      <a:r>
                        <a:rPr lang="en-US" sz="1800" u="none" strike="noStrike">
                          <a:solidFill>
                            <a:schemeClr val="tx1">
                              <a:lumMod val="75000"/>
                            </a:schemeClr>
                          </a:solidFill>
                          <a:effectLst/>
                        </a:rPr>
                        <a:t>B</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1</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99</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999</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9/1/2023</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2</a:t>
                      </a:r>
                    </a:p>
                  </a:txBody>
                  <a:tcPr marL="5961" marR="5961" marT="5961" marB="0" anchor="b"/>
                </a:tc>
                <a:tc>
                  <a:txBody>
                    <a:bodyPr/>
                    <a:lstStyle/>
                    <a:p>
                      <a:pPr algn="ctr" fontAlgn="b"/>
                      <a:r>
                        <a:rPr lang="en-US" sz="1800" u="none" strike="noStrike">
                          <a:solidFill>
                            <a:schemeClr val="tx1">
                              <a:lumMod val="75000"/>
                            </a:schemeClr>
                          </a:solidFill>
                          <a:effectLst/>
                        </a:rPr>
                        <a:t>2</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0</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0</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1112223333</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extLst>
                  <a:ext uri="{0D108BD9-81ED-4DB2-BD59-A6C34878D82A}">
                    <a16:rowId xmlns:a16="http://schemas.microsoft.com/office/drawing/2014/main" val="1778118789"/>
                  </a:ext>
                </a:extLst>
              </a:tr>
            </a:tbl>
          </a:graphicData>
        </a:graphic>
      </p:graphicFrame>
      <p:graphicFrame>
        <p:nvGraphicFramePr>
          <p:cNvPr id="3" name="Table 2">
            <a:extLst>
              <a:ext uri="{FF2B5EF4-FFF2-40B4-BE49-F238E27FC236}">
                <a16:creationId xmlns:a16="http://schemas.microsoft.com/office/drawing/2014/main" id="{2B63C558-DE13-6582-C3DF-BA76AEFDE880}"/>
              </a:ext>
            </a:extLst>
          </p:cNvPr>
          <p:cNvGraphicFramePr>
            <a:graphicFrameLocks noGrp="1"/>
          </p:cNvGraphicFramePr>
          <p:nvPr/>
        </p:nvGraphicFramePr>
        <p:xfrm>
          <a:off x="2287627" y="5872341"/>
          <a:ext cx="7480570" cy="583117"/>
        </p:xfrm>
        <a:graphic>
          <a:graphicData uri="http://schemas.openxmlformats.org/drawingml/2006/table">
            <a:tbl>
              <a:tblPr>
                <a:tableStyleId>{5C22544A-7EE6-4342-B048-85BDC9FD1C3A}</a:tableStyleId>
              </a:tblPr>
              <a:tblGrid>
                <a:gridCol w="259173">
                  <a:extLst>
                    <a:ext uri="{9D8B030D-6E8A-4147-A177-3AD203B41FA5}">
                      <a16:colId xmlns:a16="http://schemas.microsoft.com/office/drawing/2014/main" val="2753981959"/>
                    </a:ext>
                  </a:extLst>
                </a:gridCol>
                <a:gridCol w="313785">
                  <a:extLst>
                    <a:ext uri="{9D8B030D-6E8A-4147-A177-3AD203B41FA5}">
                      <a16:colId xmlns:a16="http://schemas.microsoft.com/office/drawing/2014/main" val="3834516510"/>
                    </a:ext>
                  </a:extLst>
                </a:gridCol>
                <a:gridCol w="393620">
                  <a:extLst>
                    <a:ext uri="{9D8B030D-6E8A-4147-A177-3AD203B41FA5}">
                      <a16:colId xmlns:a16="http://schemas.microsoft.com/office/drawing/2014/main" val="1099997184"/>
                    </a:ext>
                  </a:extLst>
                </a:gridCol>
                <a:gridCol w="544846">
                  <a:extLst>
                    <a:ext uri="{9D8B030D-6E8A-4147-A177-3AD203B41FA5}">
                      <a16:colId xmlns:a16="http://schemas.microsoft.com/office/drawing/2014/main" val="2583848525"/>
                    </a:ext>
                  </a:extLst>
                </a:gridCol>
                <a:gridCol w="1235812">
                  <a:extLst>
                    <a:ext uri="{9D8B030D-6E8A-4147-A177-3AD203B41FA5}">
                      <a16:colId xmlns:a16="http://schemas.microsoft.com/office/drawing/2014/main" val="899685560"/>
                    </a:ext>
                  </a:extLst>
                </a:gridCol>
                <a:gridCol w="375800">
                  <a:extLst>
                    <a:ext uri="{9D8B030D-6E8A-4147-A177-3AD203B41FA5}">
                      <a16:colId xmlns:a16="http://schemas.microsoft.com/office/drawing/2014/main" val="922825360"/>
                    </a:ext>
                  </a:extLst>
                </a:gridCol>
                <a:gridCol w="414677">
                  <a:extLst>
                    <a:ext uri="{9D8B030D-6E8A-4147-A177-3AD203B41FA5}">
                      <a16:colId xmlns:a16="http://schemas.microsoft.com/office/drawing/2014/main" val="1720493893"/>
                    </a:ext>
                  </a:extLst>
                </a:gridCol>
                <a:gridCol w="414677">
                  <a:extLst>
                    <a:ext uri="{9D8B030D-6E8A-4147-A177-3AD203B41FA5}">
                      <a16:colId xmlns:a16="http://schemas.microsoft.com/office/drawing/2014/main" val="538038069"/>
                    </a:ext>
                  </a:extLst>
                </a:gridCol>
                <a:gridCol w="401719">
                  <a:extLst>
                    <a:ext uri="{9D8B030D-6E8A-4147-A177-3AD203B41FA5}">
                      <a16:colId xmlns:a16="http://schemas.microsoft.com/office/drawing/2014/main" val="110694000"/>
                    </a:ext>
                  </a:extLst>
                </a:gridCol>
                <a:gridCol w="414677">
                  <a:extLst>
                    <a:ext uri="{9D8B030D-6E8A-4147-A177-3AD203B41FA5}">
                      <a16:colId xmlns:a16="http://schemas.microsoft.com/office/drawing/2014/main" val="1971127591"/>
                    </a:ext>
                  </a:extLst>
                </a:gridCol>
                <a:gridCol w="347962">
                  <a:extLst>
                    <a:ext uri="{9D8B030D-6E8A-4147-A177-3AD203B41FA5}">
                      <a16:colId xmlns:a16="http://schemas.microsoft.com/office/drawing/2014/main" val="3242369825"/>
                    </a:ext>
                  </a:extLst>
                </a:gridCol>
                <a:gridCol w="340468">
                  <a:extLst>
                    <a:ext uri="{9D8B030D-6E8A-4147-A177-3AD203B41FA5}">
                      <a16:colId xmlns:a16="http://schemas.microsoft.com/office/drawing/2014/main" val="3249388561"/>
                    </a:ext>
                  </a:extLst>
                </a:gridCol>
                <a:gridCol w="398835">
                  <a:extLst>
                    <a:ext uri="{9D8B030D-6E8A-4147-A177-3AD203B41FA5}">
                      <a16:colId xmlns:a16="http://schemas.microsoft.com/office/drawing/2014/main" val="3047547084"/>
                    </a:ext>
                  </a:extLst>
                </a:gridCol>
                <a:gridCol w="330740">
                  <a:extLst>
                    <a:ext uri="{9D8B030D-6E8A-4147-A177-3AD203B41FA5}">
                      <a16:colId xmlns:a16="http://schemas.microsoft.com/office/drawing/2014/main" val="3014169935"/>
                    </a:ext>
                  </a:extLst>
                </a:gridCol>
                <a:gridCol w="1293779">
                  <a:extLst>
                    <a:ext uri="{9D8B030D-6E8A-4147-A177-3AD203B41FA5}">
                      <a16:colId xmlns:a16="http://schemas.microsoft.com/office/drawing/2014/main" val="4075430964"/>
                    </a:ext>
                  </a:extLst>
                </a:gridCol>
              </a:tblGrid>
              <a:tr h="583117">
                <a:tc>
                  <a:txBody>
                    <a:bodyPr/>
                    <a:lstStyle/>
                    <a:p>
                      <a:pPr algn="ctr" fontAlgn="b"/>
                      <a:r>
                        <a:rPr lang="en-US" sz="1800" u="none" strike="noStrike">
                          <a:solidFill>
                            <a:schemeClr val="tx1">
                              <a:lumMod val="75000"/>
                            </a:schemeClr>
                          </a:solidFill>
                          <a:effectLst/>
                        </a:rPr>
                        <a:t>B</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1</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99</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999</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9/1/2023</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2</a:t>
                      </a:r>
                    </a:p>
                  </a:txBody>
                  <a:tcPr marL="5961" marR="5961" marT="5961" marB="0" anchor="b"/>
                </a:tc>
                <a:tc>
                  <a:txBody>
                    <a:bodyPr/>
                    <a:lstStyle/>
                    <a:p>
                      <a:pPr algn="ctr" fontAlgn="b"/>
                      <a:r>
                        <a:rPr lang="en-US" sz="1800" u="none" strike="noStrike">
                          <a:solidFill>
                            <a:schemeClr val="tx1">
                              <a:lumMod val="75000"/>
                            </a:schemeClr>
                          </a:solidFill>
                          <a:effectLst/>
                        </a:rPr>
                        <a:t>2</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0</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0</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N</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tc>
                  <a:txBody>
                    <a:bodyPr/>
                    <a:lstStyle/>
                    <a:p>
                      <a:pPr algn="ctr" fontAlgn="b"/>
                      <a:r>
                        <a:rPr lang="en-US" sz="1800" u="none" strike="noStrike">
                          <a:solidFill>
                            <a:schemeClr val="tx1">
                              <a:lumMod val="75000"/>
                            </a:schemeClr>
                          </a:solidFill>
                          <a:effectLst/>
                        </a:rPr>
                        <a:t>4411111144</a:t>
                      </a:r>
                      <a:endParaRPr lang="en-US" sz="1800" b="0" i="0" u="none" strike="noStrike">
                        <a:solidFill>
                          <a:schemeClr val="tx1">
                            <a:lumMod val="75000"/>
                          </a:schemeClr>
                        </a:solidFill>
                        <a:effectLst/>
                        <a:latin typeface="Calibri" panose="020F0502020204030204" pitchFamily="34" charset="0"/>
                      </a:endParaRPr>
                    </a:p>
                  </a:txBody>
                  <a:tcPr marL="5961" marR="5961" marT="5961" marB="0" anchor="b"/>
                </a:tc>
                <a:extLst>
                  <a:ext uri="{0D108BD9-81ED-4DB2-BD59-A6C34878D82A}">
                    <a16:rowId xmlns:a16="http://schemas.microsoft.com/office/drawing/2014/main" val="1763866590"/>
                  </a:ext>
                </a:extLst>
              </a:tr>
            </a:tbl>
          </a:graphicData>
        </a:graphic>
      </p:graphicFrame>
    </p:spTree>
    <p:extLst>
      <p:ext uri="{BB962C8B-B14F-4D97-AF65-F5344CB8AC3E}">
        <p14:creationId xmlns:p14="http://schemas.microsoft.com/office/powerpoint/2010/main" val="3643951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normAutofit fontScale="70000" lnSpcReduction="20000"/>
          </a:bodyPr>
          <a:lstStyle/>
          <a:p>
            <a:r>
              <a:rPr lang="en-US">
                <a:solidFill>
                  <a:schemeClr val="bg1"/>
                </a:solidFill>
              </a:rPr>
              <a:t>Short Term Suspension &amp; Instruction via Alt Program Cont. </a:t>
            </a:r>
          </a:p>
          <a:p>
            <a:endParaRPr lang="en-US">
              <a:solidFill>
                <a:schemeClr val="bg1"/>
              </a:solidFill>
            </a:endParaRPr>
          </a:p>
        </p:txBody>
      </p:sp>
      <p:sp>
        <p:nvSpPr>
          <p:cNvPr id="325" name="Google Shape;325;p40"/>
          <p:cNvSpPr txBox="1">
            <a:spLocks noGrp="1"/>
          </p:cNvSpPr>
          <p:nvPr>
            <p:ph idx="4294967295"/>
          </p:nvPr>
        </p:nvSpPr>
        <p:spPr>
          <a:xfrm>
            <a:off x="87549" y="1323975"/>
            <a:ext cx="11945565" cy="5142081"/>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400" dirty="0">
                <a:solidFill>
                  <a:srgbClr val="000000"/>
                </a:solidFill>
              </a:rPr>
              <a:t>This scenario shows two students involved in a fight during a basketball game. No one was injured. As a result, both students were given a short-term suspension with an alternative placement as instructional support. </a:t>
            </a:r>
          </a:p>
          <a:p>
            <a:pPr marL="0" lvl="0" indent="0" algn="l" rtl="0">
              <a:lnSpc>
                <a:spcPct val="90000"/>
              </a:lnSpc>
              <a:spcBef>
                <a:spcPts val="0"/>
              </a:spcBef>
              <a:spcAft>
                <a:spcPts val="0"/>
              </a:spcAft>
              <a:buClr>
                <a:schemeClr val="accent1"/>
              </a:buClr>
              <a:buSzPts val="2000"/>
              <a:buNone/>
            </a:pPr>
            <a:endParaRPr sz="2400" dirty="0">
              <a:solidFill>
                <a:srgbClr val="000000"/>
              </a:solidFill>
            </a:endParaRPr>
          </a:p>
        </p:txBody>
      </p:sp>
      <p:cxnSp>
        <p:nvCxnSpPr>
          <p:cNvPr id="326" name="Google Shape;326;p40"/>
          <p:cNvCxnSpPr/>
          <p:nvPr/>
        </p:nvCxnSpPr>
        <p:spPr>
          <a:xfrm flipV="1">
            <a:off x="0" y="2479752"/>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2428204636"/>
              </p:ext>
            </p:extLst>
          </p:nvPr>
        </p:nvGraphicFramePr>
        <p:xfrm>
          <a:off x="107004" y="2606516"/>
          <a:ext cx="11926113" cy="3286862"/>
        </p:xfrm>
        <a:graphic>
          <a:graphicData uri="http://schemas.openxmlformats.org/drawingml/2006/table">
            <a:tbl>
              <a:tblPr>
                <a:tableStyleId>{5C22544A-7EE6-4342-B048-85BDC9FD1C3A}</a:tableStyleId>
              </a:tblPr>
              <a:tblGrid>
                <a:gridCol w="680936">
                  <a:extLst>
                    <a:ext uri="{9D8B030D-6E8A-4147-A177-3AD203B41FA5}">
                      <a16:colId xmlns:a16="http://schemas.microsoft.com/office/drawing/2014/main" val="3139090137"/>
                    </a:ext>
                  </a:extLst>
                </a:gridCol>
                <a:gridCol w="350196">
                  <a:extLst>
                    <a:ext uri="{9D8B030D-6E8A-4147-A177-3AD203B41FA5}">
                      <a16:colId xmlns:a16="http://schemas.microsoft.com/office/drawing/2014/main" val="4042286044"/>
                    </a:ext>
                  </a:extLst>
                </a:gridCol>
                <a:gridCol w="535021">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514617">
                  <a:extLst>
                    <a:ext uri="{9D8B030D-6E8A-4147-A177-3AD203B41FA5}">
                      <a16:colId xmlns:a16="http://schemas.microsoft.com/office/drawing/2014/main" val="1169153400"/>
                    </a:ext>
                  </a:extLst>
                </a:gridCol>
                <a:gridCol w="386597">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23848">
                  <a:extLst>
                    <a:ext uri="{9D8B030D-6E8A-4147-A177-3AD203B41FA5}">
                      <a16:colId xmlns:a16="http://schemas.microsoft.com/office/drawing/2014/main" val="2922393137"/>
                    </a:ext>
                  </a:extLst>
                </a:gridCol>
                <a:gridCol w="349414">
                  <a:extLst>
                    <a:ext uri="{9D8B030D-6E8A-4147-A177-3AD203B41FA5}">
                      <a16:colId xmlns:a16="http://schemas.microsoft.com/office/drawing/2014/main" val="1270090703"/>
                    </a:ext>
                  </a:extLst>
                </a:gridCol>
                <a:gridCol w="409070">
                  <a:extLst>
                    <a:ext uri="{9D8B030D-6E8A-4147-A177-3AD203B41FA5}">
                      <a16:colId xmlns:a16="http://schemas.microsoft.com/office/drawing/2014/main" val="4123410852"/>
                    </a:ext>
                  </a:extLst>
                </a:gridCol>
                <a:gridCol w="525680">
                  <a:extLst>
                    <a:ext uri="{9D8B030D-6E8A-4147-A177-3AD203B41FA5}">
                      <a16:colId xmlns:a16="http://schemas.microsoft.com/office/drawing/2014/main" val="102651084"/>
                    </a:ext>
                  </a:extLst>
                </a:gridCol>
                <a:gridCol w="21575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849615">
                <a:tc>
                  <a:txBody>
                    <a:bodyPr/>
                    <a:lstStyle/>
                    <a:p>
                      <a:pPr algn="just" fontAlgn="auto"/>
                      <a:r>
                        <a:rPr lang="en-US" sz="1600" u="none" strike="noStrike">
                          <a:effectLst/>
                        </a:rPr>
                        <a:t>Behavior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2</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4</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Unknown Offender Code</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Division</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2 </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Detention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Loss of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Suspension of Bus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Class Removal</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In-School Suspension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Div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Board</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Alt Placement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Div Admin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Sch Board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Educational Agency</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Alt Placement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Aggravating Circumstances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Student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Staff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 Adult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Other/Unknown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Indeterminate Victims Flag</a:t>
                      </a:r>
                      <a:endParaRPr lang="en-US" sz="1600" b="0" i="0" u="none" strike="noStrike">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437247">
                <a:tc>
                  <a:txBody>
                    <a:bodyPr/>
                    <a:lstStyle/>
                    <a:p>
                      <a:pPr algn="ctr" fontAlgn="b"/>
                      <a:r>
                        <a:rPr lang="en-US" sz="1800" u="none" strike="noStrike">
                          <a:effectLst/>
                        </a:rPr>
                        <a:t>BSC14</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99</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999</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lumMod val="75000"/>
                            </a:schemeClr>
                          </a:solidFill>
                          <a:effectLst/>
                          <a:latin typeface="Calibri" panose="020F0502020204030204" pitchFamily="34" charset="0"/>
                        </a:rPr>
                        <a:t>1</a:t>
                      </a:r>
                    </a:p>
                  </a:txBody>
                  <a:tcPr marL="3903" marR="3903" marT="3903" marB="0" anchor="b"/>
                </a:tc>
                <a:tc>
                  <a:txBody>
                    <a:bodyPr/>
                    <a:lstStyle/>
                    <a:p>
                      <a:pPr algn="ctr" fontAlgn="b"/>
                      <a:r>
                        <a:rPr lang="en-US" sz="1800" b="0" i="0" u="none" strike="noStrike" dirty="0">
                          <a:solidFill>
                            <a:schemeClr val="tx1">
                              <a:lumMod val="75000"/>
                            </a:schemeClr>
                          </a:solidFill>
                          <a:effectLst/>
                          <a:latin typeface="Calibri" panose="020F0502020204030204" pitchFamily="34" charset="0"/>
                        </a:rPr>
                        <a:t>9</a:t>
                      </a: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lumMod val="75000"/>
                            </a:schemeClr>
                          </a:solidFill>
                          <a:effectLst/>
                          <a:latin typeface="Calibri" panose="020F0502020204030204" pitchFamily="34" charset="0"/>
                        </a:rPr>
                        <a:t>7</a:t>
                      </a: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0</a:t>
                      </a: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5</a:t>
                      </a: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solidFill>
                          <a:effectLst/>
                          <a:latin typeface="Calibri" panose="020F0502020204030204" pitchFamily="34" charset="0"/>
                        </a:rPr>
                        <a:t>42</a:t>
                      </a:r>
                    </a:p>
                  </a:txBody>
                  <a:tcPr marL="3903" marR="3903" marT="3903" marB="0" anchor="b"/>
                </a:tc>
                <a:tc>
                  <a:txBody>
                    <a:bodyPr/>
                    <a:lstStyle/>
                    <a:p>
                      <a:pPr algn="ctr" fontAlgn="b"/>
                      <a:r>
                        <a:rPr lang="en-US" sz="1800" b="0" i="0" u="none" strike="noStrike" dirty="0">
                          <a:solidFill>
                            <a:schemeClr val="tx1"/>
                          </a:solidFill>
                          <a:effectLst/>
                          <a:latin typeface="Calibri" panose="020F0502020204030204" pitchFamily="34" charset="0"/>
                        </a:rPr>
                        <a:t>429</a:t>
                      </a: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871977105"/>
                  </a:ext>
                </a:extLst>
              </a:tr>
            </a:tbl>
          </a:graphicData>
        </a:graphic>
      </p:graphicFrame>
      <p:graphicFrame>
        <p:nvGraphicFramePr>
          <p:cNvPr id="2" name="Table 1">
            <a:extLst>
              <a:ext uri="{FF2B5EF4-FFF2-40B4-BE49-F238E27FC236}">
                <a16:creationId xmlns:a16="http://schemas.microsoft.com/office/drawing/2014/main" id="{D57304E1-EF10-DE3E-AC07-B568910B9C2E}"/>
              </a:ext>
            </a:extLst>
          </p:cNvPr>
          <p:cNvGraphicFramePr>
            <a:graphicFrameLocks noGrp="1"/>
          </p:cNvGraphicFramePr>
          <p:nvPr>
            <p:extLst>
              <p:ext uri="{D42A27DB-BD31-4B8C-83A1-F6EECF244321}">
                <p14:modId xmlns:p14="http://schemas.microsoft.com/office/powerpoint/2010/main" val="2908084866"/>
              </p:ext>
            </p:extLst>
          </p:nvPr>
        </p:nvGraphicFramePr>
        <p:xfrm>
          <a:off x="108625" y="5900845"/>
          <a:ext cx="11926113" cy="437247"/>
        </p:xfrm>
        <a:graphic>
          <a:graphicData uri="http://schemas.openxmlformats.org/drawingml/2006/table">
            <a:tbl>
              <a:tblPr>
                <a:tableStyleId>{5C22544A-7EE6-4342-B048-85BDC9FD1C3A}</a:tableStyleId>
              </a:tblPr>
              <a:tblGrid>
                <a:gridCol w="680936">
                  <a:extLst>
                    <a:ext uri="{9D8B030D-6E8A-4147-A177-3AD203B41FA5}">
                      <a16:colId xmlns:a16="http://schemas.microsoft.com/office/drawing/2014/main" val="2779657920"/>
                    </a:ext>
                  </a:extLst>
                </a:gridCol>
                <a:gridCol w="350196">
                  <a:extLst>
                    <a:ext uri="{9D8B030D-6E8A-4147-A177-3AD203B41FA5}">
                      <a16:colId xmlns:a16="http://schemas.microsoft.com/office/drawing/2014/main" val="3115977982"/>
                    </a:ext>
                  </a:extLst>
                </a:gridCol>
                <a:gridCol w="535021">
                  <a:extLst>
                    <a:ext uri="{9D8B030D-6E8A-4147-A177-3AD203B41FA5}">
                      <a16:colId xmlns:a16="http://schemas.microsoft.com/office/drawing/2014/main" val="2247718541"/>
                    </a:ext>
                  </a:extLst>
                </a:gridCol>
                <a:gridCol w="262647">
                  <a:extLst>
                    <a:ext uri="{9D8B030D-6E8A-4147-A177-3AD203B41FA5}">
                      <a16:colId xmlns:a16="http://schemas.microsoft.com/office/drawing/2014/main" val="2075979456"/>
                    </a:ext>
                  </a:extLst>
                </a:gridCol>
                <a:gridCol w="272375">
                  <a:extLst>
                    <a:ext uri="{9D8B030D-6E8A-4147-A177-3AD203B41FA5}">
                      <a16:colId xmlns:a16="http://schemas.microsoft.com/office/drawing/2014/main" val="217775761"/>
                    </a:ext>
                  </a:extLst>
                </a:gridCol>
                <a:gridCol w="394248">
                  <a:extLst>
                    <a:ext uri="{9D8B030D-6E8A-4147-A177-3AD203B41FA5}">
                      <a16:colId xmlns:a16="http://schemas.microsoft.com/office/drawing/2014/main" val="1126549637"/>
                    </a:ext>
                  </a:extLst>
                </a:gridCol>
                <a:gridCol w="402350">
                  <a:extLst>
                    <a:ext uri="{9D8B030D-6E8A-4147-A177-3AD203B41FA5}">
                      <a16:colId xmlns:a16="http://schemas.microsoft.com/office/drawing/2014/main" val="2066183470"/>
                    </a:ext>
                  </a:extLst>
                </a:gridCol>
                <a:gridCol w="264962">
                  <a:extLst>
                    <a:ext uri="{9D8B030D-6E8A-4147-A177-3AD203B41FA5}">
                      <a16:colId xmlns:a16="http://schemas.microsoft.com/office/drawing/2014/main" val="235007132"/>
                    </a:ext>
                  </a:extLst>
                </a:gridCol>
                <a:gridCol w="315742">
                  <a:extLst>
                    <a:ext uri="{9D8B030D-6E8A-4147-A177-3AD203B41FA5}">
                      <a16:colId xmlns:a16="http://schemas.microsoft.com/office/drawing/2014/main" val="1516967867"/>
                    </a:ext>
                  </a:extLst>
                </a:gridCol>
                <a:gridCol w="336716">
                  <a:extLst>
                    <a:ext uri="{9D8B030D-6E8A-4147-A177-3AD203B41FA5}">
                      <a16:colId xmlns:a16="http://schemas.microsoft.com/office/drawing/2014/main" val="3363466606"/>
                    </a:ext>
                  </a:extLst>
                </a:gridCol>
                <a:gridCol w="326814">
                  <a:extLst>
                    <a:ext uri="{9D8B030D-6E8A-4147-A177-3AD203B41FA5}">
                      <a16:colId xmlns:a16="http://schemas.microsoft.com/office/drawing/2014/main" val="4098408009"/>
                    </a:ext>
                  </a:extLst>
                </a:gridCol>
                <a:gridCol w="366428">
                  <a:extLst>
                    <a:ext uri="{9D8B030D-6E8A-4147-A177-3AD203B41FA5}">
                      <a16:colId xmlns:a16="http://schemas.microsoft.com/office/drawing/2014/main" val="3189908318"/>
                    </a:ext>
                  </a:extLst>
                </a:gridCol>
                <a:gridCol w="336716">
                  <a:extLst>
                    <a:ext uri="{9D8B030D-6E8A-4147-A177-3AD203B41FA5}">
                      <a16:colId xmlns:a16="http://schemas.microsoft.com/office/drawing/2014/main" val="1770939518"/>
                    </a:ext>
                  </a:extLst>
                </a:gridCol>
                <a:gridCol w="316910">
                  <a:extLst>
                    <a:ext uri="{9D8B030D-6E8A-4147-A177-3AD203B41FA5}">
                      <a16:colId xmlns:a16="http://schemas.microsoft.com/office/drawing/2014/main" val="2478605826"/>
                    </a:ext>
                  </a:extLst>
                </a:gridCol>
                <a:gridCol w="316910">
                  <a:extLst>
                    <a:ext uri="{9D8B030D-6E8A-4147-A177-3AD203B41FA5}">
                      <a16:colId xmlns:a16="http://schemas.microsoft.com/office/drawing/2014/main" val="2121521875"/>
                    </a:ext>
                  </a:extLst>
                </a:gridCol>
                <a:gridCol w="277297">
                  <a:extLst>
                    <a:ext uri="{9D8B030D-6E8A-4147-A177-3AD203B41FA5}">
                      <a16:colId xmlns:a16="http://schemas.microsoft.com/office/drawing/2014/main" val="2626671084"/>
                    </a:ext>
                  </a:extLst>
                </a:gridCol>
                <a:gridCol w="297103">
                  <a:extLst>
                    <a:ext uri="{9D8B030D-6E8A-4147-A177-3AD203B41FA5}">
                      <a16:colId xmlns:a16="http://schemas.microsoft.com/office/drawing/2014/main" val="4138161743"/>
                    </a:ext>
                  </a:extLst>
                </a:gridCol>
                <a:gridCol w="514617">
                  <a:extLst>
                    <a:ext uri="{9D8B030D-6E8A-4147-A177-3AD203B41FA5}">
                      <a16:colId xmlns:a16="http://schemas.microsoft.com/office/drawing/2014/main" val="4063480162"/>
                    </a:ext>
                  </a:extLst>
                </a:gridCol>
                <a:gridCol w="386597">
                  <a:extLst>
                    <a:ext uri="{9D8B030D-6E8A-4147-A177-3AD203B41FA5}">
                      <a16:colId xmlns:a16="http://schemas.microsoft.com/office/drawing/2014/main" val="1961555024"/>
                    </a:ext>
                  </a:extLst>
                </a:gridCol>
                <a:gridCol w="475365">
                  <a:extLst>
                    <a:ext uri="{9D8B030D-6E8A-4147-A177-3AD203B41FA5}">
                      <a16:colId xmlns:a16="http://schemas.microsoft.com/office/drawing/2014/main" val="335682491"/>
                    </a:ext>
                  </a:extLst>
                </a:gridCol>
                <a:gridCol w="376331">
                  <a:extLst>
                    <a:ext uri="{9D8B030D-6E8A-4147-A177-3AD203B41FA5}">
                      <a16:colId xmlns:a16="http://schemas.microsoft.com/office/drawing/2014/main" val="2320703158"/>
                    </a:ext>
                  </a:extLst>
                </a:gridCol>
                <a:gridCol w="326814">
                  <a:extLst>
                    <a:ext uri="{9D8B030D-6E8A-4147-A177-3AD203B41FA5}">
                      <a16:colId xmlns:a16="http://schemas.microsoft.com/office/drawing/2014/main" val="1084097988"/>
                    </a:ext>
                  </a:extLst>
                </a:gridCol>
                <a:gridCol w="443753">
                  <a:extLst>
                    <a:ext uri="{9D8B030D-6E8A-4147-A177-3AD203B41FA5}">
                      <a16:colId xmlns:a16="http://schemas.microsoft.com/office/drawing/2014/main" val="1809049548"/>
                    </a:ext>
                  </a:extLst>
                </a:gridCol>
                <a:gridCol w="323848">
                  <a:extLst>
                    <a:ext uri="{9D8B030D-6E8A-4147-A177-3AD203B41FA5}">
                      <a16:colId xmlns:a16="http://schemas.microsoft.com/office/drawing/2014/main" val="605275198"/>
                    </a:ext>
                  </a:extLst>
                </a:gridCol>
                <a:gridCol w="349414">
                  <a:extLst>
                    <a:ext uri="{9D8B030D-6E8A-4147-A177-3AD203B41FA5}">
                      <a16:colId xmlns:a16="http://schemas.microsoft.com/office/drawing/2014/main" val="1593165296"/>
                    </a:ext>
                  </a:extLst>
                </a:gridCol>
                <a:gridCol w="409070">
                  <a:extLst>
                    <a:ext uri="{9D8B030D-6E8A-4147-A177-3AD203B41FA5}">
                      <a16:colId xmlns:a16="http://schemas.microsoft.com/office/drawing/2014/main" val="3081060128"/>
                    </a:ext>
                  </a:extLst>
                </a:gridCol>
                <a:gridCol w="525680">
                  <a:extLst>
                    <a:ext uri="{9D8B030D-6E8A-4147-A177-3AD203B41FA5}">
                      <a16:colId xmlns:a16="http://schemas.microsoft.com/office/drawing/2014/main" val="995503125"/>
                    </a:ext>
                  </a:extLst>
                </a:gridCol>
                <a:gridCol w="179585">
                  <a:extLst>
                    <a:ext uri="{9D8B030D-6E8A-4147-A177-3AD203B41FA5}">
                      <a16:colId xmlns:a16="http://schemas.microsoft.com/office/drawing/2014/main" val="1871514211"/>
                    </a:ext>
                  </a:extLst>
                </a:gridCol>
                <a:gridCol w="445244">
                  <a:extLst>
                    <a:ext uri="{9D8B030D-6E8A-4147-A177-3AD203B41FA5}">
                      <a16:colId xmlns:a16="http://schemas.microsoft.com/office/drawing/2014/main" val="3464442915"/>
                    </a:ext>
                  </a:extLst>
                </a:gridCol>
                <a:gridCol w="323848">
                  <a:extLst>
                    <a:ext uri="{9D8B030D-6E8A-4147-A177-3AD203B41FA5}">
                      <a16:colId xmlns:a16="http://schemas.microsoft.com/office/drawing/2014/main" val="1521853373"/>
                    </a:ext>
                  </a:extLst>
                </a:gridCol>
                <a:gridCol w="281236">
                  <a:extLst>
                    <a:ext uri="{9D8B030D-6E8A-4147-A177-3AD203B41FA5}">
                      <a16:colId xmlns:a16="http://schemas.microsoft.com/office/drawing/2014/main" val="1061915220"/>
                    </a:ext>
                  </a:extLst>
                </a:gridCol>
                <a:gridCol w="264192">
                  <a:extLst>
                    <a:ext uri="{9D8B030D-6E8A-4147-A177-3AD203B41FA5}">
                      <a16:colId xmlns:a16="http://schemas.microsoft.com/office/drawing/2014/main" val="661969131"/>
                    </a:ext>
                  </a:extLst>
                </a:gridCol>
                <a:gridCol w="247148">
                  <a:extLst>
                    <a:ext uri="{9D8B030D-6E8A-4147-A177-3AD203B41FA5}">
                      <a16:colId xmlns:a16="http://schemas.microsoft.com/office/drawing/2014/main" val="2354778364"/>
                    </a:ext>
                  </a:extLst>
                </a:gridCol>
              </a:tblGrid>
              <a:tr h="437247">
                <a:tc>
                  <a:txBody>
                    <a:bodyPr/>
                    <a:lstStyle/>
                    <a:p>
                      <a:pPr algn="ctr" fontAlgn="b"/>
                      <a:r>
                        <a:rPr lang="en-US" sz="1800" u="none" strike="noStrike">
                          <a:effectLst/>
                        </a:rPr>
                        <a:t>BSC14</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99</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999</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lumMod val="75000"/>
                            </a:schemeClr>
                          </a:solidFill>
                          <a:effectLst/>
                          <a:latin typeface="Calibri" panose="020F0502020204030204" pitchFamily="34" charset="0"/>
                        </a:rPr>
                        <a:t>1</a:t>
                      </a:r>
                    </a:p>
                  </a:txBody>
                  <a:tcPr marL="3903" marR="3903" marT="3903" marB="0" anchor="b"/>
                </a:tc>
                <a:tc>
                  <a:txBody>
                    <a:bodyPr/>
                    <a:lstStyle/>
                    <a:p>
                      <a:pPr algn="ctr" fontAlgn="b"/>
                      <a:r>
                        <a:rPr lang="en-US" sz="1800" b="0" i="0" u="none" strike="noStrike" dirty="0">
                          <a:solidFill>
                            <a:schemeClr val="tx1">
                              <a:lumMod val="75000"/>
                            </a:schemeClr>
                          </a:solidFill>
                          <a:effectLst/>
                          <a:latin typeface="Calibri" panose="020F0502020204030204" pitchFamily="34" charset="0"/>
                        </a:rPr>
                        <a:t>9</a:t>
                      </a:r>
                    </a:p>
                  </a:txBody>
                  <a:tcPr marL="3903" marR="3903" marT="3903"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lumMod val="75000"/>
                            </a:schemeClr>
                          </a:solidFill>
                          <a:effectLst/>
                          <a:latin typeface="Calibri" panose="020F0502020204030204" pitchFamily="34" charset="0"/>
                        </a:rPr>
                        <a:t>7</a:t>
                      </a: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0</a:t>
                      </a: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5</a:t>
                      </a: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solidFill>
                          <a:effectLst/>
                          <a:latin typeface="Calibri" panose="020F0502020204030204" pitchFamily="34" charset="0"/>
                        </a:rPr>
                        <a:t>42</a:t>
                      </a:r>
                    </a:p>
                  </a:txBody>
                  <a:tcPr marL="3903" marR="3903" marT="3903" marB="0" anchor="b"/>
                </a:tc>
                <a:tc>
                  <a:txBody>
                    <a:bodyPr/>
                    <a:lstStyle/>
                    <a:p>
                      <a:pPr algn="ctr" fontAlgn="b"/>
                      <a:r>
                        <a:rPr lang="en-US" sz="1800" b="0" i="0" u="none" strike="noStrike" dirty="0">
                          <a:solidFill>
                            <a:schemeClr val="tx1"/>
                          </a:solidFill>
                          <a:effectLst/>
                          <a:latin typeface="Calibri" panose="020F0502020204030204" pitchFamily="34" charset="0"/>
                        </a:rPr>
                        <a:t>429</a:t>
                      </a: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1658352330"/>
                  </a:ext>
                </a:extLst>
              </a:tr>
            </a:tbl>
          </a:graphicData>
        </a:graphic>
      </p:graphicFrame>
    </p:spTree>
    <p:extLst>
      <p:ext uri="{BB962C8B-B14F-4D97-AF65-F5344CB8AC3E}">
        <p14:creationId xmlns:p14="http://schemas.microsoft.com/office/powerpoint/2010/main" val="227155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normAutofit/>
          </a:bodyPr>
          <a:lstStyle/>
          <a:p>
            <a:pPr algn="ctr"/>
            <a:r>
              <a:rPr lang="en-US">
                <a:solidFill>
                  <a:schemeClr val="bg1"/>
                </a:solidFill>
              </a:rPr>
              <a:t>Instruction via Alt Program</a:t>
            </a:r>
          </a:p>
        </p:txBody>
      </p:sp>
      <p:sp>
        <p:nvSpPr>
          <p:cNvPr id="325" name="Google Shape;325;p40"/>
          <p:cNvSpPr txBox="1">
            <a:spLocks noGrp="1"/>
          </p:cNvSpPr>
          <p:nvPr>
            <p:ph idx="4294967295"/>
          </p:nvPr>
        </p:nvSpPr>
        <p:spPr>
          <a:xfrm>
            <a:off x="87549" y="1323975"/>
            <a:ext cx="11945565" cy="5142081"/>
          </a:xfrm>
          <a:prstGeom prst="rect">
            <a:avLst/>
          </a:prstGeom>
          <a:noFill/>
          <a:ln>
            <a:noFill/>
          </a:ln>
        </p:spPr>
        <p:txBody>
          <a:bodyPr spcFirstLastPara="1" wrap="square" lIns="121900" tIns="60925" rIns="121900" bIns="60925" anchor="t" anchorCtr="0">
            <a:normAutofit/>
          </a:bodyPr>
          <a:lstStyle/>
          <a:p>
            <a:pPr marL="0" indent="0">
              <a:spcBef>
                <a:spcPts val="0"/>
              </a:spcBef>
              <a:buSzPts val="2000"/>
              <a:buNone/>
            </a:pPr>
            <a:r>
              <a:rPr lang="en-US" sz="2000" dirty="0">
                <a:solidFill>
                  <a:srgbClr val="000000"/>
                </a:solidFill>
              </a:rPr>
              <a:t>Towards the end of the school day, the student disrupted class several times, spoke to students in an uncivil manner and refused to comply with requests of staff.  The principal immediately removed the student from class and placed her in ISS for 3 days.  After meeting with the student’s parent and teachers, the student was sent to an alternative program as an alternative setting with instructional support.  </a:t>
            </a:r>
            <a:r>
              <a:rPr lang="en-US" sz="2000" dirty="0">
                <a:solidFill>
                  <a:srgbClr val="000000"/>
                </a:solidFill>
                <a:effectLst/>
                <a:ea typeface="Times New Roman" panose="02020603050405020304" pitchFamily="18" charset="0"/>
              </a:rPr>
              <a:t>Parent involvement in intervention planning (BI 2) is required when Alt Placement by Sch Admin is greater than 10 days.</a:t>
            </a:r>
            <a:r>
              <a:rPr lang="en-US" sz="2000" dirty="0">
                <a:solidFill>
                  <a:srgbClr val="000000"/>
                </a:solidFill>
                <a:ea typeface="Times New Roman" panose="02020603050405020304" pitchFamily="18" charset="0"/>
              </a:rPr>
              <a:t>   </a:t>
            </a:r>
            <a:endParaRPr lang="en-US" sz="2000" dirty="0">
              <a:effectLst/>
              <a:ea typeface="Times New Roman" panose="02020603050405020304" pitchFamily="18" charset="0"/>
            </a:endParaRPr>
          </a:p>
          <a:p>
            <a:pPr marL="0" lvl="0" indent="0" algn="l" rtl="0">
              <a:lnSpc>
                <a:spcPct val="90000"/>
              </a:lnSpc>
              <a:spcBef>
                <a:spcPts val="0"/>
              </a:spcBef>
              <a:spcAft>
                <a:spcPts val="0"/>
              </a:spcAft>
              <a:buClr>
                <a:schemeClr val="accent1"/>
              </a:buClr>
              <a:buSzPts val="2000"/>
              <a:buNone/>
            </a:pPr>
            <a:endParaRPr sz="2400" dirty="0">
              <a:solidFill>
                <a:srgbClr val="000000"/>
              </a:solidFill>
            </a:endParaRPr>
          </a:p>
        </p:txBody>
      </p:sp>
      <p:cxnSp>
        <p:nvCxnSpPr>
          <p:cNvPr id="326" name="Google Shape;326;p40"/>
          <p:cNvCxnSpPr/>
          <p:nvPr/>
        </p:nvCxnSpPr>
        <p:spPr>
          <a:xfrm flipV="1">
            <a:off x="0" y="2899525"/>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3107402554"/>
              </p:ext>
            </p:extLst>
          </p:nvPr>
        </p:nvGraphicFramePr>
        <p:xfrm>
          <a:off x="107004" y="3172827"/>
          <a:ext cx="11926113" cy="3536141"/>
        </p:xfrm>
        <a:graphic>
          <a:graphicData uri="http://schemas.openxmlformats.org/drawingml/2006/table">
            <a:tbl>
              <a:tblPr>
                <a:tableStyleId>{5C22544A-7EE6-4342-B048-85BDC9FD1C3A}</a:tableStyleId>
              </a:tblPr>
              <a:tblGrid>
                <a:gridCol w="554477">
                  <a:extLst>
                    <a:ext uri="{9D8B030D-6E8A-4147-A177-3AD203B41FA5}">
                      <a16:colId xmlns:a16="http://schemas.microsoft.com/office/drawing/2014/main" val="3139090137"/>
                    </a:ext>
                  </a:extLst>
                </a:gridCol>
                <a:gridCol w="476655">
                  <a:extLst>
                    <a:ext uri="{9D8B030D-6E8A-4147-A177-3AD203B41FA5}">
                      <a16:colId xmlns:a16="http://schemas.microsoft.com/office/drawing/2014/main" val="4042286044"/>
                    </a:ext>
                  </a:extLst>
                </a:gridCol>
                <a:gridCol w="535021">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514617">
                  <a:extLst>
                    <a:ext uri="{9D8B030D-6E8A-4147-A177-3AD203B41FA5}">
                      <a16:colId xmlns:a16="http://schemas.microsoft.com/office/drawing/2014/main" val="1169153400"/>
                    </a:ext>
                  </a:extLst>
                </a:gridCol>
                <a:gridCol w="386597">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23848">
                  <a:extLst>
                    <a:ext uri="{9D8B030D-6E8A-4147-A177-3AD203B41FA5}">
                      <a16:colId xmlns:a16="http://schemas.microsoft.com/office/drawing/2014/main" val="2922393137"/>
                    </a:ext>
                  </a:extLst>
                </a:gridCol>
                <a:gridCol w="349414">
                  <a:extLst>
                    <a:ext uri="{9D8B030D-6E8A-4147-A177-3AD203B41FA5}">
                      <a16:colId xmlns:a16="http://schemas.microsoft.com/office/drawing/2014/main" val="1270090703"/>
                    </a:ext>
                  </a:extLst>
                </a:gridCol>
                <a:gridCol w="409070">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983598">
                <a:tc>
                  <a:txBody>
                    <a:bodyPr/>
                    <a:lstStyle/>
                    <a:p>
                      <a:pPr algn="just" fontAlgn="auto"/>
                      <a:r>
                        <a:rPr lang="en-US" sz="1600" u="none" strike="noStrike" dirty="0">
                          <a:effectLst/>
                        </a:rPr>
                        <a:t>Behavior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2</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 Code 4</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Unknown Offender Code</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Division</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Enrolled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Behavioral Intervention Code 3</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1</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Detention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dirty="0">
                          <a:effectLst/>
                        </a:rPr>
                        <a:t>Loss of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Suspension of Bus Privileges</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dirty="0">
                          <a:effectLst/>
                        </a:rPr>
                        <a:t>Class Removal</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In-School Suspension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Div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OSS by Sch Board</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dirty="0">
                          <a:effectLst/>
                        </a:rPr>
                        <a:t>Alt Placement by Sch Admin</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Div Admin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by Sch Board (ALT)</a:t>
                      </a:r>
                      <a:endParaRPr lang="en-US" sz="1600" b="0" i="0" u="none" strike="noStrike" dirty="0">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dirty="0">
                          <a:effectLst/>
                        </a:rPr>
                        <a:t>Alt Placement Educational Agency</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Alt Placement School</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Aggravating Circumstances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Student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Staff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 Adult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Other/Unknown Victims</a:t>
                      </a:r>
                      <a:endParaRPr lang="en-US" sz="1600" b="0" i="0" u="none" strike="noStrike" dirty="0">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dirty="0">
                          <a:effectLst/>
                        </a:rPr>
                        <a:t>Indeterminate Victims Flag</a:t>
                      </a:r>
                      <a:endParaRPr lang="en-US" sz="1600" b="0" i="0" u="none" strike="noStrike" dirty="0">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457806">
                <a:tc>
                  <a:txBody>
                    <a:bodyPr/>
                    <a:lstStyle/>
                    <a:p>
                      <a:pPr algn="ctr" fontAlgn="b"/>
                      <a:r>
                        <a:rPr lang="en-US" sz="1800" u="none" strike="noStrike" dirty="0">
                          <a:effectLst/>
                        </a:rPr>
                        <a:t>BAP1</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solidFill>
                          <a:effectLst/>
                          <a:latin typeface="Calibri"/>
                        </a:rPr>
                        <a:t>RB6</a:t>
                      </a: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Calibri" panose="020F0502020204030204" pitchFamily="34" charset="0"/>
                      </a:endParaRPr>
                    </a:p>
                    <a:p>
                      <a:pPr algn="ctr" fontAlgn="b"/>
                      <a:r>
                        <a:rPr lang="en-US" sz="1800" b="0" i="0" u="none" strike="noStrike" dirty="0">
                          <a:solidFill>
                            <a:schemeClr val="tx1"/>
                          </a:solidFill>
                          <a:effectLst/>
                          <a:latin typeface="Calibri"/>
                        </a:rPr>
                        <a:t>BSO3</a:t>
                      </a: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39</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399</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lumMod val="75000"/>
                            </a:schemeClr>
                          </a:solidFill>
                          <a:effectLst/>
                          <a:latin typeface="Calibri"/>
                        </a:rPr>
                        <a:t>4</a:t>
                      </a: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.17</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lumMod val="75000"/>
                            </a:schemeClr>
                          </a:solidFill>
                          <a:effectLst/>
                          <a:latin typeface="Calibri"/>
                        </a:rPr>
                        <a:t>3</a:t>
                      </a:r>
                    </a:p>
                  </a:txBody>
                  <a:tcPr marL="3903" marR="3903" marT="3903" marB="0" anchor="b"/>
                </a:tc>
                <a:tc>
                  <a:txBody>
                    <a:bodyPr/>
                    <a:lstStyle/>
                    <a:p>
                      <a:pPr algn="ctr" fontAlgn="b"/>
                      <a:r>
                        <a:rPr lang="en-US" sz="1800" b="0" i="0" u="none" strike="noStrike" dirty="0">
                          <a:solidFill>
                            <a:schemeClr val="tx1">
                              <a:lumMod val="75000"/>
                            </a:schemeClr>
                          </a:solidFill>
                          <a:effectLst/>
                          <a:latin typeface="Calibri"/>
                        </a:rPr>
                        <a:t>0</a:t>
                      </a:r>
                    </a:p>
                  </a:txBody>
                  <a:tcPr marL="3903" marR="3903" marT="3903"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30</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solidFill>
                          <a:effectLst/>
                          <a:latin typeface="Calibri"/>
                        </a:rPr>
                        <a:t>74</a:t>
                      </a:r>
                    </a:p>
                  </a:txBody>
                  <a:tcPr marL="3903" marR="3903" marT="3903" marB="0" anchor="b"/>
                </a:tc>
                <a:tc>
                  <a:txBody>
                    <a:bodyPr/>
                    <a:lstStyle/>
                    <a:p>
                      <a:pPr algn="ctr" fontAlgn="b"/>
                      <a:r>
                        <a:rPr lang="en-US" sz="1800" b="0" i="0" u="none" strike="noStrike" dirty="0">
                          <a:solidFill>
                            <a:schemeClr val="tx1"/>
                          </a:solidFill>
                          <a:effectLst/>
                          <a:latin typeface="Calibri"/>
                        </a:rPr>
                        <a:t>452</a:t>
                      </a: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lumMod val="75000"/>
                          </a:schemeClr>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229386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normAutofit fontScale="92500"/>
          </a:bodyPr>
          <a:lstStyle/>
          <a:p>
            <a:r>
              <a:rPr lang="en-US">
                <a:solidFill>
                  <a:schemeClr val="bg1"/>
                </a:solidFill>
              </a:rPr>
              <a:t>Short-term Susp &amp; ALT Placement Sanction</a:t>
            </a:r>
          </a:p>
        </p:txBody>
      </p:sp>
      <p:sp>
        <p:nvSpPr>
          <p:cNvPr id="325" name="Google Shape;325;p40"/>
          <p:cNvSpPr txBox="1">
            <a:spLocks noGrp="1"/>
          </p:cNvSpPr>
          <p:nvPr>
            <p:ph idx="4294967295"/>
          </p:nvPr>
        </p:nvSpPr>
        <p:spPr>
          <a:xfrm>
            <a:off x="87549" y="1323975"/>
            <a:ext cx="11945565" cy="5142081"/>
          </a:xfrm>
          <a:prstGeom prst="rect">
            <a:avLst/>
          </a:prstGeom>
          <a:noFill/>
          <a:ln>
            <a:noFill/>
          </a:ln>
        </p:spPr>
        <p:txBody>
          <a:bodyPr spcFirstLastPara="1" wrap="square" lIns="121900" tIns="60925" rIns="121900" bIns="60925" anchor="t" anchorCtr="0">
            <a:normAutofit/>
          </a:bodyPr>
          <a:lstStyle/>
          <a:p>
            <a:pPr marL="0" indent="0">
              <a:lnSpc>
                <a:spcPct val="107000"/>
              </a:lnSpc>
              <a:spcBef>
                <a:spcPts val="0"/>
              </a:spcBef>
              <a:spcAft>
                <a:spcPts val="800"/>
              </a:spcAft>
              <a:buNone/>
            </a:pPr>
            <a:r>
              <a:rPr lang="en-US" sz="2000" kern="100" dirty="0">
                <a:solidFill>
                  <a:srgbClr val="000000"/>
                </a:solidFill>
                <a:effectLst/>
                <a:latin typeface="Calibri"/>
                <a:ea typeface="Calibri" panose="020F0502020204030204" pitchFamily="34" charset="0"/>
                <a:cs typeface="Times New Roman"/>
              </a:rPr>
              <a:t>A student’s locker was searched because staff learned that he had </a:t>
            </a:r>
            <a:r>
              <a:rPr lang="en-US" sz="2000" kern="100" dirty="0">
                <a:solidFill>
                  <a:srgbClr val="000000"/>
                </a:solidFill>
                <a:latin typeface="Calibri"/>
                <a:ea typeface="Calibri" panose="020F0502020204030204" pitchFamily="34" charset="0"/>
                <a:cs typeface="Times New Roman"/>
              </a:rPr>
              <a:t>threatened </a:t>
            </a:r>
            <a:r>
              <a:rPr lang="en-US" sz="2000" kern="100" dirty="0">
                <a:solidFill>
                  <a:srgbClr val="000000"/>
                </a:solidFill>
                <a:effectLst/>
                <a:latin typeface="Calibri"/>
                <a:ea typeface="Calibri" panose="020F0502020204030204" pitchFamily="34" charset="0"/>
                <a:cs typeface="Times New Roman"/>
              </a:rPr>
              <a:t>to harm his teacher.</a:t>
            </a:r>
            <a:r>
              <a:rPr lang="en-US" sz="2000" kern="100" dirty="0">
                <a:solidFill>
                  <a:srgbClr val="000000"/>
                </a:solidFill>
                <a:latin typeface="Calibri"/>
                <a:ea typeface="Calibri" panose="020F0502020204030204" pitchFamily="34" charset="0"/>
                <a:cs typeface="Times New Roman"/>
              </a:rPr>
              <a:t> </a:t>
            </a:r>
            <a:r>
              <a:rPr lang="en-US" sz="2000" kern="100" dirty="0">
                <a:solidFill>
                  <a:srgbClr val="000000"/>
                </a:solidFill>
                <a:effectLst/>
                <a:latin typeface="Calibri"/>
                <a:ea typeface="Calibri" panose="020F0502020204030204" pitchFamily="34" charset="0"/>
                <a:cs typeface="Times New Roman"/>
              </a:rPr>
              <a:t> Staff did not find any weapons; however, they found written </a:t>
            </a:r>
            <a:r>
              <a:rPr lang="en-US" sz="2000" kern="100" dirty="0">
                <a:solidFill>
                  <a:srgbClr val="000000"/>
                </a:solidFill>
                <a:latin typeface="Calibri"/>
                <a:ea typeface="Calibri" panose="020F0502020204030204" pitchFamily="34" charset="0"/>
                <a:cs typeface="Times New Roman"/>
              </a:rPr>
              <a:t>threats</a:t>
            </a:r>
            <a:r>
              <a:rPr lang="en-US" sz="2000" kern="100" dirty="0">
                <a:solidFill>
                  <a:srgbClr val="000000"/>
                </a:solidFill>
                <a:effectLst/>
                <a:latin typeface="Calibri"/>
                <a:ea typeface="Calibri" panose="020F0502020204030204" pitchFamily="34" charset="0"/>
                <a:cs typeface="Times New Roman"/>
              </a:rPr>
              <a:t> </a:t>
            </a:r>
            <a:r>
              <a:rPr lang="en-US" sz="2000" kern="100" dirty="0">
                <a:solidFill>
                  <a:srgbClr val="000000"/>
                </a:solidFill>
                <a:latin typeface="Calibri"/>
                <a:ea typeface="Calibri" panose="020F0502020204030204" pitchFamily="34" charset="0"/>
                <a:cs typeface="Times New Roman"/>
              </a:rPr>
              <a:t>toward his </a:t>
            </a:r>
            <a:r>
              <a:rPr lang="en-US" sz="2000" kern="100" dirty="0">
                <a:solidFill>
                  <a:srgbClr val="000000"/>
                </a:solidFill>
                <a:effectLst/>
                <a:latin typeface="Calibri"/>
                <a:ea typeface="Calibri" panose="020F0502020204030204" pitchFamily="34" charset="0"/>
                <a:cs typeface="Times New Roman"/>
              </a:rPr>
              <a:t>teacher.</a:t>
            </a:r>
            <a:r>
              <a:rPr lang="en-US" sz="2000" kern="100" dirty="0">
                <a:solidFill>
                  <a:srgbClr val="000000"/>
                </a:solidFill>
                <a:latin typeface="Calibri"/>
                <a:ea typeface="Calibri" panose="020F0502020204030204" pitchFamily="34" charset="0"/>
                <a:cs typeface="Times New Roman"/>
              </a:rPr>
              <a:t> </a:t>
            </a:r>
            <a:r>
              <a:rPr lang="en-US" sz="2000" kern="100" dirty="0">
                <a:solidFill>
                  <a:srgbClr val="000000"/>
                </a:solidFill>
                <a:effectLst/>
                <a:latin typeface="Calibri"/>
                <a:ea typeface="Calibri" panose="020F0502020204030204" pitchFamily="34" charset="0"/>
                <a:cs typeface="Times New Roman"/>
              </a:rPr>
              <a:t> The administrator reported the event to Law Enforcement.</a:t>
            </a:r>
            <a:r>
              <a:rPr lang="en-US" sz="2000" kern="100" dirty="0">
                <a:solidFill>
                  <a:srgbClr val="000000"/>
                </a:solidFill>
                <a:latin typeface="Calibri"/>
                <a:ea typeface="Calibri" panose="020F0502020204030204" pitchFamily="34" charset="0"/>
                <a:cs typeface="Times New Roman"/>
              </a:rPr>
              <a:t> </a:t>
            </a:r>
            <a:r>
              <a:rPr lang="en-US" sz="2000" kern="100" dirty="0">
                <a:solidFill>
                  <a:srgbClr val="000000"/>
                </a:solidFill>
                <a:effectLst/>
                <a:latin typeface="Calibri"/>
                <a:ea typeface="Calibri" panose="020F0502020204030204" pitchFamily="34" charset="0"/>
                <a:cs typeface="Times New Roman"/>
              </a:rPr>
              <a:t> The student was suspended for 10 days with classwork provided.</a:t>
            </a:r>
            <a:r>
              <a:rPr lang="en-US" sz="2000" kern="100" dirty="0">
                <a:solidFill>
                  <a:srgbClr val="000000"/>
                </a:solidFill>
                <a:latin typeface="Calibri"/>
                <a:ea typeface="Calibri" panose="020F0502020204030204" pitchFamily="34" charset="0"/>
                <a:cs typeface="Times New Roman"/>
              </a:rPr>
              <a:t> </a:t>
            </a:r>
            <a:r>
              <a:rPr lang="en-US" sz="2000" kern="100" dirty="0">
                <a:solidFill>
                  <a:srgbClr val="000000"/>
                </a:solidFill>
                <a:effectLst/>
                <a:latin typeface="Calibri"/>
                <a:ea typeface="Calibri" panose="020F0502020204030204" pitchFamily="34" charset="0"/>
                <a:cs typeface="Times New Roman"/>
              </a:rPr>
              <a:t> While out on suspension, </a:t>
            </a:r>
            <a:r>
              <a:rPr lang="en-US" sz="2000" kern="100">
                <a:solidFill>
                  <a:srgbClr val="000000"/>
                </a:solidFill>
                <a:effectLst/>
                <a:latin typeface="Calibri"/>
                <a:ea typeface="Calibri" panose="020F0502020204030204" pitchFamily="34" charset="0"/>
                <a:cs typeface="Times New Roman"/>
              </a:rPr>
              <a:t>the school board</a:t>
            </a:r>
            <a:r>
              <a:rPr lang="en-US" sz="2000" kern="100">
                <a:solidFill>
                  <a:srgbClr val="000000"/>
                </a:solidFill>
                <a:latin typeface="Calibri"/>
                <a:ea typeface="Calibri" panose="020F0502020204030204" pitchFamily="34" charset="0"/>
                <a:cs typeface="Times New Roman"/>
              </a:rPr>
              <a:t> met and placed the student in an </a:t>
            </a:r>
            <a:r>
              <a:rPr lang="en-US" sz="2000" kern="100">
                <a:solidFill>
                  <a:srgbClr val="000000"/>
                </a:solidFill>
                <a:effectLst/>
                <a:latin typeface="Calibri"/>
                <a:ea typeface="Calibri" panose="020F0502020204030204" pitchFamily="34" charset="0"/>
                <a:cs typeface="Times New Roman"/>
              </a:rPr>
              <a:t>Alternative Placement</a:t>
            </a:r>
            <a:r>
              <a:rPr lang="en-US" sz="2000" kern="100">
                <a:solidFill>
                  <a:srgbClr val="000000"/>
                </a:solidFill>
                <a:latin typeface="Calibri"/>
                <a:ea typeface="Calibri" panose="020F0502020204030204" pitchFamily="34" charset="0"/>
                <a:cs typeface="Times New Roman"/>
              </a:rPr>
              <a:t> School </a:t>
            </a:r>
            <a:r>
              <a:rPr lang="en-US" sz="2000" kern="100">
                <a:solidFill>
                  <a:srgbClr val="000000"/>
                </a:solidFill>
                <a:effectLst/>
                <a:latin typeface="Calibri"/>
                <a:ea typeface="Calibri" panose="020F0502020204030204" pitchFamily="34" charset="0"/>
                <a:cs typeface="Times New Roman"/>
              </a:rPr>
              <a:t>for the remainder of the year.</a:t>
            </a:r>
            <a:r>
              <a:rPr lang="en-US" sz="2000" kern="100">
                <a:solidFill>
                  <a:srgbClr val="000000"/>
                </a:solidFill>
                <a:latin typeface="Calibri"/>
                <a:ea typeface="Calibri" panose="020F0502020204030204" pitchFamily="34" charset="0"/>
                <a:cs typeface="Times New Roman"/>
              </a:rPr>
              <a:t>  </a:t>
            </a:r>
            <a:endParaRPr lang="en-US" sz="2000" kern="100">
              <a:solidFill>
                <a:srgbClr val="000000"/>
              </a:solidFill>
              <a:effectLst/>
              <a:latin typeface="Calibri"/>
              <a:ea typeface="Calibri" panose="020F0502020204030204" pitchFamily="34" charset="0"/>
              <a:cs typeface="Times New Roman" panose="02020603050405020304" pitchFamily="18" charset="0"/>
            </a:endParaRPr>
          </a:p>
        </p:txBody>
      </p:sp>
      <p:cxnSp>
        <p:nvCxnSpPr>
          <p:cNvPr id="326" name="Google Shape;326;p40"/>
          <p:cNvCxnSpPr/>
          <p:nvPr/>
        </p:nvCxnSpPr>
        <p:spPr>
          <a:xfrm flipV="1">
            <a:off x="0" y="3060929"/>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3114640601"/>
              </p:ext>
            </p:extLst>
          </p:nvPr>
        </p:nvGraphicFramePr>
        <p:xfrm>
          <a:off x="107004" y="3163683"/>
          <a:ext cx="11926113" cy="3441404"/>
        </p:xfrm>
        <a:graphic>
          <a:graphicData uri="http://schemas.openxmlformats.org/drawingml/2006/table">
            <a:tbl>
              <a:tblPr>
                <a:tableStyleId>{5C22544A-7EE6-4342-B048-85BDC9FD1C3A}</a:tableStyleId>
              </a:tblPr>
              <a:tblGrid>
                <a:gridCol w="786131">
                  <a:extLst>
                    <a:ext uri="{9D8B030D-6E8A-4147-A177-3AD203B41FA5}">
                      <a16:colId xmlns:a16="http://schemas.microsoft.com/office/drawing/2014/main" val="3139090137"/>
                    </a:ext>
                  </a:extLst>
                </a:gridCol>
                <a:gridCol w="371461">
                  <a:extLst>
                    <a:ext uri="{9D8B030D-6E8A-4147-A177-3AD203B41FA5}">
                      <a16:colId xmlns:a16="http://schemas.microsoft.com/office/drawing/2014/main" val="4042286044"/>
                    </a:ext>
                  </a:extLst>
                </a:gridCol>
                <a:gridCol w="408561">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514617">
                  <a:extLst>
                    <a:ext uri="{9D8B030D-6E8A-4147-A177-3AD203B41FA5}">
                      <a16:colId xmlns:a16="http://schemas.microsoft.com/office/drawing/2014/main" val="1169153400"/>
                    </a:ext>
                  </a:extLst>
                </a:gridCol>
                <a:gridCol w="386597">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23848">
                  <a:extLst>
                    <a:ext uri="{9D8B030D-6E8A-4147-A177-3AD203B41FA5}">
                      <a16:colId xmlns:a16="http://schemas.microsoft.com/office/drawing/2014/main" val="2922393137"/>
                    </a:ext>
                  </a:extLst>
                </a:gridCol>
                <a:gridCol w="434012">
                  <a:extLst>
                    <a:ext uri="{9D8B030D-6E8A-4147-A177-3AD203B41FA5}">
                      <a16:colId xmlns:a16="http://schemas.microsoft.com/office/drawing/2014/main" val="1270090703"/>
                    </a:ext>
                  </a:extLst>
                </a:gridCol>
                <a:gridCol w="324472">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2983598">
                <a:tc>
                  <a:txBody>
                    <a:bodyPr/>
                    <a:lstStyle/>
                    <a:p>
                      <a:pPr algn="just" fontAlgn="auto"/>
                      <a:r>
                        <a:rPr lang="en-US" sz="1600" u="none" strike="noStrike">
                          <a:effectLst/>
                        </a:rPr>
                        <a:t>Behavior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2</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4</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Unknown Offender Code</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Division</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Detention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Loss of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Suspension of Bus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Class Removal</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In-School Suspension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Div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Board</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Alt Placement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Div Admin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Sch Board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Educational Agency</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Alt Placement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Aggravating Circumstances Flag</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Student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Staff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 Adult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Other/Unknown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Indeterminate Victims Flag</a:t>
                      </a:r>
                      <a:endParaRPr lang="en-US" sz="1600" b="0" i="0" u="none" strike="noStrike">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457806">
                <a:tc>
                  <a:txBody>
                    <a:bodyPr/>
                    <a:lstStyle/>
                    <a:p>
                      <a:pPr algn="ctr" fontAlgn="b"/>
                      <a:r>
                        <a:rPr lang="en-US" sz="1800" u="none" strike="noStrike">
                          <a:effectLst/>
                        </a:rPr>
                        <a:t>BESO14</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99</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999</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11</a:t>
                      </a:r>
                    </a:p>
                  </a:txBody>
                  <a:tcPr marL="3903" marR="3903" marT="3903"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2</a:t>
                      </a: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6</a:t>
                      </a:r>
                    </a:p>
                  </a:txBody>
                  <a:tcPr marL="3903" marR="3903" marT="3903" marB="0" anchor="b"/>
                </a:tc>
                <a:tc>
                  <a:txBody>
                    <a:bodyPr/>
                    <a:lstStyle/>
                    <a:p>
                      <a:pPr algn="ctr" fontAlgn="b"/>
                      <a:r>
                        <a:rPr lang="en-US" sz="1800" b="0" i="0" u="none" strike="noStrike" dirty="0">
                          <a:solidFill>
                            <a:schemeClr val="tx1"/>
                          </a:solidFill>
                          <a:effectLst/>
                          <a:latin typeface="Calibri" panose="020F0502020204030204" pitchFamily="34" charset="0"/>
                        </a:rPr>
                        <a:t>7</a:t>
                      </a:r>
                    </a:p>
                  </a:txBody>
                  <a:tcPr marL="3903" marR="3903" marT="3903"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dirty="0">
                          <a:solidFill>
                            <a:schemeClr val="tx1">
                              <a:lumMod val="75000"/>
                            </a:schemeClr>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10</a:t>
                      </a: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solidFill>
                          <a:effectLst/>
                          <a:latin typeface="Calibri" panose="020F0502020204030204" pitchFamily="34" charset="0"/>
                        </a:rPr>
                        <a:t>70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55</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259</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Y</a:t>
                      </a:r>
                    </a:p>
                  </a:txBody>
                  <a:tcPr marL="3903" marR="3903" marT="3903" marB="0" anchor="b"/>
                </a:tc>
                <a:tc>
                  <a:txBody>
                    <a:bodyPr/>
                    <a:lstStyle/>
                    <a:p>
                      <a:pPr algn="ctr" fontAlgn="b"/>
                      <a:r>
                        <a:rPr lang="en-US" sz="1800" b="0" i="0" u="none" strike="noStrike">
                          <a:solidFill>
                            <a:schemeClr val="tx1">
                              <a:lumMod val="75000"/>
                            </a:schemeClr>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1</a:t>
                      </a: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N</a:t>
                      </a:r>
                      <a:endParaRPr lang="en-US" sz="1800" b="0" i="0" u="none" strike="noStrike" dirty="0">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162953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5" name="Text Placeholder 4"/>
          <p:cNvSpPr>
            <a:spLocks noGrp="1"/>
          </p:cNvSpPr>
          <p:nvPr>
            <p:ph type="body" sz="quarter" idx="13"/>
          </p:nvPr>
        </p:nvSpPr>
        <p:spPr>
          <a:solidFill>
            <a:schemeClr val="tx1"/>
          </a:solidFill>
        </p:spPr>
        <p:txBody>
          <a:bodyPr>
            <a:normAutofit/>
          </a:bodyPr>
          <a:lstStyle/>
          <a:p>
            <a:pPr algn="ctr"/>
            <a:r>
              <a:rPr lang="en-US">
                <a:solidFill>
                  <a:schemeClr val="bg1"/>
                </a:solidFill>
              </a:rPr>
              <a:t>ALT Placement Sanction</a:t>
            </a:r>
          </a:p>
        </p:txBody>
      </p:sp>
      <p:sp>
        <p:nvSpPr>
          <p:cNvPr id="325" name="Google Shape;325;p40"/>
          <p:cNvSpPr txBox="1">
            <a:spLocks noGrp="1"/>
          </p:cNvSpPr>
          <p:nvPr>
            <p:ph idx="4294967295"/>
          </p:nvPr>
        </p:nvSpPr>
        <p:spPr>
          <a:xfrm>
            <a:off x="87549" y="1323975"/>
            <a:ext cx="11945565" cy="5142081"/>
          </a:xfrm>
          <a:prstGeom prst="rect">
            <a:avLst/>
          </a:prstGeom>
          <a:noFill/>
          <a:ln>
            <a:noFill/>
          </a:ln>
        </p:spPr>
        <p:txBody>
          <a:bodyPr spcFirstLastPara="1" wrap="square" lIns="121900" tIns="60925" rIns="121900" bIns="60925" anchor="t" anchorCtr="0">
            <a:normAutofit/>
          </a:bodyPr>
          <a:lstStyle/>
          <a:p>
            <a:pPr marL="0" indent="0">
              <a:lnSpc>
                <a:spcPct val="107000"/>
              </a:lnSpc>
              <a:spcBef>
                <a:spcPts val="0"/>
              </a:spcBef>
              <a:spcAft>
                <a:spcPts val="800"/>
              </a:spcAft>
              <a:buNone/>
            </a:pPr>
            <a:r>
              <a:rPr lang="en-US" sz="2000">
                <a:solidFill>
                  <a:schemeClr val="tx1"/>
                </a:solidFill>
              </a:rPr>
              <a:t>The principal and superintendent were notified that a student was charged with robbing a local convenience store. The principal recommended to the superintendent to place the student in an alternative program at a local regional center.</a:t>
            </a:r>
            <a:endParaRPr lang="en-US" sz="2000" dirty="0">
              <a:solidFill>
                <a:schemeClr val="tx1"/>
              </a:solidFill>
            </a:endParaRPr>
          </a:p>
          <a:p>
            <a:pPr marL="0" marR="0" indent="0">
              <a:lnSpc>
                <a:spcPct val="107000"/>
              </a:lnSpc>
              <a:spcBef>
                <a:spcPts val="0"/>
              </a:spcBef>
              <a:spcAft>
                <a:spcPts val="800"/>
              </a:spcAft>
              <a:buNone/>
            </a:pPr>
            <a:endParaRPr lang="en-US" sz="20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6" name="Google Shape;326;p40"/>
          <p:cNvCxnSpPr/>
          <p:nvPr/>
        </p:nvCxnSpPr>
        <p:spPr>
          <a:xfrm flipV="1">
            <a:off x="0" y="2413946"/>
            <a:ext cx="12192000" cy="10822"/>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4" name="Table 3">
            <a:extLst>
              <a:ext uri="{FF2B5EF4-FFF2-40B4-BE49-F238E27FC236}">
                <a16:creationId xmlns:a16="http://schemas.microsoft.com/office/drawing/2014/main" id="{103455D6-7C80-C5AD-C64C-CBDB06E6EE7B}"/>
              </a:ext>
            </a:extLst>
          </p:cNvPr>
          <p:cNvGraphicFramePr>
            <a:graphicFrameLocks noGrp="1"/>
          </p:cNvGraphicFramePr>
          <p:nvPr>
            <p:extLst>
              <p:ext uri="{D42A27DB-BD31-4B8C-83A1-F6EECF244321}">
                <p14:modId xmlns:p14="http://schemas.microsoft.com/office/powerpoint/2010/main" val="221907176"/>
              </p:ext>
            </p:extLst>
          </p:nvPr>
        </p:nvGraphicFramePr>
        <p:xfrm>
          <a:off x="107004" y="2647950"/>
          <a:ext cx="11926113" cy="3957137"/>
        </p:xfrm>
        <a:graphic>
          <a:graphicData uri="http://schemas.openxmlformats.org/drawingml/2006/table">
            <a:tbl>
              <a:tblPr>
                <a:tableStyleId>{5C22544A-7EE6-4342-B048-85BDC9FD1C3A}</a:tableStyleId>
              </a:tblPr>
              <a:tblGrid>
                <a:gridCol w="786131">
                  <a:extLst>
                    <a:ext uri="{9D8B030D-6E8A-4147-A177-3AD203B41FA5}">
                      <a16:colId xmlns:a16="http://schemas.microsoft.com/office/drawing/2014/main" val="3139090137"/>
                    </a:ext>
                  </a:extLst>
                </a:gridCol>
                <a:gridCol w="371461">
                  <a:extLst>
                    <a:ext uri="{9D8B030D-6E8A-4147-A177-3AD203B41FA5}">
                      <a16:colId xmlns:a16="http://schemas.microsoft.com/office/drawing/2014/main" val="4042286044"/>
                    </a:ext>
                  </a:extLst>
                </a:gridCol>
                <a:gridCol w="408561">
                  <a:extLst>
                    <a:ext uri="{9D8B030D-6E8A-4147-A177-3AD203B41FA5}">
                      <a16:colId xmlns:a16="http://schemas.microsoft.com/office/drawing/2014/main" val="978803922"/>
                    </a:ext>
                  </a:extLst>
                </a:gridCol>
                <a:gridCol w="262647">
                  <a:extLst>
                    <a:ext uri="{9D8B030D-6E8A-4147-A177-3AD203B41FA5}">
                      <a16:colId xmlns:a16="http://schemas.microsoft.com/office/drawing/2014/main" val="3736340947"/>
                    </a:ext>
                  </a:extLst>
                </a:gridCol>
                <a:gridCol w="272375">
                  <a:extLst>
                    <a:ext uri="{9D8B030D-6E8A-4147-A177-3AD203B41FA5}">
                      <a16:colId xmlns:a16="http://schemas.microsoft.com/office/drawing/2014/main" val="1386807878"/>
                    </a:ext>
                  </a:extLst>
                </a:gridCol>
                <a:gridCol w="394248">
                  <a:extLst>
                    <a:ext uri="{9D8B030D-6E8A-4147-A177-3AD203B41FA5}">
                      <a16:colId xmlns:a16="http://schemas.microsoft.com/office/drawing/2014/main" val="3046156374"/>
                    </a:ext>
                  </a:extLst>
                </a:gridCol>
                <a:gridCol w="402350">
                  <a:extLst>
                    <a:ext uri="{9D8B030D-6E8A-4147-A177-3AD203B41FA5}">
                      <a16:colId xmlns:a16="http://schemas.microsoft.com/office/drawing/2014/main" val="626082882"/>
                    </a:ext>
                  </a:extLst>
                </a:gridCol>
                <a:gridCol w="264962">
                  <a:extLst>
                    <a:ext uri="{9D8B030D-6E8A-4147-A177-3AD203B41FA5}">
                      <a16:colId xmlns:a16="http://schemas.microsoft.com/office/drawing/2014/main" val="394190282"/>
                    </a:ext>
                  </a:extLst>
                </a:gridCol>
                <a:gridCol w="315742">
                  <a:extLst>
                    <a:ext uri="{9D8B030D-6E8A-4147-A177-3AD203B41FA5}">
                      <a16:colId xmlns:a16="http://schemas.microsoft.com/office/drawing/2014/main" val="2397670856"/>
                    </a:ext>
                  </a:extLst>
                </a:gridCol>
                <a:gridCol w="336716">
                  <a:extLst>
                    <a:ext uri="{9D8B030D-6E8A-4147-A177-3AD203B41FA5}">
                      <a16:colId xmlns:a16="http://schemas.microsoft.com/office/drawing/2014/main" val="3910899806"/>
                    </a:ext>
                  </a:extLst>
                </a:gridCol>
                <a:gridCol w="326814">
                  <a:extLst>
                    <a:ext uri="{9D8B030D-6E8A-4147-A177-3AD203B41FA5}">
                      <a16:colId xmlns:a16="http://schemas.microsoft.com/office/drawing/2014/main" val="848329251"/>
                    </a:ext>
                  </a:extLst>
                </a:gridCol>
                <a:gridCol w="366428">
                  <a:extLst>
                    <a:ext uri="{9D8B030D-6E8A-4147-A177-3AD203B41FA5}">
                      <a16:colId xmlns:a16="http://schemas.microsoft.com/office/drawing/2014/main" val="3160212187"/>
                    </a:ext>
                  </a:extLst>
                </a:gridCol>
                <a:gridCol w="336716">
                  <a:extLst>
                    <a:ext uri="{9D8B030D-6E8A-4147-A177-3AD203B41FA5}">
                      <a16:colId xmlns:a16="http://schemas.microsoft.com/office/drawing/2014/main" val="1189819614"/>
                    </a:ext>
                  </a:extLst>
                </a:gridCol>
                <a:gridCol w="316910">
                  <a:extLst>
                    <a:ext uri="{9D8B030D-6E8A-4147-A177-3AD203B41FA5}">
                      <a16:colId xmlns:a16="http://schemas.microsoft.com/office/drawing/2014/main" val="1545635413"/>
                    </a:ext>
                  </a:extLst>
                </a:gridCol>
                <a:gridCol w="316910">
                  <a:extLst>
                    <a:ext uri="{9D8B030D-6E8A-4147-A177-3AD203B41FA5}">
                      <a16:colId xmlns:a16="http://schemas.microsoft.com/office/drawing/2014/main" val="1465511794"/>
                    </a:ext>
                  </a:extLst>
                </a:gridCol>
                <a:gridCol w="277297">
                  <a:extLst>
                    <a:ext uri="{9D8B030D-6E8A-4147-A177-3AD203B41FA5}">
                      <a16:colId xmlns:a16="http://schemas.microsoft.com/office/drawing/2014/main" val="2074481814"/>
                    </a:ext>
                  </a:extLst>
                </a:gridCol>
                <a:gridCol w="297103">
                  <a:extLst>
                    <a:ext uri="{9D8B030D-6E8A-4147-A177-3AD203B41FA5}">
                      <a16:colId xmlns:a16="http://schemas.microsoft.com/office/drawing/2014/main" val="1905648176"/>
                    </a:ext>
                  </a:extLst>
                </a:gridCol>
                <a:gridCol w="514617">
                  <a:extLst>
                    <a:ext uri="{9D8B030D-6E8A-4147-A177-3AD203B41FA5}">
                      <a16:colId xmlns:a16="http://schemas.microsoft.com/office/drawing/2014/main" val="1169153400"/>
                    </a:ext>
                  </a:extLst>
                </a:gridCol>
                <a:gridCol w="386597">
                  <a:extLst>
                    <a:ext uri="{9D8B030D-6E8A-4147-A177-3AD203B41FA5}">
                      <a16:colId xmlns:a16="http://schemas.microsoft.com/office/drawing/2014/main" val="4216346712"/>
                    </a:ext>
                  </a:extLst>
                </a:gridCol>
                <a:gridCol w="475365">
                  <a:extLst>
                    <a:ext uri="{9D8B030D-6E8A-4147-A177-3AD203B41FA5}">
                      <a16:colId xmlns:a16="http://schemas.microsoft.com/office/drawing/2014/main" val="2444376526"/>
                    </a:ext>
                  </a:extLst>
                </a:gridCol>
                <a:gridCol w="376331">
                  <a:extLst>
                    <a:ext uri="{9D8B030D-6E8A-4147-A177-3AD203B41FA5}">
                      <a16:colId xmlns:a16="http://schemas.microsoft.com/office/drawing/2014/main" val="2631027194"/>
                    </a:ext>
                  </a:extLst>
                </a:gridCol>
                <a:gridCol w="326814">
                  <a:extLst>
                    <a:ext uri="{9D8B030D-6E8A-4147-A177-3AD203B41FA5}">
                      <a16:colId xmlns:a16="http://schemas.microsoft.com/office/drawing/2014/main" val="2406626347"/>
                    </a:ext>
                  </a:extLst>
                </a:gridCol>
                <a:gridCol w="443753">
                  <a:extLst>
                    <a:ext uri="{9D8B030D-6E8A-4147-A177-3AD203B41FA5}">
                      <a16:colId xmlns:a16="http://schemas.microsoft.com/office/drawing/2014/main" val="187319094"/>
                    </a:ext>
                  </a:extLst>
                </a:gridCol>
                <a:gridCol w="391137">
                  <a:extLst>
                    <a:ext uri="{9D8B030D-6E8A-4147-A177-3AD203B41FA5}">
                      <a16:colId xmlns:a16="http://schemas.microsoft.com/office/drawing/2014/main" val="2922393137"/>
                    </a:ext>
                  </a:extLst>
                </a:gridCol>
                <a:gridCol w="366723">
                  <a:extLst>
                    <a:ext uri="{9D8B030D-6E8A-4147-A177-3AD203B41FA5}">
                      <a16:colId xmlns:a16="http://schemas.microsoft.com/office/drawing/2014/main" val="1270090703"/>
                    </a:ext>
                  </a:extLst>
                </a:gridCol>
                <a:gridCol w="324472">
                  <a:extLst>
                    <a:ext uri="{9D8B030D-6E8A-4147-A177-3AD203B41FA5}">
                      <a16:colId xmlns:a16="http://schemas.microsoft.com/office/drawing/2014/main" val="4123410852"/>
                    </a:ext>
                  </a:extLst>
                </a:gridCol>
                <a:gridCol w="409070">
                  <a:extLst>
                    <a:ext uri="{9D8B030D-6E8A-4147-A177-3AD203B41FA5}">
                      <a16:colId xmlns:a16="http://schemas.microsoft.com/office/drawing/2014/main" val="102651084"/>
                    </a:ext>
                  </a:extLst>
                </a:gridCol>
                <a:gridCol w="332369">
                  <a:extLst>
                    <a:ext uri="{9D8B030D-6E8A-4147-A177-3AD203B41FA5}">
                      <a16:colId xmlns:a16="http://schemas.microsoft.com/office/drawing/2014/main" val="3802389814"/>
                    </a:ext>
                  </a:extLst>
                </a:gridCol>
                <a:gridCol w="409070">
                  <a:extLst>
                    <a:ext uri="{9D8B030D-6E8A-4147-A177-3AD203B41FA5}">
                      <a16:colId xmlns:a16="http://schemas.microsoft.com/office/drawing/2014/main" val="2731454128"/>
                    </a:ext>
                  </a:extLst>
                </a:gridCol>
                <a:gridCol w="323848">
                  <a:extLst>
                    <a:ext uri="{9D8B030D-6E8A-4147-A177-3AD203B41FA5}">
                      <a16:colId xmlns:a16="http://schemas.microsoft.com/office/drawing/2014/main" val="3862307808"/>
                    </a:ext>
                  </a:extLst>
                </a:gridCol>
                <a:gridCol w="281236">
                  <a:extLst>
                    <a:ext uri="{9D8B030D-6E8A-4147-A177-3AD203B41FA5}">
                      <a16:colId xmlns:a16="http://schemas.microsoft.com/office/drawing/2014/main" val="803338440"/>
                    </a:ext>
                  </a:extLst>
                </a:gridCol>
                <a:gridCol w="264192">
                  <a:extLst>
                    <a:ext uri="{9D8B030D-6E8A-4147-A177-3AD203B41FA5}">
                      <a16:colId xmlns:a16="http://schemas.microsoft.com/office/drawing/2014/main" val="3689490553"/>
                    </a:ext>
                  </a:extLst>
                </a:gridCol>
                <a:gridCol w="247148">
                  <a:extLst>
                    <a:ext uri="{9D8B030D-6E8A-4147-A177-3AD203B41FA5}">
                      <a16:colId xmlns:a16="http://schemas.microsoft.com/office/drawing/2014/main" val="1845370346"/>
                    </a:ext>
                  </a:extLst>
                </a:gridCol>
              </a:tblGrid>
              <a:tr h="3430724">
                <a:tc>
                  <a:txBody>
                    <a:bodyPr/>
                    <a:lstStyle/>
                    <a:p>
                      <a:pPr algn="just" fontAlgn="auto"/>
                      <a:r>
                        <a:rPr lang="en-US" sz="1600" u="none" strike="noStrike">
                          <a:effectLst/>
                        </a:rPr>
                        <a:t>Behavior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2</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 Code 4</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Unknown Offender Code</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Division</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Enrolled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Behavioral Intervention Code 3</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1</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2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Instructional Support Code 3 </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Detention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School-Based Community Service </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CFF99"/>
                    </a:solidFill>
                  </a:tcPr>
                </a:tc>
                <a:tc>
                  <a:txBody>
                    <a:bodyPr/>
                    <a:lstStyle/>
                    <a:p>
                      <a:pPr algn="just" fontAlgn="auto"/>
                      <a:r>
                        <a:rPr lang="en-US" sz="1600" u="none" strike="noStrike">
                          <a:effectLst/>
                        </a:rPr>
                        <a:t>Loss of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Suspension of Bus Privileges</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ADFB8"/>
                    </a:solidFill>
                  </a:tcPr>
                </a:tc>
                <a:tc>
                  <a:txBody>
                    <a:bodyPr/>
                    <a:lstStyle/>
                    <a:p>
                      <a:pPr algn="just" fontAlgn="auto"/>
                      <a:r>
                        <a:rPr lang="en-US" sz="1600" u="none" strike="noStrike">
                          <a:effectLst/>
                        </a:rPr>
                        <a:t>Class Removal</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In-School Suspension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Div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OSS by Sch Board</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CDE7FF"/>
                    </a:solidFill>
                  </a:tcPr>
                </a:tc>
                <a:tc>
                  <a:txBody>
                    <a:bodyPr/>
                    <a:lstStyle/>
                    <a:p>
                      <a:pPr algn="just" fontAlgn="auto"/>
                      <a:r>
                        <a:rPr lang="en-US" sz="1600" u="none" strike="noStrike">
                          <a:effectLst/>
                        </a:rPr>
                        <a:t>Alt Placement by Sch Admin</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Div Admin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by Sch Board (ALT)</a:t>
                      </a:r>
                      <a:endParaRPr lang="en-US" sz="1600" b="0" i="0" u="none" strike="noStrike">
                        <a:solidFill>
                          <a:srgbClr val="000000"/>
                        </a:solidFill>
                        <a:effectLst/>
                        <a:latin typeface="Arial" panose="020B0604020202020204" pitchFamily="34" charset="0"/>
                      </a:endParaRPr>
                    </a:p>
                  </a:txBody>
                  <a:tcPr marL="3903" marR="3903" marT="3903" marB="0" vert="vert270" anchor="b">
                    <a:solidFill>
                      <a:srgbClr val="FFFFCC"/>
                    </a:solidFill>
                  </a:tcPr>
                </a:tc>
                <a:tc>
                  <a:txBody>
                    <a:bodyPr/>
                    <a:lstStyle/>
                    <a:p>
                      <a:pPr algn="just" fontAlgn="auto"/>
                      <a:r>
                        <a:rPr lang="en-US" sz="1600" u="none" strike="noStrike">
                          <a:effectLst/>
                        </a:rPr>
                        <a:t>Alt Placement Educational Agency</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Alt Placement School</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Aggravating Circumstances Flag</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Student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Staff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 Adult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Other/Unknown Victims</a:t>
                      </a:r>
                      <a:endParaRPr lang="en-US" sz="1600" b="0" i="0" u="none" strike="noStrike">
                        <a:solidFill>
                          <a:srgbClr val="000000"/>
                        </a:solidFill>
                        <a:effectLst/>
                        <a:latin typeface="Arial" panose="020B0604020202020204" pitchFamily="34" charset="0"/>
                      </a:endParaRPr>
                    </a:p>
                  </a:txBody>
                  <a:tcPr marL="3903" marR="3903" marT="3903" marB="0" vert="vert270" anchor="b"/>
                </a:tc>
                <a:tc>
                  <a:txBody>
                    <a:bodyPr/>
                    <a:lstStyle/>
                    <a:p>
                      <a:pPr algn="just" fontAlgn="auto"/>
                      <a:r>
                        <a:rPr lang="en-US" sz="1600" u="none" strike="noStrike">
                          <a:effectLst/>
                        </a:rPr>
                        <a:t>Indeterminate Victims Flag</a:t>
                      </a:r>
                      <a:endParaRPr lang="en-US" sz="1600" b="0" i="0" u="none" strike="noStrike">
                        <a:solidFill>
                          <a:srgbClr val="000000"/>
                        </a:solidFill>
                        <a:effectLst/>
                        <a:latin typeface="Arial" panose="020B0604020202020204" pitchFamily="34" charset="0"/>
                      </a:endParaRPr>
                    </a:p>
                  </a:txBody>
                  <a:tcPr marL="3903" marR="3903" marT="3903" marB="0" vert="vert270" anchor="b"/>
                </a:tc>
                <a:extLst>
                  <a:ext uri="{0D108BD9-81ED-4DB2-BD59-A6C34878D82A}">
                    <a16:rowId xmlns:a16="http://schemas.microsoft.com/office/drawing/2014/main" val="3555426700"/>
                  </a:ext>
                </a:extLst>
              </a:tr>
              <a:tr h="526413">
                <a:tc>
                  <a:txBody>
                    <a:bodyPr/>
                    <a:lstStyle/>
                    <a:p>
                      <a:pPr algn="ctr" fontAlgn="b"/>
                      <a:r>
                        <a:rPr lang="en-US" sz="1800" u="none" strike="noStrike">
                          <a:solidFill>
                            <a:schemeClr val="tx1"/>
                          </a:solidFill>
                          <a:effectLst/>
                        </a:rPr>
                        <a:t>BESO18</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99</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999</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11</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2</a:t>
                      </a: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dirty="0">
                          <a:solidFill>
                            <a:schemeClr val="tx1"/>
                          </a:solidFill>
                          <a:effectLst/>
                          <a:latin typeface="Calibri" panose="020F0502020204030204" pitchFamily="34" charset="0"/>
                        </a:rPr>
                        <a:t>7</a:t>
                      </a: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u="none" strike="noStrike">
                          <a:solidFill>
                            <a:schemeClr val="tx1"/>
                          </a:solidFill>
                          <a:effectLst/>
                        </a:rPr>
                        <a:t>100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55</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259</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Y</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b="0" i="0" u="none" strike="noStrike">
                          <a:solidFill>
                            <a:schemeClr val="tx1"/>
                          </a:solidFill>
                          <a:effectLst/>
                          <a:latin typeface="Calibri" panose="020F0502020204030204" pitchFamily="34" charset="0"/>
                        </a:rPr>
                        <a:t>0</a:t>
                      </a:r>
                    </a:p>
                  </a:txBody>
                  <a:tcPr marL="3903" marR="3903" marT="3903" marB="0" anchor="b"/>
                </a:tc>
                <a:tc>
                  <a:txBody>
                    <a:bodyPr/>
                    <a:lstStyle/>
                    <a:p>
                      <a:pPr algn="ctr" fontAlgn="b"/>
                      <a:r>
                        <a:rPr lang="en-US" sz="1800" u="none" strike="noStrike">
                          <a:solidFill>
                            <a:schemeClr val="tx1"/>
                          </a:solidFill>
                          <a:effectLst/>
                        </a:rPr>
                        <a:t>0</a:t>
                      </a:r>
                      <a:endParaRPr lang="en-US" sz="1800" b="0" i="0" u="none" strike="noStrike">
                        <a:solidFill>
                          <a:schemeClr val="tx1"/>
                        </a:solidFill>
                        <a:effectLst/>
                        <a:latin typeface="Calibri" panose="020F0502020204030204" pitchFamily="34" charset="0"/>
                      </a:endParaRPr>
                    </a:p>
                  </a:txBody>
                  <a:tcPr marL="3903" marR="3903" marT="3903"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3903" marR="3903" marT="3903" marB="0" anchor="b"/>
                </a:tc>
                <a:tc>
                  <a:txBody>
                    <a:bodyPr/>
                    <a:lstStyle/>
                    <a:p>
                      <a:pPr algn="ctr" fontAlgn="b"/>
                      <a:r>
                        <a:rPr lang="en-US" sz="1800" u="none" strike="noStrike" dirty="0">
                          <a:effectLst/>
                        </a:rPr>
                        <a:t>N</a:t>
                      </a:r>
                      <a:endParaRPr lang="en-US" sz="1800" b="0" i="0" u="none" strike="noStrike" dirty="0">
                        <a:solidFill>
                          <a:srgbClr val="000000"/>
                        </a:solidFill>
                        <a:effectLst/>
                        <a:latin typeface="Calibri" panose="020F0502020204030204" pitchFamily="34" charset="0"/>
                      </a:endParaRPr>
                    </a:p>
                  </a:txBody>
                  <a:tcPr marL="3903" marR="3903" marT="3903" marB="0" anchor="b"/>
                </a:tc>
                <a:extLst>
                  <a:ext uri="{0D108BD9-81ED-4DB2-BD59-A6C34878D82A}">
                    <a16:rowId xmlns:a16="http://schemas.microsoft.com/office/drawing/2014/main" val="871977105"/>
                  </a:ext>
                </a:extLst>
              </a:tr>
            </a:tbl>
          </a:graphicData>
        </a:graphic>
      </p:graphicFrame>
    </p:spTree>
    <p:extLst>
      <p:ext uri="{BB962C8B-B14F-4D97-AF65-F5344CB8AC3E}">
        <p14:creationId xmlns:p14="http://schemas.microsoft.com/office/powerpoint/2010/main" val="2906338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3"/>
          <p:cNvSpPr txBox="1">
            <a:spLocks noGrp="1"/>
          </p:cNvSpPr>
          <p:nvPr>
            <p:ph type="ctrTitle"/>
          </p:nvPr>
        </p:nvSpPr>
        <p:spPr>
          <a:xfrm>
            <a:off x="432262" y="465889"/>
            <a:ext cx="7043651"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400"/>
              <a:t>Persistently Dangerous Event Form</a:t>
            </a:r>
            <a:endParaRPr sz="4400"/>
          </a:p>
        </p:txBody>
      </p:sp>
      <p:sp>
        <p:nvSpPr>
          <p:cNvPr id="3" name="Subtitle 2"/>
          <p:cNvSpPr>
            <a:spLocks noGrp="1"/>
          </p:cNvSpPr>
          <p:nvPr>
            <p:ph type="subTitle" idx="1"/>
          </p:nvPr>
        </p:nvSpPr>
        <p:spPr>
          <a:xfrm>
            <a:off x="838200" y="2853489"/>
            <a:ext cx="5254951" cy="3198175"/>
          </a:xfrm>
        </p:spPr>
        <p:txBody>
          <a:bodyPr>
            <a:normAutofit/>
          </a:bodyPr>
          <a:lstStyle/>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2221029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EA323-5B0A-6D14-07AB-0D00D6306BA4}"/>
              </a:ext>
            </a:extLst>
          </p:cNvPr>
          <p:cNvSpPr>
            <a:spLocks noGrp="1"/>
          </p:cNvSpPr>
          <p:nvPr>
            <p:ph sz="half" idx="1"/>
          </p:nvPr>
        </p:nvSpPr>
        <p:spPr>
          <a:xfrm>
            <a:off x="320403" y="1548622"/>
            <a:ext cx="6124463" cy="4628341"/>
          </a:xfrm>
        </p:spPr>
        <p:txBody>
          <a:bodyPr vert="horz" lIns="91440" tIns="45720" rIns="91440" bIns="45720" rtlCol="0" anchor="t">
            <a:normAutofit/>
          </a:bodyPr>
          <a:lstStyle/>
          <a:p>
            <a:pPr marL="0" indent="0">
              <a:buNone/>
            </a:pPr>
            <a:r>
              <a:rPr lang="en-US" b="1" dirty="0">
                <a:solidFill>
                  <a:srgbClr val="000000"/>
                </a:solidFill>
                <a:cs typeface="Calibri"/>
              </a:rPr>
              <a:t>PD Event Form</a:t>
            </a:r>
          </a:p>
          <a:p>
            <a:r>
              <a:rPr lang="en-US" dirty="0">
                <a:solidFill>
                  <a:srgbClr val="000000"/>
                </a:solidFill>
              </a:rPr>
              <a:t>PD </a:t>
            </a:r>
            <a:r>
              <a:rPr lang="en-US" b="1" dirty="0">
                <a:solidFill>
                  <a:srgbClr val="000000"/>
                </a:solidFill>
              </a:rPr>
              <a:t>Category 1</a:t>
            </a:r>
            <a:r>
              <a:rPr lang="en-US" dirty="0">
                <a:solidFill>
                  <a:srgbClr val="000000"/>
                </a:solidFill>
              </a:rPr>
              <a:t> Behavior Codes </a:t>
            </a:r>
            <a:r>
              <a:rPr lang="en-US" b="1" dirty="0">
                <a:solidFill>
                  <a:srgbClr val="000000"/>
                </a:solidFill>
              </a:rPr>
              <a:t>must </a:t>
            </a:r>
            <a:r>
              <a:rPr lang="en-US" dirty="0">
                <a:solidFill>
                  <a:srgbClr val="000000"/>
                </a:solidFill>
              </a:rPr>
              <a:t>be entered </a:t>
            </a:r>
            <a:r>
              <a:rPr lang="en-US" b="1" dirty="0">
                <a:solidFill>
                  <a:srgbClr val="000000"/>
                </a:solidFill>
              </a:rPr>
              <a:t>within 10 days</a:t>
            </a:r>
            <a:r>
              <a:rPr lang="en-US" dirty="0">
                <a:solidFill>
                  <a:srgbClr val="000000"/>
                </a:solidFill>
              </a:rPr>
              <a:t> of the event</a:t>
            </a:r>
            <a:endParaRPr lang="en-US" dirty="0">
              <a:solidFill>
                <a:srgbClr val="000000"/>
              </a:solidFill>
              <a:cs typeface="Calibri"/>
            </a:endParaRPr>
          </a:p>
          <a:p>
            <a:r>
              <a:rPr lang="en-US" dirty="0">
                <a:solidFill>
                  <a:srgbClr val="000000"/>
                </a:solidFill>
              </a:rPr>
              <a:t>If there is an immediate response to a PD event that is pending investigation, then that response must be entered into SBAR</a:t>
            </a:r>
            <a:endParaRPr lang="en-US" dirty="0">
              <a:solidFill>
                <a:srgbClr val="000000"/>
              </a:solidFill>
              <a:cs typeface="Calibri"/>
            </a:endParaRPr>
          </a:p>
          <a:p>
            <a:r>
              <a:rPr lang="en-US" dirty="0">
                <a:solidFill>
                  <a:srgbClr val="000000"/>
                </a:solidFill>
              </a:rPr>
              <a:t>Entries in the form </a:t>
            </a:r>
            <a:r>
              <a:rPr lang="en-US" b="1" dirty="0">
                <a:solidFill>
                  <a:srgbClr val="000000"/>
                </a:solidFill>
              </a:rPr>
              <a:t>do not </a:t>
            </a:r>
            <a:r>
              <a:rPr lang="en-US" dirty="0">
                <a:solidFill>
                  <a:srgbClr val="000000"/>
                </a:solidFill>
              </a:rPr>
              <a:t>factor into the Persistently Dangerous Calculation</a:t>
            </a:r>
            <a:endParaRPr lang="en-US" dirty="0">
              <a:solidFill>
                <a:srgbClr val="000000"/>
              </a:solidFill>
              <a:cs typeface="Calibri"/>
            </a:endParaRPr>
          </a:p>
          <a:p>
            <a:r>
              <a:rPr lang="en-US" dirty="0">
                <a:solidFill>
                  <a:srgbClr val="000000"/>
                </a:solidFill>
              </a:rPr>
              <a:t>Entries will not be deleted </a:t>
            </a:r>
            <a:endParaRPr lang="en-US" dirty="0">
              <a:solidFill>
                <a:srgbClr val="000000"/>
              </a:solidFill>
              <a:cs typeface="Calibri"/>
            </a:endParaRPr>
          </a:p>
          <a:p>
            <a:endParaRPr lang="en-US"/>
          </a:p>
        </p:txBody>
      </p:sp>
      <p:sp>
        <p:nvSpPr>
          <p:cNvPr id="4" name="Slide Number Placeholder 3">
            <a:extLst>
              <a:ext uri="{FF2B5EF4-FFF2-40B4-BE49-F238E27FC236}">
                <a16:creationId xmlns:a16="http://schemas.microsoft.com/office/drawing/2014/main" id="{9763E2C5-A452-1FD5-08B8-8998D6BC98AC}"/>
              </a:ext>
            </a:extLst>
          </p:cNvPr>
          <p:cNvSpPr>
            <a:spLocks noGrp="1"/>
          </p:cNvSpPr>
          <p:nvPr>
            <p:ph type="sldNum" sz="quarter" idx="12"/>
          </p:nvPr>
        </p:nvSpPr>
        <p:spPr/>
        <p:txBody>
          <a:bodyPr/>
          <a:lstStyle/>
          <a:p>
            <a:fld id="{B2102BAA-C61A-4A39-BDF1-4340D572B82C}" type="slidenum">
              <a:rPr lang="en-US" smtClean="0"/>
              <a:t>27</a:t>
            </a:fld>
            <a:endParaRPr lang="en-US"/>
          </a:p>
        </p:txBody>
      </p:sp>
      <p:sp>
        <p:nvSpPr>
          <p:cNvPr id="5" name="Text Placeholder 4">
            <a:extLst>
              <a:ext uri="{FF2B5EF4-FFF2-40B4-BE49-F238E27FC236}">
                <a16:creationId xmlns:a16="http://schemas.microsoft.com/office/drawing/2014/main" id="{DB304F50-A94D-E5FD-F6B6-1365683651D9}"/>
              </a:ext>
            </a:extLst>
          </p:cNvPr>
          <p:cNvSpPr>
            <a:spLocks noGrp="1"/>
          </p:cNvSpPr>
          <p:nvPr>
            <p:ph type="body" sz="quarter" idx="13"/>
          </p:nvPr>
        </p:nvSpPr>
        <p:spPr/>
        <p:txBody>
          <a:bodyPr vert="horz" lIns="822960" tIns="640080" rIns="91440" bIns="45720" rtlCol="0" anchor="t">
            <a:normAutofit/>
          </a:bodyPr>
          <a:lstStyle/>
          <a:p>
            <a:r>
              <a:rPr lang="en-US">
                <a:latin typeface="Calibri"/>
                <a:ea typeface="Calibri" panose="020F0502020204030204" pitchFamily="34" charset="0"/>
                <a:cs typeface="Times New Roman"/>
              </a:rPr>
              <a:t>Reporting</a:t>
            </a:r>
            <a:r>
              <a:rPr lang="en-US">
                <a:effectLst/>
                <a:latin typeface="Calibri"/>
                <a:ea typeface="Calibri" panose="020F0502020204030204" pitchFamily="34" charset="0"/>
                <a:cs typeface="Times New Roman"/>
              </a:rPr>
              <a:t> Persistently </a:t>
            </a:r>
            <a:r>
              <a:rPr lang="en-US">
                <a:latin typeface="Calibri"/>
                <a:ea typeface="Calibri" panose="020F0502020204030204" pitchFamily="34" charset="0"/>
                <a:cs typeface="Times New Roman"/>
              </a:rPr>
              <a:t>Dangerous</a:t>
            </a:r>
            <a:r>
              <a:rPr lang="en-US">
                <a:effectLst/>
                <a:latin typeface="Calibri"/>
                <a:ea typeface="Calibri" panose="020F0502020204030204" pitchFamily="34" charset="0"/>
                <a:cs typeface="Times New Roman"/>
              </a:rPr>
              <a:t> Events</a:t>
            </a:r>
            <a:endParaRPr lang="en-US">
              <a:latin typeface="Calibri"/>
              <a:cs typeface="Times New Roman"/>
            </a:endParaRPr>
          </a:p>
        </p:txBody>
      </p:sp>
      <p:pic>
        <p:nvPicPr>
          <p:cNvPr id="6" name="Content Placeholder 5">
            <a:extLst>
              <a:ext uri="{FF2B5EF4-FFF2-40B4-BE49-F238E27FC236}">
                <a16:creationId xmlns:a16="http://schemas.microsoft.com/office/drawing/2014/main" id="{4085948B-C20B-ED7E-8111-70791E6D34DA}"/>
              </a:ext>
            </a:extLst>
          </p:cNvPr>
          <p:cNvPicPr>
            <a:picLocks noGrp="1" noChangeAspect="1"/>
          </p:cNvPicPr>
          <p:nvPr>
            <p:ph sz="half" idx="2"/>
          </p:nvPr>
        </p:nvPicPr>
        <p:blipFill>
          <a:blip r:embed="rId3"/>
          <a:stretch>
            <a:fillRect/>
          </a:stretch>
        </p:blipFill>
        <p:spPr>
          <a:xfrm>
            <a:off x="6689996" y="2378620"/>
            <a:ext cx="5181600" cy="2969123"/>
          </a:xfrm>
          <a:prstGeom prst="rect">
            <a:avLst/>
          </a:prstGeom>
        </p:spPr>
      </p:pic>
    </p:spTree>
    <p:extLst>
      <p:ext uri="{BB962C8B-B14F-4D97-AF65-F5344CB8AC3E}">
        <p14:creationId xmlns:p14="http://schemas.microsoft.com/office/powerpoint/2010/main" val="118378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3C4BF-9587-B21F-A690-294A34074715}"/>
              </a:ext>
            </a:extLst>
          </p:cNvPr>
          <p:cNvSpPr>
            <a:spLocks noGrp="1"/>
          </p:cNvSpPr>
          <p:nvPr>
            <p:ph type="sldNum" sz="quarter" idx="12"/>
          </p:nvPr>
        </p:nvSpPr>
        <p:spPr/>
        <p:txBody>
          <a:bodyPr/>
          <a:lstStyle/>
          <a:p>
            <a:fld id="{B2102BAA-C61A-4A39-BDF1-4340D572B82C}" type="slidenum">
              <a:rPr lang="en-US" smtClean="0"/>
              <a:t>28</a:t>
            </a:fld>
            <a:endParaRPr lang="en-US"/>
          </a:p>
        </p:txBody>
      </p:sp>
      <p:sp>
        <p:nvSpPr>
          <p:cNvPr id="3" name="Content Placeholder 2">
            <a:extLst>
              <a:ext uri="{FF2B5EF4-FFF2-40B4-BE49-F238E27FC236}">
                <a16:creationId xmlns:a16="http://schemas.microsoft.com/office/drawing/2014/main" id="{72577C78-6B27-6B43-EB91-756F558C1A92}"/>
              </a:ext>
            </a:extLst>
          </p:cNvPr>
          <p:cNvSpPr>
            <a:spLocks noGrp="1"/>
          </p:cNvSpPr>
          <p:nvPr>
            <p:ph idx="1"/>
          </p:nvPr>
        </p:nvSpPr>
        <p:spPr/>
        <p:txBody>
          <a:bodyPr vert="horz" lIns="91440" tIns="45720" rIns="91440" bIns="45720" rtlCol="0" anchor="t">
            <a:normAutofit/>
          </a:bodyPr>
          <a:lstStyle/>
          <a:p>
            <a:pPr marL="0" indent="0">
              <a:buNone/>
            </a:pPr>
            <a:r>
              <a:rPr lang="en-US" b="1">
                <a:cs typeface="Calibri"/>
              </a:rPr>
              <a:t>New Fields in the PD Event Form</a:t>
            </a:r>
          </a:p>
          <a:p>
            <a:pPr marL="514350" indent="-514350">
              <a:buAutoNum type="arabicPeriod"/>
            </a:pPr>
            <a:r>
              <a:rPr lang="en-US">
                <a:solidFill>
                  <a:srgbClr val="0070C0"/>
                </a:solidFill>
                <a:cs typeface="Calibri"/>
              </a:rPr>
              <a:t>Pending Investigation (Yes or No)</a:t>
            </a:r>
            <a:endParaRPr lang="en-US">
              <a:cs typeface="Calibri"/>
            </a:endParaRPr>
          </a:p>
          <a:p>
            <a:pPr lvl="1"/>
            <a:r>
              <a:rPr lang="en-US" sz="2000">
                <a:solidFill>
                  <a:srgbClr val="000000"/>
                </a:solidFill>
                <a:ea typeface="+mn-lt"/>
                <a:cs typeface="+mn-lt"/>
              </a:rPr>
              <a:t>Pending Investigation "Yes" will let VDOE know that the event is being investigated and there has not been a final response</a:t>
            </a:r>
            <a:endParaRPr lang="en-US" sz="2000">
              <a:ea typeface="+mn-lt"/>
              <a:cs typeface="+mn-lt"/>
            </a:endParaRPr>
          </a:p>
          <a:p>
            <a:pPr marL="0" indent="0">
              <a:buNone/>
            </a:pPr>
            <a:r>
              <a:rPr lang="en-US">
                <a:solidFill>
                  <a:srgbClr val="0070C0"/>
                </a:solidFill>
                <a:cs typeface="Calibri"/>
              </a:rPr>
              <a:t>2.  Post Investigation Status (Substantiated or Not Substantiated)</a:t>
            </a:r>
          </a:p>
          <a:p>
            <a:pPr lvl="1">
              <a:buFont typeface="Calibri" panose="02070309020205020404" pitchFamily="49" charset="0"/>
              <a:buChar char="-"/>
            </a:pPr>
            <a:r>
              <a:rPr lang="en-US" sz="2000">
                <a:solidFill>
                  <a:srgbClr val="000000"/>
                </a:solidFill>
                <a:ea typeface="+mn-lt"/>
                <a:cs typeface="+mn-lt"/>
              </a:rPr>
              <a:t>Post Investigation Status indicates the outcome of the investigation</a:t>
            </a:r>
            <a:endParaRPr lang="en-US" sz="2000">
              <a:ea typeface="+mn-lt"/>
              <a:cs typeface="+mn-lt"/>
            </a:endParaRPr>
          </a:p>
          <a:p>
            <a:pPr lvl="1"/>
            <a:r>
              <a:rPr lang="en-US" sz="2000">
                <a:solidFill>
                  <a:srgbClr val="000000"/>
                </a:solidFill>
                <a:ea typeface="+mn-lt"/>
                <a:cs typeface="+mn-lt"/>
              </a:rPr>
              <a:t>When the outcome is Not Substantiated, the PD Behavior Code that was entered in the PD Events Form does not have to be reported in the SBAR Data File.  </a:t>
            </a:r>
            <a:endParaRPr lang="en-US" sz="2000">
              <a:ea typeface="+mn-lt"/>
              <a:cs typeface="+mn-lt"/>
            </a:endParaRPr>
          </a:p>
          <a:p>
            <a:pPr lvl="1"/>
            <a:r>
              <a:rPr lang="en-US" sz="2000">
                <a:solidFill>
                  <a:srgbClr val="000000"/>
                </a:solidFill>
                <a:ea typeface="+mn-lt"/>
                <a:cs typeface="+mn-lt"/>
              </a:rPr>
              <a:t>The user can report the appropriate Behavior Code for the local event id in the SBAR data file</a:t>
            </a:r>
            <a:endParaRPr lang="en-US" sz="2000">
              <a:ea typeface="+mn-lt"/>
              <a:cs typeface="+mn-lt"/>
            </a:endParaRPr>
          </a:p>
          <a:p>
            <a:pPr lvl="1"/>
            <a:r>
              <a:rPr lang="en-US" sz="2000">
                <a:solidFill>
                  <a:srgbClr val="000000"/>
                </a:solidFill>
                <a:ea typeface="+mn-lt"/>
                <a:cs typeface="+mn-lt"/>
              </a:rPr>
              <a:t>When the outcome is Substantiated, the user must report the exact PD Behavior Code that was entered in the PD Events Form for the local event id</a:t>
            </a:r>
            <a:endParaRPr lang="en-US" sz="2000">
              <a:cs typeface="Calibri"/>
            </a:endParaRPr>
          </a:p>
          <a:p>
            <a:pPr lvl="1"/>
            <a:endParaRPr lang="en-US">
              <a:cs typeface="Calibri"/>
            </a:endParaRPr>
          </a:p>
          <a:p>
            <a:pPr lvl="1"/>
            <a:endParaRPr lang="en-US">
              <a:cs typeface="Calibri"/>
            </a:endParaRPr>
          </a:p>
        </p:txBody>
      </p:sp>
      <p:sp>
        <p:nvSpPr>
          <p:cNvPr id="4" name="Text Placeholder 3">
            <a:extLst>
              <a:ext uri="{FF2B5EF4-FFF2-40B4-BE49-F238E27FC236}">
                <a16:creationId xmlns:a16="http://schemas.microsoft.com/office/drawing/2014/main" id="{076CC1D7-D9CD-E03C-6E67-658E501B4F7C}"/>
              </a:ext>
            </a:extLst>
          </p:cNvPr>
          <p:cNvSpPr>
            <a:spLocks noGrp="1"/>
          </p:cNvSpPr>
          <p:nvPr>
            <p:ph type="body" sz="quarter" idx="13"/>
          </p:nvPr>
        </p:nvSpPr>
        <p:spPr/>
        <p:txBody>
          <a:bodyPr vert="horz" lIns="822960" tIns="640080" rIns="91440" bIns="45720" rtlCol="0" anchor="t">
            <a:normAutofit fontScale="92500"/>
          </a:bodyPr>
          <a:lstStyle/>
          <a:p>
            <a:r>
              <a:rPr lang="en-US"/>
              <a:t>Reporting PD Events pending investigation</a:t>
            </a:r>
          </a:p>
        </p:txBody>
      </p:sp>
    </p:spTree>
    <p:extLst>
      <p:ext uri="{BB962C8B-B14F-4D97-AF65-F5344CB8AC3E}">
        <p14:creationId xmlns:p14="http://schemas.microsoft.com/office/powerpoint/2010/main" val="3960827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63B3B-D825-2BEC-525F-69D90A309CE4}"/>
              </a:ext>
            </a:extLst>
          </p:cNvPr>
          <p:cNvSpPr>
            <a:spLocks noGrp="1"/>
          </p:cNvSpPr>
          <p:nvPr>
            <p:ph type="body" idx="1"/>
          </p:nvPr>
        </p:nvSpPr>
        <p:spPr>
          <a:xfrm>
            <a:off x="638978" y="1525199"/>
            <a:ext cx="5358597" cy="823912"/>
          </a:xfrm>
        </p:spPr>
        <p:txBody>
          <a:bodyPr/>
          <a:lstStyle/>
          <a:p>
            <a:r>
              <a:rPr lang="en-US"/>
              <a:t>School Divisions and Regional Programs</a:t>
            </a:r>
          </a:p>
        </p:txBody>
      </p:sp>
      <p:sp>
        <p:nvSpPr>
          <p:cNvPr id="3" name="Content Placeholder 2">
            <a:extLst>
              <a:ext uri="{FF2B5EF4-FFF2-40B4-BE49-F238E27FC236}">
                <a16:creationId xmlns:a16="http://schemas.microsoft.com/office/drawing/2014/main" id="{688DDD70-D4B9-D708-5054-ADE3A6FEC7AB}"/>
              </a:ext>
            </a:extLst>
          </p:cNvPr>
          <p:cNvSpPr>
            <a:spLocks noGrp="1"/>
          </p:cNvSpPr>
          <p:nvPr>
            <p:ph sz="half" idx="2"/>
          </p:nvPr>
        </p:nvSpPr>
        <p:spPr/>
        <p:txBody>
          <a:bodyPr vert="horz" lIns="91440" tIns="45720" rIns="91440" bIns="45720" rtlCol="0" anchor="t">
            <a:normAutofit lnSpcReduction="10000"/>
          </a:bodyPr>
          <a:lstStyle/>
          <a:p>
            <a:r>
              <a:rPr lang="en-US">
                <a:solidFill>
                  <a:srgbClr val="000000"/>
                </a:solidFill>
              </a:rPr>
              <a:t>Will be able to modify data fields</a:t>
            </a:r>
          </a:p>
          <a:p>
            <a:pPr lvl="1"/>
            <a:r>
              <a:rPr lang="en-US">
                <a:solidFill>
                  <a:srgbClr val="000000"/>
                </a:solidFill>
              </a:rPr>
              <a:t>Event Location</a:t>
            </a:r>
            <a:endParaRPr lang="en-US">
              <a:solidFill>
                <a:srgbClr val="000000"/>
              </a:solidFill>
              <a:cs typeface="Calibri"/>
            </a:endParaRPr>
          </a:p>
          <a:p>
            <a:pPr lvl="1"/>
            <a:r>
              <a:rPr lang="en-US">
                <a:solidFill>
                  <a:srgbClr val="000000"/>
                </a:solidFill>
              </a:rPr>
              <a:t>Event Division Name</a:t>
            </a:r>
            <a:endParaRPr lang="en-US">
              <a:solidFill>
                <a:srgbClr val="000000"/>
              </a:solidFill>
              <a:cs typeface="Calibri"/>
            </a:endParaRPr>
          </a:p>
          <a:p>
            <a:pPr lvl="1"/>
            <a:r>
              <a:rPr lang="en-US">
                <a:solidFill>
                  <a:srgbClr val="000000"/>
                </a:solidFill>
              </a:rPr>
              <a:t>Event School Name</a:t>
            </a:r>
            <a:endParaRPr lang="en-US">
              <a:solidFill>
                <a:srgbClr val="000000"/>
              </a:solidFill>
              <a:cs typeface="Calibri"/>
            </a:endParaRPr>
          </a:p>
          <a:p>
            <a:pPr lvl="1"/>
            <a:r>
              <a:rPr lang="en-US">
                <a:solidFill>
                  <a:srgbClr val="000000"/>
                </a:solidFill>
              </a:rPr>
              <a:t>Event Date </a:t>
            </a:r>
            <a:endParaRPr lang="en-US">
              <a:solidFill>
                <a:srgbClr val="000000"/>
              </a:solidFill>
              <a:cs typeface="Calibri"/>
            </a:endParaRPr>
          </a:p>
          <a:p>
            <a:pPr lvl="1"/>
            <a:r>
              <a:rPr lang="en-US">
                <a:solidFill>
                  <a:srgbClr val="000000"/>
                </a:solidFill>
              </a:rPr>
              <a:t>Event Time</a:t>
            </a:r>
            <a:endParaRPr lang="en-US">
              <a:solidFill>
                <a:srgbClr val="000000"/>
              </a:solidFill>
              <a:cs typeface="Calibri"/>
            </a:endParaRPr>
          </a:p>
          <a:p>
            <a:pPr lvl="1"/>
            <a:r>
              <a:rPr lang="en-US">
                <a:solidFill>
                  <a:srgbClr val="000000"/>
                </a:solidFill>
              </a:rPr>
              <a:t>Reported by</a:t>
            </a:r>
            <a:endParaRPr lang="en-US">
              <a:solidFill>
                <a:srgbClr val="000000"/>
              </a:solidFill>
              <a:cs typeface="Calibri"/>
            </a:endParaRPr>
          </a:p>
          <a:p>
            <a:pPr lvl="1"/>
            <a:r>
              <a:rPr lang="en-US">
                <a:solidFill>
                  <a:srgbClr val="000000"/>
                </a:solidFill>
              </a:rPr>
              <a:t>Pending Investigation</a:t>
            </a:r>
            <a:endParaRPr lang="en-US">
              <a:solidFill>
                <a:srgbClr val="000000"/>
              </a:solidFill>
              <a:cs typeface="Calibri"/>
            </a:endParaRPr>
          </a:p>
          <a:p>
            <a:pPr lvl="1"/>
            <a:r>
              <a:rPr lang="en-US">
                <a:solidFill>
                  <a:srgbClr val="000000"/>
                </a:solidFill>
              </a:rPr>
              <a:t>Post Investigation</a:t>
            </a:r>
            <a:endParaRPr lang="en-US">
              <a:solidFill>
                <a:srgbClr val="000000"/>
              </a:solidFill>
              <a:cs typeface="Calibri"/>
            </a:endParaRPr>
          </a:p>
          <a:p>
            <a:endParaRPr lang="en-US">
              <a:cs typeface="Calibri"/>
            </a:endParaRPr>
          </a:p>
        </p:txBody>
      </p:sp>
      <p:sp>
        <p:nvSpPr>
          <p:cNvPr id="4" name="Text Placeholder 3">
            <a:extLst>
              <a:ext uri="{FF2B5EF4-FFF2-40B4-BE49-F238E27FC236}">
                <a16:creationId xmlns:a16="http://schemas.microsoft.com/office/drawing/2014/main" id="{7ECA01BF-F1D9-B4DC-5387-A8CB0FA1B2F7}"/>
              </a:ext>
            </a:extLst>
          </p:cNvPr>
          <p:cNvSpPr>
            <a:spLocks noGrp="1"/>
          </p:cNvSpPr>
          <p:nvPr>
            <p:ph type="body" sz="quarter" idx="3"/>
          </p:nvPr>
        </p:nvSpPr>
        <p:spPr/>
        <p:txBody>
          <a:bodyPr/>
          <a:lstStyle/>
          <a:p>
            <a:r>
              <a:rPr lang="en-US"/>
              <a:t>VDOE</a:t>
            </a:r>
          </a:p>
        </p:txBody>
      </p:sp>
      <p:sp>
        <p:nvSpPr>
          <p:cNvPr id="5" name="Content Placeholder 4">
            <a:extLst>
              <a:ext uri="{FF2B5EF4-FFF2-40B4-BE49-F238E27FC236}">
                <a16:creationId xmlns:a16="http://schemas.microsoft.com/office/drawing/2014/main" id="{480FE0EE-12B5-37FF-EDC5-C84726F39629}"/>
              </a:ext>
            </a:extLst>
          </p:cNvPr>
          <p:cNvSpPr>
            <a:spLocks noGrp="1"/>
          </p:cNvSpPr>
          <p:nvPr>
            <p:ph sz="quarter" idx="4"/>
          </p:nvPr>
        </p:nvSpPr>
        <p:spPr/>
        <p:txBody>
          <a:bodyPr/>
          <a:lstStyle/>
          <a:p>
            <a:r>
              <a:rPr lang="en-US" sz="2600">
                <a:solidFill>
                  <a:srgbClr val="000000"/>
                </a:solidFill>
              </a:rPr>
              <a:t>Will modify Local Event ID and Persistently Dangerous Behavior Code Fields</a:t>
            </a:r>
          </a:p>
          <a:p>
            <a:r>
              <a:rPr lang="en-US" sz="2600">
                <a:solidFill>
                  <a:srgbClr val="000000"/>
                </a:solidFill>
              </a:rPr>
              <a:t>Require Email and/or supporting documentation to modify Local Event ID and Persistently Dangerous Behavior Code Field </a:t>
            </a:r>
          </a:p>
          <a:p>
            <a:endParaRPr lang="en-US"/>
          </a:p>
        </p:txBody>
      </p:sp>
      <p:sp>
        <p:nvSpPr>
          <p:cNvPr id="6" name="Slide Number Placeholder 5">
            <a:extLst>
              <a:ext uri="{FF2B5EF4-FFF2-40B4-BE49-F238E27FC236}">
                <a16:creationId xmlns:a16="http://schemas.microsoft.com/office/drawing/2014/main" id="{15CA10AE-10F6-B778-1337-DE16E1417B7C}"/>
              </a:ext>
            </a:extLst>
          </p:cNvPr>
          <p:cNvSpPr>
            <a:spLocks noGrp="1"/>
          </p:cNvSpPr>
          <p:nvPr>
            <p:ph type="sldNum" sz="quarter" idx="12"/>
          </p:nvPr>
        </p:nvSpPr>
        <p:spPr/>
        <p:txBody>
          <a:bodyPr/>
          <a:lstStyle/>
          <a:p>
            <a:fld id="{B2102BAA-C61A-4A39-BDF1-4340D572B82C}" type="slidenum">
              <a:rPr lang="en-US" smtClean="0"/>
              <a:t>29</a:t>
            </a:fld>
            <a:endParaRPr lang="en-US"/>
          </a:p>
        </p:txBody>
      </p:sp>
      <p:sp>
        <p:nvSpPr>
          <p:cNvPr id="7" name="Text Placeholder 6">
            <a:extLst>
              <a:ext uri="{FF2B5EF4-FFF2-40B4-BE49-F238E27FC236}">
                <a16:creationId xmlns:a16="http://schemas.microsoft.com/office/drawing/2014/main" id="{045F715D-E6B2-2E8E-06D2-E65CEDB16208}"/>
              </a:ext>
            </a:extLst>
          </p:cNvPr>
          <p:cNvSpPr>
            <a:spLocks noGrp="1"/>
          </p:cNvSpPr>
          <p:nvPr>
            <p:ph type="body" sz="quarter" idx="13"/>
          </p:nvPr>
        </p:nvSpPr>
        <p:spPr/>
        <p:txBody>
          <a:bodyPr vert="horz" lIns="822960" tIns="640080" rIns="91440" bIns="45720" rtlCol="0" anchor="t">
            <a:normAutofit/>
          </a:bodyPr>
          <a:lstStyle/>
          <a:p>
            <a:r>
              <a:rPr lang="en-US" sz="3600">
                <a:latin typeface="Calibri"/>
                <a:ea typeface="Calibri" panose="020F0502020204030204" pitchFamily="34" charset="0"/>
                <a:cs typeface="Times New Roman"/>
              </a:rPr>
              <a:t>Making Corrections to the PD</a:t>
            </a:r>
            <a:r>
              <a:rPr lang="en-US" sz="3600">
                <a:effectLst/>
                <a:latin typeface="Calibri"/>
                <a:ea typeface="Calibri" panose="020F0502020204030204" pitchFamily="34" charset="0"/>
                <a:cs typeface="Times New Roman"/>
              </a:rPr>
              <a:t> Events Form</a:t>
            </a:r>
            <a:r>
              <a:rPr lang="en-US" sz="3600">
                <a:latin typeface="Calibri"/>
                <a:ea typeface="Calibri" panose="020F0502020204030204" pitchFamily="34" charset="0"/>
                <a:cs typeface="Times New Roman"/>
              </a:rPr>
              <a:t> </a:t>
            </a:r>
            <a:endParaRPr lang="en-US" sz="3600">
              <a:latin typeface="Calibri"/>
              <a:cs typeface="Times New Roman"/>
            </a:endParaRPr>
          </a:p>
          <a:p>
            <a:endParaRPr lang="en-US"/>
          </a:p>
        </p:txBody>
      </p:sp>
    </p:spTree>
    <p:extLst>
      <p:ext uri="{BB962C8B-B14F-4D97-AF65-F5344CB8AC3E}">
        <p14:creationId xmlns:p14="http://schemas.microsoft.com/office/powerpoint/2010/main" val="166356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242" name="Google Shape;242;p31"/>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771649" lvl="0" indent="-685800" algn="l" rtl="0">
              <a:lnSpc>
                <a:spcPct val="150000"/>
              </a:lnSpc>
              <a:spcBef>
                <a:spcPts val="0"/>
              </a:spcBef>
              <a:spcAft>
                <a:spcPts val="0"/>
              </a:spcAft>
              <a:buSzPct val="78975"/>
              <a:buFont typeface="Wingdings" panose="05000000000000000000" pitchFamily="2" charset="2"/>
              <a:buChar char="§"/>
            </a:pPr>
            <a:r>
              <a:rPr lang="en-US" sz="4554" dirty="0">
                <a:solidFill>
                  <a:schemeClr val="dk1"/>
                </a:solidFill>
              </a:rPr>
              <a:t>Data Collection Overview</a:t>
            </a:r>
            <a:endParaRPr sz="4554" dirty="0">
              <a:solidFill>
                <a:schemeClr val="dk1"/>
              </a:solidFill>
            </a:endParaRPr>
          </a:p>
          <a:p>
            <a:pPr marL="771649" lvl="0" indent="-685800" algn="l" rtl="0">
              <a:lnSpc>
                <a:spcPct val="150000"/>
              </a:lnSpc>
              <a:spcBef>
                <a:spcPts val="0"/>
              </a:spcBef>
              <a:spcAft>
                <a:spcPts val="0"/>
              </a:spcAft>
              <a:buSzPct val="78975"/>
              <a:buFont typeface="Wingdings" panose="05000000000000000000" pitchFamily="2" charset="2"/>
              <a:buChar char="§"/>
            </a:pPr>
            <a:r>
              <a:rPr lang="en-US" sz="4554" dirty="0">
                <a:solidFill>
                  <a:schemeClr val="dk1"/>
                </a:solidFill>
              </a:rPr>
              <a:t>New SBAR Model with Scenarios</a:t>
            </a:r>
            <a:endParaRPr sz="3825" dirty="0"/>
          </a:p>
          <a:p>
            <a:pPr marL="771649" lvl="0" indent="-685800" algn="l" rtl="0">
              <a:lnSpc>
                <a:spcPct val="150000"/>
              </a:lnSpc>
              <a:spcBef>
                <a:spcPts val="0"/>
              </a:spcBef>
              <a:spcAft>
                <a:spcPts val="0"/>
              </a:spcAft>
              <a:buSzPct val="78975"/>
              <a:buFont typeface="Wingdings" panose="05000000000000000000" pitchFamily="2" charset="2"/>
              <a:buChar char="§"/>
            </a:pPr>
            <a:r>
              <a:rPr lang="en-US" sz="4554">
                <a:solidFill>
                  <a:schemeClr val="dk1"/>
                </a:solidFill>
              </a:rPr>
              <a:t>Persistently Dangerous Events Form</a:t>
            </a:r>
            <a:endParaRPr sz="4554">
              <a:solidFill>
                <a:schemeClr val="dk1"/>
              </a:solidFill>
            </a:endParaRPr>
          </a:p>
          <a:p>
            <a:pPr marL="771649" lvl="0" indent="-685800" algn="l" rtl="0">
              <a:lnSpc>
                <a:spcPct val="150000"/>
              </a:lnSpc>
              <a:spcBef>
                <a:spcPts val="0"/>
              </a:spcBef>
              <a:spcAft>
                <a:spcPts val="0"/>
              </a:spcAft>
              <a:buSzPct val="78975"/>
              <a:buFont typeface="Wingdings" panose="05000000000000000000" pitchFamily="2" charset="2"/>
              <a:buChar char="§"/>
            </a:pPr>
            <a:r>
              <a:rPr lang="en-US" sz="4554" dirty="0">
                <a:solidFill>
                  <a:schemeClr val="dk1"/>
                </a:solidFill>
              </a:rPr>
              <a:t>Timeline and Resources</a:t>
            </a:r>
            <a:endParaRPr sz="4554" dirty="0">
              <a:solidFill>
                <a:schemeClr val="dk1"/>
              </a:solidFill>
            </a:endParaRPr>
          </a:p>
          <a:p>
            <a:pPr marL="771649" lvl="0" indent="-685800" algn="l" rtl="0">
              <a:lnSpc>
                <a:spcPct val="150000"/>
              </a:lnSpc>
              <a:spcBef>
                <a:spcPts val="0"/>
              </a:spcBef>
              <a:spcAft>
                <a:spcPts val="0"/>
              </a:spcAft>
              <a:buSzPct val="78975"/>
              <a:buFont typeface="Wingdings" panose="05000000000000000000" pitchFamily="2" charset="2"/>
              <a:buChar char="§"/>
            </a:pPr>
            <a:r>
              <a:rPr lang="en-US" sz="4554" dirty="0">
                <a:solidFill>
                  <a:schemeClr val="dk1"/>
                </a:solidFill>
              </a:rPr>
              <a:t>Questions</a:t>
            </a:r>
            <a:endParaRPr sz="4554" dirty="0">
              <a:solidFill>
                <a:schemeClr val="dk1"/>
              </a:solidFill>
            </a:endParaRPr>
          </a:p>
          <a:p>
            <a:pPr marL="457200" lvl="0" indent="-228600" algn="l" rtl="0">
              <a:lnSpc>
                <a:spcPct val="90000"/>
              </a:lnSpc>
              <a:spcBef>
                <a:spcPts val="1000"/>
              </a:spcBef>
              <a:spcAft>
                <a:spcPts val="0"/>
              </a:spcAft>
              <a:buClr>
                <a:schemeClr val="dk1"/>
              </a:buClr>
              <a:buSzPct val="91836"/>
              <a:buNone/>
            </a:pPr>
            <a:endParaRPr dirty="0"/>
          </a:p>
        </p:txBody>
      </p:sp>
      <p:sp>
        <p:nvSpPr>
          <p:cNvPr id="2" name="Text Placeholder 1"/>
          <p:cNvSpPr>
            <a:spLocks noGrp="1"/>
          </p:cNvSpPr>
          <p:nvPr>
            <p:ph type="body" sz="quarter" idx="13"/>
          </p:nvPr>
        </p:nvSpPr>
        <p:spPr/>
        <p:txBody>
          <a:bodyPr/>
          <a:lstStyle/>
          <a:p>
            <a:r>
              <a:rPr lang="en-US"/>
              <a:t>AGENDA</a:t>
            </a:r>
          </a:p>
        </p:txBody>
      </p:sp>
      <p:sp>
        <p:nvSpPr>
          <p:cNvPr id="241" name="Google Shape;241;p31"/>
          <p:cNvSpPr txBox="1">
            <a:spLocks noGrp="1"/>
          </p:cNvSpPr>
          <p:nvPr>
            <p:ph type="title" idx="4294967295"/>
          </p:nvPr>
        </p:nvSpPr>
        <p:spPr>
          <a:xfrm>
            <a:off x="0" y="114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1800"/>
              <a:buNone/>
            </a:pPr>
            <a:r>
              <a:rPr lang="en-US"/>
              <a:t>A</a:t>
            </a:r>
            <a:endParaRPr/>
          </a:p>
        </p:txBody>
      </p:sp>
    </p:spTree>
    <p:extLst>
      <p:ext uri="{BB962C8B-B14F-4D97-AF65-F5344CB8AC3E}">
        <p14:creationId xmlns:p14="http://schemas.microsoft.com/office/powerpoint/2010/main" val="1192266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5A96-047A-342E-09EE-C077F6271E57}"/>
              </a:ext>
            </a:extLst>
          </p:cNvPr>
          <p:cNvSpPr>
            <a:spLocks noGrp="1"/>
          </p:cNvSpPr>
          <p:nvPr>
            <p:ph type="title"/>
          </p:nvPr>
        </p:nvSpPr>
        <p:spPr>
          <a:xfrm>
            <a:off x="831850" y="1709738"/>
            <a:ext cx="10363019" cy="2852737"/>
          </a:xfrm>
        </p:spPr>
        <p:txBody>
          <a:bodyPr>
            <a:normAutofit/>
          </a:bodyPr>
          <a:lstStyle/>
          <a:p>
            <a:r>
              <a:rPr lang="en-US"/>
              <a:t>Timeline and Resources </a:t>
            </a:r>
          </a:p>
        </p:txBody>
      </p:sp>
      <p:sp>
        <p:nvSpPr>
          <p:cNvPr id="3" name="Text Placeholder 2">
            <a:extLst>
              <a:ext uri="{FF2B5EF4-FFF2-40B4-BE49-F238E27FC236}">
                <a16:creationId xmlns:a16="http://schemas.microsoft.com/office/drawing/2014/main" id="{923C92EA-016D-AF76-BA92-26C706A86E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8943E4-7A5C-C33C-5A80-970143976D15}"/>
              </a:ext>
            </a:extLst>
          </p:cNvPr>
          <p:cNvSpPr>
            <a:spLocks noGrp="1"/>
          </p:cNvSpPr>
          <p:nvPr>
            <p:ph type="sldNum" sz="quarter" idx="12"/>
          </p:nvPr>
        </p:nvSpPr>
        <p:spPr/>
        <p:txBody>
          <a:bodyPr/>
          <a:lstStyle/>
          <a:p>
            <a:fld id="{B2102BAA-C61A-4A39-BDF1-4340D572B82C}" type="slidenum">
              <a:rPr lang="en-US" smtClean="0"/>
              <a:t>30</a:t>
            </a:fld>
            <a:endParaRPr lang="en-US"/>
          </a:p>
        </p:txBody>
      </p:sp>
    </p:spTree>
    <p:extLst>
      <p:ext uri="{BB962C8B-B14F-4D97-AF65-F5344CB8AC3E}">
        <p14:creationId xmlns:p14="http://schemas.microsoft.com/office/powerpoint/2010/main" val="2612582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9" name="Google Shape;479;p6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
        <p:nvSpPr>
          <p:cNvPr id="478" name="Google Shape;478;p62"/>
          <p:cNvSpPr txBox="1">
            <a:spLocks noGrp="1"/>
          </p:cNvSpPr>
          <p:nvPr>
            <p:ph type="title" idx="4294967295"/>
          </p:nvPr>
        </p:nvSpPr>
        <p:spPr>
          <a:xfrm>
            <a:off x="0" y="0"/>
            <a:ext cx="12192000" cy="1374775"/>
          </a:xfrm>
          <a:prstGeom prst="rect">
            <a:avLst/>
          </a:prstGeom>
          <a:solidFill>
            <a:schemeClr val="tx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1800"/>
              <a:buNone/>
            </a:pPr>
            <a:r>
              <a:rPr lang="en-US" sz="4000">
                <a:solidFill>
                  <a:schemeClr val="bg1"/>
                </a:solidFill>
              </a:rPr>
              <a:t>SBAR Data Reporting Timeline 2023-2024 </a:t>
            </a:r>
            <a:endParaRPr sz="4000">
              <a:solidFill>
                <a:schemeClr val="bg1"/>
              </a:solidFill>
            </a:endParaRPr>
          </a:p>
        </p:txBody>
      </p:sp>
      <p:sp>
        <p:nvSpPr>
          <p:cNvPr id="480" name="Google Shape;480;p62"/>
          <p:cNvSpPr txBox="1"/>
          <p:nvPr/>
        </p:nvSpPr>
        <p:spPr>
          <a:xfrm>
            <a:off x="856983" y="1623171"/>
            <a:ext cx="10496817" cy="4898063"/>
          </a:xfrm>
          <a:prstGeom prst="rect">
            <a:avLst/>
          </a:prstGeom>
          <a:noFill/>
          <a:ln>
            <a:noFill/>
          </a:ln>
        </p:spPr>
        <p:txBody>
          <a:bodyPr spcFirstLastPara="1" wrap="square" lIns="89625" tIns="44800" rIns="89625" bIns="44800" anchor="t" anchorCtr="0">
            <a:normAutofit/>
          </a:bodyPr>
          <a:lstStyle/>
          <a:p>
            <a:pPr marL="228600" marR="0" lvl="0" indent="-50800" algn="l" rtl="0">
              <a:lnSpc>
                <a:spcPct val="90000"/>
              </a:lnSpc>
              <a:spcBef>
                <a:spcPts val="0"/>
              </a:spcBef>
              <a:spcAft>
                <a:spcPts val="0"/>
              </a:spcAft>
              <a:buClr>
                <a:schemeClr val="accent1"/>
              </a:buClr>
              <a:buSzPts val="2800"/>
              <a:buFont typeface="Arial"/>
              <a:buNone/>
            </a:pPr>
            <a:endParaRPr sz="2400" b="0" i="0" u="none" strike="noStrike" cap="none">
              <a:solidFill>
                <a:srgbClr val="000000"/>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a:p>
            <a:pPr marL="806748" marR="0" lvl="2" indent="0"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rgbClr val="C22536"/>
              </a:solidFill>
              <a:latin typeface="Arial"/>
              <a:ea typeface="Arial"/>
              <a:cs typeface="Arial"/>
              <a:sym typeface="Arial"/>
            </a:endParaRPr>
          </a:p>
          <a:p>
            <a:pPr marL="1143000" marR="0" lvl="2" indent="-99597" algn="l" rtl="0">
              <a:lnSpc>
                <a:spcPct val="90000"/>
              </a:lnSpc>
              <a:spcBef>
                <a:spcPts val="500"/>
              </a:spcBef>
              <a:spcAft>
                <a:spcPts val="0"/>
              </a:spcAft>
              <a:buClr>
                <a:schemeClr val="accent1"/>
              </a:buClr>
              <a:buSzPts val="2000"/>
              <a:buFont typeface="Arial"/>
              <a:buNone/>
            </a:pPr>
            <a:endParaRPr sz="1961" b="1" i="0" u="none" strike="noStrike" cap="none">
              <a:solidFill>
                <a:schemeClr val="accent1"/>
              </a:solidFill>
              <a:latin typeface="Arial"/>
              <a:ea typeface="Arial"/>
              <a:cs typeface="Arial"/>
              <a:sym typeface="Arial"/>
            </a:endParaRPr>
          </a:p>
          <a:p>
            <a:pPr marL="685800" marR="0" lvl="1" indent="-74698" algn="l" rtl="0">
              <a:lnSpc>
                <a:spcPct val="90000"/>
              </a:lnSpc>
              <a:spcBef>
                <a:spcPts val="500"/>
              </a:spcBef>
              <a:spcAft>
                <a:spcPts val="0"/>
              </a:spcAft>
              <a:buClr>
                <a:schemeClr val="dk1"/>
              </a:buClr>
              <a:buSzPts val="2400"/>
              <a:buFont typeface="Arial"/>
              <a:buNone/>
            </a:pPr>
            <a:endParaRPr sz="2353" b="0" i="0" u="none" strike="noStrike" cap="none">
              <a:solidFill>
                <a:srgbClr val="FF0000"/>
              </a:solidFill>
              <a:latin typeface="Arial"/>
              <a:ea typeface="Arial"/>
              <a:cs typeface="Arial"/>
              <a:sym typeface="Arial"/>
            </a:endParaRPr>
          </a:p>
          <a:p>
            <a:pPr marL="448193" marR="0" lvl="1" indent="0" algn="l" rtl="0">
              <a:lnSpc>
                <a:spcPct val="90000"/>
              </a:lnSpc>
              <a:spcBef>
                <a:spcPts val="500"/>
              </a:spcBef>
              <a:spcAft>
                <a:spcPts val="0"/>
              </a:spcAft>
              <a:buClr>
                <a:schemeClr val="dk1"/>
              </a:buClr>
              <a:buSzPts val="2400"/>
              <a:buFont typeface="Arial"/>
              <a:buNone/>
            </a:pPr>
            <a:endParaRPr sz="2353" b="0" i="0" u="none" strike="noStrike" cap="none">
              <a:solidFill>
                <a:schemeClr val="dk1"/>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376685025"/>
              </p:ext>
            </p:extLst>
          </p:nvPr>
        </p:nvGraphicFramePr>
        <p:xfrm>
          <a:off x="856984" y="1842498"/>
          <a:ext cx="9501864" cy="4265456"/>
        </p:xfrm>
        <a:graphic>
          <a:graphicData uri="http://schemas.openxmlformats.org/drawingml/2006/table">
            <a:tbl>
              <a:tblPr firstRow="1" bandRow="1">
                <a:tableStyleId>{5C22544A-7EE6-4342-B048-85BDC9FD1C3A}</a:tableStyleId>
              </a:tblPr>
              <a:tblGrid>
                <a:gridCol w="2375466">
                  <a:extLst>
                    <a:ext uri="{9D8B030D-6E8A-4147-A177-3AD203B41FA5}">
                      <a16:colId xmlns:a16="http://schemas.microsoft.com/office/drawing/2014/main" val="3264853689"/>
                    </a:ext>
                  </a:extLst>
                </a:gridCol>
                <a:gridCol w="2375466">
                  <a:extLst>
                    <a:ext uri="{9D8B030D-6E8A-4147-A177-3AD203B41FA5}">
                      <a16:colId xmlns:a16="http://schemas.microsoft.com/office/drawing/2014/main" val="3295001482"/>
                    </a:ext>
                  </a:extLst>
                </a:gridCol>
                <a:gridCol w="2375466">
                  <a:extLst>
                    <a:ext uri="{9D8B030D-6E8A-4147-A177-3AD203B41FA5}">
                      <a16:colId xmlns:a16="http://schemas.microsoft.com/office/drawing/2014/main" val="3871981244"/>
                    </a:ext>
                  </a:extLst>
                </a:gridCol>
                <a:gridCol w="2375466">
                  <a:extLst>
                    <a:ext uri="{9D8B030D-6E8A-4147-A177-3AD203B41FA5}">
                      <a16:colId xmlns:a16="http://schemas.microsoft.com/office/drawing/2014/main" val="999052876"/>
                    </a:ext>
                  </a:extLst>
                </a:gridCol>
              </a:tblGrid>
              <a:tr h="461130">
                <a:tc>
                  <a:txBody>
                    <a:bodyPr/>
                    <a:lstStyle/>
                    <a:p>
                      <a:r>
                        <a:rPr lang="en-US"/>
                        <a:t>File Submission</a:t>
                      </a:r>
                    </a:p>
                  </a:txBody>
                  <a:tcPr/>
                </a:tc>
                <a:tc>
                  <a:txBody>
                    <a:bodyPr/>
                    <a:lstStyle/>
                    <a:p>
                      <a:r>
                        <a:rPr lang="en-US"/>
                        <a:t>Opening</a:t>
                      </a:r>
                      <a:r>
                        <a:rPr lang="en-US" baseline="0"/>
                        <a:t> Date</a:t>
                      </a:r>
                      <a:endParaRPr lang="en-US"/>
                    </a:p>
                  </a:txBody>
                  <a:tcPr/>
                </a:tc>
                <a:tc>
                  <a:txBody>
                    <a:bodyPr/>
                    <a:lstStyle/>
                    <a:p>
                      <a:r>
                        <a:rPr lang="en-US"/>
                        <a:t>Closing Date</a:t>
                      </a:r>
                    </a:p>
                  </a:txBody>
                  <a:tcPr/>
                </a:tc>
                <a:tc>
                  <a:txBody>
                    <a:bodyPr/>
                    <a:lstStyle/>
                    <a:p>
                      <a:r>
                        <a:rPr lang="en-US"/>
                        <a:t>Snapshot Date</a:t>
                      </a:r>
                    </a:p>
                  </a:txBody>
                  <a:tcPr/>
                </a:tc>
                <a:extLst>
                  <a:ext uri="{0D108BD9-81ED-4DB2-BD59-A6C34878D82A}">
                    <a16:rowId xmlns:a16="http://schemas.microsoft.com/office/drawing/2014/main" val="4069968676"/>
                  </a:ext>
                </a:extLst>
              </a:tr>
              <a:tr h="1152826">
                <a:tc>
                  <a:txBody>
                    <a:bodyPr/>
                    <a:lstStyle/>
                    <a:p>
                      <a:r>
                        <a:rPr lang="en-US" sz="2000"/>
                        <a:t>Preliminary</a:t>
                      </a:r>
                    </a:p>
                  </a:txBody>
                  <a:tcPr/>
                </a:tc>
                <a:tc>
                  <a:txBody>
                    <a:bodyPr/>
                    <a:lstStyle/>
                    <a:p>
                      <a:r>
                        <a:rPr lang="en-US" sz="2000"/>
                        <a:t>February</a:t>
                      </a:r>
                      <a:r>
                        <a:rPr lang="en-US" sz="2000" baseline="0"/>
                        <a:t> 1, 2024</a:t>
                      </a:r>
                      <a:endParaRPr lang="en-US" sz="2000"/>
                    </a:p>
                  </a:txBody>
                  <a:tcPr/>
                </a:tc>
                <a:tc>
                  <a:txBody>
                    <a:bodyPr/>
                    <a:lstStyle/>
                    <a:p>
                      <a:r>
                        <a:rPr lang="en-US" sz="2000"/>
                        <a:t>March 15, 2024</a:t>
                      </a:r>
                    </a:p>
                  </a:txBody>
                  <a:tcPr/>
                </a:tc>
                <a:tc>
                  <a:txBody>
                    <a:bodyPr/>
                    <a:lstStyle/>
                    <a:p>
                      <a:r>
                        <a:rPr lang="en-US" sz="2000"/>
                        <a:t>First</a:t>
                      </a:r>
                      <a:r>
                        <a:rPr lang="en-US" sz="2000" baseline="0"/>
                        <a:t> day of school through January 31st</a:t>
                      </a:r>
                      <a:endParaRPr lang="en-US" sz="2000"/>
                    </a:p>
                  </a:txBody>
                  <a:tcPr/>
                </a:tc>
                <a:extLst>
                  <a:ext uri="{0D108BD9-81ED-4DB2-BD59-A6C34878D82A}">
                    <a16:rowId xmlns:a16="http://schemas.microsoft.com/office/drawing/2014/main" val="3953980657"/>
                  </a:ext>
                </a:extLst>
              </a:tr>
              <a:tr h="1152826">
                <a:tc>
                  <a:txBody>
                    <a:bodyPr/>
                    <a:lstStyle/>
                    <a:p>
                      <a:r>
                        <a:rPr lang="en-US" sz="2000"/>
                        <a:t>End of Year</a:t>
                      </a:r>
                    </a:p>
                  </a:txBody>
                  <a:tcPr/>
                </a:tc>
                <a:tc>
                  <a:txBody>
                    <a:bodyPr/>
                    <a:lstStyle/>
                    <a:p>
                      <a:r>
                        <a:rPr lang="en-US" sz="2000" dirty="0"/>
                        <a:t>July 1, 2024</a:t>
                      </a:r>
                    </a:p>
                  </a:txBody>
                  <a:tcPr/>
                </a:tc>
                <a:tc>
                  <a:txBody>
                    <a:bodyPr/>
                    <a:lstStyle/>
                    <a:p>
                      <a:r>
                        <a:rPr lang="en-US" sz="2000"/>
                        <a:t>August</a:t>
                      </a:r>
                      <a:r>
                        <a:rPr lang="en-US" sz="2000" baseline="0"/>
                        <a:t> 16, 2024 (tentatively)</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First</a:t>
                      </a:r>
                      <a:r>
                        <a:rPr lang="en-US" sz="2000" baseline="0"/>
                        <a:t> day of school through June 30th</a:t>
                      </a:r>
                      <a:endParaRPr lang="en-US" sz="2000"/>
                    </a:p>
                    <a:p>
                      <a:endParaRPr lang="en-US" sz="2000"/>
                    </a:p>
                  </a:txBody>
                  <a:tcPr/>
                </a:tc>
                <a:extLst>
                  <a:ext uri="{0D108BD9-81ED-4DB2-BD59-A6C34878D82A}">
                    <a16:rowId xmlns:a16="http://schemas.microsoft.com/office/drawing/2014/main" val="3289781710"/>
                  </a:ext>
                </a:extLst>
              </a:tr>
              <a:tr h="1498674">
                <a:tc>
                  <a:txBody>
                    <a:bodyPr/>
                    <a:lstStyle/>
                    <a:p>
                      <a:r>
                        <a:rPr lang="en-US" sz="2000"/>
                        <a:t>Pre-submission</a:t>
                      </a:r>
                    </a:p>
                  </a:txBody>
                  <a:tcPr/>
                </a:tc>
                <a:tc>
                  <a:txBody>
                    <a:bodyPr/>
                    <a:lstStyle/>
                    <a:p>
                      <a:r>
                        <a:rPr lang="en-US" sz="2000"/>
                        <a:t>After completion of EOY SBAR</a:t>
                      </a:r>
                    </a:p>
                  </a:txBody>
                  <a:tcPr/>
                </a:tc>
                <a:tc>
                  <a:txBody>
                    <a:bodyPr/>
                    <a:lstStyle/>
                    <a:p>
                      <a:r>
                        <a:rPr lang="en-US" sz="2000"/>
                        <a:t>When Preliminary and EOY are open</a:t>
                      </a:r>
                    </a:p>
                  </a:txBody>
                  <a:tcPr/>
                </a:tc>
                <a:tc>
                  <a:txBody>
                    <a:bodyPr/>
                    <a:lstStyle/>
                    <a:p>
                      <a:r>
                        <a:rPr lang="en-US" sz="2000" dirty="0"/>
                        <a:t>Any</a:t>
                      </a:r>
                      <a:r>
                        <a:rPr lang="en-US" sz="2000" baseline="0" dirty="0"/>
                        <a:t> time- allows for checking file format and data edits</a:t>
                      </a:r>
                      <a:endParaRPr lang="en-US" sz="2000" dirty="0"/>
                    </a:p>
                  </a:txBody>
                  <a:tcPr/>
                </a:tc>
                <a:extLst>
                  <a:ext uri="{0D108BD9-81ED-4DB2-BD59-A6C34878D82A}">
                    <a16:rowId xmlns:a16="http://schemas.microsoft.com/office/drawing/2014/main" val="4201893544"/>
                  </a:ext>
                </a:extLst>
              </a:tr>
            </a:tbl>
          </a:graphicData>
        </a:graphic>
      </p:graphicFrame>
    </p:spTree>
    <p:extLst>
      <p:ext uri="{BB962C8B-B14F-4D97-AF65-F5344CB8AC3E}">
        <p14:creationId xmlns:p14="http://schemas.microsoft.com/office/powerpoint/2010/main" val="3742494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6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
        <p:nvSpPr>
          <p:cNvPr id="487" name="Google Shape;487;p63"/>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90000"/>
              </a:lnSpc>
              <a:spcBef>
                <a:spcPts val="1000"/>
              </a:spcBef>
              <a:spcAft>
                <a:spcPts val="0"/>
              </a:spcAft>
              <a:buClr>
                <a:schemeClr val="dk1"/>
              </a:buClr>
              <a:buSzPct val="69498"/>
              <a:buNone/>
            </a:pPr>
            <a:r>
              <a:rPr lang="en-US" sz="4000">
                <a:solidFill>
                  <a:srgbClr val="000000"/>
                </a:solidFill>
              </a:rPr>
              <a:t>Contact your local SSWS Account or back-up Account Manager if you need assistance with the following:</a:t>
            </a:r>
            <a:endParaRPr lang="en-US" sz="3200">
              <a:solidFill>
                <a:srgbClr val="000000"/>
              </a:solidFill>
            </a:endParaRPr>
          </a:p>
          <a:p>
            <a:pPr marL="628650" indent="-514350">
              <a:buClr>
                <a:schemeClr val="dk1"/>
              </a:buClr>
              <a:buSzPct val="69498"/>
              <a:buFont typeface="Arial" panose="020B0604020202020204" pitchFamily="34" charset="0"/>
              <a:buAutoNum type="arabicPeriod"/>
            </a:pPr>
            <a:r>
              <a:rPr lang="en-US" sz="3200">
                <a:solidFill>
                  <a:srgbClr val="000000"/>
                </a:solidFill>
              </a:rPr>
              <a:t>Assigning the SBAR application contact in ERA</a:t>
            </a:r>
          </a:p>
          <a:p>
            <a:pPr marL="1085850" lvl="1" indent="-514350">
              <a:buClr>
                <a:schemeClr val="dk1"/>
              </a:buClr>
              <a:buSzPct val="69498"/>
              <a:buFont typeface="+mj-lt"/>
              <a:buAutoNum type="alphaLcParenR"/>
            </a:pPr>
            <a:r>
              <a:rPr lang="en-US" sz="2800">
                <a:solidFill>
                  <a:srgbClr val="000000"/>
                </a:solidFill>
              </a:rPr>
              <a:t>This is critical for VDOE to contact the correct person with important updates regarding SBAR</a:t>
            </a:r>
          </a:p>
          <a:p>
            <a:pPr marL="628650" lvl="0" indent="-514350" algn="l" rtl="0">
              <a:lnSpc>
                <a:spcPct val="90000"/>
              </a:lnSpc>
              <a:spcBef>
                <a:spcPts val="1000"/>
              </a:spcBef>
              <a:spcAft>
                <a:spcPts val="0"/>
              </a:spcAft>
              <a:buClr>
                <a:schemeClr val="dk1"/>
              </a:buClr>
              <a:buSzPct val="69498"/>
              <a:buAutoNum type="arabicPeriod"/>
            </a:pPr>
            <a:r>
              <a:rPr lang="en-US" sz="3200">
                <a:solidFill>
                  <a:srgbClr val="000000"/>
                </a:solidFill>
              </a:rPr>
              <a:t>Determining rights and privileges to the SBAR application </a:t>
            </a:r>
          </a:p>
          <a:p>
            <a:pPr marL="1085850" lvl="1" indent="-514350">
              <a:spcBef>
                <a:spcPts val="1000"/>
              </a:spcBef>
              <a:buClr>
                <a:schemeClr val="dk1"/>
              </a:buClr>
              <a:buSzPct val="69498"/>
              <a:buFont typeface="+mj-lt"/>
              <a:buAutoNum type="alphaLcParenR"/>
            </a:pPr>
            <a:r>
              <a:rPr lang="en-US" sz="2800">
                <a:solidFill>
                  <a:srgbClr val="000000"/>
                </a:solidFill>
              </a:rPr>
              <a:t>This includes setting up the SBAR collection manager, local approvers, and rights to submit the data or access reports</a:t>
            </a:r>
          </a:p>
          <a:p>
            <a:pPr marL="628650" lvl="0" indent="-514350" algn="l" rtl="0">
              <a:lnSpc>
                <a:spcPct val="90000"/>
              </a:lnSpc>
              <a:spcBef>
                <a:spcPts val="1000"/>
              </a:spcBef>
              <a:spcAft>
                <a:spcPts val="0"/>
              </a:spcAft>
              <a:buClr>
                <a:schemeClr val="dk1"/>
              </a:buClr>
              <a:buSzPct val="69498"/>
              <a:buAutoNum type="arabicPeriod"/>
            </a:pPr>
            <a:r>
              <a:rPr lang="en-US" sz="3200">
                <a:solidFill>
                  <a:srgbClr val="000000"/>
                </a:solidFill>
              </a:rPr>
              <a:t>Establishing Superintendent Data Collection Approval (SDCA) account for Superintendent or Director</a:t>
            </a:r>
            <a:endParaRPr sz="3200">
              <a:solidFill>
                <a:srgbClr val="000000"/>
              </a:solidFill>
            </a:endParaRPr>
          </a:p>
          <a:p>
            <a:pPr marL="914400" lvl="1" indent="-228600" algn="l" rtl="0">
              <a:lnSpc>
                <a:spcPct val="90000"/>
              </a:lnSpc>
              <a:spcBef>
                <a:spcPts val="500"/>
              </a:spcBef>
              <a:spcAft>
                <a:spcPts val="0"/>
              </a:spcAft>
              <a:buSzPct val="81081"/>
              <a:buNone/>
            </a:pPr>
            <a:endParaRPr/>
          </a:p>
          <a:p>
            <a:pPr marL="914400" lvl="1" indent="-228600" algn="l" rtl="0">
              <a:lnSpc>
                <a:spcPct val="90000"/>
              </a:lnSpc>
              <a:spcBef>
                <a:spcPts val="500"/>
              </a:spcBef>
              <a:spcAft>
                <a:spcPts val="0"/>
              </a:spcAft>
              <a:buSzPct val="81081"/>
              <a:buNone/>
            </a:pPr>
            <a:endParaRPr/>
          </a:p>
          <a:p>
            <a:pPr marL="457200" lvl="0" indent="-228600" algn="l" rtl="0">
              <a:lnSpc>
                <a:spcPct val="90000"/>
              </a:lnSpc>
              <a:spcBef>
                <a:spcPts val="1000"/>
              </a:spcBef>
              <a:spcAft>
                <a:spcPts val="0"/>
              </a:spcAft>
              <a:buClr>
                <a:schemeClr val="dk1"/>
              </a:buClr>
              <a:buSzPct val="69498"/>
              <a:buNone/>
            </a:pPr>
            <a:endParaRPr/>
          </a:p>
          <a:p>
            <a:pPr marL="457200" lvl="0" indent="-228600" algn="l" rtl="0">
              <a:lnSpc>
                <a:spcPct val="90000"/>
              </a:lnSpc>
              <a:spcBef>
                <a:spcPts val="1000"/>
              </a:spcBef>
              <a:spcAft>
                <a:spcPts val="0"/>
              </a:spcAft>
              <a:buClr>
                <a:schemeClr val="dk1"/>
              </a:buClr>
              <a:buSzPct val="69498"/>
              <a:buNone/>
            </a:pPr>
            <a:endParaRPr/>
          </a:p>
        </p:txBody>
      </p:sp>
      <p:sp>
        <p:nvSpPr>
          <p:cNvPr id="2" name="Text Placeholder 1"/>
          <p:cNvSpPr>
            <a:spLocks noGrp="1"/>
          </p:cNvSpPr>
          <p:nvPr>
            <p:ph type="body" sz="quarter" idx="13"/>
          </p:nvPr>
        </p:nvSpPr>
        <p:spPr/>
        <p:txBody>
          <a:bodyPr>
            <a:normAutofit/>
          </a:bodyPr>
          <a:lstStyle/>
          <a:p>
            <a:r>
              <a:rPr lang="en-US"/>
              <a:t>SBAR Application Support</a:t>
            </a:r>
          </a:p>
        </p:txBody>
      </p:sp>
    </p:spTree>
    <p:extLst>
      <p:ext uri="{BB962C8B-B14F-4D97-AF65-F5344CB8AC3E}">
        <p14:creationId xmlns:p14="http://schemas.microsoft.com/office/powerpoint/2010/main" val="738746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64"/>
          <p:cNvSpPr txBox="1">
            <a:spLocks noGrp="1"/>
          </p:cNvSpPr>
          <p:nvPr>
            <p:ph idx="1"/>
          </p:nvPr>
        </p:nvSpPr>
        <p:spPr>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endParaRPr sz="2353" dirty="0">
              <a:solidFill>
                <a:srgbClr val="0F150D"/>
              </a:solidFill>
            </a:endParaRPr>
          </a:p>
          <a:p>
            <a:pPr marL="0" lvl="0" indent="0" algn="l" rtl="0">
              <a:lnSpc>
                <a:spcPct val="90000"/>
              </a:lnSpc>
              <a:spcBef>
                <a:spcPts val="1000"/>
              </a:spcBef>
              <a:spcAft>
                <a:spcPts val="0"/>
              </a:spcAft>
              <a:buSzPts val="1800"/>
              <a:buNone/>
            </a:pPr>
            <a:r>
              <a:rPr lang="en-US" sz="2353" dirty="0">
                <a:solidFill>
                  <a:srgbClr val="0F150D"/>
                </a:solidFill>
              </a:rPr>
              <a:t>Student Behavior And Administrative Response Collection website:</a:t>
            </a:r>
          </a:p>
          <a:p>
            <a:pPr marL="0" lvl="0" indent="0" algn="l">
              <a:lnSpc>
                <a:spcPct val="90000"/>
              </a:lnSpc>
              <a:spcBef>
                <a:spcPts val="1000"/>
              </a:spcBef>
              <a:spcAft>
                <a:spcPts val="0"/>
              </a:spcAft>
              <a:buNone/>
            </a:pPr>
            <a:r>
              <a:rPr lang="en-US" sz="2350" dirty="0">
                <a:ea typeface="+mn-lt"/>
                <a:cs typeface="+mn-lt"/>
                <a:hlinkClick r:id="rId3"/>
              </a:rPr>
              <a:t>https://www.doe.virginia.gov/data-policy-funding/data-reports/data-collection/student-behavior-and-administrative-response-collection</a:t>
            </a:r>
            <a:endParaRPr lang="en-US">
              <a:cs typeface="Calibri"/>
            </a:endParaRPr>
          </a:p>
          <a:p>
            <a:pPr marL="0" lvl="0" indent="0" algn="l">
              <a:lnSpc>
                <a:spcPct val="90000"/>
              </a:lnSpc>
              <a:spcBef>
                <a:spcPts val="1000"/>
              </a:spcBef>
              <a:spcAft>
                <a:spcPts val="0"/>
              </a:spcAft>
              <a:buSzPts val="1800"/>
              <a:buNone/>
            </a:pPr>
            <a:endParaRPr lang="en-US" sz="2353" dirty="0">
              <a:cs typeface="Calibri"/>
            </a:endParaRPr>
          </a:p>
          <a:p>
            <a:pPr marL="0" lvl="0" indent="0" algn="l" rtl="0">
              <a:lnSpc>
                <a:spcPct val="90000"/>
              </a:lnSpc>
              <a:spcBef>
                <a:spcPts val="1000"/>
              </a:spcBef>
              <a:spcAft>
                <a:spcPts val="0"/>
              </a:spcAft>
              <a:buSzPts val="1800"/>
              <a:buNone/>
            </a:pPr>
            <a:r>
              <a:rPr lang="en-US" sz="2353" dirty="0">
                <a:solidFill>
                  <a:srgbClr val="0F150D"/>
                </a:solidFill>
              </a:rPr>
              <a:t>Patricia Mealy, Data Specialist, Office of Data Services</a:t>
            </a:r>
            <a:endParaRPr dirty="0"/>
          </a:p>
          <a:p>
            <a:pPr marL="0" lvl="0" indent="0" algn="l" rtl="0">
              <a:lnSpc>
                <a:spcPct val="90000"/>
              </a:lnSpc>
              <a:spcBef>
                <a:spcPts val="1000"/>
              </a:spcBef>
              <a:spcAft>
                <a:spcPts val="0"/>
              </a:spcAft>
              <a:buSzPts val="1800"/>
              <a:buNone/>
            </a:pPr>
            <a:r>
              <a:rPr lang="en-US" sz="2353" dirty="0"/>
              <a:t>Email: </a:t>
            </a:r>
            <a:r>
              <a:rPr lang="en-US" sz="2353" u="sng" dirty="0">
                <a:solidFill>
                  <a:schemeClr val="hlink"/>
                </a:solidFill>
                <a:hlinkClick r:id="rId4"/>
              </a:rPr>
              <a:t>patricia.mealy@doe.virginia.gov</a:t>
            </a:r>
            <a:r>
              <a:rPr lang="en-US" sz="2353" dirty="0"/>
              <a:t> or</a:t>
            </a:r>
            <a:endParaRPr dirty="0"/>
          </a:p>
          <a:p>
            <a:pPr marL="0" lvl="0" indent="0" algn="l" rtl="0">
              <a:lnSpc>
                <a:spcPct val="90000"/>
              </a:lnSpc>
              <a:spcBef>
                <a:spcPts val="1000"/>
              </a:spcBef>
              <a:spcAft>
                <a:spcPts val="0"/>
              </a:spcAft>
              <a:buSzPts val="1800"/>
              <a:buNone/>
            </a:pPr>
            <a:r>
              <a:rPr lang="en-US" sz="2353" dirty="0"/>
              <a:t>            </a:t>
            </a:r>
            <a:r>
              <a:rPr lang="en-US" sz="2353" u="sng" dirty="0">
                <a:solidFill>
                  <a:schemeClr val="hlink"/>
                </a:solidFill>
                <a:hlinkClick r:id="rId5"/>
              </a:rPr>
              <a:t>resultshelp@doe.virginia.gov</a:t>
            </a:r>
            <a:r>
              <a:rPr lang="en-US" sz="2353" dirty="0"/>
              <a:t> </a:t>
            </a:r>
            <a:endParaRPr dirty="0"/>
          </a:p>
          <a:p>
            <a:pPr marL="0" lvl="0" indent="0" algn="l" rtl="0">
              <a:lnSpc>
                <a:spcPct val="90000"/>
              </a:lnSpc>
              <a:spcBef>
                <a:spcPts val="1000"/>
              </a:spcBef>
              <a:spcAft>
                <a:spcPts val="0"/>
              </a:spcAft>
              <a:buSzPts val="1800"/>
              <a:buNone/>
            </a:pPr>
            <a:endParaRPr sz="2353" dirty="0"/>
          </a:p>
          <a:p>
            <a:pPr marL="0" lvl="0" indent="0" algn="l" rtl="0">
              <a:lnSpc>
                <a:spcPct val="90000"/>
              </a:lnSpc>
              <a:spcBef>
                <a:spcPts val="1000"/>
              </a:spcBef>
              <a:spcAft>
                <a:spcPts val="0"/>
              </a:spcAft>
              <a:buSzPts val="1800"/>
              <a:buNone/>
            </a:pPr>
            <a:r>
              <a:rPr lang="en-US" sz="2353" dirty="0">
                <a:solidFill>
                  <a:srgbClr val="0F150D"/>
                </a:solidFill>
              </a:rPr>
              <a:t>Rebecca Kahila, School Safety and Discipline Specialist, Office of Student Services</a:t>
            </a:r>
            <a:endParaRPr dirty="0"/>
          </a:p>
          <a:p>
            <a:pPr marL="0" lvl="0" indent="0" algn="l" rtl="0">
              <a:lnSpc>
                <a:spcPct val="90000"/>
              </a:lnSpc>
              <a:spcBef>
                <a:spcPts val="1000"/>
              </a:spcBef>
              <a:spcAft>
                <a:spcPts val="0"/>
              </a:spcAft>
              <a:buSzPts val="1800"/>
              <a:buNone/>
            </a:pPr>
            <a:r>
              <a:rPr lang="en-US" sz="2353" dirty="0"/>
              <a:t>Email: </a:t>
            </a:r>
            <a:r>
              <a:rPr lang="en-US" sz="2350" u="sng" dirty="0">
                <a:solidFill>
                  <a:srgbClr val="0070C0"/>
                </a:solidFill>
              </a:rPr>
              <a:t>rebecca.kahila@doe.virginia.gov</a:t>
            </a:r>
            <a:r>
              <a:rPr lang="en-US" sz="2353" u="sng" dirty="0">
                <a:solidFill>
                  <a:srgbClr val="0070C0"/>
                </a:solidFill>
              </a:rPr>
              <a:t> </a:t>
            </a:r>
            <a:endParaRPr dirty="0">
              <a:solidFill>
                <a:srgbClr val="0070C0"/>
              </a:solidFill>
            </a:endParaRPr>
          </a:p>
        </p:txBody>
      </p:sp>
      <p:sp>
        <p:nvSpPr>
          <p:cNvPr id="2" name="Text Placeholder 1"/>
          <p:cNvSpPr>
            <a:spLocks noGrp="1"/>
          </p:cNvSpPr>
          <p:nvPr>
            <p:ph type="body" sz="quarter" idx="13"/>
          </p:nvPr>
        </p:nvSpPr>
        <p:spPr/>
        <p:txBody>
          <a:bodyPr/>
          <a:lstStyle/>
          <a:p>
            <a:pPr algn="ctr"/>
            <a:r>
              <a:rPr lang="en-US"/>
              <a:t>VDOE Contacts</a:t>
            </a:r>
          </a:p>
        </p:txBody>
      </p:sp>
    </p:spTree>
    <p:extLst>
      <p:ext uri="{BB962C8B-B14F-4D97-AF65-F5344CB8AC3E}">
        <p14:creationId xmlns:p14="http://schemas.microsoft.com/office/powerpoint/2010/main" val="1818412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65"/>
          <p:cNvSpPr txBox="1">
            <a:spLocks noGrp="1"/>
          </p:cNvSpPr>
          <p:nvPr>
            <p:ph type="ctrTitle"/>
          </p:nvPr>
        </p:nvSpPr>
        <p:spPr>
          <a:prstGeom prst="rect">
            <a:avLst/>
          </a:prstGeom>
          <a:solidFill>
            <a:schemeClr val="lt1">
              <a:alpha val="61568"/>
            </a:schemeClr>
          </a:solidFill>
          <a:ln w="79375" cap="rnd" cmpd="sng">
            <a:solidFill>
              <a:schemeClr val="tx1">
                <a:lumMod val="60000"/>
                <a:lumOff val="40000"/>
                <a:alpha val="77647"/>
              </a:schemeClr>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6000"/>
              <a:buFont typeface="Trebuchet MS"/>
              <a:buNone/>
            </a:pPr>
            <a:r>
              <a:rPr lang="en-US"/>
              <a:t>Thank You </a:t>
            </a:r>
            <a:endParaRPr/>
          </a:p>
        </p:txBody>
      </p:sp>
      <p:sp>
        <p:nvSpPr>
          <p:cNvPr id="501" name="Google Shape;501;p6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367282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49" name="Google Shape;249;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accent1"/>
              </a:buClr>
              <a:buSzPts val="2800"/>
              <a:buChar char="•"/>
            </a:pPr>
            <a:r>
              <a:rPr lang="en-US" sz="2400">
                <a:solidFill>
                  <a:srgbClr val="000000"/>
                </a:solidFill>
              </a:rPr>
              <a:t>Required by the </a:t>
            </a:r>
            <a:r>
              <a:rPr lang="en-US" sz="2400" i="1">
                <a:solidFill>
                  <a:srgbClr val="000000"/>
                </a:solidFill>
              </a:rPr>
              <a:t>Code of Virginia</a:t>
            </a:r>
            <a:r>
              <a:rPr lang="en-US" sz="2400">
                <a:solidFill>
                  <a:srgbClr val="000000"/>
                </a:solidFill>
              </a:rPr>
              <a:t> (§22.1-279.3:1) and used to satisfy federal assurances for ESSA, the </a:t>
            </a:r>
            <a:r>
              <a:rPr lang="en-US" sz="2400" i="1">
                <a:solidFill>
                  <a:srgbClr val="000000"/>
                </a:solidFill>
              </a:rPr>
              <a:t>Gun-Free Schools Act of 1994, </a:t>
            </a:r>
            <a:r>
              <a:rPr lang="en-US" sz="2400">
                <a:solidFill>
                  <a:srgbClr val="000000"/>
                </a:solidFill>
              </a:rPr>
              <a:t>and</a:t>
            </a:r>
            <a:r>
              <a:rPr lang="en-US" sz="2400" i="1">
                <a:solidFill>
                  <a:srgbClr val="000000"/>
                </a:solidFill>
              </a:rPr>
              <a:t> </a:t>
            </a:r>
            <a:r>
              <a:rPr lang="en-US" sz="2400">
                <a:solidFill>
                  <a:srgbClr val="000000"/>
                </a:solidFill>
              </a:rPr>
              <a:t>the </a:t>
            </a:r>
            <a:r>
              <a:rPr lang="en-US" sz="2400" i="1">
                <a:solidFill>
                  <a:srgbClr val="000000"/>
                </a:solidFill>
              </a:rPr>
              <a:t>Individuals with Disabilities Education Act</a:t>
            </a:r>
            <a:r>
              <a:rPr lang="en-US" sz="2400">
                <a:solidFill>
                  <a:srgbClr val="000000"/>
                </a:solidFill>
              </a:rPr>
              <a:t> (IDEA)</a:t>
            </a:r>
            <a:endParaRPr sz="2400">
              <a:solidFill>
                <a:srgbClr val="000000"/>
              </a:solidFill>
            </a:endParaRPr>
          </a:p>
          <a:p>
            <a:pPr marL="914400" lvl="1" indent="-248920" algn="l" rtl="0">
              <a:lnSpc>
                <a:spcPct val="90000"/>
              </a:lnSpc>
              <a:spcBef>
                <a:spcPts val="500"/>
              </a:spcBef>
              <a:spcAft>
                <a:spcPts val="0"/>
              </a:spcAft>
              <a:buClr>
                <a:schemeClr val="dk1"/>
              </a:buClr>
              <a:buSzPts val="2200"/>
              <a:buChar char="•"/>
            </a:pPr>
            <a:r>
              <a:rPr lang="en-US">
                <a:solidFill>
                  <a:srgbClr val="000000"/>
                </a:solidFill>
              </a:rPr>
              <a:t>Replaced the Discipline, Crime, and Violence Collection (DCV) in 2021-2022</a:t>
            </a:r>
            <a:endParaRPr>
              <a:solidFill>
                <a:srgbClr val="000000"/>
              </a:solidFill>
              <a:cs typeface="Calibri"/>
            </a:endParaRPr>
          </a:p>
          <a:p>
            <a:pPr marL="914400" lvl="1" indent="-248920" algn="l" rtl="0">
              <a:lnSpc>
                <a:spcPct val="90000"/>
              </a:lnSpc>
              <a:spcBef>
                <a:spcPts val="500"/>
              </a:spcBef>
              <a:spcAft>
                <a:spcPts val="0"/>
              </a:spcAft>
              <a:buClr>
                <a:schemeClr val="dk1"/>
              </a:buClr>
              <a:buSzPts val="2200"/>
              <a:buChar char="•"/>
            </a:pPr>
            <a:r>
              <a:rPr lang="en-US">
                <a:solidFill>
                  <a:srgbClr val="000000"/>
                </a:solidFill>
              </a:rPr>
              <a:t>SBAR enables reporting of all administrative responses (behavioral interventions, instructional supports, and disciplinary sanctions) to student behaviors that occurred</a:t>
            </a:r>
            <a:endParaRPr>
              <a:solidFill>
                <a:srgbClr val="000000"/>
              </a:solidFill>
              <a:cs typeface="Calibri"/>
            </a:endParaRPr>
          </a:p>
          <a:p>
            <a:pPr marL="1371600" lvl="2" indent="-236220">
              <a:buSzPts val="2000"/>
              <a:buChar char="•"/>
            </a:pPr>
            <a:r>
              <a:rPr lang="en-US" sz="2400" b="0">
                <a:solidFill>
                  <a:srgbClr val="000000"/>
                </a:solidFill>
              </a:rPr>
              <a:t>On school property, a school bus, or at a school-sponsored activity</a:t>
            </a:r>
            <a:r>
              <a:rPr lang="en-US" sz="2400">
                <a:solidFill>
                  <a:srgbClr val="000000"/>
                </a:solidFill>
              </a:rPr>
              <a:t> </a:t>
            </a:r>
            <a:endParaRPr sz="2400">
              <a:solidFill>
                <a:srgbClr val="000000"/>
              </a:solidFill>
              <a:cs typeface="Calibri"/>
            </a:endParaRPr>
          </a:p>
          <a:p>
            <a:pPr marL="1371600" lvl="2" indent="-236220">
              <a:buSzPts val="2000"/>
              <a:buChar char="•"/>
            </a:pPr>
            <a:r>
              <a:rPr lang="en-US" sz="2400" b="0">
                <a:solidFill>
                  <a:srgbClr val="000000"/>
                </a:solidFill>
              </a:rPr>
              <a:t>OR, occurred in the community </a:t>
            </a:r>
            <a:r>
              <a:rPr lang="en-US" sz="2400">
                <a:solidFill>
                  <a:srgbClr val="000000"/>
                </a:solidFill>
              </a:rPr>
              <a:t>with</a:t>
            </a:r>
            <a:r>
              <a:rPr lang="en-US" sz="2400" b="0">
                <a:solidFill>
                  <a:srgbClr val="000000"/>
                </a:solidFill>
              </a:rPr>
              <a:t> an administrative response from the school that resulted in the student being </a:t>
            </a:r>
            <a:r>
              <a:rPr lang="en-US" sz="2400">
                <a:solidFill>
                  <a:srgbClr val="000000"/>
                </a:solidFill>
              </a:rPr>
              <a:t>suspended or alternatively</a:t>
            </a:r>
            <a:r>
              <a:rPr lang="en-US" sz="2400" b="0">
                <a:solidFill>
                  <a:srgbClr val="000000"/>
                </a:solidFill>
              </a:rPr>
              <a:t> placed</a:t>
            </a:r>
            <a:r>
              <a:rPr lang="en-US" sz="2400">
                <a:solidFill>
                  <a:srgbClr val="000000"/>
                </a:solidFill>
              </a:rPr>
              <a:t> </a:t>
            </a:r>
            <a:endParaRPr sz="2400">
              <a:solidFill>
                <a:srgbClr val="000000"/>
              </a:solidFill>
              <a:cs typeface="Calibri"/>
            </a:endParaRPr>
          </a:p>
          <a:p>
            <a:pPr marL="914400" lvl="1" indent="-248920" algn="l" rtl="0">
              <a:lnSpc>
                <a:spcPct val="90000"/>
              </a:lnSpc>
              <a:spcBef>
                <a:spcPts val="500"/>
              </a:spcBef>
              <a:spcAft>
                <a:spcPts val="0"/>
              </a:spcAft>
              <a:buClr>
                <a:schemeClr val="dk1"/>
              </a:buClr>
              <a:buSzPts val="2200"/>
              <a:buChar char="•"/>
            </a:pPr>
            <a:r>
              <a:rPr lang="en-US">
                <a:solidFill>
                  <a:srgbClr val="000000"/>
                </a:solidFill>
              </a:rPr>
              <a:t>Allows VDOE to identify inequities in disciplinary outcomes, exclusionary practices, and school safety issues</a:t>
            </a:r>
            <a:endParaRPr>
              <a:solidFill>
                <a:srgbClr val="000000"/>
              </a:solidFill>
              <a:cs typeface="Calibri"/>
            </a:endParaRPr>
          </a:p>
          <a:p>
            <a:pPr marL="457200" lvl="0" indent="-228600" algn="l" rtl="0">
              <a:lnSpc>
                <a:spcPct val="90000"/>
              </a:lnSpc>
              <a:spcBef>
                <a:spcPts val="1000"/>
              </a:spcBef>
              <a:spcAft>
                <a:spcPts val="0"/>
              </a:spcAft>
              <a:buClr>
                <a:schemeClr val="dk1"/>
              </a:buClr>
              <a:buSzPts val="1800"/>
              <a:buNone/>
            </a:pPr>
            <a:endParaRPr/>
          </a:p>
        </p:txBody>
      </p:sp>
      <p:sp>
        <p:nvSpPr>
          <p:cNvPr id="4" name="Text Placeholder 3"/>
          <p:cNvSpPr>
            <a:spLocks noGrp="1"/>
          </p:cNvSpPr>
          <p:nvPr>
            <p:ph type="body" sz="quarter" idx="13"/>
          </p:nvPr>
        </p:nvSpPr>
        <p:spPr/>
        <p:txBody>
          <a:bodyPr>
            <a:normAutofit/>
          </a:bodyPr>
          <a:lstStyle/>
          <a:p>
            <a:pPr algn="ctr"/>
            <a:r>
              <a:rPr lang="en-US"/>
              <a:t>SBAR Data Collection Governance</a:t>
            </a:r>
          </a:p>
        </p:txBody>
      </p:sp>
    </p:spTree>
    <p:extLst>
      <p:ext uri="{BB962C8B-B14F-4D97-AF65-F5344CB8AC3E}">
        <p14:creationId xmlns:p14="http://schemas.microsoft.com/office/powerpoint/2010/main" val="102559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249" name="Google Shape;249;p32"/>
          <p:cNvSpPr txBox="1">
            <a:spLocks noGrp="1"/>
          </p:cNvSpPr>
          <p:nvPr>
            <p:ph idx="1"/>
          </p:nvPr>
        </p:nvSpPr>
        <p:spPr>
          <a:xfrm>
            <a:off x="580768" y="1458930"/>
            <a:ext cx="10972800" cy="4718033"/>
          </a:xfrm>
          <a:prstGeom prst="rect">
            <a:avLst/>
          </a:prstGeom>
          <a:noFill/>
          <a:ln>
            <a:noFill/>
          </a:ln>
        </p:spPr>
        <p:txBody>
          <a:bodyPr spcFirstLastPara="1" wrap="square" lIns="91425" tIns="45700" rIns="91425" bIns="45700" anchor="t" anchorCtr="0">
            <a:normAutofit/>
          </a:bodyPr>
          <a:lstStyle/>
          <a:p>
            <a:pPr marL="457200" lvl="1" indent="0">
              <a:spcBef>
                <a:spcPts val="0"/>
              </a:spcBef>
              <a:spcAft>
                <a:spcPts val="750"/>
              </a:spcAft>
              <a:buSzPts val="1000"/>
              <a:buNone/>
              <a:tabLst>
                <a:tab pos="457200" algn="l"/>
              </a:tabLst>
            </a:pPr>
            <a:r>
              <a:rPr lang="en-US" sz="2600">
                <a:solidFill>
                  <a:srgbClr val="000000"/>
                </a:solidFill>
                <a:effectLst/>
                <a:ea typeface="Times New Roman" panose="02020603050405020304" pitchFamily="18" charset="0"/>
              </a:rPr>
              <a:t>Report the events that occur in:</a:t>
            </a:r>
            <a:r>
              <a:rPr lang="en-US" sz="2600">
                <a:solidFill>
                  <a:srgbClr val="000000"/>
                </a:solidFill>
                <a:ea typeface="Times New Roman" panose="02020603050405020304" pitchFamily="18" charset="0"/>
              </a:rPr>
              <a:t> </a:t>
            </a:r>
            <a:endParaRPr lang="en-US" sz="2600">
              <a:solidFill>
                <a:srgbClr val="000000"/>
              </a:solidFill>
              <a:effectLst/>
              <a:ea typeface="Calibri" panose="020F0502020204030204" pitchFamily="34" charset="0"/>
            </a:endParaRPr>
          </a:p>
          <a:p>
            <a:pPr lvl="2">
              <a:spcBef>
                <a:spcPts val="0"/>
              </a:spcBef>
              <a:buSzPts val="1000"/>
              <a:buFont typeface="Wingdings" panose="05000000000000000000" pitchFamily="2" charset="2"/>
              <a:buChar char="§"/>
              <a:tabLst>
                <a:tab pos="914400" algn="l"/>
              </a:tabLst>
            </a:pPr>
            <a:r>
              <a:rPr lang="en-US" sz="2600">
                <a:solidFill>
                  <a:srgbClr val="000000"/>
                </a:solidFill>
                <a:effectLst/>
                <a:ea typeface="Times New Roman" panose="02020603050405020304" pitchFamily="18" charset="0"/>
                <a:cs typeface="Times New Roman" panose="02020603050405020304" pitchFamily="18" charset="0"/>
              </a:rPr>
              <a:t>your Local Education Agency (LEA)</a:t>
            </a:r>
            <a:endParaRPr lang="en-US" sz="2600">
              <a:solidFill>
                <a:srgbClr val="000000"/>
              </a:solidFill>
              <a:effectLst/>
              <a:ea typeface="Calibri" panose="020F0502020204030204" pitchFamily="34" charset="0"/>
              <a:cs typeface="Times New Roman" panose="02020603050405020304" pitchFamily="18" charset="0"/>
            </a:endParaRPr>
          </a:p>
          <a:p>
            <a:pPr lvl="2">
              <a:spcBef>
                <a:spcPts val="0"/>
              </a:spcBef>
              <a:buSzPts val="1000"/>
              <a:buFont typeface="Wingdings" panose="05000000000000000000" pitchFamily="2" charset="2"/>
              <a:buChar char="§"/>
              <a:tabLst>
                <a:tab pos="914400" algn="l"/>
              </a:tabLst>
            </a:pPr>
            <a:r>
              <a:rPr lang="en-US" sz="2600">
                <a:solidFill>
                  <a:srgbClr val="000000"/>
                </a:solidFill>
                <a:effectLst/>
                <a:ea typeface="Times New Roman" panose="02020603050405020304" pitchFamily="18" charset="0"/>
                <a:cs typeface="Times New Roman" panose="02020603050405020304" pitchFamily="18" charset="0"/>
              </a:rPr>
              <a:t>private schools for special education placements, for whom your LEA is responsible, when the administrative response results in a </a:t>
            </a:r>
            <a:r>
              <a:rPr lang="en-US" sz="2600" b="1">
                <a:solidFill>
                  <a:srgbClr val="000000"/>
                </a:solidFill>
                <a:effectLst/>
                <a:ea typeface="Times New Roman" panose="02020603050405020304" pitchFamily="18" charset="0"/>
                <a:cs typeface="Times New Roman" panose="02020603050405020304" pitchFamily="18" charset="0"/>
              </a:rPr>
              <a:t>suspension, expulsion or report to law enforcement</a:t>
            </a:r>
            <a:r>
              <a:rPr lang="en-US" sz="2600">
                <a:solidFill>
                  <a:srgbClr val="000000"/>
                </a:solidFill>
                <a:effectLst/>
                <a:ea typeface="Times New Roman" panose="02020603050405020304" pitchFamily="18" charset="0"/>
                <a:cs typeface="Times New Roman" panose="02020603050405020304" pitchFamily="18" charset="0"/>
              </a:rPr>
              <a:t> </a:t>
            </a:r>
          </a:p>
          <a:p>
            <a:pPr lvl="2">
              <a:spcBef>
                <a:spcPts val="0"/>
              </a:spcBef>
              <a:buSzPts val="1000"/>
              <a:buFont typeface="Wingdings" panose="05000000000000000000" pitchFamily="2" charset="2"/>
              <a:buChar char="§"/>
              <a:tabLst>
                <a:tab pos="914400" algn="l"/>
              </a:tabLst>
            </a:pPr>
            <a:r>
              <a:rPr lang="en-US" sz="2600">
                <a:solidFill>
                  <a:srgbClr val="000000"/>
                </a:solidFill>
                <a:effectLst/>
                <a:ea typeface="Times New Roman" panose="02020603050405020304" pitchFamily="18" charset="0"/>
                <a:cs typeface="Times New Roman"/>
              </a:rPr>
              <a:t>public regional programs</a:t>
            </a:r>
            <a:r>
              <a:rPr lang="en-US" sz="2600">
                <a:solidFill>
                  <a:srgbClr val="000000"/>
                </a:solidFill>
                <a:ea typeface="Times New Roman" panose="02020603050405020304" pitchFamily="18" charset="0"/>
                <a:cs typeface="Times New Roman"/>
              </a:rPr>
              <a:t> </a:t>
            </a:r>
            <a:endParaRPr lang="en-US" sz="2600">
              <a:solidFill>
                <a:srgbClr val="000000"/>
              </a:solidFill>
              <a:effectLst/>
              <a:ea typeface="Times New Roman" panose="02020603050405020304" pitchFamily="18" charset="0"/>
              <a:cs typeface="Times New Roman"/>
            </a:endParaRPr>
          </a:p>
          <a:p>
            <a:pPr lvl="3"/>
            <a:r>
              <a:rPr lang="en-US" sz="2600">
                <a:solidFill>
                  <a:srgbClr val="000000"/>
                </a:solidFill>
                <a:effectLst/>
                <a:ea typeface="Calibri" panose="020F0502020204030204" pitchFamily="34" charset="0"/>
                <a:cs typeface="Times New Roman"/>
              </a:rPr>
              <a:t>regional programs </a:t>
            </a:r>
            <a:r>
              <a:rPr lang="en-US" sz="2600">
                <a:solidFill>
                  <a:srgbClr val="000000"/>
                </a:solidFill>
                <a:ea typeface="Calibri" panose="020F0502020204030204" pitchFamily="34" charset="0"/>
                <a:cs typeface="Times New Roman"/>
              </a:rPr>
              <a:t>must</a:t>
            </a:r>
            <a:r>
              <a:rPr lang="en-US" sz="2600">
                <a:solidFill>
                  <a:srgbClr val="000000"/>
                </a:solidFill>
                <a:effectLst/>
                <a:ea typeface="Calibri" panose="020F0502020204030204" pitchFamily="34" charset="0"/>
                <a:cs typeface="Times New Roman"/>
              </a:rPr>
              <a:t> report </a:t>
            </a:r>
            <a:r>
              <a:rPr lang="en-US" sz="2600">
                <a:solidFill>
                  <a:srgbClr val="000000"/>
                </a:solidFill>
                <a:ea typeface="Calibri" panose="020F0502020204030204" pitchFamily="34" charset="0"/>
                <a:cs typeface="Times New Roman"/>
              </a:rPr>
              <a:t>SBAR independently of the LEA; regional program student data</a:t>
            </a:r>
            <a:r>
              <a:rPr lang="en-US" sz="2600">
                <a:solidFill>
                  <a:srgbClr val="000000"/>
                </a:solidFill>
                <a:effectLst/>
                <a:ea typeface="Calibri" panose="020F0502020204030204" pitchFamily="34" charset="0"/>
                <a:cs typeface="Times New Roman"/>
              </a:rPr>
              <a:t> should not be included </a:t>
            </a:r>
            <a:r>
              <a:rPr lang="en-US" sz="2600">
                <a:solidFill>
                  <a:srgbClr val="000000"/>
                </a:solidFill>
                <a:ea typeface="Calibri" panose="020F0502020204030204" pitchFamily="34" charset="0"/>
                <a:cs typeface="Times New Roman"/>
              </a:rPr>
              <a:t>in the</a:t>
            </a:r>
            <a:r>
              <a:rPr lang="en-US" sz="2600">
                <a:solidFill>
                  <a:srgbClr val="000000"/>
                </a:solidFill>
                <a:effectLst/>
                <a:ea typeface="Calibri" panose="020F0502020204030204" pitchFamily="34" charset="0"/>
                <a:cs typeface="Times New Roman"/>
              </a:rPr>
              <a:t> </a:t>
            </a:r>
            <a:r>
              <a:rPr lang="en-US" sz="2600">
                <a:solidFill>
                  <a:srgbClr val="000000"/>
                </a:solidFill>
                <a:ea typeface="Calibri" panose="020F0502020204030204" pitchFamily="34" charset="0"/>
                <a:cs typeface="Times New Roman"/>
              </a:rPr>
              <a:t>LEA</a:t>
            </a:r>
            <a:r>
              <a:rPr lang="en-US" sz="2600">
                <a:solidFill>
                  <a:srgbClr val="000000"/>
                </a:solidFill>
                <a:effectLst/>
                <a:ea typeface="Calibri" panose="020F0502020204030204" pitchFamily="34" charset="0"/>
                <a:cs typeface="Times New Roman"/>
              </a:rPr>
              <a:t> files</a:t>
            </a:r>
          </a:p>
          <a:p>
            <a:pPr lvl="4"/>
            <a:r>
              <a:rPr lang="en-US" sz="2600">
                <a:solidFill>
                  <a:srgbClr val="000000"/>
                </a:solidFill>
                <a:cs typeface="Times New Roman"/>
              </a:rPr>
              <a:t>UNLESS the regional program has an exemption from SBAR reporting.  In such cases, student discipline and response data will be reported by the responsible LEA.</a:t>
            </a:r>
          </a:p>
          <a:p>
            <a:pPr marL="457200" lvl="1" indent="0">
              <a:buNone/>
            </a:pPr>
            <a:endParaRPr lang="en-US">
              <a:cs typeface="Calibri"/>
            </a:endParaRPr>
          </a:p>
        </p:txBody>
      </p:sp>
      <p:sp>
        <p:nvSpPr>
          <p:cNvPr id="4" name="Text Placeholder 3"/>
          <p:cNvSpPr>
            <a:spLocks noGrp="1"/>
          </p:cNvSpPr>
          <p:nvPr>
            <p:ph type="body" sz="quarter" idx="13"/>
          </p:nvPr>
        </p:nvSpPr>
        <p:spPr/>
        <p:txBody>
          <a:bodyPr vert="horz" lIns="822960" tIns="640080" rIns="91440" bIns="45720" rtlCol="0" anchor="t">
            <a:normAutofit/>
          </a:bodyPr>
          <a:lstStyle/>
          <a:p>
            <a:pPr algn="ctr"/>
            <a:r>
              <a:rPr lang="en-US"/>
              <a:t>SBAR Reporting Guidelines</a:t>
            </a:r>
          </a:p>
        </p:txBody>
      </p:sp>
    </p:spTree>
    <p:extLst>
      <p:ext uri="{BB962C8B-B14F-4D97-AF65-F5344CB8AC3E}">
        <p14:creationId xmlns:p14="http://schemas.microsoft.com/office/powerpoint/2010/main" val="232320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4211-01AA-D419-683B-5BFD7DC5B7D1}"/>
              </a:ext>
            </a:extLst>
          </p:cNvPr>
          <p:cNvSpPr>
            <a:spLocks noGrp="1"/>
          </p:cNvSpPr>
          <p:nvPr>
            <p:ph type="ctrTitle"/>
          </p:nvPr>
        </p:nvSpPr>
        <p:spPr>
          <a:xfrm>
            <a:off x="838199" y="1130909"/>
            <a:ext cx="6761205" cy="2387600"/>
          </a:xfrm>
        </p:spPr>
        <p:txBody>
          <a:bodyPr>
            <a:normAutofit fontScale="90000"/>
          </a:bodyPr>
          <a:lstStyle/>
          <a:p>
            <a:r>
              <a:rPr lang="en-US"/>
              <a:t>New SBAR Model with Scenarios </a:t>
            </a:r>
            <a:br>
              <a:rPr lang="en-US"/>
            </a:br>
            <a:endParaRPr lang="en-US"/>
          </a:p>
        </p:txBody>
      </p:sp>
      <p:sp>
        <p:nvSpPr>
          <p:cNvPr id="3" name="Subtitle 2">
            <a:extLst>
              <a:ext uri="{FF2B5EF4-FFF2-40B4-BE49-F238E27FC236}">
                <a16:creationId xmlns:a16="http://schemas.microsoft.com/office/drawing/2014/main" id="{193117BE-4F44-EA09-550A-35F60C5F0057}"/>
              </a:ext>
            </a:extLst>
          </p:cNvPr>
          <p:cNvSpPr>
            <a:spLocks noGrp="1"/>
          </p:cNvSpPr>
          <p:nvPr>
            <p:ph type="subTitle" idx="1"/>
          </p:nvPr>
        </p:nvSpPr>
        <p:spPr>
          <a:xfrm>
            <a:off x="838200" y="3636221"/>
            <a:ext cx="5584634" cy="1655762"/>
          </a:xfrm>
        </p:spPr>
        <p:txBody>
          <a:bodyPr/>
          <a:lstStyle/>
          <a:p>
            <a:endParaRPr lang="en-US"/>
          </a:p>
          <a:p>
            <a:endParaRPr lang="en-US"/>
          </a:p>
        </p:txBody>
      </p:sp>
      <p:sp>
        <p:nvSpPr>
          <p:cNvPr id="4" name="Slide Number Placeholder 3">
            <a:extLst>
              <a:ext uri="{FF2B5EF4-FFF2-40B4-BE49-F238E27FC236}">
                <a16:creationId xmlns:a16="http://schemas.microsoft.com/office/drawing/2014/main" id="{0A08627E-81AC-D458-9445-E57055BBE497}"/>
              </a:ext>
            </a:extLst>
          </p:cNvPr>
          <p:cNvSpPr>
            <a:spLocks noGrp="1"/>
          </p:cNvSpPr>
          <p:nvPr>
            <p:ph type="sldNum" sz="quarter" idx="12"/>
          </p:nvPr>
        </p:nvSpPr>
        <p:spPr/>
        <p:txBody>
          <a:bodyPr/>
          <a:lstStyle/>
          <a:p>
            <a:fld id="{B2102BAA-C61A-4A39-BDF1-4340D572B82C}" type="slidenum">
              <a:rPr lang="en-US" smtClean="0"/>
              <a:t>6</a:t>
            </a:fld>
            <a:endParaRPr lang="en-US"/>
          </a:p>
        </p:txBody>
      </p:sp>
    </p:spTree>
    <p:extLst>
      <p:ext uri="{BB962C8B-B14F-4D97-AF65-F5344CB8AC3E}">
        <p14:creationId xmlns:p14="http://schemas.microsoft.com/office/powerpoint/2010/main" val="317358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FB0E4-E0F9-68C1-FA81-046EE1192434}"/>
              </a:ext>
            </a:extLst>
          </p:cNvPr>
          <p:cNvSpPr>
            <a:spLocks noGrp="1"/>
          </p:cNvSpPr>
          <p:nvPr>
            <p:ph type="sldNum" sz="quarter" idx="12"/>
          </p:nvPr>
        </p:nvSpPr>
        <p:spPr/>
        <p:txBody>
          <a:bodyPr/>
          <a:lstStyle/>
          <a:p>
            <a:fld id="{B2102BAA-C61A-4A39-BDF1-4340D572B82C}" type="slidenum">
              <a:rPr lang="en-US" smtClean="0"/>
              <a:t>7</a:t>
            </a:fld>
            <a:endParaRPr lang="en-US"/>
          </a:p>
        </p:txBody>
      </p:sp>
      <p:sp>
        <p:nvSpPr>
          <p:cNvPr id="3" name="Content Placeholder 2">
            <a:extLst>
              <a:ext uri="{FF2B5EF4-FFF2-40B4-BE49-F238E27FC236}">
                <a16:creationId xmlns:a16="http://schemas.microsoft.com/office/drawing/2014/main" id="{E4349A9C-20B9-41F9-50A7-09ABC4612012}"/>
              </a:ext>
            </a:extLst>
          </p:cNvPr>
          <p:cNvSpPr>
            <a:spLocks noGrp="1"/>
          </p:cNvSpPr>
          <p:nvPr>
            <p:ph idx="1"/>
          </p:nvPr>
        </p:nvSpPr>
        <p:spPr/>
        <p:txBody>
          <a:bodyPr vert="horz" lIns="91440" tIns="45720" rIns="91440" bIns="45720" rtlCol="0" anchor="t">
            <a:normAutofit lnSpcReduction="10000"/>
          </a:bodyPr>
          <a:lstStyle/>
          <a:p>
            <a:pPr marL="0" indent="0">
              <a:buNone/>
            </a:pPr>
            <a:endParaRPr lang="en-US">
              <a:ea typeface="+mn-lt"/>
              <a:cs typeface="+mn-lt"/>
            </a:endParaRPr>
          </a:p>
          <a:p>
            <a:pPr marL="514350" indent="-514350">
              <a:buAutoNum type="arabicPeriod"/>
            </a:pPr>
            <a:r>
              <a:rPr lang="en-US" b="1">
                <a:solidFill>
                  <a:srgbClr val="000000"/>
                </a:solidFill>
                <a:ea typeface="+mn-lt"/>
                <a:cs typeface="+mn-lt"/>
              </a:rPr>
              <a:t>Why a new model?</a:t>
            </a:r>
          </a:p>
          <a:p>
            <a:pPr marL="914400" lvl="1" indent="-457200">
              <a:buFont typeface="+mj-lt"/>
              <a:buAutoNum type="alphaLcPeriod"/>
            </a:pPr>
            <a:r>
              <a:rPr lang="en-US">
                <a:solidFill>
                  <a:srgbClr val="000000"/>
                </a:solidFill>
                <a:ea typeface="+mn-lt"/>
                <a:cs typeface="+mn-lt"/>
              </a:rPr>
              <a:t>The current model requires data stewards to decide how to prioritize and connect behaviors with responses.</a:t>
            </a:r>
          </a:p>
          <a:p>
            <a:pPr marL="914400" lvl="1" indent="-457200">
              <a:buAutoNum type="alphaLcPeriod" startAt="2"/>
            </a:pPr>
            <a:r>
              <a:rPr lang="en-US">
                <a:solidFill>
                  <a:srgbClr val="000000"/>
                </a:solidFill>
                <a:ea typeface="+mn-lt"/>
                <a:cs typeface="+mn-lt"/>
              </a:rPr>
              <a:t>As a result, we are seeing reporting similar to DCV i.e. one behavior per event and many behaviors do not have behavioral interventions, just sanctions reported.  </a:t>
            </a:r>
          </a:p>
          <a:p>
            <a:pPr marL="457200" lvl="1" indent="0">
              <a:buNone/>
            </a:pPr>
            <a:r>
              <a:rPr lang="en-US" sz="4400" b="1">
                <a:solidFill>
                  <a:srgbClr val="1A4480"/>
                </a:solidFill>
              </a:rPr>
              <a:t>91% </a:t>
            </a:r>
            <a:r>
              <a:rPr lang="en-US" b="1">
                <a:solidFill>
                  <a:srgbClr val="1A4480"/>
                </a:solidFill>
              </a:rPr>
              <a:t>of events</a:t>
            </a:r>
            <a:r>
              <a:rPr lang="en-US" b="1" baseline="0">
                <a:solidFill>
                  <a:srgbClr val="1A4480"/>
                </a:solidFill>
              </a:rPr>
              <a:t> had only 1 behavior code reported </a:t>
            </a:r>
          </a:p>
          <a:p>
            <a:pPr marL="457200" lvl="1" indent="0">
              <a:buNone/>
            </a:pPr>
            <a:r>
              <a:rPr lang="en-US" sz="4400" b="1">
                <a:solidFill>
                  <a:srgbClr val="1A4480"/>
                </a:solidFill>
              </a:rPr>
              <a:t>22% </a:t>
            </a:r>
            <a:r>
              <a:rPr lang="en-US" b="1">
                <a:solidFill>
                  <a:srgbClr val="1A4480"/>
                </a:solidFill>
              </a:rPr>
              <a:t>of events</a:t>
            </a:r>
            <a:r>
              <a:rPr lang="en-US" b="1" baseline="0">
                <a:solidFill>
                  <a:srgbClr val="1A4480"/>
                </a:solidFill>
              </a:rPr>
              <a:t> had disciplinary sanctions and no behavioral interventions</a:t>
            </a:r>
          </a:p>
          <a:p>
            <a:pPr marL="457200" lvl="1" indent="0">
              <a:buNone/>
            </a:pPr>
            <a:endParaRPr lang="en-US" sz="2000" b="1">
              <a:solidFill>
                <a:srgbClr val="1A4480"/>
              </a:solidFill>
              <a:ea typeface="+mn-lt"/>
              <a:cs typeface="+mn-lt"/>
            </a:endParaRPr>
          </a:p>
          <a:p>
            <a:pPr marL="457200" lvl="1" indent="0">
              <a:buNone/>
            </a:pPr>
            <a:endParaRPr lang="en-US" sz="2000" b="1">
              <a:solidFill>
                <a:srgbClr val="1A4480"/>
              </a:solidFill>
              <a:ea typeface="+mn-lt"/>
              <a:cs typeface="+mn-lt"/>
            </a:endParaRPr>
          </a:p>
          <a:p>
            <a:pPr marL="457200" lvl="1" indent="0">
              <a:buNone/>
            </a:pPr>
            <a:r>
              <a:rPr lang="en-US" sz="1600" b="1">
                <a:solidFill>
                  <a:srgbClr val="1A4480"/>
                </a:solidFill>
                <a:ea typeface="+mn-lt"/>
                <a:cs typeface="+mn-lt"/>
              </a:rPr>
              <a:t>Source: 2022-2023 Preliminary SBAR</a:t>
            </a:r>
            <a:endParaRPr lang="en-US" sz="1600" b="1">
              <a:solidFill>
                <a:srgbClr val="1A4480"/>
              </a:solidFill>
            </a:endParaRPr>
          </a:p>
          <a:p>
            <a:pPr marL="457200" lvl="1" indent="0">
              <a:buNone/>
            </a:pPr>
            <a:endParaRPr lang="en-US">
              <a:ea typeface="+mn-lt"/>
              <a:cs typeface="+mn-lt"/>
            </a:endParaRPr>
          </a:p>
          <a:p>
            <a:endParaRPr lang="en-US">
              <a:cs typeface="Calibri"/>
            </a:endParaRPr>
          </a:p>
        </p:txBody>
      </p:sp>
      <p:sp>
        <p:nvSpPr>
          <p:cNvPr id="4" name="Text Placeholder 3">
            <a:extLst>
              <a:ext uri="{FF2B5EF4-FFF2-40B4-BE49-F238E27FC236}">
                <a16:creationId xmlns:a16="http://schemas.microsoft.com/office/drawing/2014/main" id="{CD963188-3443-3238-4DA4-A3606FFDACDF}"/>
              </a:ext>
            </a:extLst>
          </p:cNvPr>
          <p:cNvSpPr>
            <a:spLocks noGrp="1"/>
          </p:cNvSpPr>
          <p:nvPr>
            <p:ph type="body" sz="quarter" idx="13"/>
          </p:nvPr>
        </p:nvSpPr>
        <p:spPr/>
        <p:txBody>
          <a:bodyPr vert="horz" lIns="822960" tIns="640080" rIns="91440" bIns="45720" rtlCol="0" anchor="t">
            <a:normAutofit/>
          </a:bodyPr>
          <a:lstStyle/>
          <a:p>
            <a:r>
              <a:rPr lang="en-US"/>
              <a:t>Rethinking the SBAR Model</a:t>
            </a:r>
          </a:p>
        </p:txBody>
      </p:sp>
    </p:spTree>
    <p:extLst>
      <p:ext uri="{BB962C8B-B14F-4D97-AF65-F5344CB8AC3E}">
        <p14:creationId xmlns:p14="http://schemas.microsoft.com/office/powerpoint/2010/main" val="374094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FB0E4-E0F9-68C1-FA81-046EE1192434}"/>
              </a:ext>
            </a:extLst>
          </p:cNvPr>
          <p:cNvSpPr>
            <a:spLocks noGrp="1"/>
          </p:cNvSpPr>
          <p:nvPr>
            <p:ph type="sldNum" sz="quarter" idx="12"/>
          </p:nvPr>
        </p:nvSpPr>
        <p:spPr/>
        <p:txBody>
          <a:bodyPr/>
          <a:lstStyle/>
          <a:p>
            <a:fld id="{B2102BAA-C61A-4A39-BDF1-4340D572B82C}" type="slidenum">
              <a:rPr lang="en-US" smtClean="0"/>
              <a:t>8</a:t>
            </a:fld>
            <a:endParaRPr lang="en-US"/>
          </a:p>
        </p:txBody>
      </p:sp>
      <p:sp>
        <p:nvSpPr>
          <p:cNvPr id="3" name="Content Placeholder 2">
            <a:extLst>
              <a:ext uri="{FF2B5EF4-FFF2-40B4-BE49-F238E27FC236}">
                <a16:creationId xmlns:a16="http://schemas.microsoft.com/office/drawing/2014/main" id="{E4349A9C-20B9-41F9-50A7-09ABC4612012}"/>
              </a:ext>
            </a:extLst>
          </p:cNvPr>
          <p:cNvSpPr>
            <a:spLocks noGrp="1"/>
          </p:cNvSpPr>
          <p:nvPr>
            <p:ph idx="1"/>
          </p:nvPr>
        </p:nvSpPr>
        <p:spPr/>
        <p:txBody>
          <a:bodyPr vert="horz" lIns="91440" tIns="45720" rIns="91440" bIns="45720" rtlCol="0" anchor="t">
            <a:normAutofit fontScale="62500" lnSpcReduction="20000"/>
          </a:bodyPr>
          <a:lstStyle/>
          <a:p>
            <a:pPr marL="0" indent="0">
              <a:buNone/>
            </a:pPr>
            <a:endParaRPr lang="en-US">
              <a:ea typeface="+mn-lt"/>
              <a:cs typeface="+mn-lt"/>
            </a:endParaRPr>
          </a:p>
          <a:p>
            <a:pPr marL="0" indent="0">
              <a:buNone/>
            </a:pPr>
            <a:r>
              <a:rPr lang="en-US" sz="4200" b="1">
                <a:solidFill>
                  <a:srgbClr val="000000"/>
                </a:solidFill>
                <a:ea typeface="+mn-lt"/>
                <a:cs typeface="+mn-lt"/>
              </a:rPr>
              <a:t>2</a:t>
            </a:r>
            <a:r>
              <a:rPr lang="en-US" sz="4200" b="1">
                <a:ea typeface="+mn-lt"/>
                <a:cs typeface="+mn-lt"/>
              </a:rPr>
              <a:t>.  </a:t>
            </a:r>
            <a:r>
              <a:rPr lang="en-US" sz="4200" b="1">
                <a:solidFill>
                  <a:srgbClr val="000000"/>
                </a:solidFill>
                <a:ea typeface="+mn-lt"/>
                <a:cs typeface="+mn-lt"/>
              </a:rPr>
              <a:t>Benefits of a new model</a:t>
            </a:r>
          </a:p>
          <a:p>
            <a:pPr marL="914400" lvl="1" indent="-457200">
              <a:buFont typeface="+mj-lt"/>
              <a:buAutoNum type="alphaLcPeriod"/>
            </a:pPr>
            <a:r>
              <a:rPr lang="en-US" sz="3300">
                <a:solidFill>
                  <a:srgbClr val="000000"/>
                </a:solidFill>
                <a:ea typeface="+mn-lt"/>
                <a:cs typeface="+mn-lt"/>
              </a:rPr>
              <a:t>Simplify reporting with clearer guidelines</a:t>
            </a:r>
          </a:p>
          <a:p>
            <a:pPr marL="1428750" lvl="2" indent="-514350">
              <a:buFont typeface="+mj-lt"/>
              <a:buAutoNum type="romanLcPeriod"/>
            </a:pPr>
            <a:r>
              <a:rPr lang="en-US" sz="3300">
                <a:solidFill>
                  <a:srgbClr val="000000"/>
                </a:solidFill>
              </a:rPr>
              <a:t>Will only consist of one record type instead of multiple record (eliminate possible over-reporting of responses)</a:t>
            </a:r>
          </a:p>
          <a:p>
            <a:pPr marL="1428750" lvl="2" indent="-514350">
              <a:buFont typeface="+mj-lt"/>
              <a:buAutoNum type="romanLcPeriod"/>
            </a:pPr>
            <a:r>
              <a:rPr lang="en-US" sz="3300">
                <a:solidFill>
                  <a:srgbClr val="000000"/>
                </a:solidFill>
              </a:rPr>
              <a:t>Will still allow for multiple behaviors, interventions, supports, and sanctions to be reported</a:t>
            </a:r>
          </a:p>
          <a:p>
            <a:pPr marL="1428750" lvl="2" indent="-514350">
              <a:buFont typeface="+mj-lt"/>
              <a:buAutoNum type="romanLcPeriod"/>
            </a:pPr>
            <a:endParaRPr lang="en-US" sz="3300">
              <a:ea typeface="+mn-lt"/>
              <a:cs typeface="+mn-lt"/>
            </a:endParaRPr>
          </a:p>
          <a:p>
            <a:pPr marL="914400" lvl="1" indent="-457200">
              <a:buFont typeface="+mj-lt"/>
              <a:buAutoNum type="alphaLcPeriod"/>
            </a:pPr>
            <a:r>
              <a:rPr lang="en-US" sz="3300">
                <a:solidFill>
                  <a:srgbClr val="000000"/>
                </a:solidFill>
                <a:ea typeface="+mn-lt"/>
                <a:cs typeface="+mn-lt"/>
              </a:rPr>
              <a:t>Increase data integrity and adherence to reporting requirements</a:t>
            </a:r>
          </a:p>
          <a:p>
            <a:pPr marL="1428750" lvl="2" indent="-514350">
              <a:buFont typeface="+mj-lt"/>
              <a:buAutoNum type="romanLcPeriod"/>
            </a:pPr>
            <a:r>
              <a:rPr lang="en-US" sz="3300">
                <a:solidFill>
                  <a:srgbClr val="000000"/>
                </a:solidFill>
                <a:ea typeface="+mn-lt"/>
                <a:cs typeface="+mn-lt"/>
              </a:rPr>
              <a:t>Will collect details regarding sanctions that allows VDOE to better identify who is sanctioning the student and for how long</a:t>
            </a:r>
          </a:p>
          <a:p>
            <a:pPr marL="1428750" lvl="2" indent="-514350">
              <a:buFont typeface="+mj-lt"/>
              <a:buAutoNum type="romanLcPeriod"/>
            </a:pPr>
            <a:r>
              <a:rPr lang="en-US" sz="3300">
                <a:solidFill>
                  <a:srgbClr val="000000"/>
                </a:solidFill>
                <a:ea typeface="+mn-lt"/>
                <a:cs typeface="+mn-lt"/>
              </a:rPr>
              <a:t>Will collect details regarding alternative placements that allows VDOE to better identify whether the placement is being applied as an instructional support or a sanction</a:t>
            </a:r>
            <a:endParaRPr lang="en-US">
              <a:solidFill>
                <a:srgbClr val="000000"/>
              </a:solidFill>
              <a:ea typeface="+mn-lt"/>
              <a:cs typeface="+mn-lt"/>
            </a:endParaRPr>
          </a:p>
          <a:p>
            <a:pPr marL="457200" lvl="1" indent="0">
              <a:buNone/>
            </a:pPr>
            <a:endParaRPr lang="en-US">
              <a:ea typeface="+mn-lt"/>
              <a:cs typeface="+mn-lt"/>
            </a:endParaRPr>
          </a:p>
          <a:p>
            <a:pPr marL="457200" lvl="1" indent="0">
              <a:buNone/>
            </a:pPr>
            <a:r>
              <a:rPr lang="en-US" sz="4800" b="1">
                <a:solidFill>
                  <a:srgbClr val="1A4480"/>
                </a:solidFill>
              </a:rPr>
              <a:t>	</a:t>
            </a:r>
            <a:endParaRPr lang="en-US">
              <a:ea typeface="+mn-lt"/>
              <a:cs typeface="+mn-lt"/>
            </a:endParaRPr>
          </a:p>
          <a:p>
            <a:endParaRPr lang="en-US">
              <a:cs typeface="Calibri"/>
            </a:endParaRPr>
          </a:p>
        </p:txBody>
      </p:sp>
      <p:sp>
        <p:nvSpPr>
          <p:cNvPr id="4" name="Text Placeholder 3">
            <a:extLst>
              <a:ext uri="{FF2B5EF4-FFF2-40B4-BE49-F238E27FC236}">
                <a16:creationId xmlns:a16="http://schemas.microsoft.com/office/drawing/2014/main" id="{CD963188-3443-3238-4DA4-A3606FFDACDF}"/>
              </a:ext>
            </a:extLst>
          </p:cNvPr>
          <p:cNvSpPr>
            <a:spLocks noGrp="1"/>
          </p:cNvSpPr>
          <p:nvPr>
            <p:ph type="body" sz="quarter" idx="13"/>
          </p:nvPr>
        </p:nvSpPr>
        <p:spPr/>
        <p:txBody>
          <a:bodyPr vert="horz" lIns="822960" tIns="640080" rIns="91440" bIns="45720" rtlCol="0" anchor="t">
            <a:normAutofit/>
          </a:bodyPr>
          <a:lstStyle/>
          <a:p>
            <a:r>
              <a:rPr lang="en-US"/>
              <a:t>Rethinking the SBAR Model</a:t>
            </a:r>
          </a:p>
        </p:txBody>
      </p:sp>
    </p:spTree>
    <p:extLst>
      <p:ext uri="{BB962C8B-B14F-4D97-AF65-F5344CB8AC3E}">
        <p14:creationId xmlns:p14="http://schemas.microsoft.com/office/powerpoint/2010/main" val="329467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33"/>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1800"/>
              <a:buNone/>
            </a:pPr>
            <a:r>
              <a:rPr lang="en-US">
                <a:solidFill>
                  <a:srgbClr val="000000"/>
                </a:solidFill>
              </a:rPr>
              <a:t>SBAR Data File includes:</a:t>
            </a:r>
            <a:endParaRPr>
              <a:solidFill>
                <a:srgbClr val="000000"/>
              </a:solidFill>
            </a:endParaRPr>
          </a:p>
          <a:p>
            <a:pPr marL="685800" lvl="0" indent="0" algn="l" rtl="0">
              <a:lnSpc>
                <a:spcPct val="115000"/>
              </a:lnSpc>
              <a:spcBef>
                <a:spcPts val="0"/>
              </a:spcBef>
              <a:spcAft>
                <a:spcPts val="0"/>
              </a:spcAft>
              <a:buSzPts val="1800"/>
              <a:buNone/>
            </a:pPr>
            <a:endParaRPr sz="900">
              <a:solidFill>
                <a:srgbClr val="000000"/>
              </a:solidFill>
              <a:ea typeface="Arial"/>
              <a:cs typeface="Arial"/>
              <a:sym typeface="Arial"/>
            </a:endParaRPr>
          </a:p>
          <a:p>
            <a:pPr marL="457200" lvl="0" indent="-368300" algn="l" rtl="0">
              <a:lnSpc>
                <a:spcPct val="115000"/>
              </a:lnSpc>
              <a:spcBef>
                <a:spcPts val="0"/>
              </a:spcBef>
              <a:spcAft>
                <a:spcPts val="0"/>
              </a:spcAft>
              <a:buClr>
                <a:srgbClr val="000000"/>
              </a:buClr>
              <a:buSzPts val="2200"/>
              <a:buFont typeface="Wingdings" panose="05000000000000000000" pitchFamily="2" charset="2"/>
              <a:buChar char="§"/>
            </a:pPr>
            <a:r>
              <a:rPr lang="en-US" sz="2400" b="1">
                <a:solidFill>
                  <a:srgbClr val="000000"/>
                </a:solidFill>
                <a:ea typeface="Trebuchet MS"/>
                <a:cs typeface="Trebuchet MS"/>
                <a:sym typeface="Trebuchet MS"/>
              </a:rPr>
              <a:t>A</a:t>
            </a:r>
            <a:r>
              <a:rPr lang="en-US" sz="2400">
                <a:solidFill>
                  <a:srgbClr val="000000"/>
                </a:solidFill>
                <a:ea typeface="Trebuchet MS"/>
                <a:cs typeface="Trebuchet MS"/>
                <a:sym typeface="Trebuchet MS"/>
              </a:rPr>
              <a:t> Record -  Details about the submission type, school year and school division or regional center number</a:t>
            </a:r>
            <a:endParaRPr sz="2400">
              <a:solidFill>
                <a:srgbClr val="000000"/>
              </a:solidFill>
              <a:ea typeface="Trebuchet MS"/>
              <a:cs typeface="Trebuchet MS"/>
              <a:sym typeface="Trebuchet MS"/>
            </a:endParaRPr>
          </a:p>
          <a:p>
            <a:pPr marL="457200" lvl="0" indent="-368300" algn="l" rtl="0">
              <a:lnSpc>
                <a:spcPct val="115000"/>
              </a:lnSpc>
              <a:spcBef>
                <a:spcPts val="0"/>
              </a:spcBef>
              <a:spcAft>
                <a:spcPts val="0"/>
              </a:spcAft>
              <a:buClr>
                <a:srgbClr val="000000"/>
              </a:buClr>
              <a:buSzPts val="2200"/>
              <a:buFont typeface="Wingdings" panose="05000000000000000000" pitchFamily="2" charset="2"/>
              <a:buChar char="§"/>
            </a:pPr>
            <a:r>
              <a:rPr lang="en-US" sz="2400" b="1">
                <a:solidFill>
                  <a:srgbClr val="000000"/>
                </a:solidFill>
                <a:ea typeface="Trebuchet MS"/>
                <a:cs typeface="Trebuchet MS"/>
                <a:sym typeface="Trebuchet MS"/>
              </a:rPr>
              <a:t>B</a:t>
            </a:r>
            <a:r>
              <a:rPr lang="en-US" sz="2400">
                <a:solidFill>
                  <a:srgbClr val="000000"/>
                </a:solidFill>
                <a:ea typeface="Trebuchet MS"/>
                <a:cs typeface="Trebuchet MS"/>
                <a:sym typeface="Trebuchet MS"/>
              </a:rPr>
              <a:t> Records </a:t>
            </a:r>
          </a:p>
          <a:p>
            <a:pPr marL="914400" lvl="1" indent="-368300">
              <a:lnSpc>
                <a:spcPct val="115000"/>
              </a:lnSpc>
              <a:spcBef>
                <a:spcPts val="0"/>
              </a:spcBef>
              <a:buClr>
                <a:srgbClr val="000000"/>
              </a:buClr>
              <a:buSzPts val="2200"/>
              <a:buFont typeface="Arial"/>
              <a:buChar char="•"/>
            </a:pPr>
            <a:r>
              <a:rPr lang="en-US">
                <a:solidFill>
                  <a:srgbClr val="000000"/>
                </a:solidFill>
                <a:ea typeface="Trebuchet MS"/>
                <a:cs typeface="Trebuchet MS"/>
                <a:sym typeface="Trebuchet MS"/>
              </a:rPr>
              <a:t>Details about the event including location and time of occurrence</a:t>
            </a:r>
            <a:endParaRPr>
              <a:solidFill>
                <a:srgbClr val="000000"/>
              </a:solidFill>
              <a:ea typeface="Trebuchet MS"/>
              <a:cs typeface="Trebuchet MS"/>
              <a:sym typeface="Trebuchet MS"/>
            </a:endParaRPr>
          </a:p>
          <a:p>
            <a:pPr marL="914400" lvl="1" indent="-368300">
              <a:lnSpc>
                <a:spcPct val="115000"/>
              </a:lnSpc>
              <a:spcBef>
                <a:spcPts val="0"/>
              </a:spcBef>
              <a:buClr>
                <a:srgbClr val="000000"/>
              </a:buClr>
              <a:buSzPts val="2200"/>
              <a:buFont typeface="Arial"/>
              <a:buChar char="•"/>
            </a:pPr>
            <a:r>
              <a:rPr lang="en-US">
                <a:solidFill>
                  <a:srgbClr val="000000"/>
                </a:solidFill>
                <a:ea typeface="Trebuchet MS"/>
                <a:cs typeface="Trebuchet MS"/>
                <a:sym typeface="Trebuchet MS"/>
              </a:rPr>
              <a:t>Individual student behaviors that result in an administrative response</a:t>
            </a:r>
            <a:endParaRPr>
              <a:solidFill>
                <a:srgbClr val="000000"/>
              </a:solidFill>
              <a:ea typeface="Trebuchet MS"/>
              <a:cs typeface="Trebuchet MS"/>
              <a:sym typeface="Trebuchet MS"/>
            </a:endParaRPr>
          </a:p>
          <a:p>
            <a:pPr marL="914400" lvl="1" indent="-368300">
              <a:lnSpc>
                <a:spcPct val="115000"/>
              </a:lnSpc>
              <a:spcBef>
                <a:spcPts val="0"/>
              </a:spcBef>
              <a:buClr>
                <a:srgbClr val="000000"/>
              </a:buClr>
              <a:buSzPts val="2200"/>
              <a:buFont typeface="Arial"/>
              <a:buChar char="•"/>
            </a:pPr>
            <a:r>
              <a:rPr lang="en-US">
                <a:solidFill>
                  <a:srgbClr val="000000"/>
                </a:solidFill>
                <a:ea typeface="Trebuchet MS"/>
                <a:cs typeface="Trebuchet MS"/>
                <a:sym typeface="Trebuchet MS"/>
              </a:rPr>
              <a:t>Administrative responses include any behavioral intervention, instructional support, disciplinary sanction, alternative placement, and notification to law enforcement</a:t>
            </a:r>
            <a:endParaRPr>
              <a:solidFill>
                <a:srgbClr val="000000"/>
              </a:solidFill>
              <a:ea typeface="Trebuchet MS"/>
              <a:cs typeface="Trebuchet MS"/>
              <a:sym typeface="Trebuchet MS"/>
            </a:endParaRPr>
          </a:p>
          <a:p>
            <a:pPr marL="914400" lvl="1" indent="-368300">
              <a:lnSpc>
                <a:spcPct val="115000"/>
              </a:lnSpc>
              <a:spcBef>
                <a:spcPts val="0"/>
              </a:spcBef>
              <a:buClr>
                <a:srgbClr val="000000"/>
              </a:buClr>
              <a:buSzPts val="2200"/>
              <a:buFont typeface="Arial"/>
              <a:buChar char="•"/>
            </a:pPr>
            <a:r>
              <a:rPr lang="en-US">
                <a:solidFill>
                  <a:srgbClr val="000000"/>
                </a:solidFill>
                <a:ea typeface="Trebuchet MS"/>
                <a:cs typeface="Trebuchet MS"/>
                <a:sym typeface="Trebuchet MS"/>
              </a:rPr>
              <a:t>The type and number of victims involved in the event</a:t>
            </a:r>
            <a:endParaRPr/>
          </a:p>
          <a:p>
            <a:pPr marL="457200" lvl="0" indent="-368300" algn="l" rtl="0">
              <a:lnSpc>
                <a:spcPct val="115000"/>
              </a:lnSpc>
              <a:spcBef>
                <a:spcPts val="0"/>
              </a:spcBef>
              <a:spcAft>
                <a:spcPts val="0"/>
              </a:spcAft>
              <a:buClr>
                <a:srgbClr val="000000"/>
              </a:buClr>
              <a:buSzPts val="2200"/>
              <a:buFont typeface="Wingdings" panose="05000000000000000000" pitchFamily="2" charset="2"/>
              <a:buChar char="§"/>
            </a:pPr>
            <a:r>
              <a:rPr lang="en-US" sz="2400" b="1">
                <a:solidFill>
                  <a:srgbClr val="000000"/>
                </a:solidFill>
                <a:ea typeface="Trebuchet MS"/>
                <a:cs typeface="Trebuchet MS"/>
                <a:sym typeface="Trebuchet MS"/>
              </a:rPr>
              <a:t>RecordCount</a:t>
            </a:r>
            <a:r>
              <a:rPr lang="en-US" sz="2400">
                <a:solidFill>
                  <a:srgbClr val="000000"/>
                </a:solidFill>
                <a:ea typeface="Trebuchet MS"/>
                <a:cs typeface="Trebuchet MS"/>
                <a:sym typeface="Trebuchet MS"/>
              </a:rPr>
              <a:t>= # (Includes the A and total number of B records in your data file) </a:t>
            </a:r>
            <a:endParaRPr sz="2400">
              <a:solidFill>
                <a:srgbClr val="000000"/>
              </a:solidFill>
              <a:ea typeface="Trebuchet MS"/>
              <a:cs typeface="Trebuchet MS"/>
              <a:sym typeface="Trebuchet MS"/>
            </a:endParaRPr>
          </a:p>
          <a:p>
            <a:pPr marL="0" lvl="0" indent="0" algn="l" rtl="0">
              <a:lnSpc>
                <a:spcPct val="90000"/>
              </a:lnSpc>
              <a:spcBef>
                <a:spcPts val="1000"/>
              </a:spcBef>
              <a:spcAft>
                <a:spcPts val="0"/>
              </a:spcAft>
              <a:buSzPts val="1800"/>
              <a:buNone/>
            </a:pPr>
            <a:r>
              <a:rPr lang="en-US"/>
              <a:t> </a:t>
            </a:r>
            <a:endParaRPr/>
          </a:p>
        </p:txBody>
      </p:sp>
      <p:sp>
        <p:nvSpPr>
          <p:cNvPr id="2" name="Text Placeholder 1"/>
          <p:cNvSpPr>
            <a:spLocks noGrp="1"/>
          </p:cNvSpPr>
          <p:nvPr>
            <p:ph type="body" sz="quarter" idx="13"/>
          </p:nvPr>
        </p:nvSpPr>
        <p:spPr/>
        <p:txBody>
          <a:bodyPr/>
          <a:lstStyle/>
          <a:p>
            <a:pPr algn="ctr"/>
            <a:r>
              <a:rPr lang="en-US"/>
              <a:t>Data File Layout </a:t>
            </a:r>
          </a:p>
        </p:txBody>
      </p:sp>
    </p:spTree>
    <p:extLst>
      <p:ext uri="{BB962C8B-B14F-4D97-AF65-F5344CB8AC3E}">
        <p14:creationId xmlns:p14="http://schemas.microsoft.com/office/powerpoint/2010/main" val="3680195554"/>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514</TotalTime>
  <Words>3247</Words>
  <Application>Microsoft Office PowerPoint</Application>
  <PresentationFormat>Widescreen</PresentationFormat>
  <Paragraphs>767</Paragraphs>
  <Slides>34</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Courier New</vt:lpstr>
      <vt:lpstr>Georgia</vt:lpstr>
      <vt:lpstr>Trebuchet MS</vt:lpstr>
      <vt:lpstr>Wingdings</vt:lpstr>
      <vt:lpstr>Office Theme</vt:lpstr>
      <vt:lpstr>Student Behavior and Administrative Response Data Collection</vt:lpstr>
      <vt:lpstr>WEBINAR PARTICIPATION</vt:lpstr>
      <vt:lpstr>A</vt:lpstr>
      <vt:lpstr>PowerPoint Presentation</vt:lpstr>
      <vt:lpstr>PowerPoint Presentation</vt:lpstr>
      <vt:lpstr>New SBAR Model with Scenarios  </vt:lpstr>
      <vt:lpstr>PowerPoint Presentation</vt:lpstr>
      <vt:lpstr>PowerPoint Presentation</vt:lpstr>
      <vt:lpstr>PowerPoint Presentation</vt:lpstr>
      <vt:lpstr>PowerPoint Presentation</vt:lpstr>
      <vt:lpstr>What’s New</vt:lpstr>
      <vt:lpstr>What’s New</vt:lpstr>
      <vt:lpstr>What’s New</vt:lpstr>
      <vt:lpstr>What’s New</vt:lpstr>
      <vt:lpstr>What’s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Persistently Dangerous Event Form</vt:lpstr>
      <vt:lpstr>PowerPoint Presentation</vt:lpstr>
      <vt:lpstr>PowerPoint Presentation</vt:lpstr>
      <vt:lpstr>PowerPoint Presentation</vt:lpstr>
      <vt:lpstr>Timeline and Resources </vt:lpstr>
      <vt:lpstr>SBAR Data Reporting Timeline 2023-2024 </vt:lpstr>
      <vt:lpstr>PowerPoint Presentation</vt:lpstr>
      <vt:lpstr>PowerPoint Presentation</vt:lpstr>
      <vt:lpstr>Thank You </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Mealy, Patricia (DOE)</cp:lastModifiedBy>
  <cp:revision>62</cp:revision>
  <cp:lastPrinted>2022-09-12T19:16:41Z</cp:lastPrinted>
  <dcterms:created xsi:type="dcterms:W3CDTF">2022-07-20T12:39:39Z</dcterms:created>
  <dcterms:modified xsi:type="dcterms:W3CDTF">2023-10-02T14:34:50Z</dcterms:modified>
  <cp:contentStatus/>
</cp:coreProperties>
</file>