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66" r:id="rId2"/>
    <p:sldId id="288" r:id="rId3"/>
    <p:sldId id="267" r:id="rId4"/>
    <p:sldId id="28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j+kATN+8vjgpSu1KcEycJoQyJR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E03F71-8AEF-483C-9D77-8B3F7D2E9077}" v="5" dt="2023-09-27T18:10:11.503"/>
  </p1510:revLst>
</p1510:revInfo>
</file>

<file path=ppt/tableStyles.xml><?xml version="1.0" encoding="utf-8"?>
<a:tblStyleLst xmlns:a="http://schemas.openxmlformats.org/drawingml/2006/main" def="{4AC93BE6-24F2-4D38-9EE1-789EC3756C38}">
  <a:tblStyle styleId="{4AC93BE6-24F2-4D38-9EE1-789EC3756C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23" Type="http://customschemas.google.com/relationships/presentationmetadata" Target="metadata"/><Relationship Id="rId28" Type="http://schemas.microsoft.com/office/2015/10/relationships/revisionInfo" Target="revisionInfo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Georgia"/>
              <a:buNone/>
              <a:defRPr sz="60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13" descr="VDOE Logo"/>
          <p:cNvSpPr/>
          <p:nvPr/>
        </p:nvSpPr>
        <p:spPr>
          <a:xfrm>
            <a:off x="2020701" y="919537"/>
            <a:ext cx="10893915" cy="5938463"/>
          </a:xfrm>
          <a:prstGeom prst="rect">
            <a:avLst/>
          </a:prstGeom>
          <a:blipFill rotWithShape="1">
            <a:blip r:embed="rId2">
              <a:alphaModFix amt="20000"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3"/>
          <p:cNvSpPr txBox="1"/>
          <p:nvPr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en-US" sz="39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VIRGINIA DEPARTMENT OF EDUCATION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icture with Caption">
  <p:cSld name="1_Picture with Ca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2259209"/>
          </a:xfrm>
          <a:prstGeom prst="rect">
            <a:avLst/>
          </a:prstGeom>
          <a:noFill/>
          <a:ln>
            <a:noFill/>
          </a:ln>
        </p:spPr>
      </p:sp>
      <p:sp>
        <p:nvSpPr>
          <p:cNvPr id="89" name="Google Shape;89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0" name="Google Shape;90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Google Shape;93;p25"/>
          <p:cNvSpPr>
            <a:spLocks noGrp="1"/>
          </p:cNvSpPr>
          <p:nvPr>
            <p:ph type="pic" idx="3"/>
          </p:nvPr>
        </p:nvSpPr>
        <p:spPr>
          <a:xfrm>
            <a:off x="5183188" y="3451509"/>
            <a:ext cx="2970212" cy="2259209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25"/>
          <p:cNvSpPr>
            <a:spLocks noGrp="1"/>
          </p:cNvSpPr>
          <p:nvPr>
            <p:ph type="pic" idx="4"/>
          </p:nvPr>
        </p:nvSpPr>
        <p:spPr>
          <a:xfrm>
            <a:off x="8383588" y="3451508"/>
            <a:ext cx="2970212" cy="22592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gradFill>
          <a:gsLst>
            <a:gs pos="0">
              <a:srgbClr val="3E588E"/>
            </a:gs>
            <a:gs pos="50000">
              <a:srgbClr val="1D417D"/>
            </a:gs>
            <a:gs pos="100000">
              <a:srgbClr val="003064"/>
            </a:gs>
          </a:gsLst>
          <a:lin ang="5400000" scaled="0"/>
        </a:gra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p15" descr="VDOE Logo"/>
          <p:cNvSpPr/>
          <p:nvPr/>
        </p:nvSpPr>
        <p:spPr>
          <a:xfrm>
            <a:off x="2020701" y="919537"/>
            <a:ext cx="10893915" cy="5938463"/>
          </a:xfrm>
          <a:prstGeom prst="rect">
            <a:avLst/>
          </a:prstGeom>
          <a:blipFill rotWithShape="1">
            <a:blip r:embed="rId2">
              <a:alphaModFix amt="6000"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en-US" sz="39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VIRGINIA DEPARTMENT OF EDUCATION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bg>
      <p:bgPr>
        <a:gradFill>
          <a:gsLst>
            <a:gs pos="0">
              <a:srgbClr val="3E5B91"/>
            </a:gs>
            <a:gs pos="50000">
              <a:srgbClr val="1A4480"/>
            </a:gs>
            <a:gs pos="100000">
              <a:srgbClr val="003064"/>
            </a:gs>
          </a:gsLst>
          <a:lin ang="5400000" scaled="0"/>
        </a:gra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7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105156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7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105156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2" name="Google Shape;11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0" name="Google Shape;120;p28"/>
          <p:cNvSpPr txBox="1">
            <a:spLocks noGrp="1"/>
          </p:cNvSpPr>
          <p:nvPr>
            <p:ph type="body" idx="1"/>
          </p:nvPr>
        </p:nvSpPr>
        <p:spPr>
          <a:xfrm>
            <a:off x="838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8"/>
          <p:cNvSpPr txBox="1">
            <a:spLocks noGrp="1"/>
          </p:cNvSpPr>
          <p:nvPr>
            <p:ph type="body" idx="2"/>
          </p:nvPr>
        </p:nvSpPr>
        <p:spPr>
          <a:xfrm>
            <a:off x="6172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0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cap="small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9"/>
          <p:cNvSpPr txBox="1">
            <a:spLocks noGrp="1"/>
          </p:cNvSpPr>
          <p:nvPr>
            <p:ph type="body" idx="3"/>
          </p:nvPr>
        </p:nvSpPr>
        <p:spPr>
          <a:xfrm>
            <a:off x="6172200" y="152519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cap="small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bg>
      <p:bgPr>
        <a:gradFill>
          <a:gsLst>
            <a:gs pos="0">
              <a:schemeClr val="dk1"/>
            </a:gs>
            <a:gs pos="50000">
              <a:srgbClr val="1A4480"/>
            </a:gs>
            <a:gs pos="100000">
              <a:srgbClr val="3E5B91"/>
            </a:gs>
          </a:gsLst>
          <a:lin ang="16200000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FA3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>
                <a:solidFill>
                  <a:srgbClr val="888FA3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FA3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FA3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cap="small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body" idx="1"/>
          </p:nvPr>
        </p:nvSpPr>
        <p:spPr>
          <a:xfrm>
            <a:off x="838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body" idx="2"/>
          </p:nvPr>
        </p:nvSpPr>
        <p:spPr>
          <a:xfrm>
            <a:off x="6172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ison">
  <p:cSld name="1_Comparis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 txBox="1">
            <a:spLocks noGrp="1"/>
          </p:cNvSpPr>
          <p:nvPr>
            <p:ph type="body" idx="3"/>
          </p:nvPr>
        </p:nvSpPr>
        <p:spPr>
          <a:xfrm>
            <a:off x="6172200" y="152519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-"/>
              <a:defRPr sz="2800"/>
            </a:lvl2pPr>
            <a:lvl3pPr marL="1371600" lvl="2" indent="-32766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60"/>
              <a:buChar char="o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Google Shape;82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-"/>
              <a:defRPr sz="24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Courier New"/>
              <a:buChar char="o"/>
              <a:defRPr sz="20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-"/>
              <a:defRPr sz="1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1" r:id="rId11"/>
    <p:sldLayoutId id="2147483662" r:id="rId12"/>
    <p:sldLayoutId id="2147483663" r:id="rId13"/>
    <p:sldLayoutId id="2147483664" r:id="rId14"/>
    <p:sldLayoutId id="2147483665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80E16E0-3CF4-42BA-A7B3-D3315F51D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394" y="491812"/>
            <a:ext cx="6309851" cy="2387600"/>
          </a:xfrm>
        </p:spPr>
        <p:txBody>
          <a:bodyPr anchor="ctr"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Staffing and Workflow Update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C47C86A-00D0-4542-8E3B-D0488C395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1195" y="2854060"/>
            <a:ext cx="4472247" cy="1680829"/>
          </a:xfrm>
        </p:spPr>
        <p:txBody>
          <a:bodyPr>
            <a:noAutofit/>
          </a:bodyPr>
          <a:lstStyle/>
          <a:p>
            <a:pPr marL="55563" indent="-4763"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Virginia Board of Education</a:t>
            </a:r>
          </a:p>
          <a:p>
            <a:pPr marL="55563" indent="-4763"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Partnership Laboratory School Standing Committee</a:t>
            </a:r>
          </a:p>
          <a:p>
            <a:pPr marL="55563" indent="-4763"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October 3,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0FB50-26E4-49B0-BF46-6401E8A55B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Backward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26059071-63AF-BADB-91CD-4D930F181299}"/>
              </a:ext>
            </a:extLst>
          </p:cNvPr>
          <p:cNvSpPr txBox="1"/>
          <p:nvPr/>
        </p:nvSpPr>
        <p:spPr>
          <a:xfrm>
            <a:off x="1162050" y="1582340"/>
            <a:ext cx="98679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rgbClr val="FF0000"/>
                </a:solidFill>
                <a:latin typeface="Georgia" panose="02040502050405020303" pitchFamily="18" charset="0"/>
              </a:rPr>
              <a:t>June 30, 2024:  Deadline for Obligation of Funds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  <a:p>
            <a:pPr algn="ctr"/>
            <a:r>
              <a:rPr lang="en-US" dirty="0">
                <a:latin typeface="Georgia" panose="02040502050405020303" pitchFamily="18" charset="0"/>
              </a:rPr>
              <a:t>March and April 2024:  Final BOE Lab School Approvals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  <a:p>
            <a:pPr algn="ctr"/>
            <a:r>
              <a:rPr lang="en-US" dirty="0">
                <a:latin typeface="Georgia" panose="02040502050405020303" pitchFamily="18" charset="0"/>
              </a:rPr>
              <a:t>March 2024:  Final Standing Committee Second Reviews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  <a:p>
            <a:pPr algn="ctr"/>
            <a:r>
              <a:rPr lang="en-US" dirty="0">
                <a:latin typeface="Georgia" panose="02040502050405020303" pitchFamily="18" charset="0"/>
              </a:rPr>
              <a:t>January and February 2024:  VDOE On Site Workshops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  <a:p>
            <a:pPr algn="ctr"/>
            <a:r>
              <a:rPr lang="en-US" dirty="0">
                <a:latin typeface="Georgia" panose="02040502050405020303" pitchFamily="18" charset="0"/>
              </a:rPr>
              <a:t>October and November 2023:  VDOE On Site Workshops</a:t>
            </a:r>
          </a:p>
        </p:txBody>
      </p:sp>
    </p:spTree>
    <p:extLst>
      <p:ext uri="{BB962C8B-B14F-4D97-AF65-F5344CB8AC3E}">
        <p14:creationId xmlns:p14="http://schemas.microsoft.com/office/powerpoint/2010/main" val="35957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Assistance and Support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39496687-A9A9-E451-A795-A6322D264281}"/>
              </a:ext>
            </a:extLst>
          </p:cNvPr>
          <p:cNvSpPr>
            <a:spLocks noGrp="1"/>
          </p:cNvSpPr>
          <p:nvPr/>
        </p:nvSpPr>
        <p:spPr>
          <a:xfrm>
            <a:off x="1038225" y="1821722"/>
            <a:ext cx="10115550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Georgia" panose="02040502050405020303" pitchFamily="18" charset="0"/>
              </a:rPr>
              <a:t>Subject area team feedback</a:t>
            </a:r>
          </a:p>
          <a:p>
            <a:r>
              <a:rPr lang="en-US" dirty="0">
                <a:latin typeface="Georgia" panose="02040502050405020303" pitchFamily="18" charset="0"/>
              </a:rPr>
              <a:t>Applicant calls</a:t>
            </a:r>
          </a:p>
          <a:p>
            <a:r>
              <a:rPr lang="en-US" dirty="0">
                <a:latin typeface="Georgia" panose="02040502050405020303" pitchFamily="18" charset="0"/>
              </a:rPr>
              <a:t>Webinars</a:t>
            </a:r>
          </a:p>
          <a:p>
            <a:r>
              <a:rPr lang="en-US" dirty="0">
                <a:latin typeface="Georgia" panose="02040502050405020303" pitchFamily="18" charset="0"/>
              </a:rPr>
              <a:t>weekly check ins and reminders</a:t>
            </a:r>
          </a:p>
          <a:p>
            <a:r>
              <a:rPr lang="en-US" dirty="0">
                <a:solidFill>
                  <a:schemeClr val="accent1"/>
                </a:solidFill>
                <a:latin typeface="Georgia" panose="02040502050405020303" pitchFamily="18" charset="0"/>
              </a:rPr>
              <a:t>Regional on-site workshops</a:t>
            </a:r>
          </a:p>
          <a:p>
            <a:pPr lvl="1"/>
            <a:r>
              <a:rPr lang="en-US" dirty="0">
                <a:solidFill>
                  <a:schemeClr val="accent1"/>
                </a:solidFill>
                <a:latin typeface="Georgia" panose="02040502050405020303" pitchFamily="18" charset="0"/>
              </a:rPr>
              <a:t>October and November;  west, north, central, and southeast</a:t>
            </a:r>
          </a:p>
          <a:p>
            <a:pPr lvl="1"/>
            <a:r>
              <a:rPr lang="en-US" dirty="0">
                <a:solidFill>
                  <a:schemeClr val="accent1"/>
                </a:solidFill>
                <a:latin typeface="Georgia" panose="02040502050405020303" pitchFamily="18" charset="0"/>
              </a:rPr>
              <a:t>Additional dates to be included as needed</a:t>
            </a:r>
          </a:p>
        </p:txBody>
      </p:sp>
    </p:spTree>
    <p:extLst>
      <p:ext uri="{BB962C8B-B14F-4D97-AF65-F5344CB8AC3E}">
        <p14:creationId xmlns:p14="http://schemas.microsoft.com/office/powerpoint/2010/main" val="266485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39496687-A9A9-E451-A795-A6322D264281}"/>
              </a:ext>
            </a:extLst>
          </p:cNvPr>
          <p:cNvSpPr>
            <a:spLocks noGrp="1"/>
          </p:cNvSpPr>
          <p:nvPr/>
        </p:nvSpPr>
        <p:spPr>
          <a:xfrm>
            <a:off x="1038225" y="1456597"/>
            <a:ext cx="10115550" cy="43504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l" rtl="0" fontAlgn="base">
              <a:buNone/>
            </a:pPr>
            <a:r>
              <a:rPr lang="en-US" b="1" i="1" u="none" strike="noStrike" cap="all" dirty="0">
                <a:effectLst/>
                <a:latin typeface="Georgia" panose="02040502050405020303" pitchFamily="18" charset="0"/>
              </a:rPr>
              <a:t>CURRENTLY</a:t>
            </a:r>
            <a:endParaRPr lang="en-US" b="0" i="0" dirty="0">
              <a:effectLst/>
              <a:latin typeface="Georgia" panose="02040502050405020303" pitchFamily="18" charset="0"/>
            </a:endParaRPr>
          </a:p>
          <a:p>
            <a:pPr lvl="1" fontAlgn="base"/>
            <a:r>
              <a:rPr lang="en-US" b="0" i="0" u="none" strike="noStrike" cap="all" dirty="0">
                <a:effectLst/>
                <a:latin typeface="Georgia" panose="02040502050405020303" pitchFamily="18" charset="0"/>
              </a:rPr>
              <a:t>SUBJECT MATTER EXPERT TEAM</a:t>
            </a:r>
            <a:r>
              <a:rPr lang="en-US" b="0" i="0" dirty="0">
                <a:effectLst/>
                <a:latin typeface="Georgia" panose="02040502050405020303" pitchFamily="18" charset="0"/>
              </a:rPr>
              <a:t>​</a:t>
            </a:r>
          </a:p>
          <a:p>
            <a:pPr lvl="1" fontAlgn="base"/>
            <a:r>
              <a:rPr lang="en-US" b="0" i="0" u="none" strike="noStrike" cap="all" dirty="0">
                <a:effectLst/>
                <a:latin typeface="Georgia" panose="02040502050405020303" pitchFamily="18" charset="0"/>
              </a:rPr>
              <a:t>ASSISTANT SUPERINTENDENT OF INNOVATION</a:t>
            </a:r>
            <a:r>
              <a:rPr lang="en-US" b="0" i="0" dirty="0">
                <a:effectLst/>
                <a:latin typeface="Georgia" panose="02040502050405020303" pitchFamily="18" charset="0"/>
              </a:rPr>
              <a:t>​</a:t>
            </a:r>
          </a:p>
          <a:p>
            <a:pPr marL="0" indent="0" algn="l" rtl="0" fontAlgn="base">
              <a:buNone/>
            </a:pPr>
            <a:r>
              <a:rPr lang="en-US" b="1" i="1" u="none" strike="noStrike" cap="all" dirty="0">
                <a:effectLst/>
                <a:latin typeface="Georgia" panose="02040502050405020303" pitchFamily="18" charset="0"/>
              </a:rPr>
              <a:t>OCTOBER 10</a:t>
            </a:r>
            <a:endParaRPr lang="en-US" b="0" i="0" dirty="0">
              <a:effectLst/>
              <a:latin typeface="Georgia" panose="02040502050405020303" pitchFamily="18" charset="0"/>
            </a:endParaRPr>
          </a:p>
          <a:p>
            <a:pPr lvl="1" fontAlgn="base"/>
            <a:r>
              <a:rPr lang="en-US" b="0" i="0" u="none" strike="noStrike" cap="all" dirty="0">
                <a:effectLst/>
                <a:latin typeface="Georgia" panose="02040502050405020303" pitchFamily="18" charset="0"/>
              </a:rPr>
              <a:t>INNOVATION COORDINATOR (MANAGE GRANTS, ORGANIZE CONTENT REVIEWS)</a:t>
            </a:r>
            <a:r>
              <a:rPr lang="en-US" b="0" i="0" dirty="0">
                <a:effectLst/>
                <a:latin typeface="Georgia" panose="02040502050405020303" pitchFamily="18" charset="0"/>
              </a:rPr>
              <a:t>​</a:t>
            </a:r>
          </a:p>
          <a:p>
            <a:pPr marL="0" indent="0" algn="l" rtl="0" fontAlgn="base">
              <a:buNone/>
            </a:pPr>
            <a:r>
              <a:rPr lang="en-US" b="1" i="1" u="none" strike="noStrike" cap="all" dirty="0">
                <a:effectLst/>
                <a:latin typeface="Georgia" panose="02040502050405020303" pitchFamily="18" charset="0"/>
              </a:rPr>
              <a:t>FUTURE NEEDS</a:t>
            </a:r>
            <a:endParaRPr lang="en-US" b="0" i="0" dirty="0">
              <a:effectLst/>
              <a:latin typeface="Georgia" panose="02040502050405020303" pitchFamily="18" charset="0"/>
            </a:endParaRPr>
          </a:p>
          <a:p>
            <a:pPr lvl="1" fontAlgn="base"/>
            <a:r>
              <a:rPr lang="en-US" b="0" i="0" u="none" strike="noStrike" cap="all" dirty="0">
                <a:effectLst/>
                <a:latin typeface="Georgia" panose="02040502050405020303" pitchFamily="18" charset="0"/>
              </a:rPr>
              <a:t>STREAMLINE SUBJECT MATTER EXPERT TEAM</a:t>
            </a:r>
            <a:r>
              <a:rPr lang="en-US" b="0" i="0" dirty="0">
                <a:effectLst/>
                <a:latin typeface="Georgia" panose="02040502050405020303" pitchFamily="18" charset="0"/>
              </a:rPr>
              <a:t>​</a:t>
            </a:r>
          </a:p>
          <a:p>
            <a:pPr lvl="1" fontAlgn="base"/>
            <a:r>
              <a:rPr lang="en-US" b="0" i="0" u="none" strike="noStrike" cap="all" dirty="0">
                <a:effectLst/>
                <a:latin typeface="Georgia" panose="02040502050405020303" pitchFamily="18" charset="0"/>
              </a:rPr>
              <a:t>ASSEMBLE ON SITE WORKSHOP TEAM</a:t>
            </a:r>
            <a:r>
              <a:rPr lang="en-US" b="0" i="0" dirty="0">
                <a:effectLst/>
                <a:latin typeface="Georgia" panose="02040502050405020303" pitchFamily="18" charset="0"/>
              </a:rPr>
              <a:t>​</a:t>
            </a:r>
          </a:p>
          <a:p>
            <a:pPr lvl="1" fontAlgn="base"/>
            <a:r>
              <a:rPr lang="en-US" b="0" i="0" u="none" strike="noStrike" cap="all" dirty="0">
                <a:effectLst/>
                <a:latin typeface="Georgia" panose="02040502050405020303" pitchFamily="18" charset="0"/>
              </a:rPr>
              <a:t>CONSIDER TRAVEL NEEDS</a:t>
            </a:r>
            <a:r>
              <a:rPr lang="en-US" b="0" i="0" dirty="0">
                <a:effectLst/>
                <a:latin typeface="Georgia" panose="02040502050405020303" pitchFamily="18" charset="0"/>
              </a:rPr>
              <a:t>​</a:t>
            </a:r>
          </a:p>
          <a:p>
            <a:pPr lvl="1" fontAlgn="base"/>
            <a:r>
              <a:rPr lang="en-US" b="0" i="0" u="none" strike="noStrike" cap="all" dirty="0">
                <a:effectLst/>
                <a:latin typeface="Georgia" panose="02040502050405020303" pitchFamily="18" charset="0"/>
              </a:rPr>
              <a:t>DEVELOP LEARNING NETWORK</a:t>
            </a:r>
            <a:r>
              <a:rPr lang="en-US" b="0" i="0" dirty="0">
                <a:effectLst/>
                <a:latin typeface="Georgia" panose="02040502050405020303" pitchFamily="18" charset="0"/>
              </a:rPr>
              <a:t>​</a:t>
            </a:r>
          </a:p>
          <a:p>
            <a:pPr lvl="1" fontAlgn="base"/>
            <a:r>
              <a:rPr lang="en-US" b="0" i="0" u="none" strike="noStrike" cap="all" dirty="0">
                <a:effectLst/>
                <a:latin typeface="Georgia" panose="02040502050405020303" pitchFamily="18" charset="0"/>
              </a:rPr>
              <a:t>CONTINUE TO PROVIDE EFFICIENT TECHNICAL ASSISTANCE TO APPLICANTS</a:t>
            </a:r>
            <a:endParaRPr lang="en-US" b="0" i="0" dirty="0"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156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DOE New">
      <a:dk1>
        <a:srgbClr val="003C71"/>
      </a:dk1>
      <a:lt1>
        <a:srgbClr val="FFFFFF"/>
      </a:lt1>
      <a:dk2>
        <a:srgbClr val="003C71"/>
      </a:dk2>
      <a:lt2>
        <a:srgbClr val="FFFFFF"/>
      </a:lt2>
      <a:accent1>
        <a:srgbClr val="003C71"/>
      </a:accent1>
      <a:accent2>
        <a:srgbClr val="FF6A39"/>
      </a:accent2>
      <a:accent3>
        <a:srgbClr val="555555"/>
      </a:accent3>
      <a:accent4>
        <a:srgbClr val="FFC600"/>
      </a:accent4>
      <a:accent5>
        <a:srgbClr val="0160B6"/>
      </a:accent5>
      <a:accent6>
        <a:srgbClr val="279989"/>
      </a:accent6>
      <a:hlink>
        <a:srgbClr val="0563C1"/>
      </a:hlink>
      <a:folHlink>
        <a:srgbClr val="8496B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573A1205690449BC960B995EC7778B" ma:contentTypeVersion="7" ma:contentTypeDescription="Create a new document." ma:contentTypeScope="" ma:versionID="cafb7b3f12e816a4e798dd230c4d35fd">
  <xsd:schema xmlns:xsd="http://www.w3.org/2001/XMLSchema" xmlns:xs="http://www.w3.org/2001/XMLSchema" xmlns:p="http://schemas.microsoft.com/office/2006/metadata/properties" xmlns:ns2="4c2c5aab-b472-4b8f-a7fa-721e1e86a722" xmlns:ns3="48904f4f-f42a-42cb-a058-7ee0fb13e189" targetNamespace="http://schemas.microsoft.com/office/2006/metadata/properties" ma:root="true" ma:fieldsID="413cfd9e99b61bc8b1d9881995ad6607" ns2:_="" ns3:_="">
    <xsd:import namespace="4c2c5aab-b472-4b8f-a7fa-721e1e86a722"/>
    <xsd:import namespace="48904f4f-f42a-42cb-a058-7ee0fb13e18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Approval_x0020_STatus" minOccurs="0"/>
                <xsd:element ref="ns3:MediaServiceObjectDetectorVersions" minOccurs="0"/>
                <xsd:element ref="ns3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2c5aab-b472-4b8f-a7fa-721e1e86a7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04f4f-f42a-42cb-a058-7ee0fb13e1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Approval_x0020_STatus" ma:index="12" nillable="true" ma:displayName="Approval Status" ma:default="Not Reviewed" ma:format="Dropdown" ma:internalName="Approval_x0020_STatus">
      <xsd:simpleType>
        <xsd:restriction base="dms:Choice">
          <xsd:enumeration value="Not Reviewed"/>
          <xsd:enumeration value="Reviewed"/>
          <xsd:enumeration value="Final - Copied to Meeting Folder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Notes" ma:index="14" nillable="true" ma:displayName="Notes" ma:format="Dropdown" ma:internalName="Note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roval_x0020_STatus xmlns="48904f4f-f42a-42cb-a058-7ee0fb13e189">Not Reviewed</Approval_x0020_STatus>
    <Notes xmlns="48904f4f-f42a-42cb-a058-7ee0fb13e189" xsi:nil="true"/>
  </documentManagement>
</p:properties>
</file>

<file path=customXml/itemProps1.xml><?xml version="1.0" encoding="utf-8"?>
<ds:datastoreItem xmlns:ds="http://schemas.openxmlformats.org/officeDocument/2006/customXml" ds:itemID="{FADA08D3-D016-4273-BC36-315DB5AED9CF}"/>
</file>

<file path=customXml/itemProps2.xml><?xml version="1.0" encoding="utf-8"?>
<ds:datastoreItem xmlns:ds="http://schemas.openxmlformats.org/officeDocument/2006/customXml" ds:itemID="{262B8629-B6CF-4C51-8FF6-B8103CEE0DC1}"/>
</file>

<file path=customXml/itemProps3.xml><?xml version="1.0" encoding="utf-8"?>
<ds:datastoreItem xmlns:ds="http://schemas.openxmlformats.org/officeDocument/2006/customXml" ds:itemID="{668C4AAF-D512-4993-84E3-BCBEF62F86A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Courier New</vt:lpstr>
      <vt:lpstr>Georgia</vt:lpstr>
      <vt:lpstr>Times New Roman</vt:lpstr>
      <vt:lpstr>Trebuchet MS</vt:lpstr>
      <vt:lpstr>Office Theme</vt:lpstr>
      <vt:lpstr>Staffing and Workflow Update</vt:lpstr>
      <vt:lpstr>Working Backward</vt:lpstr>
      <vt:lpstr>Technical Assistance and Support</vt:lpstr>
      <vt:lpstr>Staffing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2023-09-27T18:10:11Z</dcterms:created>
  <dcterms:modified xsi:type="dcterms:W3CDTF">2023-09-27T18:10:17Z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0x010100FB573A1205690449BC960B995EC7778B</vt:lpwstr>
  </property>
</Properties>
</file>